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D82B-6D38-7D2A-ED35-EE9AFD4D62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8CC1E-31E1-3FEE-D45C-802BE87A2D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EE023D-A339-6B54-9C1E-824F489E1B87}"/>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5" name="Footer Placeholder 4">
            <a:extLst>
              <a:ext uri="{FF2B5EF4-FFF2-40B4-BE49-F238E27FC236}">
                <a16:creationId xmlns:a16="http://schemas.microsoft.com/office/drawing/2014/main" id="{0DDC0894-0422-3878-284A-845F0A3C4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63B476-6082-B0CB-1932-2CC53626F409}"/>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170326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647C0-3D51-73C9-6103-2C6AD9845A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491698-3E7E-F483-8EE1-48DC0948E3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9AAE0-A380-86A1-85C6-E4AFD150509D}"/>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5" name="Footer Placeholder 4">
            <a:extLst>
              <a:ext uri="{FF2B5EF4-FFF2-40B4-BE49-F238E27FC236}">
                <a16:creationId xmlns:a16="http://schemas.microsoft.com/office/drawing/2014/main" id="{68DC6033-C2E1-AA5A-3332-D2FFFE81B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F7F9E-A208-9B3B-89E7-F3ABE6A03197}"/>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2634258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A60D72-5B19-4BDC-AA4F-C3E029EFDE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C83180-B2A0-962C-7739-5349ABAFF4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D000E-5897-F3C1-7CA0-FD5983F5629C}"/>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5" name="Footer Placeholder 4">
            <a:extLst>
              <a:ext uri="{FF2B5EF4-FFF2-40B4-BE49-F238E27FC236}">
                <a16:creationId xmlns:a16="http://schemas.microsoft.com/office/drawing/2014/main" id="{D2E9A664-1E49-EA12-A88A-F33B692D79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7723F-6E2C-3713-AC45-190316BBF084}"/>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2276318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D3F1D-0AF0-2745-4019-2D802CCDB9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1EC4B4-C432-2349-0487-6D821A7ADC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9DACEB-ACE2-C944-FC51-4782525CA628}"/>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5" name="Footer Placeholder 4">
            <a:extLst>
              <a:ext uri="{FF2B5EF4-FFF2-40B4-BE49-F238E27FC236}">
                <a16:creationId xmlns:a16="http://schemas.microsoft.com/office/drawing/2014/main" id="{1D4D4D3D-496C-BD47-6141-F584D1AE53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F6F6E-0A26-7925-1883-69DAC26A3F85}"/>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223608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73B9-A70C-16B0-4FE8-0C632550DB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088CFFB-0D9F-CC16-044A-976C388173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63416-3C6B-C8E7-C42E-31946CD013D2}"/>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5" name="Footer Placeholder 4">
            <a:extLst>
              <a:ext uri="{FF2B5EF4-FFF2-40B4-BE49-F238E27FC236}">
                <a16:creationId xmlns:a16="http://schemas.microsoft.com/office/drawing/2014/main" id="{F094F0B7-CDAF-28A9-E852-A3D1FB4827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8DE466-EC2C-240B-13EC-7F5E2F656642}"/>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3769044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FE16-54CD-CDCB-3F16-0253D1A8BA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2DF13C-2936-3659-9F67-782C7D5367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6F667E-337A-7CAC-4E1B-5AD0785BC1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6C451D-FA34-4084-6853-40C934904EC1}"/>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6" name="Footer Placeholder 5">
            <a:extLst>
              <a:ext uri="{FF2B5EF4-FFF2-40B4-BE49-F238E27FC236}">
                <a16:creationId xmlns:a16="http://schemas.microsoft.com/office/drawing/2014/main" id="{D55DC1FA-5C2F-3E8C-CE88-DE9492A60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FE763A-C706-1E5F-FA5B-38E27537626F}"/>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2409601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2525-3F23-D007-8EB7-CBBDB0BBCD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0E47EA-64CA-B972-788F-1B5D805576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DFB608-E0BB-7E24-B100-4456C9076F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822F71-676C-63F6-BFD2-0FDA022F45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C1F2E1-CF36-14B6-315F-E1FF9F3433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453AF3-9085-D7EB-A662-6E5B2BB8EB12}"/>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8" name="Footer Placeholder 7">
            <a:extLst>
              <a:ext uri="{FF2B5EF4-FFF2-40B4-BE49-F238E27FC236}">
                <a16:creationId xmlns:a16="http://schemas.microsoft.com/office/drawing/2014/main" id="{9E5987AB-9BE2-2FDD-F417-213A56572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991C30-1CE8-CB4D-07AA-B4EAF92A3334}"/>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22239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5A87-0683-92A8-6A67-7502F887970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3D601D-94EB-332D-2B62-E8EB1DE5679F}"/>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4" name="Footer Placeholder 3">
            <a:extLst>
              <a:ext uri="{FF2B5EF4-FFF2-40B4-BE49-F238E27FC236}">
                <a16:creationId xmlns:a16="http://schemas.microsoft.com/office/drawing/2014/main" id="{C5388EBA-44DB-0368-1F37-4BD85B7AC0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624637-1038-3201-AA11-C1523A63879E}"/>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2790436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442586-F88F-6123-4CD8-2F8E1DE654E9}"/>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3" name="Footer Placeholder 2">
            <a:extLst>
              <a:ext uri="{FF2B5EF4-FFF2-40B4-BE49-F238E27FC236}">
                <a16:creationId xmlns:a16="http://schemas.microsoft.com/office/drawing/2014/main" id="{1B37F358-F9E9-C344-EC08-A561187CB9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AB40D0-C38C-21FB-87D1-1F1071668002}"/>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24440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1AF74-B9E6-8A80-7C6C-0A8CED8D6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58974-2004-0934-38AE-EF51DAA148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C272BC-AAEE-D923-76C8-1C52C43C1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52B8D8-B527-C87E-16A4-08FBBE453E60}"/>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6" name="Footer Placeholder 5">
            <a:extLst>
              <a:ext uri="{FF2B5EF4-FFF2-40B4-BE49-F238E27FC236}">
                <a16:creationId xmlns:a16="http://schemas.microsoft.com/office/drawing/2014/main" id="{C14ADCFF-9DD1-B1B1-B2E5-72456CB07C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A4CB4B-395F-4AB6-D94F-65573176B10F}"/>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299804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76A4-6E31-44BA-61D0-5D8948A9E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99053E-BD35-7FB3-68D1-22E5214C2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C0E40E-DF26-F8A2-648B-96E8B9C1B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1F1FB8-4F27-B3C1-5BD7-7E2BF0BD4575}"/>
              </a:ext>
            </a:extLst>
          </p:cNvPr>
          <p:cNvSpPr>
            <a:spLocks noGrp="1"/>
          </p:cNvSpPr>
          <p:nvPr>
            <p:ph type="dt" sz="half" idx="10"/>
          </p:nvPr>
        </p:nvSpPr>
        <p:spPr/>
        <p:txBody>
          <a:bodyPr/>
          <a:lstStyle/>
          <a:p>
            <a:fld id="{0B31DA7C-47AC-7342-9464-F9E747EDEDE9}" type="datetimeFigureOut">
              <a:rPr lang="en-US" smtClean="0"/>
              <a:t>10/23/24</a:t>
            </a:fld>
            <a:endParaRPr lang="en-US"/>
          </a:p>
        </p:txBody>
      </p:sp>
      <p:sp>
        <p:nvSpPr>
          <p:cNvPr id="6" name="Footer Placeholder 5">
            <a:extLst>
              <a:ext uri="{FF2B5EF4-FFF2-40B4-BE49-F238E27FC236}">
                <a16:creationId xmlns:a16="http://schemas.microsoft.com/office/drawing/2014/main" id="{8C12450A-02CD-99D6-D031-BC0E45C009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703A3E-FCBE-D8E0-9885-8A67FD585A7A}"/>
              </a:ext>
            </a:extLst>
          </p:cNvPr>
          <p:cNvSpPr>
            <a:spLocks noGrp="1"/>
          </p:cNvSpPr>
          <p:nvPr>
            <p:ph type="sldNum" sz="quarter" idx="12"/>
          </p:nvPr>
        </p:nvSpPr>
        <p:spPr/>
        <p:txBody>
          <a:bodyPr/>
          <a:lstStyle/>
          <a:p>
            <a:fld id="{5EE25FC2-A705-7C48-8481-C643A62FCAED}" type="slidenum">
              <a:rPr lang="en-US" smtClean="0"/>
              <a:t>‹#›</a:t>
            </a:fld>
            <a:endParaRPr lang="en-US"/>
          </a:p>
        </p:txBody>
      </p:sp>
    </p:spTree>
    <p:extLst>
      <p:ext uri="{BB962C8B-B14F-4D97-AF65-F5344CB8AC3E}">
        <p14:creationId xmlns:p14="http://schemas.microsoft.com/office/powerpoint/2010/main" val="1642950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0CECCF-E5D1-54D4-C8C2-A30DDE5912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538E6A-43F6-0B98-B3AE-C1ACBB8C34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A9B61-F353-0EA4-5478-AA31DA1831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31DA7C-47AC-7342-9464-F9E747EDEDE9}" type="datetimeFigureOut">
              <a:rPr lang="en-US" smtClean="0"/>
              <a:t>10/23/24</a:t>
            </a:fld>
            <a:endParaRPr lang="en-US"/>
          </a:p>
        </p:txBody>
      </p:sp>
      <p:sp>
        <p:nvSpPr>
          <p:cNvPr id="5" name="Footer Placeholder 4">
            <a:extLst>
              <a:ext uri="{FF2B5EF4-FFF2-40B4-BE49-F238E27FC236}">
                <a16:creationId xmlns:a16="http://schemas.microsoft.com/office/drawing/2014/main" id="{F7E9C709-4B19-2701-B705-1106810191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A5311E-6240-0622-C305-B5D6755087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EE25FC2-A705-7C48-8481-C643A62FCAED}" type="slidenum">
              <a:rPr lang="en-US" smtClean="0"/>
              <a:t>‹#›</a:t>
            </a:fld>
            <a:endParaRPr lang="en-US"/>
          </a:p>
        </p:txBody>
      </p:sp>
    </p:spTree>
    <p:extLst>
      <p:ext uri="{BB962C8B-B14F-4D97-AF65-F5344CB8AC3E}">
        <p14:creationId xmlns:p14="http://schemas.microsoft.com/office/powerpoint/2010/main" val="716392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st.github.com/Chaser324/ce0505fbed06b947d96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5F2E4-3AF1-21C9-9A35-E8F01A434435}"/>
              </a:ext>
            </a:extLst>
          </p:cNvPr>
          <p:cNvSpPr>
            <a:spLocks noGrp="1"/>
          </p:cNvSpPr>
          <p:nvPr>
            <p:ph type="ctrTitle"/>
          </p:nvPr>
        </p:nvSpPr>
        <p:spPr>
          <a:xfrm>
            <a:off x="638432" y="1122363"/>
            <a:ext cx="10915136" cy="2387600"/>
          </a:xfrm>
        </p:spPr>
        <p:txBody>
          <a:bodyPr/>
          <a:lstStyle/>
          <a:p>
            <a:r>
              <a:rPr lang="en-US" dirty="0"/>
              <a:t>How to submit data with GitHub</a:t>
            </a:r>
          </a:p>
        </p:txBody>
      </p:sp>
    </p:spTree>
    <p:extLst>
      <p:ext uri="{BB962C8B-B14F-4D97-AF65-F5344CB8AC3E}">
        <p14:creationId xmlns:p14="http://schemas.microsoft.com/office/powerpoint/2010/main" val="25103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1AFDF-64B4-D9C5-27BA-0F5EBCD60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22992-2D9D-390E-8AA1-30294E88EF80}"/>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F4796849-7743-26D3-2A8D-47DDC2776C0E}"/>
              </a:ext>
            </a:extLst>
          </p:cNvPr>
          <p:cNvSpPr txBox="1"/>
          <p:nvPr/>
        </p:nvSpPr>
        <p:spPr>
          <a:xfrm>
            <a:off x="0" y="1253250"/>
            <a:ext cx="380474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From your newly created participant folder, we’re going to create a new folder for this submission.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Git tracks files, not folder, so we have to create a new file in order to create the folder.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Repeat the process from before by clicking </a:t>
            </a:r>
            <a:r>
              <a:rPr lang="en-US" b="1" i="1" dirty="0"/>
              <a:t>Add file </a:t>
            </a:r>
            <a:r>
              <a:rPr lang="en-US" dirty="0"/>
              <a:t>and </a:t>
            </a:r>
            <a:r>
              <a:rPr lang="en-US" b="1" i="1" dirty="0"/>
              <a:t>Create a new file</a:t>
            </a:r>
          </a:p>
        </p:txBody>
      </p:sp>
      <p:pic>
        <p:nvPicPr>
          <p:cNvPr id="4" name="Picture 3" descr="A screenshot of a computer&#10;&#10;Description automatically generated">
            <a:extLst>
              <a:ext uri="{FF2B5EF4-FFF2-40B4-BE49-F238E27FC236}">
                <a16:creationId xmlns:a16="http://schemas.microsoft.com/office/drawing/2014/main" id="{FD550A3F-00FE-3397-8D45-E79C2E658936}"/>
              </a:ext>
            </a:extLst>
          </p:cNvPr>
          <p:cNvPicPr>
            <a:picLocks noChangeAspect="1"/>
          </p:cNvPicPr>
          <p:nvPr/>
        </p:nvPicPr>
        <p:blipFill>
          <a:blip r:embed="rId2"/>
          <a:stretch>
            <a:fillRect/>
          </a:stretch>
        </p:blipFill>
        <p:spPr>
          <a:xfrm>
            <a:off x="3364325" y="1124465"/>
            <a:ext cx="9017419" cy="5996325"/>
          </a:xfrm>
          <a:prstGeom prst="rect">
            <a:avLst/>
          </a:prstGeom>
        </p:spPr>
      </p:pic>
    </p:spTree>
    <p:extLst>
      <p:ext uri="{BB962C8B-B14F-4D97-AF65-F5344CB8AC3E}">
        <p14:creationId xmlns:p14="http://schemas.microsoft.com/office/powerpoint/2010/main" val="24615971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49B66-A36F-9900-C502-15BB8F13B3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39976A-9E9E-94C6-E72B-F588CBDCC547}"/>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58D06E98-9C54-146F-4121-50A78F3F8D55}"/>
              </a:ext>
            </a:extLst>
          </p:cNvPr>
          <p:cNvSpPr txBox="1"/>
          <p:nvPr/>
        </p:nvSpPr>
        <p:spPr>
          <a:xfrm>
            <a:off x="0" y="1253250"/>
            <a:ext cx="3804745" cy="4801314"/>
          </a:xfrm>
          <a:prstGeom prst="rect">
            <a:avLst/>
          </a:prstGeom>
          <a:noFill/>
        </p:spPr>
        <p:txBody>
          <a:bodyPr wrap="square" rtlCol="0">
            <a:spAutoFit/>
          </a:bodyPr>
          <a:lstStyle/>
          <a:p>
            <a:pPr marL="285750" indent="-285750">
              <a:buFont typeface="Arial" panose="020B0604020202020204" pitchFamily="34" charset="0"/>
              <a:buChar char="•"/>
            </a:pPr>
            <a:r>
              <a:rPr lang="en-US" dirty="0"/>
              <a:t>Repeat the process from before by clicking </a:t>
            </a:r>
            <a:r>
              <a:rPr lang="en-US" b="1" i="1" dirty="0"/>
              <a:t>Add file </a:t>
            </a:r>
            <a:r>
              <a:rPr lang="en-US" dirty="0"/>
              <a:t>and </a:t>
            </a:r>
            <a:r>
              <a:rPr lang="en-US" b="1" i="1" dirty="0"/>
              <a:t>Create a new file</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dirty="0"/>
              <a:t>This time we’ll be creating a folder for the submission, which is titled 01_FeCFD, and we’re adding a file called .</a:t>
            </a:r>
            <a:r>
              <a:rPr lang="en-US" dirty="0" err="1"/>
              <a:t>gitignore</a:t>
            </a:r>
            <a:r>
              <a:rPr lang="en-US" dirty="0"/>
              <a:t>, which will be ignored automatically by git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 </a:t>
            </a:r>
            <a:r>
              <a:rPr lang="en-US" b="1" i="1" dirty="0"/>
              <a:t>Commit changes… </a:t>
            </a:r>
            <a:r>
              <a:rPr lang="en-US" dirty="0"/>
              <a:t>without adding anything to the file, and commit this file to the main branch like before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Now you have a folder to place your submission files into</a:t>
            </a:r>
          </a:p>
        </p:txBody>
      </p:sp>
      <p:pic>
        <p:nvPicPr>
          <p:cNvPr id="5" name="Picture 4" descr="A screenshot of a computer&#10;&#10;Description automatically generated">
            <a:extLst>
              <a:ext uri="{FF2B5EF4-FFF2-40B4-BE49-F238E27FC236}">
                <a16:creationId xmlns:a16="http://schemas.microsoft.com/office/drawing/2014/main" id="{16BB53F7-0778-A656-0CA8-76C9495B4B3E}"/>
              </a:ext>
            </a:extLst>
          </p:cNvPr>
          <p:cNvPicPr>
            <a:picLocks noChangeAspect="1"/>
          </p:cNvPicPr>
          <p:nvPr/>
        </p:nvPicPr>
        <p:blipFill>
          <a:blip r:embed="rId2"/>
          <a:stretch>
            <a:fillRect/>
          </a:stretch>
        </p:blipFill>
        <p:spPr>
          <a:xfrm>
            <a:off x="3407526" y="904923"/>
            <a:ext cx="9036002" cy="6008682"/>
          </a:xfrm>
          <a:prstGeom prst="rect">
            <a:avLst/>
          </a:prstGeom>
        </p:spPr>
      </p:pic>
    </p:spTree>
    <p:extLst>
      <p:ext uri="{BB962C8B-B14F-4D97-AF65-F5344CB8AC3E}">
        <p14:creationId xmlns:p14="http://schemas.microsoft.com/office/powerpoint/2010/main" val="292965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C5B53-697A-DDBB-0E84-1A33D769EC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BB7EF-557B-0427-825A-C900CE768222}"/>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4B97FCA0-CF22-0D71-7C31-41093A283C96}"/>
              </a:ext>
            </a:extLst>
          </p:cNvPr>
          <p:cNvSpPr txBox="1"/>
          <p:nvPr/>
        </p:nvSpPr>
        <p:spPr>
          <a:xfrm>
            <a:off x="0" y="1253250"/>
            <a:ext cx="3804745" cy="1754326"/>
          </a:xfrm>
          <a:prstGeom prst="rect">
            <a:avLst/>
          </a:prstGeom>
          <a:noFill/>
        </p:spPr>
        <p:txBody>
          <a:bodyPr wrap="square" rtlCol="0">
            <a:spAutoFit/>
          </a:bodyPr>
          <a:lstStyle/>
          <a:p>
            <a:pPr marL="285750" indent="-285750">
              <a:buFont typeface="Arial" panose="020B0604020202020204" pitchFamily="34" charset="0"/>
              <a:buChar char="•"/>
            </a:pPr>
            <a:r>
              <a:rPr lang="en-US" dirty="0"/>
              <a:t>Navigate to your newly created submission folder, and then click </a:t>
            </a:r>
            <a:r>
              <a:rPr lang="en-US" b="1" i="1" dirty="0"/>
              <a:t>Add file </a:t>
            </a:r>
            <a:r>
              <a:rPr lang="en-US" dirty="0"/>
              <a:t>again, but this time choose </a:t>
            </a:r>
            <a:r>
              <a:rPr lang="en-US" b="1" i="1" dirty="0"/>
              <a:t>Upload file</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endParaRPr lang="en-US" dirty="0"/>
          </a:p>
        </p:txBody>
      </p:sp>
      <p:pic>
        <p:nvPicPr>
          <p:cNvPr id="5" name="Picture 4" descr="A screenshot of a computer&#10;&#10;Description automatically generated">
            <a:extLst>
              <a:ext uri="{FF2B5EF4-FFF2-40B4-BE49-F238E27FC236}">
                <a16:creationId xmlns:a16="http://schemas.microsoft.com/office/drawing/2014/main" id="{72C46CF3-A889-49D2-B5EB-8CFB92FF7EC3}"/>
              </a:ext>
            </a:extLst>
          </p:cNvPr>
          <p:cNvPicPr>
            <a:picLocks noChangeAspect="1"/>
          </p:cNvPicPr>
          <p:nvPr/>
        </p:nvPicPr>
        <p:blipFill>
          <a:blip r:embed="rId2"/>
          <a:stretch>
            <a:fillRect/>
          </a:stretch>
        </p:blipFill>
        <p:spPr>
          <a:xfrm>
            <a:off x="3407526" y="904923"/>
            <a:ext cx="9036002" cy="6008682"/>
          </a:xfrm>
          <a:prstGeom prst="rect">
            <a:avLst/>
          </a:prstGeom>
        </p:spPr>
      </p:pic>
    </p:spTree>
    <p:extLst>
      <p:ext uri="{BB962C8B-B14F-4D97-AF65-F5344CB8AC3E}">
        <p14:creationId xmlns:p14="http://schemas.microsoft.com/office/powerpoint/2010/main" val="373067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42D9D-E634-D99F-56E3-8930BFAEDC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CE0EB-B51E-04D0-7037-C525566DD5D1}"/>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A9C9AE73-8E78-6A23-E0D0-C72BFD76000A}"/>
              </a:ext>
            </a:extLst>
          </p:cNvPr>
          <p:cNvSpPr txBox="1"/>
          <p:nvPr/>
        </p:nvSpPr>
        <p:spPr>
          <a:xfrm>
            <a:off x="0" y="1253250"/>
            <a:ext cx="380474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Navigate to your newly created submission folder, and then click </a:t>
            </a:r>
            <a:r>
              <a:rPr lang="en-US" b="1" i="1" dirty="0"/>
              <a:t>Add file </a:t>
            </a:r>
            <a:r>
              <a:rPr lang="en-US" dirty="0"/>
              <a:t>again, but this time choose </a:t>
            </a:r>
            <a:r>
              <a:rPr lang="en-US" b="1" i="1" dirty="0"/>
              <a:t>Upload file</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dirty="0"/>
              <a:t>Here you can choose files through a file browser window or drag and drop files into this window. I’ve uploaded two files to the repo here.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 </a:t>
            </a:r>
            <a:r>
              <a:rPr lang="en-US" b="1" i="1" dirty="0"/>
              <a:t>Commit changes </a:t>
            </a:r>
            <a:r>
              <a:rPr lang="en-US" dirty="0"/>
              <a:t>to commit these files directly to your main branch</a:t>
            </a:r>
          </a:p>
        </p:txBody>
      </p:sp>
      <p:pic>
        <p:nvPicPr>
          <p:cNvPr id="4" name="Picture 3" descr="A screenshot of a computer&#10;&#10;Description automatically generated">
            <a:extLst>
              <a:ext uri="{FF2B5EF4-FFF2-40B4-BE49-F238E27FC236}">
                <a16:creationId xmlns:a16="http://schemas.microsoft.com/office/drawing/2014/main" id="{0E3448FB-429E-BE1C-B9B9-9CFF7F32EB79}"/>
              </a:ext>
            </a:extLst>
          </p:cNvPr>
          <p:cNvPicPr>
            <a:picLocks noChangeAspect="1"/>
          </p:cNvPicPr>
          <p:nvPr/>
        </p:nvPicPr>
        <p:blipFill>
          <a:blip r:embed="rId2"/>
          <a:stretch>
            <a:fillRect/>
          </a:stretch>
        </p:blipFill>
        <p:spPr>
          <a:xfrm>
            <a:off x="3619967" y="1129682"/>
            <a:ext cx="8749420" cy="5818113"/>
          </a:xfrm>
          <a:prstGeom prst="rect">
            <a:avLst/>
          </a:prstGeom>
        </p:spPr>
      </p:pic>
    </p:spTree>
    <p:extLst>
      <p:ext uri="{BB962C8B-B14F-4D97-AF65-F5344CB8AC3E}">
        <p14:creationId xmlns:p14="http://schemas.microsoft.com/office/powerpoint/2010/main" val="1239944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238D6-BA94-7673-19B8-4CF387A5F3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2E027-6E93-DCE3-BB69-15252C3177E2}"/>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D3F0E10B-8CD6-6A36-BDB1-CF1400E76D0D}"/>
              </a:ext>
            </a:extLst>
          </p:cNvPr>
          <p:cNvSpPr txBox="1"/>
          <p:nvPr/>
        </p:nvSpPr>
        <p:spPr>
          <a:xfrm>
            <a:off x="0" y="1253250"/>
            <a:ext cx="380474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Your files are now uploaded to your fork of the repository.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can add more submissions by repeating the process of creating a submission folder and adding additional files.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Once all of the files are uploaded to your fork, navigate to the front page of your repo, and click </a:t>
            </a:r>
            <a:r>
              <a:rPr lang="en-US" b="1" i="1" dirty="0"/>
              <a:t>Contribute</a:t>
            </a:r>
            <a:r>
              <a:rPr lang="en-US" dirty="0"/>
              <a:t> and </a:t>
            </a:r>
            <a:r>
              <a:rPr lang="en-US" b="1" i="1" dirty="0"/>
              <a:t>Open pull request</a:t>
            </a:r>
          </a:p>
        </p:txBody>
      </p:sp>
      <p:pic>
        <p:nvPicPr>
          <p:cNvPr id="5" name="Picture 4" descr="A screenshot of a computer&#10;&#10;Description automatically generated">
            <a:extLst>
              <a:ext uri="{FF2B5EF4-FFF2-40B4-BE49-F238E27FC236}">
                <a16:creationId xmlns:a16="http://schemas.microsoft.com/office/drawing/2014/main" id="{03BD6051-F144-A696-764B-5CFB6C6E0118}"/>
              </a:ext>
            </a:extLst>
          </p:cNvPr>
          <p:cNvPicPr>
            <a:picLocks noChangeAspect="1"/>
          </p:cNvPicPr>
          <p:nvPr/>
        </p:nvPicPr>
        <p:blipFill>
          <a:blip r:embed="rId2"/>
          <a:stretch>
            <a:fillRect/>
          </a:stretch>
        </p:blipFill>
        <p:spPr>
          <a:xfrm>
            <a:off x="3712689" y="956687"/>
            <a:ext cx="8730838" cy="5805757"/>
          </a:xfrm>
          <a:prstGeom prst="rect">
            <a:avLst/>
          </a:prstGeom>
        </p:spPr>
      </p:pic>
    </p:spTree>
    <p:extLst>
      <p:ext uri="{BB962C8B-B14F-4D97-AF65-F5344CB8AC3E}">
        <p14:creationId xmlns:p14="http://schemas.microsoft.com/office/powerpoint/2010/main" val="269244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FE076-574D-E1B6-F5FC-E55CE8E0F0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70089-9269-742B-2CDB-FD2716DE4BBA}"/>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2B5AD12E-4C09-D739-089B-3BD369FA4D2E}"/>
              </a:ext>
            </a:extLst>
          </p:cNvPr>
          <p:cNvSpPr txBox="1"/>
          <p:nvPr/>
        </p:nvSpPr>
        <p:spPr>
          <a:xfrm>
            <a:off x="0" y="1253250"/>
            <a:ext cx="380474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From here, you’ll have to add a title for your pull request, fill in some description, as necessary, and then click </a:t>
            </a:r>
            <a:r>
              <a:rPr lang="en-US" b="1" i="1" dirty="0"/>
              <a:t>Create pull request</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dirty="0"/>
              <a:t>This will inform the group leads that your data files are awaiting review</a:t>
            </a:r>
          </a:p>
        </p:txBody>
      </p:sp>
      <p:pic>
        <p:nvPicPr>
          <p:cNvPr id="4" name="Picture 3" descr="A screenshot of a computer&#10;&#10;Description automatically generated">
            <a:extLst>
              <a:ext uri="{FF2B5EF4-FFF2-40B4-BE49-F238E27FC236}">
                <a16:creationId xmlns:a16="http://schemas.microsoft.com/office/drawing/2014/main" id="{B2D3BB5A-4013-8F8C-5B7A-6A09E24C7131}"/>
              </a:ext>
            </a:extLst>
          </p:cNvPr>
          <p:cNvPicPr>
            <a:picLocks noChangeAspect="1"/>
          </p:cNvPicPr>
          <p:nvPr/>
        </p:nvPicPr>
        <p:blipFill>
          <a:blip r:embed="rId2"/>
          <a:stretch>
            <a:fillRect/>
          </a:stretch>
        </p:blipFill>
        <p:spPr>
          <a:xfrm>
            <a:off x="3638455" y="1027530"/>
            <a:ext cx="8768002" cy="5830470"/>
          </a:xfrm>
          <a:prstGeom prst="rect">
            <a:avLst/>
          </a:prstGeom>
        </p:spPr>
      </p:pic>
    </p:spTree>
    <p:extLst>
      <p:ext uri="{BB962C8B-B14F-4D97-AF65-F5344CB8AC3E}">
        <p14:creationId xmlns:p14="http://schemas.microsoft.com/office/powerpoint/2010/main" val="1607768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28EE-4EEF-8191-A32E-B39E8CFB390D}"/>
              </a:ext>
            </a:extLst>
          </p:cNvPr>
          <p:cNvSpPr>
            <a:spLocks noGrp="1"/>
          </p:cNvSpPr>
          <p:nvPr>
            <p:ph type="title"/>
          </p:nvPr>
        </p:nvSpPr>
        <p:spPr/>
        <p:txBody>
          <a:bodyPr/>
          <a:lstStyle/>
          <a:p>
            <a:r>
              <a:rPr lang="en-US" dirty="0"/>
              <a:t>Final thoughts</a:t>
            </a:r>
          </a:p>
        </p:txBody>
      </p:sp>
      <p:sp>
        <p:nvSpPr>
          <p:cNvPr id="3" name="Content Placeholder 2">
            <a:extLst>
              <a:ext uri="{FF2B5EF4-FFF2-40B4-BE49-F238E27FC236}">
                <a16:creationId xmlns:a16="http://schemas.microsoft.com/office/drawing/2014/main" id="{28263901-3342-131E-ED0A-631FFD70D247}"/>
              </a:ext>
            </a:extLst>
          </p:cNvPr>
          <p:cNvSpPr>
            <a:spLocks noGrp="1"/>
          </p:cNvSpPr>
          <p:nvPr>
            <p:ph idx="1"/>
          </p:nvPr>
        </p:nvSpPr>
        <p:spPr/>
        <p:txBody>
          <a:bodyPr/>
          <a:lstStyle/>
          <a:p>
            <a:r>
              <a:rPr lang="en-US" dirty="0"/>
              <a:t>This method only relied on the web interface for GitHub. If you’re familiar with their command line interface or GitHub application, you absolutely can use those as well.</a:t>
            </a:r>
          </a:p>
          <a:p>
            <a:r>
              <a:rPr lang="en-US" dirty="0"/>
              <a:t>Undoubtedly people will run into issues along the way, so please feel free to reach out to the group leads with any questions.</a:t>
            </a:r>
          </a:p>
          <a:p>
            <a:r>
              <a:rPr lang="en-US" dirty="0"/>
              <a:t>Also, there is a wealth of information on the Fork and Pull method of contributing to a repository. Here’s one tutorial that is slightly more advanced and uses the command line interface:</a:t>
            </a:r>
            <a:br>
              <a:rPr lang="en-US" dirty="0"/>
            </a:br>
            <a:r>
              <a:rPr lang="en-US" dirty="0">
                <a:hlinkClick r:id="rId2"/>
              </a:rPr>
              <a:t>https://gist.github.com/Chaser324</a:t>
            </a:r>
            <a:r>
              <a:rPr lang="en-US">
                <a:hlinkClick r:id="rId2"/>
              </a:rPr>
              <a:t>/ce0505fbed06b947d962</a:t>
            </a:r>
            <a:endParaRPr lang="en-US" dirty="0"/>
          </a:p>
        </p:txBody>
      </p:sp>
    </p:spTree>
    <p:extLst>
      <p:ext uri="{BB962C8B-B14F-4D97-AF65-F5344CB8AC3E}">
        <p14:creationId xmlns:p14="http://schemas.microsoft.com/office/powerpoint/2010/main" val="2611545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5B97F-8234-75E1-A040-104318F95426}"/>
              </a:ext>
            </a:extLst>
          </p:cNvPr>
          <p:cNvSpPr>
            <a:spLocks noGrp="1"/>
          </p:cNvSpPr>
          <p:nvPr>
            <p:ph type="title"/>
          </p:nvPr>
        </p:nvSpPr>
        <p:spPr/>
        <p:txBody>
          <a:bodyPr/>
          <a:lstStyle/>
          <a:p>
            <a:r>
              <a:rPr lang="en-US" dirty="0"/>
              <a:t>GitHub Dashboard</a:t>
            </a:r>
          </a:p>
        </p:txBody>
      </p:sp>
      <p:pic>
        <p:nvPicPr>
          <p:cNvPr id="5" name="Content Placeholder 4" descr="A screenshot of a computer&#10;&#10;Description automatically generated">
            <a:extLst>
              <a:ext uri="{FF2B5EF4-FFF2-40B4-BE49-F238E27FC236}">
                <a16:creationId xmlns:a16="http://schemas.microsoft.com/office/drawing/2014/main" id="{2CB42F1E-7712-7155-AA02-EFD92637DAAD}"/>
              </a:ext>
            </a:extLst>
          </p:cNvPr>
          <p:cNvPicPr>
            <a:picLocks noGrp="1" noChangeAspect="1"/>
          </p:cNvPicPr>
          <p:nvPr>
            <p:ph idx="1"/>
          </p:nvPr>
        </p:nvPicPr>
        <p:blipFill>
          <a:blip r:embed="rId2"/>
          <a:stretch>
            <a:fillRect/>
          </a:stretch>
        </p:blipFill>
        <p:spPr>
          <a:xfrm>
            <a:off x="3138616" y="1207713"/>
            <a:ext cx="9214022" cy="5934456"/>
          </a:xfrm>
        </p:spPr>
      </p:pic>
      <p:sp>
        <p:nvSpPr>
          <p:cNvPr id="6" name="TextBox 5">
            <a:extLst>
              <a:ext uri="{FF2B5EF4-FFF2-40B4-BE49-F238E27FC236}">
                <a16:creationId xmlns:a16="http://schemas.microsoft.com/office/drawing/2014/main" id="{A6774759-E629-49E8-7352-5ABE889EEE10}"/>
              </a:ext>
            </a:extLst>
          </p:cNvPr>
          <p:cNvSpPr txBox="1"/>
          <p:nvPr/>
        </p:nvSpPr>
        <p:spPr>
          <a:xfrm>
            <a:off x="432486" y="1414562"/>
            <a:ext cx="2706130" cy="5078313"/>
          </a:xfrm>
          <a:prstGeom prst="rect">
            <a:avLst/>
          </a:prstGeom>
          <a:noFill/>
        </p:spPr>
        <p:txBody>
          <a:bodyPr wrap="square" rtlCol="0">
            <a:spAutoFit/>
          </a:bodyPr>
          <a:lstStyle/>
          <a:p>
            <a:r>
              <a:rPr lang="en-US" dirty="0"/>
              <a:t>These instructions assume that you have a GitHub account and are logged in.</a:t>
            </a:r>
          </a:p>
          <a:p>
            <a:endParaRPr lang="en-US" dirty="0"/>
          </a:p>
          <a:p>
            <a:r>
              <a:rPr lang="en-US" dirty="0"/>
              <a:t>If you do not, please go to </a:t>
            </a:r>
            <a:r>
              <a:rPr lang="en-US" dirty="0" err="1"/>
              <a:t>github.com</a:t>
            </a:r>
            <a:r>
              <a:rPr lang="en-US" dirty="0"/>
              <a:t> and create a free account.</a:t>
            </a:r>
          </a:p>
          <a:p>
            <a:endParaRPr lang="en-US" dirty="0"/>
          </a:p>
          <a:p>
            <a:r>
              <a:rPr lang="en-US" dirty="0"/>
              <a:t>Also, this is just one way to submit data directly through the GitHub website. There are other ways to accomplish the same thing, and if you’re familiar with them, by all means use what’s comfortable to you.</a:t>
            </a:r>
          </a:p>
        </p:txBody>
      </p:sp>
    </p:spTree>
    <p:extLst>
      <p:ext uri="{BB962C8B-B14F-4D97-AF65-F5344CB8AC3E}">
        <p14:creationId xmlns:p14="http://schemas.microsoft.com/office/powerpoint/2010/main" val="138155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1C2E3-8F9D-1F18-F86B-C327B8353244}"/>
              </a:ext>
            </a:extLst>
          </p:cNvPr>
          <p:cNvSpPr>
            <a:spLocks noGrp="1"/>
          </p:cNvSpPr>
          <p:nvPr>
            <p:ph type="title"/>
          </p:nvPr>
        </p:nvSpPr>
        <p:spPr>
          <a:xfrm>
            <a:off x="838200" y="0"/>
            <a:ext cx="10515600" cy="1325563"/>
          </a:xfrm>
        </p:spPr>
        <p:txBody>
          <a:bodyPr>
            <a:normAutofit/>
          </a:bodyPr>
          <a:lstStyle/>
          <a:p>
            <a:r>
              <a:rPr lang="en-US" dirty="0"/>
              <a:t>DPW8-Scatter Repository</a:t>
            </a:r>
            <a:br>
              <a:rPr lang="en-US" dirty="0"/>
            </a:br>
            <a:r>
              <a:rPr lang="en-US" sz="2000" dirty="0"/>
              <a:t>https://</a:t>
            </a:r>
            <a:r>
              <a:rPr lang="en-US" sz="2000" dirty="0" err="1"/>
              <a:t>github.com</a:t>
            </a:r>
            <a:r>
              <a:rPr lang="en-US" sz="2000" dirty="0"/>
              <a:t>/Drag-Prediction-Workshop/DPW8-Scatter</a:t>
            </a:r>
            <a:endParaRPr lang="en-US" dirty="0"/>
          </a:p>
        </p:txBody>
      </p:sp>
      <p:pic>
        <p:nvPicPr>
          <p:cNvPr id="5" name="Content Placeholder 4" descr="A screenshot of a computer&#10;&#10;Description automatically generated">
            <a:extLst>
              <a:ext uri="{FF2B5EF4-FFF2-40B4-BE49-F238E27FC236}">
                <a16:creationId xmlns:a16="http://schemas.microsoft.com/office/drawing/2014/main" id="{F8CC756F-6CCD-F147-8788-3BB9F3190647}"/>
              </a:ext>
            </a:extLst>
          </p:cNvPr>
          <p:cNvPicPr>
            <a:picLocks noGrp="1" noChangeAspect="1"/>
          </p:cNvPicPr>
          <p:nvPr>
            <p:ph idx="1"/>
          </p:nvPr>
        </p:nvPicPr>
        <p:blipFill>
          <a:blip r:embed="rId2"/>
          <a:stretch>
            <a:fillRect/>
          </a:stretch>
        </p:blipFill>
        <p:spPr>
          <a:xfrm>
            <a:off x="3008665" y="956441"/>
            <a:ext cx="9372805" cy="6232648"/>
          </a:xfrm>
        </p:spPr>
      </p:pic>
      <p:sp>
        <p:nvSpPr>
          <p:cNvPr id="6" name="TextBox 5">
            <a:extLst>
              <a:ext uri="{FF2B5EF4-FFF2-40B4-BE49-F238E27FC236}">
                <a16:creationId xmlns:a16="http://schemas.microsoft.com/office/drawing/2014/main" id="{17FF2B7C-A5FD-3F86-CBBE-D703244D0E6B}"/>
              </a:ext>
            </a:extLst>
          </p:cNvPr>
          <p:cNvSpPr txBox="1"/>
          <p:nvPr/>
        </p:nvSpPr>
        <p:spPr>
          <a:xfrm>
            <a:off x="0" y="1358674"/>
            <a:ext cx="3270982" cy="3970318"/>
          </a:xfrm>
          <a:prstGeom prst="rect">
            <a:avLst/>
          </a:prstGeom>
          <a:noFill/>
        </p:spPr>
        <p:txBody>
          <a:bodyPr wrap="square" rtlCol="0">
            <a:spAutoFit/>
          </a:bodyPr>
          <a:lstStyle/>
          <a:p>
            <a:pPr marL="285750" indent="-285750">
              <a:buFont typeface="Arial" panose="020B0604020202020204" pitchFamily="34" charset="0"/>
              <a:buChar char="•"/>
            </a:pPr>
            <a:r>
              <a:rPr lang="en-US" dirty="0"/>
              <a:t>Navigate to the desired repository. DPW8-Scatter is shown here. Select the repository for your working group</a:t>
            </a:r>
          </a:p>
          <a:p>
            <a:pPr marL="285750" indent="-285750">
              <a:buFont typeface="Arial" panose="020B0604020202020204" pitchFamily="34" charset="0"/>
              <a:buChar char="•"/>
            </a:pPr>
            <a:r>
              <a:rPr lang="en-US" dirty="0"/>
              <a:t>If you are a member of more than one working group, you only need to submit data to one repository. You can </a:t>
            </a:r>
            <a:r>
              <a:rPr lang="en-US"/>
              <a:t>choose which one</a:t>
            </a:r>
            <a:endParaRPr lang="en-US" dirty="0"/>
          </a:p>
          <a:p>
            <a:pPr marL="285750" indent="-285750">
              <a:buFont typeface="Arial" panose="020B0604020202020204" pitchFamily="34" charset="0"/>
              <a:buChar char="•"/>
            </a:pPr>
            <a:r>
              <a:rPr lang="en-US" dirty="0"/>
              <a:t>Click the </a:t>
            </a:r>
            <a:r>
              <a:rPr lang="en-US" b="1" i="1" dirty="0"/>
              <a:t>Fork</a:t>
            </a:r>
            <a:r>
              <a:rPr lang="en-US" dirty="0"/>
              <a:t> button. This will create your own version of the repository, which you will use to submit your data.</a:t>
            </a:r>
          </a:p>
        </p:txBody>
      </p:sp>
      <p:sp>
        <p:nvSpPr>
          <p:cNvPr id="8" name="Oval 7">
            <a:extLst>
              <a:ext uri="{FF2B5EF4-FFF2-40B4-BE49-F238E27FC236}">
                <a16:creationId xmlns:a16="http://schemas.microsoft.com/office/drawing/2014/main" id="{D3DF11A7-F99C-ADD8-602E-E1257CA7735F}"/>
              </a:ext>
            </a:extLst>
          </p:cNvPr>
          <p:cNvSpPr/>
          <p:nvPr/>
        </p:nvSpPr>
        <p:spPr>
          <a:xfrm>
            <a:off x="9490841" y="2144110"/>
            <a:ext cx="987973" cy="59909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764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C2202-B28F-7A44-C330-16792ACE38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068FC4-DB9E-626F-4FE9-CD7ABD825765}"/>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2B7B0722-0D62-B7B8-B420-3030241F56D4}"/>
              </a:ext>
            </a:extLst>
          </p:cNvPr>
          <p:cNvSpPr txBox="1"/>
          <p:nvPr/>
        </p:nvSpPr>
        <p:spPr>
          <a:xfrm>
            <a:off x="0" y="1358674"/>
            <a:ext cx="3270982" cy="2862322"/>
          </a:xfrm>
          <a:prstGeom prst="rect">
            <a:avLst/>
          </a:prstGeom>
          <a:noFill/>
        </p:spPr>
        <p:txBody>
          <a:bodyPr wrap="square" rtlCol="0">
            <a:spAutoFit/>
          </a:bodyPr>
          <a:lstStyle/>
          <a:p>
            <a:pPr marL="285750" indent="-285750">
              <a:buFont typeface="Arial" panose="020B0604020202020204" pitchFamily="34" charset="0"/>
              <a:buChar char="•"/>
            </a:pPr>
            <a:r>
              <a:rPr lang="en-US" dirty="0"/>
              <a:t>After clicking </a:t>
            </a:r>
            <a:r>
              <a:rPr lang="en-US" b="1" i="1" dirty="0"/>
              <a:t>Fork</a:t>
            </a:r>
            <a:r>
              <a:rPr lang="en-US" dirty="0"/>
              <a:t>, you’ll be walked through the process of creating a new fork from the repo.</a:t>
            </a:r>
          </a:p>
          <a:p>
            <a:pPr marL="285750" indent="-285750">
              <a:buFont typeface="Arial" panose="020B0604020202020204" pitchFamily="34" charset="0"/>
              <a:buChar char="•"/>
            </a:pPr>
            <a:r>
              <a:rPr lang="en-US" dirty="0"/>
              <a:t>You can name this fork whatever you’d like, but I would recommend just keeping the name the same and copying the main branch only.</a:t>
            </a:r>
          </a:p>
        </p:txBody>
      </p:sp>
      <p:pic>
        <p:nvPicPr>
          <p:cNvPr id="10" name="Picture 9" descr="A screenshot of a computer&#10;&#10;Description automatically generated">
            <a:extLst>
              <a:ext uri="{FF2B5EF4-FFF2-40B4-BE49-F238E27FC236}">
                <a16:creationId xmlns:a16="http://schemas.microsoft.com/office/drawing/2014/main" id="{46549FAA-2D37-0E9C-57D0-B99712DF95CD}"/>
              </a:ext>
            </a:extLst>
          </p:cNvPr>
          <p:cNvPicPr>
            <a:picLocks noChangeAspect="1"/>
          </p:cNvPicPr>
          <p:nvPr/>
        </p:nvPicPr>
        <p:blipFill>
          <a:blip r:embed="rId2"/>
          <a:stretch>
            <a:fillRect/>
          </a:stretch>
        </p:blipFill>
        <p:spPr>
          <a:xfrm>
            <a:off x="3045372" y="976460"/>
            <a:ext cx="9372807" cy="6232648"/>
          </a:xfrm>
          <a:prstGeom prst="rect">
            <a:avLst/>
          </a:prstGeom>
        </p:spPr>
      </p:pic>
    </p:spTree>
    <p:extLst>
      <p:ext uri="{BB962C8B-B14F-4D97-AF65-F5344CB8AC3E}">
        <p14:creationId xmlns:p14="http://schemas.microsoft.com/office/powerpoint/2010/main" val="369808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6EA68-FBC0-AE89-1C40-DAE77874C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281A0B-F8C4-3CAF-E4B9-BDE2611F328E}"/>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A3602793-DD78-ADAD-CFE2-A05EA897DFDC}"/>
              </a:ext>
            </a:extLst>
          </p:cNvPr>
          <p:cNvSpPr txBox="1"/>
          <p:nvPr/>
        </p:nvSpPr>
        <p:spPr>
          <a:xfrm>
            <a:off x="0" y="1358674"/>
            <a:ext cx="3342290" cy="3693319"/>
          </a:xfrm>
          <a:prstGeom prst="rect">
            <a:avLst/>
          </a:prstGeom>
          <a:noFill/>
        </p:spPr>
        <p:txBody>
          <a:bodyPr wrap="square" rtlCol="0">
            <a:spAutoFit/>
          </a:bodyPr>
          <a:lstStyle/>
          <a:p>
            <a:pPr marL="285750" indent="-285750">
              <a:buFont typeface="Arial" panose="020B0604020202020204" pitchFamily="34" charset="0"/>
              <a:buChar char="•"/>
            </a:pPr>
            <a:r>
              <a:rPr lang="en-US" dirty="0"/>
              <a:t>After creating the fork, you’ll be brought to a landing page for your new fork of the repository.</a:t>
            </a:r>
          </a:p>
          <a:p>
            <a:pPr marL="285750" indent="-285750">
              <a:buFont typeface="Arial" panose="020B0604020202020204" pitchFamily="34" charset="0"/>
              <a:buChar char="•"/>
            </a:pPr>
            <a:r>
              <a:rPr lang="en-US" dirty="0"/>
              <a:t>Some key features here are</a:t>
            </a:r>
          </a:p>
          <a:p>
            <a:pPr marL="742950" lvl="1" indent="-285750">
              <a:buFont typeface="Arial" panose="020B0604020202020204" pitchFamily="34" charset="0"/>
              <a:buChar char="•"/>
            </a:pPr>
            <a:r>
              <a:rPr lang="en-US" b="1" i="1" dirty="0"/>
              <a:t>Contribute</a:t>
            </a:r>
            <a:r>
              <a:rPr lang="en-US" dirty="0"/>
              <a:t> – This is how you will push your data up to the main repository</a:t>
            </a:r>
          </a:p>
          <a:p>
            <a:pPr marL="742950" lvl="1" indent="-285750">
              <a:buFont typeface="Arial" panose="020B0604020202020204" pitchFamily="34" charset="0"/>
              <a:buChar char="•"/>
            </a:pPr>
            <a:r>
              <a:rPr lang="en-US" b="1" i="1" dirty="0"/>
              <a:t>Sync fork </a:t>
            </a:r>
            <a:r>
              <a:rPr lang="en-US" dirty="0"/>
              <a:t>– Clicking this will bring updates from the main repository into your local fork</a:t>
            </a:r>
          </a:p>
        </p:txBody>
      </p:sp>
      <p:pic>
        <p:nvPicPr>
          <p:cNvPr id="4" name="Picture 3" descr="A screenshot of a computer&#10;&#10;Description automatically generated">
            <a:extLst>
              <a:ext uri="{FF2B5EF4-FFF2-40B4-BE49-F238E27FC236}">
                <a16:creationId xmlns:a16="http://schemas.microsoft.com/office/drawing/2014/main" id="{FB373E3C-E168-96DE-E687-28045AE5BB15}"/>
              </a:ext>
            </a:extLst>
          </p:cNvPr>
          <p:cNvPicPr>
            <a:picLocks noChangeAspect="1"/>
          </p:cNvPicPr>
          <p:nvPr/>
        </p:nvPicPr>
        <p:blipFill>
          <a:blip r:embed="rId2"/>
          <a:stretch>
            <a:fillRect/>
          </a:stretch>
        </p:blipFill>
        <p:spPr>
          <a:xfrm>
            <a:off x="3071293" y="970794"/>
            <a:ext cx="9410794" cy="6257908"/>
          </a:xfrm>
          <a:prstGeom prst="rect">
            <a:avLst/>
          </a:prstGeom>
        </p:spPr>
      </p:pic>
      <p:sp>
        <p:nvSpPr>
          <p:cNvPr id="5" name="Oval 4">
            <a:extLst>
              <a:ext uri="{FF2B5EF4-FFF2-40B4-BE49-F238E27FC236}">
                <a16:creationId xmlns:a16="http://schemas.microsoft.com/office/drawing/2014/main" id="{75BF5B40-AE47-C264-77A0-D5DD2A11C097}"/>
              </a:ext>
            </a:extLst>
          </p:cNvPr>
          <p:cNvSpPr/>
          <p:nvPr/>
        </p:nvSpPr>
        <p:spPr>
          <a:xfrm>
            <a:off x="7525407" y="3090041"/>
            <a:ext cx="1093076" cy="5150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212D651-FD5A-DEF7-B7F2-7615D1134DE0}"/>
              </a:ext>
            </a:extLst>
          </p:cNvPr>
          <p:cNvSpPr/>
          <p:nvPr/>
        </p:nvSpPr>
        <p:spPr>
          <a:xfrm>
            <a:off x="8445062" y="3090040"/>
            <a:ext cx="1093076" cy="515007"/>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Oval 7">
            <a:extLst>
              <a:ext uri="{FF2B5EF4-FFF2-40B4-BE49-F238E27FC236}">
                <a16:creationId xmlns:a16="http://schemas.microsoft.com/office/drawing/2014/main" id="{E0F09B8C-D18B-ADA6-78F4-DFF90C767AE8}"/>
              </a:ext>
            </a:extLst>
          </p:cNvPr>
          <p:cNvSpPr/>
          <p:nvPr/>
        </p:nvSpPr>
        <p:spPr>
          <a:xfrm>
            <a:off x="772509" y="3762702"/>
            <a:ext cx="1093076" cy="515007"/>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Oval 8">
            <a:extLst>
              <a:ext uri="{FF2B5EF4-FFF2-40B4-BE49-F238E27FC236}">
                <a16:creationId xmlns:a16="http://schemas.microsoft.com/office/drawing/2014/main" id="{BAC758DB-FBCB-F4BC-484B-8243EB18D8DF}"/>
              </a:ext>
            </a:extLst>
          </p:cNvPr>
          <p:cNvSpPr/>
          <p:nvPr/>
        </p:nvSpPr>
        <p:spPr>
          <a:xfrm>
            <a:off x="788275" y="2680137"/>
            <a:ext cx="1240221" cy="5150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0834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B0F5F-F10C-E1CF-FA34-2CCCC9322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05406E-09E5-6951-BD48-E56D868665EE}"/>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718CAE97-BC64-200A-B190-A686B7639BA6}"/>
              </a:ext>
            </a:extLst>
          </p:cNvPr>
          <p:cNvSpPr txBox="1"/>
          <p:nvPr/>
        </p:nvSpPr>
        <p:spPr>
          <a:xfrm>
            <a:off x="0" y="1358674"/>
            <a:ext cx="3342290" cy="3139321"/>
          </a:xfrm>
          <a:prstGeom prst="rect">
            <a:avLst/>
          </a:prstGeom>
          <a:noFill/>
        </p:spPr>
        <p:txBody>
          <a:bodyPr wrap="square" rtlCol="0">
            <a:spAutoFit/>
          </a:bodyPr>
          <a:lstStyle/>
          <a:p>
            <a:pPr marL="285750" indent="-285750">
              <a:buFont typeface="Arial" panose="020B0604020202020204" pitchFamily="34" charset="0"/>
              <a:buChar char="•"/>
            </a:pPr>
            <a:r>
              <a:rPr lang="en-US" dirty="0"/>
              <a:t>Next we’ll create the folder structure for your submission.</a:t>
            </a:r>
          </a:p>
          <a:p>
            <a:pPr marL="285750" indent="-285750">
              <a:buFont typeface="Arial" panose="020B0604020202020204" pitchFamily="34" charset="0"/>
              <a:buChar char="•"/>
            </a:pPr>
            <a:r>
              <a:rPr lang="en-US" dirty="0"/>
              <a:t>A folder for TestCase1a has already been created, but you’ll need to create subfolders for your participant ID and submission ID</a:t>
            </a:r>
          </a:p>
          <a:p>
            <a:pPr marL="285750" indent="-285750">
              <a:buFont typeface="Arial" panose="020B0604020202020204" pitchFamily="34" charset="0"/>
              <a:buChar char="•"/>
            </a:pPr>
            <a:r>
              <a:rPr lang="en-US" dirty="0"/>
              <a:t>Start by clicking the </a:t>
            </a:r>
            <a:r>
              <a:rPr lang="en-US" b="1" i="1" dirty="0"/>
              <a:t>TestCase1a</a:t>
            </a:r>
            <a:r>
              <a:rPr lang="en-US" dirty="0"/>
              <a:t> folder</a:t>
            </a:r>
          </a:p>
        </p:txBody>
      </p:sp>
      <p:pic>
        <p:nvPicPr>
          <p:cNvPr id="4" name="Picture 3" descr="A screenshot of a computer&#10;&#10;Description automatically generated">
            <a:extLst>
              <a:ext uri="{FF2B5EF4-FFF2-40B4-BE49-F238E27FC236}">
                <a16:creationId xmlns:a16="http://schemas.microsoft.com/office/drawing/2014/main" id="{0DED6EEB-AE00-ACB7-B114-0AD7C436C4FE}"/>
              </a:ext>
            </a:extLst>
          </p:cNvPr>
          <p:cNvPicPr>
            <a:picLocks noChangeAspect="1"/>
          </p:cNvPicPr>
          <p:nvPr/>
        </p:nvPicPr>
        <p:blipFill>
          <a:blip r:embed="rId2"/>
          <a:stretch>
            <a:fillRect/>
          </a:stretch>
        </p:blipFill>
        <p:spPr>
          <a:xfrm>
            <a:off x="3071293" y="970794"/>
            <a:ext cx="9410794" cy="6257908"/>
          </a:xfrm>
          <a:prstGeom prst="rect">
            <a:avLst/>
          </a:prstGeom>
        </p:spPr>
      </p:pic>
      <p:sp>
        <p:nvSpPr>
          <p:cNvPr id="5" name="Oval 4">
            <a:extLst>
              <a:ext uri="{FF2B5EF4-FFF2-40B4-BE49-F238E27FC236}">
                <a16:creationId xmlns:a16="http://schemas.microsoft.com/office/drawing/2014/main" id="{0EDCD6EB-E13D-6914-678D-BC9B303C4528}"/>
              </a:ext>
            </a:extLst>
          </p:cNvPr>
          <p:cNvSpPr/>
          <p:nvPr/>
        </p:nvSpPr>
        <p:spPr>
          <a:xfrm>
            <a:off x="3978166" y="4095828"/>
            <a:ext cx="1093076" cy="36260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95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A19A2-54AB-CD7E-C84C-338635310318}"/>
            </a:ext>
          </a:extLst>
        </p:cNvPr>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014996E5-A7CD-4E76-814C-6CF91F0D0317}"/>
              </a:ext>
            </a:extLst>
          </p:cNvPr>
          <p:cNvPicPr>
            <a:picLocks noChangeAspect="1"/>
          </p:cNvPicPr>
          <p:nvPr/>
        </p:nvPicPr>
        <p:blipFill>
          <a:blip r:embed="rId2"/>
          <a:stretch>
            <a:fillRect/>
          </a:stretch>
        </p:blipFill>
        <p:spPr>
          <a:xfrm>
            <a:off x="2905614" y="861849"/>
            <a:ext cx="9526835" cy="6335072"/>
          </a:xfrm>
          <a:prstGeom prst="rect">
            <a:avLst/>
          </a:prstGeom>
        </p:spPr>
      </p:pic>
      <p:sp>
        <p:nvSpPr>
          <p:cNvPr id="2" name="Title 1">
            <a:extLst>
              <a:ext uri="{FF2B5EF4-FFF2-40B4-BE49-F238E27FC236}">
                <a16:creationId xmlns:a16="http://schemas.microsoft.com/office/drawing/2014/main" id="{8C133AC9-A32A-A1EE-070A-CF4936F1676E}"/>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AA719C63-9CDF-7035-2338-BF70E95609B2}"/>
              </a:ext>
            </a:extLst>
          </p:cNvPr>
          <p:cNvSpPr txBox="1"/>
          <p:nvPr/>
        </p:nvSpPr>
        <p:spPr>
          <a:xfrm>
            <a:off x="0" y="1358674"/>
            <a:ext cx="334229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If you already have a folder in place for your participant ID, you can skip this step.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 </a:t>
            </a:r>
            <a:r>
              <a:rPr lang="en-US" b="1" i="1" dirty="0"/>
              <a:t>Add file </a:t>
            </a:r>
            <a:r>
              <a:rPr lang="en-US" dirty="0"/>
              <a:t>and select </a:t>
            </a:r>
            <a:r>
              <a:rPr lang="en-US" b="1" i="1" dirty="0"/>
              <a:t>Create new file</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endParaRPr lang="en-US" dirty="0"/>
          </a:p>
        </p:txBody>
      </p:sp>
      <p:sp>
        <p:nvSpPr>
          <p:cNvPr id="8" name="Oval 7">
            <a:extLst>
              <a:ext uri="{FF2B5EF4-FFF2-40B4-BE49-F238E27FC236}">
                <a16:creationId xmlns:a16="http://schemas.microsoft.com/office/drawing/2014/main" id="{8C3A7E0A-BF52-DC34-840E-1CF9687BECD2}"/>
              </a:ext>
            </a:extLst>
          </p:cNvPr>
          <p:cNvSpPr/>
          <p:nvPr/>
        </p:nvSpPr>
        <p:spPr>
          <a:xfrm>
            <a:off x="10807262" y="2192268"/>
            <a:ext cx="1093076" cy="36260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414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FDAC0-DF23-CD9C-55B7-BF18B155BD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A652BB-0E9F-9215-D095-9ADBC108F974}"/>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C8120878-F34F-C747-6B05-5E46CE5BE47A}"/>
              </a:ext>
            </a:extLst>
          </p:cNvPr>
          <p:cNvSpPr txBox="1"/>
          <p:nvPr/>
        </p:nvSpPr>
        <p:spPr>
          <a:xfrm>
            <a:off x="0" y="1253250"/>
            <a:ext cx="380474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We’d like to create a </a:t>
            </a:r>
            <a:r>
              <a:rPr lang="en-US" dirty="0" err="1"/>
              <a:t>README.md</a:t>
            </a:r>
            <a:r>
              <a:rPr lang="en-US" dirty="0"/>
              <a:t> file within a new directory called 999_StarkIndustries, so in the </a:t>
            </a:r>
            <a:r>
              <a:rPr lang="en-US" b="1" i="1" dirty="0"/>
              <a:t>Name your file… </a:t>
            </a:r>
            <a:r>
              <a:rPr lang="en-US" dirty="0"/>
              <a:t>box type I would type:</a:t>
            </a:r>
            <a:br>
              <a:rPr lang="en-US" dirty="0"/>
            </a:br>
            <a:br>
              <a:rPr lang="en-US" dirty="0"/>
            </a:br>
            <a:r>
              <a:rPr lang="en-US" dirty="0"/>
              <a:t>999_StarkIndustries/</a:t>
            </a:r>
            <a:r>
              <a:rPr lang="en-US" dirty="0" err="1"/>
              <a:t>README.md</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Obviously replace 999_StarkIndustries with your participant ID and description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After doing this, you can leave the </a:t>
            </a:r>
            <a:r>
              <a:rPr lang="en-US" dirty="0" err="1"/>
              <a:t>README.md</a:t>
            </a:r>
            <a:r>
              <a:rPr lang="en-US" dirty="0"/>
              <a:t> file blank for now or include any information in there that you’d like.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 </a:t>
            </a:r>
            <a:r>
              <a:rPr lang="en-US" b="1" i="1" dirty="0"/>
              <a:t>Commit changes…</a:t>
            </a:r>
          </a:p>
        </p:txBody>
      </p:sp>
      <p:pic>
        <p:nvPicPr>
          <p:cNvPr id="4" name="Picture 3" descr="A screenshot of a computer&#10;&#10;Description automatically generated">
            <a:extLst>
              <a:ext uri="{FF2B5EF4-FFF2-40B4-BE49-F238E27FC236}">
                <a16:creationId xmlns:a16="http://schemas.microsoft.com/office/drawing/2014/main" id="{A1F3C2DC-DE94-4A3E-13A2-B4B7B27ADAEE}"/>
              </a:ext>
            </a:extLst>
          </p:cNvPr>
          <p:cNvPicPr>
            <a:picLocks noChangeAspect="1"/>
          </p:cNvPicPr>
          <p:nvPr/>
        </p:nvPicPr>
        <p:blipFill>
          <a:blip r:embed="rId2"/>
          <a:stretch>
            <a:fillRect/>
          </a:stretch>
        </p:blipFill>
        <p:spPr>
          <a:xfrm>
            <a:off x="3432497" y="1019503"/>
            <a:ext cx="8989441" cy="5977720"/>
          </a:xfrm>
          <a:prstGeom prst="rect">
            <a:avLst/>
          </a:prstGeom>
        </p:spPr>
      </p:pic>
    </p:spTree>
    <p:extLst>
      <p:ext uri="{BB962C8B-B14F-4D97-AF65-F5344CB8AC3E}">
        <p14:creationId xmlns:p14="http://schemas.microsoft.com/office/powerpoint/2010/main" val="91919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C1725-1BFB-1B3B-87EF-5957F060C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7D32E3-FAA0-05A0-DE69-B4EDEEE1F3EE}"/>
              </a:ext>
            </a:extLst>
          </p:cNvPr>
          <p:cNvSpPr>
            <a:spLocks noGrp="1"/>
          </p:cNvSpPr>
          <p:nvPr>
            <p:ph type="title"/>
          </p:nvPr>
        </p:nvSpPr>
        <p:spPr>
          <a:xfrm>
            <a:off x="838200" y="0"/>
            <a:ext cx="10515600" cy="1325563"/>
          </a:xfrm>
        </p:spPr>
        <p:txBody>
          <a:bodyPr>
            <a:normAutofit/>
          </a:bodyPr>
          <a:lstStyle/>
          <a:p>
            <a:r>
              <a:rPr lang="en-US" dirty="0"/>
              <a:t>Your fork of DPW8-Scatter</a:t>
            </a:r>
          </a:p>
        </p:txBody>
      </p:sp>
      <p:sp>
        <p:nvSpPr>
          <p:cNvPr id="6" name="TextBox 5">
            <a:extLst>
              <a:ext uri="{FF2B5EF4-FFF2-40B4-BE49-F238E27FC236}">
                <a16:creationId xmlns:a16="http://schemas.microsoft.com/office/drawing/2014/main" id="{23D6D28C-17AD-15AB-9CA6-8A6B2C78D83E}"/>
              </a:ext>
            </a:extLst>
          </p:cNvPr>
          <p:cNvSpPr txBox="1"/>
          <p:nvPr/>
        </p:nvSpPr>
        <p:spPr>
          <a:xfrm>
            <a:off x="0" y="1253250"/>
            <a:ext cx="3804745" cy="5078313"/>
          </a:xfrm>
          <a:prstGeom prst="rect">
            <a:avLst/>
          </a:prstGeom>
          <a:noFill/>
        </p:spPr>
        <p:txBody>
          <a:bodyPr wrap="square" rtlCol="0">
            <a:spAutoFit/>
          </a:bodyPr>
          <a:lstStyle/>
          <a:p>
            <a:pPr marL="285750" indent="-285750">
              <a:buFont typeface="Arial" panose="020B0604020202020204" pitchFamily="34" charset="0"/>
              <a:buChar char="•"/>
            </a:pPr>
            <a:r>
              <a:rPr lang="en-US" dirty="0"/>
              <a:t>Create a commit message with whatever you like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 a description if you’d like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Click </a:t>
            </a:r>
            <a:r>
              <a:rPr lang="en-US" b="1" i="1" dirty="0"/>
              <a:t>Commit directly to the main branch</a:t>
            </a:r>
          </a:p>
          <a:p>
            <a:pPr marL="742950" lvl="1" indent="-285750">
              <a:buFont typeface="Arial" panose="020B0604020202020204" pitchFamily="34" charset="0"/>
              <a:buChar char="•"/>
            </a:pPr>
            <a:r>
              <a:rPr lang="en-US" dirty="0"/>
              <a:t>Note: you can create a local branch if you prefer that workflow, but that won’t be described here.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Then click </a:t>
            </a:r>
            <a:r>
              <a:rPr lang="en-US" b="1" i="1" dirty="0"/>
              <a:t>Commit changes</a:t>
            </a:r>
          </a:p>
          <a:p>
            <a:pPr marL="285750" indent="-285750">
              <a:buFont typeface="Arial" panose="020B0604020202020204" pitchFamily="34" charset="0"/>
              <a:buChar char="•"/>
            </a:pPr>
            <a:endParaRPr lang="en-US" b="1" i="1" dirty="0"/>
          </a:p>
          <a:p>
            <a:pPr marL="285750" indent="-285750">
              <a:buFont typeface="Arial" panose="020B0604020202020204" pitchFamily="34" charset="0"/>
              <a:buChar char="•"/>
            </a:pPr>
            <a:r>
              <a:rPr lang="en-US" dirty="0"/>
              <a:t>This will create a folder in TestCase1a called 999_StarkIndustries with a </a:t>
            </a:r>
            <a:r>
              <a:rPr lang="en-US" dirty="0" err="1"/>
              <a:t>README.md</a:t>
            </a:r>
            <a:r>
              <a:rPr lang="en-US" dirty="0"/>
              <a:t> file in that folder.</a:t>
            </a:r>
          </a:p>
        </p:txBody>
      </p:sp>
      <p:pic>
        <p:nvPicPr>
          <p:cNvPr id="10" name="Picture 9" descr="A screenshot of a computer&#10;&#10;Description automatically generated">
            <a:extLst>
              <a:ext uri="{FF2B5EF4-FFF2-40B4-BE49-F238E27FC236}">
                <a16:creationId xmlns:a16="http://schemas.microsoft.com/office/drawing/2014/main" id="{8419B352-262E-AB12-697C-1B22D124B33F}"/>
              </a:ext>
            </a:extLst>
          </p:cNvPr>
          <p:cNvPicPr>
            <a:picLocks noChangeAspect="1"/>
          </p:cNvPicPr>
          <p:nvPr/>
        </p:nvPicPr>
        <p:blipFill>
          <a:blip r:embed="rId2"/>
          <a:stretch>
            <a:fillRect/>
          </a:stretch>
        </p:blipFill>
        <p:spPr>
          <a:xfrm>
            <a:off x="3553301" y="988755"/>
            <a:ext cx="8826313" cy="5869245"/>
          </a:xfrm>
          <a:prstGeom prst="rect">
            <a:avLst/>
          </a:prstGeom>
        </p:spPr>
      </p:pic>
    </p:spTree>
    <p:extLst>
      <p:ext uri="{BB962C8B-B14F-4D97-AF65-F5344CB8AC3E}">
        <p14:creationId xmlns:p14="http://schemas.microsoft.com/office/powerpoint/2010/main" val="2599185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TotalTime>
  <Words>943</Words>
  <Application>Microsoft Macintosh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How to submit data with GitHub</vt:lpstr>
      <vt:lpstr>GitHub Dashboard</vt:lpstr>
      <vt:lpstr>DPW8-Scatter Repository https://github.com/Drag-Prediction-Workshop/DPW8-Scatter</vt:lpstr>
      <vt:lpstr>Your fork of DPW8-Scatter</vt:lpstr>
      <vt:lpstr>Your fork of DPW8-Scatter</vt:lpstr>
      <vt:lpstr>Your fork of DPW8-Scatter</vt:lpstr>
      <vt:lpstr>Your fork of DPW8-Scatter</vt:lpstr>
      <vt:lpstr>Your fork of DPW8-Scatter</vt:lpstr>
      <vt:lpstr>Your fork of DPW8-Scatter</vt:lpstr>
      <vt:lpstr>Your fork of DPW8-Scatter</vt:lpstr>
      <vt:lpstr>Your fork of DPW8-Scatter</vt:lpstr>
      <vt:lpstr>Your fork of DPW8-Scatter</vt:lpstr>
      <vt:lpstr>Your fork of DPW8-Scatter</vt:lpstr>
      <vt:lpstr>Your fork of DPW8-Scatter</vt:lpstr>
      <vt:lpstr>Your fork of DPW8-Scatter</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Holst, Kevin</dc:creator>
  <cp:lastModifiedBy>Pomeroy, Brent W (LARC-D301)</cp:lastModifiedBy>
  <cp:revision>3</cp:revision>
  <dcterms:created xsi:type="dcterms:W3CDTF">2024-10-22T12:38:32Z</dcterms:created>
  <dcterms:modified xsi:type="dcterms:W3CDTF">2024-10-23T10:12:03Z</dcterms:modified>
</cp:coreProperties>
</file>