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0"/>
  </p:notesMasterIdLst>
  <p:sldIdLst>
    <p:sldId id="256" r:id="rId4"/>
    <p:sldId id="295" r:id="rId5"/>
    <p:sldId id="308" r:id="rId6"/>
    <p:sldId id="318" r:id="rId7"/>
    <p:sldId id="264" r:id="rId8"/>
    <p:sldId id="317" r:id="rId9"/>
    <p:sldId id="319" r:id="rId10"/>
    <p:sldId id="259" r:id="rId11"/>
    <p:sldId id="304" r:id="rId12"/>
    <p:sldId id="260" r:id="rId13"/>
    <p:sldId id="261" r:id="rId14"/>
    <p:sldId id="309" r:id="rId15"/>
    <p:sldId id="263" r:id="rId16"/>
    <p:sldId id="310" r:id="rId17"/>
    <p:sldId id="305" r:id="rId18"/>
    <p:sldId id="265" r:id="rId19"/>
    <p:sldId id="311" r:id="rId20"/>
    <p:sldId id="312" r:id="rId21"/>
    <p:sldId id="320" r:id="rId22"/>
    <p:sldId id="315" r:id="rId23"/>
    <p:sldId id="306" r:id="rId24"/>
    <p:sldId id="316" r:id="rId25"/>
    <p:sldId id="313" r:id="rId26"/>
    <p:sldId id="321" r:id="rId27"/>
    <p:sldId id="266" r:id="rId28"/>
    <p:sldId id="262" r:id="rId2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8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6" autoAdjust="0"/>
    <p:restoredTop sz="67541" autoAdjust="0"/>
  </p:normalViewPr>
  <p:slideViewPr>
    <p:cSldViewPr>
      <p:cViewPr varScale="1">
        <p:scale>
          <a:sx n="72" d="100"/>
          <a:sy n="72" d="100"/>
        </p:scale>
        <p:origin x="1766"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AEF9C-6F57-487D-9F2E-57F7EA83038E}" type="datetimeFigureOut">
              <a:rPr lang="en-US" smtClean="0"/>
              <a:t>3/8/2021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BD63C-D8CF-4DC7-A540-E381E0D533A0}" type="slidenum">
              <a:rPr lang="en-US" smtClean="0"/>
              <a:t>‹#›</a:t>
            </a:fld>
            <a:endParaRPr lang="en-US"/>
          </a:p>
        </p:txBody>
      </p:sp>
    </p:spTree>
    <p:extLst>
      <p:ext uri="{BB962C8B-B14F-4D97-AF65-F5344CB8AC3E}">
        <p14:creationId xmlns:p14="http://schemas.microsoft.com/office/powerpoint/2010/main" val="177046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owardsdatascience.com/catboost-vs-light-gbm-vs-xgboost-5f93620723db"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igital_computer" TargetMode="External"/><Relationship Id="rId7" Type="http://schemas.openxmlformats.org/officeDocument/2006/relationships/hyperlink" Target="https://en.wikipedia.org/wiki/Linear_equ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Clifford_Berry" TargetMode="External"/><Relationship Id="rId5" Type="http://schemas.openxmlformats.org/officeDocument/2006/relationships/hyperlink" Target="https://en.wikipedia.org/wiki/John_Vincent_Atanasoff" TargetMode="External"/><Relationship Id="rId4" Type="http://schemas.openxmlformats.org/officeDocument/2006/relationships/hyperlink" Target="https://en.wikipedia.org/wiki/Iowa_State_University"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Template acquired from </a:t>
            </a:r>
            <a:r>
              <a:rPr lang="en-US" altLang="ko-KR" sz="1200" dirty="0">
                <a:solidFill>
                  <a:schemeClr val="bg1"/>
                </a:solidFill>
                <a:cs typeface="Arial" pitchFamily="34" charset="0"/>
                <a:hlinkClick r:id="rId3"/>
              </a:rPr>
              <a:t>http://www.free-powerpoint-templates-design.com</a:t>
            </a:r>
            <a:endParaRPr lang="ko-KR" altLang="en-US" sz="1200" dirty="0">
              <a:solidFill>
                <a:schemeClr val="bg1"/>
              </a:solidFill>
              <a:cs typeface="Arial" pitchFamily="34" charset="0"/>
            </a:endParaRPr>
          </a:p>
        </p:txBody>
      </p:sp>
      <p:sp>
        <p:nvSpPr>
          <p:cNvPr id="4" name="Slide Number Placeholder 3"/>
          <p:cNvSpPr>
            <a:spLocks noGrp="1"/>
          </p:cNvSpPr>
          <p:nvPr>
            <p:ph type="sldNum" sz="quarter" idx="5"/>
          </p:nvPr>
        </p:nvSpPr>
        <p:spPr/>
        <p:txBody>
          <a:bodyPr/>
          <a:lstStyle/>
          <a:p>
            <a:fld id="{043BD63C-D8CF-4DC7-A540-E381E0D533A0}" type="slidenum">
              <a:rPr lang="en-US" smtClean="0"/>
              <a:t>1</a:t>
            </a:fld>
            <a:endParaRPr lang="en-US"/>
          </a:p>
        </p:txBody>
      </p:sp>
    </p:spTree>
    <p:extLst>
      <p:ext uri="{BB962C8B-B14F-4D97-AF65-F5344CB8AC3E}">
        <p14:creationId xmlns:p14="http://schemas.microsoft.com/office/powerpoint/2010/main" val="1053359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4eb6f53a9_1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4eb6f53a9_1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320a2e16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320a2e16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Overall quality and total living area used as an example</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320a2e163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320a2e163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Variables chosen to be looked </a:t>
            </a:r>
            <a:r>
              <a:rPr lang="en-US"/>
              <a:t>at further in model</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4eb6f53a9_1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4eb6f53a9_1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c4eb6f53a9_1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c4eb6f53a9_1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started from our chosen variables and added the dummified categorical variables. We performed lasso regression. By using cross-validation and varying the alpha penalization rate, we found that the optimal rate where the test score maximized since that showed the best generalized model. From there, we culled the variables to those with non-zero coefficients. </a:t>
            </a:r>
            <a:endParaRPr/>
          </a:p>
          <a:p>
            <a:pPr marL="0" lvl="0" indent="0" algn="l" rtl="0">
              <a:spcBef>
                <a:spcPts val="0"/>
              </a:spcBef>
              <a:spcAft>
                <a:spcPts val="0"/>
              </a:spcAft>
              <a:buNone/>
            </a:pPr>
            <a:endParaRPr/>
          </a:p>
          <a:p>
            <a:pPr marL="0" lvl="0" indent="0" algn="l" rtl="0">
              <a:spcBef>
                <a:spcPts val="0"/>
              </a:spcBef>
              <a:spcAft>
                <a:spcPts val="0"/>
              </a:spcAft>
              <a:buNone/>
            </a:pPr>
            <a:r>
              <a:rPr lang="en"/>
              <a:t>Interpreting the results: Since our regression model predicts the log of the sale price, an increase in one unit of a given variable will increase the log SalePrice by the coefficient of the variable (keeping all other variables constant). For example, for an addition square foot of Total Living Area, we would expect the log price to increase by 2/100th of a cent.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4eb6f53a9_3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4eb6f53a9_3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These high-performing tree-based models are variants on the boosting algorithm. These combine decision tree algorithms with boosting methods. </a:t>
            </a:r>
            <a:r>
              <a:rPr lang="en-US" dirty="0"/>
              <a:t>The idea of boosting is to train weak learners sequentially, each trying to correct its predecessor.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Each took a significant period of time to cross-validate the hyperparameters. Training in general was slow; however, what it lacked in training speed, these models made up for in accuracy.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Depending on the model, different hyperparameters were tuned accordingly. Common among all of these were learning rate and maximum depth while CatBoost also offered a hyperparameter for L2 leaf regression. From our cross-validation, we learned that our best CatBoost model came from having a maximum depth of 7, an L2 Leaf Regularization parameter of 1, and a learning rate of 0.03.</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CatBoost can handle categorical features natively inside the model. This allows for feature importances to be shown on the categorical features as a whole rather than breaking them up through One Hot Encoding.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u="sng" dirty="0">
                <a:solidFill>
                  <a:schemeClr val="hlink"/>
                </a:solidFill>
                <a:hlinkClick r:id="rId3"/>
              </a:rPr>
              <a:t>https://towardsdatascience.com/catboost-vs-light-gbm-vs-xgboost-5f93620723db</a:t>
            </a:r>
            <a:endParaRPr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4eb6f53a9_1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4eb6f53a9_1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we can see the best root mean squared error for the log(SalePrice) per model. Since we have one statistic that is common among all the models, we can use it to compare them. The boosted models performed best, followed by another tree-based model (Random Forest). Then came Support Vector Machines and trailing all was linear regression.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N</a:t>
            </a:r>
            <a:r>
              <a:rPr lang="en-US" dirty="0"/>
              <a:t>o</a:t>
            </a:r>
            <a:r>
              <a:rPr lang="en" dirty="0"/>
              <a:t>te the overfitting of the boosting models, but the performance still exceeds the others.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322a22e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322a22e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c4eb6f53a9_1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4eb6f53a9_1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4eb6f53a9_3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4eb6f53a9_3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One outstanding feature of boosted models is their ability to capture the importance of different features in the modeling process. From the graph, we can see that the most important features are Overall Quality,Total Living Area, House Age Squared.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4eb6f53a9_1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4eb6f53a9_1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dirty="0">
              <a:solidFill>
                <a:srgbClr val="FFFFFF"/>
              </a:solidFill>
              <a:highlight>
                <a:srgbClr val="141B2E"/>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c4eb6f53a9_1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4eb6f53a9_1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218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dirty="0">
                <a:solidFill>
                  <a:srgbClr val="424242"/>
                </a:solidFill>
                <a:highlight>
                  <a:srgbClr val="FFFFFF"/>
                </a:highlight>
                <a:latin typeface="Raleway"/>
                <a:ea typeface="Raleway"/>
                <a:cs typeface="Raleway"/>
                <a:sym typeface="Raleway"/>
              </a:rPr>
              <a:t>Population 66,000, Median household income $46,000, </a:t>
            </a:r>
            <a:r>
              <a:rPr lang="en-US" sz="1200" dirty="0">
                <a:solidFill>
                  <a:srgbClr val="FFFFFF"/>
                </a:solidFill>
                <a:highlight>
                  <a:srgbClr val="141B2E"/>
                </a:highlight>
              </a:rPr>
              <a:t>homeownership rate is 40.8%.</a:t>
            </a:r>
          </a:p>
          <a:p>
            <a:r>
              <a:rPr lang="en-US" dirty="0"/>
              <a:t>Very high poverty rate at 28% </a:t>
            </a:r>
          </a:p>
          <a:p>
            <a:r>
              <a:rPr lang="en-US" sz="1200" b="1" i="0" kern="1200" dirty="0">
                <a:solidFill>
                  <a:schemeClr val="tx1"/>
                </a:solidFill>
                <a:effectLst/>
                <a:latin typeface="+mn-lt"/>
                <a:ea typeface="+mn-ea"/>
                <a:cs typeface="+mn-cs"/>
              </a:rPr>
              <a:t>Ames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Iowa</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the only U.S. city with a </a:t>
            </a:r>
            <a:r>
              <a:rPr lang="en-US" sz="1200" b="1" i="0" kern="1200" dirty="0">
                <a:solidFill>
                  <a:schemeClr val="tx1"/>
                </a:solidFill>
                <a:effectLst/>
                <a:latin typeface="+mn-lt"/>
                <a:ea typeface="+mn-ea"/>
                <a:cs typeface="+mn-cs"/>
              </a:rPr>
              <a:t>population</a:t>
            </a:r>
            <a:r>
              <a:rPr lang="en-US" sz="1200" b="0" i="0" kern="1200" dirty="0">
                <a:solidFill>
                  <a:schemeClr val="tx1"/>
                </a:solidFill>
                <a:effectLst/>
                <a:latin typeface="+mn-lt"/>
                <a:ea typeface="+mn-ea"/>
                <a:cs typeface="+mn-cs"/>
              </a:rPr>
              <a:t> of at least 65,000 where more than 45% of </a:t>
            </a:r>
            <a:r>
              <a:rPr lang="en-US" sz="1200" b="1" i="0" kern="1200" dirty="0">
                <a:solidFill>
                  <a:schemeClr val="tx1"/>
                </a:solidFill>
                <a:effectLst/>
                <a:latin typeface="+mn-lt"/>
                <a:ea typeface="+mn-ea"/>
                <a:cs typeface="+mn-cs"/>
              </a:rPr>
              <a:t>residents</a:t>
            </a:r>
            <a:r>
              <a:rPr lang="en-US" sz="1200" b="0" i="0" kern="1200" dirty="0">
                <a:solidFill>
                  <a:schemeClr val="tx1"/>
                </a:solidFill>
                <a:effectLst/>
                <a:latin typeface="+mn-lt"/>
                <a:ea typeface="+mn-ea"/>
                <a:cs typeface="+mn-cs"/>
              </a:rPr>
              <a:t> are enrolled in </a:t>
            </a:r>
            <a:r>
              <a:rPr lang="en-US" sz="1200" b="1" i="0" kern="1200" dirty="0">
                <a:solidFill>
                  <a:schemeClr val="tx1"/>
                </a:solidFill>
                <a:effectLst/>
                <a:latin typeface="+mn-lt"/>
                <a:ea typeface="+mn-ea"/>
                <a:cs typeface="+mn-cs"/>
              </a:rPr>
              <a:t>college</a:t>
            </a:r>
            <a:r>
              <a:rPr lang="en-US" sz="1200" b="0" i="0" kern="1200" dirty="0">
                <a:solidFill>
                  <a:schemeClr val="tx1"/>
                </a:solidFill>
                <a:effectLst/>
                <a:latin typeface="+mn-lt"/>
                <a:ea typeface="+mn-ea"/>
                <a:cs typeface="+mn-cs"/>
              </a:rPr>
              <a:t> or graduate school</a:t>
            </a:r>
          </a:p>
          <a:p>
            <a:pPr marL="0" lvl="0" indent="0" algn="l" rtl="0">
              <a:spcBef>
                <a:spcPts val="0"/>
              </a:spcBef>
              <a:spcAft>
                <a:spcPts val="0"/>
              </a:spcAft>
              <a:buNone/>
            </a:pPr>
            <a:r>
              <a:rPr lang="en-US" sz="1200" dirty="0">
                <a:solidFill>
                  <a:srgbClr val="424242"/>
                </a:solidFill>
                <a:highlight>
                  <a:srgbClr val="FFFFFF"/>
                </a:highlight>
                <a:latin typeface="Raleway"/>
                <a:ea typeface="Raleway"/>
                <a:cs typeface="Raleway"/>
                <a:sym typeface="Raleway"/>
              </a:rPr>
              <a:t>Ames is home to Iowa State University of Science and Technology, a leading institution in research related to Agriculture, Engineering, Design, and Veterinary Medicine. </a:t>
            </a:r>
          </a:p>
          <a:p>
            <a:pPr marL="0" lvl="0" indent="0" algn="l" rtl="0">
              <a:spcBef>
                <a:spcPts val="0"/>
              </a:spcBef>
              <a:spcAft>
                <a:spcPts val="0"/>
              </a:spcAft>
              <a:buNone/>
            </a:pPr>
            <a:r>
              <a:rPr lang="en-US" sz="1100" b="1" dirty="0">
                <a:solidFill>
                  <a:srgbClr val="202124"/>
                </a:solidFill>
                <a:highlight>
                  <a:srgbClr val="FFFFFF"/>
                </a:highlight>
              </a:rPr>
              <a:t>Ames</a:t>
            </a:r>
            <a:r>
              <a:rPr lang="en-US" sz="1100" dirty="0">
                <a:solidFill>
                  <a:srgbClr val="202124"/>
                </a:solidFill>
                <a:highlight>
                  <a:srgbClr val="FFFFFF"/>
                </a:highlight>
              </a:rPr>
              <a:t> is in Story County and is one of </a:t>
            </a:r>
            <a:r>
              <a:rPr lang="en-US" sz="1100" b="1" dirty="0">
                <a:solidFill>
                  <a:srgbClr val="202124"/>
                </a:solidFill>
                <a:highlight>
                  <a:srgbClr val="FFFFFF"/>
                </a:highlight>
              </a:rPr>
              <a:t>the best places to live</a:t>
            </a:r>
            <a:r>
              <a:rPr lang="en-US" sz="1100" dirty="0">
                <a:solidFill>
                  <a:srgbClr val="202124"/>
                </a:solidFill>
                <a:highlight>
                  <a:srgbClr val="FFFFFF"/>
                </a:highlight>
              </a:rPr>
              <a:t> in </a:t>
            </a:r>
            <a:r>
              <a:rPr lang="en-US" sz="1100" b="1" dirty="0">
                <a:solidFill>
                  <a:srgbClr val="202124"/>
                </a:solidFill>
                <a:highlight>
                  <a:srgbClr val="FFFFFF"/>
                </a:highlight>
              </a:rPr>
              <a:t>Iowa</a:t>
            </a:r>
            <a:r>
              <a:rPr lang="en-US" sz="1100" dirty="0">
                <a:solidFill>
                  <a:srgbClr val="202124"/>
                </a:solidFill>
                <a:highlight>
                  <a:srgbClr val="FFFFFF"/>
                </a:highlight>
              </a:rPr>
              <a:t>. </a:t>
            </a:r>
            <a:r>
              <a:rPr lang="en-US" sz="1100" b="1" dirty="0">
                <a:solidFill>
                  <a:srgbClr val="202124"/>
                </a:solidFill>
                <a:highlight>
                  <a:srgbClr val="FFFFFF"/>
                </a:highlight>
              </a:rPr>
              <a:t>Living</a:t>
            </a:r>
            <a:r>
              <a:rPr lang="en-US" sz="1100" dirty="0">
                <a:solidFill>
                  <a:srgbClr val="202124"/>
                </a:solidFill>
                <a:highlight>
                  <a:srgbClr val="FFFFFF"/>
                </a:highlight>
              </a:rPr>
              <a:t> in </a:t>
            </a:r>
            <a:r>
              <a:rPr lang="en-US" sz="1100" b="1" dirty="0">
                <a:solidFill>
                  <a:srgbClr val="202124"/>
                </a:solidFill>
                <a:highlight>
                  <a:srgbClr val="FFFFFF"/>
                </a:highlight>
              </a:rPr>
              <a:t>Ames</a:t>
            </a:r>
            <a:r>
              <a:rPr lang="en-US" sz="1100" dirty="0">
                <a:solidFill>
                  <a:srgbClr val="202124"/>
                </a:solidFill>
                <a:highlight>
                  <a:srgbClr val="FFFFFF"/>
                </a:highlight>
              </a:rPr>
              <a:t> offers residents an urban suburban mix feel and most residents rent their homes. In </a:t>
            </a:r>
            <a:r>
              <a:rPr lang="en-US" sz="1100" b="1" dirty="0">
                <a:solidFill>
                  <a:srgbClr val="202124"/>
                </a:solidFill>
                <a:highlight>
                  <a:srgbClr val="FFFFFF"/>
                </a:highlight>
              </a:rPr>
              <a:t>Ames</a:t>
            </a:r>
            <a:r>
              <a:rPr lang="en-US" sz="1100" dirty="0">
                <a:solidFill>
                  <a:srgbClr val="202124"/>
                </a:solidFill>
                <a:highlight>
                  <a:srgbClr val="FFFFFF"/>
                </a:highlight>
              </a:rPr>
              <a:t> there are a lot of bars, coffee shops, and parks. Many young professionals </a:t>
            </a:r>
            <a:r>
              <a:rPr lang="en-US" sz="1100" b="1" dirty="0">
                <a:solidFill>
                  <a:srgbClr val="202124"/>
                </a:solidFill>
                <a:highlight>
                  <a:srgbClr val="FFFFFF"/>
                </a:highlight>
              </a:rPr>
              <a:t>live</a:t>
            </a:r>
            <a:r>
              <a:rPr lang="en-US" sz="1100" dirty="0">
                <a:solidFill>
                  <a:srgbClr val="202124"/>
                </a:solidFill>
                <a:highlight>
                  <a:srgbClr val="FFFFFF"/>
                </a:highlight>
              </a:rPr>
              <a:t> in </a:t>
            </a:r>
            <a:r>
              <a:rPr lang="en-US" sz="1100" b="1" dirty="0">
                <a:solidFill>
                  <a:srgbClr val="202124"/>
                </a:solidFill>
                <a:highlight>
                  <a:srgbClr val="FFFFFF"/>
                </a:highlight>
              </a:rPr>
              <a:t>Ames</a:t>
            </a:r>
            <a:r>
              <a:rPr lang="en-US" sz="1100" dirty="0">
                <a:solidFill>
                  <a:srgbClr val="202124"/>
                </a:solidFill>
                <a:highlight>
                  <a:srgbClr val="FFFFFF"/>
                </a:highlight>
              </a:rPr>
              <a:t> and residents tend to lean conservative</a:t>
            </a:r>
            <a:endParaRPr lang="en-US" sz="1200" dirty="0">
              <a:solidFill>
                <a:srgbClr val="FFFFFF"/>
              </a:solidFill>
              <a:highlight>
                <a:srgbClr val="141B2E"/>
              </a:highlight>
            </a:endParaRPr>
          </a:p>
          <a:p>
            <a:endParaRPr lang="en-US" dirty="0"/>
          </a:p>
        </p:txBody>
      </p:sp>
      <p:sp>
        <p:nvSpPr>
          <p:cNvPr id="4" name="Slide Number Placeholder 3"/>
          <p:cNvSpPr>
            <a:spLocks noGrp="1"/>
          </p:cNvSpPr>
          <p:nvPr>
            <p:ph type="sldNum" sz="quarter" idx="5"/>
          </p:nvPr>
        </p:nvSpPr>
        <p:spPr/>
        <p:txBody>
          <a:bodyPr/>
          <a:lstStyle/>
          <a:p>
            <a:fld id="{043BD63C-D8CF-4DC7-A540-E381E0D533A0}" type="slidenum">
              <a:rPr lang="en-US" smtClean="0"/>
              <a:t>4</a:t>
            </a:fld>
            <a:endParaRPr lang="en-US"/>
          </a:p>
        </p:txBody>
      </p:sp>
    </p:spTree>
    <p:extLst>
      <p:ext uri="{BB962C8B-B14F-4D97-AF65-F5344CB8AC3E}">
        <p14:creationId xmlns:p14="http://schemas.microsoft.com/office/powerpoint/2010/main" val="80249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Atanasoff–Berry computer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was the first automatic electronic </a:t>
            </a:r>
            <a:r>
              <a:rPr lang="en-US" sz="1200" b="0" i="0" u="none" strike="noStrike" kern="1200" dirty="0">
                <a:solidFill>
                  <a:schemeClr val="tx1"/>
                </a:solidFill>
                <a:effectLst/>
                <a:latin typeface="+mn-lt"/>
                <a:ea typeface="+mn-ea"/>
                <a:cs typeface="+mn-cs"/>
                <a:hlinkClick r:id="rId3" tooltip="Digital computer"/>
              </a:rPr>
              <a:t>digital computer</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Conceived in 1937, the machine was built by </a:t>
            </a:r>
            <a:r>
              <a:rPr lang="en-US" sz="1200" b="0" i="0" u="none" strike="noStrike" kern="1200" dirty="0">
                <a:solidFill>
                  <a:schemeClr val="tx1"/>
                </a:solidFill>
                <a:effectLst/>
                <a:latin typeface="+mn-lt"/>
                <a:ea typeface="+mn-ea"/>
                <a:cs typeface="+mn-cs"/>
                <a:hlinkClick r:id="rId4" tooltip="Iowa State University"/>
              </a:rPr>
              <a:t>Iowa State College</a:t>
            </a:r>
            <a:r>
              <a:rPr lang="en-US" sz="1200" b="0" i="0" kern="1200" dirty="0">
                <a:solidFill>
                  <a:schemeClr val="tx1"/>
                </a:solidFill>
                <a:effectLst/>
                <a:latin typeface="+mn-lt"/>
                <a:ea typeface="+mn-ea"/>
                <a:cs typeface="+mn-cs"/>
              </a:rPr>
              <a:t> mathematics and physics professor </a:t>
            </a:r>
            <a:r>
              <a:rPr lang="en-US" sz="1200" b="0" i="0" u="none" strike="noStrike" kern="1200" dirty="0">
                <a:solidFill>
                  <a:schemeClr val="tx1"/>
                </a:solidFill>
                <a:effectLst/>
                <a:latin typeface="+mn-lt"/>
                <a:ea typeface="+mn-ea"/>
                <a:cs typeface="+mn-cs"/>
                <a:hlinkClick r:id="rId5" tooltip="John Vincent Atanasoff"/>
              </a:rPr>
              <a:t>John Vincent Atanasoff</a:t>
            </a:r>
            <a:r>
              <a:rPr lang="en-US" sz="1200" b="0" i="0" kern="1200" dirty="0">
                <a:solidFill>
                  <a:schemeClr val="tx1"/>
                </a:solidFill>
                <a:effectLst/>
                <a:latin typeface="+mn-lt"/>
                <a:ea typeface="+mn-ea"/>
                <a:cs typeface="+mn-cs"/>
              </a:rPr>
              <a:t> with the help of graduate student </a:t>
            </a:r>
            <a:r>
              <a:rPr lang="en-US" sz="1200" b="0" i="0" u="none" strike="noStrike" kern="1200" dirty="0">
                <a:solidFill>
                  <a:schemeClr val="tx1"/>
                </a:solidFill>
                <a:effectLst/>
                <a:latin typeface="+mn-lt"/>
                <a:ea typeface="+mn-ea"/>
                <a:cs typeface="+mn-cs"/>
                <a:hlinkClick r:id="rId6" tooltip="Clifford Berry"/>
              </a:rPr>
              <a:t>Clifford Berry</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It was designed only to solve systems of </a:t>
            </a:r>
            <a:r>
              <a:rPr lang="en-US" sz="1200" b="0" i="0" u="none" strike="noStrike" kern="1200" dirty="0">
                <a:solidFill>
                  <a:schemeClr val="tx1"/>
                </a:solidFill>
                <a:effectLst/>
                <a:latin typeface="+mn-lt"/>
                <a:ea typeface="+mn-ea"/>
                <a:cs typeface="+mn-cs"/>
                <a:hlinkClick r:id="rId7" tooltip="Linear equation"/>
              </a:rPr>
              <a:t>linear equations</a:t>
            </a:r>
            <a:r>
              <a:rPr lang="en-US" sz="1200" b="0" i="0" kern="1200" dirty="0">
                <a:solidFill>
                  <a:schemeClr val="tx1"/>
                </a:solidFill>
                <a:effectLst/>
                <a:latin typeface="+mn-lt"/>
                <a:ea typeface="+mn-ea"/>
                <a:cs typeface="+mn-cs"/>
              </a:rPr>
              <a:t> and was successfully tested in 1942</a:t>
            </a:r>
            <a:endParaRPr lang="en-US" dirty="0"/>
          </a:p>
        </p:txBody>
      </p:sp>
      <p:sp>
        <p:nvSpPr>
          <p:cNvPr id="4" name="Slide Number Placeholder 3"/>
          <p:cNvSpPr>
            <a:spLocks noGrp="1"/>
          </p:cNvSpPr>
          <p:nvPr>
            <p:ph type="sldNum" sz="quarter" idx="5"/>
          </p:nvPr>
        </p:nvSpPr>
        <p:spPr/>
        <p:txBody>
          <a:bodyPr/>
          <a:lstStyle/>
          <a:p>
            <a:fld id="{043BD63C-D8CF-4DC7-A540-E381E0D533A0}" type="slidenum">
              <a:rPr lang="en-US" smtClean="0"/>
              <a:t>5</a:t>
            </a:fld>
            <a:endParaRPr lang="en-US"/>
          </a:p>
        </p:txBody>
      </p:sp>
    </p:spTree>
    <p:extLst>
      <p:ext uri="{BB962C8B-B14F-4D97-AF65-F5344CB8AC3E}">
        <p14:creationId xmlns:p14="http://schemas.microsoft.com/office/powerpoint/2010/main" val="80466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ea typeface="Lato"/>
                <a:cs typeface="Lato"/>
                <a:sym typeface="Lato"/>
              </a:rPr>
              <a:t>The market in Ames has a large range per square foot:</a:t>
            </a:r>
          </a:p>
        </p:txBody>
      </p:sp>
      <p:sp>
        <p:nvSpPr>
          <p:cNvPr id="4" name="Slide Number Placeholder 3"/>
          <p:cNvSpPr>
            <a:spLocks noGrp="1"/>
          </p:cNvSpPr>
          <p:nvPr>
            <p:ph type="sldNum" sz="quarter" idx="5"/>
          </p:nvPr>
        </p:nvSpPr>
        <p:spPr/>
        <p:txBody>
          <a:bodyPr/>
          <a:lstStyle/>
          <a:p>
            <a:fld id="{043BD63C-D8CF-4DC7-A540-E381E0D533A0}" type="slidenum">
              <a:rPr lang="en-US" smtClean="0"/>
              <a:t>6</a:t>
            </a:fld>
            <a:endParaRPr lang="en-US"/>
          </a:p>
        </p:txBody>
      </p:sp>
    </p:spTree>
    <p:extLst>
      <p:ext uri="{BB962C8B-B14F-4D97-AF65-F5344CB8AC3E}">
        <p14:creationId xmlns:p14="http://schemas.microsoft.com/office/powerpoint/2010/main" val="1588314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 pictured is listed at just under $200K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Lato"/>
                <a:cs typeface="Lato"/>
                <a:sym typeface="Lato"/>
              </a:rPr>
              <a:t>Individual houses ranged from $30 to $275sq 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Problem with per square foot :exact same home on one acers, will sell for more if  it has 5 acres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new home generally costs more. And 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large house may cost more overall because of higher labor costs and total construction costs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house is overbuilt for the area, may actually sell for less than you might expect, based on its size</a:t>
            </a:r>
            <a:endParaRPr lang="en-US" dirty="0"/>
          </a:p>
        </p:txBody>
      </p:sp>
      <p:sp>
        <p:nvSpPr>
          <p:cNvPr id="4" name="Slide Number Placeholder 3"/>
          <p:cNvSpPr>
            <a:spLocks noGrp="1"/>
          </p:cNvSpPr>
          <p:nvPr>
            <p:ph type="sldNum" sz="quarter" idx="5"/>
          </p:nvPr>
        </p:nvSpPr>
        <p:spPr/>
        <p:txBody>
          <a:bodyPr/>
          <a:lstStyle/>
          <a:p>
            <a:fld id="{043BD63C-D8CF-4DC7-A540-E381E0D533A0}" type="slidenum">
              <a:rPr lang="en-US" smtClean="0"/>
              <a:t>7</a:t>
            </a:fld>
            <a:endParaRPr lang="en-US"/>
          </a:p>
        </p:txBody>
      </p:sp>
    </p:spTree>
    <p:extLst>
      <p:ext uri="{BB962C8B-B14F-4D97-AF65-F5344CB8AC3E}">
        <p14:creationId xmlns:p14="http://schemas.microsoft.com/office/powerpoint/2010/main" val="1432112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4eb6f53a9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4eb6f53a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42857"/>
              </a:lnSpc>
              <a:spcBef>
                <a:spcPts val="0"/>
              </a:spcBef>
              <a:spcAft>
                <a:spcPts val="0"/>
              </a:spcAft>
              <a:buNone/>
            </a:pPr>
            <a:r>
              <a:rPr lang="en" sz="900" dirty="0">
                <a:solidFill>
                  <a:srgbClr val="24292E"/>
                </a:solidFill>
                <a:highlight>
                  <a:srgbClr val="FFFFFF"/>
                </a:highlight>
                <a:latin typeface="Courier New"/>
                <a:ea typeface="Courier New"/>
                <a:cs typeface="Courier New"/>
                <a:sym typeface="Courier New"/>
              </a:rPr>
              <a:t># Impute NAs with None (Qualitative Variable)</a:t>
            </a:r>
            <a:endParaRPr sz="900" dirty="0">
              <a:solidFill>
                <a:srgbClr val="24292E"/>
              </a:solidFill>
              <a:highlight>
                <a:srgbClr val="FFFFFF"/>
              </a:highlight>
              <a:latin typeface="Courier New"/>
              <a:ea typeface="Courier New"/>
              <a:cs typeface="Courier New"/>
              <a:sym typeface="Courier New"/>
            </a:endParaRPr>
          </a:p>
          <a:p>
            <a:pPr marL="914400" lvl="1" indent="-298450" algn="l" rtl="0">
              <a:lnSpc>
                <a:spcPct val="115000"/>
              </a:lnSpc>
              <a:spcBef>
                <a:spcPts val="0"/>
              </a:spcBef>
              <a:spcAft>
                <a:spcPts val="0"/>
              </a:spcAft>
              <a:buClr>
                <a:schemeClr val="dk1"/>
              </a:buClr>
              <a:buSzPts val="1100"/>
              <a:buAutoNum type="alphaLcParenR"/>
            </a:pPr>
            <a:r>
              <a:rPr lang="en" dirty="0">
                <a:solidFill>
                  <a:schemeClr val="dk1"/>
                </a:solidFill>
              </a:rPr>
              <a:t>Imputed </a:t>
            </a:r>
            <a:r>
              <a:rPr lang="en" b="1" dirty="0">
                <a:solidFill>
                  <a:schemeClr val="dk1"/>
                </a:solidFill>
              </a:rPr>
              <a:t>None</a:t>
            </a:r>
            <a:r>
              <a:rPr lang="en" dirty="0">
                <a:solidFill>
                  <a:schemeClr val="dk1"/>
                </a:solidFill>
              </a:rPr>
              <a:t> for </a:t>
            </a:r>
            <a:r>
              <a:rPr lang="en" b="1" dirty="0">
                <a:solidFill>
                  <a:schemeClr val="dk1"/>
                </a:solidFill>
              </a:rPr>
              <a:t>categorical</a:t>
            </a:r>
            <a:r>
              <a:rPr lang="en" dirty="0">
                <a:solidFill>
                  <a:schemeClr val="dk1"/>
                </a:solidFill>
              </a:rPr>
              <a:t> variables where NA</a:t>
            </a:r>
            <a:endParaRPr dirty="0">
              <a:solidFill>
                <a:schemeClr val="dk1"/>
              </a:solidFill>
            </a:endParaRPr>
          </a:p>
          <a:p>
            <a:pPr marL="1371600" lvl="2" indent="-298450" algn="l" rtl="0">
              <a:lnSpc>
                <a:spcPct val="115000"/>
              </a:lnSpc>
              <a:spcBef>
                <a:spcPts val="0"/>
              </a:spcBef>
              <a:spcAft>
                <a:spcPts val="0"/>
              </a:spcAft>
              <a:buClr>
                <a:schemeClr val="dk1"/>
              </a:buClr>
              <a:buSzPts val="1100"/>
              <a:buAutoNum type="romanLcParenR"/>
            </a:pPr>
            <a:r>
              <a:rPr lang="en" dirty="0">
                <a:solidFill>
                  <a:schemeClr val="dk1"/>
                </a:solidFill>
              </a:rPr>
              <a:t>All basement replaced by </a:t>
            </a:r>
            <a:r>
              <a:rPr lang="en" dirty="0" err="1">
                <a:solidFill>
                  <a:schemeClr val="dk1"/>
                </a:solidFill>
              </a:rPr>
              <a:t>none:No</a:t>
            </a:r>
            <a:r>
              <a:rPr lang="en" dirty="0">
                <a:solidFill>
                  <a:schemeClr val="dk1"/>
                </a:solidFill>
              </a:rPr>
              <a:t> Basement Variables (</a:t>
            </a:r>
            <a:r>
              <a:rPr lang="en" dirty="0" err="1">
                <a:solidFill>
                  <a:schemeClr val="dk1"/>
                </a:solidFill>
              </a:rPr>
              <a:t>BsmtQual</a:t>
            </a:r>
            <a:r>
              <a:rPr lang="en" dirty="0">
                <a:solidFill>
                  <a:schemeClr val="dk1"/>
                </a:solidFill>
              </a:rPr>
              <a:t>/</a:t>
            </a:r>
            <a:r>
              <a:rPr lang="en" dirty="0" err="1">
                <a:solidFill>
                  <a:schemeClr val="dk1"/>
                </a:solidFill>
              </a:rPr>
              <a:t>BsmtCond</a:t>
            </a:r>
            <a:r>
              <a:rPr lang="en" dirty="0">
                <a:solidFill>
                  <a:schemeClr val="dk1"/>
                </a:solidFill>
              </a:rPr>
              <a:t>/</a:t>
            </a:r>
            <a:r>
              <a:rPr lang="en" dirty="0" err="1">
                <a:solidFill>
                  <a:schemeClr val="dk1"/>
                </a:solidFill>
              </a:rPr>
              <a:t>BsmtExposure</a:t>
            </a:r>
            <a:r>
              <a:rPr lang="en" dirty="0">
                <a:solidFill>
                  <a:schemeClr val="dk1"/>
                </a:solidFill>
              </a:rPr>
              <a:t>/BsmtFinType1/BsmtFinType2)</a:t>
            </a:r>
            <a:endParaRPr dirty="0">
              <a:solidFill>
                <a:schemeClr val="dk1"/>
              </a:solidFill>
            </a:endParaRPr>
          </a:p>
          <a:p>
            <a:pPr marL="1371600" lvl="2" indent="-298450" algn="l" rtl="0">
              <a:lnSpc>
                <a:spcPct val="115000"/>
              </a:lnSpc>
              <a:spcBef>
                <a:spcPts val="0"/>
              </a:spcBef>
              <a:spcAft>
                <a:spcPts val="0"/>
              </a:spcAft>
              <a:buClr>
                <a:schemeClr val="dk1"/>
              </a:buClr>
              <a:buSzPts val="1100"/>
              <a:buAutoNum type="romanLcParenR"/>
            </a:pPr>
            <a:r>
              <a:rPr lang="en" dirty="0">
                <a:solidFill>
                  <a:schemeClr val="dk1"/>
                </a:solidFill>
              </a:rPr>
              <a:t>No Garage Variables (</a:t>
            </a:r>
            <a:r>
              <a:rPr lang="en" dirty="0" err="1">
                <a:solidFill>
                  <a:schemeClr val="dk1"/>
                </a:solidFill>
              </a:rPr>
              <a:t>GarageType</a:t>
            </a:r>
            <a:r>
              <a:rPr lang="en" dirty="0">
                <a:solidFill>
                  <a:schemeClr val="dk1"/>
                </a:solidFill>
              </a:rPr>
              <a:t>/</a:t>
            </a:r>
            <a:r>
              <a:rPr lang="en" dirty="0" err="1">
                <a:solidFill>
                  <a:schemeClr val="dk1"/>
                </a:solidFill>
              </a:rPr>
              <a:t>GarageFinish</a:t>
            </a:r>
            <a:r>
              <a:rPr lang="en" dirty="0">
                <a:solidFill>
                  <a:schemeClr val="dk1"/>
                </a:solidFill>
              </a:rPr>
              <a:t>/</a:t>
            </a:r>
            <a:r>
              <a:rPr lang="en" dirty="0" err="1">
                <a:solidFill>
                  <a:schemeClr val="dk1"/>
                </a:solidFill>
              </a:rPr>
              <a:t>GarageQual</a:t>
            </a:r>
            <a:r>
              <a:rPr lang="en" dirty="0">
                <a:solidFill>
                  <a:schemeClr val="dk1"/>
                </a:solidFill>
              </a:rPr>
              <a:t>/</a:t>
            </a:r>
            <a:r>
              <a:rPr lang="en" dirty="0" err="1">
                <a:solidFill>
                  <a:schemeClr val="dk1"/>
                </a:solidFill>
              </a:rPr>
              <a:t>GarageCond</a:t>
            </a:r>
            <a:r>
              <a:rPr lang="en" dirty="0">
                <a:solidFill>
                  <a:schemeClr val="dk1"/>
                </a:solidFill>
              </a:rPr>
              <a:t>)</a:t>
            </a:r>
            <a:endParaRPr dirty="0">
              <a:solidFill>
                <a:schemeClr val="dk1"/>
              </a:solidFill>
            </a:endParaRPr>
          </a:p>
          <a:p>
            <a:pPr marL="1371600" lvl="2" indent="-298450" algn="l" rtl="0">
              <a:lnSpc>
                <a:spcPct val="115000"/>
              </a:lnSpc>
              <a:spcBef>
                <a:spcPts val="0"/>
              </a:spcBef>
              <a:spcAft>
                <a:spcPts val="0"/>
              </a:spcAft>
              <a:buClr>
                <a:schemeClr val="dk1"/>
              </a:buClr>
              <a:buSzPts val="1100"/>
              <a:buAutoNum type="romanLcParenR"/>
            </a:pPr>
            <a:r>
              <a:rPr lang="en" dirty="0" err="1">
                <a:solidFill>
                  <a:schemeClr val="dk1"/>
                </a:solidFill>
              </a:rPr>
              <a:t>MiscFeature</a:t>
            </a:r>
            <a:r>
              <a:rPr lang="en" dirty="0">
                <a:solidFill>
                  <a:schemeClr val="dk1"/>
                </a:solidFill>
              </a:rPr>
              <a:t> missing (Shed Yes/No / Second Garage)</a:t>
            </a:r>
            <a:endParaRPr sz="900" dirty="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900" dirty="0">
                <a:solidFill>
                  <a:srgbClr val="24292E"/>
                </a:solidFill>
                <a:highlight>
                  <a:srgbClr val="FFFFFF"/>
                </a:highlight>
                <a:latin typeface="Courier New"/>
                <a:ea typeface="Courier New"/>
                <a:cs typeface="Courier New"/>
                <a:sym typeface="Courier New"/>
              </a:rPr>
              <a:t>   housing['</a:t>
            </a:r>
            <a:r>
              <a:rPr lang="en" sz="900" dirty="0" err="1">
                <a:solidFill>
                  <a:srgbClr val="24292E"/>
                </a:solidFill>
                <a:highlight>
                  <a:srgbClr val="FFFFFF"/>
                </a:highlight>
                <a:latin typeface="Courier New"/>
                <a:ea typeface="Courier New"/>
                <a:cs typeface="Courier New"/>
                <a:sym typeface="Courier New"/>
              </a:rPr>
              <a:t>BsmtQual</a:t>
            </a:r>
            <a:r>
              <a:rPr lang="en" sz="900" dirty="0">
                <a:solidFill>
                  <a:srgbClr val="24292E"/>
                </a:solidFill>
                <a:highlight>
                  <a:srgbClr val="FFFFFF"/>
                </a:highlight>
                <a:latin typeface="Courier New"/>
                <a:ea typeface="Courier New"/>
                <a:cs typeface="Courier New"/>
                <a:sym typeface="Courier New"/>
              </a:rPr>
              <a:t>'].</a:t>
            </a:r>
            <a:r>
              <a:rPr lang="en" sz="900" dirty="0" err="1">
                <a:solidFill>
                  <a:srgbClr val="24292E"/>
                </a:solidFill>
                <a:highlight>
                  <a:srgbClr val="FFFFFF"/>
                </a:highlight>
                <a:latin typeface="Courier New"/>
                <a:ea typeface="Courier New"/>
                <a:cs typeface="Courier New"/>
                <a:sym typeface="Courier New"/>
              </a:rPr>
              <a:t>fillna</a:t>
            </a:r>
            <a:r>
              <a:rPr lang="en" sz="900" dirty="0">
                <a:solidFill>
                  <a:srgbClr val="24292E"/>
                </a:solidFill>
                <a:highlight>
                  <a:srgbClr val="FFFFFF"/>
                </a:highlight>
                <a:latin typeface="Courier New"/>
                <a:ea typeface="Courier New"/>
                <a:cs typeface="Courier New"/>
                <a:sym typeface="Courier New"/>
              </a:rPr>
              <a:t>('None', </a:t>
            </a:r>
            <a:r>
              <a:rPr lang="en" sz="900" dirty="0" err="1">
                <a:solidFill>
                  <a:srgbClr val="24292E"/>
                </a:solidFill>
                <a:highlight>
                  <a:srgbClr val="FFFFFF"/>
                </a:highlight>
                <a:latin typeface="Courier New"/>
                <a:ea typeface="Courier New"/>
                <a:cs typeface="Courier New"/>
                <a:sym typeface="Courier New"/>
              </a:rPr>
              <a:t>inplace</a:t>
            </a:r>
            <a:r>
              <a:rPr lang="en" sz="900" dirty="0">
                <a:solidFill>
                  <a:srgbClr val="24292E"/>
                </a:solidFill>
                <a:highlight>
                  <a:srgbClr val="FFFFFF"/>
                </a:highlight>
                <a:latin typeface="Courier New"/>
                <a:ea typeface="Courier New"/>
                <a:cs typeface="Courier New"/>
                <a:sym typeface="Courier New"/>
              </a:rPr>
              <a:t>=True)</a:t>
            </a:r>
            <a:endParaRPr sz="900" dirty="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endParaRPr sz="900" dirty="0">
              <a:solidFill>
                <a:srgbClr val="24292E"/>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4eb6f53a9_1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4eb6f53a9_1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Had to look at how we wanted to analyze sale price. Looked at the actual sale price, cost/sq ft and log of sale price. Chose log of the sale price as it provided a more normal </a:t>
            </a:r>
            <a:r>
              <a:rPr lang="en-US" dirty="0" err="1"/>
              <a:t>distirubtion</a:t>
            </a:r>
            <a:r>
              <a:rPr lang="en-US" dirty="0"/>
              <a:t>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4eb6f53a9_1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c4eb6f53a9_1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Added variables to the dataset based on what we considered to potentially be valuable things to look into</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859782"/>
            <a:ext cx="4320480" cy="1080121"/>
          </a:xfrm>
          <a:prstGeom prst="rect">
            <a:avLst/>
          </a:prstGeom>
        </p:spPr>
        <p:txBody>
          <a:bodyPr anchor="ctr"/>
          <a:lstStyle>
            <a:lvl1pPr marL="0" indent="0" algn="r">
              <a:lnSpc>
                <a:spcPct val="100000"/>
              </a:lnSpc>
              <a:buNone/>
              <a:defRPr sz="3600" b="1" baseline="0">
                <a:solidFill>
                  <a:schemeClr val="accent1"/>
                </a:solidFill>
                <a:latin typeface="+mj-lt"/>
                <a:cs typeface="Arial" pitchFamily="34" charset="0"/>
              </a:defRPr>
            </a:lvl1pPr>
          </a:lstStyle>
          <a:p>
            <a:r>
              <a:rPr lang="en-US" altLang="ko-KR" dirty="0">
                <a:ea typeface="맑은 고딕" pitchFamily="50" charset="-127"/>
              </a:rPr>
              <a:t>FREE</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4571852" y="4083918"/>
            <a:ext cx="4320480" cy="432048"/>
          </a:xfrm>
          <a:prstGeom prst="rect">
            <a:avLst/>
          </a:prstGeom>
        </p:spPr>
        <p:txBody>
          <a:bodyPr anchor="ctr"/>
          <a:lstStyle>
            <a:lvl1pPr marL="0" indent="0" algn="r">
              <a:lnSpc>
                <a:spcPct val="100000"/>
              </a:lnSpc>
              <a:buNone/>
              <a:defRPr sz="1400" b="0" baseline="0">
                <a:solidFill>
                  <a:schemeClr val="accent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0" y="1203598"/>
            <a:ext cx="6660232" cy="259228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6732240" y="0"/>
            <a:ext cx="241176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2593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6694140" y="447700"/>
            <a:ext cx="1944216" cy="43204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629910" y="2207890"/>
            <a:ext cx="1944216" cy="25602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2565681" y="2207890"/>
            <a:ext cx="1944216" cy="25602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501452" y="2207890"/>
            <a:ext cx="1944216" cy="25602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03687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rgbClr val="4784A1"/>
                </a:solidFill>
                <a:latin typeface="Arial" pitchFamily="34" charset="0"/>
                <a:cs typeface="Arial" pitchFamily="34" charset="0"/>
              </a:defRPr>
            </a:lvl1pPr>
          </a:lstStyle>
          <a:p>
            <a:pPr lvl="0"/>
            <a:r>
              <a:rPr lang="en-US" altLang="ko-KR" dirty="0"/>
              <a:t>IMAGES &amp; CONTENTS</a:t>
            </a:r>
          </a:p>
        </p:txBody>
      </p:sp>
      <p:sp>
        <p:nvSpPr>
          <p:cNvPr id="4"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rgbClr val="4784A1"/>
                </a:solidFill>
                <a:latin typeface="Arial" pitchFamily="34" charset="0"/>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3" hasCustomPrompt="1"/>
          </p:nvPr>
        </p:nvSpPr>
        <p:spPr>
          <a:xfrm>
            <a:off x="0" y="0"/>
            <a:ext cx="9144000" cy="5143500"/>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29106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5" hasCustomPrompt="1"/>
          </p:nvPr>
        </p:nvSpPr>
        <p:spPr>
          <a:xfrm>
            <a:off x="530027" y="400075"/>
            <a:ext cx="27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5940152" y="400075"/>
            <a:ext cx="2698204"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230327" y="2567980"/>
            <a:ext cx="27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40373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5" hasCustomPrompt="1"/>
          </p:nvPr>
        </p:nvSpPr>
        <p:spPr>
          <a:xfrm>
            <a:off x="150937" y="128809"/>
            <a:ext cx="3168352" cy="280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3457972" y="128811"/>
            <a:ext cx="2052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3457972" y="1604809"/>
            <a:ext cx="2052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150937" y="3075806"/>
            <a:ext cx="2052000"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2330226" y="3075806"/>
            <a:ext cx="3175223"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1613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IMAGES &amp; CONTENTS</a:t>
            </a:r>
          </a:p>
        </p:txBody>
      </p:sp>
      <p:sp>
        <p:nvSpPr>
          <p:cNvPr id="4"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23202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226595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63807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11710"/>
            <a:ext cx="5436096" cy="576064"/>
          </a:xfrm>
          <a:prstGeom prst="rect">
            <a:avLst/>
          </a:prstGeom>
        </p:spPr>
        <p:txBody>
          <a:bodyPr anchor="ctr"/>
          <a:lstStyle>
            <a:lvl1pPr marL="0" indent="0" algn="l">
              <a:buNone/>
              <a:defRPr sz="3600" b="1" baseline="0">
                <a:solidFill>
                  <a:schemeClr val="accent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87774"/>
            <a:ext cx="5436096"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grpSp>
        <p:nvGrpSpPr>
          <p:cNvPr id="2" name="Group 1"/>
          <p:cNvGrpSpPr/>
          <p:nvPr userDrawn="1"/>
        </p:nvGrpSpPr>
        <p:grpSpPr>
          <a:xfrm>
            <a:off x="1462172" y="1475774"/>
            <a:ext cx="1505118" cy="2191951"/>
            <a:chOff x="709613" y="625475"/>
            <a:chExt cx="2908300" cy="4235450"/>
          </a:xfrm>
        </p:grpSpPr>
        <p:pic>
          <p:nvPicPr>
            <p:cNvPr id="2050" name="Picture 2" descr="E:\002-KIMS BUSINESS\007-02-Fullslidesppt-Contents\20161219\07-real\real-item02.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613" y="625475"/>
              <a:ext cx="2908300" cy="42354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Fullslidesppt-Contents\20161219\07-real\real-item01.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62120" y="1177310"/>
              <a:ext cx="1705223" cy="160903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16367"/>
            <a:ext cx="9144000" cy="564712"/>
          </a:xfrm>
          <a:prstGeom prst="rect">
            <a:avLst/>
          </a:prstGeom>
        </p:spPr>
        <p:txBody>
          <a:bodyPr anchor="ctr"/>
          <a:lstStyle>
            <a:lvl1pPr marL="0" indent="0" algn="ctr">
              <a:buNone/>
              <a:defRPr sz="3600" b="1" baseline="0">
                <a:solidFill>
                  <a:schemeClr val="accent1"/>
                </a:solidFill>
                <a:latin typeface="+mn-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61602"/>
            <a:ext cx="9144000" cy="282356"/>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1027" name="Picture 3" descr="E:\002-KIMS BUSINESS\007-02-Fullslidesppt-Contents\20161219\07-real\real-item01.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97599" y="665634"/>
            <a:ext cx="2518322"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11710"/>
            <a:ext cx="5436096" cy="576064"/>
          </a:xfrm>
          <a:prstGeom prst="rect">
            <a:avLst/>
          </a:prstGeom>
        </p:spPr>
        <p:txBody>
          <a:bodyPr anchor="ctr"/>
          <a:lstStyle>
            <a:lvl1pPr marL="0" indent="0" algn="l">
              <a:buNone/>
              <a:defRPr sz="3600" b="1" baseline="0">
                <a:solidFill>
                  <a:schemeClr val="accent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87774"/>
            <a:ext cx="5436096"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grpSp>
        <p:nvGrpSpPr>
          <p:cNvPr id="2" name="Group 1"/>
          <p:cNvGrpSpPr/>
          <p:nvPr userDrawn="1"/>
        </p:nvGrpSpPr>
        <p:grpSpPr>
          <a:xfrm>
            <a:off x="1462172" y="1475774"/>
            <a:ext cx="1505118" cy="2191951"/>
            <a:chOff x="709613" y="625475"/>
            <a:chExt cx="2908300" cy="4235450"/>
          </a:xfrm>
        </p:grpSpPr>
        <p:pic>
          <p:nvPicPr>
            <p:cNvPr id="2050" name="Picture 2" descr="E:\002-KIMS BUSINESS\007-02-Fullslidesppt-Contents\20161219\07-real\real-item02.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9613" y="625475"/>
              <a:ext cx="2908300" cy="42354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Fullslidesppt-Contents\20161219\07-real\real-item01.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62120" y="1177310"/>
              <a:ext cx="1705223" cy="160903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00303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1"/>
          <p:cNvSpPr/>
          <p:nvPr userDrawn="1"/>
        </p:nvSpPr>
        <p:spPr>
          <a:xfrm>
            <a:off x="467544" y="339502"/>
            <a:ext cx="2008747" cy="4504918"/>
          </a:xfrm>
          <a:custGeom>
            <a:avLst/>
            <a:gdLst>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18" fmla="*/ 777240 w 1417320"/>
              <a:gd name="connsiteY18" fmla="*/ 3855720 h 3855720"/>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17" fmla="*/ 777240 w 1417320"/>
              <a:gd name="connsiteY17" fmla="*/ 3855720 h 3855720"/>
              <a:gd name="connsiteX0" fmla="*/ 624840 w 1417320"/>
              <a:gd name="connsiteY0" fmla="*/ 800100 h 3912161"/>
              <a:gd name="connsiteX1" fmla="*/ 624840 w 1417320"/>
              <a:gd name="connsiteY1" fmla="*/ 617220 h 3912161"/>
              <a:gd name="connsiteX2" fmla="*/ 800100 w 1417320"/>
              <a:gd name="connsiteY2" fmla="*/ 617220 h 3912161"/>
              <a:gd name="connsiteX3" fmla="*/ 800100 w 1417320"/>
              <a:gd name="connsiteY3" fmla="*/ 876300 h 3912161"/>
              <a:gd name="connsiteX4" fmla="*/ 449580 w 1417320"/>
              <a:gd name="connsiteY4" fmla="*/ 876300 h 3912161"/>
              <a:gd name="connsiteX5" fmla="*/ 449580 w 1417320"/>
              <a:gd name="connsiteY5" fmla="*/ 571500 h 3912161"/>
              <a:gd name="connsiteX6" fmla="*/ 266700 w 1417320"/>
              <a:gd name="connsiteY6" fmla="*/ 571500 h 3912161"/>
              <a:gd name="connsiteX7" fmla="*/ 723900 w 1417320"/>
              <a:gd name="connsiteY7" fmla="*/ 114300 h 3912161"/>
              <a:gd name="connsiteX8" fmla="*/ 1165860 w 1417320"/>
              <a:gd name="connsiteY8" fmla="*/ 556260 h 3912161"/>
              <a:gd name="connsiteX9" fmla="*/ 1013460 w 1417320"/>
              <a:gd name="connsiteY9" fmla="*/ 556260 h 3912161"/>
              <a:gd name="connsiteX10" fmla="*/ 1013460 w 1417320"/>
              <a:gd name="connsiteY10" fmla="*/ 960120 h 3912161"/>
              <a:gd name="connsiteX11" fmla="*/ 0 w 1417320"/>
              <a:gd name="connsiteY11" fmla="*/ 960120 h 3912161"/>
              <a:gd name="connsiteX12" fmla="*/ 0 w 1417320"/>
              <a:gd name="connsiteY12" fmla="*/ 0 h 3912161"/>
              <a:gd name="connsiteX13" fmla="*/ 1417320 w 1417320"/>
              <a:gd name="connsiteY13" fmla="*/ 0 h 3912161"/>
              <a:gd name="connsiteX14" fmla="*/ 1417320 w 1417320"/>
              <a:gd name="connsiteY14" fmla="*/ 1074420 h 3912161"/>
              <a:gd name="connsiteX15" fmla="*/ 746760 w 1417320"/>
              <a:gd name="connsiteY15" fmla="*/ 1074420 h 3912161"/>
              <a:gd name="connsiteX16" fmla="*/ 746760 w 1417320"/>
              <a:gd name="connsiteY16" fmla="*/ 3855720 h 3912161"/>
              <a:gd name="connsiteX17" fmla="*/ 1132014 w 1417320"/>
              <a:gd name="connsiteY17" fmla="*/ 3912161 h 3912161"/>
              <a:gd name="connsiteX0" fmla="*/ 624840 w 1417320"/>
              <a:gd name="connsiteY0" fmla="*/ 800100 h 3855720"/>
              <a:gd name="connsiteX1" fmla="*/ 624840 w 1417320"/>
              <a:gd name="connsiteY1" fmla="*/ 617220 h 3855720"/>
              <a:gd name="connsiteX2" fmla="*/ 800100 w 1417320"/>
              <a:gd name="connsiteY2" fmla="*/ 617220 h 3855720"/>
              <a:gd name="connsiteX3" fmla="*/ 800100 w 1417320"/>
              <a:gd name="connsiteY3" fmla="*/ 876300 h 3855720"/>
              <a:gd name="connsiteX4" fmla="*/ 449580 w 1417320"/>
              <a:gd name="connsiteY4" fmla="*/ 876300 h 3855720"/>
              <a:gd name="connsiteX5" fmla="*/ 449580 w 1417320"/>
              <a:gd name="connsiteY5" fmla="*/ 571500 h 3855720"/>
              <a:gd name="connsiteX6" fmla="*/ 266700 w 1417320"/>
              <a:gd name="connsiteY6" fmla="*/ 571500 h 3855720"/>
              <a:gd name="connsiteX7" fmla="*/ 723900 w 1417320"/>
              <a:gd name="connsiteY7" fmla="*/ 114300 h 3855720"/>
              <a:gd name="connsiteX8" fmla="*/ 1165860 w 1417320"/>
              <a:gd name="connsiteY8" fmla="*/ 556260 h 3855720"/>
              <a:gd name="connsiteX9" fmla="*/ 1013460 w 1417320"/>
              <a:gd name="connsiteY9" fmla="*/ 556260 h 3855720"/>
              <a:gd name="connsiteX10" fmla="*/ 1013460 w 1417320"/>
              <a:gd name="connsiteY10" fmla="*/ 960120 h 3855720"/>
              <a:gd name="connsiteX11" fmla="*/ 0 w 1417320"/>
              <a:gd name="connsiteY11" fmla="*/ 960120 h 3855720"/>
              <a:gd name="connsiteX12" fmla="*/ 0 w 1417320"/>
              <a:gd name="connsiteY12" fmla="*/ 0 h 3855720"/>
              <a:gd name="connsiteX13" fmla="*/ 1417320 w 1417320"/>
              <a:gd name="connsiteY13" fmla="*/ 0 h 3855720"/>
              <a:gd name="connsiteX14" fmla="*/ 1417320 w 1417320"/>
              <a:gd name="connsiteY14" fmla="*/ 1074420 h 3855720"/>
              <a:gd name="connsiteX15" fmla="*/ 746760 w 1417320"/>
              <a:gd name="connsiteY15" fmla="*/ 1074420 h 3855720"/>
              <a:gd name="connsiteX16" fmla="*/ 746760 w 1417320"/>
              <a:gd name="connsiteY16" fmla="*/ 3855720 h 3855720"/>
              <a:gd name="connsiteX0" fmla="*/ 624840 w 2109415"/>
              <a:gd name="connsiteY0" fmla="*/ 800100 h 3855720"/>
              <a:gd name="connsiteX1" fmla="*/ 624840 w 2109415"/>
              <a:gd name="connsiteY1" fmla="*/ 617220 h 3855720"/>
              <a:gd name="connsiteX2" fmla="*/ 800100 w 2109415"/>
              <a:gd name="connsiteY2" fmla="*/ 617220 h 3855720"/>
              <a:gd name="connsiteX3" fmla="*/ 800100 w 2109415"/>
              <a:gd name="connsiteY3" fmla="*/ 876300 h 3855720"/>
              <a:gd name="connsiteX4" fmla="*/ 449580 w 2109415"/>
              <a:gd name="connsiteY4" fmla="*/ 876300 h 3855720"/>
              <a:gd name="connsiteX5" fmla="*/ 449580 w 2109415"/>
              <a:gd name="connsiteY5" fmla="*/ 571500 h 3855720"/>
              <a:gd name="connsiteX6" fmla="*/ 266700 w 2109415"/>
              <a:gd name="connsiteY6" fmla="*/ 571500 h 3855720"/>
              <a:gd name="connsiteX7" fmla="*/ 723900 w 2109415"/>
              <a:gd name="connsiteY7" fmla="*/ 114300 h 3855720"/>
              <a:gd name="connsiteX8" fmla="*/ 1165860 w 2109415"/>
              <a:gd name="connsiteY8" fmla="*/ 556260 h 3855720"/>
              <a:gd name="connsiteX9" fmla="*/ 1013460 w 2109415"/>
              <a:gd name="connsiteY9" fmla="*/ 556260 h 3855720"/>
              <a:gd name="connsiteX10" fmla="*/ 1013460 w 2109415"/>
              <a:gd name="connsiteY10" fmla="*/ 960120 h 3855720"/>
              <a:gd name="connsiteX11" fmla="*/ 0 w 2109415"/>
              <a:gd name="connsiteY11" fmla="*/ 960120 h 3855720"/>
              <a:gd name="connsiteX12" fmla="*/ 0 w 2109415"/>
              <a:gd name="connsiteY12" fmla="*/ 0 h 3855720"/>
              <a:gd name="connsiteX13" fmla="*/ 1417320 w 2109415"/>
              <a:gd name="connsiteY13" fmla="*/ 0 h 3855720"/>
              <a:gd name="connsiteX14" fmla="*/ 1417320 w 2109415"/>
              <a:gd name="connsiteY14" fmla="*/ 1074420 h 3855720"/>
              <a:gd name="connsiteX15" fmla="*/ 2109415 w 2109415"/>
              <a:gd name="connsiteY15" fmla="*/ 1074420 h 3855720"/>
              <a:gd name="connsiteX16" fmla="*/ 746760 w 2109415"/>
              <a:gd name="connsiteY16" fmla="*/ 3855720 h 3855720"/>
              <a:gd name="connsiteX0" fmla="*/ 624840 w 2125540"/>
              <a:gd name="connsiteY0" fmla="*/ 800100 h 4766844"/>
              <a:gd name="connsiteX1" fmla="*/ 624840 w 2125540"/>
              <a:gd name="connsiteY1" fmla="*/ 617220 h 4766844"/>
              <a:gd name="connsiteX2" fmla="*/ 800100 w 2125540"/>
              <a:gd name="connsiteY2" fmla="*/ 617220 h 4766844"/>
              <a:gd name="connsiteX3" fmla="*/ 800100 w 2125540"/>
              <a:gd name="connsiteY3" fmla="*/ 876300 h 4766844"/>
              <a:gd name="connsiteX4" fmla="*/ 449580 w 2125540"/>
              <a:gd name="connsiteY4" fmla="*/ 876300 h 4766844"/>
              <a:gd name="connsiteX5" fmla="*/ 449580 w 2125540"/>
              <a:gd name="connsiteY5" fmla="*/ 571500 h 4766844"/>
              <a:gd name="connsiteX6" fmla="*/ 266700 w 2125540"/>
              <a:gd name="connsiteY6" fmla="*/ 571500 h 4766844"/>
              <a:gd name="connsiteX7" fmla="*/ 723900 w 2125540"/>
              <a:gd name="connsiteY7" fmla="*/ 114300 h 4766844"/>
              <a:gd name="connsiteX8" fmla="*/ 1165860 w 2125540"/>
              <a:gd name="connsiteY8" fmla="*/ 556260 h 4766844"/>
              <a:gd name="connsiteX9" fmla="*/ 1013460 w 2125540"/>
              <a:gd name="connsiteY9" fmla="*/ 556260 h 4766844"/>
              <a:gd name="connsiteX10" fmla="*/ 1013460 w 2125540"/>
              <a:gd name="connsiteY10" fmla="*/ 960120 h 4766844"/>
              <a:gd name="connsiteX11" fmla="*/ 0 w 2125540"/>
              <a:gd name="connsiteY11" fmla="*/ 960120 h 4766844"/>
              <a:gd name="connsiteX12" fmla="*/ 0 w 2125540"/>
              <a:gd name="connsiteY12" fmla="*/ 0 h 4766844"/>
              <a:gd name="connsiteX13" fmla="*/ 1417320 w 2125540"/>
              <a:gd name="connsiteY13" fmla="*/ 0 h 4766844"/>
              <a:gd name="connsiteX14" fmla="*/ 1417320 w 2125540"/>
              <a:gd name="connsiteY14" fmla="*/ 1074420 h 4766844"/>
              <a:gd name="connsiteX15" fmla="*/ 2109415 w 2125540"/>
              <a:gd name="connsiteY15" fmla="*/ 1074420 h 4766844"/>
              <a:gd name="connsiteX16" fmla="*/ 2125540 w 2125540"/>
              <a:gd name="connsiteY16" fmla="*/ 4766844 h 476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5540" h="4766844">
                <a:moveTo>
                  <a:pt x="624840" y="800100"/>
                </a:moveTo>
                <a:lnTo>
                  <a:pt x="624840" y="617220"/>
                </a:lnTo>
                <a:lnTo>
                  <a:pt x="800100" y="617220"/>
                </a:lnTo>
                <a:lnTo>
                  <a:pt x="800100" y="876300"/>
                </a:lnTo>
                <a:lnTo>
                  <a:pt x="449580" y="876300"/>
                </a:lnTo>
                <a:lnTo>
                  <a:pt x="449580" y="571500"/>
                </a:lnTo>
                <a:lnTo>
                  <a:pt x="266700" y="571500"/>
                </a:lnTo>
                <a:lnTo>
                  <a:pt x="723900" y="114300"/>
                </a:lnTo>
                <a:lnTo>
                  <a:pt x="1165860" y="556260"/>
                </a:lnTo>
                <a:lnTo>
                  <a:pt x="1013460" y="556260"/>
                </a:lnTo>
                <a:lnTo>
                  <a:pt x="1013460" y="960120"/>
                </a:lnTo>
                <a:lnTo>
                  <a:pt x="0" y="960120"/>
                </a:lnTo>
                <a:lnTo>
                  <a:pt x="0" y="0"/>
                </a:lnTo>
                <a:lnTo>
                  <a:pt x="1417320" y="0"/>
                </a:lnTo>
                <a:lnTo>
                  <a:pt x="1417320" y="1074420"/>
                </a:lnTo>
                <a:lnTo>
                  <a:pt x="2109415" y="1074420"/>
                </a:lnTo>
                <a:lnTo>
                  <a:pt x="2125540" y="4766844"/>
                </a:lnTo>
              </a:path>
            </a:pathLst>
          </a:custGeom>
          <a:ln w="38100">
            <a:solidFill>
              <a:schemeClr val="bg1"/>
            </a:solidFill>
          </a:ln>
          <a:effectLst>
            <a:outerShdw blurRad="254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1538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5"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1"/>
                </a:solidFill>
                <a:latin typeface="+mj-lt"/>
                <a:cs typeface="Arial" pitchFamily="34" charset="0"/>
              </a:defRPr>
            </a:lvl1pPr>
          </a:lstStyle>
          <a:p>
            <a:pPr lvl="0"/>
            <a:r>
              <a:rPr lang="en-US" altLang="ko-KR" dirty="0"/>
              <a:t>BASIC LAYOUT</a:t>
            </a:r>
          </a:p>
        </p:txBody>
      </p:sp>
      <p:sp>
        <p:nvSpPr>
          <p:cNvPr id="4"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5341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50926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251520" y="3051423"/>
            <a:ext cx="2016224" cy="1728192"/>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2" name="Rectangle 11"/>
          <p:cNvSpPr/>
          <p:nvPr userDrawn="1"/>
        </p:nvSpPr>
        <p:spPr>
          <a:xfrm>
            <a:off x="2452564" y="3051423"/>
            <a:ext cx="2016224" cy="1728192"/>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3" name="Rectangle 12"/>
          <p:cNvSpPr/>
          <p:nvPr userDrawn="1"/>
        </p:nvSpPr>
        <p:spPr>
          <a:xfrm>
            <a:off x="4657800" y="3051423"/>
            <a:ext cx="2016224" cy="1728192"/>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4" name="Rectangle 13"/>
          <p:cNvSpPr/>
          <p:nvPr userDrawn="1"/>
        </p:nvSpPr>
        <p:spPr>
          <a:xfrm>
            <a:off x="6863036" y="3051423"/>
            <a:ext cx="2016224" cy="1728192"/>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accent1"/>
                </a:solidFill>
                <a:latin typeface="+mj-lt"/>
                <a:cs typeface="Arial" pitchFamily="34" charset="0"/>
              </a:defRPr>
            </a:lvl1pPr>
          </a:lstStyle>
          <a:p>
            <a:pPr lvl="0"/>
            <a:r>
              <a:rPr lang="en-US" altLang="ko-KR" dirty="0"/>
              <a:t>IMAGES &amp; CONTENTS</a:t>
            </a:r>
          </a:p>
        </p:txBody>
      </p:sp>
      <p:sp>
        <p:nvSpPr>
          <p:cNvPr id="4"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
        <p:nvSpPr>
          <p:cNvPr id="7" name="Picture Placeholder 2"/>
          <p:cNvSpPr>
            <a:spLocks noGrp="1"/>
          </p:cNvSpPr>
          <p:nvPr>
            <p:ph type="pic" idx="1" hasCustomPrompt="1"/>
          </p:nvPr>
        </p:nvSpPr>
        <p:spPr>
          <a:xfrm>
            <a:off x="251520" y="1264881"/>
            <a:ext cx="2016224" cy="1764000"/>
          </a:xfrm>
          <a:prstGeom prst="rect">
            <a:avLst/>
          </a:prstGeom>
          <a:solidFill>
            <a:schemeClr val="bg1">
              <a:lumMod val="95000"/>
            </a:schemeClr>
          </a:solidFill>
          <a:effectLst>
            <a:outerShdw blurRad="50800" dist="38100" dir="8100000" algn="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2452564" y="1271413"/>
            <a:ext cx="2016224" cy="1764000"/>
          </a:xfrm>
          <a:prstGeom prst="rect">
            <a:avLst/>
          </a:prstGeom>
          <a:solidFill>
            <a:schemeClr val="bg1">
              <a:lumMod val="95000"/>
            </a:schemeClr>
          </a:solidFill>
          <a:effectLst>
            <a:outerShdw blurRad="50800" dist="38100" dir="8100000" algn="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657800" y="1277945"/>
            <a:ext cx="2016224" cy="1764000"/>
          </a:xfrm>
          <a:prstGeom prst="rect">
            <a:avLst/>
          </a:prstGeom>
          <a:solidFill>
            <a:schemeClr val="bg1">
              <a:lumMod val="95000"/>
            </a:schemeClr>
          </a:solidFill>
          <a:effectLst>
            <a:outerShdw blurRad="50800" dist="38100" dir="8100000" algn="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4" hasCustomPrompt="1"/>
          </p:nvPr>
        </p:nvSpPr>
        <p:spPr>
          <a:xfrm>
            <a:off x="6863036" y="1284477"/>
            <a:ext cx="2016224" cy="1764000"/>
          </a:xfrm>
          <a:prstGeom prst="rect">
            <a:avLst/>
          </a:prstGeom>
          <a:solidFill>
            <a:schemeClr val="bg1">
              <a:lumMod val="95000"/>
            </a:schemeClr>
          </a:solidFill>
          <a:effectLst>
            <a:outerShdw blurRad="50800" dist="38100" dir="8100000" algn="tr"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22816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2195736" y="1096157"/>
            <a:ext cx="6408712" cy="487288"/>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9" name="Rectangle 8"/>
          <p:cNvSpPr/>
          <p:nvPr userDrawn="1"/>
        </p:nvSpPr>
        <p:spPr>
          <a:xfrm>
            <a:off x="2195736" y="1680605"/>
            <a:ext cx="5940000" cy="487288"/>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0" name="Rectangle 9"/>
          <p:cNvSpPr/>
          <p:nvPr userDrawn="1"/>
        </p:nvSpPr>
        <p:spPr>
          <a:xfrm>
            <a:off x="2195736" y="2265053"/>
            <a:ext cx="5472000" cy="487288"/>
          </a:xfrm>
          <a:prstGeom prst="rect">
            <a:avLst/>
          </a:prstGeom>
          <a:gradFill flip="none" rotWithShape="1">
            <a:gsLst>
              <a:gs pos="0">
                <a:schemeClr val="bg1">
                  <a:lumMod val="87000"/>
                </a:schemeClr>
              </a:gs>
              <a:gs pos="100000">
                <a:schemeClr val="bg1"/>
              </a:gs>
            </a:gsLst>
            <a:lin ang="8100000" scaled="1"/>
            <a:tileRect/>
          </a:gra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3" name="Text Placeholder 9"/>
          <p:cNvSpPr>
            <a:spLocks noGrp="1"/>
          </p:cNvSpPr>
          <p:nvPr>
            <p:ph type="body" sz="quarter" idx="10" hasCustomPrompt="1"/>
          </p:nvPr>
        </p:nvSpPr>
        <p:spPr>
          <a:xfrm>
            <a:off x="2987824" y="123478"/>
            <a:ext cx="6156176" cy="576064"/>
          </a:xfrm>
          <a:prstGeom prst="rect">
            <a:avLst/>
          </a:prstGeom>
        </p:spPr>
        <p:txBody>
          <a:bodyPr anchor="ctr"/>
          <a:lstStyle>
            <a:lvl1pPr marL="0" indent="0" algn="l">
              <a:buNone/>
              <a:defRPr sz="4000" b="0" baseline="0">
                <a:solidFill>
                  <a:schemeClr val="accent1"/>
                </a:solidFill>
                <a:latin typeface="+mj-lt"/>
                <a:cs typeface="Arial" pitchFamily="34" charset="0"/>
              </a:defRPr>
            </a:lvl1pPr>
          </a:lstStyle>
          <a:p>
            <a:pPr lvl="0"/>
            <a:r>
              <a:rPr lang="en-US" altLang="ko-KR" dirty="0"/>
              <a:t>IMAGES &amp; CONTENTS</a:t>
            </a:r>
          </a:p>
        </p:txBody>
      </p:sp>
      <p:sp>
        <p:nvSpPr>
          <p:cNvPr id="4" name="Text Placeholder 9"/>
          <p:cNvSpPr>
            <a:spLocks noGrp="1"/>
          </p:cNvSpPr>
          <p:nvPr>
            <p:ph type="body" sz="quarter" idx="11" hasCustomPrompt="1"/>
          </p:nvPr>
        </p:nvSpPr>
        <p:spPr>
          <a:xfrm>
            <a:off x="2987824" y="699542"/>
            <a:ext cx="6156176"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20700000">
            <a:off x="225671" y="648554"/>
            <a:ext cx="2908176" cy="352174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rot="20700000">
            <a:off x="870629" y="786724"/>
            <a:ext cx="1677203" cy="259076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2944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Image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2"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79712" y="411510"/>
            <a:ext cx="2664296" cy="265650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4" hasCustomPrompt="1"/>
          </p:nvPr>
        </p:nvSpPr>
        <p:spPr>
          <a:xfrm>
            <a:off x="2076170" y="521952"/>
            <a:ext cx="2447664" cy="16623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8" name="Picture 2"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87710" y="2389300"/>
            <a:ext cx="2664296" cy="2656500"/>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2"/>
          <p:cNvSpPr>
            <a:spLocks noGrp="1"/>
          </p:cNvSpPr>
          <p:nvPr>
            <p:ph type="pic" idx="15" hasCustomPrompt="1"/>
          </p:nvPr>
        </p:nvSpPr>
        <p:spPr>
          <a:xfrm>
            <a:off x="6084168" y="2499742"/>
            <a:ext cx="2447664" cy="16623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698808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8" r:id="rId3"/>
    <p:sldLayoutId id="2147483660" r:id="rId4"/>
    <p:sldLayoutId id="2147483661" r:id="rId5"/>
    <p:sldLayoutId id="2147483662" r:id="rId6"/>
    <p:sldLayoutId id="2147483671" r:id="rId7"/>
    <p:sldLayoutId id="2147483669" r:id="rId8"/>
    <p:sldLayoutId id="2147483670" r:id="rId9"/>
    <p:sldLayoutId id="2147483663" r:id="rId10"/>
    <p:sldLayoutId id="2147483664" r:id="rId11"/>
    <p:sldLayoutId id="2147483665" r:id="rId12"/>
    <p:sldLayoutId id="2147483666" r:id="rId13"/>
    <p:sldLayoutId id="2147483672" r:id="rId14"/>
    <p:sldLayoutId id="2147483656" r:id="rId15"/>
    <p:sldLayoutId id="2147483673"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86"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1.tiff"/><Relationship Id="rId2" Type="http://schemas.openxmlformats.org/officeDocument/2006/relationships/image" Target="../media/image30.tiff"/><Relationship Id="rId1" Type="http://schemas.openxmlformats.org/officeDocument/2006/relationships/slideLayout" Target="../slideLayouts/slideLayout5.xml"/><Relationship Id="rId4" Type="http://schemas.openxmlformats.org/officeDocument/2006/relationships/image" Target="../media/image32.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282929" y="267494"/>
            <a:ext cx="4608512" cy="1080121"/>
          </a:xfrm>
        </p:spPr>
        <p:txBody>
          <a:bodyPr/>
          <a:lstStyle/>
          <a:p>
            <a:r>
              <a:rPr lang="en-US" altLang="ko-KR" dirty="0">
                <a:ea typeface="맑은 고딕" pitchFamily="50" charset="-127"/>
              </a:rPr>
              <a:t>Predicting Ames, IA Housing Prices</a:t>
            </a:r>
            <a:endParaRPr lang="en-US" altLang="ko-KR" dirty="0"/>
          </a:p>
        </p:txBody>
      </p:sp>
      <p:sp>
        <p:nvSpPr>
          <p:cNvPr id="4" name="Text Placeholder 3"/>
          <p:cNvSpPr>
            <a:spLocks noGrp="1"/>
          </p:cNvSpPr>
          <p:nvPr>
            <p:ph type="body" sz="quarter" idx="11"/>
          </p:nvPr>
        </p:nvSpPr>
        <p:spPr>
          <a:xfrm>
            <a:off x="4571850" y="3651870"/>
            <a:ext cx="4320480" cy="1329761"/>
          </a:xfrm>
        </p:spPr>
        <p:txBody>
          <a:bodyPr anchor="t"/>
          <a:lstStyle/>
          <a:p>
            <a:pPr algn="l">
              <a:spcBef>
                <a:spcPts val="0"/>
              </a:spcBef>
              <a:defRPr/>
            </a:pPr>
            <a:r>
              <a:rPr lang="en-US" altLang="ko-KR" b="1" dirty="0"/>
              <a:t>Group: Glengarry Glen Ross</a:t>
            </a:r>
          </a:p>
          <a:p>
            <a:pPr marL="806450" lvl="0" indent="-117475" algn="l" rtl="0">
              <a:spcBef>
                <a:spcPts val="600"/>
              </a:spcBef>
              <a:buFont typeface="Arial" panose="020B0604020202020204" pitchFamily="34" charset="0"/>
              <a:buChar char="•"/>
            </a:pPr>
            <a:r>
              <a:rPr lang="en-US" dirty="0">
                <a:latin typeface="Lato"/>
                <a:ea typeface="Lato"/>
                <a:cs typeface="Lato"/>
                <a:sym typeface="Lato"/>
              </a:rPr>
              <a:t>Liam McDermott</a:t>
            </a:r>
          </a:p>
          <a:p>
            <a:pPr marL="806450" lvl="0" indent="-117475" algn="l" rtl="0">
              <a:spcBef>
                <a:spcPts val="600"/>
              </a:spcBef>
              <a:buFont typeface="Arial" panose="020B0604020202020204" pitchFamily="34" charset="0"/>
              <a:buChar char="•"/>
            </a:pPr>
            <a:r>
              <a:rPr lang="en-US" dirty="0">
                <a:latin typeface="Lato"/>
                <a:ea typeface="Lato"/>
                <a:cs typeface="Lato"/>
                <a:sym typeface="Lato"/>
              </a:rPr>
              <a:t>Jan Ruffner</a:t>
            </a:r>
          </a:p>
          <a:p>
            <a:pPr marL="806450" indent="-117475" algn="l">
              <a:spcBef>
                <a:spcPts val="600"/>
              </a:spcBef>
              <a:buFont typeface="Arial" panose="020B0604020202020204" pitchFamily="34" charset="0"/>
              <a:buChar char="•"/>
            </a:pPr>
            <a:r>
              <a:rPr lang="en-US" dirty="0">
                <a:latin typeface="Lato"/>
                <a:ea typeface="Lato"/>
                <a:cs typeface="Lato"/>
                <a:sym typeface="Lato"/>
              </a:rPr>
              <a:t>David Wasserman</a:t>
            </a:r>
          </a:p>
          <a:p>
            <a:pPr marL="806450" indent="-117475" algn="l">
              <a:spcBef>
                <a:spcPts val="600"/>
              </a:spcBef>
              <a:buFont typeface="Arial" panose="020B0604020202020204" pitchFamily="34" charset="0"/>
              <a:buChar char="•"/>
            </a:pPr>
            <a:r>
              <a:rPr lang="en-US" dirty="0">
                <a:latin typeface="Lato"/>
                <a:ea typeface="Lato"/>
                <a:cs typeface="Lato"/>
                <a:sym typeface="Lato"/>
              </a:rPr>
              <a:t>Ethan </a:t>
            </a:r>
            <a:r>
              <a:rPr lang="en-US" dirty="0" err="1">
                <a:latin typeface="Lato"/>
                <a:ea typeface="Lato"/>
                <a:cs typeface="Lato"/>
                <a:sym typeface="Lato"/>
              </a:rPr>
              <a:t>Zien</a:t>
            </a:r>
            <a:endParaRPr lang="en-US" dirty="0">
              <a:latin typeface="Lato"/>
              <a:ea typeface="Lato"/>
              <a:cs typeface="Lato"/>
              <a:sym typeface="Lato"/>
            </a:endParaRPr>
          </a:p>
          <a:p>
            <a:pPr algn="l">
              <a:spcBef>
                <a:spcPts val="0"/>
              </a:spcBef>
              <a:defRPr/>
            </a:pPr>
            <a:endParaRPr lang="en-US" altLang="ko-KR" b="1" dirty="0"/>
          </a:p>
        </p:txBody>
      </p:sp>
      <p:pic>
        <p:nvPicPr>
          <p:cNvPr id="6" name="Google Shape;88;p13">
            <a:extLst>
              <a:ext uri="{FF2B5EF4-FFF2-40B4-BE49-F238E27FC236}">
                <a16:creationId xmlns:a16="http://schemas.microsoft.com/office/drawing/2014/main" id="{402B836E-6566-4F99-A361-AEB9A9F16074}"/>
              </a:ext>
            </a:extLst>
          </p:cNvPr>
          <p:cNvPicPr preferRelativeResize="0"/>
          <p:nvPr/>
        </p:nvPicPr>
        <p:blipFill>
          <a:blip r:embed="rId3">
            <a:alphaModFix/>
          </a:blip>
          <a:stretch>
            <a:fillRect/>
          </a:stretch>
        </p:blipFill>
        <p:spPr>
          <a:xfrm>
            <a:off x="5034178" y="1556679"/>
            <a:ext cx="3395825" cy="1996525"/>
          </a:xfrm>
          <a:prstGeom prst="rect">
            <a:avLst/>
          </a:prstGeom>
          <a:ln>
            <a:noFill/>
          </a:ln>
          <a:effectLst>
            <a:softEdge rad="112500"/>
          </a:effectLst>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Text Placeholder 1">
            <a:extLst>
              <a:ext uri="{FF2B5EF4-FFF2-40B4-BE49-F238E27FC236}">
                <a16:creationId xmlns:a16="http://schemas.microsoft.com/office/drawing/2014/main" id="{8CC3D6EE-3CE5-4D4E-8F2F-F563A6CE8B41}"/>
              </a:ext>
            </a:extLst>
          </p:cNvPr>
          <p:cNvSpPr>
            <a:spLocks noGrp="1"/>
          </p:cNvSpPr>
          <p:nvPr>
            <p:ph type="body" sz="quarter" idx="10"/>
          </p:nvPr>
        </p:nvSpPr>
        <p:spPr>
          <a:xfrm>
            <a:off x="0" y="115387"/>
            <a:ext cx="9144000" cy="796179"/>
          </a:xfrm>
        </p:spPr>
        <p:txBody>
          <a:bodyPr/>
          <a:lstStyle/>
          <a:p>
            <a:r>
              <a:rPr lang="en-US" sz="4000" b="0" dirty="0">
                <a:solidFill>
                  <a:srgbClr val="000000"/>
                </a:solidFill>
                <a:latin typeface="Arial"/>
                <a:ea typeface="Arial"/>
                <a:cs typeface="Arial"/>
                <a:sym typeface="Arial"/>
              </a:rPr>
              <a:t>Dependent Variable</a:t>
            </a:r>
          </a:p>
        </p:txBody>
      </p:sp>
      <p:sp>
        <p:nvSpPr>
          <p:cNvPr id="113" name="Google Shape;113;p17"/>
          <p:cNvSpPr txBox="1">
            <a:spLocks noGrp="1"/>
          </p:cNvSpPr>
          <p:nvPr>
            <p:ph type="ctrTitle" idx="4294967295"/>
          </p:nvPr>
        </p:nvSpPr>
        <p:spPr>
          <a:xfrm>
            <a:off x="467544" y="1074737"/>
            <a:ext cx="7686675" cy="3153197"/>
          </a:xfrm>
          <a:prstGeom prst="rect">
            <a:avLst/>
          </a:prstGeom>
        </p:spPr>
        <p:txBody>
          <a:bodyPr spcFirstLastPara="1" wrap="square" lIns="91425" tIns="91425" rIns="91425" bIns="91425" anchor="t" anchorCtr="0">
            <a:normAutofit/>
          </a:bodyPr>
          <a:lstStyle/>
          <a:p>
            <a:pPr marL="1828800" lvl="0" indent="0" algn="l" rtl="0">
              <a:lnSpc>
                <a:spcPct val="115000"/>
              </a:lnSpc>
              <a:spcBef>
                <a:spcPts val="0"/>
              </a:spcBef>
              <a:spcAft>
                <a:spcPts val="0"/>
              </a:spcAft>
              <a:buNone/>
            </a:pPr>
            <a:endParaRPr sz="1100" b="0" dirty="0">
              <a:solidFill>
                <a:srgbClr val="000000"/>
              </a:solidFill>
              <a:latin typeface="Arial"/>
              <a:ea typeface="Arial"/>
              <a:cs typeface="Arial"/>
              <a:sym typeface="Arial"/>
            </a:endParaRPr>
          </a:p>
          <a:p>
            <a:pPr marL="1701800" lvl="3" indent="-171450" algn="l" rtl="0">
              <a:lnSpc>
                <a:spcPct val="115000"/>
              </a:lnSpc>
              <a:spcBef>
                <a:spcPts val="0"/>
              </a:spcBef>
              <a:spcAft>
                <a:spcPts val="0"/>
              </a:spcAft>
              <a:buClr>
                <a:srgbClr val="000000"/>
              </a:buClr>
              <a:buSzPts val="1100"/>
              <a:buFont typeface="Arial" panose="020B0604020202020204" pitchFamily="34" charset="0"/>
              <a:buChar char="•"/>
            </a:pPr>
            <a:r>
              <a:rPr lang="en" sz="1100" b="0" dirty="0">
                <a:solidFill>
                  <a:srgbClr val="000000"/>
                </a:solidFill>
                <a:latin typeface="Arial"/>
                <a:ea typeface="Arial"/>
                <a:cs typeface="Arial"/>
                <a:sym typeface="Arial"/>
              </a:rPr>
              <a:t>Chose to analyze log sale price to due to having a more normal distribution</a:t>
            </a:r>
            <a:endParaRPr sz="1100" b="0" dirty="0">
              <a:solidFill>
                <a:srgbClr val="000000"/>
              </a:solidFill>
              <a:latin typeface="Arial"/>
              <a:ea typeface="Arial"/>
              <a:cs typeface="Arial"/>
              <a:sym typeface="Arial"/>
            </a:endParaRPr>
          </a:p>
        </p:txBody>
      </p:sp>
      <p:pic>
        <p:nvPicPr>
          <p:cNvPr id="114" name="Google Shape;114;p17"/>
          <p:cNvPicPr preferRelativeResize="0"/>
          <p:nvPr/>
        </p:nvPicPr>
        <p:blipFill>
          <a:blip r:embed="rId3">
            <a:alphaModFix/>
          </a:blip>
          <a:stretch>
            <a:fillRect/>
          </a:stretch>
        </p:blipFill>
        <p:spPr>
          <a:xfrm>
            <a:off x="4548564" y="1804041"/>
            <a:ext cx="3214864" cy="2238925"/>
          </a:xfrm>
          <a:prstGeom prst="rect">
            <a:avLst/>
          </a:prstGeom>
          <a:noFill/>
          <a:ln>
            <a:noFill/>
          </a:ln>
        </p:spPr>
      </p:pic>
      <p:pic>
        <p:nvPicPr>
          <p:cNvPr id="115" name="Google Shape;115;p17"/>
          <p:cNvPicPr preferRelativeResize="0"/>
          <p:nvPr/>
        </p:nvPicPr>
        <p:blipFill>
          <a:blip r:embed="rId4">
            <a:alphaModFix/>
          </a:blip>
          <a:stretch>
            <a:fillRect/>
          </a:stretch>
        </p:blipFill>
        <p:spPr>
          <a:xfrm>
            <a:off x="1096162" y="1819043"/>
            <a:ext cx="3214875" cy="22457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ctrTitle" idx="4294967295"/>
          </p:nvPr>
        </p:nvSpPr>
        <p:spPr>
          <a:xfrm>
            <a:off x="728662" y="267494"/>
            <a:ext cx="7686675" cy="865188"/>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b="0" dirty="0">
                <a:solidFill>
                  <a:srgbClr val="000000"/>
                </a:solidFill>
                <a:latin typeface="Arial"/>
                <a:ea typeface="Arial"/>
                <a:cs typeface="Arial"/>
                <a:sym typeface="Arial"/>
              </a:rPr>
              <a:t>Feature Creation</a:t>
            </a:r>
            <a:endParaRPr b="0" dirty="0">
              <a:solidFill>
                <a:srgbClr val="000000"/>
              </a:solidFill>
              <a:latin typeface="Arial"/>
              <a:ea typeface="Arial"/>
              <a:cs typeface="Arial"/>
              <a:sym typeface="Arial"/>
            </a:endParaRPr>
          </a:p>
          <a:p>
            <a:pPr marL="1371600" lvl="0" indent="0" algn="l" rtl="0">
              <a:lnSpc>
                <a:spcPct val="115000"/>
              </a:lnSpc>
              <a:spcBef>
                <a:spcPts val="0"/>
              </a:spcBef>
              <a:spcAft>
                <a:spcPts val="0"/>
              </a:spcAft>
              <a:buNone/>
            </a:pPr>
            <a:endParaRPr sz="1100" b="0" dirty="0">
              <a:solidFill>
                <a:srgbClr val="000000"/>
              </a:solidFill>
              <a:latin typeface="Arial"/>
              <a:ea typeface="Arial"/>
              <a:cs typeface="Arial"/>
              <a:sym typeface="Arial"/>
            </a:endParaRPr>
          </a:p>
        </p:txBody>
      </p:sp>
      <p:graphicFrame>
        <p:nvGraphicFramePr>
          <p:cNvPr id="121" name="Google Shape;121;p18"/>
          <p:cNvGraphicFramePr/>
          <p:nvPr>
            <p:extLst>
              <p:ext uri="{D42A27DB-BD31-4B8C-83A1-F6EECF244321}">
                <p14:modId xmlns:p14="http://schemas.microsoft.com/office/powerpoint/2010/main" val="2040380192"/>
              </p:ext>
            </p:extLst>
          </p:nvPr>
        </p:nvGraphicFramePr>
        <p:xfrm>
          <a:off x="1691680" y="1364060"/>
          <a:ext cx="5622895" cy="3406830"/>
        </p:xfrm>
        <a:graphic>
          <a:graphicData uri="http://schemas.openxmlformats.org/drawingml/2006/table">
            <a:tbl>
              <a:tblPr>
                <a:noFill/>
              </a:tblPr>
              <a:tblGrid>
                <a:gridCol w="136815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3174623">
                  <a:extLst>
                    <a:ext uri="{9D8B030D-6E8A-4147-A177-3AD203B41FA5}">
                      <a16:colId xmlns:a16="http://schemas.microsoft.com/office/drawing/2014/main" val="20002"/>
                    </a:ext>
                  </a:extLst>
                </a:gridCol>
              </a:tblGrid>
              <a:tr h="343594">
                <a:tc>
                  <a:txBody>
                    <a:bodyPr/>
                    <a:lstStyle/>
                    <a:p>
                      <a:pPr marL="0" lvl="0" indent="0" algn="ctr" rtl="0">
                        <a:spcBef>
                          <a:spcPts val="0"/>
                        </a:spcBef>
                        <a:spcAft>
                          <a:spcPts val="0"/>
                        </a:spcAft>
                        <a:buNone/>
                      </a:pPr>
                      <a:r>
                        <a:rPr lang="en" sz="1200" b="1"/>
                        <a:t>Feature</a:t>
                      </a:r>
                      <a:endParaRPr sz="1200" b="1"/>
                    </a:p>
                  </a:txBody>
                  <a:tcPr marL="91425" marR="91425" marT="91425" marB="91425"/>
                </a:tc>
                <a:tc>
                  <a:txBody>
                    <a:bodyPr/>
                    <a:lstStyle/>
                    <a:p>
                      <a:pPr marL="0" lvl="0" indent="0" algn="ctr" rtl="0">
                        <a:spcBef>
                          <a:spcPts val="0"/>
                        </a:spcBef>
                        <a:spcAft>
                          <a:spcPts val="0"/>
                        </a:spcAft>
                        <a:buNone/>
                      </a:pPr>
                      <a:r>
                        <a:rPr lang="en" sz="1200" b="1"/>
                        <a:t>Code Name</a:t>
                      </a:r>
                      <a:endParaRPr sz="1200" b="1"/>
                    </a:p>
                  </a:txBody>
                  <a:tcPr marL="91425" marR="91425" marT="91425" marB="91425"/>
                </a:tc>
                <a:tc>
                  <a:txBody>
                    <a:bodyPr/>
                    <a:lstStyle/>
                    <a:p>
                      <a:pPr marL="0" lvl="0" indent="0" algn="ctr" rtl="0">
                        <a:spcBef>
                          <a:spcPts val="0"/>
                        </a:spcBef>
                        <a:spcAft>
                          <a:spcPts val="0"/>
                        </a:spcAft>
                        <a:buNone/>
                      </a:pPr>
                      <a:r>
                        <a:rPr lang="en" sz="1200" b="1" dirty="0"/>
                        <a:t>Calculation</a:t>
                      </a:r>
                      <a:endParaRPr sz="1200" b="1" dirty="0"/>
                    </a:p>
                  </a:txBody>
                  <a:tcPr marL="91425" marR="91425" marT="91425" marB="91425"/>
                </a:tc>
                <a:extLst>
                  <a:ext uri="{0D108BD9-81ED-4DB2-BD59-A6C34878D82A}">
                    <a16:rowId xmlns:a16="http://schemas.microsoft.com/office/drawing/2014/main" val="10000"/>
                  </a:ext>
                </a:extLst>
              </a:tr>
              <a:tr h="347175">
                <a:tc>
                  <a:txBody>
                    <a:bodyPr/>
                    <a:lstStyle/>
                    <a:p>
                      <a:pPr marL="0" lvl="0" indent="0" algn="l" rtl="0">
                        <a:spcBef>
                          <a:spcPts val="0"/>
                        </a:spcBef>
                        <a:spcAft>
                          <a:spcPts val="0"/>
                        </a:spcAft>
                        <a:buNone/>
                      </a:pPr>
                      <a:r>
                        <a:rPr lang="en" sz="1000"/>
                        <a:t>Total Living Area</a:t>
                      </a:r>
                      <a:endParaRPr sz="1000"/>
                    </a:p>
                  </a:txBody>
                  <a:tcPr marL="91425" marR="91425" marT="91425" marB="91425"/>
                </a:tc>
                <a:tc>
                  <a:txBody>
                    <a:bodyPr/>
                    <a:lstStyle/>
                    <a:p>
                      <a:pPr marL="0" lvl="0" indent="0" algn="l" rtl="0">
                        <a:spcBef>
                          <a:spcPts val="0"/>
                        </a:spcBef>
                        <a:spcAft>
                          <a:spcPts val="0"/>
                        </a:spcAft>
                        <a:buNone/>
                      </a:pPr>
                      <a:r>
                        <a:rPr lang="en" sz="1000"/>
                        <a:t>TotalLivingArea</a:t>
                      </a:r>
                      <a:endParaRPr sz="1000"/>
                    </a:p>
                  </a:txBody>
                  <a:tcPr marL="91425" marR="91425" marT="91425" marB="91425"/>
                </a:tc>
                <a:tc>
                  <a:txBody>
                    <a:bodyPr/>
                    <a:lstStyle/>
                    <a:p>
                      <a:pPr marL="0" lvl="0" indent="0" algn="l" rtl="0">
                        <a:spcBef>
                          <a:spcPts val="0"/>
                        </a:spcBef>
                        <a:spcAft>
                          <a:spcPts val="0"/>
                        </a:spcAft>
                        <a:buNone/>
                      </a:pPr>
                      <a:r>
                        <a:rPr lang="en" sz="1000" dirty="0" err="1"/>
                        <a:t>GrLivArea</a:t>
                      </a:r>
                      <a:r>
                        <a:rPr lang="en" sz="1000" dirty="0"/>
                        <a:t> + </a:t>
                      </a:r>
                      <a:r>
                        <a:rPr lang="en" sz="1000" dirty="0" err="1"/>
                        <a:t>TotalBsmttSF</a:t>
                      </a:r>
                      <a:r>
                        <a:rPr lang="en" sz="1000" dirty="0"/>
                        <a:t> - </a:t>
                      </a:r>
                      <a:r>
                        <a:rPr lang="en" sz="1000" dirty="0" err="1"/>
                        <a:t>BsmtUnSF</a:t>
                      </a:r>
                      <a:endParaRPr sz="1000" dirty="0"/>
                    </a:p>
                  </a:txBody>
                  <a:tcPr marL="91425" marR="91425" marT="91425" marB="91425"/>
                </a:tc>
                <a:extLst>
                  <a:ext uri="{0D108BD9-81ED-4DB2-BD59-A6C34878D82A}">
                    <a16:rowId xmlns:a16="http://schemas.microsoft.com/office/drawing/2014/main" val="10001"/>
                  </a:ext>
                </a:extLst>
              </a:tr>
              <a:tr h="238675">
                <a:tc>
                  <a:txBody>
                    <a:bodyPr/>
                    <a:lstStyle/>
                    <a:p>
                      <a:pPr marL="0" lvl="0" indent="0" algn="l" rtl="0">
                        <a:spcBef>
                          <a:spcPts val="0"/>
                        </a:spcBef>
                        <a:spcAft>
                          <a:spcPts val="0"/>
                        </a:spcAft>
                        <a:buNone/>
                      </a:pPr>
                      <a:r>
                        <a:rPr lang="en" sz="1000"/>
                        <a:t>Unused Lot Size</a:t>
                      </a:r>
                      <a:endParaRPr sz="1000"/>
                    </a:p>
                  </a:txBody>
                  <a:tcPr marL="91425" marR="91425" marT="91425" marB="91425"/>
                </a:tc>
                <a:tc>
                  <a:txBody>
                    <a:bodyPr/>
                    <a:lstStyle/>
                    <a:p>
                      <a:pPr marL="0" lvl="0" indent="0" algn="l" rtl="0">
                        <a:spcBef>
                          <a:spcPts val="0"/>
                        </a:spcBef>
                        <a:spcAft>
                          <a:spcPts val="0"/>
                        </a:spcAft>
                        <a:buNone/>
                      </a:pPr>
                      <a:r>
                        <a:rPr lang="en" sz="1000"/>
                        <a:t>UnusedLotSize</a:t>
                      </a:r>
                      <a:endParaRPr sz="1000"/>
                    </a:p>
                  </a:txBody>
                  <a:tcPr marL="91425" marR="91425" marT="91425" marB="91425"/>
                </a:tc>
                <a:tc>
                  <a:txBody>
                    <a:bodyPr/>
                    <a:lstStyle/>
                    <a:p>
                      <a:pPr marL="0" lvl="0" indent="0" algn="l" rtl="0">
                        <a:spcBef>
                          <a:spcPts val="0"/>
                        </a:spcBef>
                        <a:spcAft>
                          <a:spcPts val="0"/>
                        </a:spcAft>
                        <a:buNone/>
                      </a:pPr>
                      <a:r>
                        <a:rPr lang="en" sz="1000"/>
                        <a:t>LotArea - 1stFlrSF</a:t>
                      </a:r>
                      <a:endParaRPr sz="1000"/>
                    </a:p>
                  </a:txBody>
                  <a:tcPr marL="91425" marR="91425" marT="91425" marB="91425"/>
                </a:tc>
                <a:extLst>
                  <a:ext uri="{0D108BD9-81ED-4DB2-BD59-A6C34878D82A}">
                    <a16:rowId xmlns:a16="http://schemas.microsoft.com/office/drawing/2014/main" val="10002"/>
                  </a:ext>
                </a:extLst>
              </a:tr>
              <a:tr h="238675">
                <a:tc>
                  <a:txBody>
                    <a:bodyPr/>
                    <a:lstStyle/>
                    <a:p>
                      <a:pPr marL="0" lvl="0" indent="0" algn="l" rtl="0">
                        <a:spcBef>
                          <a:spcPts val="0"/>
                        </a:spcBef>
                        <a:spcAft>
                          <a:spcPts val="0"/>
                        </a:spcAft>
                        <a:buNone/>
                      </a:pPr>
                      <a:r>
                        <a:rPr lang="en" sz="1000"/>
                        <a:t>Has Pool</a:t>
                      </a:r>
                      <a:endParaRPr sz="1000"/>
                    </a:p>
                  </a:txBody>
                  <a:tcPr marL="91425" marR="91425" marT="91425" marB="91425"/>
                </a:tc>
                <a:tc>
                  <a:txBody>
                    <a:bodyPr/>
                    <a:lstStyle/>
                    <a:p>
                      <a:pPr marL="0" lvl="0" indent="0" algn="l" rtl="0">
                        <a:spcBef>
                          <a:spcPts val="0"/>
                        </a:spcBef>
                        <a:spcAft>
                          <a:spcPts val="0"/>
                        </a:spcAft>
                        <a:buNone/>
                      </a:pPr>
                      <a:r>
                        <a:rPr lang="en" sz="1000"/>
                        <a:t>HasPool</a:t>
                      </a:r>
                      <a:endParaRPr sz="1000"/>
                    </a:p>
                  </a:txBody>
                  <a:tcPr marL="91425" marR="91425" marT="91425" marB="91425"/>
                </a:tc>
                <a:tc>
                  <a:txBody>
                    <a:bodyPr/>
                    <a:lstStyle/>
                    <a:p>
                      <a:pPr marL="0" lvl="0" indent="0" algn="l" rtl="0">
                        <a:spcBef>
                          <a:spcPts val="0"/>
                        </a:spcBef>
                        <a:spcAft>
                          <a:spcPts val="0"/>
                        </a:spcAft>
                        <a:buNone/>
                      </a:pPr>
                      <a:r>
                        <a:rPr lang="en" sz="1000" dirty="0"/>
                        <a:t>PoolArea &gt; 0</a:t>
                      </a:r>
                      <a:endParaRPr sz="1000" dirty="0"/>
                    </a:p>
                  </a:txBody>
                  <a:tcPr marL="91425" marR="91425" marT="91425" marB="91425"/>
                </a:tc>
                <a:extLst>
                  <a:ext uri="{0D108BD9-81ED-4DB2-BD59-A6C34878D82A}">
                    <a16:rowId xmlns:a16="http://schemas.microsoft.com/office/drawing/2014/main" val="10003"/>
                  </a:ext>
                </a:extLst>
              </a:tr>
              <a:tr h="238675">
                <a:tc>
                  <a:txBody>
                    <a:bodyPr/>
                    <a:lstStyle/>
                    <a:p>
                      <a:pPr marL="0" lvl="0" indent="0" algn="l" rtl="0">
                        <a:spcBef>
                          <a:spcPts val="0"/>
                        </a:spcBef>
                        <a:spcAft>
                          <a:spcPts val="0"/>
                        </a:spcAft>
                        <a:buNone/>
                      </a:pPr>
                      <a:r>
                        <a:rPr lang="en" sz="1000"/>
                        <a:t>Has Basement</a:t>
                      </a:r>
                      <a:endParaRPr sz="1000"/>
                    </a:p>
                  </a:txBody>
                  <a:tcPr marL="91425" marR="91425" marT="91425" marB="91425"/>
                </a:tc>
                <a:tc>
                  <a:txBody>
                    <a:bodyPr/>
                    <a:lstStyle/>
                    <a:p>
                      <a:pPr marL="0" lvl="0" indent="0" algn="l" rtl="0">
                        <a:spcBef>
                          <a:spcPts val="0"/>
                        </a:spcBef>
                        <a:spcAft>
                          <a:spcPts val="0"/>
                        </a:spcAft>
                        <a:buNone/>
                      </a:pPr>
                      <a:r>
                        <a:rPr lang="en" sz="1000"/>
                        <a:t>HasBsmt</a:t>
                      </a:r>
                      <a:endParaRPr sz="1000"/>
                    </a:p>
                  </a:txBody>
                  <a:tcPr marL="91425" marR="91425" marT="91425" marB="91425"/>
                </a:tc>
                <a:tc>
                  <a:txBody>
                    <a:bodyPr/>
                    <a:lstStyle/>
                    <a:p>
                      <a:pPr marL="0" lvl="0" indent="0" algn="l" rtl="0">
                        <a:spcBef>
                          <a:spcPts val="0"/>
                        </a:spcBef>
                        <a:spcAft>
                          <a:spcPts val="0"/>
                        </a:spcAft>
                        <a:buNone/>
                      </a:pPr>
                      <a:r>
                        <a:rPr lang="en" sz="1000"/>
                        <a:t>BsmtQual != None</a:t>
                      </a:r>
                      <a:endParaRPr sz="1000"/>
                    </a:p>
                  </a:txBody>
                  <a:tcPr marL="91425" marR="91425" marT="91425" marB="91425"/>
                </a:tc>
                <a:extLst>
                  <a:ext uri="{0D108BD9-81ED-4DB2-BD59-A6C34878D82A}">
                    <a16:rowId xmlns:a16="http://schemas.microsoft.com/office/drawing/2014/main" val="10004"/>
                  </a:ext>
                </a:extLst>
              </a:tr>
              <a:tr h="231525">
                <a:tc>
                  <a:txBody>
                    <a:bodyPr/>
                    <a:lstStyle/>
                    <a:p>
                      <a:pPr marL="0" lvl="0" indent="0" algn="l" rtl="0">
                        <a:spcBef>
                          <a:spcPts val="0"/>
                        </a:spcBef>
                        <a:spcAft>
                          <a:spcPts val="0"/>
                        </a:spcAft>
                        <a:buNone/>
                      </a:pPr>
                      <a:r>
                        <a:rPr lang="en" sz="1000"/>
                        <a:t>Toilets</a:t>
                      </a:r>
                      <a:endParaRPr sz="1000"/>
                    </a:p>
                  </a:txBody>
                  <a:tcPr marL="91425" marR="91425" marT="91425" marB="91425"/>
                </a:tc>
                <a:tc>
                  <a:txBody>
                    <a:bodyPr/>
                    <a:lstStyle/>
                    <a:p>
                      <a:pPr marL="0" lvl="0" indent="0" algn="l" rtl="0">
                        <a:spcBef>
                          <a:spcPts val="0"/>
                        </a:spcBef>
                        <a:spcAft>
                          <a:spcPts val="0"/>
                        </a:spcAft>
                        <a:buNone/>
                      </a:pPr>
                      <a:r>
                        <a:rPr lang="en" sz="1000"/>
                        <a:t>Toilets</a:t>
                      </a:r>
                      <a:endParaRPr sz="1000"/>
                    </a:p>
                  </a:txBody>
                  <a:tcPr marL="91425" marR="91425" marT="91425" marB="91425"/>
                </a:tc>
                <a:tc>
                  <a:txBody>
                    <a:bodyPr/>
                    <a:lstStyle/>
                    <a:p>
                      <a:pPr marL="0" lvl="0" indent="0" algn="l" rtl="0">
                        <a:spcBef>
                          <a:spcPts val="0"/>
                        </a:spcBef>
                        <a:spcAft>
                          <a:spcPts val="0"/>
                        </a:spcAft>
                        <a:buNone/>
                      </a:pPr>
                      <a:r>
                        <a:rPr lang="en" sz="1000"/>
                        <a:t>HalfBath + FullBath + BsmtHalfBath + BsmtFullBath</a:t>
                      </a:r>
                      <a:endParaRPr sz="1000"/>
                    </a:p>
                  </a:txBody>
                  <a:tcPr marL="91425" marR="91425" marT="91425" marB="91425"/>
                </a:tc>
                <a:extLst>
                  <a:ext uri="{0D108BD9-81ED-4DB2-BD59-A6C34878D82A}">
                    <a16:rowId xmlns:a16="http://schemas.microsoft.com/office/drawing/2014/main" val="10005"/>
                  </a:ext>
                </a:extLst>
              </a:tr>
              <a:tr h="238675">
                <a:tc>
                  <a:txBody>
                    <a:bodyPr/>
                    <a:lstStyle/>
                    <a:p>
                      <a:pPr marL="0" lvl="0" indent="0" algn="l" rtl="0">
                        <a:spcBef>
                          <a:spcPts val="0"/>
                        </a:spcBef>
                        <a:spcAft>
                          <a:spcPts val="0"/>
                        </a:spcAft>
                        <a:buNone/>
                      </a:pPr>
                      <a:r>
                        <a:rPr lang="en" sz="1000" dirty="0"/>
                        <a:t>Showers</a:t>
                      </a:r>
                      <a:endParaRPr sz="1000" dirty="0"/>
                    </a:p>
                  </a:txBody>
                  <a:tcPr marL="91425" marR="91425" marT="91425" marB="91425"/>
                </a:tc>
                <a:tc>
                  <a:txBody>
                    <a:bodyPr/>
                    <a:lstStyle/>
                    <a:p>
                      <a:pPr marL="0" lvl="0" indent="0" algn="l" rtl="0">
                        <a:spcBef>
                          <a:spcPts val="0"/>
                        </a:spcBef>
                        <a:spcAft>
                          <a:spcPts val="0"/>
                        </a:spcAft>
                        <a:buNone/>
                      </a:pPr>
                      <a:r>
                        <a:rPr lang="en" sz="1000"/>
                        <a:t>Showers</a:t>
                      </a:r>
                      <a:endParaRPr sz="1000"/>
                    </a:p>
                  </a:txBody>
                  <a:tcPr marL="91425" marR="91425" marT="91425" marB="91425"/>
                </a:tc>
                <a:tc>
                  <a:txBody>
                    <a:bodyPr/>
                    <a:lstStyle/>
                    <a:p>
                      <a:pPr marL="0" lvl="0" indent="0" algn="l" rtl="0">
                        <a:spcBef>
                          <a:spcPts val="0"/>
                        </a:spcBef>
                        <a:spcAft>
                          <a:spcPts val="0"/>
                        </a:spcAft>
                        <a:buNone/>
                      </a:pPr>
                      <a:r>
                        <a:rPr lang="en" sz="1000"/>
                        <a:t>FullBath + BsmtFullBath</a:t>
                      </a:r>
                      <a:endParaRPr sz="1000"/>
                    </a:p>
                  </a:txBody>
                  <a:tcPr marL="91425" marR="91425" marT="91425" marB="91425"/>
                </a:tc>
                <a:extLst>
                  <a:ext uri="{0D108BD9-81ED-4DB2-BD59-A6C34878D82A}">
                    <a16:rowId xmlns:a16="http://schemas.microsoft.com/office/drawing/2014/main" val="10006"/>
                  </a:ext>
                </a:extLst>
              </a:tr>
              <a:tr h="347175">
                <a:tc>
                  <a:txBody>
                    <a:bodyPr/>
                    <a:lstStyle/>
                    <a:p>
                      <a:pPr marL="0" lvl="0" indent="0" algn="l" rtl="0">
                        <a:spcBef>
                          <a:spcPts val="0"/>
                        </a:spcBef>
                        <a:spcAft>
                          <a:spcPts val="0"/>
                        </a:spcAft>
                        <a:buNone/>
                      </a:pPr>
                      <a:r>
                        <a:rPr lang="en" sz="1000"/>
                        <a:t>House Age</a:t>
                      </a:r>
                      <a:endParaRPr sz="1000"/>
                    </a:p>
                  </a:txBody>
                  <a:tcPr marL="91425" marR="91425" marT="91425" marB="91425"/>
                </a:tc>
                <a:tc>
                  <a:txBody>
                    <a:bodyPr/>
                    <a:lstStyle/>
                    <a:p>
                      <a:pPr marL="0" lvl="0" indent="0" algn="l" rtl="0">
                        <a:spcBef>
                          <a:spcPts val="0"/>
                        </a:spcBef>
                        <a:spcAft>
                          <a:spcPts val="0"/>
                        </a:spcAft>
                        <a:buNone/>
                      </a:pPr>
                      <a:r>
                        <a:rPr lang="en" sz="1000"/>
                        <a:t>HouseAge</a:t>
                      </a:r>
                      <a:endParaRPr sz="1000"/>
                    </a:p>
                  </a:txBody>
                  <a:tcPr marL="91425" marR="91425" marT="91425" marB="91425"/>
                </a:tc>
                <a:tc>
                  <a:txBody>
                    <a:bodyPr/>
                    <a:lstStyle/>
                    <a:p>
                      <a:pPr marL="0" lvl="0" indent="0" algn="l" rtl="0">
                        <a:spcBef>
                          <a:spcPts val="0"/>
                        </a:spcBef>
                        <a:spcAft>
                          <a:spcPts val="0"/>
                        </a:spcAft>
                        <a:buNone/>
                      </a:pPr>
                      <a:r>
                        <a:rPr lang="en" sz="1000"/>
                        <a:t>max(YearBuilt) - YearBuilt + 1</a:t>
                      </a:r>
                      <a:endParaRPr sz="1000"/>
                    </a:p>
                  </a:txBody>
                  <a:tcPr marL="91425" marR="91425" marT="91425" marB="91425"/>
                </a:tc>
                <a:extLst>
                  <a:ext uri="{0D108BD9-81ED-4DB2-BD59-A6C34878D82A}">
                    <a16:rowId xmlns:a16="http://schemas.microsoft.com/office/drawing/2014/main" val="10007"/>
                  </a:ext>
                </a:extLst>
              </a:tr>
              <a:tr h="238675">
                <a:tc>
                  <a:txBody>
                    <a:bodyPr/>
                    <a:lstStyle/>
                    <a:p>
                      <a:pPr marL="0" lvl="0" indent="0" algn="l" rtl="0">
                        <a:spcBef>
                          <a:spcPts val="0"/>
                        </a:spcBef>
                        <a:spcAft>
                          <a:spcPts val="0"/>
                        </a:spcAft>
                        <a:buNone/>
                      </a:pPr>
                      <a:r>
                        <a:rPr lang="en" sz="1000"/>
                        <a:t>House Age Squared</a:t>
                      </a:r>
                      <a:endParaRPr sz="1000"/>
                    </a:p>
                  </a:txBody>
                  <a:tcPr marL="91425" marR="91425" marT="91425" marB="91425"/>
                </a:tc>
                <a:tc>
                  <a:txBody>
                    <a:bodyPr/>
                    <a:lstStyle/>
                    <a:p>
                      <a:pPr marL="0" lvl="0" indent="0" algn="l" rtl="0">
                        <a:spcBef>
                          <a:spcPts val="0"/>
                        </a:spcBef>
                        <a:spcAft>
                          <a:spcPts val="0"/>
                        </a:spcAft>
                        <a:buNone/>
                      </a:pPr>
                      <a:r>
                        <a:rPr lang="en" sz="1000" dirty="0"/>
                        <a:t>HouseAgeSq</a:t>
                      </a:r>
                      <a:endParaRPr sz="1000" dirty="0"/>
                    </a:p>
                  </a:txBody>
                  <a:tcPr marL="91425" marR="91425" marT="91425" marB="91425"/>
                </a:tc>
                <a:tc>
                  <a:txBody>
                    <a:bodyPr/>
                    <a:lstStyle/>
                    <a:p>
                      <a:pPr marL="0" lvl="0" indent="0" algn="l" rtl="0">
                        <a:spcBef>
                          <a:spcPts val="0"/>
                        </a:spcBef>
                        <a:spcAft>
                          <a:spcPts val="0"/>
                        </a:spcAft>
                        <a:buNone/>
                      </a:pPr>
                      <a:r>
                        <a:rPr lang="en" sz="1000"/>
                        <a:t>HouseAge ^ 2</a:t>
                      </a:r>
                      <a:endParaRPr sz="1000"/>
                    </a:p>
                  </a:txBody>
                  <a:tcPr marL="91425" marR="91425" marT="91425" marB="91425"/>
                </a:tc>
                <a:extLst>
                  <a:ext uri="{0D108BD9-81ED-4DB2-BD59-A6C34878D82A}">
                    <a16:rowId xmlns:a16="http://schemas.microsoft.com/office/drawing/2014/main" val="10008"/>
                  </a:ext>
                </a:extLst>
              </a:tr>
              <a:tr h="238675">
                <a:tc>
                  <a:txBody>
                    <a:bodyPr/>
                    <a:lstStyle/>
                    <a:p>
                      <a:pPr marL="0" lvl="0" indent="0" algn="l" rtl="0">
                        <a:spcBef>
                          <a:spcPts val="0"/>
                        </a:spcBef>
                        <a:spcAft>
                          <a:spcPts val="0"/>
                        </a:spcAft>
                        <a:buNone/>
                      </a:pPr>
                      <a:r>
                        <a:rPr lang="en" sz="1000" dirty="0"/>
                        <a:t>Up/Down Ratio</a:t>
                      </a:r>
                      <a:endParaRPr sz="1000" dirty="0"/>
                    </a:p>
                  </a:txBody>
                  <a:tcPr marL="91425" marR="91425" marT="91425" marB="91425"/>
                </a:tc>
                <a:tc>
                  <a:txBody>
                    <a:bodyPr/>
                    <a:lstStyle/>
                    <a:p>
                      <a:pPr marL="0" lvl="0" indent="0" algn="l" rtl="0">
                        <a:spcBef>
                          <a:spcPts val="0"/>
                        </a:spcBef>
                        <a:spcAft>
                          <a:spcPts val="0"/>
                        </a:spcAft>
                        <a:buNone/>
                      </a:pPr>
                      <a:r>
                        <a:rPr lang="en" sz="1000"/>
                        <a:t>UpDownRatio</a:t>
                      </a:r>
                      <a:endParaRPr sz="1000"/>
                    </a:p>
                  </a:txBody>
                  <a:tcPr marL="91425" marR="91425" marT="91425" marB="91425"/>
                </a:tc>
                <a:tc>
                  <a:txBody>
                    <a:bodyPr/>
                    <a:lstStyle/>
                    <a:p>
                      <a:pPr marL="0" lvl="0" indent="0" algn="l" rtl="0">
                        <a:spcBef>
                          <a:spcPts val="0"/>
                        </a:spcBef>
                        <a:spcAft>
                          <a:spcPts val="0"/>
                        </a:spcAft>
                        <a:buNone/>
                      </a:pPr>
                      <a:r>
                        <a:rPr lang="en" sz="1000" dirty="0"/>
                        <a:t>2ndFlrSF / 1stFlrSF</a:t>
                      </a:r>
                      <a:endParaRPr sz="1000" dirty="0"/>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ctrTitle" idx="4294967295"/>
          </p:nvPr>
        </p:nvSpPr>
        <p:spPr>
          <a:xfrm>
            <a:off x="971601" y="333790"/>
            <a:ext cx="6624736" cy="115784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sz="4000" b="0" dirty="0">
                <a:solidFill>
                  <a:srgbClr val="000000"/>
                </a:solidFill>
                <a:latin typeface="Arial"/>
                <a:ea typeface="Arial"/>
                <a:cs typeface="Arial"/>
                <a:sym typeface="Arial"/>
              </a:rPr>
              <a:t>Feature Selection</a:t>
            </a:r>
            <a:endParaRPr sz="4000" dirty="0"/>
          </a:p>
        </p:txBody>
      </p:sp>
      <p:pic>
        <p:nvPicPr>
          <p:cNvPr id="127" name="Google Shape;127;p19"/>
          <p:cNvPicPr preferRelativeResize="0"/>
          <p:nvPr/>
        </p:nvPicPr>
        <p:blipFill>
          <a:blip r:embed="rId3">
            <a:alphaModFix/>
          </a:blip>
          <a:stretch>
            <a:fillRect/>
          </a:stretch>
        </p:blipFill>
        <p:spPr>
          <a:xfrm>
            <a:off x="2051720" y="2293010"/>
            <a:ext cx="3272775" cy="2454575"/>
          </a:xfrm>
          <a:prstGeom prst="rect">
            <a:avLst/>
          </a:prstGeom>
          <a:noFill/>
          <a:ln>
            <a:noFill/>
          </a:ln>
        </p:spPr>
      </p:pic>
      <p:sp>
        <p:nvSpPr>
          <p:cNvPr id="4" name="TextBox 3">
            <a:extLst>
              <a:ext uri="{FF2B5EF4-FFF2-40B4-BE49-F238E27FC236}">
                <a16:creationId xmlns:a16="http://schemas.microsoft.com/office/drawing/2014/main" id="{8B3247F7-82AD-5A4F-995C-CD82F5958031}"/>
              </a:ext>
            </a:extLst>
          </p:cNvPr>
          <p:cNvSpPr txBox="1"/>
          <p:nvPr/>
        </p:nvSpPr>
        <p:spPr>
          <a:xfrm>
            <a:off x="1187624" y="1707654"/>
            <a:ext cx="5904656" cy="369332"/>
          </a:xfrm>
          <a:prstGeom prst="rect">
            <a:avLst/>
          </a:prstGeom>
          <a:noFill/>
        </p:spPr>
        <p:txBody>
          <a:bodyPr wrap="square" rtlCol="0">
            <a:spAutoFit/>
          </a:bodyPr>
          <a:lstStyle/>
          <a:p>
            <a:pPr marL="285750" indent="-285750">
              <a:buFont typeface="Arial" panose="020B0604020202020204" pitchFamily="34" charset="0"/>
              <a:buChar char="•"/>
            </a:pPr>
            <a:r>
              <a:rPr lang="en-US" dirty="0"/>
              <a:t>Looked at correlation across metrics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ctrTitle" idx="4294967295"/>
          </p:nvPr>
        </p:nvSpPr>
        <p:spPr>
          <a:xfrm>
            <a:off x="531325" y="339502"/>
            <a:ext cx="7686675" cy="866775"/>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b="0">
                <a:solidFill>
                  <a:srgbClr val="000000"/>
                </a:solidFill>
                <a:latin typeface="Arial"/>
                <a:ea typeface="Arial"/>
                <a:cs typeface="Arial"/>
                <a:sym typeface="Arial"/>
              </a:rPr>
              <a:t>Feature Selection</a:t>
            </a:r>
            <a:endParaRPr b="0" dirty="0">
              <a:solidFill>
                <a:srgbClr val="000000"/>
              </a:solidFill>
              <a:latin typeface="Arial"/>
              <a:ea typeface="Arial"/>
              <a:cs typeface="Arial"/>
              <a:sym typeface="Arial"/>
            </a:endParaRPr>
          </a:p>
        </p:txBody>
      </p:sp>
      <p:pic>
        <p:nvPicPr>
          <p:cNvPr id="133" name="Google Shape;133;p20"/>
          <p:cNvPicPr preferRelativeResize="0"/>
          <p:nvPr/>
        </p:nvPicPr>
        <p:blipFill>
          <a:blip r:embed="rId3">
            <a:alphaModFix/>
          </a:blip>
          <a:stretch>
            <a:fillRect/>
          </a:stretch>
        </p:blipFill>
        <p:spPr>
          <a:xfrm>
            <a:off x="531325" y="2330700"/>
            <a:ext cx="3458126" cy="2142125"/>
          </a:xfrm>
          <a:prstGeom prst="rect">
            <a:avLst/>
          </a:prstGeom>
          <a:noFill/>
          <a:ln>
            <a:noFill/>
          </a:ln>
        </p:spPr>
      </p:pic>
      <p:pic>
        <p:nvPicPr>
          <p:cNvPr id="134" name="Google Shape;134;p20"/>
          <p:cNvPicPr preferRelativeResize="0"/>
          <p:nvPr/>
        </p:nvPicPr>
        <p:blipFill>
          <a:blip r:embed="rId4">
            <a:alphaModFix/>
          </a:blip>
          <a:stretch>
            <a:fillRect/>
          </a:stretch>
        </p:blipFill>
        <p:spPr>
          <a:xfrm>
            <a:off x="4138325" y="2330700"/>
            <a:ext cx="4648926" cy="2142126"/>
          </a:xfrm>
          <a:prstGeom prst="rect">
            <a:avLst/>
          </a:prstGeom>
          <a:noFill/>
          <a:ln>
            <a:noFill/>
          </a:ln>
        </p:spPr>
      </p:pic>
      <p:sp>
        <p:nvSpPr>
          <p:cNvPr id="4" name="TextBox 3">
            <a:extLst>
              <a:ext uri="{FF2B5EF4-FFF2-40B4-BE49-F238E27FC236}">
                <a16:creationId xmlns:a16="http://schemas.microsoft.com/office/drawing/2014/main" id="{4A43D1B9-7714-A84B-AB8D-EDAC3ED215A6}"/>
              </a:ext>
            </a:extLst>
          </p:cNvPr>
          <p:cNvSpPr txBox="1"/>
          <p:nvPr/>
        </p:nvSpPr>
        <p:spPr>
          <a:xfrm>
            <a:off x="531325" y="1851670"/>
            <a:ext cx="7686675" cy="369332"/>
          </a:xfrm>
          <a:prstGeom prst="rect">
            <a:avLst/>
          </a:prstGeom>
          <a:noFill/>
        </p:spPr>
        <p:txBody>
          <a:bodyPr wrap="square" rtlCol="0">
            <a:spAutoFit/>
          </a:bodyPr>
          <a:lstStyle/>
          <a:p>
            <a:r>
              <a:rPr lang="en-US" dirty="0"/>
              <a:t>Looked at different variables and how they correlated with sale price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21"/>
          <p:cNvSpPr txBox="1">
            <a:spLocks noGrp="1"/>
          </p:cNvSpPr>
          <p:nvPr>
            <p:ph type="body" sz="quarter" idx="10"/>
          </p:nvPr>
        </p:nvSpPr>
        <p:spPr>
          <a:xfrm>
            <a:off x="0" y="339502"/>
            <a:ext cx="9144000" cy="576064"/>
          </a:xfrm>
          <a:prstGeom prst="rect">
            <a:avLst/>
          </a:prstGeom>
        </p:spPr>
        <p:txBody>
          <a:bodyPr spcFirstLastPara="1" wrap="square" lIns="91425" tIns="91425" rIns="91425" bIns="91425" anchor="t" anchorCtr="0">
            <a:normAutofit fontScale="62500" lnSpcReduction="20000"/>
          </a:bodyPr>
          <a:lstStyle/>
          <a:p>
            <a:pPr>
              <a:spcBef>
                <a:spcPts val="0"/>
              </a:spcBef>
            </a:pPr>
            <a:r>
              <a:rPr lang="en-US" sz="4700" dirty="0">
                <a:solidFill>
                  <a:schemeClr val="tx1"/>
                </a:solidFill>
              </a:rPr>
              <a:t>Model Variable Selection</a:t>
            </a:r>
          </a:p>
          <a:p>
            <a:pPr marL="0" lvl="0" indent="0" algn="l" rtl="0">
              <a:spcBef>
                <a:spcPts val="0"/>
              </a:spcBef>
              <a:spcAft>
                <a:spcPts val="0"/>
              </a:spcAft>
              <a:buNone/>
            </a:pPr>
            <a:endParaRPr lang="en-US" dirty="0">
              <a:solidFill>
                <a:srgbClr val="000000"/>
              </a:solidFill>
            </a:endParaRPr>
          </a:p>
        </p:txBody>
      </p:sp>
      <p:sp>
        <p:nvSpPr>
          <p:cNvPr id="2" name="TextBox 1">
            <a:extLst>
              <a:ext uri="{FF2B5EF4-FFF2-40B4-BE49-F238E27FC236}">
                <a16:creationId xmlns:a16="http://schemas.microsoft.com/office/drawing/2014/main" id="{8CE867CB-A81E-436E-86CB-6E2F022CC330}"/>
              </a:ext>
            </a:extLst>
          </p:cNvPr>
          <p:cNvSpPr txBox="1"/>
          <p:nvPr/>
        </p:nvSpPr>
        <p:spPr>
          <a:xfrm>
            <a:off x="278503" y="4078119"/>
            <a:ext cx="7389841" cy="861774"/>
          </a:xfrm>
          <a:prstGeom prst="rect">
            <a:avLst/>
          </a:prstGeom>
          <a:noFill/>
        </p:spPr>
        <p:txBody>
          <a:bodyPr wrap="square" rtlCol="0">
            <a:spAutoFit/>
          </a:bodyPr>
          <a:lstStyle/>
          <a:p>
            <a:pPr algn="just"/>
            <a:r>
              <a:rPr lang="en-US" sz="1600" dirty="0">
                <a:solidFill>
                  <a:srgbClr val="000000"/>
                </a:solidFill>
              </a:rPr>
              <a:t>These variables showed a strong correlation to the sale price on a house </a:t>
            </a:r>
          </a:p>
          <a:p>
            <a:pPr algn="just"/>
            <a:r>
              <a:rPr lang="en-US" sz="1600" dirty="0">
                <a:solidFill>
                  <a:srgbClr val="000000"/>
                </a:solidFill>
              </a:rPr>
              <a:t>and limited multi-collinearity.</a:t>
            </a:r>
          </a:p>
          <a:p>
            <a:endParaRPr lang="en-US" dirty="0"/>
          </a:p>
        </p:txBody>
      </p:sp>
      <p:sp>
        <p:nvSpPr>
          <p:cNvPr id="5" name="TextBox 4">
            <a:extLst>
              <a:ext uri="{FF2B5EF4-FFF2-40B4-BE49-F238E27FC236}">
                <a16:creationId xmlns:a16="http://schemas.microsoft.com/office/drawing/2014/main" id="{A1E01157-9D23-4021-9F67-A519EB9CDDA1}"/>
              </a:ext>
            </a:extLst>
          </p:cNvPr>
          <p:cNvSpPr txBox="1"/>
          <p:nvPr/>
        </p:nvSpPr>
        <p:spPr>
          <a:xfrm>
            <a:off x="251520" y="1491630"/>
            <a:ext cx="2952330" cy="2585323"/>
          </a:xfrm>
          <a:prstGeom prst="rect">
            <a:avLst/>
          </a:prstGeom>
          <a:noFill/>
        </p:spPr>
        <p:txBody>
          <a:bodyPr wrap="square" numCol="1" rtlCol="0">
            <a:spAutoFit/>
          </a:bodyPr>
          <a:lstStyle/>
          <a:p>
            <a:pPr marL="285750" indent="-285750">
              <a:buFont typeface="Arial" panose="020B0604020202020204" pitchFamily="34" charset="0"/>
              <a:buChar char="•"/>
            </a:pPr>
            <a:r>
              <a:rPr lang="en-US" dirty="0"/>
              <a:t>Basement Quality</a:t>
            </a:r>
          </a:p>
          <a:p>
            <a:pPr marL="285750" indent="-285750">
              <a:buFont typeface="Arial" panose="020B0604020202020204" pitchFamily="34" charset="0"/>
              <a:buChar char="•"/>
            </a:pPr>
            <a:r>
              <a:rPr lang="en-US" dirty="0"/>
              <a:t>Building Type</a:t>
            </a:r>
          </a:p>
          <a:p>
            <a:pPr marL="285750" indent="-285750">
              <a:buFont typeface="Arial" panose="020B0604020202020204" pitchFamily="34" charset="0"/>
              <a:buChar char="•"/>
            </a:pPr>
            <a:r>
              <a:rPr lang="en-US" dirty="0"/>
              <a:t>Garage Area</a:t>
            </a:r>
          </a:p>
          <a:p>
            <a:pPr marL="285750" indent="-285750">
              <a:buFont typeface="Arial" panose="020B0604020202020204" pitchFamily="34" charset="0"/>
              <a:buChar char="•"/>
            </a:pPr>
            <a:r>
              <a:rPr lang="en-US" dirty="0"/>
              <a:t>Has Basement</a:t>
            </a:r>
          </a:p>
          <a:p>
            <a:pPr marL="285750" indent="-285750">
              <a:buFont typeface="Arial" panose="020B0604020202020204" pitchFamily="34" charset="0"/>
              <a:buChar char="•"/>
            </a:pPr>
            <a:r>
              <a:rPr lang="en-US" dirty="0"/>
              <a:t>Has Pool</a:t>
            </a:r>
          </a:p>
          <a:p>
            <a:pPr marL="285750" indent="-285750">
              <a:buFont typeface="Arial" panose="020B0604020202020204" pitchFamily="34" charset="0"/>
              <a:buChar char="•"/>
            </a:pPr>
            <a:r>
              <a:rPr lang="en-US" dirty="0"/>
              <a:t>House Age (Squared)</a:t>
            </a:r>
          </a:p>
          <a:p>
            <a:pPr marL="285750" indent="-285750">
              <a:buFont typeface="Arial" panose="020B0604020202020204" pitchFamily="34" charset="0"/>
              <a:buChar char="•"/>
            </a:pPr>
            <a:r>
              <a:rPr lang="en-US" dirty="0"/>
              <a:t>Lot Frontage</a:t>
            </a:r>
          </a:p>
          <a:p>
            <a:pPr marL="285750" indent="-285750">
              <a:buFont typeface="Arial" panose="020B0604020202020204" pitchFamily="34" charset="0"/>
              <a:buChar char="•"/>
            </a:pPr>
            <a:r>
              <a:rPr lang="en-US" dirty="0"/>
              <a:t>Neighborhood</a:t>
            </a:r>
          </a:p>
          <a:p>
            <a:pPr marL="285750" indent="-285750">
              <a:buFont typeface="Arial" panose="020B0604020202020204" pitchFamily="34" charset="0"/>
              <a:buChar char="•"/>
            </a:pPr>
            <a:r>
              <a:rPr lang="en-US" dirty="0"/>
              <a:t>Overall Condition</a:t>
            </a:r>
          </a:p>
        </p:txBody>
      </p:sp>
      <p:sp>
        <p:nvSpPr>
          <p:cNvPr id="6" name="TextBox 5">
            <a:extLst>
              <a:ext uri="{FF2B5EF4-FFF2-40B4-BE49-F238E27FC236}">
                <a16:creationId xmlns:a16="http://schemas.microsoft.com/office/drawing/2014/main" id="{5EDC5AE8-87F3-4152-B0A4-9E3F64521D5C}"/>
              </a:ext>
            </a:extLst>
          </p:cNvPr>
          <p:cNvSpPr txBox="1"/>
          <p:nvPr/>
        </p:nvSpPr>
        <p:spPr>
          <a:xfrm>
            <a:off x="3240359" y="1563638"/>
            <a:ext cx="219675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Overall Quality</a:t>
            </a:r>
          </a:p>
          <a:p>
            <a:pPr marL="285750" indent="-285750">
              <a:buFont typeface="Arial" panose="020B0604020202020204" pitchFamily="34" charset="0"/>
              <a:buChar char="•"/>
            </a:pPr>
            <a:r>
              <a:rPr lang="en-US" dirty="0"/>
              <a:t>Sale Condition</a:t>
            </a:r>
          </a:p>
          <a:p>
            <a:pPr marL="285750" indent="-285750">
              <a:buFont typeface="Arial" panose="020B0604020202020204" pitchFamily="34" charset="0"/>
              <a:buChar char="•"/>
            </a:pPr>
            <a:r>
              <a:rPr lang="en-US" dirty="0"/>
              <a:t>Showers</a:t>
            </a:r>
          </a:p>
          <a:p>
            <a:pPr marL="285750" indent="-285750">
              <a:buFont typeface="Arial" panose="020B0604020202020204" pitchFamily="34" charset="0"/>
              <a:buChar char="•"/>
            </a:pPr>
            <a:r>
              <a:rPr lang="en-US" dirty="0"/>
              <a:t>Toilets</a:t>
            </a:r>
          </a:p>
          <a:p>
            <a:pPr marL="285750" indent="-285750">
              <a:buFont typeface="Arial" panose="020B0604020202020204" pitchFamily="34" charset="0"/>
              <a:buChar char="•"/>
            </a:pPr>
            <a:r>
              <a:rPr lang="en-US" dirty="0"/>
              <a:t>Total Living Area</a:t>
            </a:r>
          </a:p>
          <a:p>
            <a:pPr marL="285750" indent="-285750">
              <a:buFont typeface="Arial" panose="020B0604020202020204" pitchFamily="34" charset="0"/>
              <a:buChar char="•"/>
            </a:pPr>
            <a:r>
              <a:rPr lang="en-US" dirty="0"/>
              <a:t>Unused Lot Size</a:t>
            </a:r>
          </a:p>
          <a:p>
            <a:pPr marL="285750" indent="-285750">
              <a:buFont typeface="Arial" panose="020B0604020202020204" pitchFamily="34" charset="0"/>
              <a:buChar char="•"/>
            </a:pPr>
            <a:r>
              <a:rPr lang="en-US" dirty="0"/>
              <a:t>Up/Down Ratio</a:t>
            </a:r>
          </a:p>
          <a:p>
            <a:pPr marL="285750" indent="-285750">
              <a:buFont typeface="Arial" panose="020B0604020202020204" pitchFamily="34" charset="0"/>
              <a:buChar char="•"/>
            </a:pPr>
            <a:r>
              <a:rPr lang="en-US" dirty="0"/>
              <a:t>Year Sold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Model Methodology</a:t>
            </a:r>
            <a:endParaRPr lang="ko-KR" altLang="en-US" dirty="0"/>
          </a:p>
        </p:txBody>
      </p:sp>
    </p:spTree>
    <p:extLst>
      <p:ext uri="{BB962C8B-B14F-4D97-AF65-F5344CB8AC3E}">
        <p14:creationId xmlns:p14="http://schemas.microsoft.com/office/powerpoint/2010/main" val="1578902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ext Placeholder 1">
            <a:extLst>
              <a:ext uri="{FF2B5EF4-FFF2-40B4-BE49-F238E27FC236}">
                <a16:creationId xmlns:a16="http://schemas.microsoft.com/office/drawing/2014/main" id="{C4FB0E82-E454-4B3A-869B-DAD7A6BE52B5}"/>
              </a:ext>
            </a:extLst>
          </p:cNvPr>
          <p:cNvSpPr>
            <a:spLocks noGrp="1"/>
          </p:cNvSpPr>
          <p:nvPr>
            <p:ph type="body" sz="quarter" idx="10"/>
          </p:nvPr>
        </p:nvSpPr>
        <p:spPr>
          <a:xfrm>
            <a:off x="0" y="348238"/>
            <a:ext cx="9144000" cy="576064"/>
          </a:xfrm>
        </p:spPr>
        <p:txBody>
          <a:bodyPr/>
          <a:lstStyle/>
          <a:p>
            <a:r>
              <a:rPr lang="en" sz="3600" b="0" dirty="0">
                <a:solidFill>
                  <a:srgbClr val="000000"/>
                </a:solidFill>
                <a:latin typeface="Arial"/>
                <a:ea typeface="Arial"/>
                <a:cs typeface="Arial"/>
                <a:sym typeface="Arial"/>
              </a:rPr>
              <a:t>Regression Models Tested</a:t>
            </a:r>
            <a:endParaRPr lang="en-US" dirty="0"/>
          </a:p>
        </p:txBody>
      </p:sp>
      <p:sp>
        <p:nvSpPr>
          <p:cNvPr id="146" name="Google Shape;146;p22"/>
          <p:cNvSpPr txBox="1"/>
          <p:nvPr/>
        </p:nvSpPr>
        <p:spPr>
          <a:xfrm>
            <a:off x="1578288" y="1275606"/>
            <a:ext cx="7548000" cy="3508623"/>
          </a:xfrm>
          <a:prstGeom prst="rect">
            <a:avLst/>
          </a:prstGeom>
          <a:noFill/>
          <a:ln>
            <a:noFill/>
          </a:ln>
        </p:spPr>
        <p:txBody>
          <a:bodyPr spcFirstLastPara="1" wrap="square" lIns="91425" tIns="91425" rIns="91425" bIns="91425" anchor="t" anchorCtr="0">
            <a:spAutoFit/>
          </a:bodyPr>
          <a:lstStyle/>
          <a:p>
            <a:pPr marL="482600" lvl="0" indent="-342900" algn="l" rtl="0">
              <a:spcBef>
                <a:spcPts val="0"/>
              </a:spcBef>
              <a:spcAft>
                <a:spcPts val="0"/>
              </a:spcAft>
              <a:buSzPts val="1400"/>
              <a:buFont typeface="+mj-lt"/>
              <a:buAutoNum type="arabicParenR"/>
            </a:pPr>
            <a:r>
              <a:rPr lang="en" dirty="0">
                <a:latin typeface="Lato"/>
                <a:ea typeface="Lato"/>
                <a:cs typeface="Lato"/>
                <a:sym typeface="Lato"/>
              </a:rPr>
              <a:t>Multiple Linear Regression with Lasso Regression</a:t>
            </a:r>
            <a:endParaRPr dirty="0">
              <a:latin typeface="Lato"/>
              <a:ea typeface="Lato"/>
              <a:cs typeface="Lato"/>
              <a:sym typeface="Lato"/>
            </a:endParaRPr>
          </a:p>
          <a:p>
            <a:pPr marL="342900" lvl="0" indent="-342900" algn="l" rtl="0">
              <a:spcBef>
                <a:spcPts val="0"/>
              </a:spcBef>
              <a:spcAft>
                <a:spcPts val="0"/>
              </a:spcAft>
              <a:buFont typeface="+mj-lt"/>
              <a:buAutoNum type="arabicParenR"/>
            </a:pPr>
            <a:endParaRPr dirty="0">
              <a:latin typeface="Lato"/>
              <a:ea typeface="Lato"/>
              <a:cs typeface="Lato"/>
              <a:sym typeface="Lato"/>
            </a:endParaRPr>
          </a:p>
          <a:p>
            <a:pPr marL="482600" lvl="0" indent="-342900" algn="l" rtl="0">
              <a:spcBef>
                <a:spcPts val="0"/>
              </a:spcBef>
              <a:spcAft>
                <a:spcPts val="0"/>
              </a:spcAft>
              <a:buSzPts val="1400"/>
              <a:buFont typeface="+mj-lt"/>
              <a:buAutoNum type="arabicParenR"/>
            </a:pPr>
            <a:r>
              <a:rPr lang="en" dirty="0">
                <a:latin typeface="Lato"/>
                <a:ea typeface="Lato"/>
                <a:cs typeface="Lato"/>
                <a:sym typeface="Lato"/>
              </a:rPr>
              <a:t>Random Forest</a:t>
            </a:r>
            <a:endParaRPr dirty="0">
              <a:latin typeface="Lato"/>
              <a:ea typeface="Lato"/>
              <a:cs typeface="Lato"/>
              <a:sym typeface="Lato"/>
            </a:endParaRPr>
          </a:p>
          <a:p>
            <a:pPr marL="342900" lvl="0" indent="-342900" algn="l" rtl="0">
              <a:spcBef>
                <a:spcPts val="0"/>
              </a:spcBef>
              <a:spcAft>
                <a:spcPts val="0"/>
              </a:spcAft>
              <a:buFont typeface="+mj-lt"/>
              <a:buAutoNum type="arabicParenR"/>
            </a:pPr>
            <a:endParaRPr dirty="0">
              <a:latin typeface="Lato"/>
              <a:ea typeface="Lato"/>
              <a:cs typeface="Lato"/>
              <a:sym typeface="Lato"/>
            </a:endParaRPr>
          </a:p>
          <a:p>
            <a:pPr marL="482600" lvl="0" indent="-342900" algn="l" rtl="0">
              <a:spcBef>
                <a:spcPts val="0"/>
              </a:spcBef>
              <a:spcAft>
                <a:spcPts val="0"/>
              </a:spcAft>
              <a:buSzPts val="1400"/>
              <a:buFont typeface="+mj-lt"/>
              <a:buAutoNum type="arabicParenR"/>
            </a:pPr>
            <a:r>
              <a:rPr lang="en" dirty="0">
                <a:latin typeface="Lato"/>
                <a:ea typeface="Lato"/>
                <a:cs typeface="Lato"/>
                <a:sym typeface="Lato"/>
              </a:rPr>
              <a:t>XGBoost</a:t>
            </a:r>
            <a:endParaRPr dirty="0">
              <a:latin typeface="Lato"/>
              <a:ea typeface="Lato"/>
              <a:cs typeface="Lato"/>
              <a:sym typeface="Lato"/>
            </a:endParaRPr>
          </a:p>
          <a:p>
            <a:pPr marL="342900" lvl="0" indent="-342900" algn="l" rtl="0">
              <a:spcBef>
                <a:spcPts val="0"/>
              </a:spcBef>
              <a:spcAft>
                <a:spcPts val="0"/>
              </a:spcAft>
              <a:buFont typeface="+mj-lt"/>
              <a:buAutoNum type="arabicParenR"/>
            </a:pPr>
            <a:endParaRPr dirty="0">
              <a:latin typeface="Lato"/>
              <a:ea typeface="Lato"/>
              <a:cs typeface="Lato"/>
              <a:sym typeface="Lato"/>
            </a:endParaRPr>
          </a:p>
          <a:p>
            <a:pPr marL="482600" lvl="0" indent="-342900" algn="l" rtl="0">
              <a:spcBef>
                <a:spcPts val="0"/>
              </a:spcBef>
              <a:spcAft>
                <a:spcPts val="0"/>
              </a:spcAft>
              <a:buSzPts val="1400"/>
              <a:buFont typeface="+mj-lt"/>
              <a:buAutoNum type="arabicParenR"/>
            </a:pPr>
            <a:r>
              <a:rPr lang="en" dirty="0">
                <a:latin typeface="Lato"/>
                <a:ea typeface="Lato"/>
                <a:cs typeface="Lato"/>
                <a:sym typeface="Lato"/>
              </a:rPr>
              <a:t>LightGBM</a:t>
            </a:r>
            <a:endParaRPr dirty="0">
              <a:latin typeface="Lato"/>
              <a:ea typeface="Lato"/>
              <a:cs typeface="Lato"/>
              <a:sym typeface="Lato"/>
            </a:endParaRPr>
          </a:p>
          <a:p>
            <a:pPr marL="342900" lvl="0" indent="-342900" algn="l" rtl="0">
              <a:spcBef>
                <a:spcPts val="0"/>
              </a:spcBef>
              <a:spcAft>
                <a:spcPts val="0"/>
              </a:spcAft>
              <a:buFont typeface="+mj-lt"/>
              <a:buAutoNum type="arabicParenR"/>
            </a:pPr>
            <a:endParaRPr dirty="0">
              <a:latin typeface="Lato"/>
              <a:ea typeface="Lato"/>
              <a:cs typeface="Lato"/>
              <a:sym typeface="Lato"/>
            </a:endParaRPr>
          </a:p>
          <a:p>
            <a:pPr marL="482600" lvl="0" indent="-342900" algn="l" rtl="0">
              <a:spcBef>
                <a:spcPts val="0"/>
              </a:spcBef>
              <a:spcAft>
                <a:spcPts val="0"/>
              </a:spcAft>
              <a:buSzPts val="1400"/>
              <a:buFont typeface="+mj-lt"/>
              <a:buAutoNum type="arabicParenR"/>
            </a:pPr>
            <a:r>
              <a:rPr lang="en" dirty="0">
                <a:latin typeface="Lato"/>
                <a:ea typeface="Lato"/>
                <a:cs typeface="Lato"/>
                <a:sym typeface="Lato"/>
              </a:rPr>
              <a:t>CatBoost</a:t>
            </a:r>
          </a:p>
          <a:p>
            <a:pPr marL="482600" lvl="0" indent="-342900" algn="l" rtl="0">
              <a:spcBef>
                <a:spcPts val="0"/>
              </a:spcBef>
              <a:spcAft>
                <a:spcPts val="0"/>
              </a:spcAft>
              <a:buSzPts val="1400"/>
              <a:buFont typeface="+mj-lt"/>
              <a:buAutoNum type="arabicParenR"/>
            </a:pPr>
            <a:endParaRPr lang="en" dirty="0">
              <a:latin typeface="Lato"/>
              <a:ea typeface="Lato"/>
              <a:cs typeface="Lato"/>
              <a:sym typeface="Lato"/>
            </a:endParaRPr>
          </a:p>
          <a:p>
            <a:pPr marL="482600" indent="-342900">
              <a:buSzPts val="1400"/>
              <a:buFont typeface="+mj-lt"/>
              <a:buAutoNum type="arabicParenR"/>
            </a:pPr>
            <a:r>
              <a:rPr lang="en-US" dirty="0">
                <a:latin typeface="Lato"/>
                <a:ea typeface="Lato"/>
                <a:cs typeface="Lato"/>
                <a:sym typeface="Lato"/>
              </a:rPr>
              <a:t>Support Vector Machine</a:t>
            </a:r>
          </a:p>
          <a:p>
            <a:pPr marL="482600" lvl="0" indent="-342900" algn="l" rtl="0">
              <a:spcBef>
                <a:spcPts val="0"/>
              </a:spcBef>
              <a:spcAft>
                <a:spcPts val="0"/>
              </a:spcAft>
              <a:buSzPts val="1400"/>
              <a:buFont typeface="+mj-lt"/>
              <a:buAutoNum type="arabicParenR"/>
            </a:pPr>
            <a:endParaRPr dirty="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ctrTitle" idx="4294967295"/>
          </p:nvPr>
        </p:nvSpPr>
        <p:spPr>
          <a:xfrm>
            <a:off x="130958" y="483518"/>
            <a:ext cx="7688263" cy="111125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5200" b="0" dirty="0">
                <a:solidFill>
                  <a:srgbClr val="000000"/>
                </a:solidFill>
                <a:latin typeface="Arial"/>
                <a:ea typeface="Arial"/>
                <a:cs typeface="Arial"/>
                <a:sym typeface="Arial"/>
              </a:rPr>
              <a:t>Multiple Linear Regression</a:t>
            </a:r>
            <a:endParaRPr sz="3400" dirty="0"/>
          </a:p>
        </p:txBody>
      </p:sp>
      <p:pic>
        <p:nvPicPr>
          <p:cNvPr id="152" name="Google Shape;152;p23"/>
          <p:cNvPicPr preferRelativeResize="0"/>
          <p:nvPr/>
        </p:nvPicPr>
        <p:blipFill>
          <a:blip r:embed="rId3">
            <a:alphaModFix/>
          </a:blip>
          <a:stretch>
            <a:fillRect/>
          </a:stretch>
        </p:blipFill>
        <p:spPr>
          <a:xfrm>
            <a:off x="120250" y="2618339"/>
            <a:ext cx="4451749" cy="2372761"/>
          </a:xfrm>
          <a:prstGeom prst="rect">
            <a:avLst/>
          </a:prstGeom>
          <a:noFill/>
          <a:ln>
            <a:noFill/>
          </a:ln>
        </p:spPr>
      </p:pic>
      <p:pic>
        <p:nvPicPr>
          <p:cNvPr id="153" name="Google Shape;153;p23"/>
          <p:cNvPicPr preferRelativeResize="0"/>
          <p:nvPr/>
        </p:nvPicPr>
        <p:blipFill>
          <a:blip r:embed="rId4">
            <a:alphaModFix/>
          </a:blip>
          <a:stretch>
            <a:fillRect/>
          </a:stretch>
        </p:blipFill>
        <p:spPr>
          <a:xfrm>
            <a:off x="6011471" y="2080596"/>
            <a:ext cx="1896675" cy="3062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ctrTitle" idx="4294967295"/>
          </p:nvPr>
        </p:nvSpPr>
        <p:spPr>
          <a:xfrm>
            <a:off x="1455738" y="1322388"/>
            <a:ext cx="7688262" cy="80962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The Power of Boosting Models</a:t>
            </a:r>
            <a:endParaRPr dirty="0"/>
          </a:p>
        </p:txBody>
      </p:sp>
      <p:pic>
        <p:nvPicPr>
          <p:cNvPr id="159" name="Google Shape;159;p24"/>
          <p:cNvPicPr preferRelativeResize="0"/>
          <p:nvPr/>
        </p:nvPicPr>
        <p:blipFill>
          <a:blip r:embed="rId3">
            <a:alphaModFix/>
          </a:blip>
          <a:stretch>
            <a:fillRect/>
          </a:stretch>
        </p:blipFill>
        <p:spPr>
          <a:xfrm>
            <a:off x="302425" y="2327625"/>
            <a:ext cx="647700" cy="723900"/>
          </a:xfrm>
          <a:prstGeom prst="rect">
            <a:avLst/>
          </a:prstGeom>
          <a:noFill/>
          <a:ln>
            <a:noFill/>
          </a:ln>
        </p:spPr>
      </p:pic>
      <p:sp>
        <p:nvSpPr>
          <p:cNvPr id="160" name="Google Shape;160;p24"/>
          <p:cNvSpPr txBox="1"/>
          <p:nvPr/>
        </p:nvSpPr>
        <p:spPr>
          <a:xfrm>
            <a:off x="1125149" y="2518175"/>
            <a:ext cx="1172475"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CatBoost</a:t>
            </a:r>
            <a:endParaRPr dirty="0">
              <a:latin typeface="Lato"/>
              <a:ea typeface="Lato"/>
              <a:cs typeface="Lato"/>
              <a:sym typeface="Lato"/>
            </a:endParaRPr>
          </a:p>
        </p:txBody>
      </p:sp>
      <p:pic>
        <p:nvPicPr>
          <p:cNvPr id="161" name="Google Shape;161;p24"/>
          <p:cNvPicPr preferRelativeResize="0"/>
          <p:nvPr/>
        </p:nvPicPr>
        <p:blipFill>
          <a:blip r:embed="rId4">
            <a:alphaModFix/>
          </a:blip>
          <a:stretch>
            <a:fillRect/>
          </a:stretch>
        </p:blipFill>
        <p:spPr>
          <a:xfrm>
            <a:off x="3307175" y="2340725"/>
            <a:ext cx="1047750" cy="590550"/>
          </a:xfrm>
          <a:prstGeom prst="rect">
            <a:avLst/>
          </a:prstGeom>
          <a:noFill/>
          <a:ln>
            <a:noFill/>
          </a:ln>
        </p:spPr>
      </p:pic>
      <p:sp>
        <p:nvSpPr>
          <p:cNvPr id="162" name="Google Shape;162;p24"/>
          <p:cNvSpPr txBox="1"/>
          <p:nvPr/>
        </p:nvSpPr>
        <p:spPr>
          <a:xfrm>
            <a:off x="4554150" y="2518175"/>
            <a:ext cx="123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XGBoost</a:t>
            </a:r>
            <a:endParaRPr>
              <a:latin typeface="Lato"/>
              <a:ea typeface="Lato"/>
              <a:cs typeface="Lato"/>
              <a:sym typeface="Lato"/>
            </a:endParaRPr>
          </a:p>
        </p:txBody>
      </p:sp>
      <p:pic>
        <p:nvPicPr>
          <p:cNvPr id="163" name="Google Shape;163;p24"/>
          <p:cNvPicPr preferRelativeResize="0"/>
          <p:nvPr/>
        </p:nvPicPr>
        <p:blipFill>
          <a:blip r:embed="rId5">
            <a:alphaModFix/>
          </a:blip>
          <a:stretch>
            <a:fillRect/>
          </a:stretch>
        </p:blipFill>
        <p:spPr>
          <a:xfrm>
            <a:off x="6796100" y="2302625"/>
            <a:ext cx="381000" cy="666750"/>
          </a:xfrm>
          <a:prstGeom prst="rect">
            <a:avLst/>
          </a:prstGeom>
          <a:noFill/>
          <a:ln>
            <a:noFill/>
          </a:ln>
        </p:spPr>
      </p:pic>
      <p:sp>
        <p:nvSpPr>
          <p:cNvPr id="164" name="Google Shape;164;p24"/>
          <p:cNvSpPr txBox="1"/>
          <p:nvPr/>
        </p:nvSpPr>
        <p:spPr>
          <a:xfrm>
            <a:off x="7318775" y="2496750"/>
            <a:ext cx="143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LightGBM</a:t>
            </a:r>
            <a:endParaRPr>
              <a:latin typeface="Lato"/>
              <a:ea typeface="Lato"/>
              <a:cs typeface="Lato"/>
              <a:sym typeface="Lato"/>
            </a:endParaRPr>
          </a:p>
        </p:txBody>
      </p:sp>
      <p:pic>
        <p:nvPicPr>
          <p:cNvPr id="165" name="Google Shape;165;p24"/>
          <p:cNvPicPr preferRelativeResize="0"/>
          <p:nvPr/>
        </p:nvPicPr>
        <p:blipFill>
          <a:blip r:embed="rId6">
            <a:alphaModFix/>
          </a:blip>
          <a:stretch>
            <a:fillRect/>
          </a:stretch>
        </p:blipFill>
        <p:spPr>
          <a:xfrm>
            <a:off x="302425" y="3189025"/>
            <a:ext cx="3017820" cy="19074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2" name="Text Placeholder 1">
            <a:extLst>
              <a:ext uri="{FF2B5EF4-FFF2-40B4-BE49-F238E27FC236}">
                <a16:creationId xmlns:a16="http://schemas.microsoft.com/office/drawing/2014/main" id="{C2FD6AC0-D861-4BC1-9FA2-8E33E2653D14}"/>
              </a:ext>
            </a:extLst>
          </p:cNvPr>
          <p:cNvSpPr>
            <a:spLocks noGrp="1"/>
          </p:cNvSpPr>
          <p:nvPr>
            <p:ph type="body" sz="quarter" idx="10"/>
          </p:nvPr>
        </p:nvSpPr>
        <p:spPr>
          <a:xfrm>
            <a:off x="0" y="425087"/>
            <a:ext cx="9144000" cy="576064"/>
          </a:xfrm>
        </p:spPr>
        <p:txBody>
          <a:bodyPr/>
          <a:lstStyle/>
          <a:p>
            <a:r>
              <a:rPr lang="en" sz="3600" b="0" dirty="0">
                <a:solidFill>
                  <a:srgbClr val="000000"/>
                </a:solidFill>
                <a:latin typeface="Arial"/>
                <a:ea typeface="Arial"/>
                <a:cs typeface="Arial"/>
                <a:sym typeface="Arial"/>
              </a:rPr>
              <a:t>Cross-Model Comparison</a:t>
            </a:r>
            <a:endParaRPr lang="en-US" dirty="0"/>
          </a:p>
        </p:txBody>
      </p:sp>
      <p:graphicFrame>
        <p:nvGraphicFramePr>
          <p:cNvPr id="179" name="Google Shape;179;p26"/>
          <p:cNvGraphicFramePr/>
          <p:nvPr/>
        </p:nvGraphicFramePr>
        <p:xfrm>
          <a:off x="539552" y="1429943"/>
          <a:ext cx="7488832" cy="3288470"/>
        </p:xfrm>
        <a:graphic>
          <a:graphicData uri="http://schemas.openxmlformats.org/drawingml/2006/table">
            <a:tbl>
              <a:tblPr>
                <a:tableStyleId>{69C7853C-536D-4A76-A0AE-DD22124D55A5}</a:tableStyleId>
              </a:tblPr>
              <a:tblGrid>
                <a:gridCol w="2995533">
                  <a:extLst>
                    <a:ext uri="{9D8B030D-6E8A-4147-A177-3AD203B41FA5}">
                      <a16:colId xmlns:a16="http://schemas.microsoft.com/office/drawing/2014/main" val="20000"/>
                    </a:ext>
                  </a:extLst>
                </a:gridCol>
                <a:gridCol w="1429686">
                  <a:extLst>
                    <a:ext uri="{9D8B030D-6E8A-4147-A177-3AD203B41FA5}">
                      <a16:colId xmlns:a16="http://schemas.microsoft.com/office/drawing/2014/main" val="1264216014"/>
                    </a:ext>
                  </a:extLst>
                </a:gridCol>
                <a:gridCol w="1394163">
                  <a:extLst>
                    <a:ext uri="{9D8B030D-6E8A-4147-A177-3AD203B41FA5}">
                      <a16:colId xmlns:a16="http://schemas.microsoft.com/office/drawing/2014/main" val="4087927386"/>
                    </a:ext>
                  </a:extLst>
                </a:gridCol>
                <a:gridCol w="1669450">
                  <a:extLst>
                    <a:ext uri="{9D8B030D-6E8A-4147-A177-3AD203B41FA5}">
                      <a16:colId xmlns:a16="http://schemas.microsoft.com/office/drawing/2014/main" val="20001"/>
                    </a:ext>
                  </a:extLst>
                </a:gridCol>
              </a:tblGrid>
              <a:tr h="208739">
                <a:tc>
                  <a:txBody>
                    <a:bodyPr/>
                    <a:lstStyle/>
                    <a:p>
                      <a:pPr marL="0" lvl="0" indent="0" algn="ctr" rtl="0">
                        <a:spcBef>
                          <a:spcPts val="0"/>
                        </a:spcBef>
                        <a:spcAft>
                          <a:spcPts val="0"/>
                        </a:spcAft>
                        <a:buNone/>
                      </a:pPr>
                      <a:r>
                        <a:rPr lang="en" b="1" dirty="0"/>
                        <a:t>Model</a:t>
                      </a:r>
                      <a:endParaRPr b="1" dirty="0"/>
                    </a:p>
                  </a:txBody>
                  <a:tcPr marL="91425" marR="91425" marT="91425" marB="91425"/>
                </a:tc>
                <a:tc>
                  <a:txBody>
                    <a:bodyPr/>
                    <a:lstStyle/>
                    <a:p>
                      <a:pPr marL="0" lvl="0" indent="0" algn="ctr" rtl="0">
                        <a:spcBef>
                          <a:spcPts val="0"/>
                        </a:spcBef>
                        <a:spcAft>
                          <a:spcPts val="0"/>
                        </a:spcAft>
                        <a:buNone/>
                      </a:pPr>
                      <a:r>
                        <a:rPr lang="en-US" b="1" dirty="0"/>
                        <a:t>Training R</a:t>
                      </a:r>
                      <a:r>
                        <a:rPr lang="en-US" b="1" baseline="30000" dirty="0"/>
                        <a:t>2</a:t>
                      </a:r>
                      <a:endParaRPr b="1" dirty="0"/>
                    </a:p>
                  </a:txBody>
                  <a:tcPr marL="91425" marR="91425" marT="91425" marB="91425"/>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b="1" dirty="0"/>
                        <a:t>Testing R</a:t>
                      </a:r>
                      <a:r>
                        <a:rPr lang="en-US" b="1" baseline="30000" dirty="0"/>
                        <a:t>2</a:t>
                      </a:r>
                      <a:endParaRPr lang="en-US" b="1" dirty="0"/>
                    </a:p>
                  </a:txBody>
                  <a:tcPr marL="91425" marR="91425" marT="91425" marB="91425"/>
                </a:tc>
                <a:tc>
                  <a:txBody>
                    <a:bodyPr/>
                    <a:lstStyle/>
                    <a:p>
                      <a:pPr marL="0" lvl="0" indent="0" algn="ctr" rtl="0">
                        <a:spcBef>
                          <a:spcPts val="0"/>
                        </a:spcBef>
                        <a:spcAft>
                          <a:spcPts val="0"/>
                        </a:spcAft>
                        <a:buNone/>
                      </a:pPr>
                      <a:r>
                        <a:rPr lang="en" b="1" dirty="0"/>
                        <a:t>Best RMSE</a:t>
                      </a:r>
                      <a:endParaRPr b="1" dirty="0"/>
                    </a:p>
                  </a:txBody>
                  <a:tcPr marL="91425" marR="91425" marT="91425" marB="91425"/>
                </a:tc>
                <a:extLst>
                  <a:ext uri="{0D108BD9-81ED-4DB2-BD59-A6C34878D82A}">
                    <a16:rowId xmlns:a16="http://schemas.microsoft.com/office/drawing/2014/main" val="10000"/>
                  </a:ext>
                </a:extLst>
              </a:tr>
              <a:tr h="375575">
                <a:tc>
                  <a:txBody>
                    <a:bodyPr/>
                    <a:lstStyle/>
                    <a:p>
                      <a:pPr marL="0" lvl="0" indent="0" algn="l" rtl="0">
                        <a:spcBef>
                          <a:spcPts val="0"/>
                        </a:spcBef>
                        <a:spcAft>
                          <a:spcPts val="0"/>
                        </a:spcAft>
                        <a:buNone/>
                      </a:pPr>
                      <a:r>
                        <a:rPr lang="en" b="1" dirty="0"/>
                        <a:t>CatBoost</a:t>
                      </a:r>
                      <a:endParaRPr b="1" dirty="0"/>
                    </a:p>
                  </a:txBody>
                  <a:tcPr marL="91425" marR="91425" marT="91425" marB="91425"/>
                </a:tc>
                <a:tc>
                  <a:txBody>
                    <a:bodyPr/>
                    <a:lstStyle/>
                    <a:p>
                      <a:pPr marL="0" lvl="0" indent="0" algn="ctr" rtl="0">
                        <a:spcBef>
                          <a:spcPts val="0"/>
                        </a:spcBef>
                        <a:spcAft>
                          <a:spcPts val="0"/>
                        </a:spcAft>
                        <a:buNone/>
                      </a:pPr>
                      <a:r>
                        <a:rPr lang="en-US" dirty="0"/>
                        <a:t>94.65%</a:t>
                      </a:r>
                      <a:endParaRPr dirty="0"/>
                    </a:p>
                  </a:txBody>
                  <a:tcPr marL="91425" marR="91425" marT="91425" marB="91425"/>
                </a:tc>
                <a:tc>
                  <a:txBody>
                    <a:bodyPr/>
                    <a:lstStyle/>
                    <a:p>
                      <a:pPr marL="0" lvl="0" indent="0" algn="ctr" rtl="0">
                        <a:spcBef>
                          <a:spcPts val="0"/>
                        </a:spcBef>
                        <a:spcAft>
                          <a:spcPts val="0"/>
                        </a:spcAft>
                        <a:buNone/>
                      </a:pPr>
                      <a:r>
                        <a:rPr lang="en-US" dirty="0"/>
                        <a:t>91.62%</a:t>
                      </a:r>
                      <a:endParaRPr dirty="0"/>
                    </a:p>
                  </a:txBody>
                  <a:tcPr marL="91425" marR="91425" marT="91425" marB="91425"/>
                </a:tc>
                <a:tc>
                  <a:txBody>
                    <a:bodyPr/>
                    <a:lstStyle/>
                    <a:p>
                      <a:pPr marL="0" lvl="0" indent="0" algn="ctr" rtl="0">
                        <a:spcBef>
                          <a:spcPts val="0"/>
                        </a:spcBef>
                        <a:spcAft>
                          <a:spcPts val="0"/>
                        </a:spcAft>
                        <a:buNone/>
                      </a:pPr>
                      <a:r>
                        <a:rPr lang="en" dirty="0"/>
                        <a:t>0.113</a:t>
                      </a:r>
                      <a:endParaRPr dirty="0"/>
                    </a:p>
                  </a:txBody>
                  <a:tcPr marL="91425" marR="91425" marT="91425" marB="91425"/>
                </a:tc>
                <a:extLst>
                  <a:ext uri="{0D108BD9-81ED-4DB2-BD59-A6C34878D82A}">
                    <a16:rowId xmlns:a16="http://schemas.microsoft.com/office/drawing/2014/main" val="10001"/>
                  </a:ext>
                </a:extLst>
              </a:tr>
              <a:tr h="375575">
                <a:tc>
                  <a:txBody>
                    <a:bodyPr/>
                    <a:lstStyle/>
                    <a:p>
                      <a:pPr marL="0" lvl="0" indent="0" algn="l" rtl="0">
                        <a:spcBef>
                          <a:spcPts val="0"/>
                        </a:spcBef>
                        <a:spcAft>
                          <a:spcPts val="0"/>
                        </a:spcAft>
                        <a:buNone/>
                      </a:pPr>
                      <a:r>
                        <a:rPr lang="en" b="1" dirty="0"/>
                        <a:t>LightGBM</a:t>
                      </a:r>
                      <a:endParaRPr b="1" dirty="0"/>
                    </a:p>
                  </a:txBody>
                  <a:tcPr marL="91425" marR="91425" marT="91425" marB="91425"/>
                </a:tc>
                <a:tc>
                  <a:txBody>
                    <a:bodyPr/>
                    <a:lstStyle/>
                    <a:p>
                      <a:pPr marL="0" lvl="0" indent="0" algn="ctr" rtl="0">
                        <a:spcBef>
                          <a:spcPts val="0"/>
                        </a:spcBef>
                        <a:spcAft>
                          <a:spcPts val="0"/>
                        </a:spcAft>
                        <a:buNone/>
                      </a:pPr>
                      <a:r>
                        <a:rPr lang="en-US" dirty="0"/>
                        <a:t>97.40%</a:t>
                      </a:r>
                      <a:endParaRPr dirty="0"/>
                    </a:p>
                  </a:txBody>
                  <a:tcPr marL="91425" marR="91425" marT="91425" marB="91425"/>
                </a:tc>
                <a:tc>
                  <a:txBody>
                    <a:bodyPr/>
                    <a:lstStyle/>
                    <a:p>
                      <a:pPr marL="0" lvl="0" indent="0" algn="ctr" rtl="0">
                        <a:spcBef>
                          <a:spcPts val="0"/>
                        </a:spcBef>
                        <a:spcAft>
                          <a:spcPts val="0"/>
                        </a:spcAft>
                        <a:buNone/>
                      </a:pPr>
                      <a:r>
                        <a:rPr lang="en-US" dirty="0"/>
                        <a:t>91.00%</a:t>
                      </a:r>
                      <a:endParaRPr dirty="0"/>
                    </a:p>
                  </a:txBody>
                  <a:tcPr marL="91425" marR="91425" marT="91425" marB="91425"/>
                </a:tc>
                <a:tc>
                  <a:txBody>
                    <a:bodyPr/>
                    <a:lstStyle/>
                    <a:p>
                      <a:pPr marL="0" lvl="0" indent="0" algn="ctr" rtl="0">
                        <a:spcBef>
                          <a:spcPts val="0"/>
                        </a:spcBef>
                        <a:spcAft>
                          <a:spcPts val="0"/>
                        </a:spcAft>
                        <a:buNone/>
                      </a:pPr>
                      <a:r>
                        <a:rPr lang="en" dirty="0"/>
                        <a:t>0.117</a:t>
                      </a:r>
                      <a:endParaRPr dirty="0"/>
                    </a:p>
                  </a:txBody>
                  <a:tcPr marL="91425" marR="91425" marT="91425" marB="91425"/>
                </a:tc>
                <a:extLst>
                  <a:ext uri="{0D108BD9-81ED-4DB2-BD59-A6C34878D82A}">
                    <a16:rowId xmlns:a16="http://schemas.microsoft.com/office/drawing/2014/main" val="10002"/>
                  </a:ext>
                </a:extLst>
              </a:tr>
              <a:tr h="375575">
                <a:tc>
                  <a:txBody>
                    <a:bodyPr/>
                    <a:lstStyle/>
                    <a:p>
                      <a:pPr marL="0" lvl="0" indent="0" algn="l" rtl="0">
                        <a:spcBef>
                          <a:spcPts val="0"/>
                        </a:spcBef>
                        <a:spcAft>
                          <a:spcPts val="0"/>
                        </a:spcAft>
                        <a:buNone/>
                      </a:pPr>
                      <a:r>
                        <a:rPr lang="en" b="1" dirty="0"/>
                        <a:t>XGBoost</a:t>
                      </a:r>
                      <a:endParaRPr b="1" dirty="0"/>
                    </a:p>
                  </a:txBody>
                  <a:tcPr marL="91425" marR="91425" marT="91425" marB="91425"/>
                </a:tc>
                <a:tc>
                  <a:txBody>
                    <a:bodyPr/>
                    <a:lstStyle/>
                    <a:p>
                      <a:pPr marL="0" lvl="0" indent="0" algn="ctr" rtl="0">
                        <a:spcBef>
                          <a:spcPts val="0"/>
                        </a:spcBef>
                        <a:spcAft>
                          <a:spcPts val="0"/>
                        </a:spcAft>
                        <a:buNone/>
                      </a:pPr>
                      <a:r>
                        <a:rPr lang="en-US" dirty="0"/>
                        <a:t>99.35%</a:t>
                      </a:r>
                      <a:endParaRPr dirty="0"/>
                    </a:p>
                  </a:txBody>
                  <a:tcPr marL="91425" marR="91425" marT="91425" marB="91425"/>
                </a:tc>
                <a:tc>
                  <a:txBody>
                    <a:bodyPr/>
                    <a:lstStyle/>
                    <a:p>
                      <a:pPr marL="0" lvl="0" indent="0" algn="ctr" rtl="0">
                        <a:spcBef>
                          <a:spcPts val="0"/>
                        </a:spcBef>
                        <a:spcAft>
                          <a:spcPts val="0"/>
                        </a:spcAft>
                        <a:buNone/>
                      </a:pPr>
                      <a:r>
                        <a:rPr lang="en-US" dirty="0"/>
                        <a:t>90.89%</a:t>
                      </a:r>
                      <a:endParaRPr dirty="0"/>
                    </a:p>
                  </a:txBody>
                  <a:tcPr marL="91425" marR="91425" marT="91425" marB="91425"/>
                </a:tc>
                <a:tc>
                  <a:txBody>
                    <a:bodyPr/>
                    <a:lstStyle/>
                    <a:p>
                      <a:pPr marL="0" lvl="0" indent="0" algn="ctr" rtl="0">
                        <a:spcBef>
                          <a:spcPts val="0"/>
                        </a:spcBef>
                        <a:spcAft>
                          <a:spcPts val="0"/>
                        </a:spcAft>
                        <a:buNone/>
                      </a:pPr>
                      <a:r>
                        <a:rPr lang="en" dirty="0"/>
                        <a:t>0.118</a:t>
                      </a:r>
                      <a:endParaRPr dirty="0"/>
                    </a:p>
                  </a:txBody>
                  <a:tcPr marL="91425" marR="91425" marT="91425" marB="91425"/>
                </a:tc>
                <a:extLst>
                  <a:ext uri="{0D108BD9-81ED-4DB2-BD59-A6C34878D82A}">
                    <a16:rowId xmlns:a16="http://schemas.microsoft.com/office/drawing/2014/main" val="10003"/>
                  </a:ext>
                </a:extLst>
              </a:tr>
              <a:tr h="375575">
                <a:tc>
                  <a:txBody>
                    <a:bodyPr/>
                    <a:lstStyle/>
                    <a:p>
                      <a:pPr marL="0" lvl="0" indent="0" algn="l" rtl="0">
                        <a:spcBef>
                          <a:spcPts val="0"/>
                        </a:spcBef>
                        <a:spcAft>
                          <a:spcPts val="0"/>
                        </a:spcAft>
                        <a:buNone/>
                      </a:pPr>
                      <a:r>
                        <a:rPr lang="en" b="1" dirty="0"/>
                        <a:t>Random Forest</a:t>
                      </a:r>
                      <a:endParaRPr b="1" dirty="0"/>
                    </a:p>
                  </a:txBody>
                  <a:tcPr marL="91425" marR="91425" marT="91425" marB="91425"/>
                </a:tc>
                <a:tc>
                  <a:txBody>
                    <a:bodyPr/>
                    <a:lstStyle/>
                    <a:p>
                      <a:pPr marL="0" lvl="0" indent="0" algn="ctr" rtl="0">
                        <a:spcBef>
                          <a:spcPts val="0"/>
                        </a:spcBef>
                        <a:spcAft>
                          <a:spcPts val="0"/>
                        </a:spcAft>
                        <a:buNone/>
                      </a:pPr>
                      <a:r>
                        <a:rPr lang="en-US" dirty="0"/>
                        <a:t>97.86%</a:t>
                      </a:r>
                      <a:endParaRPr dirty="0"/>
                    </a:p>
                  </a:txBody>
                  <a:tcPr marL="91425" marR="91425" marT="91425" marB="91425"/>
                </a:tc>
                <a:tc>
                  <a:txBody>
                    <a:bodyPr/>
                    <a:lstStyle/>
                    <a:p>
                      <a:pPr marL="0" lvl="0" indent="0" algn="ctr" rtl="0">
                        <a:spcBef>
                          <a:spcPts val="0"/>
                        </a:spcBef>
                        <a:spcAft>
                          <a:spcPts val="0"/>
                        </a:spcAft>
                        <a:buNone/>
                      </a:pPr>
                      <a:r>
                        <a:rPr lang="en-US" dirty="0"/>
                        <a:t>89.66%</a:t>
                      </a:r>
                      <a:endParaRPr dirty="0"/>
                    </a:p>
                  </a:txBody>
                  <a:tcPr marL="91425" marR="91425" marT="91425" marB="91425"/>
                </a:tc>
                <a:tc>
                  <a:txBody>
                    <a:bodyPr/>
                    <a:lstStyle/>
                    <a:p>
                      <a:pPr marL="0" lvl="0" indent="0" algn="ctr" rtl="0">
                        <a:spcBef>
                          <a:spcPts val="0"/>
                        </a:spcBef>
                        <a:spcAft>
                          <a:spcPts val="0"/>
                        </a:spcAft>
                        <a:buNone/>
                      </a:pPr>
                      <a:r>
                        <a:rPr lang="en" dirty="0"/>
                        <a:t>0.126</a:t>
                      </a:r>
                      <a:endParaRPr dirty="0"/>
                    </a:p>
                  </a:txBody>
                  <a:tcPr marL="91425" marR="91425" marT="91425" marB="91425"/>
                </a:tc>
                <a:extLst>
                  <a:ext uri="{0D108BD9-81ED-4DB2-BD59-A6C34878D82A}">
                    <a16:rowId xmlns:a16="http://schemas.microsoft.com/office/drawing/2014/main" val="10004"/>
                  </a:ext>
                </a:extLst>
              </a:tr>
              <a:tr h="375575">
                <a:tc>
                  <a:txBody>
                    <a:bodyPr/>
                    <a:lstStyle/>
                    <a:p>
                      <a:pPr marL="0" lvl="0" indent="0" algn="l" rtl="0">
                        <a:spcBef>
                          <a:spcPts val="0"/>
                        </a:spcBef>
                        <a:spcAft>
                          <a:spcPts val="0"/>
                        </a:spcAft>
                        <a:buNone/>
                      </a:pPr>
                      <a:r>
                        <a:rPr lang="en" b="1" dirty="0"/>
                        <a:t>Support Vector Machine</a:t>
                      </a:r>
                      <a:endParaRPr b="1" dirty="0"/>
                    </a:p>
                  </a:txBody>
                  <a:tcPr marL="91425" marR="91425" marT="91425" marB="91425"/>
                </a:tc>
                <a:tc>
                  <a:txBody>
                    <a:bodyPr/>
                    <a:lstStyle/>
                    <a:p>
                      <a:pPr marL="0" lvl="0" indent="0" algn="ctr" rtl="0">
                        <a:spcBef>
                          <a:spcPts val="0"/>
                        </a:spcBef>
                        <a:spcAft>
                          <a:spcPts val="0"/>
                        </a:spcAft>
                        <a:buNone/>
                      </a:pPr>
                      <a:r>
                        <a:rPr lang="en-US" dirty="0"/>
                        <a:t>90.38%</a:t>
                      </a:r>
                      <a:endParaRPr dirty="0"/>
                    </a:p>
                  </a:txBody>
                  <a:tcPr marL="91425" marR="91425" marT="91425" marB="91425"/>
                </a:tc>
                <a:tc>
                  <a:txBody>
                    <a:bodyPr/>
                    <a:lstStyle/>
                    <a:p>
                      <a:pPr marL="0" lvl="0" indent="0" algn="ctr" rtl="0">
                        <a:spcBef>
                          <a:spcPts val="0"/>
                        </a:spcBef>
                        <a:spcAft>
                          <a:spcPts val="0"/>
                        </a:spcAft>
                        <a:buNone/>
                      </a:pPr>
                      <a:r>
                        <a:rPr lang="en-US" dirty="0"/>
                        <a:t>88.30%</a:t>
                      </a:r>
                      <a:endParaRPr dirty="0"/>
                    </a:p>
                  </a:txBody>
                  <a:tcPr marL="91425" marR="91425" marT="91425" marB="91425"/>
                </a:tc>
                <a:tc>
                  <a:txBody>
                    <a:bodyPr/>
                    <a:lstStyle/>
                    <a:p>
                      <a:pPr marL="0" lvl="0" indent="0" algn="ctr" rtl="0">
                        <a:spcBef>
                          <a:spcPts val="0"/>
                        </a:spcBef>
                        <a:spcAft>
                          <a:spcPts val="0"/>
                        </a:spcAft>
                        <a:buNone/>
                      </a:pPr>
                      <a:r>
                        <a:rPr lang="en" dirty="0"/>
                        <a:t>0.134</a:t>
                      </a:r>
                      <a:endParaRPr dirty="0"/>
                    </a:p>
                  </a:txBody>
                  <a:tcPr marL="91425" marR="91425" marT="91425" marB="91425"/>
                </a:tc>
                <a:extLst>
                  <a:ext uri="{0D108BD9-81ED-4DB2-BD59-A6C34878D82A}">
                    <a16:rowId xmlns:a16="http://schemas.microsoft.com/office/drawing/2014/main" val="10005"/>
                  </a:ext>
                </a:extLst>
              </a:tr>
              <a:tr h="545450">
                <a:tc>
                  <a:txBody>
                    <a:bodyPr/>
                    <a:lstStyle/>
                    <a:p>
                      <a:pPr marL="0" lvl="0" indent="0" algn="l" rtl="0">
                        <a:spcBef>
                          <a:spcPts val="0"/>
                        </a:spcBef>
                        <a:spcAft>
                          <a:spcPts val="0"/>
                        </a:spcAft>
                        <a:buNone/>
                      </a:pPr>
                      <a:r>
                        <a:rPr lang="en" b="1"/>
                        <a:t>Linear Regression</a:t>
                      </a:r>
                      <a:endParaRPr b="1"/>
                    </a:p>
                  </a:txBody>
                  <a:tcPr marL="91425" marR="91425" marT="91425" marB="91425"/>
                </a:tc>
                <a:tc>
                  <a:txBody>
                    <a:bodyPr/>
                    <a:lstStyle/>
                    <a:p>
                      <a:pPr marL="0" lvl="0" indent="0" algn="ctr" rtl="0">
                        <a:spcBef>
                          <a:spcPts val="0"/>
                        </a:spcBef>
                        <a:spcAft>
                          <a:spcPts val="0"/>
                        </a:spcAft>
                        <a:buNone/>
                      </a:pPr>
                      <a:r>
                        <a:rPr lang="en-US" dirty="0"/>
                        <a:t>87.00%</a:t>
                      </a:r>
                      <a:endParaRPr dirty="0"/>
                    </a:p>
                  </a:txBody>
                  <a:tcPr marL="91425" marR="91425" marT="91425" marB="91425"/>
                </a:tc>
                <a:tc>
                  <a:txBody>
                    <a:bodyPr/>
                    <a:lstStyle/>
                    <a:p>
                      <a:pPr marL="0" lvl="0" indent="0" algn="ctr" rtl="0">
                        <a:spcBef>
                          <a:spcPts val="0"/>
                        </a:spcBef>
                        <a:spcAft>
                          <a:spcPts val="0"/>
                        </a:spcAft>
                        <a:buNone/>
                      </a:pPr>
                      <a:r>
                        <a:rPr lang="en-US" dirty="0"/>
                        <a:t>88.24%</a:t>
                      </a:r>
                      <a:endParaRPr dirty="0"/>
                    </a:p>
                  </a:txBody>
                  <a:tcPr marL="91425" marR="91425" marT="91425" marB="91425"/>
                </a:tc>
                <a:tc>
                  <a:txBody>
                    <a:bodyPr/>
                    <a:lstStyle/>
                    <a:p>
                      <a:pPr marL="0" lvl="0" indent="0" algn="ctr" rtl="0">
                        <a:spcBef>
                          <a:spcPts val="0"/>
                        </a:spcBef>
                        <a:spcAft>
                          <a:spcPts val="0"/>
                        </a:spcAft>
                        <a:buNone/>
                      </a:pPr>
                      <a:r>
                        <a:rPr lang="en" dirty="0"/>
                        <a:t>0.138</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267744" y="483518"/>
            <a:ext cx="6876256"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accent1"/>
                </a:solidFill>
                <a:cs typeface="Arial" pitchFamily="34" charset="0"/>
              </a:rPr>
              <a:t>Agenda</a:t>
            </a:r>
          </a:p>
        </p:txBody>
      </p:sp>
      <p:sp>
        <p:nvSpPr>
          <p:cNvPr id="4" name="Rounded Rectangle 3"/>
          <p:cNvSpPr/>
          <p:nvPr/>
        </p:nvSpPr>
        <p:spPr>
          <a:xfrm>
            <a:off x="1475656" y="1582688"/>
            <a:ext cx="792087" cy="662525"/>
          </a:xfrm>
          <a:prstGeom prst="roundRect">
            <a:avLst>
              <a:gd name="adj" fmla="val 10715"/>
            </a:avLst>
          </a:prstGeom>
          <a:solidFill>
            <a:schemeClr val="accent4"/>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sp>
        <p:nvSpPr>
          <p:cNvPr id="5" name="Rounded Rectangle 4"/>
          <p:cNvSpPr/>
          <p:nvPr/>
        </p:nvSpPr>
        <p:spPr>
          <a:xfrm>
            <a:off x="1549419" y="1644385"/>
            <a:ext cx="644561" cy="539130"/>
          </a:xfrm>
          <a:prstGeom prst="roundRect">
            <a:avLst>
              <a:gd name="adj" fmla="val 10715"/>
            </a:avLst>
          </a:prstGeom>
          <a:gradFill flip="none" rotWithShape="1">
            <a:gsLst>
              <a:gs pos="0">
                <a:schemeClr val="bg1">
                  <a:lumMod val="92000"/>
                </a:schemeClr>
              </a:gs>
              <a:gs pos="100000">
                <a:schemeClr val="bg1"/>
              </a:gs>
            </a:gsLst>
            <a:lin ang="8100000" scaled="0"/>
            <a:tileRect/>
          </a:gradFill>
          <a:ln w="15875">
            <a:gradFill>
              <a:gsLst>
                <a:gs pos="0">
                  <a:schemeClr val="bg1"/>
                </a:gs>
                <a:gs pos="100000">
                  <a:schemeClr val="accent1">
                    <a:tint val="23500"/>
                    <a:satMod val="160000"/>
                    <a:alpha val="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563695" y="1683118"/>
            <a:ext cx="616009" cy="461665"/>
          </a:xfrm>
          <a:prstGeom prst="rect">
            <a:avLst/>
          </a:prstGeom>
          <a:noFill/>
        </p:spPr>
        <p:txBody>
          <a:bodyPr wrap="square" rtlCol="0" anchor="ctr">
            <a:spAutoFit/>
          </a:bodyPr>
          <a:lstStyle/>
          <a:p>
            <a:pPr algn="ctr"/>
            <a:r>
              <a:rPr lang="en-US" altLang="ko-KR" sz="2400" b="1" dirty="0">
                <a:solidFill>
                  <a:schemeClr val="accent4"/>
                </a:solidFill>
                <a:cs typeface="Arial" pitchFamily="34" charset="0"/>
              </a:rPr>
              <a:t>01</a:t>
            </a:r>
            <a:endParaRPr lang="ko-KR" altLang="en-US" sz="2400" b="1" dirty="0">
              <a:solidFill>
                <a:schemeClr val="accent4"/>
              </a:solidFill>
              <a:cs typeface="Arial" pitchFamily="34" charset="0"/>
            </a:endParaRPr>
          </a:p>
        </p:txBody>
      </p:sp>
      <p:sp>
        <p:nvSpPr>
          <p:cNvPr id="16" name="Rounded Rectangle 15"/>
          <p:cNvSpPr/>
          <p:nvPr/>
        </p:nvSpPr>
        <p:spPr>
          <a:xfrm>
            <a:off x="2734143" y="1582688"/>
            <a:ext cx="5150225" cy="662525"/>
          </a:xfrm>
          <a:prstGeom prst="roundRect">
            <a:avLst>
              <a:gd name="adj" fmla="val 10715"/>
            </a:avLst>
          </a:prstGeom>
          <a:solidFill>
            <a:schemeClr val="accent4"/>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sp>
        <p:nvSpPr>
          <p:cNvPr id="17" name="Rounded Rectangle 16"/>
          <p:cNvSpPr/>
          <p:nvPr/>
        </p:nvSpPr>
        <p:spPr>
          <a:xfrm>
            <a:off x="2816153" y="1644385"/>
            <a:ext cx="4986205" cy="539131"/>
          </a:xfrm>
          <a:prstGeom prst="roundRect">
            <a:avLst>
              <a:gd name="adj" fmla="val 10715"/>
            </a:avLst>
          </a:prstGeom>
          <a:gradFill flip="none" rotWithShape="1">
            <a:gsLst>
              <a:gs pos="0">
                <a:schemeClr val="bg1">
                  <a:lumMod val="92000"/>
                </a:schemeClr>
              </a:gs>
              <a:gs pos="100000">
                <a:schemeClr val="bg1"/>
              </a:gs>
            </a:gsLst>
            <a:lin ang="8100000" scaled="0"/>
            <a:tileRect/>
          </a:gradFill>
          <a:ln w="15875">
            <a:gradFill>
              <a:gsLst>
                <a:gs pos="0">
                  <a:schemeClr val="bg1"/>
                </a:gs>
                <a:gs pos="100000">
                  <a:schemeClr val="accent1">
                    <a:tint val="23500"/>
                    <a:satMod val="160000"/>
                    <a:alpha val="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0"/>
          <p:cNvSpPr txBox="1"/>
          <p:nvPr/>
        </p:nvSpPr>
        <p:spPr bwMode="auto">
          <a:xfrm>
            <a:off x="2944670" y="1662836"/>
            <a:ext cx="4781487"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accent4"/>
                </a:solidFill>
                <a:cs typeface="Arial" pitchFamily="34" charset="0"/>
              </a:rPr>
              <a:t>Setting the Stage</a:t>
            </a:r>
          </a:p>
        </p:txBody>
      </p:sp>
      <p:sp>
        <p:nvSpPr>
          <p:cNvPr id="36" name="Rounded Rectangle 35"/>
          <p:cNvSpPr/>
          <p:nvPr/>
        </p:nvSpPr>
        <p:spPr>
          <a:xfrm>
            <a:off x="1475656" y="2397157"/>
            <a:ext cx="792087" cy="662525"/>
          </a:xfrm>
          <a:prstGeom prst="roundRect">
            <a:avLst>
              <a:gd name="adj" fmla="val 10715"/>
            </a:avLst>
          </a:prstGeom>
          <a:solidFill>
            <a:schemeClr val="accent3"/>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sp>
        <p:nvSpPr>
          <p:cNvPr id="37" name="Rounded Rectangle 36"/>
          <p:cNvSpPr/>
          <p:nvPr/>
        </p:nvSpPr>
        <p:spPr>
          <a:xfrm>
            <a:off x="1549419" y="2458854"/>
            <a:ext cx="644561" cy="539130"/>
          </a:xfrm>
          <a:prstGeom prst="roundRect">
            <a:avLst>
              <a:gd name="adj" fmla="val 10715"/>
            </a:avLst>
          </a:prstGeom>
          <a:gradFill flip="none" rotWithShape="1">
            <a:gsLst>
              <a:gs pos="0">
                <a:schemeClr val="bg1">
                  <a:lumMod val="92000"/>
                </a:schemeClr>
              </a:gs>
              <a:gs pos="100000">
                <a:schemeClr val="bg1"/>
              </a:gs>
            </a:gsLst>
            <a:lin ang="8100000" scaled="0"/>
            <a:tileRect/>
          </a:gradFill>
          <a:ln w="15875">
            <a:gradFill>
              <a:gsLst>
                <a:gs pos="0">
                  <a:schemeClr val="bg1"/>
                </a:gs>
                <a:gs pos="100000">
                  <a:schemeClr val="accent1">
                    <a:tint val="23500"/>
                    <a:satMod val="160000"/>
                    <a:alpha val="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p:cNvSpPr txBox="1"/>
          <p:nvPr/>
        </p:nvSpPr>
        <p:spPr>
          <a:xfrm>
            <a:off x="1563695" y="2497587"/>
            <a:ext cx="616009" cy="461665"/>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02</a:t>
            </a:r>
            <a:endParaRPr lang="ko-KR" altLang="en-US" sz="2400" b="1" dirty="0">
              <a:solidFill>
                <a:schemeClr val="accent3"/>
              </a:solidFill>
              <a:cs typeface="Arial" pitchFamily="34" charset="0"/>
            </a:endParaRPr>
          </a:p>
        </p:txBody>
      </p:sp>
      <p:sp>
        <p:nvSpPr>
          <p:cNvPr id="39" name="Rounded Rectangle 38"/>
          <p:cNvSpPr/>
          <p:nvPr/>
        </p:nvSpPr>
        <p:spPr>
          <a:xfrm>
            <a:off x="2734143" y="2397157"/>
            <a:ext cx="5150225" cy="662525"/>
          </a:xfrm>
          <a:prstGeom prst="roundRect">
            <a:avLst>
              <a:gd name="adj" fmla="val 10715"/>
            </a:avLst>
          </a:prstGeom>
          <a:solidFill>
            <a:schemeClr val="accent3"/>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sp>
        <p:nvSpPr>
          <p:cNvPr id="40" name="Rounded Rectangle 39"/>
          <p:cNvSpPr/>
          <p:nvPr/>
        </p:nvSpPr>
        <p:spPr>
          <a:xfrm>
            <a:off x="2816153" y="2458854"/>
            <a:ext cx="4986205" cy="539131"/>
          </a:xfrm>
          <a:prstGeom prst="roundRect">
            <a:avLst>
              <a:gd name="adj" fmla="val 10715"/>
            </a:avLst>
          </a:prstGeom>
          <a:gradFill flip="none" rotWithShape="1">
            <a:gsLst>
              <a:gs pos="0">
                <a:schemeClr val="bg1">
                  <a:lumMod val="92000"/>
                </a:schemeClr>
              </a:gs>
              <a:gs pos="100000">
                <a:schemeClr val="bg1"/>
              </a:gs>
            </a:gsLst>
            <a:lin ang="8100000" scaled="0"/>
            <a:tileRect/>
          </a:gradFill>
          <a:ln w="15875">
            <a:gradFill>
              <a:gsLst>
                <a:gs pos="0">
                  <a:schemeClr val="bg1"/>
                </a:gs>
                <a:gs pos="100000">
                  <a:schemeClr val="accent1">
                    <a:tint val="23500"/>
                    <a:satMod val="160000"/>
                    <a:alpha val="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10"/>
          <p:cNvSpPr txBox="1"/>
          <p:nvPr/>
        </p:nvSpPr>
        <p:spPr bwMode="auto">
          <a:xfrm>
            <a:off x="2944670" y="2477305"/>
            <a:ext cx="4781487"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accent3"/>
                </a:solidFill>
                <a:cs typeface="Arial" pitchFamily="34" charset="0"/>
              </a:rPr>
              <a:t>Feature Analysis and Selection</a:t>
            </a:r>
          </a:p>
        </p:txBody>
      </p:sp>
      <p:sp>
        <p:nvSpPr>
          <p:cNvPr id="44" name="Rounded Rectangle 43"/>
          <p:cNvSpPr/>
          <p:nvPr/>
        </p:nvSpPr>
        <p:spPr>
          <a:xfrm>
            <a:off x="1475656" y="3211626"/>
            <a:ext cx="792087" cy="662525"/>
          </a:xfrm>
          <a:prstGeom prst="roundRect">
            <a:avLst>
              <a:gd name="adj" fmla="val 10715"/>
            </a:avLst>
          </a:prstGeom>
          <a:solidFill>
            <a:schemeClr val="accent2"/>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sp>
        <p:nvSpPr>
          <p:cNvPr id="45" name="Rounded Rectangle 44"/>
          <p:cNvSpPr/>
          <p:nvPr/>
        </p:nvSpPr>
        <p:spPr>
          <a:xfrm>
            <a:off x="1549419" y="3273323"/>
            <a:ext cx="644561" cy="539130"/>
          </a:xfrm>
          <a:prstGeom prst="roundRect">
            <a:avLst>
              <a:gd name="adj" fmla="val 10715"/>
            </a:avLst>
          </a:prstGeom>
          <a:gradFill flip="none" rotWithShape="1">
            <a:gsLst>
              <a:gs pos="0">
                <a:schemeClr val="bg1">
                  <a:lumMod val="92000"/>
                </a:schemeClr>
              </a:gs>
              <a:gs pos="100000">
                <a:schemeClr val="bg1"/>
              </a:gs>
            </a:gsLst>
            <a:lin ang="8100000" scaled="0"/>
            <a:tileRect/>
          </a:gradFill>
          <a:ln w="15875">
            <a:gradFill>
              <a:gsLst>
                <a:gs pos="0">
                  <a:schemeClr val="bg1"/>
                </a:gs>
                <a:gs pos="100000">
                  <a:schemeClr val="accent1">
                    <a:tint val="23500"/>
                    <a:satMod val="160000"/>
                    <a:alpha val="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p:cNvSpPr txBox="1"/>
          <p:nvPr/>
        </p:nvSpPr>
        <p:spPr>
          <a:xfrm>
            <a:off x="1563695" y="3312056"/>
            <a:ext cx="616009" cy="461665"/>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03</a:t>
            </a:r>
            <a:endParaRPr lang="ko-KR" altLang="en-US" sz="2400" b="1" dirty="0">
              <a:solidFill>
                <a:schemeClr val="accent2"/>
              </a:solidFill>
              <a:cs typeface="Arial" pitchFamily="34" charset="0"/>
            </a:endParaRPr>
          </a:p>
        </p:txBody>
      </p:sp>
      <p:sp>
        <p:nvSpPr>
          <p:cNvPr id="47" name="Rounded Rectangle 46"/>
          <p:cNvSpPr/>
          <p:nvPr/>
        </p:nvSpPr>
        <p:spPr>
          <a:xfrm>
            <a:off x="2734143" y="3211626"/>
            <a:ext cx="5150225" cy="662525"/>
          </a:xfrm>
          <a:prstGeom prst="roundRect">
            <a:avLst>
              <a:gd name="adj" fmla="val 10715"/>
            </a:avLst>
          </a:prstGeom>
          <a:solidFill>
            <a:schemeClr val="accent2"/>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sp>
        <p:nvSpPr>
          <p:cNvPr id="48" name="Rounded Rectangle 47"/>
          <p:cNvSpPr/>
          <p:nvPr/>
        </p:nvSpPr>
        <p:spPr>
          <a:xfrm>
            <a:off x="2816153" y="3273323"/>
            <a:ext cx="4986205" cy="539131"/>
          </a:xfrm>
          <a:prstGeom prst="roundRect">
            <a:avLst>
              <a:gd name="adj" fmla="val 10715"/>
            </a:avLst>
          </a:prstGeom>
          <a:gradFill flip="none" rotWithShape="1">
            <a:gsLst>
              <a:gs pos="0">
                <a:schemeClr val="bg1">
                  <a:lumMod val="92000"/>
                </a:schemeClr>
              </a:gs>
              <a:gs pos="100000">
                <a:schemeClr val="bg1"/>
              </a:gs>
            </a:gsLst>
            <a:lin ang="8100000" scaled="0"/>
            <a:tileRect/>
          </a:gradFill>
          <a:ln w="15875">
            <a:gradFill>
              <a:gsLst>
                <a:gs pos="0">
                  <a:schemeClr val="bg1"/>
                </a:gs>
                <a:gs pos="100000">
                  <a:schemeClr val="accent1">
                    <a:tint val="23500"/>
                    <a:satMod val="160000"/>
                    <a:alpha val="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10"/>
          <p:cNvSpPr txBox="1"/>
          <p:nvPr/>
        </p:nvSpPr>
        <p:spPr bwMode="auto">
          <a:xfrm>
            <a:off x="2944670" y="3291774"/>
            <a:ext cx="4781487"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accent2"/>
                </a:solidFill>
                <a:cs typeface="Arial" pitchFamily="34" charset="0"/>
              </a:rPr>
              <a:t>Model Methodology</a:t>
            </a:r>
          </a:p>
        </p:txBody>
      </p:sp>
      <p:sp>
        <p:nvSpPr>
          <p:cNvPr id="52" name="Rounded Rectangle 51"/>
          <p:cNvSpPr/>
          <p:nvPr/>
        </p:nvSpPr>
        <p:spPr>
          <a:xfrm>
            <a:off x="1475656" y="4026095"/>
            <a:ext cx="792087" cy="662525"/>
          </a:xfrm>
          <a:prstGeom prst="roundRect">
            <a:avLst>
              <a:gd name="adj" fmla="val 10715"/>
            </a:avLst>
          </a:prstGeom>
          <a:solidFill>
            <a:schemeClr val="accent1"/>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sp>
        <p:nvSpPr>
          <p:cNvPr id="53" name="Rounded Rectangle 52"/>
          <p:cNvSpPr/>
          <p:nvPr/>
        </p:nvSpPr>
        <p:spPr>
          <a:xfrm>
            <a:off x="1549419" y="4087792"/>
            <a:ext cx="644561" cy="539130"/>
          </a:xfrm>
          <a:prstGeom prst="roundRect">
            <a:avLst>
              <a:gd name="adj" fmla="val 10715"/>
            </a:avLst>
          </a:prstGeom>
          <a:gradFill flip="none" rotWithShape="1">
            <a:gsLst>
              <a:gs pos="0">
                <a:schemeClr val="bg1">
                  <a:lumMod val="92000"/>
                </a:schemeClr>
              </a:gs>
              <a:gs pos="100000">
                <a:schemeClr val="bg1"/>
              </a:gs>
            </a:gsLst>
            <a:lin ang="8100000" scaled="0"/>
            <a:tileRect/>
          </a:gradFill>
          <a:ln w="15875">
            <a:gradFill>
              <a:gsLst>
                <a:gs pos="0">
                  <a:schemeClr val="bg1"/>
                </a:gs>
                <a:gs pos="100000">
                  <a:schemeClr val="accent1">
                    <a:tint val="23500"/>
                    <a:satMod val="160000"/>
                    <a:alpha val="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TextBox 53"/>
          <p:cNvSpPr txBox="1"/>
          <p:nvPr/>
        </p:nvSpPr>
        <p:spPr>
          <a:xfrm>
            <a:off x="1563695" y="4126525"/>
            <a:ext cx="616009"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04</a:t>
            </a:r>
            <a:endParaRPr lang="ko-KR" altLang="en-US" sz="2400" b="1" dirty="0">
              <a:solidFill>
                <a:schemeClr val="accent1"/>
              </a:solidFill>
              <a:cs typeface="Arial" pitchFamily="34" charset="0"/>
            </a:endParaRPr>
          </a:p>
        </p:txBody>
      </p:sp>
      <p:sp>
        <p:nvSpPr>
          <p:cNvPr id="55" name="Rounded Rectangle 54"/>
          <p:cNvSpPr/>
          <p:nvPr/>
        </p:nvSpPr>
        <p:spPr>
          <a:xfrm>
            <a:off x="2734143" y="4026095"/>
            <a:ext cx="5150225" cy="662525"/>
          </a:xfrm>
          <a:prstGeom prst="roundRect">
            <a:avLst>
              <a:gd name="adj" fmla="val 10715"/>
            </a:avLst>
          </a:prstGeom>
          <a:solidFill>
            <a:schemeClr val="accent1"/>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sp>
        <p:nvSpPr>
          <p:cNvPr id="56" name="Rounded Rectangle 55"/>
          <p:cNvSpPr/>
          <p:nvPr/>
        </p:nvSpPr>
        <p:spPr>
          <a:xfrm>
            <a:off x="2816153" y="4087792"/>
            <a:ext cx="4986205" cy="539131"/>
          </a:xfrm>
          <a:prstGeom prst="roundRect">
            <a:avLst>
              <a:gd name="adj" fmla="val 10715"/>
            </a:avLst>
          </a:prstGeom>
          <a:gradFill flip="none" rotWithShape="1">
            <a:gsLst>
              <a:gs pos="0">
                <a:schemeClr val="bg1">
                  <a:lumMod val="92000"/>
                </a:schemeClr>
              </a:gs>
              <a:gs pos="100000">
                <a:schemeClr val="bg1"/>
              </a:gs>
            </a:gsLst>
            <a:lin ang="8100000" scaled="0"/>
            <a:tileRect/>
          </a:gradFill>
          <a:ln w="15875">
            <a:gradFill>
              <a:gsLst>
                <a:gs pos="0">
                  <a:schemeClr val="bg1"/>
                </a:gs>
                <a:gs pos="100000">
                  <a:schemeClr val="accent1">
                    <a:tint val="23500"/>
                    <a:satMod val="160000"/>
                    <a:alpha val="0"/>
                  </a:schemeClr>
                </a:gs>
              </a:gsLst>
              <a:lin ang="5400000" scaled="0"/>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TextBox 10"/>
          <p:cNvSpPr txBox="1"/>
          <p:nvPr/>
        </p:nvSpPr>
        <p:spPr bwMode="auto">
          <a:xfrm>
            <a:off x="2944670" y="4106243"/>
            <a:ext cx="4781487"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accent1"/>
                </a:solidFill>
                <a:cs typeface="Arial" pitchFamily="34" charset="0"/>
              </a:rPr>
              <a:t>Results &amp; Conclusion</a:t>
            </a:r>
          </a:p>
        </p:txBody>
      </p:sp>
    </p:spTree>
    <p:extLst>
      <p:ext uri="{BB962C8B-B14F-4D97-AF65-F5344CB8AC3E}">
        <p14:creationId xmlns:p14="http://schemas.microsoft.com/office/powerpoint/2010/main" val="3034645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7" name="TextBox 6">
            <a:extLst>
              <a:ext uri="{FF2B5EF4-FFF2-40B4-BE49-F238E27FC236}">
                <a16:creationId xmlns:a16="http://schemas.microsoft.com/office/drawing/2014/main" id="{AC457952-A01D-448F-9F54-35203106F914}"/>
              </a:ext>
            </a:extLst>
          </p:cNvPr>
          <p:cNvSpPr txBox="1"/>
          <p:nvPr/>
        </p:nvSpPr>
        <p:spPr>
          <a:xfrm>
            <a:off x="0" y="363660"/>
            <a:ext cx="9144000" cy="769441"/>
          </a:xfrm>
          <a:prstGeom prst="rect">
            <a:avLst/>
          </a:prstGeom>
          <a:noFill/>
        </p:spPr>
        <p:txBody>
          <a:bodyPr wrap="square">
            <a:spAutoFit/>
          </a:bodyPr>
          <a:lstStyle/>
          <a:p>
            <a:pPr algn="ctr"/>
            <a:r>
              <a:rPr lang="en" sz="4400" dirty="0"/>
              <a:t>Modeling Lessons Learned</a:t>
            </a:r>
            <a:endParaRPr lang="en-US" sz="4400" dirty="0"/>
          </a:p>
        </p:txBody>
      </p:sp>
      <p:sp>
        <p:nvSpPr>
          <p:cNvPr id="5" name="TextBox 4">
            <a:extLst>
              <a:ext uri="{FF2B5EF4-FFF2-40B4-BE49-F238E27FC236}">
                <a16:creationId xmlns:a16="http://schemas.microsoft.com/office/drawing/2014/main" id="{F65F8E31-6B80-490B-A4B2-752FDB915658}"/>
              </a:ext>
            </a:extLst>
          </p:cNvPr>
          <p:cNvSpPr txBox="1"/>
          <p:nvPr/>
        </p:nvSpPr>
        <p:spPr>
          <a:xfrm>
            <a:off x="251520" y="1851670"/>
            <a:ext cx="8712968" cy="2308324"/>
          </a:xfrm>
          <a:prstGeom prst="rect">
            <a:avLst/>
          </a:prstGeom>
          <a:noFill/>
        </p:spPr>
        <p:txBody>
          <a:bodyPr wrap="square" rtlCol="0">
            <a:spAutoFit/>
          </a:bodyPr>
          <a:lstStyle/>
          <a:p>
            <a:pPr marL="869950" lvl="0" indent="-244475" algn="l" rtl="0">
              <a:spcBef>
                <a:spcPts val="0"/>
              </a:spcBef>
              <a:spcAft>
                <a:spcPts val="0"/>
              </a:spcAft>
              <a:buSzPts val="1600"/>
              <a:buFont typeface="+mj-lt"/>
              <a:buAutoNum type="arabicParenR"/>
            </a:pPr>
            <a:r>
              <a:rPr lang="en-US" dirty="0"/>
              <a:t>Boosting models perform well but take long to train (especially with CV)</a:t>
            </a:r>
          </a:p>
          <a:p>
            <a:pPr marL="869950" lvl="0" indent="-244475" algn="l" rtl="0">
              <a:spcBef>
                <a:spcPts val="0"/>
              </a:spcBef>
              <a:spcAft>
                <a:spcPts val="0"/>
              </a:spcAft>
              <a:buFont typeface="+mj-lt"/>
              <a:buAutoNum type="arabicParenR"/>
            </a:pPr>
            <a:endParaRPr lang="en-US" dirty="0"/>
          </a:p>
          <a:p>
            <a:pPr marL="869950" lvl="0" indent="-244475" algn="l" rtl="0">
              <a:spcBef>
                <a:spcPts val="0"/>
              </a:spcBef>
              <a:spcAft>
                <a:spcPts val="0"/>
              </a:spcAft>
              <a:buSzPts val="1600"/>
              <a:buFont typeface="+mj-lt"/>
              <a:buAutoNum type="arabicParenR"/>
            </a:pPr>
            <a:r>
              <a:rPr lang="en-US" dirty="0"/>
              <a:t>Linear regression performs poorly when you have many features </a:t>
            </a:r>
            <a:br>
              <a:rPr lang="en-US" dirty="0"/>
            </a:br>
            <a:r>
              <a:rPr lang="en-US" dirty="0"/>
              <a:t>compared to other models</a:t>
            </a:r>
          </a:p>
          <a:p>
            <a:pPr marL="869950" lvl="0" indent="-244475" algn="l" rtl="0">
              <a:spcBef>
                <a:spcPts val="0"/>
              </a:spcBef>
              <a:spcAft>
                <a:spcPts val="0"/>
              </a:spcAft>
              <a:buFont typeface="+mj-lt"/>
              <a:buAutoNum type="arabicParenR"/>
            </a:pPr>
            <a:endParaRPr lang="en-US" dirty="0"/>
          </a:p>
          <a:p>
            <a:pPr marL="869950" lvl="0" indent="-244475" algn="l" rtl="0">
              <a:spcBef>
                <a:spcPts val="0"/>
              </a:spcBef>
              <a:spcAft>
                <a:spcPts val="0"/>
              </a:spcAft>
              <a:buSzPts val="1600"/>
              <a:buFont typeface="+mj-lt"/>
              <a:buAutoNum type="arabicParenR"/>
            </a:pPr>
            <a:r>
              <a:rPr lang="en-US" dirty="0"/>
              <a:t>While the models are not in complete agreement, some variables always </a:t>
            </a:r>
            <a:br>
              <a:rPr lang="en-US" dirty="0"/>
            </a:br>
            <a:r>
              <a:rPr lang="en-US" dirty="0"/>
              <a:t>show high importance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Results &amp; Conclusion</a:t>
            </a:r>
            <a:endParaRPr lang="ko-KR" altLang="en-US" dirty="0"/>
          </a:p>
        </p:txBody>
      </p:sp>
    </p:spTree>
    <p:extLst>
      <p:ext uri="{BB962C8B-B14F-4D97-AF65-F5344CB8AC3E}">
        <p14:creationId xmlns:p14="http://schemas.microsoft.com/office/powerpoint/2010/main" val="758276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 name="Text Placeholder 1">
            <a:extLst>
              <a:ext uri="{FF2B5EF4-FFF2-40B4-BE49-F238E27FC236}">
                <a16:creationId xmlns:a16="http://schemas.microsoft.com/office/drawing/2014/main" id="{9ACA1755-C95A-48E8-99C9-333E69C6445A}"/>
              </a:ext>
            </a:extLst>
          </p:cNvPr>
          <p:cNvSpPr>
            <a:spLocks noGrp="1"/>
          </p:cNvSpPr>
          <p:nvPr>
            <p:ph type="body" sz="quarter" idx="10"/>
          </p:nvPr>
        </p:nvSpPr>
        <p:spPr/>
        <p:txBody>
          <a:bodyPr/>
          <a:lstStyle/>
          <a:p>
            <a:r>
              <a:rPr lang="en" sz="3600" b="0" dirty="0">
                <a:solidFill>
                  <a:srgbClr val="000000"/>
                </a:solidFill>
                <a:latin typeface="Arial"/>
                <a:ea typeface="Arial"/>
                <a:cs typeface="Arial"/>
                <a:sym typeface="Arial"/>
              </a:rPr>
              <a:t>Conclusion</a:t>
            </a:r>
            <a:endParaRPr lang="en-US" dirty="0"/>
          </a:p>
        </p:txBody>
      </p:sp>
      <p:sp>
        <p:nvSpPr>
          <p:cNvPr id="5" name="Textfeld 4">
            <a:extLst>
              <a:ext uri="{FF2B5EF4-FFF2-40B4-BE49-F238E27FC236}">
                <a16:creationId xmlns:a16="http://schemas.microsoft.com/office/drawing/2014/main" id="{5EE2D3A7-3001-5D47-A24D-EBC40CF39A22}"/>
              </a:ext>
            </a:extLst>
          </p:cNvPr>
          <p:cNvSpPr txBox="1"/>
          <p:nvPr/>
        </p:nvSpPr>
        <p:spPr>
          <a:xfrm>
            <a:off x="551233" y="805546"/>
            <a:ext cx="7405143" cy="2046714"/>
          </a:xfrm>
          <a:prstGeom prst="rect">
            <a:avLst/>
          </a:prstGeom>
          <a:noFill/>
        </p:spPr>
        <p:txBody>
          <a:bodyPr wrap="square" rtlCol="0">
            <a:spAutoFit/>
          </a:bodyPr>
          <a:lstStyle/>
          <a:p>
            <a:endParaRPr lang="en-US" dirty="0"/>
          </a:p>
          <a:p>
            <a:r>
              <a:rPr lang="en-US" sz="1300" dirty="0"/>
              <a:t>Most successful model:</a:t>
            </a:r>
          </a:p>
          <a:p>
            <a:pPr marL="285750" indent="-285750">
              <a:buFont typeface="Arial" panose="020B0604020202020204" pitchFamily="34" charset="0"/>
              <a:buChar char="•"/>
            </a:pPr>
            <a:r>
              <a:rPr lang="en-US" sz="1300" dirty="0" err="1"/>
              <a:t>CatBoost</a:t>
            </a:r>
            <a:r>
              <a:rPr lang="en-US" sz="1300" dirty="0"/>
              <a:t> Model</a:t>
            </a:r>
          </a:p>
          <a:p>
            <a:pPr marL="285750" indent="-285750">
              <a:buFontTx/>
              <a:buChar char="-"/>
            </a:pPr>
            <a:endParaRPr lang="en-US" sz="1300" dirty="0"/>
          </a:p>
          <a:p>
            <a:endParaRPr lang="en-US" sz="1300" dirty="0"/>
          </a:p>
          <a:p>
            <a:r>
              <a:rPr lang="en-US" sz="1300" dirty="0"/>
              <a:t>Final Performance:</a:t>
            </a:r>
          </a:p>
          <a:p>
            <a:pPr marL="285750" indent="-285750">
              <a:buFontTx/>
              <a:buChar char="-"/>
            </a:pPr>
            <a:r>
              <a:rPr lang="en-US" sz="1300" dirty="0"/>
              <a:t>R</a:t>
            </a:r>
            <a:r>
              <a:rPr lang="en-US" sz="1300" baseline="30000" dirty="0"/>
              <a:t>2</a:t>
            </a:r>
            <a:r>
              <a:rPr lang="en-US" sz="1300" dirty="0"/>
              <a:t>: 91.6%, </a:t>
            </a:r>
          </a:p>
          <a:p>
            <a:pPr marL="285750" indent="-285750">
              <a:buFontTx/>
              <a:buChar char="-"/>
            </a:pPr>
            <a:r>
              <a:rPr lang="en-US" sz="1300" dirty="0"/>
              <a:t>Root mean squared error: 0.1135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ctrTitle" idx="4294967295"/>
          </p:nvPr>
        </p:nvSpPr>
        <p:spPr>
          <a:xfrm>
            <a:off x="1454962" y="305238"/>
            <a:ext cx="7688262" cy="80962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dirty="0"/>
              <a:t>Feature Importances from CatBoost</a:t>
            </a:r>
            <a:endParaRPr sz="3600" dirty="0"/>
          </a:p>
        </p:txBody>
      </p:sp>
      <p:pic>
        <p:nvPicPr>
          <p:cNvPr id="171" name="Google Shape;171;p25"/>
          <p:cNvPicPr preferRelativeResize="0"/>
          <p:nvPr/>
        </p:nvPicPr>
        <p:blipFill>
          <a:blip r:embed="rId3">
            <a:alphaModFix/>
          </a:blip>
          <a:stretch>
            <a:fillRect/>
          </a:stretch>
        </p:blipFill>
        <p:spPr>
          <a:xfrm>
            <a:off x="807262" y="348100"/>
            <a:ext cx="647700" cy="723900"/>
          </a:xfrm>
          <a:prstGeom prst="rect">
            <a:avLst/>
          </a:prstGeom>
          <a:noFill/>
          <a:ln>
            <a:noFill/>
          </a:ln>
        </p:spPr>
      </p:pic>
      <p:pic>
        <p:nvPicPr>
          <p:cNvPr id="3" name="Picture 2">
            <a:extLst>
              <a:ext uri="{FF2B5EF4-FFF2-40B4-BE49-F238E27FC236}">
                <a16:creationId xmlns:a16="http://schemas.microsoft.com/office/drawing/2014/main" id="{D14CB809-27ED-42B1-87E0-57E9159D52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176" y="1459943"/>
            <a:ext cx="5073917" cy="2704372"/>
          </a:xfrm>
          <a:prstGeom prst="rect">
            <a:avLst/>
          </a:prstGeom>
        </p:spPr>
      </p:pic>
      <p:graphicFrame>
        <p:nvGraphicFramePr>
          <p:cNvPr id="7" name="Table 6">
            <a:extLst>
              <a:ext uri="{FF2B5EF4-FFF2-40B4-BE49-F238E27FC236}">
                <a16:creationId xmlns:a16="http://schemas.microsoft.com/office/drawing/2014/main" id="{5569FE6F-F631-45B0-868D-4EB7547A4148}"/>
              </a:ext>
            </a:extLst>
          </p:cNvPr>
          <p:cNvGraphicFramePr>
            <a:graphicFrameLocks noGrp="1"/>
          </p:cNvGraphicFramePr>
          <p:nvPr>
            <p:extLst>
              <p:ext uri="{D42A27DB-BD31-4B8C-83A1-F6EECF244321}">
                <p14:modId xmlns:p14="http://schemas.microsoft.com/office/powerpoint/2010/main" val="374688497"/>
              </p:ext>
            </p:extLst>
          </p:nvPr>
        </p:nvGraphicFramePr>
        <p:xfrm>
          <a:off x="5534448" y="1531969"/>
          <a:ext cx="3384376" cy="2560320"/>
        </p:xfrm>
        <a:graphic>
          <a:graphicData uri="http://schemas.openxmlformats.org/drawingml/2006/table">
            <a:tbl>
              <a:tblPr>
                <a:tableStyleId>{08FB837D-C827-4EFA-A057-4D05807E0F7C}</a:tableStyleId>
              </a:tblPr>
              <a:tblGrid>
                <a:gridCol w="2592869">
                  <a:extLst>
                    <a:ext uri="{9D8B030D-6E8A-4147-A177-3AD203B41FA5}">
                      <a16:colId xmlns:a16="http://schemas.microsoft.com/office/drawing/2014/main" val="4031282277"/>
                    </a:ext>
                  </a:extLst>
                </a:gridCol>
                <a:gridCol w="791507">
                  <a:extLst>
                    <a:ext uri="{9D8B030D-6E8A-4147-A177-3AD203B41FA5}">
                      <a16:colId xmlns:a16="http://schemas.microsoft.com/office/drawing/2014/main" val="201799029"/>
                    </a:ext>
                  </a:extLst>
                </a:gridCol>
              </a:tblGrid>
              <a:tr h="182880">
                <a:tc>
                  <a:txBody>
                    <a:bodyPr/>
                    <a:lstStyle/>
                    <a:p>
                      <a:pPr algn="l" fontAlgn="b"/>
                      <a:r>
                        <a:rPr lang="en-US" sz="1100" b="1" u="none" strike="noStrike" dirty="0">
                          <a:effectLst/>
                        </a:rPr>
                        <a:t>Feature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Importance</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924467"/>
                  </a:ext>
                </a:extLst>
              </a:tr>
              <a:tr h="182880">
                <a:tc>
                  <a:txBody>
                    <a:bodyPr/>
                    <a:lstStyle/>
                    <a:p>
                      <a:pPr algn="l" fontAlgn="ctr"/>
                      <a:r>
                        <a:rPr lang="en-US" sz="1000" u="none" strike="noStrike" dirty="0">
                          <a:effectLst/>
                        </a:rPr>
                        <a:t>Overall Quality (</a:t>
                      </a:r>
                      <a:r>
                        <a:rPr lang="en-US" sz="1000" u="none" strike="noStrike" dirty="0" err="1">
                          <a:effectLst/>
                        </a:rPr>
                        <a:t>OverallQual</a:t>
                      </a:r>
                      <a:r>
                        <a:rPr lang="en-US" sz="1000" u="none" strike="noStrike" dirty="0">
                          <a:effectLst/>
                        </a:rPr>
                        <a:t>)</a:t>
                      </a:r>
                      <a:endParaRPr lang="en-US" sz="1000" b="0" i="0" u="none" strike="noStrike" dirty="0">
                        <a:solidFill>
                          <a:srgbClr val="000000"/>
                        </a:solidFill>
                        <a:effectLst/>
                        <a:latin typeface="Arial Unicode MS"/>
                      </a:endParaRPr>
                    </a:p>
                  </a:txBody>
                  <a:tcPr marL="7620" marR="7620" marT="7620" marB="0" anchor="ctr"/>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3829403"/>
                  </a:ext>
                </a:extLst>
              </a:tr>
              <a:tr h="182880">
                <a:tc>
                  <a:txBody>
                    <a:bodyPr/>
                    <a:lstStyle/>
                    <a:p>
                      <a:pPr algn="l" fontAlgn="ctr"/>
                      <a:r>
                        <a:rPr lang="en-US" sz="1000" u="none" strike="noStrike" dirty="0">
                          <a:effectLst/>
                        </a:rPr>
                        <a:t>Total Living Area (</a:t>
                      </a:r>
                      <a:r>
                        <a:rPr lang="en-US" sz="1000" u="none" strike="noStrike" dirty="0" err="1">
                          <a:effectLst/>
                        </a:rPr>
                        <a:t>TotalLivingArea</a:t>
                      </a:r>
                      <a:r>
                        <a:rPr lang="en-US" sz="1000" u="none" strike="noStrike" dirty="0">
                          <a:effectLst/>
                        </a:rPr>
                        <a:t>)</a:t>
                      </a:r>
                      <a:endParaRPr lang="en-US" sz="1000" b="0" i="0" u="none" strike="noStrike" dirty="0">
                        <a:solidFill>
                          <a:srgbClr val="000000"/>
                        </a:solidFill>
                        <a:effectLst/>
                        <a:latin typeface="Arial Unicode MS"/>
                      </a:endParaRPr>
                    </a:p>
                  </a:txBody>
                  <a:tcPr marL="7620" marR="7620" marT="7620" marB="0" anchor="ctr"/>
                </a:tc>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6878113"/>
                  </a:ext>
                </a:extLst>
              </a:tr>
              <a:tr h="182880">
                <a:tc>
                  <a:txBody>
                    <a:bodyPr/>
                    <a:lstStyle/>
                    <a:p>
                      <a:pPr algn="l" fontAlgn="ctr"/>
                      <a:r>
                        <a:rPr lang="en-US" sz="1000" u="none" strike="noStrike" dirty="0">
                          <a:effectLst/>
                        </a:rPr>
                        <a:t>House Age Squared (</a:t>
                      </a:r>
                      <a:r>
                        <a:rPr lang="en-US" sz="1000" u="none" strike="noStrike" dirty="0" err="1">
                          <a:effectLst/>
                        </a:rPr>
                        <a:t>HouseAgeSq</a:t>
                      </a:r>
                      <a:r>
                        <a:rPr lang="en-US" sz="1000" u="none" strike="noStrike" dirty="0">
                          <a:effectLst/>
                        </a:rPr>
                        <a:t>)</a:t>
                      </a:r>
                      <a:endParaRPr lang="en-US" sz="1000" b="0" i="0" u="none" strike="noStrike" dirty="0">
                        <a:solidFill>
                          <a:srgbClr val="000000"/>
                        </a:solidFill>
                        <a:effectLst/>
                        <a:latin typeface="Arial Unicode MS"/>
                      </a:endParaRPr>
                    </a:p>
                  </a:txBody>
                  <a:tcPr marL="7620" marR="7620" marT="7620" marB="0" anchor="ctr"/>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8805013"/>
                  </a:ext>
                </a:extLst>
              </a:tr>
              <a:tr h="182880">
                <a:tc>
                  <a:txBody>
                    <a:bodyPr/>
                    <a:lstStyle/>
                    <a:p>
                      <a:pPr algn="l" fontAlgn="ctr"/>
                      <a:r>
                        <a:rPr lang="en-US" sz="1000" u="none" strike="noStrike" dirty="0">
                          <a:effectLst/>
                        </a:rPr>
                        <a:t>Garage Area (</a:t>
                      </a:r>
                      <a:r>
                        <a:rPr lang="en-US" sz="1000" u="none" strike="noStrike" dirty="0" err="1">
                          <a:effectLst/>
                        </a:rPr>
                        <a:t>GarageArea</a:t>
                      </a:r>
                      <a:r>
                        <a:rPr lang="en-US" sz="1000" u="none" strike="noStrike" dirty="0">
                          <a:effectLst/>
                        </a:rPr>
                        <a:t>)</a:t>
                      </a:r>
                      <a:endParaRPr lang="en-US" sz="1000" b="0" i="0" u="none" strike="noStrike" dirty="0">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92275778"/>
                  </a:ext>
                </a:extLst>
              </a:tr>
              <a:tr h="182880">
                <a:tc>
                  <a:txBody>
                    <a:bodyPr/>
                    <a:lstStyle/>
                    <a:p>
                      <a:pPr algn="l" fontAlgn="ctr"/>
                      <a:r>
                        <a:rPr lang="en-US" sz="1000" u="none" strike="noStrike">
                          <a:effectLst/>
                        </a:rPr>
                        <a:t>Neighborhood (Neighborhood)</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7371680"/>
                  </a:ext>
                </a:extLst>
              </a:tr>
              <a:tr h="182880">
                <a:tc>
                  <a:txBody>
                    <a:bodyPr/>
                    <a:lstStyle/>
                    <a:p>
                      <a:pPr algn="l" fontAlgn="ctr"/>
                      <a:r>
                        <a:rPr lang="en-US" sz="1000" u="none" strike="noStrike">
                          <a:effectLst/>
                        </a:rPr>
                        <a:t>Overall Condition (OverallCond)</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698083"/>
                  </a:ext>
                </a:extLst>
              </a:tr>
              <a:tr h="182880">
                <a:tc>
                  <a:txBody>
                    <a:bodyPr/>
                    <a:lstStyle/>
                    <a:p>
                      <a:pPr algn="l" fontAlgn="ctr"/>
                      <a:r>
                        <a:rPr lang="en-US" sz="1000" u="none" strike="noStrike">
                          <a:effectLst/>
                        </a:rPr>
                        <a:t>Unused Lot Size (UnusedLotSize)</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2596742"/>
                  </a:ext>
                </a:extLst>
              </a:tr>
              <a:tr h="182880">
                <a:tc>
                  <a:txBody>
                    <a:bodyPr/>
                    <a:lstStyle/>
                    <a:p>
                      <a:pPr algn="l" fontAlgn="ctr"/>
                      <a:r>
                        <a:rPr lang="en-US" sz="1000" u="none" strike="noStrike">
                          <a:effectLst/>
                        </a:rPr>
                        <a:t># of Toilets (Toilets)</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6607454"/>
                  </a:ext>
                </a:extLst>
              </a:tr>
              <a:tr h="182880">
                <a:tc>
                  <a:txBody>
                    <a:bodyPr/>
                    <a:lstStyle/>
                    <a:p>
                      <a:pPr algn="l" fontAlgn="ctr"/>
                      <a:r>
                        <a:rPr lang="en-US" sz="1000" u="none" strike="noStrike">
                          <a:effectLst/>
                        </a:rPr>
                        <a:t>Basement Quality (BsmtQual)</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4931667"/>
                  </a:ext>
                </a:extLst>
              </a:tr>
              <a:tr h="182880">
                <a:tc>
                  <a:txBody>
                    <a:bodyPr/>
                    <a:lstStyle/>
                    <a:p>
                      <a:pPr algn="l" fontAlgn="ctr"/>
                      <a:r>
                        <a:rPr lang="en-US" sz="1000" u="none" strike="noStrike">
                          <a:effectLst/>
                        </a:rPr>
                        <a:t>Sale Condition (SaleCondition)</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65419357"/>
                  </a:ext>
                </a:extLst>
              </a:tr>
              <a:tr h="182880">
                <a:tc>
                  <a:txBody>
                    <a:bodyPr/>
                    <a:lstStyle/>
                    <a:p>
                      <a:pPr algn="l" fontAlgn="ctr"/>
                      <a:r>
                        <a:rPr lang="en-US" sz="1000" u="none" strike="noStrike">
                          <a:effectLst/>
                        </a:rPr>
                        <a:t>Building Type (BldgType)</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84271513"/>
                  </a:ext>
                </a:extLst>
              </a:tr>
              <a:tr h="182880">
                <a:tc>
                  <a:txBody>
                    <a:bodyPr/>
                    <a:lstStyle/>
                    <a:p>
                      <a:pPr algn="l" fontAlgn="ctr"/>
                      <a:r>
                        <a:rPr lang="en-US" sz="1000" u="none" strike="noStrike">
                          <a:effectLst/>
                        </a:rPr>
                        <a:t>Lot Frontage (LotFrontage)</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1755972"/>
                  </a:ext>
                </a:extLst>
              </a:tr>
              <a:tr h="182880">
                <a:tc>
                  <a:txBody>
                    <a:bodyPr/>
                    <a:lstStyle/>
                    <a:p>
                      <a:pPr algn="l" fontAlgn="ctr"/>
                      <a:r>
                        <a:rPr lang="en-US" sz="1000" u="none" strike="noStrike">
                          <a:effectLst/>
                        </a:rPr>
                        <a:t>Upstairs/Downstairs Ratio (UpDownRatio)</a:t>
                      </a:r>
                      <a:endParaRPr lang="en-US" sz="1000" b="0" i="0" u="none" strike="noStrike">
                        <a:solidFill>
                          <a:srgbClr val="000000"/>
                        </a:solidFill>
                        <a:effectLst/>
                        <a:latin typeface="Arial Unicode MS"/>
                      </a:endParaRPr>
                    </a:p>
                  </a:txBody>
                  <a:tcPr marL="7620" marR="7620" marT="7620" marB="0" anchor="ctr"/>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216079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 name="Text Placeholder 1">
            <a:extLst>
              <a:ext uri="{FF2B5EF4-FFF2-40B4-BE49-F238E27FC236}">
                <a16:creationId xmlns:a16="http://schemas.microsoft.com/office/drawing/2014/main" id="{9ACA1755-C95A-48E8-99C9-333E69C6445A}"/>
              </a:ext>
            </a:extLst>
          </p:cNvPr>
          <p:cNvSpPr>
            <a:spLocks noGrp="1"/>
          </p:cNvSpPr>
          <p:nvPr>
            <p:ph type="body" sz="quarter" idx="10"/>
          </p:nvPr>
        </p:nvSpPr>
        <p:spPr/>
        <p:txBody>
          <a:bodyPr/>
          <a:lstStyle/>
          <a:p>
            <a:r>
              <a:rPr lang="en" sz="3600" b="0" dirty="0">
                <a:solidFill>
                  <a:srgbClr val="000000"/>
                </a:solidFill>
                <a:latin typeface="Arial"/>
                <a:ea typeface="Arial"/>
                <a:cs typeface="Arial"/>
                <a:sym typeface="Arial"/>
              </a:rPr>
              <a:t>Next Steps</a:t>
            </a:r>
            <a:endParaRPr lang="en-US" dirty="0"/>
          </a:p>
        </p:txBody>
      </p:sp>
      <p:sp>
        <p:nvSpPr>
          <p:cNvPr id="5" name="Textfeld 4">
            <a:extLst>
              <a:ext uri="{FF2B5EF4-FFF2-40B4-BE49-F238E27FC236}">
                <a16:creationId xmlns:a16="http://schemas.microsoft.com/office/drawing/2014/main" id="{5EE2D3A7-3001-5D47-A24D-EBC40CF39A22}"/>
              </a:ext>
            </a:extLst>
          </p:cNvPr>
          <p:cNvSpPr txBox="1"/>
          <p:nvPr/>
        </p:nvSpPr>
        <p:spPr>
          <a:xfrm>
            <a:off x="467544" y="1059582"/>
            <a:ext cx="7405143" cy="1046440"/>
          </a:xfrm>
          <a:prstGeom prst="rect">
            <a:avLst/>
          </a:prstGeom>
          <a:noFill/>
        </p:spPr>
        <p:txBody>
          <a:bodyPr wrap="square" rtlCol="0">
            <a:spAutoFit/>
          </a:bodyPr>
          <a:lstStyle/>
          <a:p>
            <a:pPr marL="342900" indent="-342900">
              <a:buFont typeface="+mj-lt"/>
              <a:buAutoNum type="arabicPeriod"/>
            </a:pPr>
            <a:r>
              <a:rPr lang="en-US" dirty="0"/>
              <a:t>Compare offering prices to what the model predicts to find bargains</a:t>
            </a:r>
          </a:p>
          <a:p>
            <a:pPr marL="342900" indent="-342900">
              <a:buFont typeface="+mj-lt"/>
              <a:buAutoNum type="arabicPeriod"/>
            </a:pPr>
            <a:endParaRPr lang="en-US" sz="1300" dirty="0"/>
          </a:p>
          <a:p>
            <a:pPr marL="342900" indent="-342900">
              <a:buFont typeface="+mj-lt"/>
              <a:buAutoNum type="arabicPeriod"/>
            </a:pPr>
            <a:endParaRPr lang="en-US" sz="1300" dirty="0"/>
          </a:p>
          <a:p>
            <a:endParaRPr lang="en-US" dirty="0"/>
          </a:p>
        </p:txBody>
      </p:sp>
    </p:spTree>
    <p:extLst>
      <p:ext uri="{BB962C8B-B14F-4D97-AF65-F5344CB8AC3E}">
        <p14:creationId xmlns:p14="http://schemas.microsoft.com/office/powerpoint/2010/main" val="33300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C3BD10-1BAD-0B45-8CF9-C05615449184}"/>
              </a:ext>
            </a:extLst>
          </p:cNvPr>
          <p:cNvSpPr>
            <a:spLocks noGrp="1"/>
          </p:cNvSpPr>
          <p:nvPr>
            <p:ph type="ctrTitle" idx="4294967295"/>
          </p:nvPr>
        </p:nvSpPr>
        <p:spPr>
          <a:xfrm>
            <a:off x="0" y="0"/>
            <a:ext cx="7751763" cy="710707"/>
          </a:xfrm>
          <a:prstGeom prst="rect">
            <a:avLst/>
          </a:prstGeom>
        </p:spPr>
        <p:txBody>
          <a:bodyPr/>
          <a:lstStyle/>
          <a:p>
            <a:pPr algn="l"/>
            <a:r>
              <a:rPr lang="en-US" dirty="0"/>
              <a:t>Next steps</a:t>
            </a:r>
          </a:p>
        </p:txBody>
      </p:sp>
      <p:pic>
        <p:nvPicPr>
          <p:cNvPr id="5" name="Grafik 4">
            <a:extLst>
              <a:ext uri="{FF2B5EF4-FFF2-40B4-BE49-F238E27FC236}">
                <a16:creationId xmlns:a16="http://schemas.microsoft.com/office/drawing/2014/main" id="{38F2B118-8EFF-5948-9E6B-F5CB4A8060C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951585" y="1203598"/>
            <a:ext cx="4022064" cy="2093027"/>
          </a:xfrm>
          <a:prstGeom prst="rect">
            <a:avLst/>
          </a:prstGeom>
        </p:spPr>
      </p:pic>
      <p:sp>
        <p:nvSpPr>
          <p:cNvPr id="6" name="Textfeld 5">
            <a:extLst>
              <a:ext uri="{FF2B5EF4-FFF2-40B4-BE49-F238E27FC236}">
                <a16:creationId xmlns:a16="http://schemas.microsoft.com/office/drawing/2014/main" id="{8F698113-0DAC-1A46-96BB-652653548EB0}"/>
              </a:ext>
            </a:extLst>
          </p:cNvPr>
          <p:cNvSpPr txBox="1"/>
          <p:nvPr/>
        </p:nvSpPr>
        <p:spPr>
          <a:xfrm>
            <a:off x="609873" y="1560464"/>
            <a:ext cx="2781204" cy="992579"/>
          </a:xfrm>
          <a:prstGeom prst="rect">
            <a:avLst/>
          </a:prstGeom>
          <a:noFill/>
        </p:spPr>
        <p:txBody>
          <a:bodyPr wrap="square" rtlCol="0">
            <a:spAutoFit/>
          </a:bodyPr>
          <a:lstStyle/>
          <a:p>
            <a:r>
              <a:rPr lang="en-US" b="1" dirty="0"/>
              <a:t>Sale Price: $280,000</a:t>
            </a:r>
          </a:p>
          <a:p>
            <a:r>
              <a:rPr lang="en-US" sz="1350" dirty="0"/>
              <a:t>4 bedrooms</a:t>
            </a:r>
          </a:p>
          <a:p>
            <a:r>
              <a:rPr lang="en-US" sz="1350" dirty="0"/>
              <a:t>2 full baths + 2 half baths</a:t>
            </a:r>
          </a:p>
          <a:p>
            <a:r>
              <a:rPr lang="en-US" sz="1350" dirty="0"/>
              <a:t>2,241 </a:t>
            </a:r>
            <a:r>
              <a:rPr lang="en-US" sz="1350" dirty="0" err="1"/>
              <a:t>sqft</a:t>
            </a:r>
            <a:endParaRPr lang="en-US" sz="1350" dirty="0"/>
          </a:p>
        </p:txBody>
      </p:sp>
      <p:pic>
        <p:nvPicPr>
          <p:cNvPr id="7" name="Grafik 6">
            <a:extLst>
              <a:ext uri="{FF2B5EF4-FFF2-40B4-BE49-F238E27FC236}">
                <a16:creationId xmlns:a16="http://schemas.microsoft.com/office/drawing/2014/main" id="{9F92E82D-55F8-9A45-AF86-C41CDB74ECA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954032" y="3353544"/>
            <a:ext cx="1972824" cy="1489289"/>
          </a:xfrm>
          <a:prstGeom prst="rect">
            <a:avLst/>
          </a:prstGeom>
        </p:spPr>
      </p:pic>
      <p:pic>
        <p:nvPicPr>
          <p:cNvPr id="8" name="Grafik 7">
            <a:extLst>
              <a:ext uri="{FF2B5EF4-FFF2-40B4-BE49-F238E27FC236}">
                <a16:creationId xmlns:a16="http://schemas.microsoft.com/office/drawing/2014/main" id="{F97E9474-0ED0-7145-9242-DE4B503AC9D2}"/>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000825" y="3350235"/>
            <a:ext cx="1972824" cy="1492598"/>
          </a:xfrm>
          <a:prstGeom prst="rect">
            <a:avLst/>
          </a:prstGeom>
        </p:spPr>
      </p:pic>
      <p:sp>
        <p:nvSpPr>
          <p:cNvPr id="14" name="Textfeld 13">
            <a:extLst>
              <a:ext uri="{FF2B5EF4-FFF2-40B4-BE49-F238E27FC236}">
                <a16:creationId xmlns:a16="http://schemas.microsoft.com/office/drawing/2014/main" id="{F295BDD2-F56A-3644-9566-B134DF077B33}"/>
              </a:ext>
            </a:extLst>
          </p:cNvPr>
          <p:cNvSpPr txBox="1"/>
          <p:nvPr/>
        </p:nvSpPr>
        <p:spPr>
          <a:xfrm>
            <a:off x="490472" y="2578425"/>
            <a:ext cx="2781204" cy="577081"/>
          </a:xfrm>
          <a:prstGeom prst="rect">
            <a:avLst/>
          </a:prstGeom>
          <a:noFill/>
        </p:spPr>
        <p:txBody>
          <a:bodyPr wrap="square" rtlCol="0">
            <a:spAutoFit/>
          </a:bodyPr>
          <a:lstStyle/>
          <a:p>
            <a:r>
              <a:rPr lang="en-US" b="1" dirty="0"/>
              <a:t>Our estimate: $324,000</a:t>
            </a:r>
            <a:endParaRPr lang="en-US" sz="1350" dirty="0"/>
          </a:p>
          <a:p>
            <a:endParaRPr lang="en-US" sz="1350" dirty="0"/>
          </a:p>
        </p:txBody>
      </p:sp>
      <p:sp>
        <p:nvSpPr>
          <p:cNvPr id="10" name="Textfeld 9">
            <a:extLst>
              <a:ext uri="{FF2B5EF4-FFF2-40B4-BE49-F238E27FC236}">
                <a16:creationId xmlns:a16="http://schemas.microsoft.com/office/drawing/2014/main" id="{C7C4C42D-DC3D-3C41-B58D-B066C3EBE0FD}"/>
              </a:ext>
            </a:extLst>
          </p:cNvPr>
          <p:cNvSpPr txBox="1"/>
          <p:nvPr/>
        </p:nvSpPr>
        <p:spPr>
          <a:xfrm>
            <a:off x="1073102" y="3484195"/>
            <a:ext cx="717857" cy="300082"/>
          </a:xfrm>
          <a:prstGeom prst="rect">
            <a:avLst/>
          </a:prstGeom>
          <a:noFill/>
        </p:spPr>
        <p:txBody>
          <a:bodyPr wrap="square" rtlCol="0">
            <a:spAutoFit/>
          </a:bodyPr>
          <a:lstStyle/>
          <a:p>
            <a:r>
              <a:rPr lang="en-US" sz="1350" dirty="0"/>
              <a:t>-10%</a:t>
            </a:r>
          </a:p>
        </p:txBody>
      </p:sp>
      <p:sp>
        <p:nvSpPr>
          <p:cNvPr id="21" name="Textfeld 20">
            <a:extLst>
              <a:ext uri="{FF2B5EF4-FFF2-40B4-BE49-F238E27FC236}">
                <a16:creationId xmlns:a16="http://schemas.microsoft.com/office/drawing/2014/main" id="{C3EA8AE4-9F87-A64A-91E1-9DF37C8DCCD3}"/>
              </a:ext>
            </a:extLst>
          </p:cNvPr>
          <p:cNvSpPr txBox="1"/>
          <p:nvPr/>
        </p:nvSpPr>
        <p:spPr>
          <a:xfrm>
            <a:off x="2196299" y="3454861"/>
            <a:ext cx="717857" cy="300082"/>
          </a:xfrm>
          <a:prstGeom prst="rect">
            <a:avLst/>
          </a:prstGeom>
          <a:noFill/>
        </p:spPr>
        <p:txBody>
          <a:bodyPr wrap="square" rtlCol="0">
            <a:spAutoFit/>
          </a:bodyPr>
          <a:lstStyle/>
          <a:p>
            <a:r>
              <a:rPr lang="en-US" sz="1350" dirty="0"/>
              <a:t>0%</a:t>
            </a:r>
          </a:p>
        </p:txBody>
      </p:sp>
      <p:sp>
        <p:nvSpPr>
          <p:cNvPr id="22" name="Textfeld 21">
            <a:extLst>
              <a:ext uri="{FF2B5EF4-FFF2-40B4-BE49-F238E27FC236}">
                <a16:creationId xmlns:a16="http://schemas.microsoft.com/office/drawing/2014/main" id="{AA7326F5-9569-D747-84AE-3F92343CBD3B}"/>
              </a:ext>
            </a:extLst>
          </p:cNvPr>
          <p:cNvSpPr txBox="1"/>
          <p:nvPr/>
        </p:nvSpPr>
        <p:spPr>
          <a:xfrm>
            <a:off x="2960567" y="3482545"/>
            <a:ext cx="717857" cy="300082"/>
          </a:xfrm>
          <a:prstGeom prst="rect">
            <a:avLst/>
          </a:prstGeom>
          <a:noFill/>
        </p:spPr>
        <p:txBody>
          <a:bodyPr wrap="square" rtlCol="0">
            <a:spAutoFit/>
          </a:bodyPr>
          <a:lstStyle/>
          <a:p>
            <a:r>
              <a:rPr lang="en-US" sz="1350" dirty="0"/>
              <a:t>+10%</a:t>
            </a:r>
          </a:p>
        </p:txBody>
      </p:sp>
      <p:cxnSp>
        <p:nvCxnSpPr>
          <p:cNvPr id="12" name="Gerade Verbindung mit Pfeil 11">
            <a:extLst>
              <a:ext uri="{FF2B5EF4-FFF2-40B4-BE49-F238E27FC236}">
                <a16:creationId xmlns:a16="http://schemas.microsoft.com/office/drawing/2014/main" id="{C6E76171-C220-C840-B30D-B2C504369FE2}"/>
              </a:ext>
            </a:extLst>
          </p:cNvPr>
          <p:cNvCxnSpPr>
            <a:cxnSpLocks/>
          </p:cNvCxnSpPr>
          <p:nvPr/>
        </p:nvCxnSpPr>
        <p:spPr>
          <a:xfrm flipV="1">
            <a:off x="3513706" y="3572090"/>
            <a:ext cx="302505" cy="424374"/>
          </a:xfrm>
          <a:prstGeom prst="straightConnector1">
            <a:avLst/>
          </a:prstGeom>
          <a:ln w="920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D20680BC-37CD-E045-8F99-49163FA48B81}"/>
              </a:ext>
            </a:extLst>
          </p:cNvPr>
          <p:cNvSpPr txBox="1"/>
          <p:nvPr/>
        </p:nvSpPr>
        <p:spPr>
          <a:xfrm>
            <a:off x="2383499" y="4056196"/>
            <a:ext cx="1061314" cy="369332"/>
          </a:xfrm>
          <a:prstGeom prst="rect">
            <a:avLst/>
          </a:prstGeom>
          <a:solidFill>
            <a:schemeClr val="bg1"/>
          </a:solidFill>
        </p:spPr>
        <p:txBody>
          <a:bodyPr wrap="square" rtlCol="0">
            <a:spAutoFit/>
          </a:bodyPr>
          <a:lstStyle/>
          <a:p>
            <a:r>
              <a:rPr lang="en-US" dirty="0">
                <a:solidFill>
                  <a:schemeClr val="accent6"/>
                </a:solidFill>
              </a:rPr>
              <a:t>+15.7%</a:t>
            </a:r>
          </a:p>
        </p:txBody>
      </p:sp>
      <p:sp>
        <p:nvSpPr>
          <p:cNvPr id="19" name="Textfeld 8">
            <a:extLst>
              <a:ext uri="{FF2B5EF4-FFF2-40B4-BE49-F238E27FC236}">
                <a16:creationId xmlns:a16="http://schemas.microsoft.com/office/drawing/2014/main" id="{ECB9B84E-396E-4114-B3F3-54EB9142D031}"/>
              </a:ext>
            </a:extLst>
          </p:cNvPr>
          <p:cNvSpPr txBox="1"/>
          <p:nvPr/>
        </p:nvSpPr>
        <p:spPr>
          <a:xfrm>
            <a:off x="3326825" y="2998419"/>
            <a:ext cx="957143" cy="511809"/>
          </a:xfrm>
          <a:prstGeom prst="rect">
            <a:avLst/>
          </a:prstGeom>
          <a:solidFill>
            <a:srgbClr val="92D050"/>
          </a:solidFill>
          <a:ln w="38100">
            <a:solidFill>
              <a:schemeClr val="accent6"/>
            </a:solidFill>
          </a:ln>
        </p:spPr>
        <p:txBody>
          <a:bodyPr wrap="square" rtlCol="0">
            <a:spAutoFit/>
          </a:bodyPr>
          <a:lstStyle/>
          <a:p>
            <a:endParaRPr lang="en-US" dirty="0"/>
          </a:p>
        </p:txBody>
      </p:sp>
      <p:sp>
        <p:nvSpPr>
          <p:cNvPr id="24" name="Textfeld 15">
            <a:extLst>
              <a:ext uri="{FF2B5EF4-FFF2-40B4-BE49-F238E27FC236}">
                <a16:creationId xmlns:a16="http://schemas.microsoft.com/office/drawing/2014/main" id="{5245E951-159B-4DC3-A45D-EAC37A95E4A6}"/>
              </a:ext>
            </a:extLst>
          </p:cNvPr>
          <p:cNvSpPr txBox="1"/>
          <p:nvPr/>
        </p:nvSpPr>
        <p:spPr>
          <a:xfrm>
            <a:off x="2369682" y="2998419"/>
            <a:ext cx="957143" cy="511809"/>
          </a:xfrm>
          <a:prstGeom prst="rect">
            <a:avLst/>
          </a:prstGeom>
          <a:solidFill>
            <a:srgbClr val="92D050">
              <a:alpha val="42000"/>
            </a:srgbClr>
          </a:solidFill>
          <a:ln w="38100">
            <a:solidFill>
              <a:schemeClr val="accent6">
                <a:lumMod val="40000"/>
                <a:lumOff val="60000"/>
                <a:alpha val="40000"/>
              </a:schemeClr>
            </a:solidFill>
          </a:ln>
        </p:spPr>
        <p:txBody>
          <a:bodyPr wrap="square" rtlCol="0">
            <a:spAutoFit/>
          </a:bodyPr>
          <a:lstStyle/>
          <a:p>
            <a:endParaRPr lang="en-US" dirty="0"/>
          </a:p>
        </p:txBody>
      </p:sp>
      <p:sp>
        <p:nvSpPr>
          <p:cNvPr id="25" name="Textfeld 17">
            <a:extLst>
              <a:ext uri="{FF2B5EF4-FFF2-40B4-BE49-F238E27FC236}">
                <a16:creationId xmlns:a16="http://schemas.microsoft.com/office/drawing/2014/main" id="{E1DE33A1-91CE-4E9D-AC25-699CE5C65B8B}"/>
              </a:ext>
            </a:extLst>
          </p:cNvPr>
          <p:cNvSpPr txBox="1"/>
          <p:nvPr/>
        </p:nvSpPr>
        <p:spPr>
          <a:xfrm>
            <a:off x="1454950" y="2998419"/>
            <a:ext cx="957143" cy="511809"/>
          </a:xfrm>
          <a:prstGeom prst="rect">
            <a:avLst/>
          </a:prstGeom>
          <a:solidFill>
            <a:srgbClr val="FFFF00">
              <a:alpha val="41000"/>
            </a:srgbClr>
          </a:solidFill>
          <a:ln w="38100">
            <a:solidFill>
              <a:srgbClr val="FFC000">
                <a:alpha val="41000"/>
              </a:srgbClr>
            </a:solidFill>
          </a:ln>
        </p:spPr>
        <p:txBody>
          <a:bodyPr wrap="square" rtlCol="0">
            <a:spAutoFit/>
          </a:bodyPr>
          <a:lstStyle/>
          <a:p>
            <a:endParaRPr lang="en-US" dirty="0"/>
          </a:p>
        </p:txBody>
      </p:sp>
      <p:sp>
        <p:nvSpPr>
          <p:cNvPr id="26" name="Textfeld 19">
            <a:extLst>
              <a:ext uri="{FF2B5EF4-FFF2-40B4-BE49-F238E27FC236}">
                <a16:creationId xmlns:a16="http://schemas.microsoft.com/office/drawing/2014/main" id="{123D18AE-42B3-4EEC-B612-615D42FEBA39}"/>
              </a:ext>
            </a:extLst>
          </p:cNvPr>
          <p:cNvSpPr txBox="1"/>
          <p:nvPr/>
        </p:nvSpPr>
        <p:spPr>
          <a:xfrm>
            <a:off x="455396" y="2998419"/>
            <a:ext cx="957143" cy="511809"/>
          </a:xfrm>
          <a:prstGeom prst="rect">
            <a:avLst/>
          </a:prstGeom>
          <a:solidFill>
            <a:srgbClr val="FF0000">
              <a:alpha val="38000"/>
            </a:srgbClr>
          </a:solidFill>
          <a:ln w="38100">
            <a:solidFill>
              <a:schemeClr val="accent2">
                <a:alpha val="38000"/>
              </a:schemeClr>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C8355AF6-6929-49C3-A848-B5366DAE6FA5}"/>
              </a:ext>
            </a:extLst>
          </p:cNvPr>
          <p:cNvSpPr txBox="1"/>
          <p:nvPr/>
        </p:nvSpPr>
        <p:spPr>
          <a:xfrm>
            <a:off x="149937" y="772569"/>
            <a:ext cx="8310495" cy="646331"/>
          </a:xfrm>
          <a:prstGeom prst="rect">
            <a:avLst/>
          </a:prstGeom>
          <a:noFill/>
        </p:spPr>
        <p:txBody>
          <a:bodyPr wrap="square" rtlCol="0">
            <a:spAutoFit/>
          </a:bodyPr>
          <a:lstStyle/>
          <a:p>
            <a:r>
              <a:rPr lang="en-US" dirty="0"/>
              <a:t>Compare offering prices to what the model predicts to find bargains</a:t>
            </a:r>
          </a:p>
          <a:p>
            <a:endParaRPr lang="en-US" dirty="0"/>
          </a:p>
        </p:txBody>
      </p:sp>
    </p:spTree>
    <p:extLst>
      <p:ext uri="{BB962C8B-B14F-4D97-AF65-F5344CB8AC3E}">
        <p14:creationId xmlns:p14="http://schemas.microsoft.com/office/powerpoint/2010/main" val="934282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accent2"/>
                </a:solidFill>
              </a:rPr>
              <a:t>Thank you</a:t>
            </a:r>
            <a:endParaRPr lang="ko-KR" altLang="en-US" dirty="0">
              <a:solidFill>
                <a:schemeClr val="accent2"/>
              </a:solidFill>
            </a:endParaRPr>
          </a:p>
        </p:txBody>
      </p:sp>
    </p:spTree>
    <p:extLst>
      <p:ext uri="{BB962C8B-B14F-4D97-AF65-F5344CB8AC3E}">
        <p14:creationId xmlns:p14="http://schemas.microsoft.com/office/powerpoint/2010/main" val="6145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5"/>
          <p:cNvPicPr preferRelativeResize="0"/>
          <p:nvPr/>
        </p:nvPicPr>
        <p:blipFill>
          <a:blip r:embed="rId3">
            <a:alphaModFix/>
          </a:blip>
          <a:stretch>
            <a:fillRect/>
          </a:stretch>
        </p:blipFill>
        <p:spPr>
          <a:xfrm>
            <a:off x="2483768" y="1707654"/>
            <a:ext cx="3816424" cy="2695936"/>
          </a:xfrm>
          <a:prstGeom prst="rect">
            <a:avLst/>
          </a:prstGeom>
          <a:noFill/>
          <a:ln>
            <a:noFill/>
          </a:ln>
        </p:spPr>
      </p:pic>
      <p:sp>
        <p:nvSpPr>
          <p:cNvPr id="101" name="Google Shape;101;p15"/>
          <p:cNvSpPr txBox="1"/>
          <p:nvPr/>
        </p:nvSpPr>
        <p:spPr>
          <a:xfrm>
            <a:off x="179512" y="3219822"/>
            <a:ext cx="7443894"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ea typeface="Lato"/>
              <a:cs typeface="Lato"/>
              <a:sym typeface="Lato"/>
            </a:endParaRPr>
          </a:p>
          <a:p>
            <a:pPr marL="0" lvl="0" indent="0" algn="l" rtl="0">
              <a:spcBef>
                <a:spcPts val="0"/>
              </a:spcBef>
              <a:spcAft>
                <a:spcPts val="0"/>
              </a:spcAft>
              <a:buNone/>
            </a:pPr>
            <a:endParaRPr dirty="0">
              <a:ea typeface="Lato"/>
              <a:cs typeface="Lato"/>
              <a:sym typeface="Lato"/>
            </a:endParaRPr>
          </a:p>
        </p:txBody>
      </p:sp>
      <p:sp>
        <p:nvSpPr>
          <p:cNvPr id="102" name="Google Shape;102;p15"/>
          <p:cNvSpPr txBox="1"/>
          <p:nvPr/>
        </p:nvSpPr>
        <p:spPr>
          <a:xfrm>
            <a:off x="0" y="753278"/>
            <a:ext cx="9282202"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latin typeface="+mj-lt"/>
                <a:ea typeface="Lato"/>
                <a:cs typeface="Lato"/>
                <a:sym typeface="Lato"/>
              </a:rPr>
              <a:t>Objective</a:t>
            </a:r>
            <a:r>
              <a:rPr lang="en" sz="2400" dirty="0">
                <a:latin typeface="+mj-lt"/>
                <a:ea typeface="Lato"/>
                <a:cs typeface="Lato"/>
                <a:sym typeface="Lato"/>
              </a:rPr>
              <a:t>: </a:t>
            </a:r>
            <a:r>
              <a:rPr lang="en" sz="2200" dirty="0">
                <a:latin typeface="+mj-lt"/>
                <a:ea typeface="Lato"/>
                <a:cs typeface="Lato"/>
                <a:sym typeface="Lato"/>
              </a:rPr>
              <a:t>Deliver a model to describe housing market in Ames, IA</a:t>
            </a:r>
            <a:endParaRPr sz="2200" dirty="0">
              <a:latin typeface="+mj-lt"/>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075D41-F6BF-F34B-ABE4-EFA14E31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115388"/>
            <a:ext cx="5067300" cy="3378200"/>
          </a:xfrm>
          <a:prstGeom prst="rect">
            <a:avLst/>
          </a:prstGeom>
        </p:spPr>
      </p:pic>
      <p:sp>
        <p:nvSpPr>
          <p:cNvPr id="6" name="TextBox 5">
            <a:extLst>
              <a:ext uri="{FF2B5EF4-FFF2-40B4-BE49-F238E27FC236}">
                <a16:creationId xmlns:a16="http://schemas.microsoft.com/office/drawing/2014/main" id="{58611FA9-D78C-4344-AF75-0660779BAB77}"/>
              </a:ext>
            </a:extLst>
          </p:cNvPr>
          <p:cNvSpPr txBox="1"/>
          <p:nvPr/>
        </p:nvSpPr>
        <p:spPr>
          <a:xfrm>
            <a:off x="260563" y="3651870"/>
            <a:ext cx="6327373" cy="646331"/>
          </a:xfrm>
          <a:prstGeom prst="rect">
            <a:avLst/>
          </a:prstGeom>
          <a:noFill/>
        </p:spPr>
        <p:txBody>
          <a:bodyPr wrap="none" rtlCol="0">
            <a:spAutoFit/>
          </a:bodyPr>
          <a:lstStyle/>
          <a:p>
            <a:r>
              <a:rPr lang="en-US" dirty="0"/>
              <a:t>Only US City with a population greater than 65,000 that has</a:t>
            </a:r>
          </a:p>
          <a:p>
            <a:r>
              <a:rPr lang="en-US" dirty="0"/>
              <a:t>45% of residents enrolled in college or graduate school</a:t>
            </a:r>
          </a:p>
        </p:txBody>
      </p:sp>
    </p:spTree>
    <p:extLst>
      <p:ext uri="{BB962C8B-B14F-4D97-AF65-F5344CB8AC3E}">
        <p14:creationId xmlns:p14="http://schemas.microsoft.com/office/powerpoint/2010/main" val="265304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E11A33-46F0-4344-B4EC-1B5969C4A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23478"/>
            <a:ext cx="5760640" cy="4011910"/>
          </a:xfrm>
          <a:prstGeom prst="rect">
            <a:avLst/>
          </a:prstGeom>
        </p:spPr>
      </p:pic>
      <p:sp>
        <p:nvSpPr>
          <p:cNvPr id="8" name="TextBox 7">
            <a:extLst>
              <a:ext uri="{FF2B5EF4-FFF2-40B4-BE49-F238E27FC236}">
                <a16:creationId xmlns:a16="http://schemas.microsoft.com/office/drawing/2014/main" id="{12D20D20-DDEB-804C-B263-A109435C7C97}"/>
              </a:ext>
            </a:extLst>
          </p:cNvPr>
          <p:cNvSpPr txBox="1"/>
          <p:nvPr/>
        </p:nvSpPr>
        <p:spPr>
          <a:xfrm>
            <a:off x="1331640" y="4135388"/>
            <a:ext cx="5328592" cy="923330"/>
          </a:xfrm>
          <a:prstGeom prst="rect">
            <a:avLst/>
          </a:prstGeom>
          <a:noFill/>
        </p:spPr>
        <p:txBody>
          <a:bodyPr wrap="square" rtlCol="0">
            <a:spAutoFit/>
          </a:bodyPr>
          <a:lstStyle/>
          <a:p>
            <a:r>
              <a:rPr lang="en-US" dirty="0"/>
              <a:t>The Atanasoff–Berry Computer (ABC)</a:t>
            </a:r>
          </a:p>
          <a:p>
            <a:r>
              <a:rPr lang="en-US" dirty="0"/>
              <a:t>First Automatic Electronic Computer</a:t>
            </a:r>
          </a:p>
          <a:p>
            <a:r>
              <a:rPr lang="en-US" dirty="0"/>
              <a:t>Successfully tested 1942 - Iowa State College</a:t>
            </a:r>
          </a:p>
        </p:txBody>
      </p:sp>
    </p:spTree>
    <p:extLst>
      <p:ext uri="{BB962C8B-B14F-4D97-AF65-F5344CB8AC3E}">
        <p14:creationId xmlns:p14="http://schemas.microsoft.com/office/powerpoint/2010/main" val="310123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DFC4AD-D469-114F-AF81-B17FFDBEB3C3}"/>
              </a:ext>
            </a:extLst>
          </p:cNvPr>
          <p:cNvSpPr txBox="1"/>
          <p:nvPr/>
        </p:nvSpPr>
        <p:spPr>
          <a:xfrm>
            <a:off x="1184501" y="3943171"/>
            <a:ext cx="3993401" cy="369332"/>
          </a:xfrm>
          <a:prstGeom prst="rect">
            <a:avLst/>
          </a:prstGeom>
          <a:noFill/>
        </p:spPr>
        <p:txBody>
          <a:bodyPr wrap="none" rtlCol="0">
            <a:spAutoFit/>
          </a:bodyPr>
          <a:lstStyle/>
          <a:p>
            <a:pPr lvl="0"/>
            <a:r>
              <a:rPr lang="en-US" dirty="0">
                <a:ea typeface="Lato"/>
                <a:cs typeface="Lato"/>
                <a:sym typeface="Lato"/>
              </a:rPr>
              <a:t>Green Hill : $198.65 Per Square Foot</a:t>
            </a:r>
          </a:p>
        </p:txBody>
      </p:sp>
      <p:pic>
        <p:nvPicPr>
          <p:cNvPr id="6" name="Picture 5">
            <a:extLst>
              <a:ext uri="{FF2B5EF4-FFF2-40B4-BE49-F238E27FC236}">
                <a16:creationId xmlns:a16="http://schemas.microsoft.com/office/drawing/2014/main" id="{2574CA0E-B1A5-1B4C-8E92-FAA6877C7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95748"/>
            <a:ext cx="4876800" cy="3657600"/>
          </a:xfrm>
          <a:prstGeom prst="rect">
            <a:avLst/>
          </a:prstGeom>
        </p:spPr>
      </p:pic>
    </p:spTree>
    <p:extLst>
      <p:ext uri="{BB962C8B-B14F-4D97-AF65-F5344CB8AC3E}">
        <p14:creationId xmlns:p14="http://schemas.microsoft.com/office/powerpoint/2010/main" val="306622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938AE4-8287-7C46-9CE0-AE6DF6273910}"/>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25E2E6DF-48E2-FE44-9CAD-6306CF0E8E86}"/>
              </a:ext>
            </a:extLst>
          </p:cNvPr>
          <p:cNvSpPr>
            <a:spLocks noGrp="1"/>
          </p:cNvSpPr>
          <p:nvPr>
            <p:ph type="body" sz="quarter" idx="11"/>
          </p:nvPr>
        </p:nvSpPr>
        <p:spPr/>
        <p:txBody>
          <a:bodyPr/>
          <a:lstStyle/>
          <a:p>
            <a:endParaRPr lang="en-US"/>
          </a:p>
        </p:txBody>
      </p:sp>
      <p:pic>
        <p:nvPicPr>
          <p:cNvPr id="5" name="Picture 4">
            <a:extLst>
              <a:ext uri="{FF2B5EF4-FFF2-40B4-BE49-F238E27FC236}">
                <a16:creationId xmlns:a16="http://schemas.microsoft.com/office/drawing/2014/main" id="{8BE05C38-820F-E443-8FCC-DE8481153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115388"/>
            <a:ext cx="4876800" cy="3644900"/>
          </a:xfrm>
          <a:prstGeom prst="rect">
            <a:avLst/>
          </a:prstGeom>
        </p:spPr>
      </p:pic>
      <p:sp>
        <p:nvSpPr>
          <p:cNvPr id="6" name="TextBox 5">
            <a:extLst>
              <a:ext uri="{FF2B5EF4-FFF2-40B4-BE49-F238E27FC236}">
                <a16:creationId xmlns:a16="http://schemas.microsoft.com/office/drawing/2014/main" id="{949ABD98-0785-D544-A3A0-A486A3B366B0}"/>
              </a:ext>
            </a:extLst>
          </p:cNvPr>
          <p:cNvSpPr txBox="1"/>
          <p:nvPr/>
        </p:nvSpPr>
        <p:spPr>
          <a:xfrm>
            <a:off x="2051720" y="4083918"/>
            <a:ext cx="4591963" cy="369332"/>
          </a:xfrm>
          <a:prstGeom prst="rect">
            <a:avLst/>
          </a:prstGeom>
          <a:noFill/>
        </p:spPr>
        <p:txBody>
          <a:bodyPr wrap="none" rtlCol="0">
            <a:spAutoFit/>
          </a:bodyPr>
          <a:lstStyle/>
          <a:p>
            <a:r>
              <a:rPr lang="en-US" dirty="0">
                <a:ea typeface="Lato"/>
                <a:cs typeface="Lato"/>
                <a:sym typeface="Lato"/>
              </a:rPr>
              <a:t>South West of ISU : $89.89 per square foot</a:t>
            </a:r>
            <a:endParaRPr lang="en-US" dirty="0"/>
          </a:p>
        </p:txBody>
      </p:sp>
    </p:spTree>
    <p:extLst>
      <p:ext uri="{BB962C8B-B14F-4D97-AF65-F5344CB8AC3E}">
        <p14:creationId xmlns:p14="http://schemas.microsoft.com/office/powerpoint/2010/main" val="86728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6"/>
          <p:cNvSpPr txBox="1">
            <a:spLocks noGrp="1"/>
          </p:cNvSpPr>
          <p:nvPr>
            <p:ph type="body" sz="quarter" idx="10"/>
          </p:nvPr>
        </p:nvSpPr>
        <p:spPr>
          <a:xfrm>
            <a:off x="107504" y="339502"/>
            <a:ext cx="8928992" cy="648072"/>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3200" dirty="0">
                <a:solidFill>
                  <a:schemeClr val="tx1"/>
                </a:solidFill>
              </a:rPr>
              <a:t>Model Preparation (Data Cleaning)</a:t>
            </a:r>
            <a:endParaRPr sz="2105" b="1" dirty="0">
              <a:solidFill>
                <a:schemeClr val="tx1"/>
              </a:solidFill>
              <a:latin typeface="Arial"/>
              <a:ea typeface="Arial"/>
              <a:cs typeface="Arial"/>
              <a:sym typeface="Arial"/>
            </a:endParaRPr>
          </a:p>
        </p:txBody>
      </p:sp>
      <p:sp>
        <p:nvSpPr>
          <p:cNvPr id="3" name="TextBox 2">
            <a:extLst>
              <a:ext uri="{FF2B5EF4-FFF2-40B4-BE49-F238E27FC236}">
                <a16:creationId xmlns:a16="http://schemas.microsoft.com/office/drawing/2014/main" id="{BC660A3D-373D-4253-A31C-E653AF10CF7D}"/>
              </a:ext>
            </a:extLst>
          </p:cNvPr>
          <p:cNvSpPr txBox="1"/>
          <p:nvPr/>
        </p:nvSpPr>
        <p:spPr>
          <a:xfrm>
            <a:off x="611560" y="1563638"/>
            <a:ext cx="7344816" cy="1948226"/>
          </a:xfrm>
          <a:prstGeom prst="rect">
            <a:avLst/>
          </a:prstGeom>
          <a:noFill/>
        </p:spPr>
        <p:txBody>
          <a:bodyPr wrap="square" rtlCol="0">
            <a:spAutoFit/>
          </a:bodyPr>
          <a:lstStyle/>
          <a:p>
            <a:pPr marL="914400" lvl="1" indent="-362267" algn="l" rtl="0">
              <a:lnSpc>
                <a:spcPct val="95000"/>
              </a:lnSpc>
              <a:spcBef>
                <a:spcPts val="0"/>
              </a:spcBef>
              <a:spcAft>
                <a:spcPts val="0"/>
              </a:spcAft>
              <a:buClr>
                <a:srgbClr val="000000"/>
              </a:buClr>
              <a:buSzPts val="2105"/>
              <a:buFont typeface="+mj-lt"/>
              <a:buAutoNum type="alphaUcPeriod"/>
            </a:pPr>
            <a:r>
              <a:rPr lang="en-US" sz="1800" dirty="0">
                <a:solidFill>
                  <a:srgbClr val="000000"/>
                </a:solidFill>
                <a:latin typeface="Arial"/>
                <a:ea typeface="Arial"/>
                <a:cs typeface="Arial"/>
                <a:sym typeface="Arial"/>
              </a:rPr>
              <a:t>Removed duplicate records from the training set</a:t>
            </a:r>
          </a:p>
          <a:p>
            <a:pPr marL="914400" lvl="1" indent="-362267" algn="l" rtl="0">
              <a:lnSpc>
                <a:spcPct val="95000"/>
              </a:lnSpc>
              <a:spcBef>
                <a:spcPts val="0"/>
              </a:spcBef>
              <a:spcAft>
                <a:spcPts val="0"/>
              </a:spcAft>
              <a:buClr>
                <a:srgbClr val="000000"/>
              </a:buClr>
              <a:buSzPts val="2105"/>
              <a:buFont typeface="+mj-lt"/>
              <a:buAutoNum type="alphaUcPeriod"/>
            </a:pPr>
            <a:endParaRPr lang="en-US" sz="1800" dirty="0">
              <a:solidFill>
                <a:srgbClr val="000000"/>
              </a:solidFill>
              <a:latin typeface="Arial"/>
              <a:ea typeface="Arial"/>
              <a:cs typeface="Arial"/>
              <a:sym typeface="Arial"/>
            </a:endParaRPr>
          </a:p>
          <a:p>
            <a:pPr marL="914400" lvl="1" indent="-362267" algn="l" rtl="0">
              <a:lnSpc>
                <a:spcPct val="95000"/>
              </a:lnSpc>
              <a:spcBef>
                <a:spcPts val="0"/>
              </a:spcBef>
              <a:spcAft>
                <a:spcPts val="0"/>
              </a:spcAft>
              <a:buClr>
                <a:srgbClr val="000000"/>
              </a:buClr>
              <a:buSzPts val="2105"/>
              <a:buFont typeface="+mj-lt"/>
              <a:buAutoNum type="alphaUcPeriod"/>
            </a:pPr>
            <a:r>
              <a:rPr lang="en-US" sz="1800" dirty="0">
                <a:solidFill>
                  <a:srgbClr val="000000"/>
                </a:solidFill>
                <a:latin typeface="Arial"/>
                <a:ea typeface="Arial"/>
                <a:cs typeface="Arial"/>
                <a:sym typeface="Arial"/>
              </a:rPr>
              <a:t>Imputed </a:t>
            </a:r>
            <a:r>
              <a:rPr lang="en-US" sz="1800" b="1" dirty="0">
                <a:solidFill>
                  <a:srgbClr val="000000"/>
                </a:solidFill>
                <a:latin typeface="Arial"/>
                <a:ea typeface="Arial"/>
                <a:cs typeface="Arial"/>
                <a:sym typeface="Arial"/>
              </a:rPr>
              <a:t>zero (0)</a:t>
            </a:r>
            <a:r>
              <a:rPr lang="en-US" sz="1800" dirty="0">
                <a:solidFill>
                  <a:srgbClr val="000000"/>
                </a:solidFill>
                <a:latin typeface="Arial"/>
                <a:ea typeface="Arial"/>
                <a:cs typeface="Arial"/>
                <a:sym typeface="Arial"/>
              </a:rPr>
              <a:t> for </a:t>
            </a:r>
            <a:r>
              <a:rPr lang="en-US" sz="1800" b="1" dirty="0">
                <a:solidFill>
                  <a:srgbClr val="000000"/>
                </a:solidFill>
                <a:latin typeface="Arial"/>
                <a:ea typeface="Arial"/>
                <a:cs typeface="Arial"/>
                <a:sym typeface="Arial"/>
              </a:rPr>
              <a:t>numerical</a:t>
            </a:r>
            <a:r>
              <a:rPr lang="en-US" sz="1800" dirty="0">
                <a:solidFill>
                  <a:srgbClr val="000000"/>
                </a:solidFill>
                <a:latin typeface="Arial"/>
                <a:ea typeface="Arial"/>
                <a:cs typeface="Arial"/>
                <a:sym typeface="Arial"/>
              </a:rPr>
              <a:t> variables where NA </a:t>
            </a:r>
            <a:br>
              <a:rPr lang="en-US" sz="1800" dirty="0">
                <a:solidFill>
                  <a:srgbClr val="000000"/>
                </a:solidFill>
                <a:latin typeface="Arial"/>
                <a:ea typeface="Arial"/>
                <a:cs typeface="Arial"/>
                <a:sym typeface="Arial"/>
              </a:rPr>
            </a:br>
            <a:r>
              <a:rPr lang="en-US" sz="1800" dirty="0">
                <a:solidFill>
                  <a:srgbClr val="000000"/>
                </a:solidFill>
                <a:latin typeface="Arial"/>
                <a:ea typeface="Arial"/>
                <a:cs typeface="Arial"/>
                <a:sym typeface="Arial"/>
              </a:rPr>
              <a:t>(except Year )</a:t>
            </a:r>
          </a:p>
          <a:p>
            <a:pPr marL="914400" lvl="1" indent="-362267" algn="l" rtl="0">
              <a:lnSpc>
                <a:spcPct val="95000"/>
              </a:lnSpc>
              <a:spcBef>
                <a:spcPts val="0"/>
              </a:spcBef>
              <a:spcAft>
                <a:spcPts val="0"/>
              </a:spcAft>
              <a:buClr>
                <a:srgbClr val="000000"/>
              </a:buClr>
              <a:buSzPts val="2105"/>
              <a:buFont typeface="+mj-lt"/>
              <a:buAutoNum type="alphaUcPeriod"/>
            </a:pPr>
            <a:endParaRPr lang="en-US" sz="1800" dirty="0">
              <a:solidFill>
                <a:srgbClr val="000000"/>
              </a:solidFill>
              <a:latin typeface="Arial"/>
              <a:ea typeface="Arial"/>
              <a:cs typeface="Arial"/>
              <a:sym typeface="Arial"/>
            </a:endParaRPr>
          </a:p>
          <a:p>
            <a:pPr marL="914400" lvl="1" indent="-362267" algn="l" rtl="0">
              <a:lnSpc>
                <a:spcPct val="95000"/>
              </a:lnSpc>
              <a:spcBef>
                <a:spcPts val="0"/>
              </a:spcBef>
              <a:spcAft>
                <a:spcPts val="0"/>
              </a:spcAft>
              <a:buClr>
                <a:srgbClr val="000000"/>
              </a:buClr>
              <a:buSzPts val="2105"/>
              <a:buFont typeface="+mj-lt"/>
              <a:buAutoNum type="alphaUcPeriod"/>
            </a:pPr>
            <a:r>
              <a:rPr lang="en-US" sz="1800" dirty="0">
                <a:solidFill>
                  <a:srgbClr val="000000"/>
                </a:solidFill>
                <a:latin typeface="Arial"/>
                <a:ea typeface="Arial"/>
                <a:cs typeface="Arial"/>
                <a:sym typeface="Arial"/>
              </a:rPr>
              <a:t>Imputed </a:t>
            </a:r>
            <a:r>
              <a:rPr lang="en-US" sz="1800" b="1" dirty="0">
                <a:solidFill>
                  <a:srgbClr val="000000"/>
                </a:solidFill>
                <a:latin typeface="Arial"/>
                <a:ea typeface="Arial"/>
                <a:cs typeface="Arial"/>
                <a:sym typeface="Arial"/>
              </a:rPr>
              <a:t>None</a:t>
            </a:r>
            <a:r>
              <a:rPr lang="en-US" sz="1800" dirty="0">
                <a:solidFill>
                  <a:srgbClr val="000000"/>
                </a:solidFill>
                <a:latin typeface="Arial"/>
                <a:ea typeface="Arial"/>
                <a:cs typeface="Arial"/>
                <a:sym typeface="Arial"/>
              </a:rPr>
              <a:t> for </a:t>
            </a:r>
            <a:r>
              <a:rPr lang="en-US" sz="1800" b="1" dirty="0">
                <a:solidFill>
                  <a:srgbClr val="000000"/>
                </a:solidFill>
                <a:latin typeface="Arial"/>
                <a:ea typeface="Arial"/>
                <a:cs typeface="Arial"/>
                <a:sym typeface="Arial"/>
              </a:rPr>
              <a:t>categorical</a:t>
            </a:r>
            <a:r>
              <a:rPr lang="en-US" sz="1800" dirty="0">
                <a:solidFill>
                  <a:srgbClr val="000000"/>
                </a:solidFill>
                <a:latin typeface="Arial"/>
                <a:ea typeface="Arial"/>
                <a:cs typeface="Arial"/>
                <a:sym typeface="Arial"/>
              </a:rPr>
              <a:t> variables where NA</a:t>
            </a:r>
            <a:endParaRPr lang="en-US" sz="18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altLang="ko-KR" dirty="0"/>
              <a:t>Feature Analysis &amp; Selection</a:t>
            </a:r>
            <a:endParaRPr lang="ko-KR" altLang="en-US" dirty="0"/>
          </a:p>
        </p:txBody>
      </p:sp>
    </p:spTree>
    <p:extLst>
      <p:ext uri="{BB962C8B-B14F-4D97-AF65-F5344CB8AC3E}">
        <p14:creationId xmlns:p14="http://schemas.microsoft.com/office/powerpoint/2010/main" val="4231090114"/>
      </p:ext>
    </p:extLst>
  </p:cSld>
  <p:clrMapOvr>
    <a:masterClrMapping/>
  </p:clrMapOvr>
</p:sld>
</file>

<file path=ppt/theme/theme1.xml><?xml version="1.0" encoding="utf-8"?>
<a:theme xmlns:a="http://schemas.openxmlformats.org/drawingml/2006/main" name="Cover and End Slide Master">
  <a:themeElements>
    <a:clrScheme name="ALLPPT-COLOR-A16">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6">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784A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6">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1537</Words>
  <Application>Microsoft Office PowerPoint</Application>
  <PresentationFormat>On-screen Show (16:9)</PresentationFormat>
  <Paragraphs>243</Paragraphs>
  <Slides>26</Slides>
  <Notes>20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26</vt:i4>
      </vt:variant>
    </vt:vector>
  </HeadingPairs>
  <TitlesOfParts>
    <vt:vector size="35" baseType="lpstr">
      <vt:lpstr>Arial</vt:lpstr>
      <vt:lpstr>Arial Unicode MS</vt:lpstr>
      <vt:lpstr>Calibri</vt:lpstr>
      <vt:lpstr>Courier New</vt:lpstr>
      <vt:lpstr>Lato</vt:lpstr>
      <vt:lpstr>Raleway</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Chose to analyze log sale price to due to having a more normal distribution</vt:lpstr>
      <vt:lpstr>Feature Creation </vt:lpstr>
      <vt:lpstr>Feature Selection</vt:lpstr>
      <vt:lpstr>Feature Selection</vt:lpstr>
      <vt:lpstr>PowerPoint Presentation</vt:lpstr>
      <vt:lpstr>PowerPoint Presentation</vt:lpstr>
      <vt:lpstr>PowerPoint Presentation</vt:lpstr>
      <vt:lpstr>Multiple Linear Regression</vt:lpstr>
      <vt:lpstr>The Power of Boosting Models</vt:lpstr>
      <vt:lpstr>PowerPoint Presentation</vt:lpstr>
      <vt:lpstr>PowerPoint Presentation</vt:lpstr>
      <vt:lpstr>PowerPoint Presentation</vt:lpstr>
      <vt:lpstr>PowerPoint Presentation</vt:lpstr>
      <vt:lpstr>Feature Importances from CatBoost</vt:lpstr>
      <vt:lpstr>PowerPoint Presentation</vt:lpstr>
      <vt:lpstr>Next steps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David</cp:lastModifiedBy>
  <cp:revision>120</cp:revision>
  <dcterms:created xsi:type="dcterms:W3CDTF">2016-12-05T23:26:54Z</dcterms:created>
  <dcterms:modified xsi:type="dcterms:W3CDTF">2021-03-08T14:02:10Z</dcterms:modified>
</cp:coreProperties>
</file>