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61" r:id="rId4"/>
    <p:sldId id="262" r:id="rId5"/>
    <p:sldId id="263" r:id="rId6"/>
    <p:sldId id="312" r:id="rId7"/>
    <p:sldId id="259" r:id="rId8"/>
    <p:sldId id="264" r:id="rId9"/>
    <p:sldId id="260" r:id="rId10"/>
    <p:sldId id="265" r:id="rId11"/>
    <p:sldId id="266" r:id="rId12"/>
    <p:sldId id="313" r:id="rId13"/>
    <p:sldId id="314" r:id="rId14"/>
    <p:sldId id="285" r:id="rId15"/>
    <p:sldId id="310" r:id="rId16"/>
    <p:sldId id="311" r:id="rId17"/>
    <p:sldId id="315" r:id="rId18"/>
    <p:sldId id="316" r:id="rId19"/>
    <p:sldId id="318" r:id="rId20"/>
    <p:sldId id="317" r:id="rId21"/>
    <p:sldId id="319" r:id="rId22"/>
    <p:sldId id="320" r:id="rId23"/>
    <p:sldId id="323" r:id="rId24"/>
    <p:sldId id="324" r:id="rId25"/>
    <p:sldId id="325" r:id="rId26"/>
    <p:sldId id="326" r:id="rId27"/>
    <p:sldId id="327" r:id="rId28"/>
    <p:sldId id="328" r:id="rId29"/>
    <p:sldId id="330" r:id="rId30"/>
    <p:sldId id="329" r:id="rId31"/>
    <p:sldId id="332" r:id="rId32"/>
    <p:sldId id="331" r:id="rId33"/>
    <p:sldId id="334" r:id="rId34"/>
    <p:sldId id="333" r:id="rId35"/>
    <p:sldId id="267" r:id="rId36"/>
    <p:sldId id="271" r:id="rId37"/>
    <p:sldId id="269" r:id="rId38"/>
    <p:sldId id="272" r:id="rId39"/>
    <p:sldId id="273" r:id="rId40"/>
    <p:sldId id="274" r:id="rId41"/>
    <p:sldId id="275" r:id="rId42"/>
    <p:sldId id="277" r:id="rId43"/>
    <p:sldId id="278" r:id="rId44"/>
    <p:sldId id="279" r:id="rId45"/>
    <p:sldId id="276" r:id="rId46"/>
    <p:sldId id="282" r:id="rId47"/>
    <p:sldId id="288" r:id="rId48"/>
    <p:sldId id="289" r:id="rId49"/>
    <p:sldId id="293" r:id="rId50"/>
    <p:sldId id="291" r:id="rId51"/>
    <p:sldId id="292" r:id="rId52"/>
    <p:sldId id="290" r:id="rId53"/>
    <p:sldId id="283" r:id="rId54"/>
    <p:sldId id="305" r:id="rId55"/>
    <p:sldId id="307" r:id="rId56"/>
    <p:sldId id="304" r:id="rId57"/>
    <p:sldId id="306" r:id="rId58"/>
    <p:sldId id="287" r:id="rId59"/>
    <p:sldId id="295" r:id="rId60"/>
    <p:sldId id="296" r:id="rId61"/>
    <p:sldId id="302" r:id="rId62"/>
    <p:sldId id="294" r:id="rId63"/>
    <p:sldId id="299" r:id="rId64"/>
    <p:sldId id="297" r:id="rId65"/>
    <p:sldId id="298" r:id="rId66"/>
    <p:sldId id="300" r:id="rId67"/>
    <p:sldId id="301" r:id="rId68"/>
    <p:sldId id="308" r:id="rId69"/>
    <p:sldId id="309" r:id="rId70"/>
    <p:sldId id="335" r:id="rId71"/>
    <p:sldId id="336" r:id="rId72"/>
    <p:sldId id="337" r:id="rId73"/>
    <p:sldId id="338" r:id="rId74"/>
    <p:sldId id="339" r:id="rId75"/>
    <p:sldId id="340" r:id="rId7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4059B766-BF1A-654E-B7C7-BB84BC464C9B}">
          <p14:sldIdLst>
            <p14:sldId id="256"/>
            <p14:sldId id="257"/>
            <p14:sldId id="261"/>
            <p14:sldId id="262"/>
            <p14:sldId id="263"/>
            <p14:sldId id="312"/>
            <p14:sldId id="259"/>
            <p14:sldId id="264"/>
            <p14:sldId id="260"/>
            <p14:sldId id="265"/>
            <p14:sldId id="266"/>
            <p14:sldId id="313"/>
            <p14:sldId id="314"/>
            <p14:sldId id="285"/>
            <p14:sldId id="310"/>
            <p14:sldId id="311"/>
            <p14:sldId id="315"/>
            <p14:sldId id="316"/>
            <p14:sldId id="318"/>
            <p14:sldId id="317"/>
            <p14:sldId id="319"/>
            <p14:sldId id="320"/>
            <p14:sldId id="323"/>
            <p14:sldId id="324"/>
            <p14:sldId id="325"/>
            <p14:sldId id="326"/>
            <p14:sldId id="327"/>
            <p14:sldId id="328"/>
            <p14:sldId id="330"/>
            <p14:sldId id="329"/>
            <p14:sldId id="332"/>
            <p14:sldId id="331"/>
            <p14:sldId id="334"/>
            <p14:sldId id="333"/>
            <p14:sldId id="267"/>
            <p14:sldId id="271"/>
            <p14:sldId id="269"/>
            <p14:sldId id="272"/>
            <p14:sldId id="273"/>
            <p14:sldId id="274"/>
            <p14:sldId id="275"/>
            <p14:sldId id="277"/>
            <p14:sldId id="278"/>
            <p14:sldId id="279"/>
            <p14:sldId id="276"/>
            <p14:sldId id="282"/>
            <p14:sldId id="288"/>
            <p14:sldId id="289"/>
            <p14:sldId id="293"/>
            <p14:sldId id="291"/>
            <p14:sldId id="292"/>
            <p14:sldId id="290"/>
            <p14:sldId id="283"/>
            <p14:sldId id="305"/>
            <p14:sldId id="307"/>
            <p14:sldId id="304"/>
            <p14:sldId id="306"/>
            <p14:sldId id="287"/>
            <p14:sldId id="295"/>
            <p14:sldId id="296"/>
            <p14:sldId id="302"/>
            <p14:sldId id="294"/>
            <p14:sldId id="299"/>
            <p14:sldId id="297"/>
            <p14:sldId id="298"/>
            <p14:sldId id="300"/>
            <p14:sldId id="301"/>
            <p14:sldId id="308"/>
            <p14:sldId id="309"/>
            <p14:sldId id="335"/>
            <p14:sldId id="336"/>
            <p14:sldId id="337"/>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p:restoredTop sz="94784"/>
  </p:normalViewPr>
  <p:slideViewPr>
    <p:cSldViewPr snapToGrid="0" snapToObjects="1">
      <p:cViewPr varScale="1">
        <p:scale>
          <a:sx n="75" d="100"/>
          <a:sy n="75"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69309787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38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340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607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b="0">
                <a:latin typeface="+mn-lt"/>
                <a:ea typeface="+mn-ea"/>
                <a:cs typeface="+mn-cs"/>
                <a:sym typeface="Helvetica Light"/>
              </a:defRPr>
            </a:lvl1pPr>
            <a:lvl2pPr marL="0" indent="0" algn="ctr">
              <a:spcBef>
                <a:spcPts val="0"/>
              </a:spcBef>
              <a:buSzTx/>
              <a:buNone/>
              <a:defRPr sz="3200" b="0">
                <a:latin typeface="+mn-lt"/>
                <a:ea typeface="+mn-ea"/>
                <a:cs typeface="+mn-cs"/>
                <a:sym typeface="Helvetica Light"/>
              </a:defRPr>
            </a:lvl2pPr>
            <a:lvl3pPr marL="0" indent="0" algn="ctr">
              <a:spcBef>
                <a:spcPts val="0"/>
              </a:spcBef>
              <a:buSzTx/>
              <a:buNone/>
              <a:defRPr sz="3200" b="0">
                <a:latin typeface="+mn-lt"/>
                <a:ea typeface="+mn-ea"/>
                <a:cs typeface="+mn-cs"/>
                <a:sym typeface="Helvetica Light"/>
              </a:defRPr>
            </a:lvl3pPr>
            <a:lvl4pPr marL="0" indent="0" algn="ctr">
              <a:spcBef>
                <a:spcPts val="0"/>
              </a:spcBef>
              <a:buSzTx/>
              <a:buNone/>
              <a:defRPr sz="3200" b="0">
                <a:latin typeface="+mn-lt"/>
                <a:ea typeface="+mn-ea"/>
                <a:cs typeface="+mn-cs"/>
                <a:sym typeface="Helvetica Light"/>
              </a:defRPr>
            </a:lvl4pPr>
            <a:lvl5pPr marL="0" indent="0" algn="ctr">
              <a:spcBef>
                <a:spcPts val="0"/>
              </a:spcBef>
              <a:buSzTx/>
              <a:buNone/>
              <a:defRPr sz="3200" b="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1054100"/>
            <a:ext cx="5334000" cy="80010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81000" indent="-381000">
              <a:spcBef>
                <a:spcPts val="3800"/>
              </a:spcBef>
              <a:defRPr sz="2800" b="0">
                <a:latin typeface="+mn-lt"/>
                <a:ea typeface="+mn-ea"/>
                <a:cs typeface="+mn-cs"/>
                <a:sym typeface="Helvetica Light"/>
              </a:defRPr>
            </a:lvl1pPr>
            <a:lvl2pPr marL="762000" indent="-381000">
              <a:spcBef>
                <a:spcPts val="3800"/>
              </a:spcBef>
              <a:defRPr sz="2800" b="0">
                <a:latin typeface="+mn-lt"/>
                <a:ea typeface="+mn-ea"/>
                <a:cs typeface="+mn-cs"/>
                <a:sym typeface="Helvetica Light"/>
              </a:defRPr>
            </a:lvl2pPr>
            <a:lvl3pPr marL="1143000" indent="-381000">
              <a:spcBef>
                <a:spcPts val="3800"/>
              </a:spcBef>
              <a:defRPr sz="2800" b="0">
                <a:latin typeface="+mn-lt"/>
                <a:ea typeface="+mn-ea"/>
                <a:cs typeface="+mn-cs"/>
                <a:sym typeface="Helvetica Light"/>
              </a:defRPr>
            </a:lvl3pPr>
            <a:lvl4pPr marL="1524000" indent="-381000">
              <a:spcBef>
                <a:spcPts val="3800"/>
              </a:spcBef>
              <a:defRPr sz="2800" b="0">
                <a:latin typeface="+mn-lt"/>
                <a:ea typeface="+mn-ea"/>
                <a:cs typeface="+mn-cs"/>
                <a:sym typeface="Helvetica Light"/>
              </a:defRPr>
            </a:lvl4pPr>
            <a:lvl5pPr marL="1905000" indent="-381000">
              <a:spcBef>
                <a:spcPts val="3800"/>
              </a:spcBef>
              <a:defRPr sz="2800" b="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464300" y="5067300"/>
            <a:ext cx="5943600" cy="39624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464300" y="762000"/>
            <a:ext cx="584835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723900" y="723900"/>
            <a:ext cx="5638801" cy="84582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sz="2800"/>
            </a:lvl1pPr>
          </a:lstStyle>
          <a:p>
            <a:r>
              <a:t>–Johnny Appleseed</a:t>
            </a:r>
          </a:p>
        </p:txBody>
      </p:sp>
      <p:sp>
        <p:nvSpPr>
          <p:cNvPr id="94"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b="0">
                <a:latin typeface="+mn-lt"/>
                <a:ea typeface="+mn-ea"/>
                <a:cs typeface="+mn-cs"/>
                <a:sym typeface="Helvetica Light"/>
              </a:defRPr>
            </a:lvl1pPr>
          </a:lstStyle>
          <a:p>
            <a:r>
              <a:t>“Type a quote here.”</a:t>
            </a:r>
          </a:p>
        </p:txBody>
      </p:sp>
      <p:sp>
        <p:nvSpPr>
          <p:cNvPr id="95"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812800" y="0"/>
            <a:ext cx="146304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6311798" y="9245600"/>
            <a:ext cx="368504" cy="381000"/>
          </a:xfrm>
          <a:prstGeom prst="rect">
            <a:avLst/>
          </a:prstGeom>
        </p:spPr>
        <p:txBody>
          <a:bodyPr anchor="t"/>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1pPr>
      <a:lvl2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2pPr>
      <a:lvl3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3pPr>
      <a:lvl4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4pPr>
      <a:lvl5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5pPr>
      <a:lvl6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6pPr>
      <a:lvl7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7pPr>
      <a:lvl8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8pPr>
      <a:lvl9pPr marL="0" marR="0" indent="0" algn="ctr" defTabSz="584200" rtl="0" latinLnBrk="0">
        <a:lnSpc>
          <a:spcPct val="100000"/>
        </a:lnSpc>
        <a:spcBef>
          <a:spcPts val="0"/>
        </a:spcBef>
        <a:spcAft>
          <a:spcPts val="0"/>
        </a:spcAft>
        <a:buClrTx/>
        <a:buSzTx/>
        <a:buFontTx/>
        <a:buNone/>
        <a:tabLst/>
        <a:defRPr sz="8000" b="1" i="0" u="none" strike="noStrike" cap="none" spc="0" baseline="0">
          <a:solidFill>
            <a:srgbClr val="FFFFFF"/>
          </a:solidFill>
          <a:uFillTx/>
          <a:latin typeface="+mj-lt"/>
          <a:ea typeface="+mj-ea"/>
          <a:cs typeface="+mj-cs"/>
          <a:sym typeface="Helvetica"/>
        </a:defRPr>
      </a:lvl9pPr>
    </p:titleStyle>
    <p:bodyStyle>
      <a:lvl1pPr marL="3007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1pPr>
      <a:lvl2pPr marL="7579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2pPr>
      <a:lvl3pPr marL="12151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3pPr>
      <a:lvl4pPr marL="16723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4pPr>
      <a:lvl5pPr marL="21295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5pPr>
      <a:lvl6pPr marL="25867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6pPr>
      <a:lvl7pPr marL="30439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7pPr>
      <a:lvl8pPr marL="35011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8pPr>
      <a:lvl9pPr marL="3958389" marR="0" indent="-300789" algn="l" defTabSz="584200" rtl="0" latinLnBrk="0">
        <a:lnSpc>
          <a:spcPct val="100000"/>
        </a:lnSpc>
        <a:spcBef>
          <a:spcPts val="4200"/>
        </a:spcBef>
        <a:spcAft>
          <a:spcPts val="0"/>
        </a:spcAft>
        <a:buClrTx/>
        <a:buSzPct val="75000"/>
        <a:buFontTx/>
        <a:buChar char="•"/>
        <a:tabLst/>
        <a:defRPr sz="2500" b="1" i="0" u="none" strike="noStrike" cap="none" spc="0" baseline="0">
          <a:solidFill>
            <a:srgbClr val="FFFFFF"/>
          </a:solidFill>
          <a:uFillTx/>
          <a:latin typeface="+mj-lt"/>
          <a:ea typeface="+mj-ea"/>
          <a:cs typeface="+mj-cs"/>
          <a:sym typeface="Helvetica"/>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Made By:-…"/>
          <p:cNvSpPr txBox="1">
            <a:spLocks noGrp="1"/>
          </p:cNvSpPr>
          <p:nvPr>
            <p:ph type="subTitle" sz="quarter" idx="1"/>
          </p:nvPr>
        </p:nvSpPr>
        <p:spPr>
          <a:xfrm>
            <a:off x="8193465" y="8021802"/>
            <a:ext cx="4755783" cy="1686571"/>
          </a:xfrm>
          <a:prstGeom prst="rect">
            <a:avLst/>
          </a:prstGeom>
        </p:spPr>
        <p:txBody>
          <a:bodyPr anchor="ctr"/>
          <a:lstStyle/>
          <a:p>
            <a:pPr algn="l">
              <a:defRPr b="1" i="1">
                <a:solidFill>
                  <a:srgbClr val="0C0E33"/>
                </a:solidFill>
                <a:latin typeface="+mj-lt"/>
                <a:ea typeface="+mj-ea"/>
                <a:cs typeface="+mj-cs"/>
                <a:sym typeface="Helvetica"/>
              </a:defRPr>
            </a:pPr>
            <a:r>
              <a:rPr dirty="0"/>
              <a:t>              Made By:-</a:t>
            </a:r>
          </a:p>
          <a:p>
            <a:pPr algn="l">
              <a:defRPr b="1" i="1">
                <a:solidFill>
                  <a:srgbClr val="0C0E33"/>
                </a:solidFill>
                <a:latin typeface="+mj-lt"/>
                <a:ea typeface="+mj-ea"/>
                <a:cs typeface="+mj-cs"/>
                <a:sym typeface="Helvetica"/>
              </a:defRPr>
            </a:pPr>
            <a:r>
              <a:rPr dirty="0"/>
              <a:t>                 Daksh Pahwa</a:t>
            </a:r>
          </a:p>
          <a:p>
            <a:pPr algn="l">
              <a:defRPr b="1" i="1">
                <a:solidFill>
                  <a:srgbClr val="0C0E33"/>
                </a:solidFill>
                <a:latin typeface="+mj-lt"/>
                <a:ea typeface="+mj-ea"/>
                <a:cs typeface="+mj-cs"/>
                <a:sym typeface="Helvetica"/>
              </a:defRPr>
            </a:pPr>
            <a:r>
              <a:rPr dirty="0"/>
              <a:t>                   IC-2K18-17</a:t>
            </a:r>
          </a:p>
        </p:txBody>
      </p:sp>
      <p:sp>
        <p:nvSpPr>
          <p:cNvPr id="120" name="Presentation on…"/>
          <p:cNvSpPr txBox="1">
            <a:spLocks noGrp="1"/>
          </p:cNvSpPr>
          <p:nvPr>
            <p:ph type="ctrTitle"/>
          </p:nvPr>
        </p:nvSpPr>
        <p:spPr>
          <a:xfrm>
            <a:off x="938340" y="207812"/>
            <a:ext cx="11128120" cy="4689776"/>
          </a:xfrm>
          <a:prstGeom prst="rect">
            <a:avLst/>
          </a:prstGeom>
          <a:effectLst>
            <a:outerShdw blurRad="38100" dist="282123" dir="18900000" rotWithShape="0">
              <a:srgbClr val="000000"/>
            </a:outerShdw>
          </a:effectLst>
        </p:spPr>
        <p:txBody>
          <a:bodyPr lIns="63500" tIns="63500" rIns="63500" bIns="63500" anchor="ctr"/>
          <a:lstStyle/>
          <a:p>
            <a:pPr>
              <a:defRPr sz="8200" i="1">
                <a:solidFill>
                  <a:srgbClr val="837FA3"/>
                </a:solidFill>
              </a:defRPr>
            </a:pPr>
            <a:r>
              <a:rPr dirty="0"/>
              <a:t>Presentation on </a:t>
            </a:r>
          </a:p>
          <a:p>
            <a:pPr>
              <a:defRPr sz="8200" i="1">
                <a:solidFill>
                  <a:srgbClr val="837FA3"/>
                </a:solidFill>
              </a:defRPr>
            </a:pPr>
            <a:r>
              <a:rPr dirty="0"/>
              <a:t>Digital Computer &amp; </a:t>
            </a:r>
          </a:p>
          <a:p>
            <a:pPr>
              <a:defRPr sz="8200" i="1">
                <a:solidFill>
                  <a:srgbClr val="837FA3"/>
                </a:solidFill>
              </a:defRPr>
            </a:pPr>
            <a:r>
              <a:rPr dirty="0"/>
              <a:t>Organization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120"/>
                                        </p:tgtEl>
                                        <p:attrNameLst>
                                          <p:attrName>style.visibility</p:attrName>
                                        </p:attrNameLst>
                                      </p:cBhvr>
                                      <p:to>
                                        <p:strVal val="visible"/>
                                      </p:to>
                                    </p:set>
                                    <p:anim calcmode="lin" valueType="num">
                                      <p:cBhvr>
                                        <p:cTn id="7" dur="3000" fill="hold"/>
                                        <p:tgtEl>
                                          <p:spTgt spid="120"/>
                                        </p:tgtEl>
                                        <p:attrNameLst>
                                          <p:attrName>ppt_x</p:attrName>
                                        </p:attrNameLst>
                                      </p:cBhvr>
                                      <p:tavLst>
                                        <p:tav tm="0">
                                          <p:val>
                                            <p:strVal val="#ppt_x"/>
                                          </p:val>
                                        </p:tav>
                                        <p:tav tm="100000">
                                          <p:val>
                                            <p:strVal val="#ppt_x"/>
                                          </p:val>
                                        </p:tav>
                                      </p:tavLst>
                                    </p:anim>
                                    <p:anim calcmode="lin" valueType="num">
                                      <p:cBhvr>
                                        <p:cTn id="8" dur="3000"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2" nodeType="click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blinds(horizontal)">
                                      <p:cBhvr>
                                        <p:cTn id="13" dur="175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2" animBg="1" advAuto="0"/>
      <p:bldP spid="120"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Interconnection</a:t>
            </a:r>
            <a:endParaRPr lang="en-US" dirty="0"/>
          </a:p>
        </p:txBody>
      </p:sp>
      <p:sp>
        <p:nvSpPr>
          <p:cNvPr id="3" name="Text Placeholder 2"/>
          <p:cNvSpPr>
            <a:spLocks noGrp="1"/>
          </p:cNvSpPr>
          <p:nvPr>
            <p:ph type="body" idx="1"/>
          </p:nvPr>
        </p:nvSpPr>
        <p:spPr>
          <a:xfrm>
            <a:off x="952500" y="2980266"/>
            <a:ext cx="11099800" cy="6286500"/>
          </a:xfrm>
        </p:spPr>
        <p:txBody>
          <a:bodyPr>
            <a:normAutofit fontScale="70000" lnSpcReduction="20000"/>
          </a:bodyPr>
          <a:lstStyle/>
          <a:p>
            <a:endParaRPr lang="en-US" sz="2800" dirty="0" smtClean="0"/>
          </a:p>
          <a:p>
            <a:r>
              <a:rPr lang="en-US" sz="4500" dirty="0" smtClean="0">
                <a:latin typeface="+mn-lt"/>
              </a:rPr>
              <a:t>A </a:t>
            </a:r>
            <a:r>
              <a:rPr lang="en-US" sz="4500" dirty="0">
                <a:latin typeface="+mn-lt"/>
              </a:rPr>
              <a:t>bus is a communication pathway connecting two or more </a:t>
            </a:r>
            <a:r>
              <a:rPr lang="en-US" sz="4500" dirty="0" smtClean="0">
                <a:latin typeface="+mn-lt"/>
              </a:rPr>
              <a:t>devices.</a:t>
            </a:r>
          </a:p>
          <a:p>
            <a:r>
              <a:rPr lang="en-US" sz="4500" dirty="0">
                <a:latin typeface="+mn-lt"/>
              </a:rPr>
              <a:t>A key characteristic of a bus is that it is a shared transmission medium. </a:t>
            </a:r>
            <a:endParaRPr lang="en-US" sz="4500" dirty="0" smtClean="0">
              <a:latin typeface="+mn-lt"/>
            </a:endParaRPr>
          </a:p>
          <a:p>
            <a:r>
              <a:rPr lang="en-US" sz="4500" dirty="0">
                <a:latin typeface="+mn-lt"/>
              </a:rPr>
              <a:t>A bus that connects major computer components (processor, memory, I/O) is called a </a:t>
            </a:r>
            <a:r>
              <a:rPr lang="en-US" sz="4500" u="sng" dirty="0" smtClean="0">
                <a:latin typeface="+mn-lt"/>
              </a:rPr>
              <a:t>System Bus</a:t>
            </a:r>
            <a:r>
              <a:rPr lang="en-US" sz="4500" dirty="0">
                <a:latin typeface="+mn-lt"/>
              </a:rPr>
              <a:t>. </a:t>
            </a:r>
          </a:p>
          <a:p>
            <a:r>
              <a:rPr lang="en-US" sz="4500" dirty="0" smtClean="0">
                <a:latin typeface="+mn-lt"/>
              </a:rPr>
              <a:t>There </a:t>
            </a:r>
            <a:r>
              <a:rPr lang="en-US" sz="4500" dirty="0">
                <a:latin typeface="+mn-lt"/>
              </a:rPr>
              <a:t>are many different bus designs, on any bus the lines can be classified into three </a:t>
            </a:r>
            <a:r>
              <a:rPr lang="en-US" sz="4500" dirty="0" smtClean="0">
                <a:latin typeface="+mn-lt"/>
              </a:rPr>
              <a:t>functional </a:t>
            </a:r>
            <a:r>
              <a:rPr lang="en-US" sz="4500" dirty="0">
                <a:latin typeface="+mn-lt"/>
              </a:rPr>
              <a:t>groups </a:t>
            </a:r>
            <a:r>
              <a:rPr lang="en-US" sz="4500" dirty="0" smtClean="0">
                <a:latin typeface="+mn-lt"/>
              </a:rPr>
              <a:t>data</a:t>
            </a:r>
            <a:r>
              <a:rPr lang="en-US" sz="4500" dirty="0">
                <a:latin typeface="+mn-lt"/>
              </a:rPr>
              <a:t>, address, and control </a:t>
            </a:r>
            <a:r>
              <a:rPr lang="en-US" sz="4500" dirty="0" smtClean="0">
                <a:latin typeface="+mn-lt"/>
              </a:rPr>
              <a:t>lines which you can see in the below diagram. </a:t>
            </a:r>
            <a:endParaRPr lang="en-US" dirty="0"/>
          </a:p>
          <a:p>
            <a:endParaRPr lang="en-US" dirty="0"/>
          </a:p>
        </p:txBody>
      </p:sp>
    </p:spTree>
    <p:extLst>
      <p:ext uri="{BB962C8B-B14F-4D97-AF65-F5344CB8AC3E}">
        <p14:creationId xmlns:p14="http://schemas.microsoft.com/office/powerpoint/2010/main" val="208615847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71380" b="-71380"/>
          <a:stretch/>
        </p:blipFill>
        <p:spPr>
          <a:xfrm>
            <a:off x="0" y="0"/>
            <a:ext cx="13004800" cy="9753600"/>
          </a:xfrm>
        </p:spPr>
      </p:pic>
    </p:spTree>
    <p:extLst>
      <p:ext uri="{BB962C8B-B14F-4D97-AF65-F5344CB8AC3E}">
        <p14:creationId xmlns:p14="http://schemas.microsoft.com/office/powerpoint/2010/main" val="203549578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lgn="ctr" fontAlgn="base">
              <a:buNone/>
            </a:pPr>
            <a:r>
              <a:rPr lang="en-US" sz="2800" dirty="0" smtClean="0"/>
              <a:t>Each </a:t>
            </a:r>
            <a:r>
              <a:rPr lang="en-US" sz="2800" dirty="0"/>
              <a:t>line is assigned a particular meaning or function . The lines can be classified into 3 functional groups</a:t>
            </a:r>
          </a:p>
          <a:p>
            <a:pPr marL="0" indent="0" algn="ctr" fontAlgn="base">
              <a:buNone/>
            </a:pPr>
            <a:r>
              <a:rPr lang="en-US" sz="2800" dirty="0"/>
              <a:t>           1. Data </a:t>
            </a:r>
            <a:r>
              <a:rPr lang="en-US" sz="2800" dirty="0" smtClean="0"/>
              <a:t>line  2.Address line</a:t>
            </a:r>
            <a:r>
              <a:rPr lang="en-US" sz="2800" dirty="0"/>
              <a:t/>
            </a:r>
            <a:br>
              <a:rPr lang="en-US" sz="2800" dirty="0"/>
            </a:br>
            <a:r>
              <a:rPr lang="en-US" sz="2800" dirty="0"/>
              <a:t>        </a:t>
            </a:r>
            <a:r>
              <a:rPr lang="en-US" sz="2800" dirty="0" smtClean="0"/>
              <a:t>   3.Control </a:t>
            </a:r>
            <a:r>
              <a:rPr lang="en-US" sz="2800" dirty="0"/>
              <a:t>line</a:t>
            </a:r>
          </a:p>
          <a:p>
            <a:pPr marL="0" indent="0" algn="ctr" fontAlgn="base">
              <a:buNone/>
            </a:pPr>
            <a:r>
              <a:rPr lang="en-US" sz="2800" dirty="0"/>
              <a:t> DATA </a:t>
            </a:r>
            <a:r>
              <a:rPr lang="en-US" sz="2800" dirty="0" smtClean="0"/>
              <a:t>LINE :   Provide </a:t>
            </a:r>
            <a:r>
              <a:rPr lang="en-US" sz="2800" dirty="0"/>
              <a:t>a path for </a:t>
            </a:r>
            <a:r>
              <a:rPr lang="en-US" sz="2800" dirty="0" smtClean="0"/>
              <a:t>moving </a:t>
            </a:r>
            <a:r>
              <a:rPr lang="en-US" sz="2800" dirty="0"/>
              <a:t>data between system modules . These lines, collectively, are called the data bus. Data bus may consist of from 32 to 100 separated line . Each line can carry only one bit at a time . Number of line in the bus determine the data rate and overall the system </a:t>
            </a:r>
            <a:r>
              <a:rPr lang="en-US" sz="2800" dirty="0" smtClean="0"/>
              <a:t>performance</a:t>
            </a:r>
            <a:r>
              <a:rPr lang="en-US" sz="2400" dirty="0"/>
              <a:t/>
            </a:r>
            <a:br>
              <a:rPr lang="en-US" sz="2400" dirty="0"/>
            </a:br>
            <a:endParaRPr lang="en-US" sz="2400" dirty="0"/>
          </a:p>
        </p:txBody>
      </p:sp>
    </p:spTree>
    <p:extLst>
      <p:ext uri="{BB962C8B-B14F-4D97-AF65-F5344CB8AC3E}">
        <p14:creationId xmlns:p14="http://schemas.microsoft.com/office/powerpoint/2010/main" val="29649054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10000"/>
          </a:bodyPr>
          <a:lstStyle/>
          <a:p>
            <a:pPr marL="0" indent="0" fontAlgn="base">
              <a:buNone/>
            </a:pPr>
            <a:r>
              <a:rPr lang="en-US" sz="3000" u="sng" dirty="0"/>
              <a:t>ADDRESS LINE  </a:t>
            </a:r>
            <a:r>
              <a:rPr lang="en-US" dirty="0"/>
              <a:t> </a:t>
            </a:r>
          </a:p>
          <a:p>
            <a:pPr marL="0" indent="0" algn="ctr" fontAlgn="base">
              <a:buNone/>
            </a:pPr>
            <a:r>
              <a:rPr lang="en-US" dirty="0"/>
              <a:t>Used to designate the source or destination of the data on the data bus. The width of the address bus determines the maximum possible memory capacity of the system.</a:t>
            </a:r>
          </a:p>
          <a:p>
            <a:pPr marL="0" indent="0" fontAlgn="base">
              <a:buNone/>
            </a:pPr>
            <a:r>
              <a:rPr lang="en-US" sz="3000" u="sng" dirty="0" smtClean="0"/>
              <a:t>Control </a:t>
            </a:r>
            <a:r>
              <a:rPr lang="en-US" sz="3000" u="sng" dirty="0"/>
              <a:t>line</a:t>
            </a:r>
          </a:p>
          <a:p>
            <a:pPr marL="0" indent="0" fontAlgn="base">
              <a:buNone/>
            </a:pPr>
            <a:r>
              <a:rPr lang="en-US" dirty="0"/>
              <a:t>Used to control the access to and the use of the data and address </a:t>
            </a:r>
            <a:r>
              <a:rPr lang="en-US" dirty="0" err="1" smtClean="0"/>
              <a:t>lines.Since</a:t>
            </a:r>
            <a:r>
              <a:rPr lang="en-US" dirty="0" smtClean="0"/>
              <a:t> </a:t>
            </a:r>
            <a:r>
              <a:rPr lang="en-US" dirty="0"/>
              <a:t>the data and the address line shared by all the components, there must be a means of controlling their use.</a:t>
            </a:r>
          </a:p>
          <a:p>
            <a:pPr marL="0" indent="0" fontAlgn="base">
              <a:buNone/>
            </a:pPr>
            <a:r>
              <a:rPr lang="en-US" dirty="0"/>
              <a:t>Control signal transmit both commands and timing  information between the modules.</a:t>
            </a:r>
          </a:p>
          <a:p>
            <a:pPr marL="0" indent="0" fontAlgn="base">
              <a:buNone/>
            </a:pPr>
            <a:r>
              <a:rPr lang="en-US" dirty="0"/>
              <a:t>Typical control lines </a:t>
            </a:r>
            <a:r>
              <a:rPr lang="en-US" dirty="0" smtClean="0"/>
              <a:t>include</a:t>
            </a:r>
            <a:r>
              <a:rPr lang="en-US" dirty="0"/>
              <a:t> Memory write, Memory read ,I/O write ,   I/O read ,  Clock , Reset,  Bus request, Bus grant, Interrupt request, Interrupt ACK ,Transfer </a:t>
            </a:r>
            <a:r>
              <a:rPr lang="en-US" dirty="0" smtClean="0"/>
              <a:t>ACK</a:t>
            </a:r>
            <a:endParaRPr lang="en-US" dirty="0"/>
          </a:p>
        </p:txBody>
      </p:sp>
    </p:spTree>
    <p:extLst>
      <p:ext uri="{BB962C8B-B14F-4D97-AF65-F5344CB8AC3E}">
        <p14:creationId xmlns:p14="http://schemas.microsoft.com/office/powerpoint/2010/main" val="51773183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33" y="2400300"/>
            <a:ext cx="10464800" cy="3302000"/>
          </a:xfrm>
        </p:spPr>
        <p:txBody>
          <a:bodyPr>
            <a:normAutofit fontScale="90000"/>
          </a:bodyPr>
          <a:lstStyle/>
          <a:p>
            <a:r>
              <a:rPr lang="en-US" sz="8800" u="sng" dirty="0" smtClean="0"/>
              <a:t/>
            </a:r>
            <a:br>
              <a:rPr lang="en-US" sz="8800" u="sng" dirty="0" smtClean="0"/>
            </a:br>
            <a:r>
              <a:rPr lang="en-US" sz="8800" u="sng" dirty="0" smtClean="0"/>
              <a:t>INPUT </a:t>
            </a:r>
            <a:r>
              <a:rPr lang="mr-IN" sz="8800" u="sng" dirty="0" smtClean="0"/>
              <a:t>–</a:t>
            </a:r>
            <a:r>
              <a:rPr lang="en-US" sz="8800" u="sng" dirty="0" smtClean="0"/>
              <a:t> OUTPUT</a:t>
            </a:r>
            <a:br>
              <a:rPr lang="en-US" sz="8800" u="sng" dirty="0" smtClean="0"/>
            </a:br>
            <a:r>
              <a:rPr lang="en-US" sz="8800" u="sng" dirty="0" smtClean="0"/>
              <a:t>Organization</a:t>
            </a:r>
            <a:endParaRPr lang="en-US" sz="8800" u="sng" dirty="0"/>
          </a:p>
        </p:txBody>
      </p:sp>
    </p:spTree>
    <p:extLst>
      <p:ext uri="{BB962C8B-B14F-4D97-AF65-F5344CB8AC3E}">
        <p14:creationId xmlns:p14="http://schemas.microsoft.com/office/powerpoint/2010/main" val="213841688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lnSpcReduction="20000"/>
          </a:bodyPr>
          <a:lstStyle/>
          <a:p>
            <a:pPr marL="0" indent="0" algn="ctr">
              <a:buNone/>
            </a:pPr>
            <a:r>
              <a:rPr lang="en-US" sz="2800" dirty="0"/>
              <a:t> The </a:t>
            </a:r>
            <a:r>
              <a:rPr lang="en-US" sz="5200" u="sng" dirty="0"/>
              <a:t>Input-output</a:t>
            </a:r>
            <a:r>
              <a:rPr lang="en-US" sz="4300" dirty="0"/>
              <a:t> </a:t>
            </a:r>
            <a:r>
              <a:rPr lang="en-US" sz="2800" dirty="0"/>
              <a:t>subsystem of a computer provides an efficient mode of communication between the central system and the outside environment. It handles all the input-output operations of the computer system.</a:t>
            </a:r>
          </a:p>
          <a:p>
            <a:pPr marL="0" indent="0" algn="ctr">
              <a:buNone/>
            </a:pPr>
            <a:r>
              <a:rPr lang="en-US" sz="2800" dirty="0"/>
              <a:t>       PERIPHERALS:-  Input or output devices that are connected to computer are called peripheral devices. These devices are designed to read information into or out of the memory unit upon command from the CPU and are considered to be the part of computer system. These devices are also called peripherals.</a:t>
            </a:r>
          </a:p>
          <a:p>
            <a:pPr marL="0" indent="0">
              <a:buNone/>
            </a:pPr>
            <a:r>
              <a:rPr lang="en-US" sz="2800" dirty="0" smtClean="0"/>
              <a:t>There </a:t>
            </a:r>
            <a:r>
              <a:rPr lang="en-US" sz="2800" dirty="0"/>
              <a:t>are three type of Peripherals,</a:t>
            </a:r>
          </a:p>
          <a:p>
            <a:pPr marL="0" indent="0">
              <a:buNone/>
            </a:pPr>
            <a:r>
              <a:rPr lang="en-US" sz="2800" dirty="0" smtClean="0"/>
              <a:t>       Input </a:t>
            </a:r>
            <a:r>
              <a:rPr lang="en-US" sz="2800" dirty="0"/>
              <a:t>Peripherals.</a:t>
            </a:r>
          </a:p>
          <a:p>
            <a:pPr marL="0" indent="0">
              <a:buNone/>
            </a:pPr>
            <a:r>
              <a:rPr lang="en-US" sz="2800" dirty="0" smtClean="0"/>
              <a:t>      Output Peripherals.</a:t>
            </a:r>
          </a:p>
          <a:p>
            <a:pPr marL="0" indent="0">
              <a:buNone/>
            </a:pPr>
            <a:r>
              <a:rPr lang="en-US" sz="2800" dirty="0" smtClean="0"/>
              <a:t>       Input-output </a:t>
            </a:r>
            <a:r>
              <a:rPr lang="en-US" sz="2800" dirty="0"/>
              <a:t>Peripherals</a:t>
            </a:r>
            <a:r>
              <a:rPr lang="en-US" sz="2800" dirty="0" smtClean="0"/>
              <a:t>.</a:t>
            </a:r>
            <a:endParaRPr lang="en-US" sz="2800" dirty="0"/>
          </a:p>
        </p:txBody>
      </p:sp>
    </p:spTree>
    <p:extLst>
      <p:ext uri="{BB962C8B-B14F-4D97-AF65-F5344CB8AC3E}">
        <p14:creationId xmlns:p14="http://schemas.microsoft.com/office/powerpoint/2010/main" val="14120897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pPr marL="0" indent="0">
              <a:buNone/>
            </a:pPr>
            <a:r>
              <a:rPr lang="en-US" sz="2800" dirty="0"/>
              <a:t>There are three type of </a:t>
            </a:r>
            <a:r>
              <a:rPr lang="en-US" sz="2800" dirty="0" smtClean="0"/>
              <a:t>Peripherals-</a:t>
            </a:r>
          </a:p>
          <a:p>
            <a:pPr marL="0" indent="0"/>
            <a:r>
              <a:rPr lang="en-US" sz="2800" dirty="0"/>
              <a:t>Input Peripherals- An input device is a peripheral(piece of computer hardware equipment) used to provide data and control signals to an information processing system such as a computer or other information appliance. </a:t>
            </a:r>
          </a:p>
          <a:p>
            <a:pPr marL="0" indent="0"/>
            <a:r>
              <a:rPr lang="en-US" sz="2800" dirty="0"/>
              <a:t>  Output Peripherals-An output device is any peripheral that receives data from a computer, usually for display, projection, or physical reproduction.</a:t>
            </a:r>
          </a:p>
          <a:p>
            <a:pPr marL="0" indent="0"/>
            <a:r>
              <a:rPr lang="en-US" sz="2800" dirty="0"/>
              <a:t> Input-output Peripherals-The I/O (input and output) peripheral are used primarily for communication between the computer and the external environment. They provide the ability to enter commands to the PC, and vice versa, i.e. send commands to outside to perform some task on a given device</a:t>
            </a:r>
            <a:r>
              <a:rPr lang="en-US" sz="2800" dirty="0" smtClean="0"/>
              <a:t>.</a:t>
            </a:r>
            <a:endParaRPr lang="en-US" sz="2800" dirty="0"/>
          </a:p>
        </p:txBody>
      </p:sp>
    </p:spTree>
    <p:extLst>
      <p:ext uri="{BB962C8B-B14F-4D97-AF65-F5344CB8AC3E}">
        <p14:creationId xmlns:p14="http://schemas.microsoft.com/office/powerpoint/2010/main" val="51064457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Peripherals</a:t>
            </a:r>
          </a:p>
        </p:txBody>
      </p:sp>
      <p:sp>
        <p:nvSpPr>
          <p:cNvPr id="3" name="Text Placeholder 2"/>
          <p:cNvSpPr>
            <a:spLocks noGrp="1"/>
          </p:cNvSpPr>
          <p:nvPr>
            <p:ph type="body" idx="1"/>
          </p:nvPr>
        </p:nvSpPr>
        <p:spPr/>
        <p:txBody>
          <a:bodyPr/>
          <a:lstStyle/>
          <a:p>
            <a:pPr>
              <a:buNone/>
            </a:pPr>
            <a:r>
              <a:rPr lang="en-US" dirty="0"/>
              <a:t>An input device converts incoming data and instructions into a pattern of electrical signals in binary code that are comprehensible to a digital computer. An output device reverses the process, translating the digitized signals into a form intelligible to the user.</a:t>
            </a:r>
          </a:p>
          <a:p>
            <a:r>
              <a:rPr lang="en-US" dirty="0"/>
              <a:t>Input peripherals : Allows user input, from the outside world to the computer. Example: Keyboard, Mouse etc.</a:t>
            </a:r>
          </a:p>
          <a:p>
            <a:r>
              <a:rPr lang="en-US" dirty="0"/>
              <a:t>Output peripherals: Allows information output, from the computer to the outside world. Example: Printer, Monitor etc.</a:t>
            </a:r>
          </a:p>
          <a:p>
            <a:r>
              <a:rPr lang="en-US" dirty="0"/>
              <a:t>Input-Output peripherals: Allows both input(from outside world to computer) as well as, output(from computer to the outside world). Example: Touch screen etc</a:t>
            </a:r>
            <a:r>
              <a:rPr lang="en-US" dirty="0" smtClean="0"/>
              <a:t>.</a:t>
            </a:r>
            <a:endParaRPr lang="en-US" dirty="0"/>
          </a:p>
        </p:txBody>
      </p:sp>
    </p:spTree>
    <p:extLst>
      <p:ext uri="{BB962C8B-B14F-4D97-AF65-F5344CB8AC3E}">
        <p14:creationId xmlns:p14="http://schemas.microsoft.com/office/powerpoint/2010/main" val="152360376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Text Placeholder 2"/>
          <p:cNvSpPr>
            <a:spLocks noGrp="1"/>
          </p:cNvSpPr>
          <p:nvPr>
            <p:ph type="body" idx="1"/>
          </p:nvPr>
        </p:nvSpPr>
        <p:spPr/>
        <p:txBody>
          <a:bodyPr>
            <a:normAutofit/>
          </a:bodyPr>
          <a:lstStyle/>
          <a:p>
            <a:pPr marL="0" indent="0" algn="ctr">
              <a:buNone/>
            </a:pPr>
            <a:r>
              <a:rPr lang="en-US" sz="2800" dirty="0"/>
              <a:t>DMA stands for "Direct Memory Access" and is a method of transferring data from the computer's RAM to another part of the computer without processing it using the CPU. While most data that is input or output from your computer is processed by the CPU, some data does not require processing, or can be processed by another device. n these situations, DMA can save processing time and is a more efficient way to move data from the computer's memory to other devices. In order for devices to use direct memory access, they must be assigned to a DMA channel. Each type of port on a computer has a set of DMA channels that can be assigned to each connected device. For example, a PCI controller and a hard drive controller each have their own set of DMA channels. </a:t>
            </a:r>
          </a:p>
        </p:txBody>
      </p:sp>
    </p:spTree>
    <p:extLst>
      <p:ext uri="{BB962C8B-B14F-4D97-AF65-F5344CB8AC3E}">
        <p14:creationId xmlns:p14="http://schemas.microsoft.com/office/powerpoint/2010/main" val="83632877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5209" t="12539" r="5903" b="3290"/>
          <a:stretch/>
        </p:blipFill>
        <p:spPr>
          <a:xfrm>
            <a:off x="0" y="0"/>
            <a:ext cx="13004800" cy="9753600"/>
          </a:xfrm>
        </p:spPr>
      </p:pic>
    </p:spTree>
    <p:extLst>
      <p:ext uri="{BB962C8B-B14F-4D97-AF65-F5344CB8AC3E}">
        <p14:creationId xmlns:p14="http://schemas.microsoft.com/office/powerpoint/2010/main" val="61461312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Index :"/>
          <p:cNvSpPr txBox="1">
            <a:spLocks noGrp="1"/>
          </p:cNvSpPr>
          <p:nvPr>
            <p:ph type="title"/>
          </p:nvPr>
        </p:nvSpPr>
        <p:spPr>
          <a:prstGeom prst="rect">
            <a:avLst/>
          </a:prstGeom>
          <a:effectLst>
            <a:outerShdw blurRad="38100" dist="282123" dir="18900000" rotWithShape="0">
              <a:srgbClr val="000000"/>
            </a:outerShdw>
          </a:effectLst>
        </p:spPr>
        <p:txBody>
          <a:bodyPr/>
          <a:lstStyle>
            <a:lvl1pPr>
              <a:defRPr sz="8200" i="1">
                <a:solidFill>
                  <a:srgbClr val="837FA3"/>
                </a:solidFill>
              </a:defRPr>
            </a:lvl1pPr>
          </a:lstStyle>
          <a:p>
            <a:r>
              <a:rPr dirty="0"/>
              <a:t>Index :</a:t>
            </a:r>
          </a:p>
        </p:txBody>
      </p:sp>
      <p:sp>
        <p:nvSpPr>
          <p:cNvPr id="123" name="Introduction…"/>
          <p:cNvSpPr txBox="1">
            <a:spLocks noGrp="1"/>
          </p:cNvSpPr>
          <p:nvPr>
            <p:ph type="body" idx="1"/>
          </p:nvPr>
        </p:nvSpPr>
        <p:spPr>
          <a:prstGeom prst="rect">
            <a:avLst/>
          </a:prstGeom>
        </p:spPr>
        <p:txBody>
          <a:bodyPr>
            <a:normAutofit/>
          </a:bodyPr>
          <a:lstStyle/>
          <a:p>
            <a:pPr marL="270710" indent="-270710" defTabSz="525779">
              <a:spcBef>
                <a:spcPts val="3700"/>
              </a:spcBef>
              <a:defRPr sz="2250"/>
            </a:pPr>
            <a:r>
              <a:rPr sz="4800" u="sng" dirty="0"/>
              <a:t>Introduction </a:t>
            </a:r>
          </a:p>
          <a:p>
            <a:pPr marL="270710" indent="-270710" defTabSz="525779">
              <a:spcBef>
                <a:spcPts val="3700"/>
              </a:spcBef>
              <a:defRPr sz="2250"/>
            </a:pPr>
            <a:r>
              <a:rPr sz="4800" u="sng" dirty="0"/>
              <a:t>Input - Output Organization</a:t>
            </a:r>
          </a:p>
          <a:p>
            <a:pPr marL="270710" indent="-270710" defTabSz="525779">
              <a:spcBef>
                <a:spcPts val="3700"/>
              </a:spcBef>
              <a:defRPr sz="2250"/>
            </a:pPr>
            <a:r>
              <a:rPr sz="4800" u="sng" dirty="0" smtClean="0"/>
              <a:t>Memory </a:t>
            </a:r>
            <a:r>
              <a:rPr lang="en-US" sz="4800" u="sng" dirty="0" smtClean="0"/>
              <a:t>Organization</a:t>
            </a:r>
            <a:endParaRPr lang="en-US" sz="4800" u="sng" dirty="0"/>
          </a:p>
          <a:p>
            <a:pPr marL="270710" indent="-270710" defTabSz="525779">
              <a:spcBef>
                <a:spcPts val="3700"/>
              </a:spcBef>
              <a:defRPr sz="2250"/>
            </a:pPr>
            <a:r>
              <a:rPr sz="4800" u="sng" dirty="0" smtClean="0"/>
              <a:t>CPU </a:t>
            </a:r>
            <a:r>
              <a:rPr sz="4800" u="sng" dirty="0"/>
              <a:t>Organization</a:t>
            </a:r>
          </a:p>
          <a:p>
            <a:pPr marL="270710" indent="-270710" defTabSz="525779">
              <a:spcBef>
                <a:spcPts val="3700"/>
              </a:spcBef>
              <a:defRPr sz="2250"/>
            </a:pPr>
            <a:r>
              <a:rPr sz="4800" u="sng" dirty="0" smtClean="0"/>
              <a:t>Control </a:t>
            </a:r>
            <a:r>
              <a:rPr sz="4800" u="sng" dirty="0"/>
              <a:t>Unit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Interrupt</a:t>
            </a:r>
          </a:p>
        </p:txBody>
      </p:sp>
      <p:sp>
        <p:nvSpPr>
          <p:cNvPr id="3" name="Text Placeholder 2"/>
          <p:cNvSpPr>
            <a:spLocks noGrp="1"/>
          </p:cNvSpPr>
          <p:nvPr>
            <p:ph type="body" idx="1"/>
          </p:nvPr>
        </p:nvSpPr>
        <p:spPr/>
        <p:txBody>
          <a:bodyPr>
            <a:normAutofit/>
          </a:bodyPr>
          <a:lstStyle/>
          <a:p>
            <a:pPr marL="0" indent="0" algn="ctr">
              <a:buNone/>
            </a:pPr>
            <a:r>
              <a:rPr lang="en-US" sz="2800" dirty="0"/>
              <a:t>Priority Interrupt are systems, that establishes a Priority over the various sources(interrupt devices) to determine which condition is to be serviced first when two or more requests arrive simultaneously . This system may also determine which condition are permitted to interrupt to the computer while another interrupt is being serviced . Usually, in Priority Systems, higher-priority interrupt levels are served first, as if they delayed or interrupted, could have serious consequences . And the devices with high-speed transfer such as magnetic disks are given high-priority, and slow devices such as keyboards receives low-priority</a:t>
            </a:r>
            <a:r>
              <a:rPr lang="en-US" sz="2800" dirty="0" smtClean="0"/>
              <a:t>.</a:t>
            </a:r>
            <a:endParaRPr lang="en-US" dirty="0"/>
          </a:p>
        </p:txBody>
      </p:sp>
    </p:spTree>
    <p:extLst>
      <p:ext uri="{BB962C8B-B14F-4D97-AF65-F5344CB8AC3E}">
        <p14:creationId xmlns:p14="http://schemas.microsoft.com/office/powerpoint/2010/main" val="198998049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Processor</a:t>
            </a:r>
          </a:p>
        </p:txBody>
      </p:sp>
      <p:sp>
        <p:nvSpPr>
          <p:cNvPr id="3" name="Text Placeholder 2"/>
          <p:cNvSpPr>
            <a:spLocks noGrp="1"/>
          </p:cNvSpPr>
          <p:nvPr>
            <p:ph type="body" idx="1"/>
          </p:nvPr>
        </p:nvSpPr>
        <p:spPr/>
        <p:txBody>
          <a:bodyPr>
            <a:normAutofit/>
          </a:bodyPr>
          <a:lstStyle/>
          <a:p>
            <a:r>
              <a:rPr lang="en-US" sz="2800" dirty="0"/>
              <a:t>An input-output processor (IOP) is a processor with direct memory access capability. In this, the computer system is divided into a memory unit and number of processors.</a:t>
            </a:r>
          </a:p>
          <a:p>
            <a:r>
              <a:rPr lang="en-US" sz="2800" dirty="0"/>
              <a:t>Each IOP controls and manage the input-output tasks. The IOP is similar to CPU except that it handles only the details of I/O processing. The IOP can fetch and execute its own instructions. These IOP instructions are designed to manage I/O transfers only</a:t>
            </a:r>
            <a:r>
              <a:rPr lang="en-US" sz="2800" dirty="0" smtClean="0"/>
              <a:t>.</a:t>
            </a:r>
            <a:endParaRPr lang="en-US" sz="2800" dirty="0"/>
          </a:p>
        </p:txBody>
      </p:sp>
    </p:spTree>
    <p:extLst>
      <p:ext uri="{BB962C8B-B14F-4D97-AF65-F5344CB8AC3E}">
        <p14:creationId xmlns:p14="http://schemas.microsoft.com/office/powerpoint/2010/main" val="37737406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a:blip r:embed="rId2">
            <a:extLst>
              <a:ext uri="{28A0092B-C50C-407E-A947-70E740481C1C}">
                <a14:useLocalDpi xmlns:a14="http://schemas.microsoft.com/office/drawing/2010/main" val="0"/>
              </a:ext>
            </a:extLst>
          </a:blip>
          <a:srcRect l="9401" r="9401"/>
          <a:stretch>
            <a:fillRect/>
          </a:stretch>
        </p:blipFill>
        <p:spPr>
          <a:xfrm>
            <a:off x="0" y="0"/>
            <a:ext cx="13004800" cy="9753600"/>
          </a:xfrm>
        </p:spPr>
      </p:pic>
    </p:spTree>
    <p:extLst>
      <p:ext uri="{BB962C8B-B14F-4D97-AF65-F5344CB8AC3E}">
        <p14:creationId xmlns:p14="http://schemas.microsoft.com/office/powerpoint/2010/main" val="209990441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Driven I/O</a:t>
            </a:r>
          </a:p>
        </p:txBody>
      </p:sp>
      <p:sp>
        <p:nvSpPr>
          <p:cNvPr id="3" name="Text Placeholder 2"/>
          <p:cNvSpPr>
            <a:spLocks noGrp="1"/>
          </p:cNvSpPr>
          <p:nvPr>
            <p:ph type="body" idx="1"/>
          </p:nvPr>
        </p:nvSpPr>
        <p:spPr/>
        <p:txBody>
          <a:bodyPr/>
          <a:lstStyle/>
          <a:p>
            <a:r>
              <a:rPr lang="en-US"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p>
        </p:txBody>
      </p:sp>
    </p:spTree>
    <p:extLst>
      <p:ext uri="{BB962C8B-B14F-4D97-AF65-F5344CB8AC3E}">
        <p14:creationId xmlns:p14="http://schemas.microsoft.com/office/powerpoint/2010/main" val="4892132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Synchronous Data Transfer</a:t>
            </a:r>
          </a:p>
        </p:txBody>
      </p:sp>
      <p:sp>
        <p:nvSpPr>
          <p:cNvPr id="3" name="Text Placeholder 2"/>
          <p:cNvSpPr>
            <a:spLocks noGrp="1"/>
          </p:cNvSpPr>
          <p:nvPr>
            <p:ph type="body" idx="1"/>
          </p:nvPr>
        </p:nvSpPr>
        <p:spPr/>
        <p:txBody>
          <a:bodyPr>
            <a:normAutofit/>
          </a:bodyPr>
          <a:lstStyle/>
          <a:p>
            <a:pPr marL="0" indent="0" algn="ctr">
              <a:buNone/>
            </a:pPr>
            <a:r>
              <a:rPr lang="en-US" sz="3200" dirty="0"/>
              <a:t>In Synchronous data transfer, the sending and receiving units are enabled with same clock signal. It is possible between two units when each of them knows the behavior of the other. The master performs a sequence of instructions for data transfer in a predefined order. All these actions are synchronized with the common clock. The master is designed to supply the data at a time when the slave is definitely ready for it. Usually, the master will introduce sufficient delay to take into account the slow response of the slave, without any request from the slave</a:t>
            </a:r>
          </a:p>
        </p:txBody>
      </p:sp>
    </p:spTree>
    <p:extLst>
      <p:ext uri="{BB962C8B-B14F-4D97-AF65-F5344CB8AC3E}">
        <p14:creationId xmlns:p14="http://schemas.microsoft.com/office/powerpoint/2010/main" val="109146124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Data Transfer</a:t>
            </a:r>
          </a:p>
        </p:txBody>
      </p:sp>
      <p:sp>
        <p:nvSpPr>
          <p:cNvPr id="3" name="Text Placeholder 2"/>
          <p:cNvSpPr>
            <a:spLocks noGrp="1"/>
          </p:cNvSpPr>
          <p:nvPr>
            <p:ph type="body" idx="1"/>
          </p:nvPr>
        </p:nvSpPr>
        <p:spPr/>
        <p:txBody>
          <a:bodyPr/>
          <a:lstStyle/>
          <a:p>
            <a:pPr marL="0" indent="0" algn="ctr">
              <a:buNone/>
            </a:pPr>
            <a:r>
              <a:rPr lang="en-US" sz="2800" dirty="0"/>
              <a:t>In most computer asynchronous mode of data transfer is used in which two component have a different clock. Data transfer can occur between data in two ways serial and parallel. In case of parallel multiple lines are used to send a single bit whereas in serial transfer each bit is send one at a time. To tell other devices when the character/data will be given a concept of start and end bit is used. A start bit is denoted by 0 and stop bit is detected when line return to 1-state at least one time, here 1-state means that there is not data transfer is occurring</a:t>
            </a:r>
            <a:r>
              <a:rPr lang="en-US" sz="2800" dirty="0" smtClean="0"/>
              <a:t>.</a:t>
            </a:r>
            <a:endParaRPr lang="en-US" sz="2800" dirty="0"/>
          </a:p>
        </p:txBody>
      </p:sp>
    </p:spTree>
    <p:extLst>
      <p:ext uri="{BB962C8B-B14F-4D97-AF65-F5344CB8AC3E}">
        <p14:creationId xmlns:p14="http://schemas.microsoft.com/office/powerpoint/2010/main" val="159682212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Strobe Control</a:t>
            </a:r>
          </a:p>
        </p:txBody>
      </p:sp>
      <p:sp>
        <p:nvSpPr>
          <p:cNvPr id="3" name="Text Placeholder 2"/>
          <p:cNvSpPr>
            <a:spLocks noGrp="1"/>
          </p:cNvSpPr>
          <p:nvPr>
            <p:ph type="body" idx="1"/>
          </p:nvPr>
        </p:nvSpPr>
        <p:spPr/>
        <p:txBody>
          <a:bodyPr>
            <a:normAutofit/>
          </a:bodyPr>
          <a:lstStyle/>
          <a:p>
            <a:r>
              <a:rPr lang="en-US" sz="4000" dirty="0"/>
              <a:t>In computer or memory technology, a strobe is a </a:t>
            </a:r>
            <a:r>
              <a:rPr lang="en-US" sz="4000" u="sng" dirty="0"/>
              <a:t>signal</a:t>
            </a:r>
            <a:r>
              <a:rPr lang="en-US" sz="4000" dirty="0"/>
              <a:t> that is sent that validates data or other signals on adjacent parallel lines. In memory technology, the </a:t>
            </a:r>
            <a:r>
              <a:rPr lang="en-US" sz="4000" u="sng" dirty="0"/>
              <a:t>CAS</a:t>
            </a:r>
            <a:r>
              <a:rPr lang="en-US" sz="4000" dirty="0"/>
              <a:t> (column address strobe) and RAS ( </a:t>
            </a:r>
            <a:r>
              <a:rPr lang="en-US" sz="4000" u="sng" dirty="0"/>
              <a:t>row address strobe</a:t>
            </a:r>
            <a:r>
              <a:rPr lang="en-US" sz="4000" dirty="0"/>
              <a:t> ) signals are used to tell a dynamic RAM that an address is a column or row address</a:t>
            </a:r>
            <a:r>
              <a:rPr lang="en-US" sz="4000" dirty="0" smtClean="0"/>
              <a:t>.</a:t>
            </a:r>
            <a:endParaRPr lang="en-US" sz="4000" dirty="0"/>
          </a:p>
        </p:txBody>
      </p:sp>
    </p:spTree>
    <p:extLst>
      <p:ext uri="{BB962C8B-B14F-4D97-AF65-F5344CB8AC3E}">
        <p14:creationId xmlns:p14="http://schemas.microsoft.com/office/powerpoint/2010/main" val="118156702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Mechanism Of Scanner</a:t>
            </a:r>
          </a:p>
        </p:txBody>
      </p:sp>
      <p:sp>
        <p:nvSpPr>
          <p:cNvPr id="3" name="Text Placeholder 2"/>
          <p:cNvSpPr>
            <a:spLocks noGrp="1"/>
          </p:cNvSpPr>
          <p:nvPr>
            <p:ph type="body" idx="1"/>
          </p:nvPr>
        </p:nvSpPr>
        <p:spPr/>
        <p:txBody>
          <a:bodyPr>
            <a:normAutofit/>
          </a:bodyPr>
          <a:lstStyle/>
          <a:p>
            <a:r>
              <a:rPr lang="en-US" sz="3200" dirty="0"/>
              <a:t>Scanners operate by shining light at the object or document being digitized and directing the reflected light (usually through a series of mirrors and lenses) onto a photosensitive element. In most scanners, the sensing medium is an electronic, light-sensing integrated circuit known as a charged coupled device (CCD). Light-sensitive </a:t>
            </a:r>
            <a:r>
              <a:rPr lang="en-US" sz="3200" dirty="0" smtClean="0"/>
              <a:t>photo sites </a:t>
            </a:r>
            <a:r>
              <a:rPr lang="en-US" sz="3200" dirty="0"/>
              <a:t>arrayed along the CCD convert levels of brightness into electronic signals that are then processed into a digital image</a:t>
            </a:r>
            <a:r>
              <a:rPr lang="en-US" sz="3200" dirty="0" smtClean="0"/>
              <a:t>.</a:t>
            </a:r>
            <a:endParaRPr lang="en-US" sz="3200" dirty="0"/>
          </a:p>
        </p:txBody>
      </p:sp>
    </p:spTree>
    <p:extLst>
      <p:ext uri="{BB962C8B-B14F-4D97-AF65-F5344CB8AC3E}">
        <p14:creationId xmlns:p14="http://schemas.microsoft.com/office/powerpoint/2010/main" val="43777269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CCD is by far the most common light-sensing technology used in modern scanners. Two other technologies, CIS (Contact Image Sensor), and PMT (photomultiplier tube) are found in the low and high ends of the scanner market, respectively. CIS is a newer technology that allows scanners to be smaller and lighter, but sacrifices dynamic range, depth-of-field, and resolution. PMT-based drum scanners produce very high-quality images.</a:t>
            </a:r>
          </a:p>
          <a:p>
            <a:r>
              <a:rPr lang="en-US" dirty="0"/>
              <a:t>Another sensing technology, CMOS (Complementary Metal Oxide Semiconductor), appears primarily in low-end, hand-held digital cameras where its low cost, low power consumption and easier component integration permits smaller, less expensive designs. Traditionally, high-end and professional digital cameras employ CCD sensors, despite their expense and the complexity of their design, because they exhibit much superior noise characteristics. Although some innovative designs that render low-noise CMOS-based images are emerging, CCD still dominates the high end of the market</a:t>
            </a:r>
            <a:r>
              <a:rPr lang="en-US" dirty="0" smtClean="0"/>
              <a:t>.</a:t>
            </a:r>
            <a:endParaRPr lang="en-US" dirty="0"/>
          </a:p>
        </p:txBody>
      </p:sp>
    </p:spTree>
    <p:extLst>
      <p:ext uri="{BB962C8B-B14F-4D97-AF65-F5344CB8AC3E}">
        <p14:creationId xmlns:p14="http://schemas.microsoft.com/office/powerpoint/2010/main" val="80416421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principle of </a:t>
            </a:r>
            <a:r>
              <a:rPr lang="en-US" dirty="0" smtClean="0"/>
              <a:t>keyboard</a:t>
            </a:r>
            <a:endParaRPr lang="en-US" dirty="0"/>
          </a:p>
        </p:txBody>
      </p:sp>
      <p:sp>
        <p:nvSpPr>
          <p:cNvPr id="3" name="Text Placeholder 2"/>
          <p:cNvSpPr>
            <a:spLocks noGrp="1"/>
          </p:cNvSpPr>
          <p:nvPr>
            <p:ph type="body" idx="1"/>
          </p:nvPr>
        </p:nvSpPr>
        <p:spPr/>
        <p:txBody>
          <a:bodyPr/>
          <a:lstStyle/>
          <a:p>
            <a:r>
              <a:rPr lang="en-US" dirty="0"/>
              <a:t>Working 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key . When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t>The key identifying to computer is identified using a keyboard driver and finding the preferred key called</a:t>
            </a:r>
            <a:br>
              <a:rPr lang="en-US" dirty="0"/>
            </a:br>
            <a:r>
              <a:rPr lang="en-US" dirty="0"/>
              <a:t>source code</a:t>
            </a:r>
            <a:r>
              <a:rPr lang="en-US" dirty="0" smtClean="0"/>
              <a:t>.</a:t>
            </a:r>
            <a:endParaRPr lang="en-US" dirty="0"/>
          </a:p>
        </p:txBody>
      </p:sp>
    </p:spTree>
    <p:extLst>
      <p:ext uri="{BB962C8B-B14F-4D97-AF65-F5344CB8AC3E}">
        <p14:creationId xmlns:p14="http://schemas.microsoft.com/office/powerpoint/2010/main" val="35586817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11099800" cy="9753600"/>
          </a:xfrm>
        </p:spPr>
        <p:txBody>
          <a:bodyPr/>
          <a:lstStyle/>
          <a:p>
            <a:r>
              <a:rPr lang="en-US" sz="8800" u="sng" dirty="0"/>
              <a:t>Introduction</a:t>
            </a:r>
            <a:r>
              <a:rPr lang="en-US" dirty="0"/>
              <a:t> </a:t>
            </a:r>
            <a:br>
              <a:rPr lang="en-US" dirty="0"/>
            </a:br>
            <a:endParaRPr lang="en-US" dirty="0"/>
          </a:p>
        </p:txBody>
      </p:sp>
    </p:spTree>
    <p:extLst>
      <p:ext uri="{BB962C8B-B14F-4D97-AF65-F5344CB8AC3E}">
        <p14:creationId xmlns:p14="http://schemas.microsoft.com/office/powerpoint/2010/main" val="80909501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735" r="-397"/>
          <a:stretch/>
        </p:blipFill>
        <p:spPr>
          <a:xfrm>
            <a:off x="-119921" y="0"/>
            <a:ext cx="13124721" cy="9753600"/>
          </a:xfrm>
        </p:spPr>
      </p:pic>
    </p:spTree>
    <p:extLst>
      <p:ext uri="{BB962C8B-B14F-4D97-AF65-F5344CB8AC3E}">
        <p14:creationId xmlns:p14="http://schemas.microsoft.com/office/powerpoint/2010/main" val="128127845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Mechanism Of Mouse</a:t>
            </a:r>
          </a:p>
        </p:txBody>
      </p:sp>
      <p:sp>
        <p:nvSpPr>
          <p:cNvPr id="3" name="Text Placeholder 2"/>
          <p:cNvSpPr>
            <a:spLocks noGrp="1"/>
          </p:cNvSpPr>
          <p:nvPr>
            <p:ph type="body" idx="1"/>
          </p:nvPr>
        </p:nvSpPr>
        <p:spPr/>
        <p:txBody>
          <a:bodyPr/>
          <a:lstStyle/>
          <a:p>
            <a:r>
              <a:rPr lang="en-US" sz="3600" dirty="0"/>
              <a:t>The main goal of any mouse is to translate the motion of your hand into signals that the computer can use. Let's take a look inside a track-ball mouse to see how it works:</a:t>
            </a:r>
          </a:p>
          <a:p>
            <a:r>
              <a:rPr lang="en-US" sz="3600" dirty="0"/>
              <a:t>A ball inside the mouse touches the desktop and rolls when the mouse moves. The underside of the mouse's logic board: The exposed portion of the ball touches the desktop</a:t>
            </a:r>
            <a:r>
              <a:rPr lang="en-US" sz="3600" dirty="0" smtClean="0"/>
              <a:t>.</a:t>
            </a:r>
            <a:endParaRPr lang="en-US" sz="3600" dirty="0"/>
          </a:p>
        </p:txBody>
      </p:sp>
    </p:spTree>
    <p:extLst>
      <p:ext uri="{BB962C8B-B14F-4D97-AF65-F5344CB8AC3E}">
        <p14:creationId xmlns:p14="http://schemas.microsoft.com/office/powerpoint/2010/main" val="45769491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177" r="-179"/>
          <a:stretch/>
        </p:blipFill>
        <p:spPr>
          <a:xfrm>
            <a:off x="0" y="0"/>
            <a:ext cx="13004800" cy="9753600"/>
          </a:xfrm>
        </p:spPr>
      </p:pic>
    </p:spTree>
    <p:extLst>
      <p:ext uri="{BB962C8B-B14F-4D97-AF65-F5344CB8AC3E}">
        <p14:creationId xmlns:p14="http://schemas.microsoft.com/office/powerpoint/2010/main" val="28361603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Screen Panel</a:t>
            </a:r>
          </a:p>
        </p:txBody>
      </p:sp>
      <p:sp>
        <p:nvSpPr>
          <p:cNvPr id="3" name="Text Placeholder 2"/>
          <p:cNvSpPr>
            <a:spLocks noGrp="1"/>
          </p:cNvSpPr>
          <p:nvPr>
            <p:ph type="body" idx="1"/>
          </p:nvPr>
        </p:nvSpPr>
        <p:spPr/>
        <p:txBody>
          <a:bodyPr>
            <a:noAutofit/>
          </a:bodyPr>
          <a:lstStyle/>
          <a:p>
            <a:r>
              <a:rPr lang="en-US" sz="3600" dirty="0"/>
              <a:t>Touch screen technology is the direct manipulation type gesture based technology. Direct manipulation is the ability to manipulate digital world inside a screen. A Touch screen is an electronic visual display capable of detecting and locating a touch over its display area. This is generally refers to touching the display of the device with a finger or hand. This technology most widely used in computers, user interactive machines, smart phones, tablets </a:t>
            </a:r>
            <a:r>
              <a:rPr lang="en-US" sz="3600" dirty="0" smtClean="0"/>
              <a:t>etc. </a:t>
            </a:r>
            <a:r>
              <a:rPr lang="en-US" sz="3600" dirty="0"/>
              <a:t>to replace most functions of the mouse and keyboard</a:t>
            </a:r>
            <a:r>
              <a:rPr lang="en-US" sz="3600" dirty="0" smtClean="0"/>
              <a:t>.</a:t>
            </a:r>
            <a:endParaRPr lang="en-US" sz="3600" dirty="0"/>
          </a:p>
        </p:txBody>
      </p:sp>
    </p:spTree>
    <p:extLst>
      <p:ext uri="{BB962C8B-B14F-4D97-AF65-F5344CB8AC3E}">
        <p14:creationId xmlns:p14="http://schemas.microsoft.com/office/powerpoint/2010/main" val="151008247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35" r="61"/>
          <a:stretch/>
        </p:blipFill>
        <p:spPr>
          <a:xfrm>
            <a:off x="-1" y="0"/>
            <a:ext cx="13004801" cy="9753600"/>
          </a:xfrm>
        </p:spPr>
      </p:pic>
    </p:spTree>
    <p:extLst>
      <p:ext uri="{BB962C8B-B14F-4D97-AF65-F5344CB8AC3E}">
        <p14:creationId xmlns:p14="http://schemas.microsoft.com/office/powerpoint/2010/main" val="96316147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3572933"/>
            <a:ext cx="11099800" cy="2120900"/>
          </a:xfrm>
        </p:spPr>
        <p:txBody>
          <a:bodyPr>
            <a:normAutofit fontScale="90000"/>
          </a:bodyPr>
          <a:lstStyle/>
          <a:p>
            <a:r>
              <a:rPr lang="en-US" sz="8800" u="sng" smtClean="0"/>
              <a:t/>
            </a:r>
            <a:br>
              <a:rPr lang="en-US" sz="8800" u="sng" smtClean="0"/>
            </a:br>
            <a:r>
              <a:rPr lang="en-US" sz="8800" u="sng" smtClean="0"/>
              <a:t>Memory </a:t>
            </a:r>
            <a:r>
              <a:rPr lang="en-US" sz="8800" u="sng"/>
              <a:t>ORGANIZATION</a:t>
            </a:r>
            <a:br>
              <a:rPr lang="en-US" sz="8800" u="sng"/>
            </a:br>
            <a:r>
              <a:rPr lang="en-US" sz="8800" smtClean="0"/>
              <a:t> </a:t>
            </a:r>
            <a:endParaRPr lang="en-US" sz="8800" dirty="0"/>
          </a:p>
        </p:txBody>
      </p:sp>
    </p:spTree>
    <p:extLst>
      <p:ext uri="{BB962C8B-B14F-4D97-AF65-F5344CB8AC3E}">
        <p14:creationId xmlns:p14="http://schemas.microsoft.com/office/powerpoint/2010/main" val="50930671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600" u="sng" dirty="0"/>
              <a:t>Secondary Memory</a:t>
            </a:r>
            <a:r>
              <a:rPr lang="en-US" dirty="0"/>
              <a:t/>
            </a:r>
            <a:br>
              <a:rPr lang="en-US" dirty="0"/>
            </a:br>
            <a:r>
              <a:rPr lang="en-US" dirty="0"/>
              <a:t>This memory is permanent in nature. It is used to store the different programs and the information permanently (which were temporarily stored in RAM). It holds the information till we erase </a:t>
            </a:r>
            <a:r>
              <a:rPr lang="en-US" dirty="0" smtClean="0"/>
              <a:t>it. Different </a:t>
            </a:r>
            <a:r>
              <a:rPr lang="en-US" dirty="0"/>
              <a:t>types of secondary storage devices are: </a:t>
            </a:r>
            <a:r>
              <a:rPr lang="en-US" dirty="0" smtClean="0"/>
              <a:t>Hard </a:t>
            </a:r>
            <a:r>
              <a:rPr lang="en-US" dirty="0"/>
              <a:t>Disc, Compact Disc, DVD, Pen Drive, Flash Drive, etc.</a:t>
            </a:r>
          </a:p>
          <a:p>
            <a:r>
              <a:rPr lang="en-US" dirty="0">
                <a:latin typeface="+mn-lt"/>
              </a:rPr>
              <a:t>Data in the computer’s memory is represented by the two digits 0 and 1.These two digits are called Binary Digits or </a:t>
            </a:r>
            <a:r>
              <a:rPr lang="en-US" dirty="0" smtClean="0">
                <a:latin typeface="+mn-lt"/>
              </a:rPr>
              <a:t>Bits.</a:t>
            </a:r>
            <a:r>
              <a:rPr lang="en-US" dirty="0">
                <a:latin typeface="+mn-lt"/>
              </a:rPr>
              <a:t> 1 Byte= 8 </a:t>
            </a:r>
            <a:r>
              <a:rPr lang="en-US" dirty="0" smtClean="0">
                <a:latin typeface="+mn-lt"/>
              </a:rPr>
              <a:t>bits(e.g,11001011) To </a:t>
            </a:r>
            <a:r>
              <a:rPr lang="en-US" dirty="0">
                <a:latin typeface="+mn-lt"/>
              </a:rPr>
              <a:t>represent a large amount of data in </a:t>
            </a:r>
            <a:r>
              <a:rPr lang="en-US" dirty="0" smtClean="0">
                <a:latin typeface="+mn-lt"/>
              </a:rPr>
              <a:t>memory , higher </a:t>
            </a:r>
            <a:r>
              <a:rPr lang="en-US" dirty="0">
                <a:latin typeface="+mn-lt"/>
              </a:rPr>
              <a:t>data storage units are used </a:t>
            </a:r>
            <a:r>
              <a:rPr lang="en-US" dirty="0" smtClean="0">
                <a:latin typeface="+mn-lt"/>
              </a:rPr>
              <a:t>like  KB(Kilobyte</a:t>
            </a:r>
            <a:r>
              <a:rPr lang="en-US" dirty="0">
                <a:latin typeface="+mn-lt"/>
              </a:rPr>
              <a:t>),MB(megabyte),GB(Gigabyte),TB(terabyte),etc.</a:t>
            </a:r>
            <a:br>
              <a:rPr lang="en-US" dirty="0">
                <a:latin typeface="+mn-lt"/>
              </a:rPr>
            </a:br>
            <a:endParaRPr lang="en-US" dirty="0">
              <a:latin typeface="+mn-lt"/>
            </a:endParaRPr>
          </a:p>
        </p:txBody>
      </p:sp>
    </p:spTree>
    <p:extLst>
      <p:ext uri="{BB962C8B-B14F-4D97-AF65-F5344CB8AC3E}">
        <p14:creationId xmlns:p14="http://schemas.microsoft.com/office/powerpoint/2010/main" val="821681780"/>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l="-187" t="98" r="293" b="166"/>
          <a:stretch/>
        </p:blipFill>
        <p:spPr>
          <a:xfrm>
            <a:off x="0" y="1642533"/>
            <a:ext cx="13004800" cy="8111067"/>
          </a:xfrm>
        </p:spPr>
      </p:pic>
      <p:sp>
        <p:nvSpPr>
          <p:cNvPr id="4" name="TextBox 3"/>
          <p:cNvSpPr txBox="1"/>
          <p:nvPr/>
        </p:nvSpPr>
        <p:spPr>
          <a:xfrm>
            <a:off x="0" y="387153"/>
            <a:ext cx="130048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800" b="1" dirty="0">
                <a:latin typeface="+mj-lt"/>
              </a:rPr>
              <a:t>Memory</a:t>
            </a:r>
            <a:r>
              <a:rPr lang="en-US" sz="4800" dirty="0"/>
              <a:t> </a:t>
            </a:r>
            <a:r>
              <a:rPr lang="en-US" sz="4800" b="1" dirty="0" smtClean="0">
                <a:latin typeface="+mj-lt"/>
              </a:rPr>
              <a:t>Hierarchy</a:t>
            </a:r>
            <a:endParaRPr kumimoji="0" lang="en-US" sz="4800" b="1" i="0" u="none" strike="noStrike" cap="none" spc="0" normalizeH="0" baseline="0" dirty="0">
              <a:ln>
                <a:noFill/>
              </a:ln>
              <a:solidFill>
                <a:srgbClr val="FFFFFF"/>
              </a:solidFill>
              <a:effectLst/>
              <a:uFillTx/>
              <a:latin typeface="+mj-lt"/>
              <a:sym typeface="Helvetica Light"/>
            </a:endParaRPr>
          </a:p>
        </p:txBody>
      </p:sp>
    </p:spTree>
    <p:extLst>
      <p:ext uri="{BB962C8B-B14F-4D97-AF65-F5344CB8AC3E}">
        <p14:creationId xmlns:p14="http://schemas.microsoft.com/office/powerpoint/2010/main" val="207227094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Primary Memory</a:t>
            </a:r>
            <a:endParaRPr lang="en-US" dirty="0"/>
          </a:p>
        </p:txBody>
      </p:sp>
      <p:sp>
        <p:nvSpPr>
          <p:cNvPr id="3" name="Text Placeholder 2"/>
          <p:cNvSpPr>
            <a:spLocks noGrp="1"/>
          </p:cNvSpPr>
          <p:nvPr>
            <p:ph type="body" idx="1"/>
          </p:nvPr>
        </p:nvSpPr>
        <p:spPr/>
        <p:txBody>
          <a:bodyPr/>
          <a:lstStyle/>
          <a:p>
            <a:r>
              <a:rPr lang="en-US" dirty="0">
                <a:latin typeface="+mn-lt"/>
              </a:rPr>
              <a:t>The memory with which the CPU can directly communicate is called primary memory.</a:t>
            </a:r>
          </a:p>
          <a:p>
            <a:r>
              <a:rPr lang="en-US" dirty="0">
                <a:latin typeface="+mn-lt"/>
              </a:rPr>
              <a:t>Primary memory is also called as main memory.</a:t>
            </a:r>
          </a:p>
          <a:p>
            <a:r>
              <a:rPr lang="en-US" dirty="0">
                <a:latin typeface="+mn-lt"/>
              </a:rPr>
              <a:t>Available as semiconductor chips , therefore also called as semiconductor memory.</a:t>
            </a:r>
          </a:p>
          <a:p>
            <a:r>
              <a:rPr lang="en-US" dirty="0">
                <a:latin typeface="+mn-lt"/>
              </a:rPr>
              <a:t> The CPU takes instruction from this memory and execute it.</a:t>
            </a:r>
          </a:p>
          <a:p>
            <a:r>
              <a:rPr lang="en-US" dirty="0">
                <a:latin typeface="+mn-lt"/>
              </a:rPr>
              <a:t>Main Memory and CPU both perform parallel data transfer</a:t>
            </a:r>
            <a:r>
              <a:rPr lang="en-US" dirty="0" smtClean="0">
                <a:latin typeface="+mn-lt"/>
              </a:rPr>
              <a:t>.</a:t>
            </a:r>
            <a:endParaRPr lang="en-US" dirty="0">
              <a:latin typeface="+mn-lt"/>
            </a:endParaRPr>
          </a:p>
        </p:txBody>
      </p:sp>
    </p:spTree>
    <p:extLst>
      <p:ext uri="{BB962C8B-B14F-4D97-AF65-F5344CB8AC3E}">
        <p14:creationId xmlns:p14="http://schemas.microsoft.com/office/powerpoint/2010/main" val="192231215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RAM(Random </a:t>
            </a:r>
            <a:r>
              <a:rPr lang="en-US" sz="7200" dirty="0"/>
              <a:t>Access Memory)</a:t>
            </a:r>
          </a:p>
        </p:txBody>
      </p:sp>
      <p:sp>
        <p:nvSpPr>
          <p:cNvPr id="3" name="Text Placeholder 2"/>
          <p:cNvSpPr>
            <a:spLocks noGrp="1"/>
          </p:cNvSpPr>
          <p:nvPr>
            <p:ph type="body" idx="1"/>
          </p:nvPr>
        </p:nvSpPr>
        <p:spPr>
          <a:xfrm>
            <a:off x="952500" y="2963333"/>
            <a:ext cx="11099800" cy="6286500"/>
          </a:xfrm>
        </p:spPr>
        <p:txBody>
          <a:bodyPr>
            <a:normAutofit fontScale="92500"/>
          </a:bodyPr>
          <a:lstStyle/>
          <a:p>
            <a:endParaRPr lang="en-US" dirty="0" smtClean="0"/>
          </a:p>
          <a:p>
            <a:r>
              <a:rPr lang="en-US" dirty="0" smtClean="0"/>
              <a:t>RAM </a:t>
            </a:r>
            <a:r>
              <a:rPr lang="en-US" dirty="0"/>
              <a:t>is semiconductor memory which can perform read and write operation.</a:t>
            </a:r>
          </a:p>
          <a:p>
            <a:r>
              <a:rPr lang="en-US" dirty="0"/>
              <a:t>Whenever the electrical power goes off , the content of this memory is lost.</a:t>
            </a:r>
          </a:p>
          <a:p>
            <a:r>
              <a:rPr lang="en-US" dirty="0"/>
              <a:t>It is also know as Volatile Memory or Temporary Memory.</a:t>
            </a:r>
          </a:p>
          <a:p>
            <a:r>
              <a:rPr lang="en-US" dirty="0"/>
              <a:t>These are available in semiconductor chip , called Integrated circuit (IC).</a:t>
            </a:r>
          </a:p>
          <a:p>
            <a:r>
              <a:rPr lang="en-US" dirty="0"/>
              <a:t>Internally a RAM is organized with equal size registers.</a:t>
            </a:r>
          </a:p>
          <a:p>
            <a:r>
              <a:rPr lang="en-US" dirty="0"/>
              <a:t>Each register hold a binary number called ‘Memory Word’.  </a:t>
            </a:r>
          </a:p>
          <a:p>
            <a:endParaRPr lang="en-US" dirty="0"/>
          </a:p>
        </p:txBody>
      </p:sp>
    </p:spTree>
    <p:extLst>
      <p:ext uri="{BB962C8B-B14F-4D97-AF65-F5344CB8AC3E}">
        <p14:creationId xmlns:p14="http://schemas.microsoft.com/office/powerpoint/2010/main" val="166880958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419100"/>
            <a:ext cx="11099800" cy="2171700"/>
          </a:xfrm>
        </p:spPr>
        <p:txBody>
          <a:bodyPr>
            <a:normAutofit fontScale="90000"/>
          </a:bodyPr>
          <a:lstStyle/>
          <a:p>
            <a:r>
              <a:rPr lang="en-US" altLang="en-US" sz="7300" dirty="0" smtClean="0"/>
              <a:t/>
            </a:r>
            <a:br>
              <a:rPr lang="en-US" altLang="en-US" sz="7300" dirty="0" smtClean="0"/>
            </a:br>
            <a:r>
              <a:rPr lang="en-US" altLang="en-US" sz="7300" dirty="0" smtClean="0"/>
              <a:t>What </a:t>
            </a:r>
            <a:r>
              <a:rPr lang="en-US" altLang="en-US" sz="7300" dirty="0"/>
              <a:t>is Computer Architecture?</a:t>
            </a:r>
            <a:r>
              <a:rPr lang="en-US" altLang="en-US" sz="6600" dirty="0"/>
              <a:t/>
            </a:r>
            <a:br>
              <a:rPr lang="en-US" altLang="en-US" sz="6600" dirty="0"/>
            </a:br>
            <a:endParaRPr lang="en-US" sz="6600" dirty="0"/>
          </a:p>
        </p:txBody>
      </p:sp>
      <p:sp>
        <p:nvSpPr>
          <p:cNvPr id="4" name="Text Placeholder 3"/>
          <p:cNvSpPr>
            <a:spLocks noGrp="1"/>
          </p:cNvSpPr>
          <p:nvPr>
            <p:ph type="body" sz="half" idx="1"/>
          </p:nvPr>
        </p:nvSpPr>
        <p:spPr>
          <a:xfrm>
            <a:off x="952500" y="2590800"/>
            <a:ext cx="10731500" cy="62865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6" name="TextBox 5"/>
          <p:cNvSpPr txBox="1"/>
          <p:nvPr/>
        </p:nvSpPr>
        <p:spPr>
          <a:xfrm>
            <a:off x="1726935" y="2713567"/>
            <a:ext cx="9550929" cy="65351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Font typeface="Arial" charset="0"/>
              <a:buChar char="•"/>
            </a:pPr>
            <a:r>
              <a:rPr lang="en-US" altLang="en-US" b="1" dirty="0"/>
              <a:t>The study of the structure, behavior and design of </a:t>
            </a:r>
            <a:r>
              <a:rPr lang="en-US" altLang="en-US" b="1" dirty="0" smtClean="0"/>
              <a:t>computers.</a:t>
            </a:r>
          </a:p>
          <a:p>
            <a:pPr marL="571500" indent="-571500" algn="l">
              <a:buFont typeface="Arial" charset="0"/>
              <a:buChar char="•"/>
            </a:pPr>
            <a:r>
              <a:rPr lang="en-US" altLang="en-US" b="1" dirty="0" smtClean="0"/>
              <a:t>Hennessy &amp; Patterson</a:t>
            </a:r>
            <a:r>
              <a:rPr lang="en-US" altLang="en-US" b="1" dirty="0"/>
              <a:t>: </a:t>
            </a:r>
            <a:r>
              <a:rPr lang="en-US" altLang="en-US" b="1" dirty="0" smtClean="0"/>
              <a:t>The </a:t>
            </a:r>
            <a:r>
              <a:rPr lang="en-US" altLang="en-US" b="1" dirty="0"/>
              <a:t>interface between the hardware and the lowest level </a:t>
            </a:r>
            <a:r>
              <a:rPr lang="en-US" altLang="en-US" b="1" dirty="0" smtClean="0"/>
              <a:t>software.</a:t>
            </a:r>
          </a:p>
          <a:p>
            <a:pPr marL="571500" indent="-571500" algn="l">
              <a:buFont typeface="Arial" charset="0"/>
              <a:buChar char="•"/>
            </a:pPr>
            <a:r>
              <a:rPr lang="en-US" altLang="en-US" b="1" dirty="0"/>
              <a:t>Computer Architecture is study of the system from hardware point of view and emphasis on how the system is </a:t>
            </a:r>
            <a:r>
              <a:rPr lang="en-US" altLang="en-US" b="1" dirty="0" smtClean="0"/>
              <a:t>implemented .</a:t>
            </a:r>
            <a:endParaRPr lang="en-US" altLang="en-US" b="1" dirty="0"/>
          </a:p>
          <a:p>
            <a:pPr marL="571500" indent="-571500" algn="l">
              <a:buFont typeface="Arial" charset="0"/>
              <a:buChar char="•"/>
            </a:pPr>
            <a:endParaRPr lang="en-US" altLang="en-US" b="1" dirty="0"/>
          </a:p>
          <a:p>
            <a:pPr marL="0" marR="0" indent="0" algn="l" defTabSz="584200" rtl="0" fontAlgn="auto" latinLnBrk="0" hangingPunct="0">
              <a:lnSpc>
                <a:spcPct val="100000"/>
              </a:lnSpc>
              <a:spcBef>
                <a:spcPts val="0"/>
              </a:spcBef>
              <a:spcAft>
                <a:spcPts val="0"/>
              </a:spcAft>
              <a:buClrTx/>
              <a:buSzTx/>
              <a:buFontTx/>
              <a:buNone/>
              <a:tabLst/>
            </a:pPr>
            <a:endParaRPr kumimoji="0" 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895700536"/>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1) Static </a:t>
            </a:r>
            <a:r>
              <a:rPr lang="en-US" dirty="0"/>
              <a:t>RAM</a:t>
            </a:r>
          </a:p>
        </p:txBody>
      </p:sp>
      <p:sp>
        <p:nvSpPr>
          <p:cNvPr id="3" name="Text Placeholder 2"/>
          <p:cNvSpPr>
            <a:spLocks noGrp="1"/>
          </p:cNvSpPr>
          <p:nvPr>
            <p:ph type="body" idx="1"/>
          </p:nvPr>
        </p:nvSpPr>
        <p:spPr/>
        <p:txBody>
          <a:bodyPr>
            <a:noAutofit/>
          </a:bodyPr>
          <a:lstStyle/>
          <a:p>
            <a:pPr>
              <a:buFont typeface="Arial" charset="0"/>
              <a:buChar char="•"/>
            </a:pPr>
            <a:r>
              <a:rPr lang="en-US" sz="2400" dirty="0">
                <a:latin typeface="+mn-lt"/>
              </a:rPr>
              <a:t>Bit stored in the form of voltage</a:t>
            </a:r>
            <a:r>
              <a:rPr lang="en-US" sz="2400" dirty="0" smtClean="0">
                <a:latin typeface="+mn-lt"/>
              </a:rPr>
              <a:t>.</a:t>
            </a:r>
            <a:endParaRPr lang="en-US" sz="2400" dirty="0">
              <a:latin typeface="+mn-lt"/>
            </a:endParaRPr>
          </a:p>
          <a:p>
            <a:pPr>
              <a:buFont typeface="Arial" charset="0"/>
              <a:buChar char="•"/>
            </a:pPr>
            <a:r>
              <a:rPr lang="en-US" sz="2400" dirty="0">
                <a:latin typeface="+mn-lt"/>
              </a:rPr>
              <a:t>Uses Bipolar or MOS Technology.</a:t>
            </a:r>
          </a:p>
          <a:p>
            <a:pPr>
              <a:buFont typeface="Arial" charset="0"/>
              <a:buChar char="•"/>
            </a:pPr>
            <a:r>
              <a:rPr lang="en-US" sz="2400" dirty="0">
                <a:latin typeface="+mn-lt"/>
              </a:rPr>
              <a:t>Low Access time , therefore faster.</a:t>
            </a:r>
          </a:p>
          <a:p>
            <a:pPr>
              <a:buFont typeface="Arial" charset="0"/>
              <a:buChar char="•"/>
            </a:pPr>
            <a:r>
              <a:rPr lang="en-US" sz="2400" dirty="0">
                <a:latin typeface="+mn-lt"/>
              </a:rPr>
              <a:t>Expensive and low packing density.</a:t>
            </a:r>
          </a:p>
          <a:p>
            <a:pPr>
              <a:buFont typeface="Arial" charset="0"/>
              <a:buChar char="•"/>
            </a:pPr>
            <a:r>
              <a:rPr lang="en-US" sz="2400" dirty="0">
                <a:latin typeface="+mn-lt"/>
              </a:rPr>
              <a:t>Does not require a refreshing circuit.</a:t>
            </a:r>
          </a:p>
          <a:p>
            <a:pPr>
              <a:buFont typeface="Arial" charset="0"/>
              <a:buChar char="•"/>
            </a:pPr>
            <a:r>
              <a:rPr lang="en-US" sz="2400" dirty="0">
                <a:latin typeface="+mn-lt"/>
              </a:rPr>
              <a:t>Large power dissipation.</a:t>
            </a:r>
          </a:p>
          <a:p>
            <a:pPr>
              <a:buFont typeface="Arial" charset="0"/>
              <a:buChar char="•"/>
            </a:pPr>
            <a:r>
              <a:rPr lang="en-US" sz="2400" dirty="0">
                <a:latin typeface="+mn-lt"/>
              </a:rPr>
              <a:t>Used for cache memory</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26299255"/>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Dynamic </a:t>
            </a:r>
            <a:r>
              <a:rPr lang="en-US" dirty="0"/>
              <a:t>RAM</a:t>
            </a:r>
          </a:p>
        </p:txBody>
      </p:sp>
      <p:sp>
        <p:nvSpPr>
          <p:cNvPr id="3" name="Text Placeholder 2"/>
          <p:cNvSpPr>
            <a:spLocks noGrp="1"/>
          </p:cNvSpPr>
          <p:nvPr>
            <p:ph type="body" idx="1"/>
          </p:nvPr>
        </p:nvSpPr>
        <p:spPr>
          <a:xfrm>
            <a:off x="952500" y="2387600"/>
            <a:ext cx="11099800" cy="7078133"/>
          </a:xfrm>
        </p:spPr>
        <p:txBody>
          <a:bodyPr>
            <a:normAutofit/>
          </a:bodyPr>
          <a:lstStyle/>
          <a:p>
            <a:pPr>
              <a:buFont typeface="Arial" charset="0"/>
              <a:buChar char="•"/>
            </a:pPr>
            <a:endParaRPr lang="en-US" sz="2400" dirty="0" smtClean="0">
              <a:latin typeface="+mn-lt"/>
            </a:endParaRPr>
          </a:p>
          <a:p>
            <a:pPr>
              <a:buFont typeface="Arial" charset="0"/>
              <a:buChar char="•"/>
            </a:pPr>
            <a:r>
              <a:rPr lang="en-US" sz="2400" dirty="0" smtClean="0">
                <a:latin typeface="+mn-lt"/>
              </a:rPr>
              <a:t>Bit </a:t>
            </a:r>
            <a:r>
              <a:rPr lang="en-US" sz="2400" dirty="0">
                <a:latin typeface="+mn-lt"/>
              </a:rPr>
              <a:t>stored in the form of charge.</a:t>
            </a:r>
          </a:p>
          <a:p>
            <a:pPr>
              <a:buFont typeface="Arial" charset="0"/>
              <a:buChar char="•"/>
            </a:pPr>
            <a:r>
              <a:rPr lang="en-US" sz="2400" dirty="0">
                <a:latin typeface="+mn-lt"/>
              </a:rPr>
              <a:t>The smallest unit is MOS cell.</a:t>
            </a:r>
          </a:p>
          <a:p>
            <a:pPr>
              <a:buFont typeface="Arial" charset="0"/>
              <a:buChar char="•"/>
            </a:pPr>
            <a:r>
              <a:rPr lang="en-US" sz="2400" dirty="0" smtClean="0">
                <a:latin typeface="+mn-lt"/>
              </a:rPr>
              <a:t>High </a:t>
            </a:r>
            <a:r>
              <a:rPr lang="en-US" sz="2400" dirty="0">
                <a:latin typeface="+mn-lt"/>
              </a:rPr>
              <a:t>Access time, slower.</a:t>
            </a:r>
          </a:p>
          <a:p>
            <a:pPr>
              <a:buFont typeface="Arial" charset="0"/>
              <a:buChar char="•"/>
            </a:pPr>
            <a:r>
              <a:rPr lang="en-US" sz="2400" dirty="0">
                <a:latin typeface="+mn-lt"/>
              </a:rPr>
              <a:t>Inexpensive and high packing density.</a:t>
            </a:r>
          </a:p>
          <a:p>
            <a:pPr>
              <a:buFont typeface="Arial" charset="0"/>
              <a:buChar char="•"/>
            </a:pPr>
            <a:r>
              <a:rPr lang="en-US" sz="2400" dirty="0" smtClean="0">
                <a:latin typeface="+mn-lt"/>
              </a:rPr>
              <a:t>Small </a:t>
            </a:r>
            <a:r>
              <a:rPr lang="en-US" sz="2400" dirty="0">
                <a:latin typeface="+mn-lt"/>
              </a:rPr>
              <a:t>power dissipation.</a:t>
            </a:r>
          </a:p>
          <a:p>
            <a:pPr>
              <a:buFont typeface="Arial" charset="0"/>
              <a:buChar char="•"/>
            </a:pPr>
            <a:r>
              <a:rPr lang="en-US" sz="2400" dirty="0">
                <a:latin typeface="+mn-lt"/>
              </a:rPr>
              <a:t>Used as main memory.</a:t>
            </a:r>
          </a:p>
          <a:p>
            <a:pPr>
              <a:buFont typeface="Arial" charset="0"/>
              <a:buChar char="•"/>
            </a:pPr>
            <a:r>
              <a:rPr lang="en-US" sz="2400" dirty="0">
                <a:latin typeface="+mn-lt"/>
              </a:rPr>
              <a:t>Suitable for video , graphics, information.</a:t>
            </a:r>
          </a:p>
          <a:p>
            <a:pPr>
              <a:buFont typeface="Wingdings" pitchFamily="2" charset="2"/>
              <a:buChar char="ü"/>
            </a:pPr>
            <a:endParaRPr lang="en-US" dirty="0"/>
          </a:p>
          <a:p>
            <a:endParaRPr lang="en-US" dirty="0"/>
          </a:p>
        </p:txBody>
      </p:sp>
    </p:spTree>
    <p:extLst>
      <p:ext uri="{BB962C8B-B14F-4D97-AF65-F5344CB8AC3E}">
        <p14:creationId xmlns:p14="http://schemas.microsoft.com/office/powerpoint/2010/main" val="431813206"/>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ROM(Read </a:t>
            </a:r>
            <a:r>
              <a:rPr lang="en-US" dirty="0"/>
              <a:t>Only Memory)</a:t>
            </a:r>
          </a:p>
        </p:txBody>
      </p:sp>
      <p:sp>
        <p:nvSpPr>
          <p:cNvPr id="3" name="Text Placeholder 2"/>
          <p:cNvSpPr>
            <a:spLocks noGrp="1"/>
          </p:cNvSpPr>
          <p:nvPr>
            <p:ph type="body" idx="1"/>
          </p:nvPr>
        </p:nvSpPr>
        <p:spPr>
          <a:xfrm>
            <a:off x="952500" y="2878667"/>
            <a:ext cx="11099800" cy="6286500"/>
          </a:xfrm>
        </p:spPr>
        <p:txBody>
          <a:bodyPr>
            <a:normAutofit fontScale="92500" lnSpcReduction="20000"/>
          </a:bodyPr>
          <a:lstStyle/>
          <a:p>
            <a:endParaRPr lang="en-US" sz="2600" b="0" dirty="0" smtClean="0">
              <a:latin typeface="+mn-lt"/>
            </a:endParaRPr>
          </a:p>
          <a:p>
            <a:r>
              <a:rPr lang="en-US" sz="2600" dirty="0" smtClean="0">
                <a:latin typeface="+mn-lt"/>
              </a:rPr>
              <a:t>The </a:t>
            </a:r>
            <a:r>
              <a:rPr lang="en-US" sz="2600" dirty="0">
                <a:latin typeface="+mn-lt"/>
              </a:rPr>
              <a:t>content of this memory can be read only.</a:t>
            </a:r>
          </a:p>
          <a:p>
            <a:r>
              <a:rPr lang="en-US" sz="2600" dirty="0" smtClean="0">
                <a:latin typeface="+mn-lt"/>
              </a:rPr>
              <a:t>ROM </a:t>
            </a:r>
            <a:r>
              <a:rPr lang="en-US" sz="2600" dirty="0">
                <a:latin typeface="+mn-lt"/>
              </a:rPr>
              <a:t>is also available in semiconductor chips.</a:t>
            </a:r>
          </a:p>
          <a:p>
            <a:r>
              <a:rPr lang="en-US" sz="2600" dirty="0">
                <a:latin typeface="+mn-lt"/>
              </a:rPr>
              <a:t>Organized as group of equal-sized addressable registers.</a:t>
            </a:r>
          </a:p>
          <a:p>
            <a:r>
              <a:rPr lang="en-US" sz="2600" dirty="0">
                <a:latin typeface="+mn-lt"/>
              </a:rPr>
              <a:t>Address of particular register is applied to a particular ROM chip, then a control signal “read” is provided by the CPU to read a content of that register.</a:t>
            </a:r>
          </a:p>
          <a:p>
            <a:r>
              <a:rPr lang="en-US" sz="2600" dirty="0">
                <a:latin typeface="+mn-lt"/>
              </a:rPr>
              <a:t>ROM is used to hold some permanent program and some fixed data.</a:t>
            </a:r>
          </a:p>
          <a:p>
            <a:r>
              <a:rPr lang="en-US" sz="2600" dirty="0">
                <a:latin typeface="+mn-lt"/>
              </a:rPr>
              <a:t>ROM is a Permanent or non-volatile </a:t>
            </a:r>
            <a:r>
              <a:rPr lang="en-US" sz="2600" dirty="0" smtClean="0">
                <a:latin typeface="+mn-lt"/>
              </a:rPr>
              <a:t>memory and </a:t>
            </a:r>
            <a:r>
              <a:rPr lang="en-US" sz="2600" dirty="0">
                <a:latin typeface="+mn-lt"/>
              </a:rPr>
              <a:t>The program written in the ROM cannot be modified by the user </a:t>
            </a:r>
            <a:r>
              <a:rPr lang="en-US" sz="2600" dirty="0" smtClean="0">
                <a:latin typeface="+mn-lt"/>
              </a:rPr>
              <a:t>.</a:t>
            </a:r>
            <a:endParaRPr lang="en-US" sz="2600" dirty="0">
              <a:latin typeface="+mn-lt"/>
            </a:endParaRPr>
          </a:p>
          <a:p>
            <a:endParaRPr lang="en-US" dirty="0"/>
          </a:p>
        </p:txBody>
      </p:sp>
    </p:spTree>
    <p:extLst>
      <p:ext uri="{BB962C8B-B14F-4D97-AF65-F5344CB8AC3E}">
        <p14:creationId xmlns:p14="http://schemas.microsoft.com/office/powerpoint/2010/main" val="111394058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ROM</a:t>
            </a:r>
            <a:endParaRPr lang="en-US" dirty="0"/>
          </a:p>
        </p:txBody>
      </p:sp>
      <p:sp>
        <p:nvSpPr>
          <p:cNvPr id="3" name="Text Placeholder 2"/>
          <p:cNvSpPr>
            <a:spLocks noGrp="1"/>
          </p:cNvSpPr>
          <p:nvPr>
            <p:ph type="body" idx="1"/>
          </p:nvPr>
        </p:nvSpPr>
        <p:spPr/>
        <p:txBody>
          <a:bodyPr>
            <a:normAutofit/>
          </a:bodyPr>
          <a:lstStyle/>
          <a:p>
            <a:pPr marL="0" indent="0">
              <a:buNone/>
            </a:pPr>
            <a:r>
              <a:rPr lang="en-US" dirty="0" smtClean="0"/>
              <a:t> </a:t>
            </a:r>
          </a:p>
          <a:p>
            <a:pPr marL="0" indent="0">
              <a:buNone/>
            </a:pPr>
            <a:r>
              <a:rPr lang="en-US" dirty="0" smtClean="0"/>
              <a:t>1) </a:t>
            </a:r>
            <a:r>
              <a:rPr lang="en-US" sz="3200" u="sng" dirty="0" smtClean="0"/>
              <a:t>Masked-ROM </a:t>
            </a:r>
            <a:r>
              <a:rPr lang="en-US" dirty="0" smtClean="0"/>
              <a:t>: </a:t>
            </a:r>
            <a:r>
              <a:rPr lang="en-US" dirty="0">
                <a:solidFill>
                  <a:schemeClr val="tx1">
                    <a:lumMod val="85000"/>
                    <a:lumOff val="15000"/>
                  </a:schemeClr>
                </a:solidFill>
                <a:latin typeface="+mn-lt"/>
              </a:rPr>
              <a:t>This is factory programmed ROM. A program is written into this ROM while </a:t>
            </a:r>
            <a:r>
              <a:rPr lang="en-US" dirty="0" smtClean="0">
                <a:solidFill>
                  <a:schemeClr val="tx1">
                    <a:lumMod val="85000"/>
                    <a:lumOff val="15000"/>
                  </a:schemeClr>
                </a:solidFill>
                <a:latin typeface="+mn-lt"/>
              </a:rPr>
              <a:t>Fabrication. Once </a:t>
            </a:r>
            <a:r>
              <a:rPr lang="en-US" dirty="0">
                <a:solidFill>
                  <a:schemeClr val="tx1">
                    <a:lumMod val="85000"/>
                    <a:lumOff val="15000"/>
                  </a:schemeClr>
                </a:solidFill>
                <a:latin typeface="+mn-lt"/>
              </a:rPr>
              <a:t>the program is written it can not be </a:t>
            </a:r>
            <a:r>
              <a:rPr lang="en-US" dirty="0" smtClean="0">
                <a:solidFill>
                  <a:schemeClr val="tx1">
                    <a:lumMod val="85000"/>
                    <a:lumOff val="15000"/>
                  </a:schemeClr>
                </a:solidFill>
                <a:latin typeface="+mn-lt"/>
              </a:rPr>
              <a:t>changed. Masked </a:t>
            </a:r>
            <a:r>
              <a:rPr lang="en-US" dirty="0">
                <a:solidFill>
                  <a:schemeClr val="tx1">
                    <a:lumMod val="85000"/>
                    <a:lumOff val="15000"/>
                  </a:schemeClr>
                </a:solidFill>
                <a:latin typeface="+mn-lt"/>
              </a:rPr>
              <a:t>ROMs are extensively used in embedded control system in which a permanent program resides in the ROM</a:t>
            </a:r>
            <a:r>
              <a:rPr lang="en-US" dirty="0" smtClean="0">
                <a:solidFill>
                  <a:schemeClr val="tx1">
                    <a:lumMod val="85000"/>
                    <a:lumOff val="15000"/>
                  </a:schemeClr>
                </a:solidFill>
                <a:latin typeface="+mn-lt"/>
              </a:rPr>
              <a:t>.</a:t>
            </a:r>
          </a:p>
          <a:p>
            <a:pPr marL="0" indent="0">
              <a:buNone/>
            </a:pPr>
            <a:r>
              <a:rPr lang="en-US" dirty="0" smtClean="0">
                <a:solidFill>
                  <a:schemeClr val="tx1">
                    <a:lumMod val="85000"/>
                    <a:lumOff val="15000"/>
                  </a:schemeClr>
                </a:solidFill>
                <a:latin typeface="+mn-lt"/>
              </a:rPr>
              <a:t>2) </a:t>
            </a:r>
            <a:r>
              <a:rPr lang="en-US" sz="3200" b="0" u="sng" dirty="0"/>
              <a:t>PROM </a:t>
            </a:r>
            <a:r>
              <a:rPr lang="en-US" sz="3200" b="0" dirty="0" smtClean="0"/>
              <a:t>(</a:t>
            </a:r>
            <a:r>
              <a:rPr lang="en-US" sz="3200" dirty="0" smtClean="0"/>
              <a:t>programmable </a:t>
            </a:r>
            <a:r>
              <a:rPr lang="en-US" sz="3200" dirty="0"/>
              <a:t>read-only memory</a:t>
            </a:r>
            <a:r>
              <a:rPr lang="en-US" sz="3200" b="0" dirty="0" smtClean="0"/>
              <a:t>) </a:t>
            </a:r>
            <a:r>
              <a:rPr lang="en-US" b="0" dirty="0" smtClean="0"/>
              <a:t>: </a:t>
            </a:r>
            <a:r>
              <a:rPr lang="en-US" dirty="0" smtClean="0"/>
              <a:t>PROM </a:t>
            </a:r>
            <a:r>
              <a:rPr lang="en-US" dirty="0"/>
              <a:t>is a computer memory chip that can be programmed once after it is created. Once the PROM is programmed, the information written is permanent and cannot be erased or deleted</a:t>
            </a:r>
            <a:r>
              <a:rPr lang="en-US" dirty="0" smtClean="0"/>
              <a:t>.</a:t>
            </a:r>
            <a:endParaRPr lang="en-US" dirty="0" smtClean="0">
              <a:latin typeface="+mn-lt"/>
            </a:endParaRPr>
          </a:p>
          <a:p>
            <a:pPr marL="0" indent="0">
              <a:buNone/>
            </a:pPr>
            <a:r>
              <a:rPr lang="en-US" dirty="0" smtClean="0"/>
              <a:t>  </a:t>
            </a:r>
          </a:p>
        </p:txBody>
      </p:sp>
    </p:spTree>
    <p:extLst>
      <p:ext uri="{BB962C8B-B14F-4D97-AF65-F5344CB8AC3E}">
        <p14:creationId xmlns:p14="http://schemas.microsoft.com/office/powerpoint/2010/main" val="59891997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sz="3200" dirty="0" smtClean="0"/>
              <a:t> 3) </a:t>
            </a:r>
            <a:r>
              <a:rPr lang="en-US" sz="3200" u="sng" dirty="0" smtClean="0"/>
              <a:t>EPROM </a:t>
            </a:r>
            <a:r>
              <a:rPr lang="en-US" sz="3200" dirty="0" smtClean="0"/>
              <a:t>(Erasable </a:t>
            </a:r>
            <a:r>
              <a:rPr lang="en-US" sz="3200" dirty="0"/>
              <a:t>P</a:t>
            </a:r>
            <a:r>
              <a:rPr lang="en-US" sz="3200" dirty="0" smtClean="0"/>
              <a:t>rogrammable Read-Only    Memory): </a:t>
            </a:r>
            <a:r>
              <a:rPr lang="en-US" dirty="0" smtClean="0"/>
              <a:t>EPROM is </a:t>
            </a:r>
            <a:r>
              <a:rPr lang="en-US" dirty="0"/>
              <a:t>programmable read-only memory (programmable ROM) that can be erased and re-used. Erasure is caused by shining an intense ultraviolet light through a window that is designed into the memory chip</a:t>
            </a:r>
            <a:r>
              <a:rPr lang="en-US" dirty="0" smtClean="0"/>
              <a:t>.</a:t>
            </a:r>
          </a:p>
          <a:p>
            <a:pPr marL="0" indent="0">
              <a:buNone/>
            </a:pPr>
            <a:r>
              <a:rPr lang="en-US" sz="3200" dirty="0" smtClean="0">
                <a:latin typeface="+mn-lt"/>
              </a:rPr>
              <a:t>4 ) </a:t>
            </a:r>
            <a:r>
              <a:rPr lang="en-US" sz="3200" u="sng" dirty="0" smtClean="0">
                <a:latin typeface="+mn-lt"/>
              </a:rPr>
              <a:t>EEPROM </a:t>
            </a:r>
            <a:r>
              <a:rPr lang="en-US" sz="3200" dirty="0" smtClean="0">
                <a:latin typeface="+mn-lt"/>
              </a:rPr>
              <a:t>(Electrically Erasable Programmable Read-Only Memory) : </a:t>
            </a:r>
            <a:r>
              <a:rPr lang="en-US" dirty="0" smtClean="0">
                <a:latin typeface="+mn-lt"/>
              </a:rPr>
              <a:t>EEROM </a:t>
            </a:r>
            <a:r>
              <a:rPr lang="en-US" dirty="0">
                <a:latin typeface="+mn-lt"/>
              </a:rPr>
              <a:t>is user-modifiable read-only memory (ROM) that can be erased and reprogrammed (written to) repeatedly through the application of higher than normal electrical voltage. Unlike EPROM chips, EEPROMs do not need to be removed from the computer to be modified. However, an EEPROM chip has to be erased and reprogrammed in its entirety, not selectively. It also has a limited life - that is, the number of times it can be reprogrammed is limited to tens or </a:t>
            </a:r>
            <a:r>
              <a:rPr lang="en-US" dirty="0" smtClean="0">
                <a:latin typeface="+mn-lt"/>
              </a:rPr>
              <a:t>hundreds </a:t>
            </a:r>
            <a:r>
              <a:rPr lang="en-US" dirty="0">
                <a:latin typeface="+mn-lt"/>
              </a:rPr>
              <a:t>of thousands of times. </a:t>
            </a:r>
          </a:p>
        </p:txBody>
      </p:sp>
    </p:spTree>
    <p:extLst>
      <p:ext uri="{BB962C8B-B14F-4D97-AF65-F5344CB8AC3E}">
        <p14:creationId xmlns:p14="http://schemas.microsoft.com/office/powerpoint/2010/main" val="157356135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Memory</a:t>
            </a:r>
          </a:p>
        </p:txBody>
      </p:sp>
      <p:sp>
        <p:nvSpPr>
          <p:cNvPr id="3" name="Text Placeholder 2"/>
          <p:cNvSpPr>
            <a:spLocks noGrp="1"/>
          </p:cNvSpPr>
          <p:nvPr>
            <p:ph type="body" idx="1"/>
          </p:nvPr>
        </p:nvSpPr>
        <p:spPr/>
        <p:txBody>
          <a:bodyPr>
            <a:normAutofit/>
          </a:bodyPr>
          <a:lstStyle/>
          <a:p>
            <a:r>
              <a:rPr lang="en-US" sz="2600" dirty="0">
                <a:latin typeface="+mn-lt"/>
              </a:rPr>
              <a:t>These are the storage Devices. Large programs and huge amount of data are stored in this memory.</a:t>
            </a:r>
          </a:p>
          <a:p>
            <a:r>
              <a:rPr lang="en-US" sz="2600" dirty="0" smtClean="0">
                <a:latin typeface="+mn-lt"/>
              </a:rPr>
              <a:t>When </a:t>
            </a:r>
            <a:r>
              <a:rPr lang="en-US" sz="2600" dirty="0">
                <a:latin typeface="+mn-lt"/>
              </a:rPr>
              <a:t>power goes off the information is not </a:t>
            </a:r>
            <a:r>
              <a:rPr lang="en-US" sz="2600" dirty="0" smtClean="0">
                <a:latin typeface="+mn-lt"/>
              </a:rPr>
              <a:t>lost and </a:t>
            </a:r>
            <a:r>
              <a:rPr lang="en-US" sz="2600" dirty="0"/>
              <a:t>permanent memory</a:t>
            </a:r>
            <a:r>
              <a:rPr lang="en-US" sz="2600" dirty="0" smtClean="0">
                <a:latin typeface="+mn-lt"/>
              </a:rPr>
              <a:t>.</a:t>
            </a:r>
            <a:endParaRPr lang="en-US" sz="2600" dirty="0">
              <a:latin typeface="+mn-lt"/>
            </a:endParaRPr>
          </a:p>
          <a:p>
            <a:r>
              <a:rPr lang="en-US" sz="2600" dirty="0">
                <a:latin typeface="+mn-lt"/>
              </a:rPr>
              <a:t>The information is stored in the form of magnetic field. Thus these are also know as “Magnetic Memory”.</a:t>
            </a:r>
          </a:p>
          <a:p>
            <a:r>
              <a:rPr lang="en-US" sz="2600" dirty="0">
                <a:latin typeface="+mn-lt"/>
              </a:rPr>
              <a:t>The example of these Memory are </a:t>
            </a:r>
            <a:r>
              <a:rPr lang="en-US" sz="2600" dirty="0" smtClean="0">
                <a:latin typeface="+mn-lt"/>
              </a:rPr>
              <a:t>Hard disk </a:t>
            </a:r>
            <a:r>
              <a:rPr lang="en-US" sz="2600" dirty="0">
                <a:latin typeface="+mn-lt"/>
              </a:rPr>
              <a:t>, floppy disk, and magnetic tape.</a:t>
            </a:r>
          </a:p>
          <a:p>
            <a:r>
              <a:rPr lang="en-US" sz="2600" dirty="0">
                <a:latin typeface="+mn-lt"/>
              </a:rPr>
              <a:t>There storage capacity is relatively </a:t>
            </a:r>
            <a:r>
              <a:rPr lang="en-US" sz="2600" dirty="0" smtClean="0">
                <a:latin typeface="+mn-lt"/>
              </a:rPr>
              <a:t>large and </a:t>
            </a:r>
            <a:r>
              <a:rPr lang="en-US" sz="2600" dirty="0"/>
              <a:t>devices are slowest</a:t>
            </a:r>
            <a:r>
              <a:rPr lang="en-US" sz="2600" dirty="0" smtClean="0">
                <a:latin typeface="+mn-lt"/>
              </a:rPr>
              <a:t>.</a:t>
            </a:r>
            <a:endParaRPr lang="en-US" dirty="0"/>
          </a:p>
          <a:p>
            <a:endParaRPr lang="en-US" dirty="0"/>
          </a:p>
        </p:txBody>
      </p:sp>
    </p:spTree>
    <p:extLst>
      <p:ext uri="{BB962C8B-B14F-4D97-AF65-F5344CB8AC3E}">
        <p14:creationId xmlns:p14="http://schemas.microsoft.com/office/powerpoint/2010/main" val="211674384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20402" r="6944" b="823"/>
          <a:stretch/>
        </p:blipFill>
        <p:spPr>
          <a:xfrm>
            <a:off x="0" y="0"/>
            <a:ext cx="13004799" cy="9831231"/>
          </a:xfrm>
        </p:spPr>
      </p:pic>
    </p:spTree>
    <p:extLst>
      <p:ext uri="{BB962C8B-B14F-4D97-AF65-F5344CB8AC3E}">
        <p14:creationId xmlns:p14="http://schemas.microsoft.com/office/powerpoint/2010/main" val="122319754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a:t>
            </a:r>
            <a:endParaRPr lang="en-US" dirty="0"/>
          </a:p>
        </p:txBody>
      </p:sp>
      <p:sp>
        <p:nvSpPr>
          <p:cNvPr id="3" name="Text Placeholder 2"/>
          <p:cNvSpPr>
            <a:spLocks noGrp="1"/>
          </p:cNvSpPr>
          <p:nvPr>
            <p:ph type="body" idx="1"/>
          </p:nvPr>
        </p:nvSpPr>
        <p:spPr/>
        <p:txBody>
          <a:bodyPr>
            <a:normAutofit fontScale="92500"/>
          </a:bodyPr>
          <a:lstStyle/>
          <a:p>
            <a:r>
              <a:rPr lang="en-US" u="sng" dirty="0"/>
              <a:t>Compact Disc(CD</a:t>
            </a:r>
            <a:r>
              <a:rPr lang="en-US" u="sng" dirty="0" smtClean="0"/>
              <a:t>) </a:t>
            </a:r>
            <a:r>
              <a:rPr lang="en-US" dirty="0" smtClean="0">
                <a:latin typeface="+mn-lt"/>
              </a:rPr>
              <a:t>: It </a:t>
            </a:r>
            <a:r>
              <a:rPr lang="en-US" dirty="0">
                <a:latin typeface="+mn-lt"/>
              </a:rPr>
              <a:t>is a thin plastic disc coated with metal. Computer can read and write data stored on </a:t>
            </a:r>
            <a:r>
              <a:rPr lang="en-US" dirty="0" smtClean="0">
                <a:latin typeface="+mn-lt"/>
              </a:rPr>
              <a:t>it . This </a:t>
            </a:r>
            <a:r>
              <a:rPr lang="en-US" dirty="0">
                <a:latin typeface="+mn-lt"/>
              </a:rPr>
              <a:t>is an optical storage device with a storage capacity of up to 700 MB and it can store varieties of data like </a:t>
            </a:r>
            <a:r>
              <a:rPr lang="en-US" dirty="0" smtClean="0">
                <a:latin typeface="+mn-lt"/>
              </a:rPr>
              <a:t>pictures , sounds, movies , texts , etc. </a:t>
            </a:r>
          </a:p>
          <a:p>
            <a:r>
              <a:rPr lang="en-US" u="sng" dirty="0"/>
              <a:t>Hard </a:t>
            </a:r>
            <a:r>
              <a:rPr lang="en-US" u="sng" dirty="0" smtClean="0"/>
              <a:t>Disc </a:t>
            </a:r>
            <a:r>
              <a:rPr lang="en-US" dirty="0" smtClean="0"/>
              <a:t>: </a:t>
            </a:r>
            <a:r>
              <a:rPr lang="en-US" dirty="0">
                <a:latin typeface="+mn-lt"/>
              </a:rPr>
              <a:t>This is the main storage device of the computer which is fixed inside the CPU box. Its storage capacity is very high that varies from 200 GB to 3 TB. As it is fixed inside the CPU box, it is not easy to move the hard disc from one computer to another</a:t>
            </a:r>
            <a:r>
              <a:rPr lang="en-US" dirty="0" smtClean="0">
                <a:latin typeface="+mn-lt"/>
              </a:rPr>
              <a:t>.</a:t>
            </a:r>
          </a:p>
          <a:p>
            <a:pPr fontAlgn="base"/>
            <a:r>
              <a:rPr lang="en-US" dirty="0" smtClean="0"/>
              <a:t> </a:t>
            </a:r>
            <a:r>
              <a:rPr lang="en-US" u="sng" dirty="0" smtClean="0"/>
              <a:t>DVD (Digital </a:t>
            </a:r>
            <a:r>
              <a:rPr lang="en-US" u="sng" dirty="0"/>
              <a:t>Versatile </a:t>
            </a:r>
            <a:r>
              <a:rPr lang="en-US" u="sng" dirty="0" smtClean="0"/>
              <a:t>Disc) </a:t>
            </a:r>
            <a:r>
              <a:rPr lang="en-US" dirty="0" smtClean="0">
                <a:latin typeface="+mn-lt"/>
              </a:rPr>
              <a:t>: It </a:t>
            </a:r>
            <a:r>
              <a:rPr lang="en-US" dirty="0">
                <a:latin typeface="+mn-lt"/>
              </a:rPr>
              <a:t>is an optical storage device which reads data faster than a CD.A single </a:t>
            </a:r>
            <a:r>
              <a:rPr lang="en-US" dirty="0" smtClean="0">
                <a:latin typeface="+mn-lt"/>
              </a:rPr>
              <a:t>layer , single </a:t>
            </a:r>
            <a:r>
              <a:rPr lang="en-US" dirty="0">
                <a:latin typeface="+mn-lt"/>
              </a:rPr>
              <a:t>sided DVD can store data up to 4.7 </a:t>
            </a:r>
            <a:r>
              <a:rPr lang="en-US" dirty="0" smtClean="0">
                <a:latin typeface="+mn-lt"/>
              </a:rPr>
              <a:t>GB i.e., around </a:t>
            </a:r>
            <a:r>
              <a:rPr lang="en-US" dirty="0">
                <a:latin typeface="+mn-lt"/>
              </a:rPr>
              <a:t>6 times than that of CD and a double layer DVD can store data up to 17.08 </a:t>
            </a:r>
            <a:r>
              <a:rPr lang="en-US" dirty="0" smtClean="0">
                <a:latin typeface="+mn-lt"/>
              </a:rPr>
              <a:t>GB i.e. around </a:t>
            </a:r>
            <a:r>
              <a:rPr lang="en-US" dirty="0">
                <a:latin typeface="+mn-lt"/>
              </a:rPr>
              <a:t>25 times that of CD. Though DVDs look just like </a:t>
            </a:r>
            <a:r>
              <a:rPr lang="en-US" dirty="0" smtClean="0">
                <a:latin typeface="+mn-lt"/>
              </a:rPr>
              <a:t>CDs , they </a:t>
            </a:r>
            <a:r>
              <a:rPr lang="en-US" dirty="0">
                <a:latin typeface="+mn-lt"/>
              </a:rPr>
              <a:t>can hold much more data</a:t>
            </a:r>
            <a:r>
              <a:rPr lang="en-US" dirty="0" smtClean="0">
                <a:latin typeface="+mn-lt"/>
              </a:rPr>
              <a:t>,  for example , a </a:t>
            </a:r>
            <a:r>
              <a:rPr lang="en-US" dirty="0">
                <a:latin typeface="+mn-lt"/>
              </a:rPr>
              <a:t>full length movie</a:t>
            </a:r>
            <a:r>
              <a:rPr lang="en-US" dirty="0" smtClean="0">
                <a:latin typeface="+mn-lt"/>
              </a:rPr>
              <a:t>.</a:t>
            </a:r>
            <a:r>
              <a:rPr lang="en-US" dirty="0">
                <a:latin typeface="+mn-lt"/>
              </a:rPr>
              <a:t/>
            </a:r>
            <a:br>
              <a:rPr lang="en-US" dirty="0">
                <a:latin typeface="+mn-lt"/>
              </a:rPr>
            </a:br>
            <a:endParaRPr lang="en-US" dirty="0">
              <a:latin typeface="+mn-lt"/>
            </a:endParaRPr>
          </a:p>
        </p:txBody>
      </p:sp>
    </p:spTree>
    <p:extLst>
      <p:ext uri="{BB962C8B-B14F-4D97-AF65-F5344CB8AC3E}">
        <p14:creationId xmlns:p14="http://schemas.microsoft.com/office/powerpoint/2010/main" val="1695386118"/>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r>
              <a:rPr lang="en-US" sz="2700" u="sng" dirty="0" smtClean="0"/>
              <a:t>CD-ROM </a:t>
            </a:r>
            <a:r>
              <a:rPr lang="en-US" sz="2700" dirty="0" smtClean="0"/>
              <a:t>:  </a:t>
            </a:r>
            <a:r>
              <a:rPr lang="en-US" dirty="0" smtClean="0">
                <a:latin typeface="+mn-lt"/>
              </a:rPr>
              <a:t>CD-ROM </a:t>
            </a:r>
            <a:r>
              <a:rPr lang="en-US" dirty="0">
                <a:latin typeface="+mn-lt"/>
              </a:rPr>
              <a:t>refers to Compact Disc-Read Only Memory. Data or information is recorded at the time of manufacturing and it can only be read. A CD-ROM cannot be used to record fresh data by the computer</a:t>
            </a:r>
            <a:r>
              <a:rPr lang="en-US" dirty="0" smtClean="0">
                <a:latin typeface="+mn-lt"/>
              </a:rPr>
              <a:t>.</a:t>
            </a:r>
          </a:p>
          <a:p>
            <a:pPr fontAlgn="base"/>
            <a:r>
              <a:rPr lang="en-US" sz="2700" u="sng" dirty="0"/>
              <a:t>Blu-ray </a:t>
            </a:r>
            <a:r>
              <a:rPr lang="en-US" sz="2700" u="sng" dirty="0" smtClean="0"/>
              <a:t>Disc </a:t>
            </a:r>
            <a:r>
              <a:rPr lang="en-US" sz="2700" dirty="0" smtClean="0"/>
              <a:t>:</a:t>
            </a:r>
            <a:r>
              <a:rPr lang="en-US" dirty="0" smtClean="0"/>
              <a:t>This </a:t>
            </a:r>
            <a:r>
              <a:rPr lang="en-US" dirty="0"/>
              <a:t>is a newly invented optical data storage device whose storage capacity can be form 25 GB up to 200 GB</a:t>
            </a:r>
            <a:r>
              <a:rPr lang="en-US" dirty="0" smtClean="0"/>
              <a:t>. </a:t>
            </a:r>
            <a:r>
              <a:rPr lang="en-US" dirty="0"/>
              <a:t>I</a:t>
            </a:r>
            <a:r>
              <a:rPr lang="en-US" dirty="0" smtClean="0"/>
              <a:t>t </a:t>
            </a:r>
            <a:r>
              <a:rPr lang="en-US" dirty="0"/>
              <a:t>is mainly used to store high quality sound and movie </a:t>
            </a:r>
            <a:r>
              <a:rPr lang="en-US" dirty="0" smtClean="0"/>
              <a:t>data . They </a:t>
            </a:r>
            <a:r>
              <a:rPr lang="en-US" dirty="0"/>
              <a:t>are the scratch resistant </a:t>
            </a:r>
            <a:r>
              <a:rPr lang="en-US" dirty="0" smtClean="0"/>
              <a:t>discs ,t hat’s why , storing </a:t>
            </a:r>
            <a:r>
              <a:rPr lang="en-US" dirty="0"/>
              <a:t>data on these is much safer than a CD OR DVD.</a:t>
            </a:r>
            <a:br>
              <a:rPr lang="en-US" dirty="0"/>
            </a:br>
            <a:r>
              <a:rPr lang="en-US" dirty="0" smtClean="0"/>
              <a:t>So , these </a:t>
            </a:r>
            <a:r>
              <a:rPr lang="en-US" dirty="0"/>
              <a:t>are some the common devices we use to store information and data in the computer.</a:t>
            </a:r>
          </a:p>
          <a:p>
            <a:r>
              <a:rPr lang="en-US" sz="2700" u="sng" dirty="0" smtClean="0"/>
              <a:t>CD-RW</a:t>
            </a:r>
            <a:r>
              <a:rPr lang="en-US" dirty="0" smtClean="0"/>
              <a:t> :</a:t>
            </a:r>
            <a:r>
              <a:rPr lang="en-US" dirty="0"/>
              <a:t/>
            </a:r>
            <a:br>
              <a:rPr lang="en-US" dirty="0"/>
            </a:br>
            <a:r>
              <a:rPr lang="en-US" dirty="0">
                <a:latin typeface="+mn-lt"/>
              </a:rPr>
              <a:t>CD-RW stands for Compact Disc Re-writable. CD-RW can be used to write information over and over </a:t>
            </a:r>
            <a:r>
              <a:rPr lang="en-US" dirty="0" smtClean="0">
                <a:latin typeface="+mn-lt"/>
              </a:rPr>
              <a:t>again ,i.e</a:t>
            </a:r>
            <a:r>
              <a:rPr lang="en-US" dirty="0">
                <a:latin typeface="+mn-lt"/>
              </a:rPr>
              <a:t>.</a:t>
            </a:r>
            <a:r>
              <a:rPr lang="en-US" dirty="0" smtClean="0">
                <a:latin typeface="+mn-lt"/>
              </a:rPr>
              <a:t> previous </a:t>
            </a:r>
            <a:r>
              <a:rPr lang="en-US" dirty="0">
                <a:latin typeface="+mn-lt"/>
              </a:rPr>
              <a:t>information can be erased and new information can be written on it using a CD writer fixed inside the CPU </a:t>
            </a:r>
            <a:r>
              <a:rPr lang="en-US" dirty="0" smtClean="0">
                <a:latin typeface="+mn-lt"/>
              </a:rPr>
              <a:t>box . CDs </a:t>
            </a:r>
            <a:r>
              <a:rPr lang="en-US" dirty="0">
                <a:latin typeface="+mn-lt"/>
              </a:rPr>
              <a:t>are slow in comparison to hard discs to read or write the information on </a:t>
            </a:r>
            <a:r>
              <a:rPr lang="en-US" dirty="0" smtClean="0">
                <a:latin typeface="+mn-lt"/>
              </a:rPr>
              <a:t>them . They </a:t>
            </a:r>
            <a:r>
              <a:rPr lang="en-US" dirty="0">
                <a:latin typeface="+mn-lt"/>
              </a:rPr>
              <a:t>are portable storage devices.</a:t>
            </a:r>
            <a:br>
              <a:rPr lang="en-US" dirty="0">
                <a:latin typeface="+mn-lt"/>
              </a:rPr>
            </a:br>
            <a:endParaRPr lang="en-US" dirty="0" smtClean="0">
              <a:latin typeface="+mn-lt"/>
            </a:endParaRPr>
          </a:p>
        </p:txBody>
      </p:sp>
    </p:spTree>
    <p:extLst>
      <p:ext uri="{BB962C8B-B14F-4D97-AF65-F5344CB8AC3E}">
        <p14:creationId xmlns:p14="http://schemas.microsoft.com/office/powerpoint/2010/main" val="968563255"/>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fontScale="92500"/>
          </a:bodyPr>
          <a:lstStyle/>
          <a:p>
            <a:endParaRPr lang="en-US" dirty="0" smtClean="0"/>
          </a:p>
          <a:p>
            <a:r>
              <a:rPr lang="en-US" dirty="0" smtClean="0"/>
              <a:t>MAGNETIC DISKS : </a:t>
            </a:r>
            <a:r>
              <a:rPr lang="en-US" dirty="0">
                <a:latin typeface="+mn-lt"/>
              </a:rPr>
              <a:t>A magnetic disk is a storage device that uses a magnetization process to write, rewrite and access data. 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a:t>
            </a:r>
            <a:r>
              <a:rPr lang="en-US" dirty="0" smtClean="0">
                <a:latin typeface="+mn-lt"/>
              </a:rPr>
              <a:t>.</a:t>
            </a:r>
          </a:p>
          <a:p>
            <a:r>
              <a:rPr lang="en-US" dirty="0"/>
              <a:t>MAGNETIC </a:t>
            </a:r>
            <a:r>
              <a:rPr lang="en-US" dirty="0" smtClean="0"/>
              <a:t>TAPES : </a:t>
            </a:r>
            <a:r>
              <a:rPr lang="en-US" dirty="0">
                <a:latin typeface="+mn-lt"/>
              </a:rPr>
              <a:t>A magnetic tape drive is a </a:t>
            </a:r>
            <a:r>
              <a:rPr lang="en-US" u="sng" dirty="0">
                <a:latin typeface="+mn-lt"/>
              </a:rPr>
              <a:t>storage device</a:t>
            </a:r>
            <a:r>
              <a:rPr lang="en-US" dirty="0">
                <a:latin typeface="+mn-lt"/>
              </a:rPr>
              <a:t> that makes use of magnetic tape as a medium for </a:t>
            </a:r>
            <a:r>
              <a:rPr lang="en-US" dirty="0" smtClean="0">
                <a:latin typeface="+mn-lt"/>
              </a:rPr>
              <a:t>storage .</a:t>
            </a:r>
            <a:r>
              <a:rPr lang="en-US" dirty="0">
                <a:latin typeface="+mn-lt"/>
              </a:rPr>
              <a:t>It uses a long strip of narrow plastic film with tapes of thin </a:t>
            </a:r>
            <a:r>
              <a:rPr lang="en-US" dirty="0" smtClean="0">
                <a:latin typeface="+mn-lt"/>
              </a:rPr>
              <a:t>magnetically coating .</a:t>
            </a:r>
            <a:r>
              <a:rPr lang="en-US" dirty="0">
                <a:latin typeface="+mn-lt"/>
              </a:rPr>
              <a:t>Magnetic tape drives </a:t>
            </a:r>
            <a:r>
              <a:rPr lang="en-US" u="sng" dirty="0">
                <a:latin typeface="+mn-lt"/>
              </a:rPr>
              <a:t>store data</a:t>
            </a:r>
            <a:r>
              <a:rPr lang="en-US" dirty="0">
                <a:latin typeface="+mn-lt"/>
              </a:rPr>
              <a:t> on magnetic tape using digital </a:t>
            </a:r>
            <a:r>
              <a:rPr lang="en-US" dirty="0" smtClean="0">
                <a:latin typeface="+mn-lt"/>
              </a:rPr>
              <a:t>recording. The </a:t>
            </a:r>
            <a:r>
              <a:rPr lang="en-US" dirty="0">
                <a:latin typeface="+mn-lt"/>
              </a:rPr>
              <a:t>tapes are usually stored on cartridges or cassettes, but for drives that are used as </a:t>
            </a:r>
            <a:r>
              <a:rPr lang="en-US" u="sng" dirty="0">
                <a:latin typeface="+mn-lt"/>
              </a:rPr>
              <a:t>data storage</a:t>
            </a:r>
            <a:r>
              <a:rPr lang="en-US" dirty="0">
                <a:latin typeface="+mn-lt"/>
              </a:rPr>
              <a:t> tape backups, the tape is often wound on reels. Magnetic tape is not the most dense data storage medium</a:t>
            </a:r>
            <a:r>
              <a:rPr lang="en-US" dirty="0" smtClean="0">
                <a:latin typeface="+mn-lt"/>
              </a:rPr>
              <a:t>.</a:t>
            </a:r>
            <a:endParaRPr lang="en-US" dirty="0">
              <a:latin typeface="+mn-lt"/>
            </a:endParaRPr>
          </a:p>
          <a:p>
            <a:endParaRPr lang="en-US" dirty="0"/>
          </a:p>
        </p:txBody>
      </p:sp>
    </p:spTree>
    <p:extLst>
      <p:ext uri="{BB962C8B-B14F-4D97-AF65-F5344CB8AC3E}">
        <p14:creationId xmlns:p14="http://schemas.microsoft.com/office/powerpoint/2010/main" val="107367689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2500" y="609600"/>
            <a:ext cx="11099800" cy="2120900"/>
          </a:xfrm>
        </p:spPr>
        <p:txBody>
          <a:bodyPr>
            <a:normAutofit fontScale="90000"/>
          </a:bodyPr>
          <a:lstStyle/>
          <a:p>
            <a:r>
              <a:rPr lang="en-US" altLang="en-US" sz="7300" dirty="0" smtClean="0"/>
              <a:t/>
            </a:r>
            <a:br>
              <a:rPr lang="en-US" altLang="en-US" sz="7300" dirty="0" smtClean="0"/>
            </a:br>
            <a:r>
              <a:rPr lang="en-US" altLang="en-US" sz="7300" dirty="0" smtClean="0"/>
              <a:t>What </a:t>
            </a:r>
            <a:r>
              <a:rPr lang="en-US" altLang="en-US" sz="7300" dirty="0"/>
              <a:t>is Computer </a:t>
            </a:r>
            <a:r>
              <a:rPr lang="en-US" altLang="en-US" sz="7300" dirty="0" smtClean="0"/>
              <a:t>Organization?</a:t>
            </a:r>
            <a:r>
              <a:rPr lang="en-US" altLang="en-US" sz="7200" dirty="0"/>
              <a:t/>
            </a:r>
            <a:br>
              <a:rPr lang="en-US" altLang="en-US" sz="7200" dirty="0"/>
            </a:br>
            <a:endParaRPr lang="en-US" dirty="0"/>
          </a:p>
        </p:txBody>
      </p:sp>
      <p:sp>
        <p:nvSpPr>
          <p:cNvPr id="4" name="Text Placeholder 3"/>
          <p:cNvSpPr>
            <a:spLocks noGrp="1"/>
          </p:cNvSpPr>
          <p:nvPr>
            <p:ph type="body" sz="half" idx="1"/>
          </p:nvPr>
        </p:nvSpPr>
        <p:spPr>
          <a:xfrm>
            <a:off x="952499" y="4605865"/>
            <a:ext cx="11307233" cy="4114802"/>
          </a:xfrm>
        </p:spPr>
        <p:txBody>
          <a:bodyPr>
            <a:normAutofit fontScale="70000" lnSpcReduction="20000"/>
          </a:bodyPr>
          <a:lstStyle/>
          <a:p>
            <a:endParaRPr lang="en-US" dirty="0" smtClean="0"/>
          </a:p>
          <a:p>
            <a:pPr marL="0" indent="0" algn="ctr">
              <a:buNone/>
            </a:pPr>
            <a:r>
              <a:rPr lang="en-US" sz="6000" b="1" dirty="0" smtClean="0">
                <a:latin typeface="+mj-lt"/>
              </a:rPr>
              <a:t>Computer </a:t>
            </a:r>
            <a:r>
              <a:rPr lang="en-US" sz="6000" b="1" dirty="0">
                <a:latin typeface="+mj-lt"/>
              </a:rPr>
              <a:t>Organization is study of the system from software point of view and gives overall description of the system and working principles without going into much detail. In other words, it is mainly about the programmer’s or user point of view</a:t>
            </a:r>
            <a:r>
              <a:rPr lang="en-US" sz="6000" b="1" dirty="0" smtClean="0">
                <a:latin typeface="+mj-lt"/>
              </a:rPr>
              <a:t>.</a:t>
            </a:r>
          </a:p>
          <a:p>
            <a:pPr marL="0" indent="0" algn="ctr">
              <a:buNone/>
            </a:pPr>
            <a:endParaRPr lang="en-US" sz="6000" b="1" dirty="0">
              <a:latin typeface="+mj-lt"/>
            </a:endParaRPr>
          </a:p>
          <a:p>
            <a:pPr marL="0" indent="0" algn="ctr">
              <a:buNone/>
            </a:pPr>
            <a:endParaRPr lang="en-US" sz="6000" dirty="0"/>
          </a:p>
        </p:txBody>
      </p:sp>
    </p:spTree>
    <p:extLst>
      <p:ext uri="{BB962C8B-B14F-4D97-AF65-F5344CB8AC3E}">
        <p14:creationId xmlns:p14="http://schemas.microsoft.com/office/powerpoint/2010/main" val="95809595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CACHE MEMORY ORGANIZATION</a:t>
            </a:r>
          </a:p>
        </p:txBody>
      </p:sp>
      <p:sp>
        <p:nvSpPr>
          <p:cNvPr id="3" name="Text Placeholder 2"/>
          <p:cNvSpPr>
            <a:spLocks noGrp="1"/>
          </p:cNvSpPr>
          <p:nvPr>
            <p:ph type="body" idx="1"/>
          </p:nvPr>
        </p:nvSpPr>
        <p:spPr/>
        <p:txBody>
          <a:bodyPr/>
          <a:lstStyle/>
          <a:p>
            <a:pPr algn="ctr"/>
            <a:endParaRPr lang="en-US" sz="3200" b="0" dirty="0" smtClean="0">
              <a:latin typeface="+mn-lt"/>
            </a:endParaRPr>
          </a:p>
          <a:p>
            <a:pPr marL="0" indent="0" algn="ctr">
              <a:buNone/>
            </a:pPr>
            <a:r>
              <a:rPr lang="en-US" sz="3200" dirty="0" smtClean="0">
                <a:latin typeface="+mn-lt"/>
              </a:rPr>
              <a:t>Cache </a:t>
            </a:r>
            <a:r>
              <a:rPr lang="en-US" sz="3200" dirty="0">
                <a:latin typeface="+mn-lt"/>
              </a:rPr>
              <a:t>Memory is a special very high-speed memory. It is used to speed up and synchronizing with high-speed CPU. Cache memory is costlier than main memory or disk memory but economical than CPU registers. Cache memory is an extremely fast memory type that acts as a buffer between RAM and the CPU. It holds frequently requested data and instructions so that they are immediately available to the CPU when needed.</a:t>
            </a:r>
          </a:p>
          <a:p>
            <a:endParaRPr lang="en-US" dirty="0"/>
          </a:p>
        </p:txBody>
      </p:sp>
    </p:spTree>
    <p:extLst>
      <p:ext uri="{BB962C8B-B14F-4D97-AF65-F5344CB8AC3E}">
        <p14:creationId xmlns:p14="http://schemas.microsoft.com/office/powerpoint/2010/main" val="143289175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Text Placeholder 2"/>
          <p:cNvSpPr>
            <a:spLocks noGrp="1"/>
          </p:cNvSpPr>
          <p:nvPr>
            <p:ph type="body" idx="1"/>
          </p:nvPr>
        </p:nvSpPr>
        <p:spPr/>
        <p:txBody>
          <a:bodyPr/>
          <a:lstStyle/>
          <a:p>
            <a:pPr marL="0" indent="0" algn="ctr">
              <a:buNone/>
            </a:pPr>
            <a:r>
              <a:rPr lang="en-US" sz="3200" dirty="0">
                <a:latin typeface="+mn-lt"/>
              </a:rPr>
              <a:t>Virtual Memory is a storage allocation scheme in which secondary memory can be addressed as though it were part of main memory. The addresses a program may use to reference memory are distinguished from the addresses the memory system uses to identify physical storage sites, and program generated addresses are translated automatically to the corresponding machine </a:t>
            </a:r>
            <a:r>
              <a:rPr lang="en-US" sz="3200" dirty="0" smtClean="0">
                <a:latin typeface="+mn-lt"/>
              </a:rPr>
              <a:t>addresses . The </a:t>
            </a:r>
            <a:r>
              <a:rPr lang="en-US" sz="3200" dirty="0">
                <a:latin typeface="+mn-lt"/>
              </a:rPr>
              <a:t>size of virtual storage is limited by the addressing scheme of the computer system and amount of secondary memory is available not by the actual number of the main storage locations.</a:t>
            </a:r>
          </a:p>
          <a:p>
            <a:endParaRPr lang="en-US" dirty="0"/>
          </a:p>
        </p:txBody>
      </p:sp>
    </p:spTree>
    <p:extLst>
      <p:ext uri="{BB962C8B-B14F-4D97-AF65-F5344CB8AC3E}">
        <p14:creationId xmlns:p14="http://schemas.microsoft.com/office/powerpoint/2010/main" val="805006565"/>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a:blip r:embed="rId2">
            <a:extLst>
              <a:ext uri="{28A0092B-C50C-407E-A947-70E740481C1C}">
                <a14:useLocalDpi xmlns:a14="http://schemas.microsoft.com/office/drawing/2010/main" val="0"/>
              </a:ext>
            </a:extLst>
          </a:blip>
          <a:srcRect t="972" b="972"/>
          <a:stretch>
            <a:fillRect/>
          </a:stretch>
        </p:blipFill>
        <p:spPr/>
      </p:pic>
    </p:spTree>
    <p:extLst>
      <p:ext uri="{BB962C8B-B14F-4D97-AF65-F5344CB8AC3E}">
        <p14:creationId xmlns:p14="http://schemas.microsoft.com/office/powerpoint/2010/main" val="574572753"/>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129366"/>
            <a:ext cx="10464800" cy="3302000"/>
          </a:xfrm>
        </p:spPr>
        <p:txBody>
          <a:bodyPr>
            <a:normAutofit/>
          </a:bodyPr>
          <a:lstStyle/>
          <a:p>
            <a:r>
              <a:rPr lang="en-US" sz="8800" u="sng" dirty="0" smtClean="0"/>
              <a:t>CPU </a:t>
            </a:r>
            <a:r>
              <a:rPr lang="en-US" sz="8800" u="sng" dirty="0"/>
              <a:t>ORGANIZATION</a:t>
            </a:r>
          </a:p>
        </p:txBody>
      </p:sp>
    </p:spTree>
    <p:extLst>
      <p:ext uri="{BB962C8B-B14F-4D97-AF65-F5344CB8AC3E}">
        <p14:creationId xmlns:p14="http://schemas.microsoft.com/office/powerpoint/2010/main" val="65067979"/>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Register Organization </a:t>
            </a:r>
          </a:p>
        </p:txBody>
      </p:sp>
      <p:sp>
        <p:nvSpPr>
          <p:cNvPr id="3" name="Text Placeholder 2"/>
          <p:cNvSpPr>
            <a:spLocks noGrp="1"/>
          </p:cNvSpPr>
          <p:nvPr>
            <p:ph type="body" idx="1"/>
          </p:nvPr>
        </p:nvSpPr>
        <p:spPr/>
        <p:txBody>
          <a:bodyPr/>
          <a:lstStyle/>
          <a:p>
            <a:pPr marL="0" indent="0" algn="ctr">
              <a:buNone/>
            </a:pPr>
            <a:endParaRPr lang="en-US" sz="2800" dirty="0" smtClean="0"/>
          </a:p>
          <a:p>
            <a:pPr marL="0" indent="0" algn="ctr">
              <a:buNone/>
            </a:pPr>
            <a:r>
              <a:rPr lang="en-US" sz="2800" dirty="0" smtClean="0"/>
              <a:t>When </a:t>
            </a:r>
            <a:r>
              <a:rPr lang="en-US" sz="2800" dirty="0"/>
              <a:t>we are using multiple general purpose registers, instead of single accumulator register, in the CPU Organization then this type of organization is known as General register based CPU Organization. In this type of organization, computer uses two or three address fields in their instruction format. Each address field may specify a general register or a memory word. If many CPU registers are available for heavily used variables and intermediate results, we can avoid memory references much of the time, thus vastly increasing program execution speed, and reducing program size.</a:t>
            </a:r>
          </a:p>
          <a:p>
            <a:endParaRPr lang="en-US" dirty="0"/>
          </a:p>
        </p:txBody>
      </p:sp>
    </p:spTree>
    <p:extLst>
      <p:ext uri="{BB962C8B-B14F-4D97-AF65-F5344CB8AC3E}">
        <p14:creationId xmlns:p14="http://schemas.microsoft.com/office/powerpoint/2010/main" val="736328080"/>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7563" b="7563"/>
          <a:stretch/>
        </p:blipFill>
        <p:spPr>
          <a:xfrm>
            <a:off x="0" y="0"/>
            <a:ext cx="13004800" cy="9753599"/>
          </a:xfrm>
        </p:spPr>
      </p:pic>
    </p:spTree>
    <p:extLst>
      <p:ext uri="{BB962C8B-B14F-4D97-AF65-F5344CB8AC3E}">
        <p14:creationId xmlns:p14="http://schemas.microsoft.com/office/powerpoint/2010/main" val="938009965"/>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Organization</a:t>
            </a:r>
          </a:p>
        </p:txBody>
      </p:sp>
      <p:sp>
        <p:nvSpPr>
          <p:cNvPr id="3" name="Text Placeholder 2"/>
          <p:cNvSpPr>
            <a:spLocks noGrp="1"/>
          </p:cNvSpPr>
          <p:nvPr>
            <p:ph type="body" idx="1"/>
          </p:nvPr>
        </p:nvSpPr>
        <p:spPr/>
        <p:txBody>
          <a:bodyPr>
            <a:noAutofit/>
          </a:bodyPr>
          <a:lstStyle/>
          <a:p>
            <a:pPr marL="0" indent="0" algn="ctr">
              <a:buNone/>
            </a:pPr>
            <a:r>
              <a:rPr lang="en-US" sz="3200" dirty="0"/>
              <a:t>The computers which use Stack-based CPU Organization are based on a data structure called stack. The stack is a list of data words. It uses Last In First Out (LIFO) access method which is the most popular access method in most of the CPU. A register is used to store the address of the topmost element of the stack which is known as Stack pointer (SP). In this organization, ALU operations are performed on stack data. It means both the operands are always required on the stack. After manipulation, the result is placed in the stack.</a:t>
            </a:r>
          </a:p>
        </p:txBody>
      </p:sp>
    </p:spTree>
    <p:extLst>
      <p:ext uri="{BB962C8B-B14F-4D97-AF65-F5344CB8AC3E}">
        <p14:creationId xmlns:p14="http://schemas.microsoft.com/office/powerpoint/2010/main" val="1617375861"/>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idx="13"/>
          </p:nvPr>
        </p:nvPicPr>
        <p:blipFill rotWithShape="1">
          <a:blip r:embed="rId2">
            <a:extLst>
              <a:ext uri="{28A0092B-C50C-407E-A947-70E740481C1C}">
                <a14:useLocalDpi xmlns:a14="http://schemas.microsoft.com/office/drawing/2010/main" val="0"/>
              </a:ext>
            </a:extLst>
          </a:blip>
          <a:srcRect t="5602" b="5602"/>
          <a:stretch/>
        </p:blipFill>
        <p:spPr>
          <a:xfrm>
            <a:off x="-812800" y="0"/>
            <a:ext cx="14630400" cy="9753600"/>
          </a:xfrm>
        </p:spPr>
      </p:pic>
    </p:spTree>
    <p:extLst>
      <p:ext uri="{BB962C8B-B14F-4D97-AF65-F5344CB8AC3E}">
        <p14:creationId xmlns:p14="http://schemas.microsoft.com/office/powerpoint/2010/main" val="1137166190"/>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900" dirty="0" smtClean="0"/>
              <a:t>Instruction Format </a:t>
            </a:r>
            <a:r>
              <a:rPr lang="en-US" dirty="0"/>
              <a:t/>
            </a:r>
            <a:br>
              <a:rPr lang="en-US" dirty="0"/>
            </a:br>
            <a:endParaRPr lang="en-US" dirty="0"/>
          </a:p>
        </p:txBody>
      </p:sp>
      <p:sp>
        <p:nvSpPr>
          <p:cNvPr id="3" name="Text Placeholder 2"/>
          <p:cNvSpPr>
            <a:spLocks noGrp="1"/>
          </p:cNvSpPr>
          <p:nvPr>
            <p:ph type="body" idx="1"/>
          </p:nvPr>
        </p:nvSpPr>
        <p:spPr/>
        <p:txBody>
          <a:bodyPr/>
          <a:lstStyle/>
          <a:p>
            <a:pPr marL="0" indent="0" fontAlgn="base">
              <a:buNone/>
            </a:pPr>
            <a:r>
              <a:rPr lang="en-US" sz="2800" dirty="0">
                <a:latin typeface="+mn-lt"/>
              </a:rPr>
              <a:t>A instruction is of various length depending upon the number of addresses it contain. Generally CPU organization are of three types on the basis of number of address </a:t>
            </a:r>
            <a:r>
              <a:rPr lang="en-US" sz="2800" dirty="0" smtClean="0">
                <a:latin typeface="+mn-lt"/>
              </a:rPr>
              <a:t>fields : </a:t>
            </a:r>
          </a:p>
          <a:p>
            <a:pPr marL="0" indent="0" fontAlgn="base">
              <a:buNone/>
            </a:pPr>
            <a:r>
              <a:rPr lang="en-US" sz="2800" dirty="0">
                <a:latin typeface="+mn-lt"/>
              </a:rPr>
              <a:t> </a:t>
            </a:r>
            <a:r>
              <a:rPr lang="en-US" sz="2800" dirty="0" smtClean="0">
                <a:latin typeface="+mn-lt"/>
              </a:rPr>
              <a:t>         1) Single </a:t>
            </a:r>
            <a:r>
              <a:rPr lang="en-US" sz="2800" dirty="0">
                <a:latin typeface="+mn-lt"/>
              </a:rPr>
              <a:t>Accumulator organization</a:t>
            </a:r>
          </a:p>
          <a:p>
            <a:pPr marL="0" lvl="0" indent="0" fontAlgn="base">
              <a:buNone/>
            </a:pPr>
            <a:r>
              <a:rPr lang="en-US" sz="2800" dirty="0">
                <a:latin typeface="+mn-lt"/>
              </a:rPr>
              <a:t>              </a:t>
            </a:r>
            <a:r>
              <a:rPr lang="en-US" sz="2800" dirty="0" smtClean="0">
                <a:latin typeface="+mn-lt"/>
              </a:rPr>
              <a:t>2)General </a:t>
            </a:r>
            <a:r>
              <a:rPr lang="en-US" sz="2800" dirty="0">
                <a:latin typeface="+mn-lt"/>
              </a:rPr>
              <a:t>register organization</a:t>
            </a:r>
          </a:p>
          <a:p>
            <a:pPr marL="0" lvl="0" indent="0" fontAlgn="base">
              <a:buNone/>
            </a:pPr>
            <a:r>
              <a:rPr lang="en-US" sz="2800" dirty="0">
                <a:latin typeface="+mn-lt"/>
              </a:rPr>
              <a:t>             </a:t>
            </a:r>
            <a:r>
              <a:rPr lang="en-US" sz="2800" dirty="0" smtClean="0">
                <a:latin typeface="+mn-lt"/>
              </a:rPr>
              <a:t> 3)Stack </a:t>
            </a:r>
            <a:r>
              <a:rPr lang="en-US" sz="2800" dirty="0">
                <a:latin typeface="+mn-lt"/>
              </a:rPr>
              <a:t>organization</a:t>
            </a:r>
          </a:p>
          <a:p>
            <a:pPr fontAlgn="base">
              <a:buNone/>
            </a:pPr>
            <a:r>
              <a:rPr lang="en-US" sz="2800" dirty="0">
                <a:latin typeface="+mn-lt"/>
              </a:rPr>
              <a:t>      </a:t>
            </a:r>
          </a:p>
          <a:p>
            <a:endParaRPr lang="en-US" dirty="0"/>
          </a:p>
        </p:txBody>
      </p:sp>
    </p:spTree>
    <p:extLst>
      <p:ext uri="{BB962C8B-B14F-4D97-AF65-F5344CB8AC3E}">
        <p14:creationId xmlns:p14="http://schemas.microsoft.com/office/powerpoint/2010/main" val="1851797373"/>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0" indent="0">
              <a:buNone/>
            </a:pPr>
            <a:r>
              <a:rPr lang="en-US" sz="2600" u="sng" dirty="0"/>
              <a:t>Addressing </a:t>
            </a:r>
            <a:r>
              <a:rPr lang="en-US" sz="2600" u="sng" dirty="0" smtClean="0"/>
              <a:t>Mode : </a:t>
            </a:r>
            <a:r>
              <a:rPr lang="en-US" sz="2600" dirty="0">
                <a:latin typeface="+mn-lt"/>
              </a:rPr>
              <a:t>The term addressing modes refers to the way in which the operand of an instruction is specified. The addressing mode specifies a rule for interpreting or modifying the address field of the instruction before the operand is actually executed</a:t>
            </a:r>
            <a:r>
              <a:rPr lang="en-US" sz="2600" dirty="0" smtClean="0">
                <a:latin typeface="+mn-lt"/>
              </a:rPr>
              <a:t>.</a:t>
            </a:r>
          </a:p>
          <a:p>
            <a:pPr marL="0" lvl="0" indent="0">
              <a:buNone/>
            </a:pPr>
            <a:r>
              <a:rPr lang="en-US" sz="2600" u="sng" dirty="0"/>
              <a:t>Zero Address Instructions </a:t>
            </a:r>
            <a:r>
              <a:rPr lang="en-US" sz="2600" b="0" dirty="0" smtClean="0">
                <a:latin typeface="+mn-lt"/>
              </a:rPr>
              <a:t>: </a:t>
            </a:r>
            <a:r>
              <a:rPr lang="en-US" sz="2600" dirty="0" smtClean="0">
                <a:latin typeface="+mn-lt"/>
              </a:rPr>
              <a:t>Address </a:t>
            </a:r>
            <a:r>
              <a:rPr lang="en-US" sz="2600" dirty="0">
                <a:latin typeface="+mn-lt"/>
              </a:rPr>
              <a:t>is stored in the opcode , in the zero address instruction. A stack based organization uses zero address instruction</a:t>
            </a:r>
            <a:r>
              <a:rPr lang="en-US" sz="2600" dirty="0" smtClean="0">
                <a:latin typeface="+mn-lt"/>
              </a:rPr>
              <a:t>.</a:t>
            </a:r>
            <a:endParaRPr lang="en-US" sz="2600" dirty="0">
              <a:latin typeface="+mn-lt"/>
            </a:endParaRPr>
          </a:p>
          <a:p>
            <a:pPr marL="0" lvl="0" indent="0">
              <a:buNone/>
            </a:pPr>
            <a:r>
              <a:rPr lang="en-US" sz="2600" u="sng" dirty="0">
                <a:latin typeface="+mn-lt"/>
              </a:rPr>
              <a:t>One </a:t>
            </a:r>
            <a:r>
              <a:rPr lang="en-US" sz="2600" u="sng" dirty="0" smtClean="0">
                <a:latin typeface="+mn-lt"/>
              </a:rPr>
              <a:t>Address </a:t>
            </a:r>
            <a:r>
              <a:rPr lang="en-US" sz="2600" u="sng" dirty="0">
                <a:latin typeface="+mn-lt"/>
              </a:rPr>
              <a:t>Instructions </a:t>
            </a:r>
            <a:r>
              <a:rPr lang="en-US" sz="2600" u="sng" dirty="0" smtClean="0">
                <a:latin typeface="+mn-lt"/>
              </a:rPr>
              <a:t>: </a:t>
            </a:r>
            <a:r>
              <a:rPr lang="en-US" sz="2600" dirty="0" smtClean="0">
                <a:latin typeface="+mn-lt"/>
              </a:rPr>
              <a:t>This </a:t>
            </a:r>
            <a:r>
              <a:rPr lang="en-US" sz="2600" dirty="0">
                <a:latin typeface="+mn-lt"/>
              </a:rPr>
              <a:t>use a implied ACCUMULATOR register for data manipulation. One operand is in accumulator and other is in register or memory location. Implied means that the CPU already know that one operand is in accumulator so there is no need to specify it. </a:t>
            </a:r>
            <a:r>
              <a:rPr lang="en-US" sz="2600" dirty="0" smtClean="0">
                <a:latin typeface="+mn-lt"/>
              </a:rPr>
              <a:t>i.e. </a:t>
            </a:r>
            <a:r>
              <a:rPr lang="en-US" sz="2600" dirty="0">
                <a:latin typeface="+mn-lt"/>
              </a:rPr>
              <a:t>there will be one opcode field and one address field</a:t>
            </a:r>
            <a:r>
              <a:rPr lang="en-US" sz="2600" dirty="0" smtClean="0">
                <a:latin typeface="+mn-lt"/>
              </a:rPr>
              <a:t>.</a:t>
            </a:r>
            <a:r>
              <a:rPr lang="en-US" sz="2600" dirty="0">
                <a:latin typeface="+mn-lt"/>
              </a:rPr>
              <a:t/>
            </a:r>
            <a:br>
              <a:rPr lang="en-US" sz="2600" dirty="0">
                <a:latin typeface="+mn-lt"/>
              </a:rPr>
            </a:br>
            <a:endParaRPr lang="en-US" sz="2600" dirty="0">
              <a:latin typeface="+mn-lt"/>
            </a:endParaRPr>
          </a:p>
        </p:txBody>
      </p:sp>
    </p:spTree>
    <p:extLst>
      <p:ext uri="{BB962C8B-B14F-4D97-AF65-F5344CB8AC3E}">
        <p14:creationId xmlns:p14="http://schemas.microsoft.com/office/powerpoint/2010/main" val="151762557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3004800" cy="9753600"/>
          </a:xfrm>
          <a:prstGeom prst="rect">
            <a:avLst/>
          </a:prstGeom>
        </p:spPr>
      </p:pic>
    </p:spTree>
    <p:extLst>
      <p:ext uri="{BB962C8B-B14F-4D97-AF65-F5344CB8AC3E}">
        <p14:creationId xmlns:p14="http://schemas.microsoft.com/office/powerpoint/2010/main" val="47468761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u="sng" dirty="0"/>
              <a:t>Two Address Instructions </a:t>
            </a:r>
            <a:r>
              <a:rPr lang="en-US" dirty="0" smtClean="0"/>
              <a:t>:</a:t>
            </a:r>
            <a:r>
              <a:rPr lang="en-US" dirty="0"/>
              <a:t/>
            </a:r>
            <a:br>
              <a:rPr lang="en-US" dirty="0"/>
            </a:br>
            <a:r>
              <a:rPr lang="en-US" dirty="0">
                <a:latin typeface="+mn-lt"/>
              </a:rPr>
              <a:t>Here two address can be specified in the instruction. Unlike earlier in one address instruction, the result was stored in accumulator here result can be stored at a different location rather than just accumulator, but require the number more of the bit to represent address</a:t>
            </a:r>
            <a:r>
              <a:rPr lang="en-US" dirty="0" smtClean="0">
                <a:latin typeface="+mn-lt"/>
              </a:rPr>
              <a:t>.</a:t>
            </a:r>
            <a:endParaRPr lang="en-US" dirty="0">
              <a:latin typeface="+mn-lt"/>
            </a:endParaRPr>
          </a:p>
          <a:p>
            <a:pPr marL="0" indent="0">
              <a:buNone/>
            </a:pPr>
            <a:endParaRPr lang="en-US" u="sng" dirty="0" smtClean="0"/>
          </a:p>
          <a:p>
            <a:pPr marL="0" indent="0">
              <a:buNone/>
            </a:pPr>
            <a:r>
              <a:rPr lang="en-US" u="sng" dirty="0" smtClean="0"/>
              <a:t>Three </a:t>
            </a:r>
            <a:r>
              <a:rPr lang="en-US" u="sng" dirty="0"/>
              <a:t>Address Instructions </a:t>
            </a:r>
            <a:r>
              <a:rPr lang="en-US" dirty="0" smtClean="0"/>
              <a:t>:</a:t>
            </a:r>
            <a:r>
              <a:rPr lang="en-US" dirty="0"/>
              <a:t/>
            </a:r>
            <a:br>
              <a:rPr lang="en-US" dirty="0"/>
            </a:br>
            <a:r>
              <a:rPr lang="en-US" dirty="0">
                <a:latin typeface="+mn-lt"/>
              </a:rPr>
              <a:t>This has three address field to specify a register or a memory location. The program created is much short in size but the number of bits per instruction increase</a:t>
            </a:r>
            <a:r>
              <a:rPr lang="en-US" dirty="0" smtClean="0">
                <a:latin typeface="+mn-lt"/>
              </a:rPr>
              <a:t>.</a:t>
            </a:r>
            <a:endParaRPr lang="en-US" dirty="0">
              <a:latin typeface="+mn-lt"/>
            </a:endParaRPr>
          </a:p>
        </p:txBody>
      </p:sp>
    </p:spTree>
    <p:extLst>
      <p:ext uri="{BB962C8B-B14F-4D97-AF65-F5344CB8AC3E}">
        <p14:creationId xmlns:p14="http://schemas.microsoft.com/office/powerpoint/2010/main" val="1182646075"/>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Set Selection</a:t>
            </a:r>
          </a:p>
        </p:txBody>
      </p:sp>
      <p:sp>
        <p:nvSpPr>
          <p:cNvPr id="3" name="Text Placeholder 2"/>
          <p:cNvSpPr>
            <a:spLocks noGrp="1"/>
          </p:cNvSpPr>
          <p:nvPr>
            <p:ph type="body" idx="1"/>
          </p:nvPr>
        </p:nvSpPr>
        <p:spPr/>
        <p:txBody>
          <a:bodyPr>
            <a:normAutofit/>
          </a:bodyPr>
          <a:lstStyle/>
          <a:p>
            <a:pPr marL="0" indent="0" algn="ctr">
              <a:buNone/>
            </a:pPr>
            <a:endParaRPr lang="en-US" sz="3600" dirty="0" smtClean="0"/>
          </a:p>
          <a:p>
            <a:pPr marL="0" indent="0" algn="ctr">
              <a:buNone/>
            </a:pPr>
            <a:r>
              <a:rPr lang="en-US" sz="3600" dirty="0" smtClean="0"/>
              <a:t>The</a:t>
            </a:r>
            <a:r>
              <a:rPr lang="en-US" sz="3600" dirty="0"/>
              <a:t> instruction set, also called ISA (instruction set architecture), is part of a computer that pertains to programming, which is basically machine language. The instruction set provides commands to the processor, to tell it what it needs to do. The instruction set consists of addressing modes, instructions, native data types, registers, memory architecture, interrupt, and exception handling, and external I/O.</a:t>
            </a:r>
          </a:p>
          <a:p>
            <a:pPr marL="0" indent="0" algn="ctr">
              <a:buNone/>
            </a:pPr>
            <a:endParaRPr lang="en-US" sz="3600" dirty="0"/>
          </a:p>
        </p:txBody>
      </p:sp>
    </p:spTree>
    <p:extLst>
      <p:ext uri="{BB962C8B-B14F-4D97-AF65-F5344CB8AC3E}">
        <p14:creationId xmlns:p14="http://schemas.microsoft.com/office/powerpoint/2010/main" val="384555386"/>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Text Placeholder 2"/>
          <p:cNvSpPr>
            <a:spLocks noGrp="1"/>
          </p:cNvSpPr>
          <p:nvPr>
            <p:ph type="body" idx="1"/>
          </p:nvPr>
        </p:nvSpPr>
        <p:spPr/>
        <p:txBody>
          <a:bodyPr>
            <a:normAutofit/>
          </a:bodyPr>
          <a:lstStyle/>
          <a:p>
            <a:r>
              <a:rPr lang="en-US" sz="3600" dirty="0"/>
              <a:t>Immediate.</a:t>
            </a:r>
          </a:p>
          <a:p>
            <a:r>
              <a:rPr lang="en-US" sz="3600" dirty="0"/>
              <a:t>Direct.</a:t>
            </a:r>
          </a:p>
          <a:p>
            <a:r>
              <a:rPr lang="en-US" sz="3600" dirty="0"/>
              <a:t>Indirect.</a:t>
            </a:r>
          </a:p>
          <a:p>
            <a:r>
              <a:rPr lang="en-US" sz="3600" dirty="0"/>
              <a:t>Register.</a:t>
            </a:r>
          </a:p>
          <a:p>
            <a:r>
              <a:rPr lang="en-US" sz="3600" dirty="0"/>
              <a:t>Indexed.</a:t>
            </a:r>
          </a:p>
          <a:p>
            <a:endParaRPr lang="en-US" sz="3600" dirty="0"/>
          </a:p>
        </p:txBody>
      </p:sp>
    </p:spTree>
    <p:extLst>
      <p:ext uri="{BB962C8B-B14F-4D97-AF65-F5344CB8AC3E}">
        <p14:creationId xmlns:p14="http://schemas.microsoft.com/office/powerpoint/2010/main" val="995995095"/>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Direct</a:t>
            </a:r>
          </a:p>
        </p:txBody>
      </p:sp>
      <p:sp>
        <p:nvSpPr>
          <p:cNvPr id="3" name="Text Placeholder 2"/>
          <p:cNvSpPr>
            <a:spLocks noGrp="1"/>
          </p:cNvSpPr>
          <p:nvPr>
            <p:ph type="body" idx="1"/>
          </p:nvPr>
        </p:nvSpPr>
        <p:spPr/>
        <p:txBody>
          <a:bodyPr>
            <a:normAutofit/>
          </a:bodyPr>
          <a:lstStyle/>
          <a:p>
            <a:pPr marL="0" indent="0" algn="ctr">
              <a:buNone/>
            </a:pPr>
            <a:r>
              <a:rPr lang="en-US" sz="3600" dirty="0"/>
              <a:t>The operand’s offset is given in the instruction as an 8 bit or 16 bit displacement element. In this addressing mode the 16 bit effective address of the data is the part of the instruction.</a:t>
            </a:r>
            <a:br>
              <a:rPr lang="en-US" sz="3600" dirty="0"/>
            </a:br>
            <a:r>
              <a:rPr lang="en-US" sz="3600" dirty="0"/>
              <a:t>Here only one memory reference operation is required to access the data.</a:t>
            </a:r>
          </a:p>
          <a:p>
            <a:pPr marL="0" indent="0" algn="ctr">
              <a:buNone/>
            </a:pPr>
            <a:endParaRPr lang="en-US" sz="3600" dirty="0"/>
          </a:p>
        </p:txBody>
      </p:sp>
    </p:spTree>
    <p:extLst>
      <p:ext uri="{BB962C8B-B14F-4D97-AF65-F5344CB8AC3E}">
        <p14:creationId xmlns:p14="http://schemas.microsoft.com/office/powerpoint/2010/main" val="204018577"/>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Indirect</a:t>
            </a:r>
          </a:p>
        </p:txBody>
      </p:sp>
      <p:sp>
        <p:nvSpPr>
          <p:cNvPr id="3" name="Text Placeholder 2"/>
          <p:cNvSpPr>
            <a:spLocks noGrp="1"/>
          </p:cNvSpPr>
          <p:nvPr>
            <p:ph type="body" idx="1"/>
          </p:nvPr>
        </p:nvSpPr>
        <p:spPr/>
        <p:txBody>
          <a:bodyPr>
            <a:noAutofit/>
          </a:bodyPr>
          <a:lstStyle/>
          <a:p>
            <a:pPr marL="0" indent="0" algn="ctr">
              <a:buNone/>
            </a:pPr>
            <a:r>
              <a:rPr lang="en-US" sz="3200" dirty="0"/>
              <a:t>This addressing mode utilizes the computer's ability of </a:t>
            </a:r>
            <a:r>
              <a:rPr lang="en-US" sz="3200" i="1" dirty="0"/>
              <a:t>Segment : Offset</a:t>
            </a:r>
            <a:r>
              <a:rPr lang="en-US" sz="3200" dirty="0"/>
              <a:t>  addressing .In this mode address field of instruction contains the address of effective address . Here two references are required.</a:t>
            </a:r>
            <a:br>
              <a:rPr lang="en-US" sz="3200" dirty="0"/>
            </a:br>
            <a:r>
              <a:rPr lang="en-US" sz="3200" dirty="0"/>
              <a:t>1st reference to get effective address.</a:t>
            </a:r>
            <a:br>
              <a:rPr lang="en-US" sz="3200" dirty="0"/>
            </a:br>
            <a:r>
              <a:rPr lang="en-US" sz="3200" dirty="0"/>
              <a:t>2nd reference to access the data. Indirect addressing is generally used for variables containing several elements like, arrays. Starting address of the array is stored in, say, the EBX register.</a:t>
            </a:r>
          </a:p>
          <a:p>
            <a:pPr marL="0" indent="0" algn="ctr">
              <a:buNone/>
            </a:pPr>
            <a:endParaRPr lang="en-US" sz="3200" dirty="0"/>
          </a:p>
        </p:txBody>
      </p:sp>
    </p:spTree>
    <p:extLst>
      <p:ext uri="{BB962C8B-B14F-4D97-AF65-F5344CB8AC3E}">
        <p14:creationId xmlns:p14="http://schemas.microsoft.com/office/powerpoint/2010/main" val="164903453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Indexed</a:t>
            </a:r>
          </a:p>
        </p:txBody>
      </p:sp>
      <p:sp>
        <p:nvSpPr>
          <p:cNvPr id="3" name="Text Placeholder 2"/>
          <p:cNvSpPr>
            <a:spLocks noGrp="1"/>
          </p:cNvSpPr>
          <p:nvPr>
            <p:ph type="body" idx="1"/>
          </p:nvPr>
        </p:nvSpPr>
        <p:spPr/>
        <p:txBody>
          <a:bodyPr>
            <a:normAutofit/>
          </a:bodyPr>
          <a:lstStyle/>
          <a:p>
            <a:pPr marL="0" indent="0" algn="ctr">
              <a:buNone/>
            </a:pPr>
            <a:r>
              <a:rPr lang="en-US" sz="3200" dirty="0"/>
              <a:t>The address of the operand is obtained by adding to the contents of the general register (called index register) a constant value. The number of the index register and the constant value are included in the instruction code. Index Mode is used to access an array whose elements are in successive memory locations.</a:t>
            </a:r>
          </a:p>
          <a:p>
            <a:pPr marL="0" indent="0" algn="ctr">
              <a:buNone/>
            </a:pPr>
            <a:endParaRPr lang="en-US" sz="3200" dirty="0"/>
          </a:p>
        </p:txBody>
      </p:sp>
    </p:spTree>
    <p:extLst>
      <p:ext uri="{BB962C8B-B14F-4D97-AF65-F5344CB8AC3E}">
        <p14:creationId xmlns:p14="http://schemas.microsoft.com/office/powerpoint/2010/main" val="525177403"/>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a:t>
            </a:r>
          </a:p>
        </p:txBody>
      </p:sp>
      <p:sp>
        <p:nvSpPr>
          <p:cNvPr id="3" name="Text Placeholder 2"/>
          <p:cNvSpPr>
            <a:spLocks noGrp="1"/>
          </p:cNvSpPr>
          <p:nvPr>
            <p:ph type="body" idx="1"/>
          </p:nvPr>
        </p:nvSpPr>
        <p:spPr/>
        <p:txBody>
          <a:bodyPr>
            <a:normAutofit/>
          </a:bodyPr>
          <a:lstStyle/>
          <a:p>
            <a:pPr marL="0" indent="0" algn="ctr">
              <a:buNone/>
            </a:pPr>
            <a:r>
              <a:rPr lang="en-US" sz="3600" dirty="0"/>
              <a:t>In this mode data is present in address field of instruction .Designed like one address instruction format . Limitation in the immediate mode is that the range of constants are restricted by size of address field.</a:t>
            </a:r>
          </a:p>
          <a:p>
            <a:pPr marL="0" indent="0" algn="ctr">
              <a:buNone/>
            </a:pPr>
            <a:endParaRPr lang="en-US" sz="3600" dirty="0"/>
          </a:p>
        </p:txBody>
      </p:sp>
    </p:spTree>
    <p:extLst>
      <p:ext uri="{BB962C8B-B14F-4D97-AF65-F5344CB8AC3E}">
        <p14:creationId xmlns:p14="http://schemas.microsoft.com/office/powerpoint/2010/main" val="1420868727"/>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Register</a:t>
            </a:r>
          </a:p>
        </p:txBody>
      </p:sp>
      <p:sp>
        <p:nvSpPr>
          <p:cNvPr id="3" name="Text Placeholder 2"/>
          <p:cNvSpPr>
            <a:spLocks noGrp="1"/>
          </p:cNvSpPr>
          <p:nvPr>
            <p:ph type="body" idx="1"/>
          </p:nvPr>
        </p:nvSpPr>
        <p:spPr/>
        <p:txBody>
          <a:bodyPr>
            <a:normAutofit/>
          </a:bodyPr>
          <a:lstStyle/>
          <a:p>
            <a:pPr marL="0" indent="0" algn="ctr">
              <a:buNone/>
            </a:pPr>
            <a:r>
              <a:rPr lang="en-US" sz="3600" dirty="0"/>
              <a:t>In this addressing mode, a register contains the operand. In </a:t>
            </a:r>
            <a:r>
              <a:rPr lang="en-US" sz="3600" dirty="0" smtClean="0"/>
              <a:t>this , the </a:t>
            </a:r>
            <a:r>
              <a:rPr lang="en-US" sz="3600" dirty="0"/>
              <a:t>operand is placed in one of 8 bit or 16 bit general purpose registers. The data is in the register that is specified by the instruction. Here one register reference is required to access the data.</a:t>
            </a:r>
          </a:p>
          <a:p>
            <a:pPr marL="0" indent="0" algn="ctr">
              <a:buNone/>
            </a:pPr>
            <a:endParaRPr lang="en-US" sz="3600" dirty="0"/>
          </a:p>
        </p:txBody>
      </p:sp>
    </p:spTree>
    <p:extLst>
      <p:ext uri="{BB962C8B-B14F-4D97-AF65-F5344CB8AC3E}">
        <p14:creationId xmlns:p14="http://schemas.microsoft.com/office/powerpoint/2010/main" val="2104770032"/>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u="sng" dirty="0" smtClean="0"/>
              <a:t>CONTROL UNIT </a:t>
            </a:r>
            <a:endParaRPr lang="en-US" sz="8800" u="sng" dirty="0"/>
          </a:p>
        </p:txBody>
      </p:sp>
    </p:spTree>
    <p:extLst>
      <p:ext uri="{BB962C8B-B14F-4D97-AF65-F5344CB8AC3E}">
        <p14:creationId xmlns:p14="http://schemas.microsoft.com/office/powerpoint/2010/main" val="987062050"/>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Microprogramming Concepts</a:t>
            </a:r>
            <a:endParaRPr lang="en-US" dirty="0"/>
          </a:p>
        </p:txBody>
      </p:sp>
      <p:sp>
        <p:nvSpPr>
          <p:cNvPr id="3" name="Text Placeholder 2"/>
          <p:cNvSpPr>
            <a:spLocks noGrp="1"/>
          </p:cNvSpPr>
          <p:nvPr>
            <p:ph type="body" idx="1"/>
          </p:nvPr>
        </p:nvSpPr>
        <p:spPr/>
        <p:txBody>
          <a:bodyPr>
            <a:normAutofit/>
          </a:bodyPr>
          <a:lstStyle/>
          <a:p>
            <a:pPr marL="0" indent="0" algn="ctr">
              <a:buNone/>
            </a:pPr>
            <a:r>
              <a:rPr lang="en-US" sz="3200" dirty="0"/>
              <a:t>Process of writing microcode for a microprocessor. Microcode is low-level code that defines how a microprocessor should function when it executes machine-language instructions. Typically, one machine-language instruction translates into several microcode instructions. On some computers, the microcode is stored in ROM and cannot be modified; on some larger computers, it is stored in EPROM and therefore can be replaced with newer versions.</a:t>
            </a:r>
            <a:br>
              <a:rPr lang="en-US" sz="3200" dirty="0"/>
            </a:br>
            <a:endParaRPr lang="en-US" sz="3200" dirty="0"/>
          </a:p>
        </p:txBody>
      </p:sp>
    </p:spTree>
    <p:extLst>
      <p:ext uri="{BB962C8B-B14F-4D97-AF65-F5344CB8AC3E}">
        <p14:creationId xmlns:p14="http://schemas.microsoft.com/office/powerpoint/2010/main" val="120775101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Von Neumann Architecture"/>
          <p:cNvSpPr txBox="1">
            <a:spLocks noGrp="1"/>
          </p:cNvSpPr>
          <p:nvPr>
            <p:ph type="title"/>
          </p:nvPr>
        </p:nvSpPr>
        <p:spPr>
          <a:prstGeom prst="rect">
            <a:avLst/>
          </a:prstGeom>
        </p:spPr>
        <p:txBody>
          <a:bodyPr/>
          <a:lstStyle>
            <a:lvl1pPr defTabSz="490727">
              <a:defRPr sz="6719"/>
            </a:lvl1pPr>
          </a:lstStyle>
          <a:p>
            <a:r>
              <a:t>Von Neumann Architecture  </a:t>
            </a:r>
          </a:p>
        </p:txBody>
      </p:sp>
      <p:sp>
        <p:nvSpPr>
          <p:cNvPr id="131" name="Body"/>
          <p:cNvSpPr txBox="1">
            <a:spLocks noGrp="1"/>
          </p:cNvSpPr>
          <p:nvPr>
            <p:ph type="body" sz="half" idx="1"/>
          </p:nvPr>
        </p:nvSpPr>
        <p:spPr>
          <a:xfrm>
            <a:off x="952499" y="2590800"/>
            <a:ext cx="11099801" cy="6286500"/>
          </a:xfrm>
          <a:prstGeom prst="rect">
            <a:avLst/>
          </a:prstGeom>
        </p:spPr>
        <p:txBody>
          <a:bodyPr/>
          <a:lstStyle/>
          <a:p>
            <a:pPr>
              <a:buSzTx/>
              <a:buFont typeface="Arial" charset="0"/>
              <a:buChar char="•"/>
            </a:pPr>
            <a:r>
              <a:rPr lang="ro-RO" b="1" dirty="0"/>
              <a:t>I</a:t>
            </a:r>
            <a:r>
              <a:rPr lang="ro-RO" b="1" dirty="0" smtClean="0"/>
              <a:t>n 1945 , </a:t>
            </a:r>
            <a:r>
              <a:rPr lang="ro-RO" b="1" dirty="0"/>
              <a:t> was first published by John von </a:t>
            </a:r>
            <a:r>
              <a:rPr lang="ro-RO" b="1" dirty="0" smtClean="0"/>
              <a:t>Neumann.</a:t>
            </a:r>
          </a:p>
          <a:p>
            <a:pPr>
              <a:buSzTx/>
              <a:buFont typeface="Arial" charset="0"/>
              <a:buChar char="•"/>
            </a:pPr>
            <a:r>
              <a:rPr lang="ro-RO" b="1" dirty="0" smtClean="0"/>
              <a:t> It consists</a:t>
            </a:r>
            <a:r>
              <a:rPr lang="ro-RO" b="1" dirty="0"/>
              <a:t> of a Control Unit, Arithmetic and Logic Unit (ALU), Memory Unit, Registers and Input/</a:t>
            </a:r>
            <a:r>
              <a:rPr lang="ro-RO" b="1" dirty="0" err="1"/>
              <a:t>Outputs</a:t>
            </a:r>
            <a:r>
              <a:rPr lang="ro-RO" b="1" dirty="0" smtClean="0"/>
              <a:t>.</a:t>
            </a:r>
          </a:p>
          <a:p>
            <a:pPr>
              <a:buSzTx/>
              <a:buFont typeface="Arial" charset="0"/>
              <a:buChar char="•"/>
            </a:pPr>
            <a:r>
              <a:rPr lang="ro-RO" b="1" dirty="0"/>
              <a:t>Von Neumann architecture is based on the stored-program computer </a:t>
            </a:r>
            <a:r>
              <a:rPr lang="ro-RO" b="1" dirty="0" smtClean="0"/>
              <a:t>concept .</a:t>
            </a:r>
          </a:p>
          <a:p>
            <a:pPr>
              <a:buSzTx/>
              <a:buFont typeface="Arial" charset="0"/>
              <a:buChar char="•"/>
            </a:pPr>
            <a:r>
              <a:rPr lang="ro-RO" b="1" dirty="0" err="1" smtClean="0"/>
              <a:t>Instruction</a:t>
            </a:r>
            <a:r>
              <a:rPr lang="ro-RO" b="1" dirty="0" smtClean="0"/>
              <a:t> </a:t>
            </a:r>
            <a:r>
              <a:rPr lang="ro-RO" b="1" dirty="0"/>
              <a:t>data and program data are stored in the same </a:t>
            </a:r>
            <a:r>
              <a:rPr lang="ro-RO" b="1" dirty="0" err="1" smtClean="0"/>
              <a:t>memory</a:t>
            </a:r>
            <a:r>
              <a:rPr lang="ro-RO" b="1" dirty="0" smtClean="0"/>
              <a:t>. </a:t>
            </a:r>
            <a:r>
              <a:rPr lang="ro-RO" b="1" dirty="0" err="1" smtClean="0"/>
              <a:t>This</a:t>
            </a:r>
            <a:r>
              <a:rPr lang="ro-RO" b="1" dirty="0" smtClean="0"/>
              <a:t> </a:t>
            </a:r>
            <a:r>
              <a:rPr lang="ro-RO" b="1" dirty="0"/>
              <a:t>design is </a:t>
            </a:r>
            <a:r>
              <a:rPr lang="ro-RO" b="1" dirty="0" err="1"/>
              <a:t>still</a:t>
            </a:r>
            <a:r>
              <a:rPr lang="ro-RO" b="1" dirty="0"/>
              <a:t> </a:t>
            </a:r>
            <a:r>
              <a:rPr lang="ro-RO" b="1" dirty="0" err="1"/>
              <a:t>used</a:t>
            </a:r>
            <a:r>
              <a:rPr lang="ro-RO" b="1" dirty="0"/>
              <a:t> in </a:t>
            </a:r>
            <a:r>
              <a:rPr lang="ro-RO" b="1" dirty="0" err="1"/>
              <a:t>most</a:t>
            </a:r>
            <a:r>
              <a:rPr lang="ro-RO" b="1" dirty="0"/>
              <a:t> </a:t>
            </a:r>
            <a:r>
              <a:rPr lang="ro-RO" b="1" dirty="0" err="1"/>
              <a:t>computers</a:t>
            </a:r>
            <a:r>
              <a:rPr lang="ro-RO" b="1" dirty="0"/>
              <a:t> </a:t>
            </a:r>
            <a:r>
              <a:rPr lang="ro-RO" b="1" dirty="0" err="1"/>
              <a:t>produced</a:t>
            </a:r>
            <a:r>
              <a:rPr lang="ro-RO" b="1" dirty="0"/>
              <a:t> </a:t>
            </a:r>
            <a:r>
              <a:rPr lang="ro-RO" b="1" dirty="0" err="1" smtClean="0"/>
              <a:t>today</a:t>
            </a:r>
            <a:r>
              <a:rPr lang="ro-RO" b="1" dirty="0" smtClean="0"/>
              <a:t>.</a:t>
            </a:r>
            <a:endParaRPr b="1" dirty="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Cycle</a:t>
            </a:r>
          </a:p>
        </p:txBody>
      </p:sp>
      <p:sp>
        <p:nvSpPr>
          <p:cNvPr id="3" name="Text Placeholder 2"/>
          <p:cNvSpPr>
            <a:spLocks noGrp="1"/>
          </p:cNvSpPr>
          <p:nvPr>
            <p:ph type="body" idx="1"/>
          </p:nvPr>
        </p:nvSpPr>
        <p:spPr/>
        <p:txBody>
          <a:bodyPr>
            <a:normAutofit/>
          </a:bodyPr>
          <a:lstStyle/>
          <a:p>
            <a:r>
              <a:rPr lang="en-US" sz="2800" dirty="0"/>
              <a:t>It is the part of the cycle when data processing actually take place and</a:t>
            </a:r>
            <a:r>
              <a:rPr lang="en-US" sz="2800" i="1" dirty="0"/>
              <a:t> the </a:t>
            </a:r>
            <a:r>
              <a:rPr lang="en-US" sz="2800" dirty="0"/>
              <a:t>instruction is called upon data &amp; The result of this processing</a:t>
            </a:r>
            <a:r>
              <a:rPr lang="en-US" sz="2800" i="1" dirty="0"/>
              <a:t> </a:t>
            </a:r>
            <a:r>
              <a:rPr lang="en-US" sz="2800" dirty="0"/>
              <a:t>is stored in another register</a:t>
            </a:r>
            <a:r>
              <a:rPr lang="en-US" sz="2800" i="1" dirty="0"/>
              <a:t> </a:t>
            </a:r>
            <a:r>
              <a:rPr lang="en-US" sz="2800" dirty="0"/>
              <a:t>this is called Execution cycle. The other three cycles(</a:t>
            </a:r>
            <a:r>
              <a:rPr lang="en-US" sz="2800" i="1" dirty="0"/>
              <a:t>Fetch, Indirect and Interrupt</a:t>
            </a:r>
            <a:r>
              <a:rPr lang="en-US" sz="2800" dirty="0"/>
              <a:t>) are simple and predictable. Each of them requires simple, small and fixed sequence of micro-operation. In each case same micro-operation are repeated each time around.</a:t>
            </a:r>
            <a:br>
              <a:rPr lang="en-US" sz="2800" dirty="0"/>
            </a:br>
            <a:r>
              <a:rPr lang="en-US" sz="2800" dirty="0"/>
              <a:t>Execute Cycle is different from them. Like, for a machine with N different opcodes there are N different sequence of micro-operations that can occur .</a:t>
            </a:r>
            <a:br>
              <a:rPr lang="en-US" sz="2800" dirty="0"/>
            </a:br>
            <a:endParaRPr lang="en-US" sz="2800" dirty="0"/>
          </a:p>
        </p:txBody>
      </p:sp>
    </p:spTree>
    <p:extLst>
      <p:ext uri="{BB962C8B-B14F-4D97-AF65-F5344CB8AC3E}">
        <p14:creationId xmlns:p14="http://schemas.microsoft.com/office/powerpoint/2010/main" val="1522253878"/>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Word Format</a:t>
            </a:r>
          </a:p>
        </p:txBody>
      </p:sp>
      <p:sp>
        <p:nvSpPr>
          <p:cNvPr id="3" name="Text Placeholder 2"/>
          <p:cNvSpPr>
            <a:spLocks noGrp="1"/>
          </p:cNvSpPr>
          <p:nvPr>
            <p:ph type="body" idx="1"/>
          </p:nvPr>
        </p:nvSpPr>
        <p:spPr/>
        <p:txBody>
          <a:bodyPr>
            <a:normAutofit/>
          </a:bodyPr>
          <a:lstStyle/>
          <a:p>
            <a:r>
              <a:rPr lang="en-US" sz="2800" dirty="0"/>
              <a:t>Instruction format An instruction is normally made up of a combination of an operation code and some way of specifying an operand, most commonly by its location or address in memory though non memory reference instructions can exist. Some operation codes deal with more than one operand; the locations of these operands may be specified using any of the many addressing schemes . Classically, the number of address references has been used to specify something about the architecture of a particular computer. In some instruction formats and machine architectures, the number of operand references may be fixed; in others the number is variable.</a:t>
            </a:r>
            <a:br>
              <a:rPr lang="en-US" sz="2800" dirty="0"/>
            </a:br>
            <a:endParaRPr lang="en-US" sz="2800" dirty="0"/>
          </a:p>
        </p:txBody>
      </p:sp>
    </p:spTree>
    <p:extLst>
      <p:ext uri="{BB962C8B-B14F-4D97-AF65-F5344CB8AC3E}">
        <p14:creationId xmlns:p14="http://schemas.microsoft.com/office/powerpoint/2010/main" val="25278815"/>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Cycle</a:t>
            </a:r>
          </a:p>
        </p:txBody>
      </p:sp>
      <p:sp>
        <p:nvSpPr>
          <p:cNvPr id="3" name="Text Placeholder 2"/>
          <p:cNvSpPr>
            <a:spLocks noGrp="1"/>
          </p:cNvSpPr>
          <p:nvPr>
            <p:ph type="body" idx="1"/>
          </p:nvPr>
        </p:nvSpPr>
        <p:spPr/>
        <p:txBody>
          <a:bodyPr>
            <a:noAutofit/>
          </a:bodyPr>
          <a:lstStyle/>
          <a:p>
            <a:r>
              <a:rPr lang="en-US" sz="3200" dirty="0"/>
              <a:t>The fetch execute cycle is the basic operation (instruction) cycle of a computer (also known as the fetch decode execute cycle).</a:t>
            </a:r>
          </a:p>
          <a:p>
            <a:r>
              <a:rPr lang="en-US" sz="3200" dirty="0"/>
              <a:t>During the fetch execute cycle, the computer retrieves a program instruction from its memory.  It then establishes and carries out the actions that are required for that instruction.</a:t>
            </a:r>
          </a:p>
          <a:p>
            <a:r>
              <a:rPr lang="en-US" sz="3200" dirty="0"/>
              <a:t>At the beginning of the fetch cycle, the address of the next instruction to be executed is in the Program Counter(PC).</a:t>
            </a:r>
            <a:br>
              <a:rPr lang="en-US" sz="3200" dirty="0"/>
            </a:br>
            <a:endParaRPr lang="en-US" sz="3200" dirty="0"/>
          </a:p>
        </p:txBody>
      </p:sp>
    </p:spTree>
    <p:extLst>
      <p:ext uri="{BB962C8B-B14F-4D97-AF65-F5344CB8AC3E}">
        <p14:creationId xmlns:p14="http://schemas.microsoft.com/office/powerpoint/2010/main" val="1925714330"/>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fontAlgn="base"/>
            <a:r>
              <a:rPr lang="en-US" sz="2800" dirty="0"/>
              <a:t>Step 1: The address in the program counter is moved to the memory address register(MAR), as this is the only register which is connected to address lines of the system bus.</a:t>
            </a:r>
          </a:p>
          <a:p>
            <a:r>
              <a:rPr lang="en-US" sz="28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fontAlgn="base"/>
            <a:r>
              <a:rPr lang="en-US" sz="2800" dirty="0"/>
              <a:t>Step 3: The content of the MBR is moved to the instruction register(IR</a:t>
            </a:r>
            <a:r>
              <a:rPr lang="en-US" sz="2800" dirty="0" smtClean="0"/>
              <a:t>).</a:t>
            </a:r>
            <a:endParaRPr lang="en-US" sz="2800" dirty="0"/>
          </a:p>
        </p:txBody>
      </p:sp>
    </p:spTree>
    <p:extLst>
      <p:ext uri="{BB962C8B-B14F-4D97-AF65-F5344CB8AC3E}">
        <p14:creationId xmlns:p14="http://schemas.microsoft.com/office/powerpoint/2010/main" val="1386362479"/>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Tree>
    <p:extLst>
      <p:ext uri="{BB962C8B-B14F-4D97-AF65-F5344CB8AC3E}">
        <p14:creationId xmlns:p14="http://schemas.microsoft.com/office/powerpoint/2010/main" val="956074319"/>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3640666"/>
            <a:ext cx="11099800" cy="2120900"/>
          </a:xfrm>
        </p:spPr>
        <p:txBody>
          <a:bodyPr/>
          <a:lstStyle/>
          <a:p>
            <a:r>
              <a:rPr lang="en-US" dirty="0" smtClean="0"/>
              <a:t>THANK YOU</a:t>
            </a:r>
            <a:endParaRPr lang="en-US" dirty="0"/>
          </a:p>
        </p:txBody>
      </p:sp>
    </p:spTree>
    <p:extLst>
      <p:ext uri="{BB962C8B-B14F-4D97-AF65-F5344CB8AC3E}">
        <p14:creationId xmlns:p14="http://schemas.microsoft.com/office/powerpoint/2010/main" val="880213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t="2" b="-1"/>
          <a:stretch/>
        </p:blipFill>
        <p:spPr>
          <a:xfrm>
            <a:off x="0" y="0"/>
            <a:ext cx="13004800" cy="9753600"/>
          </a:xfrm>
          <a:prstGeom prst="rect">
            <a:avLst/>
          </a:prstGeom>
        </p:spPr>
      </p:pic>
    </p:spTree>
    <p:extLst>
      <p:ext uri="{BB962C8B-B14F-4D97-AF65-F5344CB8AC3E}">
        <p14:creationId xmlns:p14="http://schemas.microsoft.com/office/powerpoint/2010/main" val="201667111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computer-e1522353936901-300x188.jpg" descr="computer-e1522353936901-300x188.jpg"/>
          <p:cNvPicPr>
            <a:picLocks noGrp="1" noChangeAspect="1"/>
          </p:cNvPicPr>
          <p:nvPr>
            <p:ph type="pic" idx="13"/>
          </p:nvPr>
        </p:nvPicPr>
        <p:blipFill>
          <a:blip r:embed="rId2">
            <a:extLst/>
          </a:blip>
          <a:srcRect/>
          <a:stretch>
            <a:fillRect/>
          </a:stretch>
        </p:blipFill>
        <p:spPr>
          <a:xfrm>
            <a:off x="6718300" y="4062765"/>
            <a:ext cx="5334128" cy="3342720"/>
          </a:xfrm>
          <a:prstGeom prst="rect">
            <a:avLst/>
          </a:prstGeom>
        </p:spPr>
      </p:pic>
      <p:sp>
        <p:nvSpPr>
          <p:cNvPr id="134" name="Components of Computer"/>
          <p:cNvSpPr txBox="1">
            <a:spLocks noGrp="1"/>
          </p:cNvSpPr>
          <p:nvPr>
            <p:ph type="title"/>
          </p:nvPr>
        </p:nvSpPr>
        <p:spPr>
          <a:prstGeom prst="rect">
            <a:avLst/>
          </a:prstGeom>
        </p:spPr>
        <p:txBody>
          <a:bodyPr/>
          <a:lstStyle>
            <a:lvl1pPr defTabSz="508254">
              <a:defRPr sz="6960"/>
            </a:lvl1pPr>
          </a:lstStyle>
          <a:p>
            <a:r>
              <a:t>Components of Computer </a:t>
            </a:r>
          </a:p>
        </p:txBody>
      </p:sp>
      <p:sp>
        <p:nvSpPr>
          <p:cNvPr id="135" name="Body"/>
          <p:cNvSpPr txBox="1">
            <a:spLocks noGrp="1"/>
          </p:cNvSpPr>
          <p:nvPr>
            <p:ph type="body" sz="half" idx="1"/>
          </p:nvPr>
        </p:nvSpPr>
        <p:spPr>
          <a:prstGeom prst="rect">
            <a:avLst/>
          </a:prstGeom>
        </p:spPr>
        <p:txBody>
          <a:bodyPr/>
          <a:lstStyle/>
          <a:p>
            <a:r>
              <a:rPr lang="en-US" b="1" dirty="0"/>
              <a:t>The term C</a:t>
            </a:r>
            <a:r>
              <a:rPr lang="en-US" b="1" dirty="0" smtClean="0"/>
              <a:t>omputer Hardware is </a:t>
            </a:r>
            <a:r>
              <a:rPr lang="en-US" b="1" dirty="0"/>
              <a:t>used to describe </a:t>
            </a:r>
            <a:r>
              <a:rPr lang="en-US" b="1" i="1" dirty="0"/>
              <a:t>computer components</a:t>
            </a:r>
            <a:r>
              <a:rPr lang="en-US" b="1" dirty="0"/>
              <a:t> that can be seen and touched. The major components of general-purpose computer system are Input Unit, </a:t>
            </a:r>
            <a:r>
              <a:rPr lang="en-US" b="1" dirty="0" smtClean="0"/>
              <a:t>Main/Internal </a:t>
            </a:r>
            <a:r>
              <a:rPr lang="en-US" b="1" dirty="0"/>
              <a:t>Memory or Storage Unit, Output Unit, Central Processing unit.</a:t>
            </a:r>
          </a:p>
          <a:p>
            <a:endParaRPr dirty="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419</TotalTime>
  <Words>2729</Words>
  <Application>Microsoft Macintosh PowerPoint</Application>
  <PresentationFormat>Custom</PresentationFormat>
  <Paragraphs>210</Paragraphs>
  <Slides>75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Helvetica</vt:lpstr>
      <vt:lpstr>Helvetica Light</vt:lpstr>
      <vt:lpstr>Helvetica Neue</vt:lpstr>
      <vt:lpstr>Wingdings</vt:lpstr>
      <vt:lpstr>Arial</vt:lpstr>
      <vt:lpstr>Gradient</vt:lpstr>
      <vt:lpstr>Presentation on  Digital Computer &amp;  Organization </vt:lpstr>
      <vt:lpstr>Index :</vt:lpstr>
      <vt:lpstr>Introduction  </vt:lpstr>
      <vt:lpstr> What is Computer Architecture? </vt:lpstr>
      <vt:lpstr> What is Computer Organization? </vt:lpstr>
      <vt:lpstr>PowerPoint Presentation</vt:lpstr>
      <vt:lpstr>Von Neumann Architecture  </vt:lpstr>
      <vt:lpstr>PowerPoint Presentation</vt:lpstr>
      <vt:lpstr>Components of Computer </vt:lpstr>
      <vt:lpstr>Bus Interconnection</vt:lpstr>
      <vt:lpstr>PowerPoint Presentation</vt:lpstr>
      <vt:lpstr>PowerPoint Presentation</vt:lpstr>
      <vt:lpstr>PowerPoint Presentation</vt:lpstr>
      <vt:lpstr> INPUT – OUTPUT Organization</vt:lpstr>
      <vt:lpstr>PowerPoint Presentation</vt:lpstr>
      <vt:lpstr>PowerPoint Presentation</vt:lpstr>
      <vt:lpstr>Working Of Peripherals</vt:lpstr>
      <vt:lpstr>Direct Memory Access</vt:lpstr>
      <vt:lpstr>PowerPoint Presentation</vt:lpstr>
      <vt:lpstr>Priority Interrupt</vt:lpstr>
      <vt:lpstr>I/O Processor</vt:lpstr>
      <vt:lpstr>PowerPoint Presentation</vt:lpstr>
      <vt:lpstr>Interrupt Driven I/O</vt:lpstr>
      <vt:lpstr>Synchronous Data Transfer</vt:lpstr>
      <vt:lpstr>Asynchronous Data Transfer</vt:lpstr>
      <vt:lpstr>Strobe Control</vt:lpstr>
      <vt:lpstr>Working Mechanism Of Scanner</vt:lpstr>
      <vt:lpstr>PowerPoint Presentation</vt:lpstr>
      <vt:lpstr>Working principle of keyboard</vt:lpstr>
      <vt:lpstr>PowerPoint Presentation</vt:lpstr>
      <vt:lpstr>Working Mechanism Of Mouse</vt:lpstr>
      <vt:lpstr>PowerPoint Presentation</vt:lpstr>
      <vt:lpstr>Touch Screen Panel</vt:lpstr>
      <vt:lpstr>PowerPoint Presentation</vt:lpstr>
      <vt:lpstr> Memory ORGANIZATION  </vt:lpstr>
      <vt:lpstr>PowerPoint Presentation</vt:lpstr>
      <vt:lpstr>PowerPoint Presentation</vt:lpstr>
      <vt:lpstr>Primary Memory</vt:lpstr>
      <vt:lpstr>RAM(Random Access Memory)</vt:lpstr>
      <vt:lpstr> 1) Static RAM</vt:lpstr>
      <vt:lpstr>2) Dynamic RAM</vt:lpstr>
      <vt:lpstr>ROM(Read Only Memory)</vt:lpstr>
      <vt:lpstr>Types of ROM</vt:lpstr>
      <vt:lpstr>PowerPoint Presentation</vt:lpstr>
      <vt:lpstr>Secondary Memory</vt:lpstr>
      <vt:lpstr>PowerPoint Presentation</vt:lpstr>
      <vt:lpstr>Secondary Storage </vt:lpstr>
      <vt:lpstr>PowerPoint Presentation</vt:lpstr>
      <vt:lpstr>PowerPoint Presentation</vt:lpstr>
      <vt:lpstr>CACHE MEMORY ORGANIZATION</vt:lpstr>
      <vt:lpstr>VIRTUAL MEMORY</vt:lpstr>
      <vt:lpstr>PowerPoint Presentation</vt:lpstr>
      <vt:lpstr>CPU ORGANIZATION</vt:lpstr>
      <vt:lpstr>General Register Organization </vt:lpstr>
      <vt:lpstr>PowerPoint Presentation</vt:lpstr>
      <vt:lpstr>Stack Organization</vt:lpstr>
      <vt:lpstr>PowerPoint Presentation</vt:lpstr>
      <vt:lpstr>Instruction Format  </vt:lpstr>
      <vt:lpstr>PowerPoint Presentation</vt:lpstr>
      <vt:lpstr>PowerPoint Presentation</vt:lpstr>
      <vt:lpstr>Instruction Set Selection</vt:lpstr>
      <vt:lpstr>ADDRESSING MODES</vt:lpstr>
      <vt:lpstr> Direct</vt:lpstr>
      <vt:lpstr> Indirect</vt:lpstr>
      <vt:lpstr> Indexed</vt:lpstr>
      <vt:lpstr>IMMEDIATE</vt:lpstr>
      <vt:lpstr> Register</vt:lpstr>
      <vt:lpstr>CONTROL UNIT </vt:lpstr>
      <vt:lpstr>Microprogramming Concepts</vt:lpstr>
      <vt:lpstr>Execution Cycle</vt:lpstr>
      <vt:lpstr>Instruction Word Format</vt:lpstr>
      <vt:lpstr>Fetch Cycle</vt:lpstr>
      <vt:lpstr>PowerPoint Presentation</vt:lpstr>
      <vt:lpstr>QUESTIONS ?</vt:lpstr>
      <vt:lpstr>THANK YOU</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Digital Computer &amp;  Organization </dc:title>
  <cp:lastModifiedBy>Microsoft Office User</cp:lastModifiedBy>
  <cp:revision>39</cp:revision>
  <dcterms:modified xsi:type="dcterms:W3CDTF">2019-10-20T19:47:29Z</dcterms:modified>
</cp:coreProperties>
</file>