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99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54" r:id="rId10"/>
    <p:sldId id="335" r:id="rId11"/>
    <p:sldId id="338" r:id="rId12"/>
    <p:sldId id="339" r:id="rId13"/>
    <p:sldId id="336" r:id="rId14"/>
    <p:sldId id="347" r:id="rId15"/>
    <p:sldId id="348" r:id="rId16"/>
    <p:sldId id="349" r:id="rId17"/>
    <p:sldId id="350" r:id="rId18"/>
    <p:sldId id="351" r:id="rId19"/>
    <p:sldId id="352" r:id="rId20"/>
    <p:sldId id="355" r:id="rId21"/>
    <p:sldId id="356" r:id="rId22"/>
    <p:sldId id="357" r:id="rId23"/>
    <p:sldId id="358" r:id="rId24"/>
    <p:sldId id="377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13" r:id="rId39"/>
    <p:sldId id="31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35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6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6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IN"/>
              <a:t>25 June 2023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6722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F4084B-07F6-CD46-AEFE-AA5C73F7CC1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05E17F-A683-F049-880F-A8AD4783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1" descr="Black fingerprints with one red fingerprint">
            <a:extLst>
              <a:ext uri="{FF2B5EF4-FFF2-40B4-BE49-F238E27FC236}">
                <a16:creationId xmlns:a16="http://schemas.microsoft.com/office/drawing/2014/main" id="{57702BDF-1CBE-51F3-2688-95EB2BBD6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6" b="388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Crime Reporting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6B5A-F67E-AEEF-4C6C-D13A7535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FFFFFF"/>
                </a:solidFill>
              </a:rPr>
              <a:t>25 June 2023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DF03A-980F-3C92-3A62-0A8C8227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Proposed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Proposed System is equipped with the following features –</a:t>
            </a:r>
          </a:p>
          <a:p>
            <a:r>
              <a:rPr lang="en-US" dirty="0"/>
              <a:t>Supports upload of documents.</a:t>
            </a:r>
            <a:endParaRPr lang="en-US"/>
          </a:p>
          <a:p>
            <a:r>
              <a:rPr lang="en-US" dirty="0"/>
              <a:t>Criminal records with photos and other  details.</a:t>
            </a:r>
            <a:endParaRPr lang="en-US"/>
          </a:p>
          <a:p>
            <a:r>
              <a:rPr lang="en-US" dirty="0"/>
              <a:t>Equipped with a E-mail alert feature to notify and alert the users.</a:t>
            </a:r>
            <a:endParaRPr lang="en-US"/>
          </a:p>
          <a:p>
            <a:r>
              <a:rPr lang="en-US" dirty="0"/>
              <a:t>Provides online communication among departments and separate department accounts.</a:t>
            </a:r>
            <a:endParaRPr lang="en-US"/>
          </a:p>
          <a:p>
            <a:pPr marL="0" lvl="1"/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10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3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Technology : Java (JDBC-ODBC, Servlets, JSP) </a:t>
            </a:r>
          </a:p>
          <a:p>
            <a:r>
              <a:rPr lang="en-US"/>
              <a:t> Web Technologies : Html, JavaScript, CSS </a:t>
            </a:r>
          </a:p>
          <a:p>
            <a:r>
              <a:rPr lang="en-US"/>
              <a:t> IDE : NetBeans. </a:t>
            </a:r>
          </a:p>
          <a:p>
            <a:endParaRPr lang="en-US"/>
          </a:p>
          <a:p>
            <a:pPr mar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11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1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OCRS is developed specifically to implement some advanced latest technological reforms which are necessary in existing online complains portal.</a:t>
            </a:r>
          </a:p>
          <a:p>
            <a:endParaRPr lang="en-US"/>
          </a:p>
          <a:p>
            <a:r>
              <a:rPr lang="en-US"/>
              <a:t>It is based on the idea of existing online crime reporting system but implements it in a more interactive and user friendly way.</a:t>
            </a:r>
          </a:p>
          <a:p>
            <a:endParaRPr lang="en-US"/>
          </a:p>
          <a:p>
            <a:endParaRPr lang="en-US"/>
          </a:p>
          <a:p>
            <a:pPr mar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12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>
                <a:latin typeface="+mj-lt"/>
                <a:cs typeface="+mj-cs"/>
              </a:rPr>
              <a:t>Data flow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68611"/>
            <a:ext cx="6250769" cy="4359911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67" y="6238816"/>
            <a:ext cx="2753746" cy="32396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latin typeface="+mj-lt"/>
                <a:cs typeface="+mj-cs"/>
              </a:rPr>
              <a:t>Civilian flow diagram</a:t>
            </a:r>
          </a:p>
        </p:txBody>
      </p:sp>
      <p:pic>
        <p:nvPicPr>
          <p:cNvPr id="7" name="Content Placeholder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918580"/>
            <a:ext cx="6250769" cy="4859972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42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100">
                <a:latin typeface="+mj-lt"/>
                <a:cs typeface="+mj-cs"/>
              </a:rPr>
              <a:t>Administrator Flow Diagram</a:t>
            </a:r>
          </a:p>
        </p:txBody>
      </p:sp>
      <p:pic>
        <p:nvPicPr>
          <p:cNvPr id="7" name="Content Placeholder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528030"/>
            <a:ext cx="6250769" cy="3641073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86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>
                <a:latin typeface="+mj-lt"/>
                <a:cs typeface="+mj-cs"/>
              </a:rPr>
              <a:t>Department Flow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0609" y="643467"/>
            <a:ext cx="5725077" cy="5410199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20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latin typeface="+mj-lt"/>
                <a:cs typeface="+mj-cs"/>
              </a:rPr>
              <a:t>Civilian Use Case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35060"/>
            <a:ext cx="6250769" cy="3427012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767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>
                <a:latin typeface="+mj-lt"/>
                <a:cs typeface="+mj-cs"/>
              </a:rPr>
              <a:t>Department Use Case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95201"/>
            <a:ext cx="6250769" cy="390673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555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100">
                <a:latin typeface="+mj-lt"/>
                <a:cs typeface="+mj-cs"/>
              </a:rPr>
              <a:t>Administrator Use Case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57994"/>
            <a:ext cx="6250769" cy="398114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19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178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Abstract</a:t>
            </a:r>
          </a:p>
          <a:p>
            <a:pPr>
              <a:lnSpc>
                <a:spcPct val="90000"/>
              </a:lnSpc>
            </a:pPr>
            <a:r>
              <a:rPr lang="en-US" sz="1700"/>
              <a:t>Introduction</a:t>
            </a:r>
          </a:p>
          <a:p>
            <a:pPr>
              <a:lnSpc>
                <a:spcPct val="90000"/>
              </a:lnSpc>
            </a:pPr>
            <a:r>
              <a:rPr lang="en-US" sz="1700"/>
              <a:t>Problem Statement</a:t>
            </a:r>
          </a:p>
          <a:p>
            <a:pPr>
              <a:lnSpc>
                <a:spcPct val="90000"/>
              </a:lnSpc>
            </a:pPr>
            <a:r>
              <a:rPr lang="en-US" sz="1700"/>
              <a:t>Survey of Existing Systems</a:t>
            </a:r>
          </a:p>
          <a:p>
            <a:pPr>
              <a:lnSpc>
                <a:spcPct val="90000"/>
              </a:lnSpc>
            </a:pPr>
            <a:r>
              <a:rPr lang="en-US" sz="1700"/>
              <a:t>Project Objectives</a:t>
            </a:r>
          </a:p>
          <a:p>
            <a:pPr>
              <a:lnSpc>
                <a:spcPct val="90000"/>
              </a:lnSpc>
            </a:pPr>
            <a:r>
              <a:rPr lang="en-US" sz="1700"/>
              <a:t>Requirement Analysis</a:t>
            </a:r>
          </a:p>
          <a:p>
            <a:pPr>
              <a:lnSpc>
                <a:spcPct val="90000"/>
              </a:lnSpc>
            </a:pPr>
            <a:r>
              <a:rPr lang="en-US" sz="1700"/>
              <a:t>Solution Proposed</a:t>
            </a:r>
          </a:p>
          <a:p>
            <a:pPr>
              <a:lnSpc>
                <a:spcPct val="90000"/>
              </a:lnSpc>
            </a:pPr>
            <a:r>
              <a:rPr lang="en-US" sz="1700"/>
              <a:t>Models and Diagrams</a:t>
            </a:r>
          </a:p>
          <a:p>
            <a:pPr>
              <a:lnSpc>
                <a:spcPct val="90000"/>
              </a:lnSpc>
            </a:pPr>
            <a:r>
              <a:rPr lang="en-US" sz="1700"/>
              <a:t>The Implementation</a:t>
            </a:r>
          </a:p>
          <a:p>
            <a:pPr>
              <a:lnSpc>
                <a:spcPct val="90000"/>
              </a:lnSpc>
            </a:pPr>
            <a:r>
              <a:rPr lang="en-US" sz="1700"/>
              <a:t>The Outcome  Discussion</a:t>
            </a:r>
          </a:p>
          <a:p>
            <a:pPr>
              <a:lnSpc>
                <a:spcPct val="90000"/>
              </a:lnSpc>
            </a:pPr>
            <a:r>
              <a:rPr lang="en-US" sz="1700"/>
              <a:t>Conclusions and Limitations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2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89E3D-8F4B-4FF1-BB06-0722F364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b="1">
                <a:effectLst/>
                <a:latin typeface="+mj-lt"/>
                <a:cs typeface="+mj-cs"/>
              </a:rPr>
              <a:t>ER Diagram:</a:t>
            </a:r>
            <a:br>
              <a:rPr lang="en-US" sz="3800">
                <a:effectLst/>
                <a:latin typeface="+mj-lt"/>
                <a:cs typeface="+mj-cs"/>
              </a:rPr>
            </a:br>
            <a:endParaRPr lang="en-US" sz="3800">
              <a:latin typeface="+mj-lt"/>
              <a:cs typeface="+mj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D0AEC3-917F-41E5-9D45-C96CF6E79A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777" y="4352544"/>
            <a:ext cx="341528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0C5FB-E463-430D-9AAD-173FD28D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83" y="643467"/>
            <a:ext cx="5320328" cy="54101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5A2E1-7075-4876-819E-1535B9D4B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516B7-F76D-4DAD-ACDB-82BAEB3EF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20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1380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A6A68-48DC-4652-9A6A-1FAE4B87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br>
              <a:rPr lang="en-US" sz="2900" b="1">
                <a:effectLst/>
                <a:latin typeface="+mj-lt"/>
                <a:cs typeface="+mj-cs"/>
              </a:rPr>
            </a:br>
            <a:br>
              <a:rPr lang="en-US" sz="2900" b="1">
                <a:effectLst/>
                <a:latin typeface="+mj-lt"/>
                <a:cs typeface="+mj-cs"/>
              </a:rPr>
            </a:br>
            <a:br>
              <a:rPr lang="en-US" sz="2900" b="1">
                <a:effectLst/>
                <a:latin typeface="+mj-lt"/>
                <a:cs typeface="+mj-cs"/>
              </a:rPr>
            </a:br>
            <a:r>
              <a:rPr lang="en-US" sz="2900" b="1">
                <a:effectLst/>
                <a:latin typeface="+mj-lt"/>
                <a:cs typeface="+mj-cs"/>
              </a:rPr>
              <a:t>Admin Activity Diagram:</a:t>
            </a:r>
            <a:br>
              <a:rPr lang="en-US" sz="2900">
                <a:effectLst/>
                <a:latin typeface="+mj-lt"/>
                <a:cs typeface="+mj-cs"/>
              </a:rPr>
            </a:br>
            <a:endParaRPr lang="en-US" sz="2900">
              <a:latin typeface="+mj-lt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1CEDE2-93DC-404A-9A8F-5FFCA01B3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690" y="643467"/>
            <a:ext cx="6044915" cy="541019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5B9C4-36BF-4A4E-A389-AE4FB3947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93DA7-B5A8-44A8-ADDC-C758C4EB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21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537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95D0D-2A0A-4902-9AD2-0B863E7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b="0" i="0">
                <a:effectLst/>
                <a:latin typeface="+mj-lt"/>
                <a:cs typeface="+mj-cs"/>
              </a:rPr>
              <a:t>Department Activity Diagram:</a:t>
            </a:r>
            <a:br>
              <a:rPr lang="en-US" sz="3200" b="1" i="1">
                <a:effectLst/>
                <a:latin typeface="+mj-lt"/>
                <a:cs typeface="+mj-cs"/>
              </a:rPr>
            </a:br>
            <a:endParaRPr lang="en-US" sz="3200">
              <a:latin typeface="+mj-lt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DC4476-A9A7-44D2-ABF7-7A171FDA9B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269" y="643467"/>
            <a:ext cx="4909756" cy="541019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28DCA-DD78-47A7-B529-74588E1F4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9AEC-3EDC-4FD6-B5F1-FC7F2124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4627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3196C-CFDE-4C59-B119-E1BDC372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b="1" i="0">
                <a:effectLst/>
                <a:latin typeface="+mj-lt"/>
                <a:cs typeface="+mj-cs"/>
              </a:rPr>
              <a:t>Civilian Activity Diagram:</a:t>
            </a:r>
            <a:br>
              <a:rPr lang="en-US" sz="3800" b="1" i="1">
                <a:effectLst/>
                <a:latin typeface="+mj-lt"/>
                <a:cs typeface="+mj-cs"/>
              </a:rPr>
            </a:br>
            <a:endParaRPr lang="en-US" sz="3800">
              <a:latin typeface="+mj-lt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07E9C9-DB75-4CFE-8CE0-E7BA1D2A9CD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4744" y="643467"/>
            <a:ext cx="4936806" cy="541019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636F8-898B-475A-B530-72800EC26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777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721E6-CA11-476C-93F0-C2AEB7F2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646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CDF61BA-9520-807C-DC2C-B2E78797DE5D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8E4C7-05D6-96F1-40FC-1B8C2F062015}"/>
              </a:ext>
            </a:extLst>
          </p:cNvPr>
          <p:cNvSpPr txBox="1"/>
          <p:nvPr/>
        </p:nvSpPr>
        <p:spPr>
          <a:xfrm>
            <a:off x="1471612" y="4536728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cap="all" spc="200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 dirty="0">
                <a:latin typeface="+mj-lt"/>
                <a:ea typeface="+mj-ea"/>
                <a:cs typeface="+mj-cs"/>
              </a:rPr>
              <a:t>Fig. Civilian Login Page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cap="all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3DA3F-6E26-E996-595C-8E7813D3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F78F0-5AA7-DBF1-D6C5-DE2DE782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6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57325" y="4550765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Police Login Page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59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16825" y="4592896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Administrator Login Page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00200" y="4592896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Views Alert Page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83575" y="4572000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Feedback Page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2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00200" y="2386744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Complain Form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4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“Online Crime Reporting System” is a system which provides online communication of citizens with the police. </a:t>
            </a:r>
          </a:p>
          <a:p>
            <a:r>
              <a:rPr lang="en-US" dirty="0"/>
              <a:t>This system allows features such as registering a complaint online, getting information about criminals and direct communication with police authorities.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3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83575" y="4536728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Criminal Records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7891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83575" y="4511381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Complain Status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55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28738" y="4572000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Message from admin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83575" y="4536728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Message from Department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72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00200" y="2386744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Contact 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00200" y="2386744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View Feedback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8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00200" y="2386744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Message to Admin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00200" y="2386744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Fig Web Alert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cap="all" spc="200" baseline="0">
                <a:ln w="0"/>
                <a:solidFill>
                  <a:srgbClr val="FFFFFF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cap="all" spc="200" baseline="0">
                <a:ln w="0"/>
                <a:solidFill>
                  <a:srgbClr val="FFFFFF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 June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 </a:t>
            </a:r>
            <a:r>
              <a:rPr lang="en-US" dirty="0"/>
              <a:t>“Online Crime Reporting System” is a web application based on Java.</a:t>
            </a:r>
          </a:p>
          <a:p>
            <a:r>
              <a:rPr lang="en-US" dirty="0"/>
              <a:t> This system is aimed to facilitate the citizens online communication with the various police departments. </a:t>
            </a:r>
          </a:p>
          <a:p>
            <a:r>
              <a:rPr lang="en-US" dirty="0"/>
              <a:t>The system can be accessed by anyone, anytime and from anywhere, which makes it quite important in the case of emergency. </a:t>
            </a:r>
          </a:p>
          <a:p>
            <a:r>
              <a:rPr lang="en-US" dirty="0"/>
              <a:t>This system will provide records of declared criminals along with their photos and details. </a:t>
            </a:r>
          </a:p>
          <a:p>
            <a:pPr mar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4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3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present system are now made online but they lack some features such as -</a:t>
            </a:r>
          </a:p>
          <a:p>
            <a:r>
              <a:rPr lang="en-US"/>
              <a:t>Uploading of  documents.</a:t>
            </a:r>
          </a:p>
          <a:p>
            <a:r>
              <a:rPr lang="en-US"/>
              <a:t>No Proper description of criminals i.e. photos.</a:t>
            </a:r>
          </a:p>
          <a:p>
            <a:r>
              <a:rPr lang="en-US"/>
              <a:t>No Online communication between departments.</a:t>
            </a:r>
          </a:p>
          <a:p>
            <a:r>
              <a:rPr lang="en-US"/>
              <a:t>No Separate accounts for departments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5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/>
          </a:p>
          <a:p>
            <a:r>
              <a:rPr lang="en-US"/>
              <a:t>Existing systems are less interactive.</a:t>
            </a:r>
          </a:p>
          <a:p>
            <a:r>
              <a:rPr lang="en-US"/>
              <a:t>No facility of email alerts and direct communication.</a:t>
            </a:r>
          </a:p>
          <a:p>
            <a:r>
              <a:rPr lang="en-US"/>
              <a:t>No department to Department communication.	</a:t>
            </a:r>
          </a:p>
          <a:p>
            <a:r>
              <a:rPr lang="en-US"/>
              <a:t>Less transparency  </a:t>
            </a:r>
          </a:p>
          <a:p>
            <a:pPr marL="0"/>
            <a:endParaRPr lang="en-US"/>
          </a:p>
          <a:p>
            <a:pPr mar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6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3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/>
          </a:p>
          <a:p>
            <a:r>
              <a:rPr lang="en-US"/>
              <a:t>OCRS is an online crime reporting and criminal record system.</a:t>
            </a:r>
          </a:p>
          <a:p>
            <a:r>
              <a:rPr lang="en-US"/>
              <a:t>It provides the facility of complaint registration, track status and several other features.</a:t>
            </a:r>
          </a:p>
          <a:p>
            <a:r>
              <a:rPr lang="en-US"/>
              <a:t>It is created to address the lack of some features of existing online crime reporting systems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7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Crime Reporting forms, progress tracking. </a:t>
            </a:r>
          </a:p>
          <a:p>
            <a:r>
              <a:rPr lang="en-US" dirty="0"/>
              <a:t> Facilitate crime record search – region wise. </a:t>
            </a:r>
          </a:p>
          <a:p>
            <a:r>
              <a:rPr lang="en-US" dirty="0"/>
              <a:t> Recognition of citizen and other </a:t>
            </a:r>
            <a:r>
              <a:rPr lang="en-US"/>
              <a:t>user‟s</a:t>
            </a:r>
            <a:r>
              <a:rPr lang="en-US" dirty="0"/>
              <a:t> contribution in solving criminal issues. </a:t>
            </a:r>
          </a:p>
          <a:p>
            <a:r>
              <a:rPr lang="en-US" dirty="0"/>
              <a:t> Secure registration and profile management facilities for people and departments. </a:t>
            </a:r>
          </a:p>
          <a:p>
            <a:r>
              <a:rPr lang="en-US" dirty="0"/>
              <a:t>Alerts &amp; time-to-time instructions to people through mail.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8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Non-Functional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u="sng"/>
              <a:t>Performance Requirements</a:t>
            </a:r>
            <a:r>
              <a:rPr lang="en-US" sz="1500" b="1"/>
              <a:t> </a:t>
            </a:r>
            <a:r>
              <a:rPr lang="en-US" sz="1500"/>
              <a:t>: The System should always perform in same manner irrelevant of the system‟s hardware and software configuration and should produce the same set outputs for a given set of inputs. </a:t>
            </a:r>
          </a:p>
          <a:p>
            <a:pPr>
              <a:lnSpc>
                <a:spcPct val="90000"/>
              </a:lnSpc>
            </a:pPr>
            <a:r>
              <a:rPr lang="en-US" sz="1500" b="1" u="sng"/>
              <a:t>User Interface Requirements </a:t>
            </a:r>
            <a:r>
              <a:rPr lang="en-US" sz="1500" b="1"/>
              <a:t>:</a:t>
            </a:r>
            <a:r>
              <a:rPr lang="en-US" sz="1500"/>
              <a:t> The interface will be designed in such a way that it could be easily operated by any person who has little knowledge to operate computer. It should be user friendly and should not be confusing. </a:t>
            </a:r>
          </a:p>
          <a:p>
            <a:pPr>
              <a:lnSpc>
                <a:spcPct val="90000"/>
              </a:lnSpc>
            </a:pPr>
            <a:r>
              <a:rPr lang="en-US" sz="1500" b="1" u="sng"/>
              <a:t>Security Requirements :</a:t>
            </a:r>
            <a:r>
              <a:rPr lang="en-US" sz="1500"/>
              <a:t> This portal contains confidential information, so proper security measures must be carried out. Only authorized users can use the services. </a:t>
            </a:r>
          </a:p>
          <a:p>
            <a:pPr>
              <a:lnSpc>
                <a:spcPct val="90000"/>
              </a:lnSpc>
            </a:pPr>
            <a:r>
              <a:rPr lang="en-US" sz="1500" b="1" u="sng"/>
              <a:t>Reliability Requirements </a:t>
            </a:r>
            <a:r>
              <a:rPr lang="en-US" sz="1500" b="1"/>
              <a:t>:</a:t>
            </a:r>
            <a:r>
              <a:rPr lang="en-US" sz="1500"/>
              <a:t> The data is stored on the server so in the case of any hardware or software failure the system must be remained unaffected and function normally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75" y="6236208"/>
            <a:ext cx="2286000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25 June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ctr">
                <a:spcAft>
                  <a:spcPts val="600"/>
                </a:spcAft>
              </a:pPr>
              <a:t>9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{91384BCA-70B2-7444-977C-FCE1FD4E72E7}tf10001120</Template>
  <TotalTime>5</TotalTime>
  <Words>825</Words>
  <Application>Microsoft Macintosh PowerPoint</Application>
  <PresentationFormat>Widescreen</PresentationFormat>
  <Paragraphs>173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Gill Sans MT</vt:lpstr>
      <vt:lpstr>Parcel</vt:lpstr>
      <vt:lpstr>Crime Reporting System</vt:lpstr>
      <vt:lpstr>Project Presentation Outline</vt:lpstr>
      <vt:lpstr>Abstract</vt:lpstr>
      <vt:lpstr>Introduction </vt:lpstr>
      <vt:lpstr>The Problem Statement</vt:lpstr>
      <vt:lpstr>Survey of Existing Systems</vt:lpstr>
      <vt:lpstr>Objectives</vt:lpstr>
      <vt:lpstr>Functional Requirement Analysis</vt:lpstr>
      <vt:lpstr>Non-Functional Requirements </vt:lpstr>
      <vt:lpstr>Solution Proposed</vt:lpstr>
      <vt:lpstr>Resources</vt:lpstr>
      <vt:lpstr>Conclusion</vt:lpstr>
      <vt:lpstr>Data flow Diagrams</vt:lpstr>
      <vt:lpstr>Civilian flow diagram</vt:lpstr>
      <vt:lpstr>Administrator Flow Diagram</vt:lpstr>
      <vt:lpstr>Department Flow Diagram</vt:lpstr>
      <vt:lpstr>Civilian Use Case Diagram</vt:lpstr>
      <vt:lpstr>Department Use Case Diagram</vt:lpstr>
      <vt:lpstr>Administrator Use Case Diagram</vt:lpstr>
      <vt:lpstr>ER Diagram: </vt:lpstr>
      <vt:lpstr>   Admin Activity Diagram: </vt:lpstr>
      <vt:lpstr>Department Activity Diagram: </vt:lpstr>
      <vt:lpstr>Civilian Activity Diagram: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Reporting System</dc:title>
  <dc:creator>Daksh Pahwa</dc:creator>
  <cp:lastModifiedBy>Daksh Pahwa</cp:lastModifiedBy>
  <cp:revision>1</cp:revision>
  <dcterms:created xsi:type="dcterms:W3CDTF">2023-06-25T10:43:34Z</dcterms:created>
  <dcterms:modified xsi:type="dcterms:W3CDTF">2023-06-25T10:49:21Z</dcterms:modified>
</cp:coreProperties>
</file>