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96" r:id="rId1"/>
  </p:sldMasterIdLst>
  <p:notesMasterIdLst>
    <p:notesMasterId r:id="rId13"/>
  </p:notesMasterIdLst>
  <p:sldIdLst>
    <p:sldId id="256" r:id="rId2"/>
    <p:sldId id="257" r:id="rId3"/>
    <p:sldId id="258" r:id="rId4"/>
    <p:sldId id="306" r:id="rId5"/>
    <p:sldId id="259" r:id="rId6"/>
    <p:sldId id="307" r:id="rId7"/>
    <p:sldId id="261" r:id="rId8"/>
    <p:sldId id="262" r:id="rId9"/>
    <p:sldId id="263" r:id="rId10"/>
    <p:sldId id="309" r:id="rId11"/>
    <p:sldId id="308" r:id="rId12"/>
  </p:sldIdLst>
  <p:sldSz cx="9144000" cy="5143500" type="screen16x9"/>
  <p:notesSz cx="6858000" cy="9144000"/>
  <p:embeddedFontLst>
    <p:embeddedFont>
      <p:font typeface="Corbel" pitchFamily="34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Karla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3859733-B5E8-4C0C-8DBD-0B668046E97F}">
  <a:tblStyle styleId="{D3859733-B5E8-4C0C-8DBD-0B668046E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25" autoAdjust="0"/>
    <p:restoredTop sz="94660"/>
  </p:normalViewPr>
  <p:slideViewPr>
    <p:cSldViewPr>
      <p:cViewPr varScale="1">
        <p:scale>
          <a:sx n="87" d="100"/>
          <a:sy n="87" d="100"/>
        </p:scale>
        <p:origin x="-768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c3787e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c3787e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c3787e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c3787e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db157b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db157b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db157b90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4db157b90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33233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92001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8142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6094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81628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01434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8119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72602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995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8768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002333" y="1308750"/>
            <a:ext cx="1936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713225" y="1792596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25" y="2191724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603694" y="1308750"/>
            <a:ext cx="1936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3314587" y="1792596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3314590" y="2191724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205058" y="1308750"/>
            <a:ext cx="1936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5915950" y="1792597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5915954" y="2191724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2991" y="3085020"/>
            <a:ext cx="1936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013874" y="3568867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4904286" y="3085020"/>
            <a:ext cx="19368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4615140" y="3568867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627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81949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83650" y="1704813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82184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3576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1227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97014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42887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350"/>
            </a:lvl1pPr>
            <a:lvl2pPr>
              <a:buClr>
                <a:schemeClr val="accent1">
                  <a:lumMod val="75000"/>
                </a:schemeClr>
              </a:buClr>
              <a:defRPr sz="1200"/>
            </a:lvl2pPr>
            <a:lvl3pPr>
              <a:buClr>
                <a:schemeClr val="accent1">
                  <a:lumMod val="75000"/>
                </a:schemeClr>
              </a:buClr>
              <a:defRPr sz="1050"/>
            </a:lvl3pPr>
            <a:lvl4pPr>
              <a:buClr>
                <a:schemeClr val="accent1">
                  <a:lumMod val="75000"/>
                </a:schemeClr>
              </a:buClr>
              <a:defRPr sz="900"/>
            </a:lvl4pPr>
            <a:lvl5pPr>
              <a:buClr>
                <a:schemeClr val="accent1">
                  <a:lumMod val="75000"/>
                </a:schemeClr>
              </a:buCl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76512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90991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627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7090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0353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4D31-43A5-475A-80CF-332C9F6DCF35}" type="datetimeFigureOut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39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  <p:sldLayoutId id="2147484214" r:id="rId18"/>
    <p:sldLayoutId id="2147484215" r:id="rId19"/>
    <p:sldLayoutId id="2147484216" r:id="rId20"/>
    <p:sldLayoutId id="2147484217" r:id="rId21"/>
    <p:sldLayoutId id="2147484218" r:id="rId22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anakca/comparison-of-classification-disease-predi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 of Cardiovascular Disease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36195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Decision tree after pruning</a:t>
            </a:r>
            <a:endParaRPr lang="en-US" dirty="0"/>
          </a:p>
        </p:txBody>
      </p:sp>
      <p:pic>
        <p:nvPicPr>
          <p:cNvPr id="6" name="Picture 5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1" y="0"/>
            <a:ext cx="7844298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62000" y="2095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Cardiovascular Disease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1066800" y="895350"/>
            <a:ext cx="76962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Cardiovascular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Diseases are a group of disorders of the heart and blood vessels which causes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numerous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problems , many of which are related to a process called atherosclerosis.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Atherosclerosis is a condition where the arteries build up fatty substances called plague or </a:t>
            </a:r>
            <a:r>
              <a:rPr lang="en-US" sz="14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artheroma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These can restrict the flow of oxygenated blood to vital organs which increases the risk of blood clots  that could block the flow of blood to heart or brain.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Atherosclerosis is a kind of slow poison , generally we wont be aware of it but eventually  causes heart attack or stoke and leads to death.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If this situation gets worse it leads to cardiovascular diseases. And they will be</a:t>
            </a:r>
          </a:p>
          <a:p>
            <a:pPr marL="0" lvl="0" indent="0">
              <a:buNone/>
            </a:pPr>
            <a:endParaRPr 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Coronary Heart Disease</a:t>
            </a:r>
          </a:p>
          <a:p>
            <a:pPr marL="0" lvl="0" indent="0"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Heart Attack</a:t>
            </a:r>
          </a:p>
          <a:p>
            <a:pPr marL="0" lvl="0" indent="0"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Stroke</a:t>
            </a:r>
          </a:p>
          <a:p>
            <a:pPr marL="0" lvl="0" indent="0"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Angina</a:t>
            </a:r>
          </a:p>
          <a:p>
            <a:pPr marL="0" lvl="0" indent="0"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ypertrophic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cardiomyopathy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ulmonary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stenosis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And many more heart diseases</a:t>
            </a:r>
          </a:p>
          <a:p>
            <a:pPr marL="0" lvl="0" indent="0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Risk Factors and also our variables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2"/>
          </p:nvPr>
        </p:nvSpPr>
        <p:spPr>
          <a:xfrm>
            <a:off x="762000" y="1276350"/>
            <a:ext cx="25149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Ap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_ hi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endParaRPr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3"/>
          </p:nvPr>
        </p:nvSpPr>
        <p:spPr>
          <a:xfrm>
            <a:off x="3314587" y="1200150"/>
            <a:ext cx="2514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itchFamily="34" charset="0"/>
                <a:cs typeface="Calibri" pitchFamily="34" charset="0"/>
              </a:rPr>
              <a:t>Ap_lo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1"/>
          </p:nvPr>
        </p:nvSpPr>
        <p:spPr>
          <a:xfrm>
            <a:off x="762000" y="2038350"/>
            <a:ext cx="2410975" cy="761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latin typeface="Calibri" pitchFamily="34" charset="0"/>
                <a:cs typeface="Calibri" pitchFamily="34" charset="0"/>
              </a:rPr>
              <a:t>Systolic blood pressure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A</a:t>
            </a:r>
            <a:r>
              <a:rPr lang="en" sz="1200" dirty="0">
                <a:latin typeface="Calibri" pitchFamily="34" charset="0"/>
                <a:cs typeface="Calibri" pitchFamily="34" charset="0"/>
              </a:rPr>
              <a:t>bove 150</a:t>
            </a:r>
            <a:endParaRPr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4"/>
          </p:nvPr>
        </p:nvSpPr>
        <p:spPr>
          <a:xfrm>
            <a:off x="6205058" y="1308750"/>
            <a:ext cx="1936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itchFamily="34" charset="0"/>
                <a:cs typeface="Calibri" pitchFamily="34" charset="0"/>
              </a:rPr>
              <a:t>Smoking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1" name="Google Shape;271;p33"/>
          <p:cNvSpPr txBox="1">
            <a:spLocks noGrp="1"/>
          </p:cNvSpPr>
          <p:nvPr>
            <p:ph type="title" idx="5"/>
          </p:nvPr>
        </p:nvSpPr>
        <p:spPr>
          <a:xfrm>
            <a:off x="990600" y="2876550"/>
            <a:ext cx="1905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itchFamily="34" charset="0"/>
                <a:cs typeface="Calibri" pitchFamily="34" charset="0"/>
              </a:rPr>
              <a:t>Cholesterol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6"/>
          </p:nvPr>
        </p:nvSpPr>
        <p:spPr>
          <a:xfrm>
            <a:off x="3352800" y="2038350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Diastolic blood pressure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Below 60</a:t>
            </a:r>
            <a:endParaRPr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 idx="7"/>
          </p:nvPr>
        </p:nvSpPr>
        <p:spPr>
          <a:xfrm>
            <a:off x="3657600" y="2876550"/>
            <a:ext cx="1936800" cy="617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itchFamily="34" charset="0"/>
                <a:cs typeface="Calibri" pitchFamily="34" charset="0"/>
              </a:rPr>
              <a:t>Glucose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alibri" pitchFamily="34" charset="0"/>
                <a:cs typeface="Calibri" pitchFamily="34" charset="0"/>
              </a:rPr>
              <a:t>Whether a person smokes or not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alibri" pitchFamily="34" charset="0"/>
                <a:cs typeface="Calibri" pitchFamily="34" charset="0"/>
              </a:rPr>
              <a:t>0-no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alibri" pitchFamily="34" charset="0"/>
                <a:cs typeface="Calibri" pitchFamily="34" charset="0"/>
              </a:rPr>
              <a:t>1-yes</a:t>
            </a:r>
            <a:endParaRPr sz="1200"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15"/>
          </p:nvPr>
        </p:nvSpPr>
        <p:spPr>
          <a:xfrm>
            <a:off x="533400" y="3562350"/>
            <a:ext cx="3004763" cy="967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Aft>
                <a:spcPts val="1200"/>
              </a:spcAft>
            </a:pPr>
            <a:r>
              <a:rPr lang="en-US" sz="1200" dirty="0"/>
              <a:t>1.normal(less than 100 mg/deciliter)</a:t>
            </a:r>
          </a:p>
          <a:p>
            <a:pPr marL="342900" lvl="0" indent="-342900">
              <a:spcAft>
                <a:spcPts val="1200"/>
              </a:spcAft>
            </a:pPr>
            <a:r>
              <a:rPr lang="en-US" sz="1200" dirty="0"/>
              <a:t>2.above normal(100-160 mg/deciliter)</a:t>
            </a:r>
          </a:p>
          <a:p>
            <a:pPr marL="342900" lvl="0" indent="-342900">
              <a:spcAft>
                <a:spcPts val="1200"/>
              </a:spcAft>
            </a:pPr>
            <a:r>
              <a:rPr lang="en-US" sz="1200" dirty="0"/>
              <a:t>3. well above normal(160 and above)</a:t>
            </a:r>
            <a:endParaRPr sz="1200"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18"/>
          </p:nvPr>
        </p:nvSpPr>
        <p:spPr>
          <a:xfrm>
            <a:off x="3352800" y="3333750"/>
            <a:ext cx="28956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spcAft>
                <a:spcPts val="1200"/>
              </a:spcAft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1.normal( Below 42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mmol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/mol (6.0%)</a:t>
            </a:r>
          </a:p>
          <a:p>
            <a:pPr marL="228600" lvl="0" indent="-228600">
              <a:spcAft>
                <a:spcPts val="1200"/>
              </a:spcAft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2.above normal(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Prediabetes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: 42 to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47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mmol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/mol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(6.0 to 6.4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%)</a:t>
            </a:r>
          </a:p>
          <a:p>
            <a:pPr marL="228600" lvl="0" indent="-228600">
              <a:spcAft>
                <a:spcPts val="1200"/>
              </a:spcAft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3.well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above normal(Diabetes: 48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mmol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/mol (6.5% or over)) well above normal(Diabetes: 48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mmol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/mol (6.5% or over)</a:t>
            </a:r>
          </a:p>
          <a:p>
            <a:pPr marL="228600" lvl="0" indent="-228600">
              <a:spcAft>
                <a:spcPts val="1200"/>
              </a:spcAft>
              <a:buAutoNum type="arabicPeriod"/>
            </a:pPr>
            <a:endParaRPr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5600" y="302895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Alcoholic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3638550"/>
            <a:ext cx="147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Whether a person is </a:t>
            </a:r>
          </a:p>
          <a:p>
            <a:r>
              <a:rPr lang="en-US" sz="1200" dirty="0" err="1">
                <a:latin typeface="Calibri" pitchFamily="34" charset="0"/>
                <a:cs typeface="Calibri" pitchFamily="34" charset="0"/>
              </a:rPr>
              <a:t>alocoholic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or not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1-yes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0-no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Variables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2"/>
          </p:nvPr>
        </p:nvSpPr>
        <p:spPr>
          <a:xfrm>
            <a:off x="713225" y="1276350"/>
            <a:ext cx="2514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Physical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Activity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3"/>
          </p:nvPr>
        </p:nvSpPr>
        <p:spPr>
          <a:xfrm>
            <a:off x="3314587" y="1200150"/>
            <a:ext cx="2514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itchFamily="34" charset="0"/>
                <a:cs typeface="Calibri" pitchFamily="34" charset="0"/>
              </a:rPr>
              <a:t>Age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1"/>
          </p:nvPr>
        </p:nvSpPr>
        <p:spPr>
          <a:xfrm>
            <a:off x="762000" y="2038350"/>
            <a:ext cx="2410975" cy="761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Whether a person does physical activity or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not   (1-yes,0-no)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4"/>
          </p:nvPr>
        </p:nvSpPr>
        <p:spPr>
          <a:xfrm>
            <a:off x="6205058" y="1308750"/>
            <a:ext cx="1936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Gender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1" name="Google Shape;271;p33"/>
          <p:cNvSpPr txBox="1">
            <a:spLocks noGrp="1"/>
          </p:cNvSpPr>
          <p:nvPr>
            <p:ph type="title" idx="5"/>
          </p:nvPr>
        </p:nvSpPr>
        <p:spPr>
          <a:xfrm>
            <a:off x="990600" y="2876550"/>
            <a:ext cx="1905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itchFamily="34" charset="0"/>
                <a:cs typeface="Calibri" pitchFamily="34" charset="0"/>
              </a:rPr>
              <a:t>Height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6"/>
          </p:nvPr>
        </p:nvSpPr>
        <p:spPr>
          <a:xfrm>
            <a:off x="3352800" y="2038350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Age Of the person</a:t>
            </a:r>
            <a:endParaRPr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 idx="7"/>
          </p:nvPr>
        </p:nvSpPr>
        <p:spPr>
          <a:xfrm>
            <a:off x="3657600" y="2876550"/>
            <a:ext cx="1936800" cy="617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itchFamily="34" charset="0"/>
                <a:cs typeface="Calibri" pitchFamily="34" charset="0"/>
              </a:rPr>
              <a:t>Weight</a:t>
            </a:r>
            <a:endParaRPr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9"/>
          </p:nvPr>
        </p:nvSpPr>
        <p:spPr>
          <a:xfrm>
            <a:off x="5867400" y="2038350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0-Women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1-men</a:t>
            </a:r>
            <a:endParaRPr sz="1200"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15"/>
          </p:nvPr>
        </p:nvSpPr>
        <p:spPr>
          <a:xfrm>
            <a:off x="533400" y="3562350"/>
            <a:ext cx="3004763" cy="967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Aft>
                <a:spcPts val="1200"/>
              </a:spcAft>
            </a:pPr>
            <a:r>
              <a:rPr lang="en-US" sz="1200" dirty="0"/>
              <a:t>Height of the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person</a:t>
            </a:r>
            <a:endParaRPr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18"/>
          </p:nvPr>
        </p:nvSpPr>
        <p:spPr>
          <a:xfrm>
            <a:off x="3352800" y="3562350"/>
            <a:ext cx="2895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spcAft>
                <a:spcPts val="1200"/>
              </a:spcAft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Weight of the person</a:t>
            </a:r>
            <a:endParaRPr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5600" y="295275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itchFamily="34" charset="0"/>
                <a:cs typeface="Calibri" pitchFamily="34" charset="0"/>
              </a:rPr>
              <a:t>Bmi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400" y="356235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la" charset="0"/>
              </a:rPr>
              <a:t>Body Mass index obtained from </a:t>
            </a:r>
          </a:p>
          <a:p>
            <a:r>
              <a:rPr lang="en-US" sz="1200" dirty="0">
                <a:latin typeface="Karla" charset="0"/>
              </a:rPr>
              <a:t>Height and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4295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/>
              <a:t>                                         Objective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endParaRPr lang="en" dirty="0" smtClean="0"/>
          </a:p>
          <a:p>
            <a:pPr>
              <a:buFont typeface="Arial" pitchFamily="34" charset="0"/>
              <a:buChar char="•"/>
            </a:pPr>
            <a:r>
              <a:rPr lang="en" sz="2400" dirty="0" smtClean="0"/>
              <a:t>Using these variables we intend to find whether a person is                     having cardiovascular disease or not.</a:t>
            </a:r>
          </a:p>
          <a:p>
            <a:pPr>
              <a:buFont typeface="Arial" pitchFamily="34" charset="0"/>
              <a:buChar char="•"/>
            </a:pPr>
            <a:r>
              <a:rPr lang="en" sz="2400" dirty="0" smtClean="0"/>
              <a:t>For this we use different models and find the correct </a:t>
            </a:r>
          </a:p>
          <a:p>
            <a:r>
              <a:rPr lang="en" sz="2400" dirty="0" smtClean="0"/>
              <a:t>model that fits the data with good recall score.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4495800" y="0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/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1"/>
          </p:nvPr>
        </p:nvSpPr>
        <p:spPr>
          <a:xfrm>
            <a:off x="2971800" y="438150"/>
            <a:ext cx="5715000" cy="447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itchFamily="34" charset="0"/>
              <a:buChar char="•"/>
            </a:pPr>
            <a:endParaRPr lang="en-US" sz="1400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  <a:hlinkClick r:id="rId3"/>
            </a:endParaRPr>
          </a:p>
          <a:p>
            <a:pPr algn="l">
              <a:buFont typeface="Arial" pitchFamily="34" charset="0"/>
              <a:buChar char="•"/>
            </a:pPr>
            <a:endParaRPr lang="en-US" sz="1400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  <a:hlinkClick r:id="rId3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400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Data </a:t>
            </a: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Cleaning and EDA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Checking Duplication and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Missed Values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Visualization</a:t>
            </a: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u="sng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Univariate</a:t>
            </a: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sz="1400" u="sng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Bivariate</a:t>
            </a: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Analysis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Detecting Outliers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Feature Engineering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Model Selection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Training and Test Sets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Scaling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hlinkClick r:id="rId3"/>
              </a:rPr>
              <a:t>Model Comparison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Logistic </a:t>
            </a:r>
            <a:r>
              <a:rPr lang="en-US" sz="1400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Regression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Decision </a:t>
            </a: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Tree </a:t>
            </a:r>
            <a:r>
              <a:rPr lang="en-US" sz="1400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Classifier with </a:t>
            </a:r>
            <a:r>
              <a:rPr lang="en-US" sz="1400" u="sng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GridSearchCV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Random Forest with </a:t>
            </a:r>
            <a:r>
              <a:rPr lang="en-US" sz="1400" u="sng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GridSearchCV</a:t>
            </a: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400" u="sng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 algn="l"/>
            <a:endParaRPr lang="en-US" sz="1400" u="sng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/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endParaRPr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00200" y="133350"/>
            <a:ext cx="7239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                                              Data cleaning and EDA</a:t>
            </a:r>
            <a:endParaRPr lang="en-US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Basic EDA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Removing Duplicate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Removing columns with all unique values and having standard deviation=0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Statistical summary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Univariate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analysis-Graphs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Bivariate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analysis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Feature Engineering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Gender and BMI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Outlier treatment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3 IQR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Multivariate Analysis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Pair-plot</a:t>
            </a:r>
            <a:r>
              <a:rPr lang="en-US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Splitting the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Scaling</a:t>
            </a: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36195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6195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            Descriptive Statistics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1" y="1581150"/>
          <a:ext cx="6095999" cy="2966720"/>
        </p:xfrm>
        <a:graphic>
          <a:graphicData uri="http://schemas.openxmlformats.org/drawingml/2006/table">
            <a:tbl>
              <a:tblPr firstRow="1" bandRow="1">
                <a:tableStyleId>{D3859733-B5E8-4C0C-8DBD-0B668046E97F}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Age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Height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Weight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/>
                        <a:t>Ap_hi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/>
                        <a:t>Ap_lo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BMI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66848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66848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66848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66848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66848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66848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53.381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164.423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74.181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126.804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81.318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27.527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6.72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8.16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14.20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15.43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8.51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6.02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3.47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23.88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26.37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30.12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705350"/>
            <a:ext cx="802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Descriptive statistics is the first step in any analysis to understand the data.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575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Results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6667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857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Model Building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200150"/>
          <a:ext cx="6096000" cy="2245360"/>
        </p:xfrm>
        <a:graphic>
          <a:graphicData uri="http://schemas.openxmlformats.org/drawingml/2006/table">
            <a:tbl>
              <a:tblPr firstRow="1" bandRow="1">
                <a:tableStyleId>{D3859733-B5E8-4C0C-8DBD-0B668046E97F}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Models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r>
                        <a:rPr lang="en-US" b="1" baseline="0" dirty="0" smtClean="0"/>
                        <a:t>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Roc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err="1" smtClean="0"/>
                        <a:t>Auc</a:t>
                      </a:r>
                      <a:r>
                        <a:rPr lang="en-US" b="1" baseline="0" dirty="0" smtClean="0"/>
                        <a:t> score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Logistic</a:t>
                      </a:r>
                      <a:r>
                        <a:rPr lang="en-US" sz="1200" b="1" baseline="0" dirty="0" smtClean="0"/>
                        <a:t> 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Decision tree</a:t>
                      </a:r>
                    </a:p>
                    <a:p>
                      <a:endParaRPr lang="en-US" sz="1200" b="1" dirty="0" smtClean="0"/>
                    </a:p>
                    <a:p>
                      <a:r>
                        <a:rPr lang="en-US" sz="1200" b="1" baseline="0" dirty="0" smtClean="0"/>
                        <a:t>Pre Pruning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Random</a:t>
                      </a:r>
                      <a:r>
                        <a:rPr lang="en-US" sz="1200" b="1" baseline="0" dirty="0" smtClean="0"/>
                        <a:t> Forest</a:t>
                      </a:r>
                    </a:p>
                    <a:p>
                      <a:endParaRPr lang="en-US" sz="1200" b="1" baseline="0" dirty="0" smtClean="0"/>
                    </a:p>
                    <a:p>
                      <a:r>
                        <a:rPr lang="en-US" sz="1200" b="1" baseline="0" dirty="0" smtClean="0"/>
                        <a:t>Pre Pruning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2839</TotalTime>
  <Words>508</Words>
  <Application>Microsoft Office PowerPoint</Application>
  <PresentationFormat>On-screen Show (16:9)</PresentationFormat>
  <Paragraphs>195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Calibri</vt:lpstr>
      <vt:lpstr>Wingdings</vt:lpstr>
      <vt:lpstr>Karla</vt:lpstr>
      <vt:lpstr>Parallax</vt:lpstr>
      <vt:lpstr>Prediction of Cardiovascular Disease</vt:lpstr>
      <vt:lpstr>Cardiovascular Disease</vt:lpstr>
      <vt:lpstr>Major Risk Factors and also our variables</vt:lpstr>
      <vt:lpstr>Other Variables</vt:lpstr>
      <vt:lpstr>Slide 5</vt:lpstr>
      <vt:lpstr>Methodology</vt:lpstr>
      <vt:lpstr>Slide 7</vt:lpstr>
      <vt:lpstr>Slide 8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Cardiovascular Disease</dc:title>
  <dc:creator>kundana doddapaneni</dc:creator>
  <cp:lastModifiedBy>kundana</cp:lastModifiedBy>
  <cp:revision>14</cp:revision>
  <dcterms:modified xsi:type="dcterms:W3CDTF">2021-09-11T16:20:01Z</dcterms:modified>
</cp:coreProperties>
</file>