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Arim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rim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mo-bold.fntdata"/><Relationship Id="rId6" Type="http://schemas.openxmlformats.org/officeDocument/2006/relationships/slide" Target="slides/slide2.xml"/><Relationship Id="rId18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e3cd2e03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e3cd2e0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48a3c67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e48a3c67d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3cd2e0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e3cd2e03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9C2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comet.com/site/blog/explainable-ai-for-transformer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et.com/site/blog/explainable-ai-for-transform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>
            <a:off x="2788200" y="0"/>
            <a:ext cx="94038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3"/>
          <p:cNvSpPr txBox="1"/>
          <p:nvPr>
            <p:ph type="ctrTitle"/>
          </p:nvPr>
        </p:nvSpPr>
        <p:spPr>
          <a:xfrm>
            <a:off x="490537" y="2233663"/>
            <a:ext cx="11210926" cy="1395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b="1" lang="en-US" sz="4400">
                <a:solidFill>
                  <a:schemeClr val="lt1"/>
                </a:solidFill>
              </a:rPr>
              <a:t>Investigating Explainable Methods for LLMs</a:t>
            </a:r>
            <a:br>
              <a:rPr b="1" lang="en-US" sz="4400">
                <a:solidFill>
                  <a:schemeClr val="lt1"/>
                </a:solidFill>
              </a:rPr>
            </a:br>
            <a:br>
              <a:rPr b="1" lang="en-US" sz="3700">
                <a:solidFill>
                  <a:schemeClr val="lt1"/>
                </a:solidFill>
              </a:rPr>
            </a:br>
            <a:r>
              <a:rPr b="1" lang="en-US" sz="3700">
                <a:solidFill>
                  <a:schemeClr val="lt1"/>
                </a:solidFill>
              </a:rPr>
              <a:t>Case Study: Emotionally Aware Chatbot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7851650" y="4872926"/>
            <a:ext cx="40233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2000">
                <a:solidFill>
                  <a:schemeClr val="lt1"/>
                </a:solidFill>
              </a:rPr>
              <a:t>Presented by</a:t>
            </a:r>
            <a:r>
              <a:rPr lang="en-US" sz="2000">
                <a:solidFill>
                  <a:schemeClr val="lt1"/>
                </a:solidFill>
              </a:rPr>
              <a:t>: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Domenico Pazienza, Leonardo Ercolani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2000">
                <a:solidFill>
                  <a:schemeClr val="lt1"/>
                </a:solidFill>
              </a:rPr>
              <a:t>Date</a:t>
            </a:r>
            <a:r>
              <a:rPr lang="en-US" sz="2000">
                <a:solidFill>
                  <a:schemeClr val="lt1"/>
                </a:solidFill>
              </a:rPr>
              <a:t>: 12/12/2024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US"/>
              <a:t>Explanations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22"/>
          <p:cNvGrpSpPr/>
          <p:nvPr/>
        </p:nvGrpSpPr>
        <p:grpSpPr>
          <a:xfrm>
            <a:off x="5303520" y="1364744"/>
            <a:ext cx="6364224" cy="4059451"/>
            <a:chOff x="0" y="2288"/>
            <a:chExt cx="6364224" cy="4059451"/>
          </a:xfrm>
        </p:grpSpPr>
        <p:sp>
          <p:nvSpPr>
            <p:cNvPr id="239" name="Google Shape;239;p22"/>
            <p:cNvSpPr/>
            <p:nvPr/>
          </p:nvSpPr>
          <p:spPr>
            <a:xfrm>
              <a:off x="0" y="2288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2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Feature-Attribution Based Explanations</a:t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0" y="1452092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Attention-Based Explanations</a:t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0" y="2901896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Example</a:t>
              </a:r>
              <a:r>
                <a:rPr lang="en-US" sz="2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-Based Explanations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BERTViz</a:t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5" y="2189724"/>
            <a:ext cx="11536051" cy="38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570600" y="6176500"/>
            <a:ext cx="6741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https://www.comet.com/site/blog/explainable-ai-for-transformers/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US"/>
              <a:t>Key Challenges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595959">
              <a:alpha val="29803"/>
            </a:srgbClr>
          </a:solidFill>
          <a:ln cap="flat" cmpd="sng" w="9525">
            <a:solidFill>
              <a:srgbClr val="595959">
                <a:alpha val="2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24"/>
          <p:cNvGrpSpPr/>
          <p:nvPr/>
        </p:nvGrpSpPr>
        <p:grpSpPr>
          <a:xfrm>
            <a:off x="846292" y="3106393"/>
            <a:ext cx="10499414" cy="1997268"/>
            <a:chOff x="8092" y="1180127"/>
            <a:chExt cx="10499414" cy="1997268"/>
          </a:xfrm>
        </p:grpSpPr>
        <p:sp>
          <p:nvSpPr>
            <p:cNvPr id="258" name="Google Shape;258;p24"/>
            <p:cNvSpPr/>
            <p:nvPr/>
          </p:nvSpPr>
          <p:spPr>
            <a:xfrm>
              <a:off x="8092" y="1180127"/>
              <a:ext cx="812109" cy="8121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8092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8092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Balancing response diversity and coherence.</a:t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8092" y="2705393"/>
              <a:ext cx="2320312" cy="472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2734460" y="1180127"/>
              <a:ext cx="812109" cy="8121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734460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2734460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Selecting the right method</a:t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734460" y="2705393"/>
              <a:ext cx="2320312" cy="472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5460827" y="1180127"/>
              <a:ext cx="812109" cy="81210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460827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5460827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Managing computational requirements for fine-tuning.</a:t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5460827" y="2705393"/>
              <a:ext cx="2320312" cy="472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187194" y="1180127"/>
              <a:ext cx="812109" cy="8121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187194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8187194" y="2078119"/>
              <a:ext cx="2320312" cy="5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Interpreting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ambiguous</a:t>
              </a:r>
              <a:r>
                <a:rPr b="1"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results </a:t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187194" y="2705393"/>
              <a:ext cx="2320312" cy="472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557784" y="640080"/>
            <a:ext cx="10890600" cy="411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 for your attention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Questions?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841248" y="5102352"/>
            <a:ext cx="10607100" cy="58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References: 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557775" y="5826975"/>
            <a:ext cx="89079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BertViz: </a:t>
            </a:r>
            <a:r>
              <a:rPr lang="en-US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https://www.comet.com/site/blog/explainable-ai-for-transformers/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Zhao, H., Chen, H., Yang, F., Liu, N., Deng, H., Cai, H., ... &amp; Du, M. (2024). Explainability for large language models: A survey. </a:t>
            </a:r>
            <a:r>
              <a:rPr i="1" lang="en-US" sz="1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ACM Transactions on Intelligent Systems and Technology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i="1" lang="en-US" sz="1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15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(2), 1-38.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659234" y="957447"/>
            <a:ext cx="33834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US"/>
              <a:t>What is the project about?</a:t>
            </a:r>
            <a:br>
              <a:rPr b="1" lang="en-US"/>
            </a:br>
            <a:endParaRPr/>
          </a:p>
        </p:txBody>
      </p:sp>
      <p:sp>
        <p:nvSpPr>
          <p:cNvPr id="114" name="Google Shape;114;p14"/>
          <p:cNvSpPr/>
          <p:nvPr/>
        </p:nvSpPr>
        <p:spPr>
          <a:xfrm rot="5400000">
            <a:off x="938072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59234" y="6163056"/>
            <a:ext cx="3383400" cy="18300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4295988" y="1529560"/>
            <a:ext cx="30654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5225" lIns="175225" spcFirstLastPara="1" rIns="175225" wrap="square" tIns="175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</a:pPr>
            <a:r>
              <a:rPr b="1"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Goal</a:t>
            </a:r>
            <a:r>
              <a:rPr b="0" i="0" lang="en-US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>
            <a:off x="4237875" y="1529550"/>
            <a:ext cx="6812405" cy="3725860"/>
            <a:chOff x="-315837" y="907758"/>
            <a:chExt cx="6812405" cy="3725860"/>
          </a:xfrm>
        </p:grpSpPr>
        <p:sp>
          <p:nvSpPr>
            <p:cNvPr id="118" name="Google Shape;118;p14"/>
            <p:cNvSpPr/>
            <p:nvPr/>
          </p:nvSpPr>
          <p:spPr>
            <a:xfrm>
              <a:off x="-315837" y="907758"/>
              <a:ext cx="6812400" cy="1656000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latin typeface="Avenir"/>
                  <a:ea typeface="Avenir"/>
                  <a:cs typeface="Avenir"/>
                  <a:sym typeface="Avenir"/>
                </a:rPr>
                <a:t>Goal</a:t>
              </a:r>
              <a:endParaRPr sz="2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1531313" y="907758"/>
              <a:ext cx="4690200" cy="165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75225" lIns="175225" spcFirstLastPara="1" rIns="175225" wrap="square" tIns="17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rPr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Analyze explainable AI techniques to interpret the decisions made by the emotion detection model.</a:t>
              </a:r>
              <a:endParaRPr sz="160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315832" y="2977618"/>
              <a:ext cx="6812400" cy="1656000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latin typeface="Avenir"/>
                  <a:ea typeface="Avenir"/>
                  <a:cs typeface="Avenir"/>
                  <a:sym typeface="Avenir"/>
                </a:rPr>
                <a:t>Key Features:</a:t>
              </a:r>
              <a:endParaRPr sz="2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596726" y="2977618"/>
              <a:ext cx="3065400" cy="165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1594914" y="2977608"/>
              <a:ext cx="4768800" cy="165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75225" lIns="175225" spcFirstLastPara="1" rIns="175225" wrap="square" tIns="17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lang="en-US" sz="1600">
                  <a:latin typeface="Avenir"/>
                  <a:ea typeface="Avenir"/>
                  <a:cs typeface="Avenir"/>
                  <a:sym typeface="Avenir"/>
                </a:rPr>
                <a:t>Analysis and Implementation of explainable methods</a:t>
              </a:r>
              <a:endParaRPr sz="1600"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Fine-tuned conversational models for </a:t>
              </a:r>
              <a:r>
                <a:rPr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emotion</a:t>
              </a:r>
              <a:r>
                <a:rPr i="0" lang="en-US" sz="16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detecti</a:t>
              </a:r>
              <a:r>
                <a:rPr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on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0" y="3081528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 rot="5400000">
            <a:off x="965431" y="319375"/>
            <a:ext cx="146400" cy="7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59238" y="6163050"/>
            <a:ext cx="3646800" cy="18300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5945550" y="977386"/>
            <a:ext cx="5797357" cy="2924428"/>
            <a:chOff x="-315837" y="907758"/>
            <a:chExt cx="6812405" cy="3725860"/>
          </a:xfrm>
        </p:grpSpPr>
        <p:sp>
          <p:nvSpPr>
            <p:cNvPr id="134" name="Google Shape;134;p15"/>
            <p:cNvSpPr/>
            <p:nvPr/>
          </p:nvSpPr>
          <p:spPr>
            <a:xfrm>
              <a:off x="-315837" y="907758"/>
              <a:ext cx="6812400" cy="1656000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181660" y="907758"/>
              <a:ext cx="6039900" cy="165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75225" lIns="175225" spcFirstLastPara="1" rIns="175225" wrap="square" tIns="1752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n-US" sz="2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Existing LLMs often lack transparency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venir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-315832" y="2977618"/>
              <a:ext cx="6812400" cy="1656000"/>
            </a:xfrm>
            <a:prstGeom prst="roundRect">
              <a:avLst>
                <a:gd fmla="val 1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596726" y="2977618"/>
              <a:ext cx="3065400" cy="165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4613" y="2977608"/>
              <a:ext cx="6289200" cy="165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75225" lIns="175225" spcFirstLastPara="1" rIns="175225" wrap="square" tIns="1752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n-US" sz="2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Regulatory Compliance: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n-US" sz="2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Adhering with GDPR and European regulatory frameworks (AI Act)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t/>
              </a:r>
              <a:endParaRPr sz="160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39" name="Google Shape;139;p15"/>
          <p:cNvSpPr txBox="1"/>
          <p:nvPr>
            <p:ph type="title"/>
          </p:nvPr>
        </p:nvSpPr>
        <p:spPr>
          <a:xfrm>
            <a:off x="621792" y="1161288"/>
            <a:ext cx="3602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US"/>
              <a:t>Why this project?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945525" y="4067328"/>
            <a:ext cx="5797200" cy="1299900"/>
          </a:xfrm>
          <a:prstGeom prst="roundRect">
            <a:avLst>
              <a:gd fmla="val 1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6275325" y="4141875"/>
            <a:ext cx="5137800" cy="115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175225" lIns="175225" spcFirstLastPara="1" rIns="175225" wrap="square" tIns="1752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None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Bridging the knowledge gap between human/computer interaction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None/>
            </a:pPr>
            <a:r>
              <a:t/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eriod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841248" y="256032"/>
            <a:ext cx="105066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US"/>
              <a:t>Project Structure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865953" y="1634502"/>
            <a:ext cx="10451700" cy="9000"/>
          </a:xfrm>
          <a:prstGeom prst="rect">
            <a:avLst/>
          </a:prstGeom>
          <a:solidFill>
            <a:srgbClr val="595959">
              <a:alpha val="29800"/>
            </a:srgbClr>
          </a:solidFill>
          <a:ln cap="flat" cmpd="sng" w="9525">
            <a:solidFill>
              <a:srgbClr val="595959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919800" y="2150925"/>
            <a:ext cx="97971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Literature Review and Comparative Analysis of Explainable Methods for LLMs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Implementation of an Emotion Recognition Model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Model Explanation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Fine-Tuning and 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Evaluation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US"/>
              <a:t>System Architecture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7"/>
          <p:cNvGrpSpPr/>
          <p:nvPr/>
        </p:nvGrpSpPr>
        <p:grpSpPr>
          <a:xfrm>
            <a:off x="5303520" y="678944"/>
            <a:ext cx="6364224" cy="5509255"/>
            <a:chOff x="0" y="2288"/>
            <a:chExt cx="6364224" cy="5509255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2288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394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50852" y="263253"/>
              <a:ext cx="637913" cy="6379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339618" y="2288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1339618" y="2288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Input Handling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</a:t>
              </a:r>
              <a:endPara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203519" y="2288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4203519" y="2288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Text input: Direct processing.</a:t>
              </a:r>
              <a:endPara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Voice input: Speech-to-text conversion </a:t>
              </a:r>
              <a:endPara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0" y="1452092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6F4C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50852" y="1713057"/>
              <a:ext cx="637913" cy="63791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339618" y="1452092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1339618" y="1452092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Emotion Analysis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</a:t>
              </a:r>
              <a:endPara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203519" y="1452092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4203519" y="1452092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Emotion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classifier pipeline (BERT)</a:t>
              </a:r>
              <a:endPara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0" y="2901896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8F3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50852" y="3162861"/>
              <a:ext cx="637913" cy="63791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339618" y="2901896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1339618" y="2901896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Response Generation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</a:t>
              </a:r>
              <a:endPara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203519" y="2901896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4203519" y="2901896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lang="en-US" sz="11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Generate an empathetic response based on the detected emotion </a:t>
              </a:r>
              <a:endParaRPr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0" y="4351700"/>
              <a:ext cx="6364224" cy="1159843"/>
            </a:xfrm>
            <a:prstGeom prst="roundRect">
              <a:avLst>
                <a:gd fmla="val 10000" name="adj"/>
              </a:avLst>
            </a:prstGeom>
            <a:solidFill>
              <a:srgbClr val="C24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50852" y="4612665"/>
              <a:ext cx="637913" cy="63791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339618" y="4351700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339618" y="4351700"/>
              <a:ext cx="2863900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b="1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Output Delivery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</a:t>
              </a:r>
              <a:endParaRPr b="0" i="0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203519" y="4351700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4203519" y="4351700"/>
              <a:ext cx="2160704" cy="1159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750" lIns="122750" spcFirstLastPara="1" rIns="122750" wrap="square" tIns="122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Response text returned to the user.</a:t>
              </a:r>
              <a:endPara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culture di carta multicolori" id="190" name="Google Shape;190;p18"/>
          <p:cNvPicPr preferRelativeResize="0"/>
          <p:nvPr/>
        </p:nvPicPr>
        <p:blipFill rotWithShape="1">
          <a:blip r:embed="rId3">
            <a:alphaModFix/>
          </a:blip>
          <a:srcRect b="-1" l="15549" r="13310" t="0"/>
          <a:stretch/>
        </p:blipFill>
        <p:spPr>
          <a:xfrm>
            <a:off x="4883022" y="10"/>
            <a:ext cx="7308978" cy="6857990"/>
          </a:xfrm>
          <a:custGeom>
            <a:rect b="b" l="l" r="r" t="t"/>
            <a:pathLst>
              <a:path extrusionOk="0" h="6858000" w="7308978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0" y="0"/>
            <a:ext cx="6096001" cy="6858000"/>
          </a:xfrm>
          <a:custGeom>
            <a:rect b="b" l="l" r="r" t="t"/>
            <a:pathLst>
              <a:path extrusionOk="0" h="6858000" w="6096001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0" y="0"/>
            <a:ext cx="6086857" cy="6858000"/>
          </a:xfrm>
          <a:custGeom>
            <a:rect b="b" l="l" r="r" t="t"/>
            <a:pathLst>
              <a:path extrusionOk="0" h="6858000" w="6086857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374904" y="856488"/>
            <a:ext cx="4992624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</a:pPr>
            <a:r>
              <a:rPr b="1" lang="en-US" sz="3400"/>
              <a:t>Datasets</a:t>
            </a:r>
            <a:endParaRPr sz="3400"/>
          </a:p>
        </p:txBody>
      </p:sp>
      <p:sp>
        <p:nvSpPr>
          <p:cNvPr id="194" name="Google Shape;194;p18"/>
          <p:cNvSpPr/>
          <p:nvPr/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374904" y="2522949"/>
            <a:ext cx="5065776" cy="340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b="1" lang="en-US" sz="1300"/>
              <a:t>GoEmotions</a:t>
            </a:r>
            <a:r>
              <a:rPr lang="en-US" sz="1300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Annotated with 27 emotions + neutral.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Source: Curated from Reddit comments.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b="1" lang="en-US" sz="1300"/>
              <a:t>Statistics</a:t>
            </a:r>
            <a:r>
              <a:rPr lang="en-US" sz="1300"/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58,000 annotated examples.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Balanced across multiple emotion categories.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b="1" lang="en-US" sz="1300"/>
              <a:t>DailyDialog</a:t>
            </a:r>
            <a:r>
              <a:rPr lang="en-US" sz="1300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Multi-turn conversational dataset.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Annotated for emotions and dialogue acts.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b="1" lang="en-US" sz="1300"/>
              <a:t>Statistics</a:t>
            </a:r>
            <a:r>
              <a:rPr lang="en-US" sz="1300"/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13,000 multi-turn dialogues.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AutoNum type="arabicPeriod"/>
            </a:pPr>
            <a:r>
              <a:rPr lang="en-US" sz="1300"/>
              <a:t>Includes annotations for intent and sentiment.</a:t>
            </a:r>
            <a:endParaRPr/>
          </a:p>
          <a:p>
            <a:pPr indent="-1460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 robot dal volto umano" id="202" name="Google Shape;202;p19"/>
          <p:cNvPicPr preferRelativeResize="0"/>
          <p:nvPr/>
        </p:nvPicPr>
        <p:blipFill rotWithShape="1">
          <a:blip r:embed="rId3">
            <a:alphaModFix/>
          </a:blip>
          <a:srcRect b="-1" l="11376" r="17483" t="0"/>
          <a:stretch/>
        </p:blipFill>
        <p:spPr>
          <a:xfrm>
            <a:off x="4883022" y="10"/>
            <a:ext cx="7308978" cy="6857990"/>
          </a:xfrm>
          <a:custGeom>
            <a:rect b="b" l="l" r="r" t="t"/>
            <a:pathLst>
              <a:path extrusionOk="0" h="6858000" w="7308978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0" y="0"/>
            <a:ext cx="6096001" cy="6858000"/>
          </a:xfrm>
          <a:custGeom>
            <a:rect b="b" l="l" r="r" t="t"/>
            <a:pathLst>
              <a:path extrusionOk="0" h="6858000" w="6096001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0" y="0"/>
            <a:ext cx="6086857" cy="6858000"/>
          </a:xfrm>
          <a:custGeom>
            <a:rect b="b" l="l" r="r" t="t"/>
            <a:pathLst>
              <a:path extrusionOk="0" h="6858000" w="6086857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374904" y="856488"/>
            <a:ext cx="4992624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</a:pPr>
            <a:r>
              <a:rPr b="1" lang="en-US" sz="3400"/>
              <a:t>Model Choices</a:t>
            </a:r>
            <a:endParaRPr sz="3400"/>
          </a:p>
        </p:txBody>
      </p:sp>
      <p:sp>
        <p:nvSpPr>
          <p:cNvPr id="206" name="Google Shape;206;p19"/>
          <p:cNvSpPr/>
          <p:nvPr/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374904" y="2522949"/>
            <a:ext cx="5065776" cy="340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1" lang="en-US" sz="1800"/>
              <a:t>Emotion Detection</a:t>
            </a:r>
            <a:r>
              <a:rPr lang="en-US" sz="1800"/>
              <a:t>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1" lang="en-US" sz="1800"/>
              <a:t>Model</a:t>
            </a:r>
            <a:r>
              <a:rPr lang="en-US" sz="1800"/>
              <a:t>: BERT fine-tuned on GoEmotions.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1" lang="en-US" sz="1800"/>
              <a:t>Output</a:t>
            </a:r>
            <a:r>
              <a:rPr lang="en-US" sz="1800"/>
              <a:t>: Probabilities for each emotion.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1" lang="en-US" sz="1800"/>
              <a:t>Response Generation</a:t>
            </a:r>
            <a:r>
              <a:rPr lang="en-US" sz="1800"/>
              <a:t>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1" lang="en-US" sz="1800"/>
              <a:t>Model</a:t>
            </a:r>
            <a:r>
              <a:rPr lang="en-US" sz="1800"/>
              <a:t>: </a:t>
            </a:r>
            <a:r>
              <a:rPr lang="en-US" sz="1800"/>
              <a:t>using DialoGPT or BlenderBot </a:t>
            </a:r>
            <a:r>
              <a:rPr lang="en-US" sz="1800"/>
              <a:t>Fine-Tuning on DailyDialog.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b="1" lang="en-US" sz="5200"/>
              <a:t>Fine-Tuning Process</a:t>
            </a:r>
            <a:endParaRPr sz="5200"/>
          </a:p>
        </p:txBody>
      </p:sp>
      <p:sp>
        <p:nvSpPr>
          <p:cNvPr id="215" name="Google Shape;215;p20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615458" y="3355848"/>
            <a:ext cx="626877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Dataset: DailyDialog (context-response pairs).</a:t>
            </a:r>
            <a:endParaRPr/>
          </a:p>
          <a:p>
            <a:pPr indent="-1143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indent="-114300" lvl="1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Tokenize and preprocess conversations.</a:t>
            </a:r>
            <a:endParaRPr/>
          </a:p>
          <a:p>
            <a:pPr indent="-114300" lvl="1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Train using </a:t>
            </a:r>
            <a:r>
              <a:rPr lang="en-US" sz="1800">
                <a:latin typeface="Arimo"/>
                <a:ea typeface="Arimo"/>
                <a:cs typeface="Arimo"/>
                <a:sym typeface="Arimo"/>
              </a:rPr>
              <a:t>transformers</a:t>
            </a:r>
            <a:r>
              <a:rPr lang="en-US" sz="1800">
                <a:latin typeface="Arimo"/>
                <a:ea typeface="Arimo"/>
                <a:cs typeface="Arimo"/>
                <a:sym typeface="Arimo"/>
              </a:rPr>
              <a:t> library</a:t>
            </a:r>
            <a:r>
              <a:rPr b="0" i="0" lang="en-US" sz="1800" u="none" cap="none" strike="noStrike"/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Evaluate and save the fine-tuned model.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3">
            <a:alphaModFix/>
          </a:blip>
          <a:srcRect b="0" l="37163" r="25862" t="0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21"/>
          <p:cNvSpPr txBox="1"/>
          <p:nvPr>
            <p:ph type="title"/>
          </p:nvPr>
        </p:nvSpPr>
        <p:spPr>
          <a:xfrm>
            <a:off x="5080216" y="1076324"/>
            <a:ext cx="6272784" cy="1535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b="1" lang="en-US" sz="5200"/>
              <a:t>Live Demonstration</a:t>
            </a:r>
            <a:endParaRPr sz="5200"/>
          </a:p>
        </p:txBody>
      </p:sp>
      <p:pic>
        <p:nvPicPr>
          <p:cNvPr descr="Robot vintage"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7124" r="45905" t="0"/>
          <a:stretch/>
        </p:blipFill>
        <p:spPr>
          <a:xfrm>
            <a:off x="20" y="10"/>
            <a:ext cx="450530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BAB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5080216" y="3351276"/>
            <a:ext cx="6272784" cy="282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Input 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"I passed my exam!"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Detected Emotion: Joy (95%).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Bot Response: "Congratulations! You worked hard for this!"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"I feel so sad today."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Detected Emotion: Sadness (85%).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Bot Response: "I'm sorry to hear that. Want to talk about it?"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RightStep">
      <a:dk1>
        <a:srgbClr val="000000"/>
      </a:dk1>
      <a:lt1>
        <a:srgbClr val="FFFFFF"/>
      </a:lt1>
      <a:dk2>
        <a:srgbClr val="21213D"/>
      </a:dk2>
      <a:lt2>
        <a:srgbClr val="E8E5E2"/>
      </a:lt2>
      <a:accent1>
        <a:srgbClr val="4D8BC3"/>
      </a:accent1>
      <a:accent2>
        <a:srgbClr val="3B48B1"/>
      </a:accent2>
      <a:accent3>
        <a:srgbClr val="714DC3"/>
      </a:accent3>
      <a:accent4>
        <a:srgbClr val="913BB1"/>
      </a:accent4>
      <a:accent5>
        <a:srgbClr val="C34DB2"/>
      </a:accent5>
      <a:accent6>
        <a:srgbClr val="B13B6F"/>
      </a:accent6>
      <a:hlink>
        <a:srgbClr val="B2733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