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82" r:id="rId7"/>
    <p:sldId id="268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28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1467623"/>
            <a:ext cx="5943600" cy="84695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QQ音乐</a:t>
            </a:r>
            <a:r>
              <a:rPr lang="en-US" sz="4000" b="1" dirty="0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4000" b="1" dirty="0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VS </a:t>
            </a:r>
            <a:r>
              <a:rPr lang="en-US" sz="4000" b="1" dirty="0" err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  <a:endParaRPr lang="en-US" sz="4000" b="1" dirty="0">
              <a:solidFill>
                <a:srgbClr val="411E0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2891" y="4885552"/>
            <a:ext cx="2800350" cy="5048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 dirty="0" err="1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</a:t>
            </a:r>
            <a:r>
              <a:rPr lang="en-US" sz="2025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2891" y="5416866"/>
            <a:ext cx="3371850" cy="5048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2024-08-20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045" y="3166612"/>
            <a:ext cx="8246472" cy="230580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500" b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商业模式与盈利能力剖析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1045" y="1459240"/>
            <a:ext cx="5716905" cy="156966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9600" b="1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QQ音乐会员制度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QQ音乐提供绿钻豪华版、付费音乐包等会员服务，会员可享受高品质音乐下载、无损音质、专属皮肤等特权，还有演唱会门票折扣等线下活动权益。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 l="16750" r="16750"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网易云音乐会员制度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增值服务差异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82631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会员制度及增值服务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网易云音乐推出黑胶VIP和音乐包，提供高清音质体验、免广告、个性皮肤等增值服务，同时拥有会员专属歌曲库和直播服务。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两者均提供丰富的增值服务，但QQ音乐在演唱会门票折扣、线下活动等方面具有更多优势，而网易云音乐则通过独特的个性皮肤和直播服务吸引用户。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QQ音乐广告投放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网易云音乐同样通过广告投放获取收入，但更注重与用户体验的平衡，通过精准推送减少用户干扰，提高广告效果。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网易云音乐广告投放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效果评估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两者均对广告投放效果进行定期评估，根据点击率、转化率等指标调整广告策略和预算，以实现最佳的广告效果。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QQ音乐利用庞大的用户群体和精准的用户画像，在平台上投放各类广告，包括开屏广告、信息流广告等，实现广告收入的最大化。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广告投放策略及效果评估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QQ音乐跨界合作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QQ音乐积极与各类品牌进行跨界合作，如与时尚品牌合作推出联名款耳机、与餐饮品牌合作打造音乐主题餐厅等，通过多元化合作提升品牌影响力。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跨界合作与品牌联动举措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网易云音乐品牌联动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网易云音乐也致力于通过品牌联动拓展业务领域，如与独立音乐人合作推出联名周边产品、与旅游平台合作打造音乐旅行线路等。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sp>
        <p:nvSpPr>
          <p:cNvPr id="13" name="TextBox 13"/>
          <p:cNvSpPr txBox="1"/>
          <p:nvPr/>
        </p:nvSpPr>
        <p:spPr>
          <a:xfrm>
            <a:off x="1712113" y="4981200"/>
            <a:ext cx="8946338" cy="555784"/>
          </a:xfrm>
          <a:prstGeom prst="rect">
            <a:avLst/>
          </a:prstGeom>
          <a:ln/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举措差异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QQ音乐在跨界合作方面更注重与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知名品牌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的强强联合，而网易云音乐则更注重扶持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独立音乐人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和创意产业的发展。两者均通过跨界合作与品牌联动举措拓展业务领域并提升盈利能力。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045" y="3166612"/>
            <a:ext cx="8246472" cy="230580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500" b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未来发展趋势预测与建议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1045" y="1459240"/>
            <a:ext cx="5716905" cy="156966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9600" b="1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随着数字化进程的加速，音乐行业正逐渐向流媒体服务转变，用户更倾向于在线流媒体播放而非传统购买音乐实体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数字化与流媒体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基于用户数据的个性化推荐和智能化服务将成为主流，为用户提供更加贴心的音乐体验。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个性化与智能化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音乐平台将更加注重社交功能，让用户能够与朋友分享音乐，发现新的音乐人和曲目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社交化与互动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16667" r="16667"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音乐行业发展趋势分析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/>
          </a:blip>
          <a:srcRect l="25094" r="25094"/>
          <a:stretch>
            <a:fillRect/>
          </a:stretch>
        </p:blipFill>
        <p:spPr>
          <a:xfrm>
            <a:off x="615557" y="1293101"/>
            <a:ext cx="3938035" cy="525071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ln/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4599214" y="2711090"/>
            <a:ext cx="6477000" cy="125774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可能会继续加强其流行音乐和娱乐音乐的版权资源，同时优化推荐算法，提升用户体验。此外，QQ音乐还可能进一步拓展其社交功能，增加用户粘性。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99214" y="2143575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99214" y="4589063"/>
            <a:ext cx="6477000" cy="12715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预计将保持其独立音乐人和原创音乐的优势，持续推动音乐创作和分享。网易云音乐也可能会加强与其他平台的合作，扩大音乐库，并优化其推荐系统，为用户提供更加精准的音乐推荐。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99214" y="4153214"/>
            <a:ext cx="6477000" cy="6452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两家平台未来战略规划探讨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593" y="1595455"/>
            <a:ext cx="6734175" cy="7718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9593" y="2246047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可以进一步完善推荐算法，减少推荐偏差，更精准地满足用户个性化需求。同时，可以加强与独立音乐人的合作，丰富音乐类型，满足更多用户的喜好。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9593" y="4139505"/>
            <a:ext cx="6734175" cy="759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9593" y="4798345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在保持原创音乐优势的同时，可以加大对流行音乐的投入，以吸引更广泛的用户群体。另外，网易云音乐也可以考虑增加与其他娱乐产业的联动，如与影视、游戏等产业的合作，打造更全面的娱乐生态。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756268" y="6181746"/>
            <a:ext cx="778453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/>
          </a:blip>
          <a:srcRect l="25000" r="25000"/>
          <a:stretch>
            <a:fillRect/>
          </a:stretch>
        </p:blipFill>
        <p:spPr>
          <a:xfrm>
            <a:off x="7803289" y="1299241"/>
            <a:ext cx="3679824" cy="4906431"/>
          </a:xfrm>
          <a:prstGeom prst="rect">
            <a:avLst/>
          </a:prstGeom>
        </p:spPr>
      </p:pic>
      <p:cxnSp>
        <p:nvCxnSpPr>
          <p:cNvPr id="8" name="Connector 8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针对各自特点提出改进建议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187521" y="3527492"/>
            <a:ext cx="2538731" cy="480314"/>
          </a:xfrm>
          <a:prstGeom prst="rect">
            <a:avLst/>
          </a:prstGeom>
          <a:solidFill>
            <a:srgbClr val="411E0E">
              <a:alpha val="100000"/>
            </a:srgb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5929802" y="1775460"/>
            <a:ext cx="6078855" cy="16630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9600" b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97493" y="3598104"/>
            <a:ext cx="1716405" cy="3486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1575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6200" y="-15240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5400000">
            <a:off x="4605109" y="1806681"/>
            <a:ext cx="2127531" cy="356454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77000"/>
              </a:lnSpc>
              <a:spcBef>
                <a:spcPts val="375"/>
              </a:spcBef>
            </a:pPr>
            <a:r>
              <a:rPr lang="en-US" sz="1350" b="1" dirty="0">
                <a:solidFill>
                  <a:srgbClr val="B86D25">
                    <a:alpha val="60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91559" y="921142"/>
            <a:ext cx="1276835" cy="2472690"/>
          </a:xfrm>
          <a:prstGeom prst="rect">
            <a:avLst/>
          </a:prstGeom>
          <a:ln/>
        </p:spPr>
        <p:txBody>
          <a:bodyPr vert="eaVert" wrap="square" lIns="0" tIns="0" rIns="0" bIns="0" rtlCol="0" anchor="ctr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6600" b="1" dirty="0" err="1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  <a:endParaRPr lang="en-US" sz="6600" b="1" dirty="0">
              <a:solidFill>
                <a:srgbClr val="B86D25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79164" y="921142"/>
            <a:ext cx="5169776" cy="5121354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  <a:endParaRPr lang="en-US" sz="2400" dirty="0">
              <a:solidFill>
                <a:srgbClr val="23232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功能特点对比分析</a:t>
            </a:r>
            <a:endParaRPr lang="en-US" sz="2400" dirty="0">
              <a:solidFill>
                <a:srgbClr val="23232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用户界面及使用体验评价</a:t>
            </a:r>
            <a:endParaRPr lang="en-US" sz="2400" dirty="0">
              <a:solidFill>
                <a:srgbClr val="23232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商业模式与盈利能力剖析</a:t>
            </a:r>
            <a:endParaRPr lang="en-US" sz="2400" dirty="0">
              <a:solidFill>
                <a:srgbClr val="23232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未来发展趋势预测与建议</a:t>
            </a:r>
            <a:endParaRPr lang="en-US" sz="2400" dirty="0">
              <a:solidFill>
                <a:srgbClr val="232323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045" y="3166612"/>
            <a:ext cx="8246472" cy="230580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500" b="1" dirty="0" err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引言</a:t>
            </a:r>
            <a:endParaRPr lang="en-US" sz="4500" b="1" dirty="0">
              <a:solidFill>
                <a:srgbClr val="411E0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1045" y="1412538"/>
            <a:ext cx="5716905" cy="16630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9600" b="1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593" y="1595455"/>
            <a:ext cx="6734175" cy="77185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目的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9593" y="2246047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通过对QQ音乐和网易云音乐在功能、用户体验、版权资源等方面的对比分析，帮助用户更全面地了解两款产品的特点和优势，从而为用户选择更适合自己的音乐平台提供参考。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9593" y="4139505"/>
            <a:ext cx="6734175" cy="759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意义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9593" y="4798345"/>
            <a:ext cx="6810375" cy="132397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随着在线音乐市场的不断发展，各大音乐平台之间的竞争也日益激烈。通过对QQ音乐和网易云音乐的对比分析，不仅可以揭示两款产品的差异和优劣，还可以为整个在线音乐行业的发展提供有益的借鉴和启示。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756268" y="6181746"/>
            <a:ext cx="778453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/>
          </a:blip>
          <a:srcRect l="25063" r="25063"/>
          <a:stretch>
            <a:fillRect/>
          </a:stretch>
        </p:blipFill>
        <p:spPr>
          <a:xfrm>
            <a:off x="7803289" y="1299241"/>
            <a:ext cx="3679824" cy="4906431"/>
          </a:xfrm>
          <a:prstGeom prst="rect">
            <a:avLst/>
          </a:prstGeom>
        </p:spPr>
      </p:pic>
      <p:cxnSp>
        <p:nvCxnSpPr>
          <p:cNvPr id="8" name="Connector 8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对比目的和意义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045" y="3166612"/>
            <a:ext cx="8246472" cy="230580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500" b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功能特点对比分析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1045" y="1459240"/>
            <a:ext cx="5716905" cy="156966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9600" b="1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117" y="917040"/>
            <a:ext cx="9505950" cy="1184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首先，从音乐资源上来看，两者都相当丰富。网易云音乐以其独特的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音乐社区氛围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和广泛的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独立音乐人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基础，收录了大量的原创音乐和独立音乐作品，为用户提供了一个发现和分享音乐的平台。而QQ音乐则更倾向于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流行音乐和娱乐音乐，热门歌曲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和新歌速递受到用户的广泛欢迎。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117" y="4913858"/>
            <a:ext cx="9505950" cy="1184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社交功能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方面，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了评论区、分享歌单、动态和云村等社交功能，使得用户可以在平台内与其他音乐爱好者交流、分享音乐和心情，形成了一个强大的音乐社交圈。QQ音乐虽然也有评论和分享歌曲等基本功能，但在社交互动的深度和广度上稍逊一筹。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6814" y="2971800"/>
            <a:ext cx="9505950" cy="1184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其次，在推荐功能上，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网易云音乐的推荐算法相对优秀和精准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系统侧重于用户的互动数据和社区行为，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能够深入了解用户的音乐口味，并推荐出更适合自己的音乐。相比之下，QQ音乐的推荐算法虽然也在不断改进，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能够根据用户的听歌历史和偏好推荐合适的音乐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但仍有提升空间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66615" y="533400"/>
            <a:ext cx="353467" cy="353467"/>
            <a:chOff x="838598" y="1564792"/>
            <a:chExt cx="353467" cy="353467"/>
          </a:xfrm>
        </p:grpSpPr>
        <p:sp>
          <p:nvSpPr>
            <p:cNvPr id="7" name="AutoShape 7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grpSp>
        <p:nvGrpSpPr>
          <p:cNvPr id="9" name="Group 9"/>
          <p:cNvGrpSpPr/>
          <p:nvPr/>
        </p:nvGrpSpPr>
        <p:grpSpPr>
          <a:xfrm>
            <a:off x="566614" y="3126559"/>
            <a:ext cx="353467" cy="353467"/>
            <a:chOff x="838598" y="3391571"/>
            <a:chExt cx="353467" cy="353467"/>
          </a:xfrm>
        </p:grpSpPr>
        <p:sp>
          <p:nvSpPr>
            <p:cNvPr id="10" name="AutoShape 10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grpSp>
        <p:nvGrpSpPr>
          <p:cNvPr id="12" name="Group 12"/>
          <p:cNvGrpSpPr/>
          <p:nvPr/>
        </p:nvGrpSpPr>
        <p:grpSpPr>
          <a:xfrm>
            <a:off x="566613" y="5889649"/>
            <a:ext cx="353467" cy="353467"/>
            <a:chOff x="838598" y="5177608"/>
            <a:chExt cx="353467" cy="353467"/>
          </a:xfrm>
        </p:grpSpPr>
        <p:sp>
          <p:nvSpPr>
            <p:cNvPr id="13" name="AutoShape 13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/>
          </p:spPr>
        </p:sp>
      </p:grpSp>
      <p:cxnSp>
        <p:nvCxnSpPr>
          <p:cNvPr id="15" name="Connector 15"/>
          <p:cNvCxnSpPr/>
          <p:nvPr/>
        </p:nvCxnSpPr>
        <p:spPr>
          <a:xfrm>
            <a:off x="743348" y="821521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350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0913" y="1312852"/>
            <a:ext cx="7804501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1197254" y="5988003"/>
            <a:ext cx="10998321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4"/>
          <p:cNvSpPr txBox="1"/>
          <p:nvPr/>
        </p:nvSpPr>
        <p:spPr>
          <a:xfrm>
            <a:off x="3560913" y="1927072"/>
            <a:ext cx="7804501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作为国内最大的音乐流媒体平台之一，QQ音乐拥有庞大的音乐库和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相对较全的版权资源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。它与众多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唱片公司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版权代理商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以及独立音乐人建立了广泛的合作关系，为用户提供丰富多样的音乐资源。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2222" y="3882623"/>
            <a:ext cx="7806355" cy="7620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3473" y="4571667"/>
            <a:ext cx="7806355" cy="120396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虽然网易云音乐也积极购买版权，但其版权覆盖范围相较于QQ音乐略显不足，尤其是一些热门的外国歌曲和艺人可能无法在网易云音乐上找到。不过，网易云音乐也通过支持</a:t>
            </a:r>
            <a:r>
              <a:rPr lang="en-US" sz="1500" b="1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独立音乐人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等方式来丰富其曲目库。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3577783" y="3276600"/>
            <a:ext cx="86142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独家版权与曲目库丰富度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045" y="3166612"/>
            <a:ext cx="8246472" cy="230580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500" b="1" dirty="0" err="1">
                <a:solidFill>
                  <a:srgbClr val="411E0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用户界面及使用体验</a:t>
            </a:r>
            <a:endParaRPr lang="en-US" sz="4500" b="1" dirty="0">
              <a:solidFill>
                <a:srgbClr val="411E0E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1045" y="1459240"/>
            <a:ext cx="5716905" cy="156966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9600" b="1" dirty="0">
                <a:solidFill>
                  <a:srgbClr val="B86D2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8222" y="580137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QQ音乐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62200" y="1144491"/>
            <a:ext cx="6192644" cy="1329414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功能布局合理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lang="en-US" altLang="zh-CN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页面下方的导航栏清晰明了，便于用户快速切换功能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首页中有推荐、音乐馆等栏目，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用户能够方便快捷地找到自己喜欢的内容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。在“我的“当中，用户可以方便地管理自己的歌单。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09273" y="3592472"/>
            <a:ext cx="2987778" cy="49033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网易云音乐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250" y="285365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37554" y="4156773"/>
            <a:ext cx="5429250" cy="1656798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QQ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音乐相比，缺少了音乐馆这一栏目</a:t>
            </a:r>
            <a:r>
              <a:rPr lang="en-US" altLang="zh-CN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强调推荐和我的两大界面，用户更多的是通过个性化推荐这一手段找到自己喜欢的音乐。</a:t>
            </a: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播放列表管理、歌曲下载、在线听歌等功能操作简便</a:t>
            </a:r>
            <a:r>
              <a:rPr lang="zh-CN" alt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sz="15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94521" y="506117"/>
            <a:ext cx="649757" cy="6594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50656" y="3518505"/>
            <a:ext cx="670891" cy="638269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en-US" sz="24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503355" y="533400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0" name="Freeform 10"/>
          <p:cNvSpPr/>
          <p:nvPr/>
        </p:nvSpPr>
        <p:spPr>
          <a:xfrm>
            <a:off x="966741" y="996786"/>
            <a:ext cx="571839" cy="57183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3665697" y="3658880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id="12" name="Freeform 12"/>
          <p:cNvSpPr/>
          <p:nvPr/>
        </p:nvSpPr>
        <p:spPr>
          <a:xfrm>
            <a:off x="4148802" y="4156774"/>
            <a:ext cx="532402" cy="50282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1F1F1F"/>
      </a:dk1>
      <a:lt1>
        <a:srgbClr val="E1DFDE"/>
      </a:lt1>
      <a:dk2>
        <a:srgbClr val="411E0E"/>
      </a:dk2>
      <a:lt2>
        <a:srgbClr val="D6D4D2"/>
      </a:lt2>
      <a:accent1>
        <a:srgbClr val="A67340"/>
      </a:accent1>
      <a:accent2>
        <a:srgbClr val="A67340"/>
      </a:accent2>
      <a:accent3>
        <a:srgbClr val="5E321F"/>
      </a:accent3>
      <a:accent4>
        <a:srgbClr val="6A402D"/>
      </a:accent4>
      <a:accent5>
        <a:srgbClr val="80523D"/>
      </a:accent5>
      <a:accent6>
        <a:srgbClr val="8C655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403</Words>
  <Application>Microsoft Office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昊宇 周</cp:lastModifiedBy>
  <cp:revision>4</cp:revision>
  <dcterms:created xsi:type="dcterms:W3CDTF">2006-08-16T00:00:00Z</dcterms:created>
  <dcterms:modified xsi:type="dcterms:W3CDTF">2024-08-20T05:55:04Z</dcterms:modified>
</cp:coreProperties>
</file>