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321" r:id="rId3"/>
    <p:sldId id="319" r:id="rId4"/>
    <p:sldId id="320" r:id="rId5"/>
    <p:sldId id="31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D53"/>
    <a:srgbClr val="1E1E1E"/>
    <a:srgbClr val="357471"/>
    <a:srgbClr val="5CFFF8"/>
    <a:srgbClr val="5CFFA6"/>
    <a:srgbClr val="FDFF5C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EC774-3830-4147-959C-DA23350FA06D}">
  <a:tblStyle styleId="{54AEC774-3830-4147-959C-DA23350FA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3" autoAdjust="0"/>
    <p:restoredTop sz="94694"/>
  </p:normalViewPr>
  <p:slideViewPr>
    <p:cSldViewPr snapToGrid="0">
      <p:cViewPr>
        <p:scale>
          <a:sx n="87" d="100"/>
          <a:sy n="87" d="100"/>
        </p:scale>
        <p:origin x="194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0a73f03f0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0a73f03f0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54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106694f9de_1_18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106694f9de_1_18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42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3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06694f9de_1_18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06694f9de_1_18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6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74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FF0000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TedResearch </a:t>
            </a:r>
            <a:br>
              <a:rPr lang="en" dirty="0"/>
            </a:br>
            <a:r>
              <a:rPr lang="en" sz="2800" dirty="0"/>
              <a:t>App Mobile a supporto della ricerca</a:t>
            </a:r>
            <a:endParaRPr sz="2800"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Daniele Pendesini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Camilla Mazzoleni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Andrea Rota</a:t>
            </a:r>
            <a:endParaRPr dirty="0"/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816429" y="3077143"/>
            <a:ext cx="3755571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685E8A1-08D6-FBE4-2388-E214DE8E2AC9}"/>
              </a:ext>
            </a:extLst>
          </p:cNvPr>
          <p:cNvGrpSpPr/>
          <p:nvPr/>
        </p:nvGrpSpPr>
        <p:grpSpPr>
          <a:xfrm>
            <a:off x="5728319" y="1387994"/>
            <a:ext cx="2367513" cy="2367513"/>
            <a:chOff x="5728319" y="1387993"/>
            <a:chExt cx="2367513" cy="2367513"/>
          </a:xfrm>
        </p:grpSpPr>
        <p:pic>
          <p:nvPicPr>
            <p:cNvPr id="5" name="Immagine 4" descr="Immagine che contiene testo, clipart&#10;&#10;Descrizione generata automaticamente">
              <a:extLst>
                <a:ext uri="{FF2B5EF4-FFF2-40B4-BE49-F238E27FC236}">
                  <a16:creationId xmlns:a16="http://schemas.microsoft.com/office/drawing/2014/main" id="{7BB5115C-C03C-8594-7AAE-F030B88B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319" y="1387993"/>
              <a:ext cx="2367513" cy="2367513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F769120-06C5-B73A-A672-B600889DDA50}"/>
                </a:ext>
              </a:extLst>
            </p:cNvPr>
            <p:cNvSpPr txBox="1"/>
            <p:nvPr/>
          </p:nvSpPr>
          <p:spPr>
            <a:xfrm>
              <a:off x="5976075" y="2865371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 algn="ctr"/>
              <a:r>
                <a:rPr lang="en" sz="3200" dirty="0">
                  <a:solidFill>
                    <a:schemeClr val="lt1"/>
                  </a:solidFill>
                  <a:latin typeface="Montserrat ExtraBold"/>
                  <a:sym typeface="Montserrat ExtraBold"/>
                </a:rPr>
                <a:t>research</a:t>
              </a:r>
              <a:endParaRPr lang="it-IT" sz="2800" dirty="0">
                <a:solidFill>
                  <a:schemeClr val="lt1"/>
                </a:solidFill>
                <a:latin typeface="Montserrat ExtraBold"/>
                <a:sym typeface="Montserrat ExtraBold"/>
              </a:endParaRPr>
            </a:p>
          </p:txBody>
        </p:sp>
        <p:grpSp>
          <p:nvGrpSpPr>
            <p:cNvPr id="12" name="Google Shape;6815;p83">
              <a:extLst>
                <a:ext uri="{FF2B5EF4-FFF2-40B4-BE49-F238E27FC236}">
                  <a16:creationId xmlns:a16="http://schemas.microsoft.com/office/drawing/2014/main" id="{F05E85F5-7E79-A27F-7B7C-D26EB7C19D59}"/>
                </a:ext>
              </a:extLst>
            </p:cNvPr>
            <p:cNvGrpSpPr/>
            <p:nvPr/>
          </p:nvGrpSpPr>
          <p:grpSpPr>
            <a:xfrm>
              <a:off x="6570657" y="1525113"/>
              <a:ext cx="682836" cy="599924"/>
              <a:chOff x="-40378075" y="3267450"/>
              <a:chExt cx="317425" cy="289075"/>
            </a:xfrm>
            <a:solidFill>
              <a:schemeClr val="tx2"/>
            </a:solidFill>
          </p:grpSpPr>
          <p:sp>
            <p:nvSpPr>
              <p:cNvPr id="13" name="Google Shape;6816;p83">
                <a:extLst>
                  <a:ext uri="{FF2B5EF4-FFF2-40B4-BE49-F238E27FC236}">
                    <a16:creationId xmlns:a16="http://schemas.microsoft.com/office/drawing/2014/main" id="{D1FCDD5C-A5AD-EFFB-35D8-49EDBCBF2E82}"/>
                  </a:ext>
                </a:extLst>
              </p:cNvPr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9925" extrusionOk="0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817;p83">
                <a:extLst>
                  <a:ext uri="{FF2B5EF4-FFF2-40B4-BE49-F238E27FC236}">
                    <a16:creationId xmlns:a16="http://schemas.microsoft.com/office/drawing/2014/main" id="{8FA457BD-71C7-1CE5-1565-5DB51355C6CD}"/>
                  </a:ext>
                </a:extLst>
              </p:cNvPr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0303" extrusionOk="0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818;p83">
                <a:extLst>
                  <a:ext uri="{FF2B5EF4-FFF2-40B4-BE49-F238E27FC236}">
                    <a16:creationId xmlns:a16="http://schemas.microsoft.com/office/drawing/2014/main" id="{84551CE3-0B91-B710-CB5B-BC0C2D416EE4}"/>
                  </a:ext>
                </a:extLst>
              </p:cNvPr>
              <p:cNvSpPr/>
              <p:nvPr/>
            </p:nvSpPr>
            <p:spPr>
              <a:xfrm>
                <a:off x="-40209525" y="3267450"/>
                <a:ext cx="866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03" extrusionOk="0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819;p83">
                <a:extLst>
                  <a:ext uri="{FF2B5EF4-FFF2-40B4-BE49-F238E27FC236}">
                    <a16:creationId xmlns:a16="http://schemas.microsoft.com/office/drawing/2014/main" id="{D8300140-4CB0-BB12-3A3F-03343CBD9AC8}"/>
                  </a:ext>
                </a:extLst>
              </p:cNvPr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9925" extrusionOk="0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52" name="Google Shape;752;p53"/>
          <p:cNvSpPr txBox="1">
            <a:spLocks noGrp="1"/>
          </p:cNvSpPr>
          <p:nvPr>
            <p:ph type="title"/>
          </p:nvPr>
        </p:nvSpPr>
        <p:spPr>
          <a:xfrm>
            <a:off x="187096" y="447863"/>
            <a:ext cx="405621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Contesto e </a:t>
            </a:r>
            <a:r>
              <a:rPr lang="en" dirty="0" err="1"/>
              <a:t>obiettivi</a:t>
            </a:r>
            <a:endParaRPr dirty="0"/>
          </a:p>
        </p:txBody>
      </p:sp>
      <p:sp>
        <p:nvSpPr>
          <p:cNvPr id="753" name="Google Shape;753;p53"/>
          <p:cNvSpPr txBox="1"/>
          <p:nvPr/>
        </p:nvSpPr>
        <p:spPr>
          <a:xfrm>
            <a:off x="5357210" y="1359121"/>
            <a:ext cx="275537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Supporto alla ricerca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4" name="Google Shape;754;p53"/>
          <p:cNvSpPr txBox="1"/>
          <p:nvPr/>
        </p:nvSpPr>
        <p:spPr>
          <a:xfrm>
            <a:off x="1043861" y="3526666"/>
            <a:ext cx="2194800" cy="1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Per ogni </a:t>
            </a:r>
            <a:r>
              <a:rPr lang="it-IT" dirty="0" err="1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topic</a:t>
            </a: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ci saranno dei forum in cui sarà possibile incontrare e condividere informazioni con altri esperti del settore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5905339" y="3206469"/>
            <a:ext cx="21948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Informazione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6" name="Google Shape;756;p53"/>
          <p:cNvSpPr txBox="1"/>
          <p:nvPr/>
        </p:nvSpPr>
        <p:spPr>
          <a:xfrm>
            <a:off x="5903079" y="3516669"/>
            <a:ext cx="2596213" cy="148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/>
              <a:buNone/>
            </a:pPr>
            <a:r>
              <a:rPr lang="it-IT" dirty="0">
                <a:solidFill>
                  <a:schemeClr val="lt1"/>
                </a:solidFill>
                <a:latin typeface="Barlow Semi Condensed Medium"/>
                <a:cs typeface="Barlow Semi Condensed Medium"/>
              </a:rPr>
              <a:t>Ad ogni video saranno allegati paper scientifici e articoli di giornale, per consentire all'utente di approfondire l'argomento sia dal punto di vista tecnico che di attualità</a:t>
            </a:r>
            <a:endParaRPr dirty="0">
              <a:solidFill>
                <a:schemeClr val="lt1"/>
              </a:solidFill>
              <a:latin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1043861" y="3206469"/>
            <a:ext cx="21948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Networking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8" name="Google Shape;758;p53"/>
          <p:cNvSpPr txBox="1"/>
          <p:nvPr/>
        </p:nvSpPr>
        <p:spPr>
          <a:xfrm>
            <a:off x="5357210" y="1669321"/>
            <a:ext cx="2889974" cy="109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Per ogni 100 minuti di visualizzazione, verrà automaticamente donato 1€ a fondi pubblici per la ricerca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59" name="Google Shape;759;p53"/>
          <p:cNvSpPr txBox="1"/>
          <p:nvPr/>
        </p:nvSpPr>
        <p:spPr>
          <a:xfrm>
            <a:off x="187096" y="912399"/>
            <a:ext cx="4177860" cy="15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>
                <a:solidFill>
                  <a:schemeClr val="lt1"/>
                </a:solidFill>
                <a:latin typeface="Barlow Semi Condensed Medium"/>
                <a:cs typeface="Barlow Semi Condensed Medium"/>
              </a:rPr>
              <a:t>In un mondo in cui la conoscenza è sempre più richiesta, ma l'informazione è spesso eccessiva e dispersiva, </a:t>
            </a:r>
            <a:r>
              <a:rPr lang="it-IT" dirty="0" err="1">
                <a:solidFill>
                  <a:schemeClr val="lt1"/>
                </a:solidFill>
                <a:latin typeface="Barlow Semi Condensed Medium"/>
                <a:cs typeface="Barlow Semi Condensed Medium"/>
              </a:rPr>
              <a:t>TedResearch</a:t>
            </a:r>
            <a:r>
              <a:rPr lang="it-IT" dirty="0">
                <a:solidFill>
                  <a:schemeClr val="lt1"/>
                </a:solidFill>
                <a:latin typeface="Barlow Semi Condensed Medium"/>
                <a:cs typeface="Barlow Semi Condensed Medium"/>
              </a:rPr>
              <a:t> si propone l'obiettivo di diffondere informazioni in modo organizzato e al tempo stesso finanziare la ricerca</a:t>
            </a:r>
          </a:p>
        </p:txBody>
      </p:sp>
      <p:sp>
        <p:nvSpPr>
          <p:cNvPr id="748" name="Google Shape;748;p53"/>
          <p:cNvSpPr/>
          <p:nvPr/>
        </p:nvSpPr>
        <p:spPr>
          <a:xfrm>
            <a:off x="3271115" y="2631447"/>
            <a:ext cx="1487100" cy="14871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>
            <a:off x="3828450" y="1707113"/>
            <a:ext cx="1487100" cy="14871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3"/>
          <p:cNvSpPr/>
          <p:nvPr/>
        </p:nvSpPr>
        <p:spPr>
          <a:xfrm>
            <a:off x="4385786" y="2631447"/>
            <a:ext cx="1487100" cy="14871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   </a:t>
            </a:r>
            <a:endParaRPr dirty="0"/>
          </a:p>
        </p:txBody>
      </p:sp>
      <p:grpSp>
        <p:nvGrpSpPr>
          <p:cNvPr id="2" name="Google Shape;7202;p84">
            <a:extLst>
              <a:ext uri="{FF2B5EF4-FFF2-40B4-BE49-F238E27FC236}">
                <a16:creationId xmlns:a16="http://schemas.microsoft.com/office/drawing/2014/main" id="{7A07CD6E-AD69-620C-3446-122917BAC0F6}"/>
              </a:ext>
            </a:extLst>
          </p:cNvPr>
          <p:cNvGrpSpPr/>
          <p:nvPr/>
        </p:nvGrpSpPr>
        <p:grpSpPr>
          <a:xfrm>
            <a:off x="4324772" y="2083549"/>
            <a:ext cx="622259" cy="547898"/>
            <a:chOff x="-62511900" y="4129100"/>
            <a:chExt cx="304050" cy="282000"/>
          </a:xfrm>
          <a:solidFill>
            <a:srgbClr val="5CFFA6"/>
          </a:solidFill>
        </p:grpSpPr>
        <p:sp>
          <p:nvSpPr>
            <p:cNvPr id="3" name="Google Shape;7203;p84">
              <a:extLst>
                <a:ext uri="{FF2B5EF4-FFF2-40B4-BE49-F238E27FC236}">
                  <a16:creationId xmlns:a16="http://schemas.microsoft.com/office/drawing/2014/main" id="{14F3B80E-253C-9A7F-4A24-FB62B1B453B6}"/>
                </a:ext>
              </a:extLst>
            </p:cNvPr>
            <p:cNvSpPr/>
            <p:nvPr/>
          </p:nvSpPr>
          <p:spPr>
            <a:xfrm>
              <a:off x="-62425136" y="4203925"/>
              <a:ext cx="217286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7204;p84">
              <a:extLst>
                <a:ext uri="{FF2B5EF4-FFF2-40B4-BE49-F238E27FC236}">
                  <a16:creationId xmlns:a16="http://schemas.microsoft.com/office/drawing/2014/main" id="{74E6D94A-4DCE-85D3-B4C1-9737B3E3E3ED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05;p84">
              <a:extLst>
                <a:ext uri="{FF2B5EF4-FFF2-40B4-BE49-F238E27FC236}">
                  <a16:creationId xmlns:a16="http://schemas.microsoft.com/office/drawing/2014/main" id="{76557140-7AF2-A5C2-D2E6-17B14073338E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06;p84">
              <a:extLst>
                <a:ext uri="{FF2B5EF4-FFF2-40B4-BE49-F238E27FC236}">
                  <a16:creationId xmlns:a16="http://schemas.microsoft.com/office/drawing/2014/main" id="{8714D7E2-482B-959E-D74C-6844701F3864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07;p84">
              <a:extLst>
                <a:ext uri="{FF2B5EF4-FFF2-40B4-BE49-F238E27FC236}">
                  <a16:creationId xmlns:a16="http://schemas.microsoft.com/office/drawing/2014/main" id="{DF5204F3-62B9-4A59-5244-8FADCA38A02F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7277;p84">
            <a:extLst>
              <a:ext uri="{FF2B5EF4-FFF2-40B4-BE49-F238E27FC236}">
                <a16:creationId xmlns:a16="http://schemas.microsoft.com/office/drawing/2014/main" id="{433D3EAE-DD03-D03D-EFEA-93544A71B5B5}"/>
              </a:ext>
            </a:extLst>
          </p:cNvPr>
          <p:cNvGrpSpPr/>
          <p:nvPr/>
        </p:nvGrpSpPr>
        <p:grpSpPr>
          <a:xfrm>
            <a:off x="3665574" y="2988181"/>
            <a:ext cx="653269" cy="632015"/>
            <a:chOff x="-61784125" y="3377700"/>
            <a:chExt cx="316650" cy="317450"/>
          </a:xfrm>
          <a:solidFill>
            <a:srgbClr val="5CFFF8"/>
          </a:solidFill>
        </p:grpSpPr>
        <p:sp>
          <p:nvSpPr>
            <p:cNvPr id="9" name="Google Shape;7278;p84">
              <a:extLst>
                <a:ext uri="{FF2B5EF4-FFF2-40B4-BE49-F238E27FC236}">
                  <a16:creationId xmlns:a16="http://schemas.microsoft.com/office/drawing/2014/main" id="{5C585D3C-B7D7-8619-7882-347D9ACE4AA3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79;p84">
              <a:extLst>
                <a:ext uri="{FF2B5EF4-FFF2-40B4-BE49-F238E27FC236}">
                  <a16:creationId xmlns:a16="http://schemas.microsoft.com/office/drawing/2014/main" id="{A1CC65FD-1A57-ECB4-7107-C6989B86F581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80;p84">
              <a:extLst>
                <a:ext uri="{FF2B5EF4-FFF2-40B4-BE49-F238E27FC236}">
                  <a16:creationId xmlns:a16="http://schemas.microsoft.com/office/drawing/2014/main" id="{9E5C8513-648A-BB53-8B5B-C1C3AE856A5A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81;p84">
              <a:extLst>
                <a:ext uri="{FF2B5EF4-FFF2-40B4-BE49-F238E27FC236}">
                  <a16:creationId xmlns:a16="http://schemas.microsoft.com/office/drawing/2014/main" id="{370104CB-9644-AE60-6355-C9EAE285E1CA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82;p84">
              <a:extLst>
                <a:ext uri="{FF2B5EF4-FFF2-40B4-BE49-F238E27FC236}">
                  <a16:creationId xmlns:a16="http://schemas.microsoft.com/office/drawing/2014/main" id="{4A874858-E3CE-7B34-351D-3F2F43EE625E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83;p84">
              <a:extLst>
                <a:ext uri="{FF2B5EF4-FFF2-40B4-BE49-F238E27FC236}">
                  <a16:creationId xmlns:a16="http://schemas.microsoft.com/office/drawing/2014/main" id="{87D3E45C-DF35-842B-2737-A3204881D1A4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84;p84">
              <a:extLst>
                <a:ext uri="{FF2B5EF4-FFF2-40B4-BE49-F238E27FC236}">
                  <a16:creationId xmlns:a16="http://schemas.microsoft.com/office/drawing/2014/main" id="{6EDC9B8D-297E-C312-24D0-49A5A4D859B7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584;p84">
            <a:extLst>
              <a:ext uri="{FF2B5EF4-FFF2-40B4-BE49-F238E27FC236}">
                <a16:creationId xmlns:a16="http://schemas.microsoft.com/office/drawing/2014/main" id="{1F2F23A0-0116-2C30-EDEE-E70867F1C88E}"/>
              </a:ext>
            </a:extLst>
          </p:cNvPr>
          <p:cNvGrpSpPr/>
          <p:nvPr/>
        </p:nvGrpSpPr>
        <p:grpSpPr>
          <a:xfrm>
            <a:off x="4955402" y="3029986"/>
            <a:ext cx="548461" cy="654948"/>
            <a:chOff x="5727850" y="3609275"/>
            <a:chExt cx="278850" cy="277275"/>
          </a:xfrm>
          <a:solidFill>
            <a:srgbClr val="FDFF5C"/>
          </a:solidFill>
        </p:grpSpPr>
        <p:sp>
          <p:nvSpPr>
            <p:cNvPr id="17" name="Google Shape;7585;p84">
              <a:extLst>
                <a:ext uri="{FF2B5EF4-FFF2-40B4-BE49-F238E27FC236}">
                  <a16:creationId xmlns:a16="http://schemas.microsoft.com/office/drawing/2014/main" id="{1037EDF4-AF0D-EEB0-F471-30417E800DDB}"/>
                </a:ext>
              </a:extLst>
            </p:cNvPr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86;p84">
              <a:extLst>
                <a:ext uri="{FF2B5EF4-FFF2-40B4-BE49-F238E27FC236}">
                  <a16:creationId xmlns:a16="http://schemas.microsoft.com/office/drawing/2014/main" id="{3ADA7CE5-A248-E4C5-CECC-549E9C7C8E5D}"/>
                </a:ext>
              </a:extLst>
            </p:cNvPr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87;p84">
              <a:extLst>
                <a:ext uri="{FF2B5EF4-FFF2-40B4-BE49-F238E27FC236}">
                  <a16:creationId xmlns:a16="http://schemas.microsoft.com/office/drawing/2014/main" id="{C3E4FD1F-9CAF-A02D-6301-0D86C1A618D8}"/>
                </a:ext>
              </a:extLst>
            </p:cNvPr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88;p84">
              <a:extLst>
                <a:ext uri="{FF2B5EF4-FFF2-40B4-BE49-F238E27FC236}">
                  <a16:creationId xmlns:a16="http://schemas.microsoft.com/office/drawing/2014/main" id="{2524F0A5-D51E-3A9F-0BAA-FDE91A25F613}"/>
                </a:ext>
              </a:extLst>
            </p:cNvPr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89;p84">
              <a:extLst>
                <a:ext uri="{FF2B5EF4-FFF2-40B4-BE49-F238E27FC236}">
                  <a16:creationId xmlns:a16="http://schemas.microsoft.com/office/drawing/2014/main" id="{3DA377F9-9F56-D589-CCA4-424998CD276D}"/>
                </a:ext>
              </a:extLst>
            </p:cNvPr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90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8"/>
          <p:cNvSpPr txBox="1">
            <a:spLocks noGrp="1"/>
          </p:cNvSpPr>
          <p:nvPr>
            <p:ph type="title"/>
          </p:nvPr>
        </p:nvSpPr>
        <p:spPr>
          <a:xfrm>
            <a:off x="796050" y="341026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Players</a:t>
            </a:r>
            <a:endParaRPr dirty="0"/>
          </a:p>
        </p:txBody>
      </p:sp>
      <p:sp>
        <p:nvSpPr>
          <p:cNvPr id="920" name="Google Shape;920;p5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7" name="Google Shape;937;p58"/>
          <p:cNvSpPr txBox="1"/>
          <p:nvPr/>
        </p:nvSpPr>
        <p:spPr>
          <a:xfrm>
            <a:off x="927426" y="870100"/>
            <a:ext cx="274401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chi ci rivolgiamo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9" name="Google Shape;959;p58"/>
          <p:cNvSpPr txBox="1"/>
          <p:nvPr/>
        </p:nvSpPr>
        <p:spPr>
          <a:xfrm>
            <a:off x="5006234" y="870100"/>
            <a:ext cx="17751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Stake holder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0" name="Google Shape;960;p58"/>
          <p:cNvSpPr txBox="1">
            <a:spLocks noGrp="1" noChangeAspect="1"/>
          </p:cNvSpPr>
          <p:nvPr>
            <p:ph type="title"/>
          </p:nvPr>
        </p:nvSpPr>
        <p:spPr>
          <a:xfrm>
            <a:off x="2113446" y="4042399"/>
            <a:ext cx="9087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18-24</a:t>
            </a:r>
            <a:endParaRPr sz="1800" b="1" dirty="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1" name="Google Shape;961;p58"/>
          <p:cNvSpPr txBox="1">
            <a:spLocks noGrp="1" noChangeAspect="1"/>
          </p:cNvSpPr>
          <p:nvPr>
            <p:ph type="title"/>
          </p:nvPr>
        </p:nvSpPr>
        <p:spPr>
          <a:xfrm>
            <a:off x="2170746" y="4548120"/>
            <a:ext cx="7941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15%</a:t>
            </a:r>
            <a:endParaRPr sz="1800" b="1" dirty="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2" name="Google Shape;962;p58"/>
          <p:cNvSpPr txBox="1">
            <a:spLocks noGrp="1" noChangeAspect="1"/>
          </p:cNvSpPr>
          <p:nvPr>
            <p:ph type="title"/>
          </p:nvPr>
        </p:nvSpPr>
        <p:spPr>
          <a:xfrm>
            <a:off x="3340492" y="4042399"/>
            <a:ext cx="1013105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24-34</a:t>
            </a:r>
            <a:endParaRPr sz="1800" b="1" dirty="0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3" name="Google Shape;963;p58"/>
          <p:cNvSpPr txBox="1">
            <a:spLocks noGrp="1" noChangeAspect="1"/>
          </p:cNvSpPr>
          <p:nvPr>
            <p:ph type="title"/>
          </p:nvPr>
        </p:nvSpPr>
        <p:spPr>
          <a:xfrm>
            <a:off x="3449994" y="4548120"/>
            <a:ext cx="7941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45%</a:t>
            </a:r>
            <a:endParaRPr sz="1800" b="1" dirty="0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4" name="Google Shape;964;p58"/>
          <p:cNvSpPr>
            <a:spLocks noChangeAspect="1"/>
          </p:cNvSpPr>
          <p:nvPr/>
        </p:nvSpPr>
        <p:spPr>
          <a:xfrm>
            <a:off x="2189009" y="4323037"/>
            <a:ext cx="757575" cy="21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58"/>
          <p:cNvSpPr txBox="1">
            <a:spLocks noGrp="1" noChangeAspect="1"/>
          </p:cNvSpPr>
          <p:nvPr>
            <p:ph type="title"/>
          </p:nvPr>
        </p:nvSpPr>
        <p:spPr>
          <a:xfrm>
            <a:off x="4852469" y="4042305"/>
            <a:ext cx="9087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35-44</a:t>
            </a:r>
            <a:endParaRPr sz="1800" b="1" dirty="0">
              <a:solidFill>
                <a:schemeClr val="accent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6" name="Google Shape;966;p58"/>
          <p:cNvSpPr txBox="1">
            <a:spLocks noGrp="1" noChangeAspect="1"/>
          </p:cNvSpPr>
          <p:nvPr>
            <p:ph type="title"/>
          </p:nvPr>
        </p:nvSpPr>
        <p:spPr>
          <a:xfrm>
            <a:off x="4909769" y="4548120"/>
            <a:ext cx="7941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25%</a:t>
            </a:r>
            <a:endParaRPr sz="1800" b="1" dirty="0">
              <a:solidFill>
                <a:schemeClr val="accent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73" name="Google Shape;973;p58"/>
          <p:cNvSpPr>
            <a:spLocks noChangeAspect="1"/>
          </p:cNvSpPr>
          <p:nvPr/>
        </p:nvSpPr>
        <p:spPr>
          <a:xfrm>
            <a:off x="2959495" y="4323039"/>
            <a:ext cx="1775099" cy="20999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8"/>
          <p:cNvSpPr>
            <a:spLocks noChangeAspect="1"/>
          </p:cNvSpPr>
          <p:nvPr/>
        </p:nvSpPr>
        <p:spPr>
          <a:xfrm>
            <a:off x="4747235" y="4323037"/>
            <a:ext cx="1119168" cy="21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5;p58">
            <a:extLst>
              <a:ext uri="{FF2B5EF4-FFF2-40B4-BE49-F238E27FC236}">
                <a16:creationId xmlns:a16="http://schemas.microsoft.com/office/drawing/2014/main" id="{3210FF47-869D-57C4-85A3-1C8D2DEEC2D1}"/>
              </a:ext>
            </a:extLst>
          </p:cNvPr>
          <p:cNvSpPr>
            <a:spLocks noChangeAspect="1"/>
          </p:cNvSpPr>
          <p:nvPr/>
        </p:nvSpPr>
        <p:spPr>
          <a:xfrm>
            <a:off x="5879436" y="4323037"/>
            <a:ext cx="331573" cy="210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75;p58">
            <a:extLst>
              <a:ext uri="{FF2B5EF4-FFF2-40B4-BE49-F238E27FC236}">
                <a16:creationId xmlns:a16="http://schemas.microsoft.com/office/drawing/2014/main" id="{AC6663BD-3762-CCB8-9627-CC5715D4DAF7}"/>
              </a:ext>
            </a:extLst>
          </p:cNvPr>
          <p:cNvSpPr>
            <a:spLocks noChangeAspect="1"/>
          </p:cNvSpPr>
          <p:nvPr/>
        </p:nvSpPr>
        <p:spPr>
          <a:xfrm>
            <a:off x="6223258" y="4323037"/>
            <a:ext cx="487908" cy="21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65;p58">
            <a:extLst>
              <a:ext uri="{FF2B5EF4-FFF2-40B4-BE49-F238E27FC236}">
                <a16:creationId xmlns:a16="http://schemas.microsoft.com/office/drawing/2014/main" id="{7A44A333-9918-A869-ABE8-5E2EDAA4DBDE}"/>
              </a:ext>
            </a:extLst>
          </p:cNvPr>
          <p:cNvSpPr txBox="1">
            <a:spLocks noChangeAspect="1"/>
          </p:cNvSpPr>
          <p:nvPr/>
        </p:nvSpPr>
        <p:spPr>
          <a:xfrm>
            <a:off x="5590872" y="4042995"/>
            <a:ext cx="908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it-IT" sz="1800" b="1" dirty="0">
                <a:solidFill>
                  <a:srgbClr val="FF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45-55</a:t>
            </a:r>
          </a:p>
        </p:txBody>
      </p:sp>
      <p:sp>
        <p:nvSpPr>
          <p:cNvPr id="6" name="Google Shape;966;p58">
            <a:extLst>
              <a:ext uri="{FF2B5EF4-FFF2-40B4-BE49-F238E27FC236}">
                <a16:creationId xmlns:a16="http://schemas.microsoft.com/office/drawing/2014/main" id="{044B4DF0-071F-FA2B-3987-7D0DF52CB03F}"/>
              </a:ext>
            </a:extLst>
          </p:cNvPr>
          <p:cNvSpPr txBox="1">
            <a:spLocks noChangeAspect="1"/>
          </p:cNvSpPr>
          <p:nvPr/>
        </p:nvSpPr>
        <p:spPr>
          <a:xfrm>
            <a:off x="5648172" y="4548120"/>
            <a:ext cx="7941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" sz="1800" b="1" dirty="0">
                <a:solidFill>
                  <a:srgbClr val="FF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5%</a:t>
            </a:r>
          </a:p>
        </p:txBody>
      </p:sp>
      <p:sp>
        <p:nvSpPr>
          <p:cNvPr id="7" name="Google Shape;966;p58">
            <a:extLst>
              <a:ext uri="{FF2B5EF4-FFF2-40B4-BE49-F238E27FC236}">
                <a16:creationId xmlns:a16="http://schemas.microsoft.com/office/drawing/2014/main" id="{AC6F3E48-1FCF-13DB-D1F1-1E0DA16AFC92}"/>
              </a:ext>
            </a:extLst>
          </p:cNvPr>
          <p:cNvSpPr txBox="1">
            <a:spLocks noChangeAspect="1"/>
          </p:cNvSpPr>
          <p:nvPr/>
        </p:nvSpPr>
        <p:spPr>
          <a:xfrm>
            <a:off x="6450254" y="4295287"/>
            <a:ext cx="7941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" sz="1800" b="1" dirty="0">
                <a:solidFill>
                  <a:schemeClr val="bg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Altri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23245B3D-F784-B0CD-7BA8-B7884BE0C907}"/>
              </a:ext>
            </a:extLst>
          </p:cNvPr>
          <p:cNvGrpSpPr/>
          <p:nvPr/>
        </p:nvGrpSpPr>
        <p:grpSpPr>
          <a:xfrm>
            <a:off x="989418" y="1317757"/>
            <a:ext cx="3110964" cy="2630961"/>
            <a:chOff x="951584" y="1522820"/>
            <a:chExt cx="3110964" cy="2630961"/>
          </a:xfrm>
        </p:grpSpPr>
        <p:sp>
          <p:nvSpPr>
            <p:cNvPr id="938" name="Google Shape;938;p58"/>
            <p:cNvSpPr txBox="1"/>
            <p:nvPr/>
          </p:nvSpPr>
          <p:spPr>
            <a:xfrm>
              <a:off x="1994483" y="1628720"/>
              <a:ext cx="2068065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Figure professionali in ambito di ricerca: </a:t>
              </a:r>
              <a:r>
                <a:rPr lang="it-IT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Ricercatori</a:t>
              </a:r>
              <a:r>
                <a:rPr lang="en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e Professori</a:t>
              </a:r>
              <a:endParaRPr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944" name="Google Shape;944;p58"/>
            <p:cNvSpPr txBox="1"/>
            <p:nvPr/>
          </p:nvSpPr>
          <p:spPr>
            <a:xfrm>
              <a:off x="1994483" y="2556901"/>
              <a:ext cx="12819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Studenti</a:t>
              </a:r>
              <a:endParaRPr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945" name="Google Shape;945;p58"/>
            <p:cNvSpPr txBox="1"/>
            <p:nvPr/>
          </p:nvSpPr>
          <p:spPr>
            <a:xfrm>
              <a:off x="1994483" y="3485081"/>
              <a:ext cx="1916841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Imprenditori e persone interessate all’innovazione</a:t>
              </a:r>
              <a:endParaRPr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C8985C5-5B43-9222-804B-C5091A1BC209}"/>
                </a:ext>
              </a:extLst>
            </p:cNvPr>
            <p:cNvGrpSpPr/>
            <p:nvPr/>
          </p:nvGrpSpPr>
          <p:grpSpPr>
            <a:xfrm>
              <a:off x="951584" y="3379181"/>
              <a:ext cx="774300" cy="774600"/>
              <a:chOff x="1114629" y="3554446"/>
              <a:chExt cx="774300" cy="774600"/>
            </a:xfrm>
          </p:grpSpPr>
          <p:sp>
            <p:nvSpPr>
              <p:cNvPr id="943" name="Google Shape;943;p58"/>
              <p:cNvSpPr/>
              <p:nvPr/>
            </p:nvSpPr>
            <p:spPr>
              <a:xfrm>
                <a:off x="1114629" y="3554446"/>
                <a:ext cx="774300" cy="774600"/>
              </a:xfrm>
              <a:prstGeom prst="ellipse">
                <a:avLst/>
              </a:prstGeom>
              <a:solidFill>
                <a:srgbClr val="5CFFA6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190;p84">
                <a:extLst>
                  <a:ext uri="{FF2B5EF4-FFF2-40B4-BE49-F238E27FC236}">
                    <a16:creationId xmlns:a16="http://schemas.microsoft.com/office/drawing/2014/main" id="{102207FD-28F2-43FC-2A0D-DBAE8EFA0EF6}"/>
                  </a:ext>
                </a:extLst>
              </p:cNvPr>
              <p:cNvGrpSpPr/>
              <p:nvPr/>
            </p:nvGrpSpPr>
            <p:grpSpPr>
              <a:xfrm>
                <a:off x="1268482" y="3715757"/>
                <a:ext cx="466595" cy="451979"/>
                <a:chOff x="-64406125" y="3362225"/>
                <a:chExt cx="318225" cy="314800"/>
              </a:xfrm>
            </p:grpSpPr>
            <p:sp>
              <p:nvSpPr>
                <p:cNvPr id="26" name="Google Shape;7191;p84">
                  <a:extLst>
                    <a:ext uri="{FF2B5EF4-FFF2-40B4-BE49-F238E27FC236}">
                      <a16:creationId xmlns:a16="http://schemas.microsoft.com/office/drawing/2014/main" id="{8378AF27-DC81-57CA-106A-64E355476F0A}"/>
                    </a:ext>
                  </a:extLst>
                </p:cNvPr>
                <p:cNvSpPr/>
                <p:nvPr/>
              </p:nvSpPr>
              <p:spPr>
                <a:xfrm>
                  <a:off x="-64332100" y="3362225"/>
                  <a:ext cx="170150" cy="19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6" h="7961" extrusionOk="0">
                      <a:moveTo>
                        <a:pt x="4506" y="3266"/>
                      </a:moveTo>
                      <a:cubicBezTo>
                        <a:pt x="4569" y="3266"/>
                        <a:pt x="4601" y="3298"/>
                        <a:pt x="4632" y="3298"/>
                      </a:cubicBezTo>
                      <a:lnTo>
                        <a:pt x="5577" y="4621"/>
                      </a:lnTo>
                      <a:cubicBezTo>
                        <a:pt x="5420" y="5881"/>
                        <a:pt x="4664" y="7110"/>
                        <a:pt x="3403" y="7110"/>
                      </a:cubicBezTo>
                      <a:cubicBezTo>
                        <a:pt x="2206" y="7110"/>
                        <a:pt x="1419" y="5944"/>
                        <a:pt x="1261" y="4621"/>
                      </a:cubicBezTo>
                      <a:lnTo>
                        <a:pt x="2206" y="3298"/>
                      </a:lnTo>
                      <a:cubicBezTo>
                        <a:pt x="2238" y="3266"/>
                        <a:pt x="2269" y="3266"/>
                        <a:pt x="2301" y="3266"/>
                      </a:cubicBezTo>
                      <a:close/>
                      <a:moveTo>
                        <a:pt x="4055" y="1"/>
                      </a:moveTo>
                      <a:cubicBezTo>
                        <a:pt x="3400" y="1"/>
                        <a:pt x="2703" y="167"/>
                        <a:pt x="2049" y="494"/>
                      </a:cubicBezTo>
                      <a:cubicBezTo>
                        <a:pt x="1957" y="483"/>
                        <a:pt x="1867" y="478"/>
                        <a:pt x="1779" y="478"/>
                      </a:cubicBezTo>
                      <a:cubicBezTo>
                        <a:pt x="1354" y="478"/>
                        <a:pt x="976" y="600"/>
                        <a:pt x="662" y="809"/>
                      </a:cubicBezTo>
                      <a:cubicBezTo>
                        <a:pt x="347" y="1061"/>
                        <a:pt x="1" y="1534"/>
                        <a:pt x="1" y="2384"/>
                      </a:cubicBezTo>
                      <a:cubicBezTo>
                        <a:pt x="1" y="2857"/>
                        <a:pt x="95" y="3613"/>
                        <a:pt x="347" y="4621"/>
                      </a:cubicBezTo>
                      <a:cubicBezTo>
                        <a:pt x="473" y="4810"/>
                        <a:pt x="536" y="6070"/>
                        <a:pt x="1482" y="7078"/>
                      </a:cubicBezTo>
                      <a:cubicBezTo>
                        <a:pt x="2049" y="7646"/>
                        <a:pt x="2710" y="7961"/>
                        <a:pt x="3403" y="7961"/>
                      </a:cubicBezTo>
                      <a:cubicBezTo>
                        <a:pt x="5136" y="7961"/>
                        <a:pt x="6207" y="6417"/>
                        <a:pt x="6396" y="4621"/>
                      </a:cubicBezTo>
                      <a:cubicBezTo>
                        <a:pt x="6554" y="4085"/>
                        <a:pt x="6774" y="3046"/>
                        <a:pt x="6806" y="2447"/>
                      </a:cubicBezTo>
                      <a:cubicBezTo>
                        <a:pt x="6806" y="1565"/>
                        <a:pt x="6459" y="872"/>
                        <a:pt x="5703" y="431"/>
                      </a:cubicBezTo>
                      <a:cubicBezTo>
                        <a:pt x="5234" y="143"/>
                        <a:pt x="4662" y="1"/>
                        <a:pt x="4055" y="1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192;p84">
                  <a:extLst>
                    <a:ext uri="{FF2B5EF4-FFF2-40B4-BE49-F238E27FC236}">
                      <a16:creationId xmlns:a16="http://schemas.microsoft.com/office/drawing/2014/main" id="{2A2A6F13-1625-F14D-1A8B-AD10082B2B7F}"/>
                    </a:ext>
                  </a:extLst>
                </p:cNvPr>
                <p:cNvSpPr/>
                <p:nvPr/>
              </p:nvSpPr>
              <p:spPr>
                <a:xfrm>
                  <a:off x="-64406125" y="3559050"/>
                  <a:ext cx="318225" cy="11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4719" extrusionOk="0">
                      <a:moveTo>
                        <a:pt x="4474" y="1001"/>
                      </a:moveTo>
                      <a:lnTo>
                        <a:pt x="5797" y="2293"/>
                      </a:lnTo>
                      <a:lnTo>
                        <a:pt x="5199" y="2891"/>
                      </a:lnTo>
                      <a:lnTo>
                        <a:pt x="4002" y="1159"/>
                      </a:lnTo>
                      <a:cubicBezTo>
                        <a:pt x="4159" y="1096"/>
                        <a:pt x="4380" y="1064"/>
                        <a:pt x="4474" y="1001"/>
                      </a:cubicBezTo>
                      <a:close/>
                      <a:moveTo>
                        <a:pt x="8318" y="1001"/>
                      </a:moveTo>
                      <a:cubicBezTo>
                        <a:pt x="8475" y="1064"/>
                        <a:pt x="8633" y="1159"/>
                        <a:pt x="8790" y="1190"/>
                      </a:cubicBezTo>
                      <a:lnTo>
                        <a:pt x="7593" y="2891"/>
                      </a:lnTo>
                      <a:lnTo>
                        <a:pt x="6995" y="2293"/>
                      </a:lnTo>
                      <a:lnTo>
                        <a:pt x="8318" y="1001"/>
                      </a:lnTo>
                      <a:close/>
                      <a:moveTo>
                        <a:pt x="10681" y="3112"/>
                      </a:moveTo>
                      <a:cubicBezTo>
                        <a:pt x="10901" y="3112"/>
                        <a:pt x="11059" y="3301"/>
                        <a:pt x="11059" y="3553"/>
                      </a:cubicBezTo>
                      <a:cubicBezTo>
                        <a:pt x="11059" y="3742"/>
                        <a:pt x="10870" y="3931"/>
                        <a:pt x="10681" y="3931"/>
                      </a:cubicBezTo>
                      <a:lnTo>
                        <a:pt x="9578" y="3931"/>
                      </a:lnTo>
                      <a:cubicBezTo>
                        <a:pt x="9326" y="3931"/>
                        <a:pt x="9137" y="3742"/>
                        <a:pt x="9137" y="3553"/>
                      </a:cubicBezTo>
                      <a:cubicBezTo>
                        <a:pt x="9137" y="3301"/>
                        <a:pt x="9326" y="3112"/>
                        <a:pt x="9578" y="3112"/>
                      </a:cubicBezTo>
                      <a:close/>
                      <a:moveTo>
                        <a:pt x="4458" y="1"/>
                      </a:moveTo>
                      <a:cubicBezTo>
                        <a:pt x="4348" y="1"/>
                        <a:pt x="4238" y="40"/>
                        <a:pt x="4159" y="119"/>
                      </a:cubicBezTo>
                      <a:cubicBezTo>
                        <a:pt x="4065" y="245"/>
                        <a:pt x="3939" y="308"/>
                        <a:pt x="3781" y="308"/>
                      </a:cubicBezTo>
                      <a:lnTo>
                        <a:pt x="2395" y="308"/>
                      </a:lnTo>
                      <a:cubicBezTo>
                        <a:pt x="914" y="308"/>
                        <a:pt x="0" y="1442"/>
                        <a:pt x="0" y="2639"/>
                      </a:cubicBezTo>
                      <a:lnTo>
                        <a:pt x="0" y="4341"/>
                      </a:lnTo>
                      <a:cubicBezTo>
                        <a:pt x="0" y="4561"/>
                        <a:pt x="189" y="4719"/>
                        <a:pt x="441" y="4719"/>
                      </a:cubicBezTo>
                      <a:lnTo>
                        <a:pt x="12287" y="4719"/>
                      </a:lnTo>
                      <a:cubicBezTo>
                        <a:pt x="12508" y="4719"/>
                        <a:pt x="12665" y="4530"/>
                        <a:pt x="12665" y="4341"/>
                      </a:cubicBezTo>
                      <a:lnTo>
                        <a:pt x="12665" y="2639"/>
                      </a:lnTo>
                      <a:cubicBezTo>
                        <a:pt x="12728" y="1474"/>
                        <a:pt x="11783" y="371"/>
                        <a:pt x="10303" y="371"/>
                      </a:cubicBezTo>
                      <a:lnTo>
                        <a:pt x="8948" y="371"/>
                      </a:lnTo>
                      <a:cubicBezTo>
                        <a:pt x="8727" y="371"/>
                        <a:pt x="8664" y="277"/>
                        <a:pt x="8538" y="151"/>
                      </a:cubicBezTo>
                      <a:cubicBezTo>
                        <a:pt x="8456" y="52"/>
                        <a:pt x="8339" y="5"/>
                        <a:pt x="8219" y="5"/>
                      </a:cubicBezTo>
                      <a:cubicBezTo>
                        <a:pt x="8110" y="5"/>
                        <a:pt x="7998" y="44"/>
                        <a:pt x="7908" y="119"/>
                      </a:cubicBezTo>
                      <a:lnTo>
                        <a:pt x="6333" y="1694"/>
                      </a:lnTo>
                      <a:lnTo>
                        <a:pt x="4758" y="119"/>
                      </a:lnTo>
                      <a:cubicBezTo>
                        <a:pt x="4679" y="40"/>
                        <a:pt x="4569" y="1"/>
                        <a:pt x="4458" y="1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BC4ECF32-5339-53B9-7925-FFA2E4E50D14}"/>
                </a:ext>
              </a:extLst>
            </p:cNvPr>
            <p:cNvGrpSpPr/>
            <p:nvPr/>
          </p:nvGrpSpPr>
          <p:grpSpPr>
            <a:xfrm>
              <a:off x="951584" y="1522820"/>
              <a:ext cx="774300" cy="774600"/>
              <a:chOff x="947709" y="1522820"/>
              <a:chExt cx="774300" cy="774600"/>
            </a:xfrm>
          </p:grpSpPr>
          <p:sp>
            <p:nvSpPr>
              <p:cNvPr id="942" name="Google Shape;942;p58"/>
              <p:cNvSpPr/>
              <p:nvPr/>
            </p:nvSpPr>
            <p:spPr>
              <a:xfrm>
                <a:off x="947709" y="1522820"/>
                <a:ext cx="774300" cy="774600"/>
              </a:xfrm>
              <a:prstGeom prst="ellipse">
                <a:avLst/>
              </a:prstGeom>
              <a:solidFill>
                <a:srgbClr val="5CFFF8">
                  <a:alpha val="38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4" name="Google Shape;10393;p93">
                <a:extLst>
                  <a:ext uri="{FF2B5EF4-FFF2-40B4-BE49-F238E27FC236}">
                    <a16:creationId xmlns:a16="http://schemas.microsoft.com/office/drawing/2014/main" id="{7E9EB7D5-88FA-6AFD-EAA1-717E6B6763E5}"/>
                  </a:ext>
                </a:extLst>
              </p:cNvPr>
              <p:cNvGrpSpPr/>
              <p:nvPr/>
            </p:nvGrpSpPr>
            <p:grpSpPr>
              <a:xfrm>
                <a:off x="1082073" y="1694749"/>
                <a:ext cx="505573" cy="430743"/>
                <a:chOff x="4751974" y="4000463"/>
                <a:chExt cx="395686" cy="349675"/>
              </a:xfrm>
              <a:solidFill>
                <a:srgbClr val="357471"/>
              </a:solidFill>
            </p:grpSpPr>
            <p:sp>
              <p:nvSpPr>
                <p:cNvPr id="985" name="Google Shape;10394;p93">
                  <a:extLst>
                    <a:ext uri="{FF2B5EF4-FFF2-40B4-BE49-F238E27FC236}">
                      <a16:creationId xmlns:a16="http://schemas.microsoft.com/office/drawing/2014/main" id="{89D5FDB3-A001-7B41-5425-69F2B9AED13B}"/>
                    </a:ext>
                  </a:extLst>
                </p:cNvPr>
                <p:cNvSpPr/>
                <p:nvPr/>
              </p:nvSpPr>
              <p:spPr>
                <a:xfrm>
                  <a:off x="4929652" y="4286388"/>
                  <a:ext cx="38800" cy="32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1001" extrusionOk="0">
                      <a:moveTo>
                        <a:pt x="1191" y="1"/>
                      </a:moveTo>
                      <a:lnTo>
                        <a:pt x="1191" y="1"/>
                      </a:lnTo>
                      <a:cubicBezTo>
                        <a:pt x="988" y="24"/>
                        <a:pt x="786" y="36"/>
                        <a:pt x="586" y="36"/>
                      </a:cubicBezTo>
                      <a:cubicBezTo>
                        <a:pt x="387" y="36"/>
                        <a:pt x="191" y="24"/>
                        <a:pt x="0" y="1"/>
                      </a:cubicBezTo>
                      <a:lnTo>
                        <a:pt x="0" y="1"/>
                      </a:lnTo>
                      <a:lnTo>
                        <a:pt x="595" y="1001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10395;p93">
                  <a:extLst>
                    <a:ext uri="{FF2B5EF4-FFF2-40B4-BE49-F238E27FC236}">
                      <a16:creationId xmlns:a16="http://schemas.microsoft.com/office/drawing/2014/main" id="{2EA4AA3F-CAA5-E6BE-2B28-5A9162A78613}"/>
                    </a:ext>
                  </a:extLst>
                </p:cNvPr>
                <p:cNvSpPr/>
                <p:nvPr/>
              </p:nvSpPr>
              <p:spPr>
                <a:xfrm>
                  <a:off x="4774485" y="4230436"/>
                  <a:ext cx="349133" cy="11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7" h="3669" extrusionOk="0">
                      <a:moveTo>
                        <a:pt x="2001" y="1"/>
                      </a:moveTo>
                      <a:cubicBezTo>
                        <a:pt x="810" y="358"/>
                        <a:pt x="0" y="1454"/>
                        <a:pt x="0" y="2692"/>
                      </a:cubicBezTo>
                      <a:lnTo>
                        <a:pt x="0" y="3335"/>
                      </a:lnTo>
                      <a:cubicBezTo>
                        <a:pt x="0" y="3525"/>
                        <a:pt x="143" y="3668"/>
                        <a:pt x="310" y="3668"/>
                      </a:cubicBezTo>
                      <a:lnTo>
                        <a:pt x="10383" y="3668"/>
                      </a:lnTo>
                      <a:cubicBezTo>
                        <a:pt x="10574" y="3668"/>
                        <a:pt x="10717" y="3525"/>
                        <a:pt x="10717" y="3335"/>
                      </a:cubicBezTo>
                      <a:lnTo>
                        <a:pt x="10717" y="2692"/>
                      </a:lnTo>
                      <a:cubicBezTo>
                        <a:pt x="10717" y="1454"/>
                        <a:pt x="9907" y="358"/>
                        <a:pt x="8716" y="1"/>
                      </a:cubicBezTo>
                      <a:cubicBezTo>
                        <a:pt x="8240" y="668"/>
                        <a:pt x="7597" y="1192"/>
                        <a:pt x="6835" y="1477"/>
                      </a:cubicBezTo>
                      <a:cubicBezTo>
                        <a:pt x="5549" y="3645"/>
                        <a:pt x="5644" y="3502"/>
                        <a:pt x="5620" y="3525"/>
                      </a:cubicBezTo>
                      <a:cubicBezTo>
                        <a:pt x="5551" y="3606"/>
                        <a:pt x="5454" y="3648"/>
                        <a:pt x="5359" y="3648"/>
                      </a:cubicBezTo>
                      <a:cubicBezTo>
                        <a:pt x="5258" y="3648"/>
                        <a:pt x="5158" y="3600"/>
                        <a:pt x="5096" y="3502"/>
                      </a:cubicBezTo>
                      <a:lnTo>
                        <a:pt x="3882" y="1477"/>
                      </a:lnTo>
                      <a:cubicBezTo>
                        <a:pt x="3120" y="1192"/>
                        <a:pt x="2453" y="668"/>
                        <a:pt x="200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10396;p93">
                  <a:extLst>
                    <a:ext uri="{FF2B5EF4-FFF2-40B4-BE49-F238E27FC236}">
                      <a16:creationId xmlns:a16="http://schemas.microsoft.com/office/drawing/2014/main" id="{DC99876B-8373-E155-5521-1F9AF1E4F0E1}"/>
                    </a:ext>
                  </a:extLst>
                </p:cNvPr>
                <p:cNvSpPr/>
                <p:nvPr/>
              </p:nvSpPr>
              <p:spPr>
                <a:xfrm>
                  <a:off x="4751974" y="4042418"/>
                  <a:ext cx="83822" cy="132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4074" extrusionOk="0">
                      <a:moveTo>
                        <a:pt x="2572" y="1"/>
                      </a:moveTo>
                      <a:cubicBezTo>
                        <a:pt x="429" y="263"/>
                        <a:pt x="1" y="3216"/>
                        <a:pt x="2001" y="4073"/>
                      </a:cubicBezTo>
                      <a:cubicBezTo>
                        <a:pt x="1953" y="3668"/>
                        <a:pt x="1953" y="3478"/>
                        <a:pt x="1953" y="2168"/>
                      </a:cubicBezTo>
                      <a:cubicBezTo>
                        <a:pt x="1953" y="1406"/>
                        <a:pt x="2168" y="644"/>
                        <a:pt x="25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10397;p93">
                  <a:extLst>
                    <a:ext uri="{FF2B5EF4-FFF2-40B4-BE49-F238E27FC236}">
                      <a16:creationId xmlns:a16="http://schemas.microsoft.com/office/drawing/2014/main" id="{1964F4C3-41E7-31F4-CB8D-A051FF765C6A}"/>
                    </a:ext>
                  </a:extLst>
                </p:cNvPr>
                <p:cNvSpPr/>
                <p:nvPr/>
              </p:nvSpPr>
              <p:spPr>
                <a:xfrm>
                  <a:off x="5057649" y="4036220"/>
                  <a:ext cx="90012" cy="132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" h="407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01" y="691"/>
                        <a:pt x="762" y="1524"/>
                        <a:pt x="762" y="2358"/>
                      </a:cubicBezTo>
                      <a:cubicBezTo>
                        <a:pt x="786" y="2930"/>
                        <a:pt x="762" y="3501"/>
                        <a:pt x="739" y="4073"/>
                      </a:cubicBezTo>
                      <a:cubicBezTo>
                        <a:pt x="2763" y="3191"/>
                        <a:pt x="2239" y="14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10398;p93">
                  <a:extLst>
                    <a:ext uri="{FF2B5EF4-FFF2-40B4-BE49-F238E27FC236}">
                      <a16:creationId xmlns:a16="http://schemas.microsoft.com/office/drawing/2014/main" id="{B966D575-5554-82DD-628A-84AE1C74AB9A}"/>
                    </a:ext>
                  </a:extLst>
                </p:cNvPr>
                <p:cNvSpPr/>
                <p:nvPr/>
              </p:nvSpPr>
              <p:spPr>
                <a:xfrm>
                  <a:off x="4897042" y="4124992"/>
                  <a:ext cx="23325" cy="2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" h="661" extrusionOk="0">
                      <a:moveTo>
                        <a:pt x="367" y="0"/>
                      </a:moveTo>
                      <a:cubicBezTo>
                        <a:pt x="209" y="0"/>
                        <a:pt x="48" y="101"/>
                        <a:pt x="25" y="304"/>
                      </a:cubicBezTo>
                      <a:cubicBezTo>
                        <a:pt x="1" y="542"/>
                        <a:pt x="179" y="661"/>
                        <a:pt x="358" y="661"/>
                      </a:cubicBezTo>
                      <a:cubicBezTo>
                        <a:pt x="537" y="661"/>
                        <a:pt x="715" y="542"/>
                        <a:pt x="691" y="304"/>
                      </a:cubicBezTo>
                      <a:cubicBezTo>
                        <a:pt x="680" y="101"/>
                        <a:pt x="525" y="0"/>
                        <a:pt x="36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10399;p93">
                  <a:extLst>
                    <a:ext uri="{FF2B5EF4-FFF2-40B4-BE49-F238E27FC236}">
                      <a16:creationId xmlns:a16="http://schemas.microsoft.com/office/drawing/2014/main" id="{3C19D4B6-BED0-3A9C-0261-15EF102EFD0D}"/>
                    </a:ext>
                  </a:extLst>
                </p:cNvPr>
                <p:cNvSpPr/>
                <p:nvPr/>
              </p:nvSpPr>
              <p:spPr>
                <a:xfrm>
                  <a:off x="4978518" y="4124992"/>
                  <a:ext cx="23293" cy="2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661" extrusionOk="0">
                      <a:moveTo>
                        <a:pt x="366" y="0"/>
                      </a:moveTo>
                      <a:cubicBezTo>
                        <a:pt x="209" y="0"/>
                        <a:pt x="48" y="101"/>
                        <a:pt x="24" y="304"/>
                      </a:cubicBezTo>
                      <a:cubicBezTo>
                        <a:pt x="0" y="542"/>
                        <a:pt x="179" y="661"/>
                        <a:pt x="358" y="661"/>
                      </a:cubicBezTo>
                      <a:cubicBezTo>
                        <a:pt x="536" y="661"/>
                        <a:pt x="715" y="542"/>
                        <a:pt x="691" y="304"/>
                      </a:cubicBezTo>
                      <a:cubicBezTo>
                        <a:pt x="679" y="101"/>
                        <a:pt x="524" y="0"/>
                        <a:pt x="36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10400;p93">
                  <a:extLst>
                    <a:ext uri="{FF2B5EF4-FFF2-40B4-BE49-F238E27FC236}">
                      <a16:creationId xmlns:a16="http://schemas.microsoft.com/office/drawing/2014/main" id="{52CE1333-A770-ED08-1DFB-AE2AE12F4B3F}"/>
                    </a:ext>
                  </a:extLst>
                </p:cNvPr>
                <p:cNvSpPr/>
                <p:nvPr/>
              </p:nvSpPr>
              <p:spPr>
                <a:xfrm>
                  <a:off x="4835764" y="4000463"/>
                  <a:ext cx="225795" cy="124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3812" extrusionOk="0">
                      <a:moveTo>
                        <a:pt x="3477" y="1"/>
                      </a:moveTo>
                      <a:cubicBezTo>
                        <a:pt x="1548" y="1"/>
                        <a:pt x="0" y="1549"/>
                        <a:pt x="0" y="3454"/>
                      </a:cubicBezTo>
                      <a:lnTo>
                        <a:pt x="0" y="3811"/>
                      </a:lnTo>
                      <a:lnTo>
                        <a:pt x="1334" y="3811"/>
                      </a:lnTo>
                      <a:cubicBezTo>
                        <a:pt x="1477" y="3371"/>
                        <a:pt x="1852" y="3150"/>
                        <a:pt x="2230" y="3150"/>
                      </a:cubicBezTo>
                      <a:cubicBezTo>
                        <a:pt x="2608" y="3150"/>
                        <a:pt x="2989" y="3371"/>
                        <a:pt x="3144" y="3811"/>
                      </a:cubicBezTo>
                      <a:lnTo>
                        <a:pt x="3811" y="3811"/>
                      </a:lnTo>
                      <a:cubicBezTo>
                        <a:pt x="3966" y="3383"/>
                        <a:pt x="4347" y="3168"/>
                        <a:pt x="4725" y="3168"/>
                      </a:cubicBezTo>
                      <a:cubicBezTo>
                        <a:pt x="5103" y="3168"/>
                        <a:pt x="5478" y="3383"/>
                        <a:pt x="5621" y="3811"/>
                      </a:cubicBezTo>
                      <a:lnTo>
                        <a:pt x="6930" y="3811"/>
                      </a:lnTo>
                      <a:lnTo>
                        <a:pt x="6930" y="3454"/>
                      </a:lnTo>
                      <a:cubicBezTo>
                        <a:pt x="6930" y="1549"/>
                        <a:pt x="5383" y="1"/>
                        <a:pt x="347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10401;p93">
                  <a:extLst>
                    <a:ext uri="{FF2B5EF4-FFF2-40B4-BE49-F238E27FC236}">
                      <a16:creationId xmlns:a16="http://schemas.microsoft.com/office/drawing/2014/main" id="{8A87DCAB-3F50-EB2C-566F-B3F3DE01ADD8}"/>
                    </a:ext>
                  </a:extLst>
                </p:cNvPr>
                <p:cNvSpPr/>
                <p:nvPr/>
              </p:nvSpPr>
              <p:spPr>
                <a:xfrm>
                  <a:off x="4835764" y="4144991"/>
                  <a:ext cx="225795" cy="12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3740" extrusionOk="0">
                      <a:moveTo>
                        <a:pt x="2822" y="1237"/>
                      </a:moveTo>
                      <a:cubicBezTo>
                        <a:pt x="2834" y="1237"/>
                        <a:pt x="2846" y="1237"/>
                        <a:pt x="2858" y="1239"/>
                      </a:cubicBezTo>
                      <a:lnTo>
                        <a:pt x="4120" y="1239"/>
                      </a:lnTo>
                      <a:cubicBezTo>
                        <a:pt x="4263" y="1239"/>
                        <a:pt x="4406" y="1358"/>
                        <a:pt x="4406" y="1524"/>
                      </a:cubicBezTo>
                      <a:cubicBezTo>
                        <a:pt x="4430" y="1715"/>
                        <a:pt x="4287" y="1858"/>
                        <a:pt x="4120" y="1882"/>
                      </a:cubicBezTo>
                      <a:lnTo>
                        <a:pt x="2858" y="1882"/>
                      </a:lnTo>
                      <a:cubicBezTo>
                        <a:pt x="2692" y="1882"/>
                        <a:pt x="2572" y="1763"/>
                        <a:pt x="2549" y="1596"/>
                      </a:cubicBezTo>
                      <a:cubicBezTo>
                        <a:pt x="2504" y="1416"/>
                        <a:pt x="2628" y="1237"/>
                        <a:pt x="2822" y="1237"/>
                      </a:cubicBezTo>
                      <a:close/>
                      <a:moveTo>
                        <a:pt x="0" y="0"/>
                      </a:moveTo>
                      <a:lnTo>
                        <a:pt x="0" y="286"/>
                      </a:lnTo>
                      <a:cubicBezTo>
                        <a:pt x="0" y="2191"/>
                        <a:pt x="1548" y="3739"/>
                        <a:pt x="3477" y="3739"/>
                      </a:cubicBezTo>
                      <a:cubicBezTo>
                        <a:pt x="5383" y="3739"/>
                        <a:pt x="6907" y="2191"/>
                        <a:pt x="6930" y="286"/>
                      </a:cubicBezTo>
                      <a:lnTo>
                        <a:pt x="6930" y="0"/>
                      </a:lnTo>
                      <a:lnTo>
                        <a:pt x="5621" y="0"/>
                      </a:lnTo>
                      <a:cubicBezTo>
                        <a:pt x="5478" y="429"/>
                        <a:pt x="5103" y="643"/>
                        <a:pt x="4725" y="643"/>
                      </a:cubicBezTo>
                      <a:cubicBezTo>
                        <a:pt x="4347" y="643"/>
                        <a:pt x="3966" y="429"/>
                        <a:pt x="3811" y="0"/>
                      </a:cubicBezTo>
                      <a:lnTo>
                        <a:pt x="3144" y="0"/>
                      </a:lnTo>
                      <a:cubicBezTo>
                        <a:pt x="2989" y="429"/>
                        <a:pt x="2608" y="643"/>
                        <a:pt x="2230" y="643"/>
                      </a:cubicBezTo>
                      <a:cubicBezTo>
                        <a:pt x="1852" y="643"/>
                        <a:pt x="1477" y="429"/>
                        <a:pt x="13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4F6439C-E17B-8CDC-176C-9766ADD033DA}"/>
                </a:ext>
              </a:extLst>
            </p:cNvPr>
            <p:cNvGrpSpPr/>
            <p:nvPr/>
          </p:nvGrpSpPr>
          <p:grpSpPr>
            <a:xfrm>
              <a:off x="951584" y="2451001"/>
              <a:ext cx="774300" cy="774600"/>
              <a:chOff x="962253" y="2416054"/>
              <a:chExt cx="774300" cy="774600"/>
            </a:xfrm>
          </p:grpSpPr>
          <p:sp>
            <p:nvSpPr>
              <p:cNvPr id="916" name="Google Shape;916;p58"/>
              <p:cNvSpPr/>
              <p:nvPr/>
            </p:nvSpPr>
            <p:spPr>
              <a:xfrm>
                <a:off x="962253" y="2416054"/>
                <a:ext cx="774300" cy="774600"/>
              </a:xfrm>
              <a:prstGeom prst="ellipse">
                <a:avLst/>
              </a:prstGeom>
              <a:solidFill>
                <a:srgbClr val="955CFF">
                  <a:alpha val="23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4" name="Google Shape;6815;p83">
                <a:extLst>
                  <a:ext uri="{FF2B5EF4-FFF2-40B4-BE49-F238E27FC236}">
                    <a16:creationId xmlns:a16="http://schemas.microsoft.com/office/drawing/2014/main" id="{17176B13-EBE1-7374-BC49-79F8364443D9}"/>
                  </a:ext>
                </a:extLst>
              </p:cNvPr>
              <p:cNvGrpSpPr/>
              <p:nvPr/>
            </p:nvGrpSpPr>
            <p:grpSpPr>
              <a:xfrm>
                <a:off x="1129551" y="2587015"/>
                <a:ext cx="439704" cy="432679"/>
                <a:chOff x="-40378075" y="3267450"/>
                <a:chExt cx="317425" cy="289075"/>
              </a:xfrm>
              <a:solidFill>
                <a:srgbClr val="3A2D53"/>
              </a:solidFill>
            </p:grpSpPr>
            <p:sp>
              <p:nvSpPr>
                <p:cNvPr id="995" name="Google Shape;6816;p83">
                  <a:extLst>
                    <a:ext uri="{FF2B5EF4-FFF2-40B4-BE49-F238E27FC236}">
                      <a16:creationId xmlns:a16="http://schemas.microsoft.com/office/drawing/2014/main" id="{78186DA7-BA6C-3BB1-60F0-CFEFBBCEAF6F}"/>
                    </a:ext>
                  </a:extLst>
                </p:cNvPr>
                <p:cNvSpPr/>
                <p:nvPr/>
              </p:nvSpPr>
              <p:spPr>
                <a:xfrm>
                  <a:off x="-40218975" y="3308400"/>
                  <a:ext cx="158325" cy="24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3" h="9925" extrusionOk="0">
                      <a:moveTo>
                        <a:pt x="4694" y="1"/>
                      </a:moveTo>
                      <a:lnTo>
                        <a:pt x="4694" y="7877"/>
                      </a:lnTo>
                      <a:cubicBezTo>
                        <a:pt x="4694" y="8097"/>
                        <a:pt x="4474" y="8255"/>
                        <a:pt x="4253" y="8255"/>
                      </a:cubicBezTo>
                      <a:cubicBezTo>
                        <a:pt x="2993" y="8255"/>
                        <a:pt x="1638" y="8696"/>
                        <a:pt x="693" y="9452"/>
                      </a:cubicBezTo>
                      <a:cubicBezTo>
                        <a:pt x="536" y="9546"/>
                        <a:pt x="189" y="9925"/>
                        <a:pt x="0" y="9925"/>
                      </a:cubicBezTo>
                      <a:lnTo>
                        <a:pt x="5073" y="9925"/>
                      </a:lnTo>
                      <a:cubicBezTo>
                        <a:pt x="5734" y="9925"/>
                        <a:pt x="6333" y="9357"/>
                        <a:pt x="6333" y="8696"/>
                      </a:cubicBezTo>
                      <a:lnTo>
                        <a:pt x="6333" y="1229"/>
                      </a:lnTo>
                      <a:cubicBezTo>
                        <a:pt x="6333" y="536"/>
                        <a:pt x="5766" y="1"/>
                        <a:pt x="50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6817;p83">
                  <a:extLst>
                    <a:ext uri="{FF2B5EF4-FFF2-40B4-BE49-F238E27FC236}">
                      <a16:creationId xmlns:a16="http://schemas.microsoft.com/office/drawing/2014/main" id="{5965E706-86E6-E010-EFA6-799E1A024E17}"/>
                    </a:ext>
                  </a:extLst>
                </p:cNvPr>
                <p:cNvSpPr/>
                <p:nvPr/>
              </p:nvSpPr>
              <p:spPr>
                <a:xfrm>
                  <a:off x="-40316650" y="3267450"/>
                  <a:ext cx="86675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10303" extrusionOk="0">
                      <a:moveTo>
                        <a:pt x="1" y="0"/>
                      </a:moveTo>
                      <a:lnTo>
                        <a:pt x="1" y="9105"/>
                      </a:lnTo>
                      <a:cubicBezTo>
                        <a:pt x="1166" y="9200"/>
                        <a:pt x="2489" y="9578"/>
                        <a:pt x="3466" y="10302"/>
                      </a:cubicBezTo>
                      <a:lnTo>
                        <a:pt x="3466" y="1197"/>
                      </a:lnTo>
                      <a:cubicBezTo>
                        <a:pt x="2489" y="473"/>
                        <a:pt x="1229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6818;p83">
                  <a:extLst>
                    <a:ext uri="{FF2B5EF4-FFF2-40B4-BE49-F238E27FC236}">
                      <a16:creationId xmlns:a16="http://schemas.microsoft.com/office/drawing/2014/main" id="{C5B661EA-72EA-F816-7920-F12C3A97A6A7}"/>
                    </a:ext>
                  </a:extLst>
                </p:cNvPr>
                <p:cNvSpPr/>
                <p:nvPr/>
              </p:nvSpPr>
              <p:spPr>
                <a:xfrm>
                  <a:off x="-40209525" y="3267450"/>
                  <a:ext cx="866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0303" extrusionOk="0">
                      <a:moveTo>
                        <a:pt x="3466" y="0"/>
                      </a:moveTo>
                      <a:cubicBezTo>
                        <a:pt x="2300" y="95"/>
                        <a:pt x="977" y="473"/>
                        <a:pt x="0" y="1197"/>
                      </a:cubicBezTo>
                      <a:lnTo>
                        <a:pt x="0" y="10302"/>
                      </a:lnTo>
                      <a:cubicBezTo>
                        <a:pt x="977" y="9578"/>
                        <a:pt x="2237" y="9200"/>
                        <a:pt x="3466" y="9105"/>
                      </a:cubicBezTo>
                      <a:lnTo>
                        <a:pt x="346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6819;p83">
                  <a:extLst>
                    <a:ext uri="{FF2B5EF4-FFF2-40B4-BE49-F238E27FC236}">
                      <a16:creationId xmlns:a16="http://schemas.microsoft.com/office/drawing/2014/main" id="{EF3F5559-6194-D28A-3CB6-7E7BBD6656AC}"/>
                    </a:ext>
                  </a:extLst>
                </p:cNvPr>
                <p:cNvSpPr/>
                <p:nvPr/>
              </p:nvSpPr>
              <p:spPr>
                <a:xfrm>
                  <a:off x="-40378075" y="3308400"/>
                  <a:ext cx="157550" cy="24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9925" extrusionOk="0">
                      <a:moveTo>
                        <a:pt x="1229" y="1"/>
                      </a:moveTo>
                      <a:cubicBezTo>
                        <a:pt x="567" y="1"/>
                        <a:pt x="0" y="536"/>
                        <a:pt x="0" y="1198"/>
                      </a:cubicBezTo>
                      <a:lnTo>
                        <a:pt x="0" y="8664"/>
                      </a:lnTo>
                      <a:cubicBezTo>
                        <a:pt x="32" y="9357"/>
                        <a:pt x="567" y="9925"/>
                        <a:pt x="1229" y="9925"/>
                      </a:cubicBezTo>
                      <a:lnTo>
                        <a:pt x="6301" y="9925"/>
                      </a:lnTo>
                      <a:cubicBezTo>
                        <a:pt x="6112" y="9925"/>
                        <a:pt x="5766" y="9609"/>
                        <a:pt x="5608" y="9452"/>
                      </a:cubicBezTo>
                      <a:cubicBezTo>
                        <a:pt x="4631" y="8664"/>
                        <a:pt x="3277" y="8255"/>
                        <a:pt x="2048" y="8255"/>
                      </a:cubicBezTo>
                      <a:cubicBezTo>
                        <a:pt x="1828" y="8255"/>
                        <a:pt x="1638" y="8066"/>
                        <a:pt x="1638" y="7877"/>
                      </a:cubicBezTo>
                      <a:lnTo>
                        <a:pt x="1638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AAE0B1A-6132-C1FB-3118-5DB76E491195}"/>
              </a:ext>
            </a:extLst>
          </p:cNvPr>
          <p:cNvGrpSpPr/>
          <p:nvPr/>
        </p:nvGrpSpPr>
        <p:grpSpPr>
          <a:xfrm>
            <a:off x="5006234" y="1317757"/>
            <a:ext cx="3877963" cy="2552549"/>
            <a:chOff x="4763320" y="1449392"/>
            <a:chExt cx="3877963" cy="2552549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2055CB9-D773-4297-4F25-791B866FFA7A}"/>
                </a:ext>
              </a:extLst>
            </p:cNvPr>
            <p:cNvGrpSpPr/>
            <p:nvPr/>
          </p:nvGrpSpPr>
          <p:grpSpPr>
            <a:xfrm>
              <a:off x="4763320" y="2116218"/>
              <a:ext cx="3877963" cy="1218896"/>
              <a:chOff x="4763320" y="2116376"/>
              <a:chExt cx="3877963" cy="1218896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B88E756-C4A3-2A83-12B4-03804ECCDA6D}"/>
                  </a:ext>
                </a:extLst>
              </p:cNvPr>
              <p:cNvGrpSpPr/>
              <p:nvPr/>
            </p:nvGrpSpPr>
            <p:grpSpPr>
              <a:xfrm>
                <a:off x="4763320" y="2123136"/>
                <a:ext cx="1423246" cy="1205377"/>
                <a:chOff x="4763320" y="2064761"/>
                <a:chExt cx="1423246" cy="1205377"/>
              </a:xfrm>
            </p:grpSpPr>
            <p:grpSp>
              <p:nvGrpSpPr>
                <p:cNvPr id="28" name="Google Shape;6807;p83">
                  <a:extLst>
                    <a:ext uri="{FF2B5EF4-FFF2-40B4-BE49-F238E27FC236}">
                      <a16:creationId xmlns:a16="http://schemas.microsoft.com/office/drawing/2014/main" id="{D008836F-3BEE-1806-D548-E01BAD28E7CD}"/>
                    </a:ext>
                  </a:extLst>
                </p:cNvPr>
                <p:cNvGrpSpPr/>
                <p:nvPr/>
              </p:nvGrpSpPr>
              <p:grpSpPr>
                <a:xfrm>
                  <a:off x="5118467" y="2064761"/>
                  <a:ext cx="712953" cy="774600"/>
                  <a:chOff x="-37370925" y="3579105"/>
                  <a:chExt cx="248900" cy="316450"/>
                </a:xfrm>
                <a:solidFill>
                  <a:srgbClr val="357471"/>
                </a:solidFill>
              </p:grpSpPr>
              <p:sp>
                <p:nvSpPr>
                  <p:cNvPr id="29" name="Google Shape;6808;p83">
                    <a:extLst>
                      <a:ext uri="{FF2B5EF4-FFF2-40B4-BE49-F238E27FC236}">
                        <a16:creationId xmlns:a16="http://schemas.microsoft.com/office/drawing/2014/main" id="{344D64E3-9D75-4A44-4CB7-7E6BA67BDEE9}"/>
                      </a:ext>
                    </a:extLst>
                  </p:cNvPr>
                  <p:cNvSpPr/>
                  <p:nvPr/>
                </p:nvSpPr>
                <p:spPr>
                  <a:xfrm>
                    <a:off x="-37268550" y="3671055"/>
                    <a:ext cx="83525" cy="8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1" h="3301" extrusionOk="0">
                        <a:moveTo>
                          <a:pt x="2238" y="1"/>
                        </a:moveTo>
                        <a:lnTo>
                          <a:pt x="1" y="2237"/>
                        </a:lnTo>
                        <a:lnTo>
                          <a:pt x="946" y="3183"/>
                        </a:lnTo>
                        <a:cubicBezTo>
                          <a:pt x="1040" y="3261"/>
                          <a:pt x="1151" y="3301"/>
                          <a:pt x="1257" y="3301"/>
                        </a:cubicBezTo>
                        <a:cubicBezTo>
                          <a:pt x="1363" y="3301"/>
                          <a:pt x="1466" y="3261"/>
                          <a:pt x="1545" y="3183"/>
                        </a:cubicBezTo>
                        <a:lnTo>
                          <a:pt x="3183" y="1544"/>
                        </a:lnTo>
                        <a:cubicBezTo>
                          <a:pt x="3340" y="1387"/>
                          <a:pt x="3340" y="1103"/>
                          <a:pt x="3183" y="946"/>
                        </a:cubicBezTo>
                        <a:lnTo>
                          <a:pt x="2238" y="1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6809;p83">
                    <a:extLst>
                      <a:ext uri="{FF2B5EF4-FFF2-40B4-BE49-F238E27FC236}">
                        <a16:creationId xmlns:a16="http://schemas.microsoft.com/office/drawing/2014/main" id="{06314684-77A0-2248-C886-B259AF38CBF5}"/>
                      </a:ext>
                    </a:extLst>
                  </p:cNvPr>
                  <p:cNvSpPr/>
                  <p:nvPr/>
                </p:nvSpPr>
                <p:spPr>
                  <a:xfrm>
                    <a:off x="-37370925" y="3579105"/>
                    <a:ext cx="248900" cy="31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6" h="12658" extrusionOk="0">
                        <a:moveTo>
                          <a:pt x="4537" y="8625"/>
                        </a:moveTo>
                        <a:cubicBezTo>
                          <a:pt x="4757" y="8625"/>
                          <a:pt x="4946" y="8845"/>
                          <a:pt x="4946" y="9066"/>
                        </a:cubicBezTo>
                        <a:cubicBezTo>
                          <a:pt x="4915" y="9255"/>
                          <a:pt x="4757" y="9475"/>
                          <a:pt x="4537" y="9475"/>
                        </a:cubicBezTo>
                        <a:cubicBezTo>
                          <a:pt x="4285" y="9475"/>
                          <a:pt x="4096" y="9255"/>
                          <a:pt x="4096" y="9066"/>
                        </a:cubicBezTo>
                        <a:cubicBezTo>
                          <a:pt x="4096" y="8845"/>
                          <a:pt x="4285" y="8625"/>
                          <a:pt x="4537" y="8625"/>
                        </a:cubicBezTo>
                        <a:close/>
                        <a:moveTo>
                          <a:pt x="2615" y="0"/>
                        </a:moveTo>
                        <a:cubicBezTo>
                          <a:pt x="2513" y="0"/>
                          <a:pt x="2410" y="40"/>
                          <a:pt x="2332" y="119"/>
                        </a:cubicBezTo>
                        <a:lnTo>
                          <a:pt x="662" y="1788"/>
                        </a:lnTo>
                        <a:cubicBezTo>
                          <a:pt x="504" y="1946"/>
                          <a:pt x="504" y="2229"/>
                          <a:pt x="662" y="2355"/>
                        </a:cubicBezTo>
                        <a:lnTo>
                          <a:pt x="1764" y="3458"/>
                        </a:lnTo>
                        <a:cubicBezTo>
                          <a:pt x="1166" y="4183"/>
                          <a:pt x="819" y="5096"/>
                          <a:pt x="819" y="6073"/>
                        </a:cubicBezTo>
                        <a:cubicBezTo>
                          <a:pt x="819" y="7774"/>
                          <a:pt x="1859" y="9223"/>
                          <a:pt x="3308" y="9853"/>
                        </a:cubicBezTo>
                        <a:lnTo>
                          <a:pt x="3308" y="10200"/>
                        </a:lnTo>
                        <a:lnTo>
                          <a:pt x="1229" y="10200"/>
                        </a:lnTo>
                        <a:cubicBezTo>
                          <a:pt x="536" y="10200"/>
                          <a:pt x="0" y="10767"/>
                          <a:pt x="0" y="11429"/>
                        </a:cubicBezTo>
                        <a:lnTo>
                          <a:pt x="0" y="12248"/>
                        </a:lnTo>
                        <a:cubicBezTo>
                          <a:pt x="0" y="12500"/>
                          <a:pt x="189" y="12657"/>
                          <a:pt x="441" y="12657"/>
                        </a:cubicBezTo>
                        <a:lnTo>
                          <a:pt x="8696" y="12657"/>
                        </a:lnTo>
                        <a:cubicBezTo>
                          <a:pt x="8948" y="12657"/>
                          <a:pt x="9137" y="12468"/>
                          <a:pt x="9137" y="12248"/>
                        </a:cubicBezTo>
                        <a:lnTo>
                          <a:pt x="9137" y="11429"/>
                        </a:lnTo>
                        <a:cubicBezTo>
                          <a:pt x="9137" y="10767"/>
                          <a:pt x="8570" y="10200"/>
                          <a:pt x="7876" y="10200"/>
                        </a:cubicBezTo>
                        <a:lnTo>
                          <a:pt x="5797" y="10200"/>
                        </a:lnTo>
                        <a:lnTo>
                          <a:pt x="5797" y="10137"/>
                        </a:lnTo>
                        <a:cubicBezTo>
                          <a:pt x="7120" y="9853"/>
                          <a:pt x="8223" y="8940"/>
                          <a:pt x="8790" y="7743"/>
                        </a:cubicBezTo>
                        <a:lnTo>
                          <a:pt x="9515" y="7743"/>
                        </a:lnTo>
                        <a:cubicBezTo>
                          <a:pt x="9767" y="7743"/>
                          <a:pt x="9956" y="7522"/>
                          <a:pt x="9956" y="7333"/>
                        </a:cubicBezTo>
                        <a:cubicBezTo>
                          <a:pt x="9893" y="7176"/>
                          <a:pt x="9735" y="6987"/>
                          <a:pt x="9483" y="6987"/>
                        </a:cubicBezTo>
                        <a:lnTo>
                          <a:pt x="6994" y="6987"/>
                        </a:lnTo>
                        <a:cubicBezTo>
                          <a:pt x="6774" y="6987"/>
                          <a:pt x="6585" y="7176"/>
                          <a:pt x="6585" y="7365"/>
                        </a:cubicBezTo>
                        <a:cubicBezTo>
                          <a:pt x="6585" y="7617"/>
                          <a:pt x="6774" y="7774"/>
                          <a:pt x="6994" y="7774"/>
                        </a:cubicBezTo>
                        <a:lnTo>
                          <a:pt x="7845" y="7774"/>
                        </a:lnTo>
                        <a:cubicBezTo>
                          <a:pt x="7404" y="8530"/>
                          <a:pt x="6648" y="9097"/>
                          <a:pt x="5734" y="9318"/>
                        </a:cubicBezTo>
                        <a:lnTo>
                          <a:pt x="5734" y="8971"/>
                        </a:lnTo>
                        <a:cubicBezTo>
                          <a:pt x="5734" y="8310"/>
                          <a:pt x="5198" y="7774"/>
                          <a:pt x="4537" y="7743"/>
                        </a:cubicBezTo>
                        <a:cubicBezTo>
                          <a:pt x="3844" y="7743"/>
                          <a:pt x="3308" y="8278"/>
                          <a:pt x="3308" y="8940"/>
                        </a:cubicBezTo>
                        <a:cubicBezTo>
                          <a:pt x="2332" y="8373"/>
                          <a:pt x="1638" y="7302"/>
                          <a:pt x="1638" y="6073"/>
                        </a:cubicBezTo>
                        <a:cubicBezTo>
                          <a:pt x="1638" y="5285"/>
                          <a:pt x="1922" y="4624"/>
                          <a:pt x="2363" y="4057"/>
                        </a:cubicBezTo>
                        <a:lnTo>
                          <a:pt x="3529" y="5254"/>
                        </a:lnTo>
                        <a:lnTo>
                          <a:pt x="5797" y="3017"/>
                        </a:lnTo>
                        <a:lnTo>
                          <a:pt x="2899" y="119"/>
                        </a:lnTo>
                        <a:cubicBezTo>
                          <a:pt x="2820" y="40"/>
                          <a:pt x="2717" y="0"/>
                          <a:pt x="2615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993" name="Google Shape;944;p58">
                  <a:extLst>
                    <a:ext uri="{FF2B5EF4-FFF2-40B4-BE49-F238E27FC236}">
                      <a16:creationId xmlns:a16="http://schemas.microsoft.com/office/drawing/2014/main" id="{783B65B1-DA31-641F-0A42-EAA9C099A4A1}"/>
                    </a:ext>
                  </a:extLst>
                </p:cNvPr>
                <p:cNvSpPr txBox="1"/>
                <p:nvPr/>
              </p:nvSpPr>
              <p:spPr>
                <a:xfrm>
                  <a:off x="4763320" y="2707338"/>
                  <a:ext cx="1423246" cy="56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dirty="0">
                      <a:solidFill>
                        <a:schemeClr val="lt1"/>
                      </a:solidFill>
                      <a:latin typeface="Barlow Semi Condensed Medium"/>
                      <a:ea typeface="Barlow Semi Condensed Medium"/>
                      <a:cs typeface="Barlow Semi Condensed Medium"/>
                      <a:sym typeface="Barlow Semi Condensed Medium"/>
                    </a:rPr>
                    <a:t>Centri di ricerca  </a:t>
                  </a:r>
                  <a:endParaRPr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endParaRPr>
                </a:p>
              </p:txBody>
            </p:sp>
          </p:grp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30BFD720-6DCD-B814-B1F9-38E1434A6717}"/>
                  </a:ext>
                </a:extLst>
              </p:cNvPr>
              <p:cNvGrpSpPr/>
              <p:nvPr/>
            </p:nvGrpSpPr>
            <p:grpSpPr>
              <a:xfrm>
                <a:off x="7218037" y="2116376"/>
                <a:ext cx="1423246" cy="1218896"/>
                <a:chOff x="7218037" y="2167992"/>
                <a:chExt cx="1423246" cy="1218896"/>
              </a:xfrm>
            </p:grpSpPr>
            <p:sp>
              <p:nvSpPr>
                <p:cNvPr id="999" name="Google Shape;944;p58">
                  <a:extLst>
                    <a:ext uri="{FF2B5EF4-FFF2-40B4-BE49-F238E27FC236}">
                      <a16:creationId xmlns:a16="http://schemas.microsoft.com/office/drawing/2014/main" id="{649DBD81-BAF9-B1EC-3BE0-E9682F2527FA}"/>
                    </a:ext>
                  </a:extLst>
                </p:cNvPr>
                <p:cNvSpPr txBox="1"/>
                <p:nvPr/>
              </p:nvSpPr>
              <p:spPr>
                <a:xfrm>
                  <a:off x="7218037" y="2824088"/>
                  <a:ext cx="1423246" cy="56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dirty="0">
                      <a:solidFill>
                        <a:schemeClr val="lt1"/>
                      </a:solidFill>
                      <a:latin typeface="Barlow Semi Condensed Medium"/>
                      <a:ea typeface="Barlow Semi Condensed Medium"/>
                      <a:cs typeface="Barlow Semi Condensed Medium"/>
                      <a:sym typeface="Barlow Semi Condensed Medium"/>
                    </a:rPr>
                    <a:t>Aziende innovative</a:t>
                  </a:r>
                  <a:endParaRPr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endParaRPr>
                </a:p>
              </p:txBody>
            </p:sp>
            <p:grpSp>
              <p:nvGrpSpPr>
                <p:cNvPr id="1007" name="Google Shape;9852;p91">
                  <a:extLst>
                    <a:ext uri="{FF2B5EF4-FFF2-40B4-BE49-F238E27FC236}">
                      <a16:creationId xmlns:a16="http://schemas.microsoft.com/office/drawing/2014/main" id="{3BC8A9CA-38CE-5C7C-CD93-CFA7D803C8B7}"/>
                    </a:ext>
                  </a:extLst>
                </p:cNvPr>
                <p:cNvGrpSpPr/>
                <p:nvPr/>
              </p:nvGrpSpPr>
              <p:grpSpPr>
                <a:xfrm>
                  <a:off x="7546885" y="2167992"/>
                  <a:ext cx="765550" cy="689061"/>
                  <a:chOff x="6264500" y="4076475"/>
                  <a:chExt cx="269600" cy="268125"/>
                </a:xfrm>
              </p:grpSpPr>
              <p:sp>
                <p:nvSpPr>
                  <p:cNvPr id="1008" name="Google Shape;9853;p91">
                    <a:extLst>
                      <a:ext uri="{FF2B5EF4-FFF2-40B4-BE49-F238E27FC236}">
                        <a16:creationId xmlns:a16="http://schemas.microsoft.com/office/drawing/2014/main" id="{EE2E9A5E-7FF7-1EF8-B693-6198FDD166C6}"/>
                      </a:ext>
                    </a:extLst>
                  </p:cNvPr>
                  <p:cNvSpPr/>
                  <p:nvPr/>
                </p:nvSpPr>
                <p:spPr>
                  <a:xfrm>
                    <a:off x="6264500" y="4243375"/>
                    <a:ext cx="118800" cy="10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2" h="4049" extrusionOk="0">
                        <a:moveTo>
                          <a:pt x="2468" y="1"/>
                        </a:moveTo>
                        <a:cubicBezTo>
                          <a:pt x="2092" y="1"/>
                          <a:pt x="1700" y="153"/>
                          <a:pt x="1353" y="517"/>
                        </a:cubicBezTo>
                        <a:cubicBezTo>
                          <a:pt x="805" y="1065"/>
                          <a:pt x="114" y="3303"/>
                          <a:pt x="43" y="3684"/>
                        </a:cubicBezTo>
                        <a:cubicBezTo>
                          <a:pt x="0" y="3876"/>
                          <a:pt x="148" y="4049"/>
                          <a:pt x="334" y="4049"/>
                        </a:cubicBezTo>
                        <a:cubicBezTo>
                          <a:pt x="355" y="4049"/>
                          <a:pt x="378" y="4046"/>
                          <a:pt x="400" y="4041"/>
                        </a:cubicBezTo>
                        <a:cubicBezTo>
                          <a:pt x="781" y="3970"/>
                          <a:pt x="3020" y="3279"/>
                          <a:pt x="3567" y="2755"/>
                        </a:cubicBezTo>
                        <a:cubicBezTo>
                          <a:pt x="4751" y="1608"/>
                          <a:pt x="3692" y="1"/>
                          <a:pt x="2468" y="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9" name="Google Shape;9854;p91">
                    <a:extLst>
                      <a:ext uri="{FF2B5EF4-FFF2-40B4-BE49-F238E27FC236}">
                        <a16:creationId xmlns:a16="http://schemas.microsoft.com/office/drawing/2014/main" id="{F5C2056D-3A25-D837-EFC4-623C65BDAB2E}"/>
                      </a:ext>
                    </a:extLst>
                  </p:cNvPr>
                  <p:cNvSpPr/>
                  <p:nvPr/>
                </p:nvSpPr>
                <p:spPr>
                  <a:xfrm>
                    <a:off x="6328075" y="4140625"/>
                    <a:ext cx="44675" cy="4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7" h="1722" extrusionOk="0">
                        <a:moveTo>
                          <a:pt x="1630" y="1"/>
                        </a:moveTo>
                        <a:cubicBezTo>
                          <a:pt x="1068" y="1"/>
                          <a:pt x="536" y="234"/>
                          <a:pt x="143" y="626"/>
                        </a:cubicBezTo>
                        <a:cubicBezTo>
                          <a:pt x="0" y="745"/>
                          <a:pt x="0" y="959"/>
                          <a:pt x="143" y="1079"/>
                        </a:cubicBezTo>
                        <a:lnTo>
                          <a:pt x="762" y="1721"/>
                        </a:lnTo>
                        <a:cubicBezTo>
                          <a:pt x="1048" y="1102"/>
                          <a:pt x="1382" y="531"/>
                          <a:pt x="1786" y="7"/>
                        </a:cubicBezTo>
                        <a:cubicBezTo>
                          <a:pt x="1734" y="3"/>
                          <a:pt x="1682" y="1"/>
                          <a:pt x="1630" y="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9855;p91">
                    <a:extLst>
                      <a:ext uri="{FF2B5EF4-FFF2-40B4-BE49-F238E27FC236}">
                        <a16:creationId xmlns:a16="http://schemas.microsoft.com/office/drawing/2014/main" id="{109F34C3-E574-7CB7-08DB-845687FA1512}"/>
                      </a:ext>
                    </a:extLst>
                  </p:cNvPr>
                  <p:cNvSpPr/>
                  <p:nvPr/>
                </p:nvSpPr>
                <p:spPr>
                  <a:xfrm>
                    <a:off x="6426900" y="4237225"/>
                    <a:ext cx="43500" cy="4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0" h="1758" extrusionOk="0">
                        <a:moveTo>
                          <a:pt x="1715" y="1"/>
                        </a:moveTo>
                        <a:lnTo>
                          <a:pt x="1715" y="1"/>
                        </a:lnTo>
                        <a:cubicBezTo>
                          <a:pt x="1167" y="406"/>
                          <a:pt x="596" y="739"/>
                          <a:pt x="1" y="1025"/>
                        </a:cubicBezTo>
                        <a:lnTo>
                          <a:pt x="620" y="1668"/>
                        </a:lnTo>
                        <a:cubicBezTo>
                          <a:pt x="679" y="1727"/>
                          <a:pt x="763" y="1757"/>
                          <a:pt x="846" y="1757"/>
                        </a:cubicBezTo>
                        <a:cubicBezTo>
                          <a:pt x="929" y="1757"/>
                          <a:pt x="1013" y="1727"/>
                          <a:pt x="1072" y="1668"/>
                        </a:cubicBezTo>
                        <a:cubicBezTo>
                          <a:pt x="1501" y="1215"/>
                          <a:pt x="1739" y="620"/>
                          <a:pt x="1715" y="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1" name="Google Shape;9856;p91">
                    <a:extLst>
                      <a:ext uri="{FF2B5EF4-FFF2-40B4-BE49-F238E27FC236}">
                        <a16:creationId xmlns:a16="http://schemas.microsoft.com/office/drawing/2014/main" id="{31152B75-C88E-4B2A-E295-AD507E43DC1C}"/>
                      </a:ext>
                    </a:extLst>
                  </p:cNvPr>
                  <p:cNvSpPr/>
                  <p:nvPr/>
                </p:nvSpPr>
                <p:spPr>
                  <a:xfrm>
                    <a:off x="6455475" y="4076475"/>
                    <a:ext cx="78625" cy="7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5" h="3121" extrusionOk="0">
                        <a:moveTo>
                          <a:pt x="2811" y="1"/>
                        </a:moveTo>
                        <a:cubicBezTo>
                          <a:pt x="1834" y="1"/>
                          <a:pt x="882" y="191"/>
                          <a:pt x="1" y="596"/>
                        </a:cubicBezTo>
                        <a:lnTo>
                          <a:pt x="2525" y="3121"/>
                        </a:lnTo>
                        <a:cubicBezTo>
                          <a:pt x="2930" y="2239"/>
                          <a:pt x="3144" y="1263"/>
                          <a:pt x="3120" y="310"/>
                        </a:cubicBezTo>
                        <a:cubicBezTo>
                          <a:pt x="3120" y="120"/>
                          <a:pt x="2977" y="1"/>
                          <a:pt x="2811" y="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2" name="Google Shape;9857;p91">
                    <a:extLst>
                      <a:ext uri="{FF2B5EF4-FFF2-40B4-BE49-F238E27FC236}">
                        <a16:creationId xmlns:a16="http://schemas.microsoft.com/office/drawing/2014/main" id="{85A53921-84D9-5F80-1A70-D91F0D03E2D9}"/>
                      </a:ext>
                    </a:extLst>
                  </p:cNvPr>
                  <p:cNvSpPr/>
                  <p:nvPr/>
                </p:nvSpPr>
                <p:spPr>
                  <a:xfrm>
                    <a:off x="6426300" y="4165350"/>
                    <a:ext cx="20875" cy="1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5" h="614" extrusionOk="0">
                        <a:moveTo>
                          <a:pt x="426" y="0"/>
                        </a:moveTo>
                        <a:cubicBezTo>
                          <a:pt x="346" y="0"/>
                          <a:pt x="263" y="30"/>
                          <a:pt x="191" y="90"/>
                        </a:cubicBezTo>
                        <a:cubicBezTo>
                          <a:pt x="1" y="280"/>
                          <a:pt x="144" y="613"/>
                          <a:pt x="429" y="613"/>
                        </a:cubicBezTo>
                        <a:cubicBezTo>
                          <a:pt x="715" y="613"/>
                          <a:pt x="834" y="280"/>
                          <a:pt x="644" y="90"/>
                        </a:cubicBezTo>
                        <a:cubicBezTo>
                          <a:pt x="584" y="30"/>
                          <a:pt x="507" y="0"/>
                          <a:pt x="426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9858;p91">
                    <a:extLst>
                      <a:ext uri="{FF2B5EF4-FFF2-40B4-BE49-F238E27FC236}">
                        <a16:creationId xmlns:a16="http://schemas.microsoft.com/office/drawing/2014/main" id="{47D4D8BA-2261-4FBB-844A-D9F62DA7AE17}"/>
                      </a:ext>
                    </a:extLst>
                  </p:cNvPr>
                  <p:cNvSpPr/>
                  <p:nvPr/>
                </p:nvSpPr>
                <p:spPr>
                  <a:xfrm>
                    <a:off x="6366175" y="4099700"/>
                    <a:ext cx="144700" cy="14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8" h="5764" extrusionOk="0">
                        <a:moveTo>
                          <a:pt x="2841" y="1986"/>
                        </a:moveTo>
                        <a:cubicBezTo>
                          <a:pt x="3073" y="1986"/>
                          <a:pt x="3309" y="2071"/>
                          <a:pt x="3501" y="2263"/>
                        </a:cubicBezTo>
                        <a:cubicBezTo>
                          <a:pt x="3858" y="2644"/>
                          <a:pt x="3858" y="3239"/>
                          <a:pt x="3501" y="3597"/>
                        </a:cubicBezTo>
                        <a:cubicBezTo>
                          <a:pt x="3307" y="3791"/>
                          <a:pt x="3066" y="3879"/>
                          <a:pt x="2831" y="3879"/>
                        </a:cubicBezTo>
                        <a:cubicBezTo>
                          <a:pt x="2346" y="3879"/>
                          <a:pt x="1882" y="3507"/>
                          <a:pt x="1882" y="2930"/>
                        </a:cubicBezTo>
                        <a:cubicBezTo>
                          <a:pt x="1882" y="2365"/>
                          <a:pt x="2352" y="1986"/>
                          <a:pt x="2841" y="1986"/>
                        </a:cubicBezTo>
                        <a:close/>
                        <a:moveTo>
                          <a:pt x="2977" y="1"/>
                        </a:moveTo>
                        <a:cubicBezTo>
                          <a:pt x="1715" y="787"/>
                          <a:pt x="691" y="1906"/>
                          <a:pt x="0" y="3216"/>
                        </a:cubicBezTo>
                        <a:lnTo>
                          <a:pt x="2549" y="5764"/>
                        </a:lnTo>
                        <a:cubicBezTo>
                          <a:pt x="3882" y="5073"/>
                          <a:pt x="5002" y="4049"/>
                          <a:pt x="5787" y="2787"/>
                        </a:cubicBezTo>
                        <a:lnTo>
                          <a:pt x="2977" y="1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9859;p91">
                    <a:extLst>
                      <a:ext uri="{FF2B5EF4-FFF2-40B4-BE49-F238E27FC236}">
                        <a16:creationId xmlns:a16="http://schemas.microsoft.com/office/drawing/2014/main" id="{67D4181D-472B-285B-2990-66EFDBBE7D95}"/>
                      </a:ext>
                    </a:extLst>
                  </p:cNvPr>
                  <p:cNvSpPr/>
                  <p:nvPr/>
                </p:nvSpPr>
                <p:spPr>
                  <a:xfrm>
                    <a:off x="6339375" y="4195550"/>
                    <a:ext cx="75650" cy="7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972" extrusionOk="0">
                        <a:moveTo>
                          <a:pt x="787" y="1"/>
                        </a:moveTo>
                        <a:lnTo>
                          <a:pt x="120" y="668"/>
                        </a:lnTo>
                        <a:cubicBezTo>
                          <a:pt x="1" y="787"/>
                          <a:pt x="1" y="977"/>
                          <a:pt x="120" y="1096"/>
                        </a:cubicBezTo>
                        <a:lnTo>
                          <a:pt x="1906" y="2882"/>
                        </a:lnTo>
                        <a:cubicBezTo>
                          <a:pt x="1966" y="2942"/>
                          <a:pt x="2049" y="2972"/>
                          <a:pt x="2132" y="2972"/>
                        </a:cubicBezTo>
                        <a:cubicBezTo>
                          <a:pt x="2216" y="2972"/>
                          <a:pt x="2299" y="2942"/>
                          <a:pt x="2358" y="2882"/>
                        </a:cubicBezTo>
                        <a:lnTo>
                          <a:pt x="3025" y="2216"/>
                        </a:lnTo>
                        <a:lnTo>
                          <a:pt x="787" y="1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89B6DE0-3C15-ACE8-C14C-BC7F6E05CC53}"/>
                </a:ext>
              </a:extLst>
            </p:cNvPr>
            <p:cNvGrpSpPr/>
            <p:nvPr/>
          </p:nvGrpSpPr>
          <p:grpSpPr>
            <a:xfrm>
              <a:off x="5990678" y="1449392"/>
              <a:ext cx="1423246" cy="2552549"/>
              <a:chOff x="6200817" y="1563830"/>
              <a:chExt cx="1423246" cy="2552549"/>
            </a:xfrm>
          </p:grpSpPr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857EF2E7-078A-1776-3519-6D9B6A160599}"/>
                  </a:ext>
                </a:extLst>
              </p:cNvPr>
              <p:cNvGrpSpPr/>
              <p:nvPr/>
            </p:nvGrpSpPr>
            <p:grpSpPr>
              <a:xfrm>
                <a:off x="6200817" y="1563830"/>
                <a:ext cx="1423246" cy="1185690"/>
                <a:chOff x="6137159" y="1563830"/>
                <a:chExt cx="1423246" cy="1185690"/>
              </a:xfrm>
            </p:grpSpPr>
            <p:grpSp>
              <p:nvGrpSpPr>
                <p:cNvPr id="17" name="Google Shape;6794;p83">
                  <a:extLst>
                    <a:ext uri="{FF2B5EF4-FFF2-40B4-BE49-F238E27FC236}">
                      <a16:creationId xmlns:a16="http://schemas.microsoft.com/office/drawing/2014/main" id="{15E564CA-7E72-4865-41EB-7B52D4902F88}"/>
                    </a:ext>
                  </a:extLst>
                </p:cNvPr>
                <p:cNvGrpSpPr/>
                <p:nvPr/>
              </p:nvGrpSpPr>
              <p:grpSpPr>
                <a:xfrm>
                  <a:off x="6422220" y="1563830"/>
                  <a:ext cx="853125" cy="965475"/>
                  <a:chOff x="-40742750" y="3972175"/>
                  <a:chExt cx="311125" cy="316825"/>
                </a:xfrm>
                <a:solidFill>
                  <a:srgbClr val="3A2D53"/>
                </a:solidFill>
              </p:grpSpPr>
              <p:sp>
                <p:nvSpPr>
                  <p:cNvPr id="18" name="Google Shape;6795;p83">
                    <a:extLst>
                      <a:ext uri="{FF2B5EF4-FFF2-40B4-BE49-F238E27FC236}">
                        <a16:creationId xmlns:a16="http://schemas.microsoft.com/office/drawing/2014/main" id="{07AF2CA4-31C0-88DF-53C9-642E84CE9DB5}"/>
                      </a:ext>
                    </a:extLst>
                  </p:cNvPr>
                  <p:cNvSpPr/>
                  <p:nvPr/>
                </p:nvSpPr>
                <p:spPr>
                  <a:xfrm>
                    <a:off x="-40699425" y="4118075"/>
                    <a:ext cx="226850" cy="10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4" h="4065" extrusionOk="0">
                        <a:moveTo>
                          <a:pt x="0" y="0"/>
                        </a:moveTo>
                        <a:lnTo>
                          <a:pt x="0" y="2017"/>
                        </a:lnTo>
                        <a:cubicBezTo>
                          <a:pt x="0" y="3529"/>
                          <a:pt x="2741" y="4065"/>
                          <a:pt x="4505" y="4065"/>
                        </a:cubicBezTo>
                        <a:cubicBezTo>
                          <a:pt x="6774" y="4065"/>
                          <a:pt x="9074" y="3371"/>
                          <a:pt x="9074" y="2017"/>
                        </a:cubicBezTo>
                        <a:lnTo>
                          <a:pt x="9074" y="0"/>
                        </a:lnTo>
                        <a:lnTo>
                          <a:pt x="5135" y="2237"/>
                        </a:lnTo>
                        <a:cubicBezTo>
                          <a:pt x="4953" y="2359"/>
                          <a:pt x="4748" y="2415"/>
                          <a:pt x="4546" y="2415"/>
                        </a:cubicBezTo>
                        <a:cubicBezTo>
                          <a:pt x="4330" y="2415"/>
                          <a:pt x="4117" y="2351"/>
                          <a:pt x="3938" y="2237"/>
                        </a:cubicBezTo>
                        <a:cubicBezTo>
                          <a:pt x="3623" y="2048"/>
                          <a:pt x="315" y="221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6796;p83">
                    <a:extLst>
                      <a:ext uri="{FF2B5EF4-FFF2-40B4-BE49-F238E27FC236}">
                        <a16:creationId xmlns:a16="http://schemas.microsoft.com/office/drawing/2014/main" id="{44CAD5FD-B675-D0CB-A71E-8C74843DBBD1}"/>
                      </a:ext>
                    </a:extLst>
                  </p:cNvPr>
                  <p:cNvSpPr/>
                  <p:nvPr/>
                </p:nvSpPr>
                <p:spPr>
                  <a:xfrm>
                    <a:off x="-40742750" y="3972175"/>
                    <a:ext cx="311125" cy="316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5" h="12673" extrusionOk="0">
                        <a:moveTo>
                          <a:pt x="6254" y="0"/>
                        </a:moveTo>
                        <a:cubicBezTo>
                          <a:pt x="6183" y="0"/>
                          <a:pt x="6112" y="24"/>
                          <a:pt x="6049" y="71"/>
                        </a:cubicBezTo>
                        <a:lnTo>
                          <a:pt x="284" y="3379"/>
                        </a:lnTo>
                        <a:cubicBezTo>
                          <a:pt x="0" y="3537"/>
                          <a:pt x="0" y="3915"/>
                          <a:pt x="284" y="4072"/>
                        </a:cubicBezTo>
                        <a:lnTo>
                          <a:pt x="6049" y="7380"/>
                        </a:lnTo>
                        <a:cubicBezTo>
                          <a:pt x="6112" y="7427"/>
                          <a:pt x="6183" y="7451"/>
                          <a:pt x="6254" y="7451"/>
                        </a:cubicBezTo>
                        <a:cubicBezTo>
                          <a:pt x="6325" y="7451"/>
                          <a:pt x="6396" y="7427"/>
                          <a:pt x="6459" y="7380"/>
                        </a:cubicBezTo>
                        <a:cubicBezTo>
                          <a:pt x="11374" y="4545"/>
                          <a:pt x="11626" y="4419"/>
                          <a:pt x="11626" y="4419"/>
                        </a:cubicBezTo>
                        <a:lnTo>
                          <a:pt x="11626" y="12263"/>
                        </a:lnTo>
                        <a:cubicBezTo>
                          <a:pt x="11657" y="12515"/>
                          <a:pt x="11846" y="12673"/>
                          <a:pt x="12035" y="12673"/>
                        </a:cubicBezTo>
                        <a:cubicBezTo>
                          <a:pt x="12287" y="12673"/>
                          <a:pt x="12445" y="12452"/>
                          <a:pt x="12445" y="12263"/>
                        </a:cubicBezTo>
                        <a:lnTo>
                          <a:pt x="12445" y="3726"/>
                        </a:lnTo>
                        <a:cubicBezTo>
                          <a:pt x="12445" y="3568"/>
                          <a:pt x="12319" y="3411"/>
                          <a:pt x="12256" y="3379"/>
                        </a:cubicBezTo>
                        <a:lnTo>
                          <a:pt x="6459" y="71"/>
                        </a:lnTo>
                        <a:cubicBezTo>
                          <a:pt x="6396" y="24"/>
                          <a:pt x="6325" y="0"/>
                          <a:pt x="625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15" name="Google Shape;944;p58">
                  <a:extLst>
                    <a:ext uri="{FF2B5EF4-FFF2-40B4-BE49-F238E27FC236}">
                      <a16:creationId xmlns:a16="http://schemas.microsoft.com/office/drawing/2014/main" id="{202ECEA5-144A-9863-B96E-27F7DF4E0337}"/>
                    </a:ext>
                  </a:extLst>
                </p:cNvPr>
                <p:cNvSpPr txBox="1"/>
                <p:nvPr/>
              </p:nvSpPr>
              <p:spPr>
                <a:xfrm>
                  <a:off x="6137159" y="2186720"/>
                  <a:ext cx="1423246" cy="56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dirty="0">
                      <a:solidFill>
                        <a:schemeClr val="lt1"/>
                      </a:solidFill>
                      <a:latin typeface="Barlow Semi Condensed Medium"/>
                      <a:ea typeface="Barlow Semi Condensed Medium"/>
                      <a:cs typeface="Barlow Semi Condensed Medium"/>
                      <a:sym typeface="Barlow Semi Condensed Medium"/>
                    </a:rPr>
                    <a:t>Università</a:t>
                  </a:r>
                  <a:endParaRPr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endParaRPr>
                </a:p>
              </p:txBody>
            </p:sp>
          </p:grpSp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887E67E-FBA0-44B8-B60D-17304AEEF208}"/>
                  </a:ext>
                </a:extLst>
              </p:cNvPr>
              <p:cNvGrpSpPr/>
              <p:nvPr/>
            </p:nvGrpSpPr>
            <p:grpSpPr>
              <a:xfrm>
                <a:off x="6200817" y="2982813"/>
                <a:ext cx="1423246" cy="1133566"/>
                <a:chOff x="6264476" y="2785963"/>
                <a:chExt cx="1423246" cy="1133566"/>
              </a:xfrm>
            </p:grpSpPr>
            <p:grpSp>
              <p:nvGrpSpPr>
                <p:cNvPr id="1000" name="Google Shape;9788;p91">
                  <a:extLst>
                    <a:ext uri="{FF2B5EF4-FFF2-40B4-BE49-F238E27FC236}">
                      <a16:creationId xmlns:a16="http://schemas.microsoft.com/office/drawing/2014/main" id="{3EB1F828-94C2-5C6E-CF16-6DD0E50EB6B2}"/>
                    </a:ext>
                  </a:extLst>
                </p:cNvPr>
                <p:cNvGrpSpPr/>
                <p:nvPr/>
              </p:nvGrpSpPr>
              <p:grpSpPr>
                <a:xfrm>
                  <a:off x="6659452" y="2785963"/>
                  <a:ext cx="633294" cy="703135"/>
                  <a:chOff x="3950200" y="3648125"/>
                  <a:chExt cx="270325" cy="268825"/>
                </a:xfrm>
              </p:grpSpPr>
              <p:sp>
                <p:nvSpPr>
                  <p:cNvPr id="1001" name="Google Shape;9789;p91">
                    <a:extLst>
                      <a:ext uri="{FF2B5EF4-FFF2-40B4-BE49-F238E27FC236}">
                        <a16:creationId xmlns:a16="http://schemas.microsoft.com/office/drawing/2014/main" id="{A3670482-55A7-B221-D1A5-F8F805F8F93C}"/>
                      </a:ext>
                    </a:extLst>
                  </p:cNvPr>
                  <p:cNvSpPr/>
                  <p:nvPr/>
                </p:nvSpPr>
                <p:spPr>
                  <a:xfrm>
                    <a:off x="3950200" y="3885375"/>
                    <a:ext cx="270325" cy="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3" h="1263" extrusionOk="0">
                        <a:moveTo>
                          <a:pt x="715" y="0"/>
                        </a:moveTo>
                        <a:cubicBezTo>
                          <a:pt x="643" y="0"/>
                          <a:pt x="548" y="48"/>
                          <a:pt x="477" y="120"/>
                        </a:cubicBezTo>
                        <a:cubicBezTo>
                          <a:pt x="310" y="334"/>
                          <a:pt x="143" y="572"/>
                          <a:pt x="48" y="834"/>
                        </a:cubicBezTo>
                        <a:cubicBezTo>
                          <a:pt x="0" y="929"/>
                          <a:pt x="24" y="1048"/>
                          <a:pt x="72" y="1120"/>
                        </a:cubicBezTo>
                        <a:cubicBezTo>
                          <a:pt x="143" y="1215"/>
                          <a:pt x="238" y="1263"/>
                          <a:pt x="334" y="1263"/>
                        </a:cubicBezTo>
                        <a:lnTo>
                          <a:pt x="10431" y="1263"/>
                        </a:lnTo>
                        <a:cubicBezTo>
                          <a:pt x="10645" y="1263"/>
                          <a:pt x="10812" y="1048"/>
                          <a:pt x="10741" y="834"/>
                        </a:cubicBezTo>
                        <a:cubicBezTo>
                          <a:pt x="10622" y="572"/>
                          <a:pt x="10479" y="334"/>
                          <a:pt x="10288" y="120"/>
                        </a:cubicBezTo>
                        <a:cubicBezTo>
                          <a:pt x="10217" y="48"/>
                          <a:pt x="10145" y="0"/>
                          <a:pt x="1005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2" name="Google Shape;9790;p91">
                    <a:extLst>
                      <a:ext uri="{FF2B5EF4-FFF2-40B4-BE49-F238E27FC236}">
                        <a16:creationId xmlns:a16="http://schemas.microsoft.com/office/drawing/2014/main" id="{1EEF4D80-8433-6FE8-1936-3952D86FC5A4}"/>
                      </a:ext>
                    </a:extLst>
                  </p:cNvPr>
                  <p:cNvSpPr/>
                  <p:nvPr/>
                </p:nvSpPr>
                <p:spPr>
                  <a:xfrm>
                    <a:off x="3982350" y="3774650"/>
                    <a:ext cx="47650" cy="9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6" h="3811" extrusionOk="0">
                        <a:moveTo>
                          <a:pt x="0" y="0"/>
                        </a:moveTo>
                        <a:lnTo>
                          <a:pt x="0" y="3810"/>
                        </a:lnTo>
                        <a:lnTo>
                          <a:pt x="1905" y="3810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3" name="Google Shape;9791;p91">
                    <a:extLst>
                      <a:ext uri="{FF2B5EF4-FFF2-40B4-BE49-F238E27FC236}">
                        <a16:creationId xmlns:a16="http://schemas.microsoft.com/office/drawing/2014/main" id="{1A0812C2-0833-454E-7B63-B8E0A194D092}"/>
                      </a:ext>
                    </a:extLst>
                  </p:cNvPr>
                  <p:cNvSpPr/>
                  <p:nvPr/>
                </p:nvSpPr>
                <p:spPr>
                  <a:xfrm>
                    <a:off x="4061525" y="3774650"/>
                    <a:ext cx="47050" cy="9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2" h="3811" extrusionOk="0">
                        <a:moveTo>
                          <a:pt x="1" y="0"/>
                        </a:moveTo>
                        <a:lnTo>
                          <a:pt x="1" y="3810"/>
                        </a:lnTo>
                        <a:lnTo>
                          <a:pt x="1882" y="3810"/>
                        </a:lnTo>
                        <a:lnTo>
                          <a:pt x="188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4" name="Google Shape;9792;p91">
                    <a:extLst>
                      <a:ext uri="{FF2B5EF4-FFF2-40B4-BE49-F238E27FC236}">
                        <a16:creationId xmlns:a16="http://schemas.microsoft.com/office/drawing/2014/main" id="{FA21A5BC-4E27-677F-7206-6CA40FC65DA4}"/>
                      </a:ext>
                    </a:extLst>
                  </p:cNvPr>
                  <p:cNvSpPr/>
                  <p:nvPr/>
                </p:nvSpPr>
                <p:spPr>
                  <a:xfrm>
                    <a:off x="4140125" y="3774650"/>
                    <a:ext cx="47050" cy="9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2" h="3811" extrusionOk="0">
                        <a:moveTo>
                          <a:pt x="0" y="0"/>
                        </a:moveTo>
                        <a:lnTo>
                          <a:pt x="0" y="3810"/>
                        </a:lnTo>
                        <a:lnTo>
                          <a:pt x="1881" y="3810"/>
                        </a:lnTo>
                        <a:lnTo>
                          <a:pt x="188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005" name="Google Shape;9793;p91">
                    <a:extLst>
                      <a:ext uri="{FF2B5EF4-FFF2-40B4-BE49-F238E27FC236}">
                        <a16:creationId xmlns:a16="http://schemas.microsoft.com/office/drawing/2014/main" id="{D9A5352C-39EF-7100-7B87-A2C93FC66302}"/>
                      </a:ext>
                    </a:extLst>
                  </p:cNvPr>
                  <p:cNvSpPr/>
                  <p:nvPr/>
                </p:nvSpPr>
                <p:spPr>
                  <a:xfrm>
                    <a:off x="3951375" y="3727600"/>
                    <a:ext cx="267950" cy="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8" h="1263" extrusionOk="0">
                        <a:moveTo>
                          <a:pt x="1" y="1"/>
                        </a:moveTo>
                        <a:cubicBezTo>
                          <a:pt x="120" y="453"/>
                          <a:pt x="358" y="834"/>
                          <a:pt x="668" y="1168"/>
                        </a:cubicBezTo>
                        <a:lnTo>
                          <a:pt x="644" y="1168"/>
                        </a:lnTo>
                        <a:cubicBezTo>
                          <a:pt x="715" y="1239"/>
                          <a:pt x="787" y="1263"/>
                          <a:pt x="882" y="1263"/>
                        </a:cubicBezTo>
                        <a:lnTo>
                          <a:pt x="9813" y="1263"/>
                        </a:lnTo>
                        <a:cubicBezTo>
                          <a:pt x="9884" y="1263"/>
                          <a:pt x="9979" y="1239"/>
                          <a:pt x="10027" y="1168"/>
                        </a:cubicBezTo>
                        <a:cubicBezTo>
                          <a:pt x="10360" y="858"/>
                          <a:pt x="10575" y="453"/>
                          <a:pt x="10717" y="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9794;p91">
                    <a:extLst>
                      <a:ext uri="{FF2B5EF4-FFF2-40B4-BE49-F238E27FC236}">
                        <a16:creationId xmlns:a16="http://schemas.microsoft.com/office/drawing/2014/main" id="{8539915D-B467-813D-F390-6E168B492B71}"/>
                      </a:ext>
                    </a:extLst>
                  </p:cNvPr>
                  <p:cNvSpPr/>
                  <p:nvPr/>
                </p:nvSpPr>
                <p:spPr>
                  <a:xfrm>
                    <a:off x="3955550" y="3648125"/>
                    <a:ext cx="258425" cy="6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37" h="2561" extrusionOk="0">
                        <a:moveTo>
                          <a:pt x="5168" y="0"/>
                        </a:moveTo>
                        <a:cubicBezTo>
                          <a:pt x="5121" y="0"/>
                          <a:pt x="5073" y="12"/>
                          <a:pt x="5026" y="36"/>
                        </a:cubicBezTo>
                        <a:lnTo>
                          <a:pt x="1" y="2561"/>
                        </a:lnTo>
                        <a:lnTo>
                          <a:pt x="10336" y="2561"/>
                        </a:lnTo>
                        <a:lnTo>
                          <a:pt x="5311" y="36"/>
                        </a:lnTo>
                        <a:cubicBezTo>
                          <a:pt x="5264" y="12"/>
                          <a:pt x="5216" y="0"/>
                          <a:pt x="516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16" name="Google Shape;944;p58">
                  <a:extLst>
                    <a:ext uri="{FF2B5EF4-FFF2-40B4-BE49-F238E27FC236}">
                      <a16:creationId xmlns:a16="http://schemas.microsoft.com/office/drawing/2014/main" id="{C58E8A70-184D-C3AD-2F58-AAB0A189D7FF}"/>
                    </a:ext>
                  </a:extLst>
                </p:cNvPr>
                <p:cNvSpPr txBox="1"/>
                <p:nvPr/>
              </p:nvSpPr>
              <p:spPr>
                <a:xfrm>
                  <a:off x="6264476" y="3356729"/>
                  <a:ext cx="1423246" cy="56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dirty="0">
                      <a:solidFill>
                        <a:schemeClr val="lt1"/>
                      </a:solidFill>
                      <a:latin typeface="Barlow Semi Condensed Medium"/>
                      <a:ea typeface="Barlow Semi Condensed Medium"/>
                      <a:cs typeface="Barlow Semi Condensed Medium"/>
                      <a:sym typeface="Barlow Semi Condensed Medium"/>
                    </a:rPr>
                    <a:t>Stato</a:t>
                  </a:r>
                  <a:endParaRPr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7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</a:rPr>
              <a:t>A</a:t>
            </a:r>
            <a:r>
              <a:rPr lang="en" dirty="0">
                <a:solidFill>
                  <a:schemeClr val="tx1"/>
                </a:solidFill>
              </a:rPr>
              <a:t>rchitettura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8AFA59-BA9B-60B3-3051-E8E1B50B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09" y="702528"/>
            <a:ext cx="4955182" cy="41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Punti di forza e criticità</a:t>
            </a:r>
            <a:endParaRPr dirty="0"/>
          </a:p>
        </p:txBody>
      </p:sp>
      <p:sp>
        <p:nvSpPr>
          <p:cNvPr id="568" name="Google Shape;568;p4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F2E61BC-4843-18C6-8A42-A97119578AAD}"/>
              </a:ext>
            </a:extLst>
          </p:cNvPr>
          <p:cNvGrpSpPr/>
          <p:nvPr/>
        </p:nvGrpSpPr>
        <p:grpSpPr>
          <a:xfrm>
            <a:off x="353327" y="1174003"/>
            <a:ext cx="8437347" cy="3626597"/>
            <a:chOff x="397034" y="1174003"/>
            <a:chExt cx="8437347" cy="3626597"/>
          </a:xfrm>
        </p:grpSpPr>
        <p:sp>
          <p:nvSpPr>
            <p:cNvPr id="569" name="Google Shape;569;p46"/>
            <p:cNvSpPr/>
            <p:nvPr/>
          </p:nvSpPr>
          <p:spPr>
            <a:xfrm>
              <a:off x="3775166" y="1798156"/>
              <a:ext cx="838500" cy="838500"/>
            </a:xfrm>
            <a:prstGeom prst="ellipse">
              <a:avLst/>
            </a:prstGeom>
            <a:solidFill>
              <a:srgbClr val="5CFFA6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5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</a:t>
              </a:r>
              <a:endParaRPr sz="2200" dirty="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4879819" y="1798156"/>
              <a:ext cx="838500" cy="838500"/>
            </a:xfrm>
            <a:prstGeom prst="ellipse">
              <a:avLst/>
            </a:prstGeom>
            <a:solidFill>
              <a:srgbClr val="FDFF5C">
                <a:alpha val="4598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W</a:t>
              </a:r>
              <a:endParaRPr sz="2200" dirty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3775166" y="2890891"/>
              <a:ext cx="838500" cy="838500"/>
            </a:xfrm>
            <a:prstGeom prst="ellipse">
              <a:avLst/>
            </a:prstGeom>
            <a:solidFill>
              <a:srgbClr val="5CFFF8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O</a:t>
              </a:r>
              <a:endParaRPr sz="22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4879819" y="2890891"/>
              <a:ext cx="838500" cy="838500"/>
            </a:xfrm>
            <a:prstGeom prst="ellipse">
              <a:avLst/>
            </a:prstGeom>
            <a:solidFill>
              <a:srgbClr val="955CFF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T</a:t>
              </a:r>
              <a:endParaRPr sz="2200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89B26C7E-E294-3E46-8DC3-379969D6F788}"/>
                </a:ext>
              </a:extLst>
            </p:cNvPr>
            <p:cNvGrpSpPr/>
            <p:nvPr/>
          </p:nvGrpSpPr>
          <p:grpSpPr>
            <a:xfrm>
              <a:off x="5856048" y="1174003"/>
              <a:ext cx="2298600" cy="1342727"/>
              <a:chOff x="5830648" y="1212324"/>
              <a:chExt cx="2298600" cy="1342727"/>
            </a:xfrm>
          </p:grpSpPr>
          <p:sp>
            <p:nvSpPr>
              <p:cNvPr id="573" name="Google Shape;573;p46"/>
              <p:cNvSpPr txBox="1"/>
              <p:nvPr/>
            </p:nvSpPr>
            <p:spPr>
              <a:xfrm>
                <a:off x="5830648" y="1212324"/>
                <a:ext cx="2298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Weaknesses</a:t>
                </a:r>
                <a:endParaRPr sz="18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574" name="Google Shape;574;p46"/>
              <p:cNvSpPr txBox="1"/>
              <p:nvPr/>
            </p:nvSpPr>
            <p:spPr>
              <a:xfrm>
                <a:off x="5830648" y="1562074"/>
                <a:ext cx="2298600" cy="992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en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Difficoltà nel selezionare </a:t>
                </a: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gli articoli da allegare ai video</a:t>
                </a:r>
              </a:p>
              <a:p>
                <a:pPr lvl="0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Competizione</a:t>
                </a:r>
              </a:p>
              <a:p>
                <a:pPr lvl="0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Nicchia ristretta</a:t>
                </a:r>
              </a:p>
            </p:txBody>
          </p:sp>
        </p:grp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CD2FDCAE-F8B6-960A-4B92-36E9F81AF5F7}"/>
                </a:ext>
              </a:extLst>
            </p:cNvPr>
            <p:cNvGrpSpPr/>
            <p:nvPr/>
          </p:nvGrpSpPr>
          <p:grpSpPr>
            <a:xfrm>
              <a:off x="5856048" y="2896333"/>
              <a:ext cx="2978333" cy="1904266"/>
              <a:chOff x="5830648" y="3148853"/>
              <a:chExt cx="2978333" cy="1904266"/>
            </a:xfrm>
          </p:grpSpPr>
          <p:sp>
            <p:nvSpPr>
              <p:cNvPr id="575" name="Google Shape;575;p46"/>
              <p:cNvSpPr txBox="1"/>
              <p:nvPr/>
            </p:nvSpPr>
            <p:spPr>
              <a:xfrm>
                <a:off x="5830648" y="3148853"/>
                <a:ext cx="2298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Threats</a:t>
                </a:r>
                <a:endParaRPr sz="18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576" name="Google Shape;576;p46"/>
              <p:cNvSpPr txBox="1"/>
              <p:nvPr/>
            </p:nvSpPr>
            <p:spPr>
              <a:xfrm>
                <a:off x="5830648" y="3466852"/>
                <a:ext cx="2978333" cy="1586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en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Modelli di finanziamento potrebbero variare</a:t>
                </a:r>
              </a:p>
              <a:p>
                <a:pPr lvl="0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en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Falsa convinzione delle persone sul fatto che internet non sia una buona fonte di conoscenza</a:t>
                </a:r>
              </a:p>
              <a:p>
                <a:pPr lvl="0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en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Regolamentazioni (es. diritti d’autore)</a:t>
                </a:r>
              </a:p>
              <a:p>
                <a:pPr lvl="0" rtl="0">
                  <a:spcAft>
                    <a:spcPts val="600"/>
                  </a:spcAft>
                  <a:buClr>
                    <a:schemeClr val="bg1"/>
                  </a:buClr>
                </a:pPr>
                <a:endParaRPr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endParaRPr>
              </a:p>
            </p:txBody>
          </p:sp>
        </p:grp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4E48F208-9FAA-129F-32BA-60F1706390BA}"/>
                </a:ext>
              </a:extLst>
            </p:cNvPr>
            <p:cNvGrpSpPr/>
            <p:nvPr/>
          </p:nvGrpSpPr>
          <p:grpSpPr>
            <a:xfrm>
              <a:off x="397034" y="1174003"/>
              <a:ext cx="3245056" cy="1716887"/>
              <a:chOff x="397034" y="1177229"/>
              <a:chExt cx="3245056" cy="1716887"/>
            </a:xfrm>
          </p:grpSpPr>
          <p:sp>
            <p:nvSpPr>
              <p:cNvPr id="577" name="Google Shape;577;p46"/>
              <p:cNvSpPr txBox="1"/>
              <p:nvPr/>
            </p:nvSpPr>
            <p:spPr>
              <a:xfrm>
                <a:off x="1343490" y="1177229"/>
                <a:ext cx="2298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Strengths</a:t>
                </a:r>
                <a:endParaRPr sz="18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578" name="Google Shape;578;p46"/>
              <p:cNvSpPr txBox="1"/>
              <p:nvPr/>
            </p:nvSpPr>
            <p:spPr>
              <a:xfrm>
                <a:off x="397034" y="1464831"/>
                <a:ext cx="3245056" cy="1429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r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Ottima organizzazione del materiale</a:t>
                </a:r>
                <a:b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</a:b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 → facilità nella ricerca delle informazioni</a:t>
                </a:r>
              </a:p>
              <a:p>
                <a:pPr lvl="0" algn="r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Semplicità nell’utilizzo</a:t>
                </a:r>
              </a:p>
              <a:p>
                <a:pPr lvl="0" algn="r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Causa importante</a:t>
                </a:r>
              </a:p>
              <a:p>
                <a:pPr lvl="0" algn="r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Community</a:t>
                </a:r>
              </a:p>
              <a:p>
                <a:pPr lvl="0" algn="r" rtl="0">
                  <a:spcAft>
                    <a:spcPts val="600"/>
                  </a:spcAft>
                </a:pPr>
                <a:endParaRPr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endParaRPr>
              </a:p>
            </p:txBody>
          </p: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6F03EEF1-A529-2437-485A-47C5C416CDF0}"/>
                </a:ext>
              </a:extLst>
            </p:cNvPr>
            <p:cNvGrpSpPr/>
            <p:nvPr/>
          </p:nvGrpSpPr>
          <p:grpSpPr>
            <a:xfrm>
              <a:off x="615208" y="2890891"/>
              <a:ext cx="3026882" cy="1909709"/>
              <a:chOff x="748285" y="3168351"/>
              <a:chExt cx="3026882" cy="1909709"/>
            </a:xfrm>
          </p:grpSpPr>
          <p:sp>
            <p:nvSpPr>
              <p:cNvPr id="579" name="Google Shape;579;p46"/>
              <p:cNvSpPr txBox="1"/>
              <p:nvPr/>
            </p:nvSpPr>
            <p:spPr>
              <a:xfrm>
                <a:off x="1476566" y="3168351"/>
                <a:ext cx="2298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Opportunities</a:t>
                </a:r>
                <a:endParaRPr sz="18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580" name="Google Shape;580;p46"/>
              <p:cNvSpPr txBox="1"/>
              <p:nvPr/>
            </p:nvSpPr>
            <p:spPr>
              <a:xfrm>
                <a:off x="748285" y="3486351"/>
                <a:ext cx="3026882" cy="1591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r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Ambiente esterno favorevole: conoscenza e informazione sempre più richieste</a:t>
                </a:r>
              </a:p>
              <a:p>
                <a:pPr lvl="0" algn="r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Supporto di enti come Università e Stato</a:t>
                </a:r>
              </a:p>
              <a:p>
                <a:pPr lvl="0" algn="r" rtl="0"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1200" dirty="0">
                    <a:solidFill>
                      <a:schemeClr val="lt1"/>
                    </a:solidFill>
                    <a:latin typeface="Barlow Semi Condensed Medium"/>
                    <a:ea typeface="Barlow Semi Condensed Medium"/>
                    <a:cs typeface="Barlow Semi Condensed Medium"/>
                    <a:sym typeface="Barlow Semi Condensed Medium"/>
                  </a:rPr>
                  <a:t>Possibilità di espansione con nuovi argomenti di ricerca</a:t>
                </a:r>
                <a:endParaRPr sz="12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232723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270</Words>
  <Application>Microsoft Macintosh PowerPoint</Application>
  <PresentationFormat>Presentazione su schermo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Barlow Semi Condensed</vt:lpstr>
      <vt:lpstr>Barlow Semi Condensed Medium</vt:lpstr>
      <vt:lpstr>Montserrat ExtraBold</vt:lpstr>
      <vt:lpstr>Awesome Augmented Reality App Pitch Deck by Slidesgo</vt:lpstr>
      <vt:lpstr>TedResearch  App Mobile a supporto della ricerca</vt:lpstr>
      <vt:lpstr>Contesto e obiettivi</vt:lpstr>
      <vt:lpstr>Players</vt:lpstr>
      <vt:lpstr>Architettura</vt:lpstr>
      <vt:lpstr>Punti di forza e criticità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TedResearch  App Mobile a supporto della ricerca</dc:title>
  <cp:lastModifiedBy>ANDREA ROTA</cp:lastModifiedBy>
  <cp:revision>11</cp:revision>
  <dcterms:modified xsi:type="dcterms:W3CDTF">2023-04-19T21:29:31Z</dcterms:modified>
</cp:coreProperties>
</file>