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328" r:id="rId3"/>
    <p:sldId id="275" r:id="rId4"/>
    <p:sldId id="327" r:id="rId5"/>
    <p:sldId id="329" r:id="rId6"/>
    <p:sldId id="27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FFA6"/>
    <a:srgbClr val="955CFF"/>
    <a:srgbClr val="FDFF5C"/>
    <a:srgbClr val="5CFFF8"/>
    <a:srgbClr val="1E1E1E"/>
    <a:srgbClr val="62429F"/>
    <a:srgbClr val="3A2D53"/>
    <a:srgbClr val="357471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EC774-3830-4147-959C-DA23350FA06D}">
  <a:tblStyle styleId="{54AEC774-3830-4147-959C-DA23350FA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709"/>
  </p:normalViewPr>
  <p:slideViewPr>
    <p:cSldViewPr snapToGrid="0">
      <p:cViewPr varScale="1">
        <p:scale>
          <a:sx n="171" d="100"/>
          <a:sy n="17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06694f9de_1_19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06694f9de_1_19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7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06694f9de_1_19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06694f9de_1_19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86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955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06694f9de_1_18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06694f9de_1_18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1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3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1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76" r:id="rId5"/>
    <p:sldLayoutId id="2147483677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ende/ted_research/tree/3eeca873e3a09cca5c97cdbbf1d2d85e5bf93739/docs/homework_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re.ac.uk/docs/v3#section/Welcome!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FF0000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TedResearch </a:t>
            </a:r>
            <a:br>
              <a:rPr lang="en" dirty="0"/>
            </a:br>
            <a:r>
              <a:rPr lang="en" sz="2800" dirty="0"/>
              <a:t>App Mobile a supporto della ricerca</a:t>
            </a:r>
            <a:endParaRPr sz="2800"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Daniele </a:t>
            </a:r>
            <a:r>
              <a:rPr lang="en" dirty="0" err="1"/>
              <a:t>Pendesini</a:t>
            </a:r>
            <a:r>
              <a:rPr lang="en" dirty="0"/>
              <a:t> (1068726)</a:t>
            </a:r>
          </a:p>
          <a:p>
            <a:pPr marL="0" indent="0"/>
            <a:r>
              <a:rPr lang="en" dirty="0"/>
              <a:t>Camilla </a:t>
            </a:r>
            <a:r>
              <a:rPr lang="en" dirty="0" err="1"/>
              <a:t>Mazzoleni</a:t>
            </a:r>
            <a:r>
              <a:rPr lang="en" dirty="0"/>
              <a:t> (1072676)</a:t>
            </a:r>
          </a:p>
          <a:p>
            <a:pPr marL="0" indent="0"/>
            <a:r>
              <a:rPr lang="en" dirty="0"/>
              <a:t>Andrea Rota (1054128)</a:t>
            </a:r>
            <a:endParaRPr dirty="0"/>
          </a:p>
        </p:txBody>
      </p:sp>
      <p:cxnSp>
        <p:nvCxnSpPr>
          <p:cNvPr id="271" name="Google Shape;271;p35"/>
          <p:cNvCxnSpPr>
            <a:cxnSpLocks/>
          </p:cNvCxnSpPr>
          <p:nvPr/>
        </p:nvCxnSpPr>
        <p:spPr>
          <a:xfrm>
            <a:off x="816429" y="3077143"/>
            <a:ext cx="3755571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BB5115C-C03C-8594-7AAE-F030B88B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12" y="1387993"/>
            <a:ext cx="2367513" cy="236751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769120-06C5-B73A-A672-B600889DDA50}"/>
              </a:ext>
            </a:extLst>
          </p:cNvPr>
          <p:cNvSpPr txBox="1"/>
          <p:nvPr/>
        </p:nvSpPr>
        <p:spPr>
          <a:xfrm>
            <a:off x="5944747" y="2970424"/>
            <a:ext cx="2295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lt1"/>
                </a:solidFill>
                <a:latin typeface="Montserrat ExtraBold"/>
                <a:sym typeface="Montserrat ExtraBold"/>
              </a:rPr>
              <a:t>Research</a:t>
            </a:r>
            <a:endParaRPr lang="it-IT" sz="2800" dirty="0">
              <a:solidFill>
                <a:schemeClr val="lt1"/>
              </a:solidFill>
              <a:latin typeface="Montserrat ExtraBold"/>
              <a:sym typeface="Montserrat ExtraBold"/>
            </a:endParaRPr>
          </a:p>
        </p:txBody>
      </p:sp>
      <p:grpSp>
        <p:nvGrpSpPr>
          <p:cNvPr id="12" name="Google Shape;6815;p83">
            <a:extLst>
              <a:ext uri="{FF2B5EF4-FFF2-40B4-BE49-F238E27FC236}">
                <a16:creationId xmlns:a16="http://schemas.microsoft.com/office/drawing/2014/main" id="{F05E85F5-7E79-A27F-7B7C-D26EB7C19D59}"/>
              </a:ext>
            </a:extLst>
          </p:cNvPr>
          <p:cNvGrpSpPr/>
          <p:nvPr/>
        </p:nvGrpSpPr>
        <p:grpSpPr>
          <a:xfrm>
            <a:off x="6420202" y="1504213"/>
            <a:ext cx="682836" cy="599924"/>
            <a:chOff x="-40378075" y="3267450"/>
            <a:chExt cx="317425" cy="289075"/>
          </a:xfrm>
          <a:solidFill>
            <a:schemeClr val="tx2"/>
          </a:solidFill>
        </p:grpSpPr>
        <p:sp>
          <p:nvSpPr>
            <p:cNvPr id="13" name="Google Shape;6816;p83">
              <a:extLst>
                <a:ext uri="{FF2B5EF4-FFF2-40B4-BE49-F238E27FC236}">
                  <a16:creationId xmlns:a16="http://schemas.microsoft.com/office/drawing/2014/main" id="{D1FCDD5C-A5AD-EFFB-35D8-49EDBCBF2E82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17;p83">
              <a:extLst>
                <a:ext uri="{FF2B5EF4-FFF2-40B4-BE49-F238E27FC236}">
                  <a16:creationId xmlns:a16="http://schemas.microsoft.com/office/drawing/2014/main" id="{8FA457BD-71C7-1CE5-1565-5DB51355C6CD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18;p83">
              <a:extLst>
                <a:ext uri="{FF2B5EF4-FFF2-40B4-BE49-F238E27FC236}">
                  <a16:creationId xmlns:a16="http://schemas.microsoft.com/office/drawing/2014/main" id="{84551CE3-0B91-B710-CB5B-BC0C2D416EE4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19;p83">
              <a:extLst>
                <a:ext uri="{FF2B5EF4-FFF2-40B4-BE49-F238E27FC236}">
                  <a16:creationId xmlns:a16="http://schemas.microsoft.com/office/drawing/2014/main" id="{D8300140-4CB0-BB12-3A3F-03343CBD9AC8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4"/>
          <p:cNvSpPr txBox="1">
            <a:spLocks noGrp="1"/>
          </p:cNvSpPr>
          <p:nvPr>
            <p:ph type="title" idx="2"/>
          </p:nvPr>
        </p:nvSpPr>
        <p:spPr>
          <a:xfrm>
            <a:off x="1731768" y="1527010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788" name="Google Shape;788;p54"/>
          <p:cNvSpPr txBox="1">
            <a:spLocks noGrp="1"/>
          </p:cNvSpPr>
          <p:nvPr>
            <p:ph type="sldNum" idx="12"/>
          </p:nvPr>
        </p:nvSpPr>
        <p:spPr>
          <a:xfrm>
            <a:off x="8472450" y="47775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89" name="Google Shape;789;p5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 </a:t>
            </a:r>
            <a:r>
              <a:rPr lang="it-IT" dirty="0" err="1"/>
              <a:t>PySpark</a:t>
            </a:r>
            <a:r>
              <a:rPr lang="it-IT" dirty="0"/>
              <a:t> Jobs</a:t>
            </a:r>
            <a:endParaRPr dirty="0"/>
          </a:p>
        </p:txBody>
      </p:sp>
      <p:sp>
        <p:nvSpPr>
          <p:cNvPr id="790" name="Google Shape;790;p54"/>
          <p:cNvSpPr txBox="1">
            <a:spLocks noGrp="1"/>
          </p:cNvSpPr>
          <p:nvPr>
            <p:ph type="subTitle" idx="1"/>
          </p:nvPr>
        </p:nvSpPr>
        <p:spPr>
          <a:xfrm>
            <a:off x="677498" y="2357601"/>
            <a:ext cx="4069836" cy="1656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Aggiungere ad ogni talk la lista dei watch next </a:t>
            </a:r>
            <a:r>
              <a:rPr lang="en" dirty="0" err="1"/>
              <a:t>suggeriti</a:t>
            </a:r>
            <a:r>
              <a:rPr lang="en" dirty="0"/>
              <a:t> in modo che l’utente possa appofondire gli argomenti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 err="1"/>
              <a:t>Aggregare</a:t>
            </a:r>
            <a:r>
              <a:rPr lang="en" dirty="0"/>
              <a:t> </a:t>
            </a:r>
            <a:r>
              <a:rPr lang="en" dirty="0" err="1"/>
              <a:t>gli</a:t>
            </a:r>
            <a:r>
              <a:rPr lang="en" dirty="0"/>
              <a:t> articoli scientifici </a:t>
            </a:r>
            <a:r>
              <a:rPr lang="en" dirty="0" err="1"/>
              <a:t>relativi</a:t>
            </a:r>
            <a:r>
              <a:rPr lang="en" dirty="0"/>
              <a:t> </a:t>
            </a:r>
            <a:r>
              <a:rPr lang="en" dirty="0" err="1"/>
              <a:t>all’argomento</a:t>
            </a:r>
            <a:r>
              <a:rPr lang="en" dirty="0"/>
              <a:t> </a:t>
            </a:r>
            <a:r>
              <a:rPr lang="en" dirty="0" err="1"/>
              <a:t>tramite</a:t>
            </a:r>
            <a:r>
              <a:rPr lang="en" dirty="0"/>
              <a:t> </a:t>
            </a:r>
            <a:r>
              <a:rPr lang="it-IT" dirty="0"/>
              <a:t>i tags del talk</a:t>
            </a:r>
            <a:endParaRPr lang="en" dirty="0"/>
          </a:p>
        </p:txBody>
      </p:sp>
      <p:sp>
        <p:nvSpPr>
          <p:cNvPr id="793" name="Google Shape;793;p54"/>
          <p:cNvSpPr/>
          <p:nvPr/>
        </p:nvSpPr>
        <p:spPr>
          <a:xfrm>
            <a:off x="752100" y="1300656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4"/>
          <p:cNvSpPr/>
          <p:nvPr/>
        </p:nvSpPr>
        <p:spPr>
          <a:xfrm>
            <a:off x="4851186" y="1902827"/>
            <a:ext cx="3988014" cy="2565806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bg1"/>
                </a:solidFill>
                <a:latin typeface="Andale Mono" panose="020B0509000000000004" pitchFamily="49" charset="0"/>
                <a:hlinkClick r:id="rId3"/>
              </a:rPr>
              <a:t>Repository </a:t>
            </a:r>
            <a:r>
              <a:rPr lang="it-IT" sz="1100" dirty="0" err="1">
                <a:solidFill>
                  <a:schemeClr val="bg1"/>
                </a:solidFill>
                <a:latin typeface="Andale Mono" panose="020B0509000000000004" pitchFamily="49" charset="0"/>
                <a:hlinkClick r:id="rId3"/>
              </a:rPr>
              <a:t>Github</a:t>
            </a:r>
            <a:endParaRPr lang="it-IT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2" name="Google Shape;794;p54">
            <a:extLst>
              <a:ext uri="{FF2B5EF4-FFF2-40B4-BE49-F238E27FC236}">
                <a16:creationId xmlns:a16="http://schemas.microsoft.com/office/drawing/2014/main" id="{82534F21-2C73-CEDF-3B02-05F23AB7EB32}"/>
              </a:ext>
            </a:extLst>
          </p:cNvPr>
          <p:cNvSpPr/>
          <p:nvPr/>
        </p:nvSpPr>
        <p:spPr>
          <a:xfrm>
            <a:off x="4783018" y="1300656"/>
            <a:ext cx="884700" cy="8850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91;p54">
            <a:extLst>
              <a:ext uri="{FF2B5EF4-FFF2-40B4-BE49-F238E27FC236}">
                <a16:creationId xmlns:a16="http://schemas.microsoft.com/office/drawing/2014/main" id="{9F1106D0-E2F6-74ED-DE10-D76DE7016868}"/>
              </a:ext>
            </a:extLst>
          </p:cNvPr>
          <p:cNvSpPr txBox="1">
            <a:spLocks/>
          </p:cNvSpPr>
          <p:nvPr/>
        </p:nvSpPr>
        <p:spPr>
          <a:xfrm>
            <a:off x="5728578" y="1530670"/>
            <a:ext cx="2766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t-IT" dirty="0"/>
              <a:t>Codice</a:t>
            </a:r>
          </a:p>
        </p:txBody>
      </p:sp>
      <p:grpSp>
        <p:nvGrpSpPr>
          <p:cNvPr id="4" name="Google Shape;6459;p82">
            <a:extLst>
              <a:ext uri="{FF2B5EF4-FFF2-40B4-BE49-F238E27FC236}">
                <a16:creationId xmlns:a16="http://schemas.microsoft.com/office/drawing/2014/main" id="{FD7599F9-6F5C-BF57-7E69-4B8BAD5A6023}"/>
              </a:ext>
            </a:extLst>
          </p:cNvPr>
          <p:cNvGrpSpPr/>
          <p:nvPr/>
        </p:nvGrpSpPr>
        <p:grpSpPr>
          <a:xfrm>
            <a:off x="939541" y="1483473"/>
            <a:ext cx="515015" cy="511201"/>
            <a:chOff x="5049725" y="1435050"/>
            <a:chExt cx="486550" cy="481850"/>
          </a:xfrm>
          <a:solidFill>
            <a:srgbClr val="5CFFA6"/>
          </a:solidFill>
        </p:grpSpPr>
        <p:sp>
          <p:nvSpPr>
            <p:cNvPr id="5" name="Google Shape;6460;p82">
              <a:extLst>
                <a:ext uri="{FF2B5EF4-FFF2-40B4-BE49-F238E27FC236}">
                  <a16:creationId xmlns:a16="http://schemas.microsoft.com/office/drawing/2014/main" id="{C083D723-5C78-B37D-7462-E839AEB95EB6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461;p82">
              <a:extLst>
                <a:ext uri="{FF2B5EF4-FFF2-40B4-BE49-F238E27FC236}">
                  <a16:creationId xmlns:a16="http://schemas.microsoft.com/office/drawing/2014/main" id="{3FD9C574-D9B1-9A61-2EC0-C10B289C7C92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462;p82">
              <a:extLst>
                <a:ext uri="{FF2B5EF4-FFF2-40B4-BE49-F238E27FC236}">
                  <a16:creationId xmlns:a16="http://schemas.microsoft.com/office/drawing/2014/main" id="{00D19FA5-4B7E-6DA7-2861-E4C3569046F0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" name="Google Shape;6463;p82">
              <a:extLst>
                <a:ext uri="{FF2B5EF4-FFF2-40B4-BE49-F238E27FC236}">
                  <a16:creationId xmlns:a16="http://schemas.microsoft.com/office/drawing/2014/main" id="{1B4DAA85-4E71-9A29-7452-6026815681CF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" name="Google Shape;7730;p85">
            <a:extLst>
              <a:ext uri="{FF2B5EF4-FFF2-40B4-BE49-F238E27FC236}">
                <a16:creationId xmlns:a16="http://schemas.microsoft.com/office/drawing/2014/main" id="{93D8BF72-309A-32A0-C795-665230336239}"/>
              </a:ext>
            </a:extLst>
          </p:cNvPr>
          <p:cNvSpPr/>
          <p:nvPr/>
        </p:nvSpPr>
        <p:spPr>
          <a:xfrm>
            <a:off x="5005291" y="1537174"/>
            <a:ext cx="461905" cy="457500"/>
          </a:xfrm>
          <a:custGeom>
            <a:avLst/>
            <a:gdLst/>
            <a:ahLst/>
            <a:cxnLst/>
            <a:rect l="l" t="t" r="r" b="b"/>
            <a:pathLst>
              <a:path w="8223" h="8903" extrusionOk="0">
                <a:moveTo>
                  <a:pt x="2080" y="2710"/>
                </a:moveTo>
                <a:cubicBezTo>
                  <a:pt x="2458" y="2710"/>
                  <a:pt x="2741" y="3056"/>
                  <a:pt x="2741" y="3403"/>
                </a:cubicBezTo>
                <a:cubicBezTo>
                  <a:pt x="2741" y="3781"/>
                  <a:pt x="2426" y="4065"/>
                  <a:pt x="2080" y="4065"/>
                </a:cubicBezTo>
                <a:cubicBezTo>
                  <a:pt x="1733" y="4065"/>
                  <a:pt x="1418" y="3750"/>
                  <a:pt x="1418" y="3403"/>
                </a:cubicBezTo>
                <a:cubicBezTo>
                  <a:pt x="1418" y="3056"/>
                  <a:pt x="1670" y="2710"/>
                  <a:pt x="2080" y="2710"/>
                </a:cubicBezTo>
                <a:close/>
                <a:moveTo>
                  <a:pt x="4127" y="2710"/>
                </a:moveTo>
                <a:cubicBezTo>
                  <a:pt x="4506" y="2710"/>
                  <a:pt x="4789" y="3056"/>
                  <a:pt x="4789" y="3403"/>
                </a:cubicBezTo>
                <a:cubicBezTo>
                  <a:pt x="4789" y="3781"/>
                  <a:pt x="4474" y="4065"/>
                  <a:pt x="4127" y="4065"/>
                </a:cubicBezTo>
                <a:cubicBezTo>
                  <a:pt x="3718" y="4065"/>
                  <a:pt x="3466" y="3750"/>
                  <a:pt x="3466" y="3403"/>
                </a:cubicBezTo>
                <a:cubicBezTo>
                  <a:pt x="3466" y="3056"/>
                  <a:pt x="3718" y="2710"/>
                  <a:pt x="4127" y="2710"/>
                </a:cubicBezTo>
                <a:close/>
                <a:moveTo>
                  <a:pt x="6207" y="2710"/>
                </a:moveTo>
                <a:cubicBezTo>
                  <a:pt x="6616" y="2710"/>
                  <a:pt x="6868" y="3056"/>
                  <a:pt x="6868" y="3403"/>
                </a:cubicBezTo>
                <a:cubicBezTo>
                  <a:pt x="6868" y="3781"/>
                  <a:pt x="6553" y="4065"/>
                  <a:pt x="6207" y="4065"/>
                </a:cubicBezTo>
                <a:cubicBezTo>
                  <a:pt x="5829" y="4065"/>
                  <a:pt x="5545" y="3750"/>
                  <a:pt x="5545" y="3403"/>
                </a:cubicBezTo>
                <a:cubicBezTo>
                  <a:pt x="5514" y="3056"/>
                  <a:pt x="5829" y="2710"/>
                  <a:pt x="6207" y="2710"/>
                </a:cubicBezTo>
                <a:close/>
                <a:moveTo>
                  <a:pt x="1733" y="0"/>
                </a:moveTo>
                <a:cubicBezTo>
                  <a:pt x="788" y="0"/>
                  <a:pt x="0" y="757"/>
                  <a:pt x="0" y="1702"/>
                </a:cubicBezTo>
                <a:lnTo>
                  <a:pt x="0" y="5136"/>
                </a:lnTo>
                <a:cubicBezTo>
                  <a:pt x="0" y="5955"/>
                  <a:pt x="630" y="6616"/>
                  <a:pt x="1418" y="6774"/>
                </a:cubicBezTo>
                <a:lnTo>
                  <a:pt x="1418" y="8570"/>
                </a:lnTo>
                <a:cubicBezTo>
                  <a:pt x="1418" y="8696"/>
                  <a:pt x="1481" y="8822"/>
                  <a:pt x="1607" y="8885"/>
                </a:cubicBezTo>
                <a:cubicBezTo>
                  <a:pt x="1649" y="8895"/>
                  <a:pt x="1695" y="8902"/>
                  <a:pt x="1739" y="8902"/>
                </a:cubicBezTo>
                <a:cubicBezTo>
                  <a:pt x="1828" y="8902"/>
                  <a:pt x="1912" y="8874"/>
                  <a:pt x="1954" y="8790"/>
                </a:cubicBezTo>
                <a:lnTo>
                  <a:pt x="3938" y="6837"/>
                </a:lnTo>
                <a:lnTo>
                  <a:pt x="6522" y="6837"/>
                </a:lnTo>
                <a:cubicBezTo>
                  <a:pt x="7467" y="6837"/>
                  <a:pt x="8223" y="6081"/>
                  <a:pt x="8223" y="5136"/>
                </a:cubicBezTo>
                <a:lnTo>
                  <a:pt x="8223" y="1702"/>
                </a:lnTo>
                <a:cubicBezTo>
                  <a:pt x="8223" y="757"/>
                  <a:pt x="7467" y="0"/>
                  <a:pt x="6522" y="0"/>
                </a:cubicBezTo>
                <a:close/>
              </a:path>
            </a:pathLst>
          </a:custGeom>
          <a:solidFill>
            <a:srgbClr val="FDF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Immagine 11" descr="Immagine che contiene schermata, Elementi grafici, testo, design&#10;&#10;Descrizione generata automaticamente">
            <a:extLst>
              <a:ext uri="{FF2B5EF4-FFF2-40B4-BE49-F238E27FC236}">
                <a16:creationId xmlns:a16="http://schemas.microsoft.com/office/drawing/2014/main" id="{15FC0686-19D3-3CC9-A0FF-D062E7C55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93" y="2683255"/>
            <a:ext cx="1004949" cy="10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7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4"/>
          <p:cNvSpPr txBox="1">
            <a:spLocks noGrp="1"/>
          </p:cNvSpPr>
          <p:nvPr>
            <p:ph type="title" idx="2"/>
          </p:nvPr>
        </p:nvSpPr>
        <p:spPr>
          <a:xfrm>
            <a:off x="1830828" y="1473670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Dati trattati</a:t>
            </a:r>
            <a:endParaRPr dirty="0"/>
          </a:p>
        </p:txBody>
      </p:sp>
      <p:sp>
        <p:nvSpPr>
          <p:cNvPr id="788" name="Google Shape;788;p5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89" name="Google Shape;789;p5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PySpark</a:t>
            </a:r>
            <a:r>
              <a:rPr lang="it-IT" dirty="0"/>
              <a:t> Job</a:t>
            </a:r>
            <a:endParaRPr dirty="0"/>
          </a:p>
        </p:txBody>
      </p:sp>
      <p:sp>
        <p:nvSpPr>
          <p:cNvPr id="790" name="Google Shape;790;p54"/>
          <p:cNvSpPr txBox="1">
            <a:spLocks noGrp="1"/>
          </p:cNvSpPr>
          <p:nvPr>
            <p:ph type="subTitle" idx="1"/>
          </p:nvPr>
        </p:nvSpPr>
        <p:spPr>
          <a:xfrm>
            <a:off x="1830828" y="1833008"/>
            <a:ext cx="3133399" cy="910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T</a:t>
            </a:r>
            <a:r>
              <a:rPr lang="en" dirty="0"/>
              <a:t>edx_dataset.csv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T</a:t>
            </a:r>
            <a:r>
              <a:rPr lang="en" dirty="0"/>
              <a:t>ags_dataset.csv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W</a:t>
            </a:r>
            <a:r>
              <a:rPr lang="en" dirty="0"/>
              <a:t>atch_next_dataset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Dati da API: </a:t>
            </a:r>
            <a:r>
              <a:rPr lang="it-IT" b="0" i="0" dirty="0">
                <a:effectLst/>
                <a:latin typeface="Roboto" panose="02000000000000000000" pitchFamily="2" charset="0"/>
                <a:hlinkClick r:id="rId3"/>
              </a:rPr>
              <a:t>https://</a:t>
            </a:r>
            <a:r>
              <a:rPr lang="it-IT" b="0" i="0" dirty="0" err="1">
                <a:effectLst/>
                <a:latin typeface="Roboto" panose="02000000000000000000" pitchFamily="2" charset="0"/>
                <a:hlinkClick r:id="rId3"/>
              </a:rPr>
              <a:t>api.core.ac.uk</a:t>
            </a:r>
            <a:r>
              <a:rPr lang="it-IT" b="0" i="0" dirty="0">
                <a:solidFill>
                  <a:srgbClr val="B75400"/>
                </a:solidFill>
                <a:effectLst/>
                <a:latin typeface="Roboto" panose="02000000000000000000" pitchFamily="2" charset="0"/>
                <a:hlinkClick r:id="rId3"/>
              </a:rPr>
              <a:t>/</a:t>
            </a:r>
            <a:endParaRPr lang="en" dirty="0"/>
          </a:p>
        </p:txBody>
      </p:sp>
      <p:sp>
        <p:nvSpPr>
          <p:cNvPr id="793" name="Google Shape;793;p54"/>
          <p:cNvSpPr/>
          <p:nvPr/>
        </p:nvSpPr>
        <p:spPr>
          <a:xfrm>
            <a:off x="714000" y="1277796"/>
            <a:ext cx="884700" cy="885000"/>
          </a:xfrm>
          <a:prstGeom prst="ellipse">
            <a:avLst/>
          </a:prstGeom>
          <a:solidFill>
            <a:srgbClr val="3A2D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8" name="Google Shape;808;p54"/>
          <p:cNvSpPr/>
          <p:nvPr/>
        </p:nvSpPr>
        <p:spPr>
          <a:xfrm>
            <a:off x="5369346" y="2113489"/>
            <a:ext cx="3460236" cy="274299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_id: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main_speaker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title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url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posted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details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main_author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num_views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Number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durations: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watch_nexts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:[{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url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watch_next_idx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endParaRPr lang="it-IT" sz="9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}],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tags:[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papers: [{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title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identifiers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: [</a:t>
            </a:r>
            <a:r>
              <a:rPr lang="it-IT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String</a:t>
            </a: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1"/>
                </a:solidFill>
                <a:latin typeface="Andale Mono" panose="020B0509000000000004" pitchFamily="49" charset="0"/>
              </a:rPr>
              <a:t>}]</a:t>
            </a:r>
            <a:endParaRPr sz="9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3" name="Google Shape;791;p54">
            <a:extLst>
              <a:ext uri="{FF2B5EF4-FFF2-40B4-BE49-F238E27FC236}">
                <a16:creationId xmlns:a16="http://schemas.microsoft.com/office/drawing/2014/main" id="{9F1106D0-E2F6-74ED-DE10-D76DE7016868}"/>
              </a:ext>
            </a:extLst>
          </p:cNvPr>
          <p:cNvSpPr txBox="1">
            <a:spLocks/>
          </p:cNvSpPr>
          <p:nvPr/>
        </p:nvSpPr>
        <p:spPr>
          <a:xfrm>
            <a:off x="6154722" y="1456984"/>
            <a:ext cx="2766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t-IT" dirty="0"/>
              <a:t>Schema aggregato</a:t>
            </a:r>
          </a:p>
        </p:txBody>
      </p:sp>
      <p:sp>
        <p:nvSpPr>
          <p:cNvPr id="15" name="Google Shape;793;p54">
            <a:extLst>
              <a:ext uri="{FF2B5EF4-FFF2-40B4-BE49-F238E27FC236}">
                <a16:creationId xmlns:a16="http://schemas.microsoft.com/office/drawing/2014/main" id="{ABD28814-40D0-D111-DBAC-69224DFA6FD1}"/>
              </a:ext>
            </a:extLst>
          </p:cNvPr>
          <p:cNvSpPr/>
          <p:nvPr/>
        </p:nvSpPr>
        <p:spPr>
          <a:xfrm>
            <a:off x="759720" y="2946576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9149;p88">
            <a:extLst>
              <a:ext uri="{FF2B5EF4-FFF2-40B4-BE49-F238E27FC236}">
                <a16:creationId xmlns:a16="http://schemas.microsoft.com/office/drawing/2014/main" id="{58019317-3C31-4CC9-C318-5BD8C155D4C5}"/>
              </a:ext>
            </a:extLst>
          </p:cNvPr>
          <p:cNvGrpSpPr/>
          <p:nvPr/>
        </p:nvGrpSpPr>
        <p:grpSpPr>
          <a:xfrm>
            <a:off x="985127" y="1510395"/>
            <a:ext cx="442373" cy="420775"/>
            <a:chOff x="-6690625" y="3631325"/>
            <a:chExt cx="307225" cy="292225"/>
          </a:xfrm>
          <a:solidFill>
            <a:srgbClr val="62429F"/>
          </a:solidFill>
        </p:grpSpPr>
        <p:sp>
          <p:nvSpPr>
            <p:cNvPr id="22" name="Google Shape;9150;p88">
              <a:extLst>
                <a:ext uri="{FF2B5EF4-FFF2-40B4-BE49-F238E27FC236}">
                  <a16:creationId xmlns:a16="http://schemas.microsoft.com/office/drawing/2014/main" id="{E3DC8D69-D666-8B3F-7AA3-DCD882DB9A95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151;p88">
              <a:extLst>
                <a:ext uri="{FF2B5EF4-FFF2-40B4-BE49-F238E27FC236}">
                  <a16:creationId xmlns:a16="http://schemas.microsoft.com/office/drawing/2014/main" id="{2AEE971B-8CB3-D734-6CCC-5AA64AC4D7F8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52;p88">
              <a:extLst>
                <a:ext uri="{FF2B5EF4-FFF2-40B4-BE49-F238E27FC236}">
                  <a16:creationId xmlns:a16="http://schemas.microsoft.com/office/drawing/2014/main" id="{0FBDD441-59EA-DD67-5C31-6728CF76E62D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53;p88">
              <a:extLst>
                <a:ext uri="{FF2B5EF4-FFF2-40B4-BE49-F238E27FC236}">
                  <a16:creationId xmlns:a16="http://schemas.microsoft.com/office/drawing/2014/main" id="{C9E4B05A-813C-61C0-5F4D-9D373EC4F5AD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54;p88">
              <a:extLst>
                <a:ext uri="{FF2B5EF4-FFF2-40B4-BE49-F238E27FC236}">
                  <a16:creationId xmlns:a16="http://schemas.microsoft.com/office/drawing/2014/main" id="{1C604BCC-BE26-F8ED-A548-A63AFABE8B94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9326;p88">
            <a:extLst>
              <a:ext uri="{FF2B5EF4-FFF2-40B4-BE49-F238E27FC236}">
                <a16:creationId xmlns:a16="http://schemas.microsoft.com/office/drawing/2014/main" id="{ABCCFC18-A13B-327F-0874-510E2EAB6412}"/>
              </a:ext>
            </a:extLst>
          </p:cNvPr>
          <p:cNvGrpSpPr/>
          <p:nvPr/>
        </p:nvGrpSpPr>
        <p:grpSpPr>
          <a:xfrm>
            <a:off x="1056760" y="3179246"/>
            <a:ext cx="425310" cy="419659"/>
            <a:chOff x="-1951475" y="3597450"/>
            <a:chExt cx="295375" cy="291450"/>
          </a:xfrm>
          <a:solidFill>
            <a:srgbClr val="5CFFA6"/>
          </a:solidFill>
        </p:grpSpPr>
        <p:sp>
          <p:nvSpPr>
            <p:cNvPr id="28" name="Google Shape;9327;p88">
              <a:extLst>
                <a:ext uri="{FF2B5EF4-FFF2-40B4-BE49-F238E27FC236}">
                  <a16:creationId xmlns:a16="http://schemas.microsoft.com/office/drawing/2014/main" id="{93915993-10A9-28BF-53B9-9E16DBB565AC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28;p88">
              <a:extLst>
                <a:ext uri="{FF2B5EF4-FFF2-40B4-BE49-F238E27FC236}">
                  <a16:creationId xmlns:a16="http://schemas.microsoft.com/office/drawing/2014/main" id="{A97D5197-356A-85FD-0FD1-DA36EE77F948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29;p88">
              <a:extLst>
                <a:ext uri="{FF2B5EF4-FFF2-40B4-BE49-F238E27FC236}">
                  <a16:creationId xmlns:a16="http://schemas.microsoft.com/office/drawing/2014/main" id="{35360374-7247-33DA-FC78-FFE7CAC343F4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30;p88">
              <a:extLst>
                <a:ext uri="{FF2B5EF4-FFF2-40B4-BE49-F238E27FC236}">
                  <a16:creationId xmlns:a16="http://schemas.microsoft.com/office/drawing/2014/main" id="{A4246C74-2211-4FDC-8BD3-A06FE1EC6B1F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87;p54">
            <a:extLst>
              <a:ext uri="{FF2B5EF4-FFF2-40B4-BE49-F238E27FC236}">
                <a16:creationId xmlns:a16="http://schemas.microsoft.com/office/drawing/2014/main" id="{6C9DBD06-1A63-D3CB-3272-DBA69E2A1EAE}"/>
              </a:ext>
            </a:extLst>
          </p:cNvPr>
          <p:cNvSpPr txBox="1">
            <a:spLocks/>
          </p:cNvSpPr>
          <p:nvPr/>
        </p:nvSpPr>
        <p:spPr>
          <a:xfrm>
            <a:off x="1899408" y="3020530"/>
            <a:ext cx="2766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t-IT" dirty="0"/>
              <a:t>Tecnologie utilizzate</a:t>
            </a:r>
          </a:p>
        </p:txBody>
      </p:sp>
      <p:sp>
        <p:nvSpPr>
          <p:cNvPr id="769" name="Google Shape;790;p54">
            <a:extLst>
              <a:ext uri="{FF2B5EF4-FFF2-40B4-BE49-F238E27FC236}">
                <a16:creationId xmlns:a16="http://schemas.microsoft.com/office/drawing/2014/main" id="{67DF6001-A3B0-2709-0343-A58B46DEDDF9}"/>
              </a:ext>
            </a:extLst>
          </p:cNvPr>
          <p:cNvSpPr txBox="1">
            <a:spLocks/>
          </p:cNvSpPr>
          <p:nvPr/>
        </p:nvSpPr>
        <p:spPr>
          <a:xfrm>
            <a:off x="1830828" y="3377736"/>
            <a:ext cx="2766300" cy="69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PySpark</a:t>
            </a: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AWS </a:t>
            </a:r>
            <a:r>
              <a:rPr lang="it-IT" dirty="0" err="1"/>
              <a:t>Glue</a:t>
            </a:r>
            <a:endParaRPr lang="en" dirty="0"/>
          </a:p>
        </p:txBody>
      </p:sp>
      <p:sp>
        <p:nvSpPr>
          <p:cNvPr id="775" name="Google Shape;571;p46">
            <a:extLst>
              <a:ext uri="{FF2B5EF4-FFF2-40B4-BE49-F238E27FC236}">
                <a16:creationId xmlns:a16="http://schemas.microsoft.com/office/drawing/2014/main" id="{97CE0FD4-AF83-E905-6624-367136FF424B}"/>
              </a:ext>
            </a:extLst>
          </p:cNvPr>
          <p:cNvSpPr/>
          <p:nvPr/>
        </p:nvSpPr>
        <p:spPr>
          <a:xfrm>
            <a:off x="5269986" y="1317202"/>
            <a:ext cx="838500" cy="8385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6" name="Google Shape;7109;p84">
            <a:extLst>
              <a:ext uri="{FF2B5EF4-FFF2-40B4-BE49-F238E27FC236}">
                <a16:creationId xmlns:a16="http://schemas.microsoft.com/office/drawing/2014/main" id="{DCDF0B3D-6F89-6ECE-9374-46BAC687A732}"/>
              </a:ext>
            </a:extLst>
          </p:cNvPr>
          <p:cNvSpPr/>
          <p:nvPr/>
        </p:nvSpPr>
        <p:spPr>
          <a:xfrm>
            <a:off x="5421734" y="1475656"/>
            <a:ext cx="535004" cy="547874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5CFF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/>
          <p:nvPr/>
        </p:nvSpPr>
        <p:spPr>
          <a:xfrm>
            <a:off x="5052802" y="1315555"/>
            <a:ext cx="838800" cy="8388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vs. Solution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7" name="Google Shape;487;p43"/>
          <p:cNvSpPr txBox="1">
            <a:spLocks noGrp="1"/>
          </p:cNvSpPr>
          <p:nvPr>
            <p:ph type="title" idx="3"/>
          </p:nvPr>
        </p:nvSpPr>
        <p:spPr>
          <a:xfrm>
            <a:off x="4985358" y="2277572"/>
            <a:ext cx="3111148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Aggiornamento </a:t>
            </a:r>
            <a:r>
              <a:rPr lang="en" dirty="0" err="1"/>
              <a:t>automatico</a:t>
            </a:r>
            <a:r>
              <a:rPr lang="en" dirty="0"/>
              <a:t> </a:t>
            </a:r>
            <a:r>
              <a:rPr lang="en" dirty="0" err="1"/>
              <a:t>settimanale</a:t>
            </a:r>
            <a:endParaRPr dirty="0"/>
          </a:p>
        </p:txBody>
      </p:sp>
      <p:sp>
        <p:nvSpPr>
          <p:cNvPr id="488" name="Google Shape;488;p43"/>
          <p:cNvSpPr txBox="1">
            <a:spLocks noGrp="1"/>
          </p:cNvSpPr>
          <p:nvPr>
            <p:ph type="title" idx="2"/>
          </p:nvPr>
        </p:nvSpPr>
        <p:spPr>
          <a:xfrm>
            <a:off x="1453689" y="2280899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Necessità di aggiornare articoli</a:t>
            </a:r>
            <a:endParaRPr dirty="0"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1"/>
          </p:nvPr>
        </p:nvSpPr>
        <p:spPr>
          <a:xfrm>
            <a:off x="1453689" y="2856247"/>
            <a:ext cx="2964000" cy="1274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Uno </a:t>
            </a:r>
            <a:r>
              <a:rPr lang="en" dirty="0" err="1"/>
              <a:t>degli</a:t>
            </a:r>
            <a:r>
              <a:rPr lang="en" dirty="0"/>
              <a:t> </a:t>
            </a:r>
            <a:r>
              <a:rPr lang="en" dirty="0" err="1"/>
              <a:t>scopi</a:t>
            </a:r>
            <a:r>
              <a:rPr lang="en" dirty="0"/>
              <a:t> </a:t>
            </a:r>
            <a:r>
              <a:rPr lang="en" dirty="0" err="1"/>
              <a:t>principali</a:t>
            </a:r>
            <a:r>
              <a:rPr lang="en" dirty="0"/>
              <a:t> </a:t>
            </a:r>
            <a:r>
              <a:rPr lang="en" dirty="0" err="1"/>
              <a:t>dell’applicazione</a:t>
            </a:r>
            <a:r>
              <a:rPr lang="en" dirty="0"/>
              <a:t> è di allegare articoli scientifici e di attualità sotto ogni video per poter informare a </a:t>
            </a:r>
            <a:r>
              <a:rPr lang="en" dirty="0" err="1"/>
              <a:t>aggiornare</a:t>
            </a:r>
            <a:r>
              <a:rPr lang="en" dirty="0"/>
              <a:t> </a:t>
            </a:r>
            <a:r>
              <a:rPr lang="en" dirty="0" err="1"/>
              <a:t>l’utente</a:t>
            </a:r>
            <a:r>
              <a:rPr lang="en" dirty="0"/>
              <a:t> sulle tematiche</a:t>
            </a:r>
            <a:endParaRPr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4"/>
          </p:nvPr>
        </p:nvSpPr>
        <p:spPr>
          <a:xfrm>
            <a:off x="4985358" y="2856247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 fare ciò è necessario un job periodico che aggiorni la lista degli articoli da allegare al di sotto di ogni video, è stato deciso di schedularlo con frequenza settimanale</a:t>
            </a:r>
            <a:endParaRPr dirty="0"/>
          </a:p>
        </p:txBody>
      </p:sp>
      <p:sp>
        <p:nvSpPr>
          <p:cNvPr id="491" name="Google Shape;491;p4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572;p46">
            <a:extLst>
              <a:ext uri="{FF2B5EF4-FFF2-40B4-BE49-F238E27FC236}">
                <a16:creationId xmlns:a16="http://schemas.microsoft.com/office/drawing/2014/main" id="{D4FC6246-4995-9891-830B-EC0B8DE3E793}"/>
              </a:ext>
            </a:extLst>
          </p:cNvPr>
          <p:cNvSpPr/>
          <p:nvPr/>
        </p:nvSpPr>
        <p:spPr>
          <a:xfrm>
            <a:off x="1551575" y="1315855"/>
            <a:ext cx="838500" cy="838500"/>
          </a:xfrm>
          <a:prstGeom prst="ellipse">
            <a:avLst/>
          </a:prstGeom>
          <a:solidFill>
            <a:srgbClr val="3A2D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" name="Google Shape;9236;p88">
            <a:extLst>
              <a:ext uri="{FF2B5EF4-FFF2-40B4-BE49-F238E27FC236}">
                <a16:creationId xmlns:a16="http://schemas.microsoft.com/office/drawing/2014/main" id="{0A9049D7-F446-B366-5AB5-24DB4ED226E8}"/>
              </a:ext>
            </a:extLst>
          </p:cNvPr>
          <p:cNvGrpSpPr/>
          <p:nvPr/>
        </p:nvGrpSpPr>
        <p:grpSpPr>
          <a:xfrm>
            <a:off x="5224129" y="1486555"/>
            <a:ext cx="496147" cy="496800"/>
            <a:chOff x="-1183550" y="3586525"/>
            <a:chExt cx="296175" cy="290550"/>
          </a:xfrm>
          <a:solidFill>
            <a:srgbClr val="FDFF5C"/>
          </a:solidFill>
        </p:grpSpPr>
        <p:sp>
          <p:nvSpPr>
            <p:cNvPr id="4" name="Google Shape;9237;p88">
              <a:extLst>
                <a:ext uri="{FF2B5EF4-FFF2-40B4-BE49-F238E27FC236}">
                  <a16:creationId xmlns:a16="http://schemas.microsoft.com/office/drawing/2014/main" id="{5CE52E4A-39F3-950A-9873-417752735902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238;p88">
              <a:extLst>
                <a:ext uri="{FF2B5EF4-FFF2-40B4-BE49-F238E27FC236}">
                  <a16:creationId xmlns:a16="http://schemas.microsoft.com/office/drawing/2014/main" id="{39E55DE8-21E2-9207-3E2F-58F1DA2EB67B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39;p88">
              <a:extLst>
                <a:ext uri="{FF2B5EF4-FFF2-40B4-BE49-F238E27FC236}">
                  <a16:creationId xmlns:a16="http://schemas.microsoft.com/office/drawing/2014/main" id="{73A746A8-E43F-9A5A-D0AA-17DDA5DAF1C3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40;p88">
              <a:extLst>
                <a:ext uri="{FF2B5EF4-FFF2-40B4-BE49-F238E27FC236}">
                  <a16:creationId xmlns:a16="http://schemas.microsoft.com/office/drawing/2014/main" id="{D9C99911-BC38-09A4-A3C9-707F4078959E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41;p88">
              <a:extLst>
                <a:ext uri="{FF2B5EF4-FFF2-40B4-BE49-F238E27FC236}">
                  <a16:creationId xmlns:a16="http://schemas.microsoft.com/office/drawing/2014/main" id="{B152676D-700C-9DA8-9A44-E3D29B328B41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42;p88">
              <a:extLst>
                <a:ext uri="{FF2B5EF4-FFF2-40B4-BE49-F238E27FC236}">
                  <a16:creationId xmlns:a16="http://schemas.microsoft.com/office/drawing/2014/main" id="{0B09FD29-C28C-8AB7-3512-374870BE79E1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43;p88">
              <a:extLst>
                <a:ext uri="{FF2B5EF4-FFF2-40B4-BE49-F238E27FC236}">
                  <a16:creationId xmlns:a16="http://schemas.microsoft.com/office/drawing/2014/main" id="{AFAC9A8E-16D3-728E-A52B-D048C436C047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44;p88">
              <a:extLst>
                <a:ext uri="{FF2B5EF4-FFF2-40B4-BE49-F238E27FC236}">
                  <a16:creationId xmlns:a16="http://schemas.microsoft.com/office/drawing/2014/main" id="{AB6D8B7B-C9B3-E410-78E0-6447DB1E5187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45;p88">
              <a:extLst>
                <a:ext uri="{FF2B5EF4-FFF2-40B4-BE49-F238E27FC236}">
                  <a16:creationId xmlns:a16="http://schemas.microsoft.com/office/drawing/2014/main" id="{C0E43752-5524-9DD0-39FC-E49BBE8339DB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785;p85">
            <a:extLst>
              <a:ext uri="{FF2B5EF4-FFF2-40B4-BE49-F238E27FC236}">
                <a16:creationId xmlns:a16="http://schemas.microsoft.com/office/drawing/2014/main" id="{797E7D62-77F6-D0FC-6452-3405B0E6B758}"/>
              </a:ext>
            </a:extLst>
          </p:cNvPr>
          <p:cNvSpPr/>
          <p:nvPr/>
        </p:nvSpPr>
        <p:spPr>
          <a:xfrm>
            <a:off x="1745825" y="1510105"/>
            <a:ext cx="450000" cy="450000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955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38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/>
          <p:nvPr/>
        </p:nvSpPr>
        <p:spPr>
          <a:xfrm>
            <a:off x="5015202" y="1203259"/>
            <a:ext cx="884700" cy="8850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vs. Solution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7" name="Google Shape;487;p43"/>
          <p:cNvSpPr txBox="1">
            <a:spLocks noGrp="1"/>
          </p:cNvSpPr>
          <p:nvPr>
            <p:ph type="title" idx="3"/>
          </p:nvPr>
        </p:nvSpPr>
        <p:spPr>
          <a:xfrm>
            <a:off x="4924111" y="2123254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Filtraggio</a:t>
            </a:r>
          </a:p>
        </p:txBody>
      </p:sp>
      <p:sp>
        <p:nvSpPr>
          <p:cNvPr id="488" name="Google Shape;488;p43"/>
          <p:cNvSpPr txBox="1">
            <a:spLocks noGrp="1"/>
          </p:cNvSpPr>
          <p:nvPr>
            <p:ph type="title" idx="2"/>
          </p:nvPr>
        </p:nvSpPr>
        <p:spPr>
          <a:xfrm>
            <a:off x="1386782" y="2106048"/>
            <a:ext cx="2964000" cy="782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Raw</a:t>
            </a:r>
            <a:r>
              <a:rPr lang="it-IT" dirty="0"/>
              <a:t> data con duplicati</a:t>
            </a:r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1"/>
          </p:nvPr>
        </p:nvSpPr>
        <p:spPr>
          <a:xfrm>
            <a:off x="1386782" y="2961366"/>
            <a:ext cx="2964000" cy="698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dati dei dataset sono sporchi: vi sono dati duplicati e dati con chiave nulla</a:t>
            </a:r>
          </a:p>
        </p:txBody>
      </p:sp>
      <p:sp>
        <p:nvSpPr>
          <p:cNvPr id="3" name="Google Shape;490;p43">
            <a:extLst>
              <a:ext uri="{FF2B5EF4-FFF2-40B4-BE49-F238E27FC236}">
                <a16:creationId xmlns:a16="http://schemas.microsoft.com/office/drawing/2014/main" id="{42FAE029-FDB5-DDBB-958F-227F7A761C8C}"/>
              </a:ext>
            </a:extLst>
          </p:cNvPr>
          <p:cNvSpPr txBox="1">
            <a:spLocks/>
          </p:cNvSpPr>
          <p:nvPr/>
        </p:nvSpPr>
        <p:spPr>
          <a:xfrm>
            <a:off x="4924111" y="2961366"/>
            <a:ext cx="3878235" cy="189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/>
            <a:r>
              <a:rPr lang="it-IT" dirty="0"/>
              <a:t>È stato necessario implementare del codice per filtrare i dati duplicati e con chiave nulla per ottenere un dataset con cui sia più facile lavorare</a:t>
            </a:r>
          </a:p>
        </p:txBody>
      </p:sp>
      <p:sp>
        <p:nvSpPr>
          <p:cNvPr id="4" name="Google Shape;491;p43">
            <a:extLst>
              <a:ext uri="{FF2B5EF4-FFF2-40B4-BE49-F238E27FC236}">
                <a16:creationId xmlns:a16="http://schemas.microsoft.com/office/drawing/2014/main" id="{B6FA0BBF-3986-07C2-2B5F-8AF56EC3DB37}"/>
              </a:ext>
            </a:extLst>
          </p:cNvPr>
          <p:cNvSpPr txBox="1">
            <a:spLocks/>
          </p:cNvSpPr>
          <p:nvPr/>
        </p:nvSpPr>
        <p:spPr>
          <a:xfrm>
            <a:off x="8182890" y="4740514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Google Shape;490;p43">
            <a:extLst>
              <a:ext uri="{FF2B5EF4-FFF2-40B4-BE49-F238E27FC236}">
                <a16:creationId xmlns:a16="http://schemas.microsoft.com/office/drawing/2014/main" id="{02B60B3D-2B69-B791-658E-69472F278904}"/>
              </a:ext>
            </a:extLst>
          </p:cNvPr>
          <p:cNvSpPr txBox="1">
            <a:spLocks/>
          </p:cNvSpPr>
          <p:nvPr/>
        </p:nvSpPr>
        <p:spPr>
          <a:xfrm>
            <a:off x="4924111" y="2497265"/>
            <a:ext cx="3878235" cy="46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/>
            <a:r>
              <a:rPr lang="en-US" sz="1100" dirty="0" err="1">
                <a:latin typeface="Andale Mono" panose="020B0509000000000004" pitchFamily="49" charset="0"/>
              </a:rPr>
              <a:t>tedx_dataset.filter</a:t>
            </a:r>
            <a:r>
              <a:rPr lang="en-US" sz="1100" dirty="0">
                <a:latin typeface="Andale Mono" panose="020B0509000000000004" pitchFamily="49" charset="0"/>
              </a:rPr>
              <a:t>("</a:t>
            </a:r>
            <a:r>
              <a:rPr lang="en-US" sz="1100" dirty="0" err="1">
                <a:latin typeface="Andale Mono" panose="020B0509000000000004" pitchFamily="49" charset="0"/>
              </a:rPr>
              <a:t>idx</a:t>
            </a:r>
            <a:r>
              <a:rPr lang="en-US" sz="1100" dirty="0">
                <a:latin typeface="Andale Mono" panose="020B0509000000000004" pitchFamily="49" charset="0"/>
              </a:rPr>
              <a:t> is not null")</a:t>
            </a:r>
          </a:p>
          <a:p>
            <a:pPr marL="0" indent="0"/>
            <a:r>
              <a:rPr lang="it-IT" sz="1100" dirty="0" err="1">
                <a:latin typeface="Andale Mono" panose="020B0509000000000004" pitchFamily="49" charset="0"/>
              </a:rPr>
              <a:t>watch_next_dataset.dropDuplicates</a:t>
            </a:r>
            <a:r>
              <a:rPr lang="it-IT" sz="1100" dirty="0">
                <a:latin typeface="Andale Mono" panose="020B0509000000000004" pitchFamily="49" charset="0"/>
              </a:rPr>
              <a:t>()</a:t>
            </a:r>
          </a:p>
        </p:txBody>
      </p:sp>
      <p:sp>
        <p:nvSpPr>
          <p:cNvPr id="8" name="Google Shape;484;p43">
            <a:extLst>
              <a:ext uri="{FF2B5EF4-FFF2-40B4-BE49-F238E27FC236}">
                <a16:creationId xmlns:a16="http://schemas.microsoft.com/office/drawing/2014/main" id="{F632A7B6-208B-2A4F-0C1C-F8E1799F1516}"/>
              </a:ext>
            </a:extLst>
          </p:cNvPr>
          <p:cNvSpPr/>
          <p:nvPr/>
        </p:nvSpPr>
        <p:spPr>
          <a:xfrm>
            <a:off x="1461622" y="1203259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785;p85">
            <a:extLst>
              <a:ext uri="{FF2B5EF4-FFF2-40B4-BE49-F238E27FC236}">
                <a16:creationId xmlns:a16="http://schemas.microsoft.com/office/drawing/2014/main" id="{A5E8450D-E536-EF47-4C87-A09AA0B7FFC4}"/>
              </a:ext>
            </a:extLst>
          </p:cNvPr>
          <p:cNvSpPr/>
          <p:nvPr/>
        </p:nvSpPr>
        <p:spPr>
          <a:xfrm>
            <a:off x="1665687" y="1443511"/>
            <a:ext cx="476570" cy="443269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CFF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9236;p88">
            <a:extLst>
              <a:ext uri="{FF2B5EF4-FFF2-40B4-BE49-F238E27FC236}">
                <a16:creationId xmlns:a16="http://schemas.microsoft.com/office/drawing/2014/main" id="{B3237B0C-EFB6-FDEB-ECEC-FEE9ADCBE1FB}"/>
              </a:ext>
            </a:extLst>
          </p:cNvPr>
          <p:cNvGrpSpPr/>
          <p:nvPr/>
        </p:nvGrpSpPr>
        <p:grpSpPr>
          <a:xfrm>
            <a:off x="5209478" y="1417341"/>
            <a:ext cx="496147" cy="458944"/>
            <a:chOff x="-1183550" y="3586525"/>
            <a:chExt cx="296175" cy="290550"/>
          </a:xfrm>
          <a:solidFill>
            <a:srgbClr val="FDFF5C"/>
          </a:solidFill>
        </p:grpSpPr>
        <p:sp>
          <p:nvSpPr>
            <p:cNvPr id="13" name="Google Shape;9237;p88">
              <a:extLst>
                <a:ext uri="{FF2B5EF4-FFF2-40B4-BE49-F238E27FC236}">
                  <a16:creationId xmlns:a16="http://schemas.microsoft.com/office/drawing/2014/main" id="{EEDE874F-718F-8D03-CBB6-457565F480C6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38;p88">
              <a:extLst>
                <a:ext uri="{FF2B5EF4-FFF2-40B4-BE49-F238E27FC236}">
                  <a16:creationId xmlns:a16="http://schemas.microsoft.com/office/drawing/2014/main" id="{9942469B-DDF3-2624-6138-91A8A6BA86FA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39;p88">
              <a:extLst>
                <a:ext uri="{FF2B5EF4-FFF2-40B4-BE49-F238E27FC236}">
                  <a16:creationId xmlns:a16="http://schemas.microsoft.com/office/drawing/2014/main" id="{3980FDDE-CD2B-A6D0-EC77-0403E6A97A41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40;p88">
              <a:extLst>
                <a:ext uri="{FF2B5EF4-FFF2-40B4-BE49-F238E27FC236}">
                  <a16:creationId xmlns:a16="http://schemas.microsoft.com/office/drawing/2014/main" id="{D069B5A2-D66A-37E3-BA69-0AFCC908CFA0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41;p88">
              <a:extLst>
                <a:ext uri="{FF2B5EF4-FFF2-40B4-BE49-F238E27FC236}">
                  <a16:creationId xmlns:a16="http://schemas.microsoft.com/office/drawing/2014/main" id="{1F5DE92E-7F16-FFAE-713A-A7AD6FF8B824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42;p88">
              <a:extLst>
                <a:ext uri="{FF2B5EF4-FFF2-40B4-BE49-F238E27FC236}">
                  <a16:creationId xmlns:a16="http://schemas.microsoft.com/office/drawing/2014/main" id="{AA2C15FC-D044-83CB-FC91-35DC4554D755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43;p88">
              <a:extLst>
                <a:ext uri="{FF2B5EF4-FFF2-40B4-BE49-F238E27FC236}">
                  <a16:creationId xmlns:a16="http://schemas.microsoft.com/office/drawing/2014/main" id="{64990D58-2278-724E-AFBA-F167C5C48F14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44;p88">
              <a:extLst>
                <a:ext uri="{FF2B5EF4-FFF2-40B4-BE49-F238E27FC236}">
                  <a16:creationId xmlns:a16="http://schemas.microsoft.com/office/drawing/2014/main" id="{08CD35C5-23DD-013B-B638-65E72D79FCDA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45;p88">
              <a:extLst>
                <a:ext uri="{FF2B5EF4-FFF2-40B4-BE49-F238E27FC236}">
                  <a16:creationId xmlns:a16="http://schemas.microsoft.com/office/drawing/2014/main" id="{C6950C82-06AD-7CD5-9D67-468EF556C1F6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980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9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Possibili evoluzioni</a:t>
            </a:r>
            <a:endParaRPr dirty="0"/>
          </a:p>
        </p:txBody>
      </p:sp>
      <p:sp>
        <p:nvSpPr>
          <p:cNvPr id="669" name="Google Shape;669;p4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670" name="Google Shape;670;p49"/>
          <p:cNvGraphicFramePr/>
          <p:nvPr>
            <p:extLst>
              <p:ext uri="{D42A27DB-BD31-4B8C-83A1-F6EECF244321}">
                <p14:modId xmlns:p14="http://schemas.microsoft.com/office/powerpoint/2010/main" val="1036275640"/>
              </p:ext>
            </p:extLst>
          </p:nvPr>
        </p:nvGraphicFramePr>
        <p:xfrm>
          <a:off x="714000" y="1243555"/>
          <a:ext cx="2299575" cy="3523808"/>
        </p:xfrm>
        <a:graphic>
          <a:graphicData uri="http://schemas.openxmlformats.org/drawingml/2006/table">
            <a:tbl>
              <a:tblPr>
                <a:noFill/>
                <a:tableStyleId>{54AEC774-3830-4147-959C-DA23350FA06D}</a:tableStyleId>
              </a:tblPr>
              <a:tblGrid>
                <a:gridCol w="229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750" dirty="0">
                          <a:solidFill>
                            <a:schemeClr val="accent5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Job di raccomandazione personalizzata</a:t>
                      </a:r>
                      <a:endParaRPr sz="1750" dirty="0">
                        <a:solidFill>
                          <a:schemeClr val="accent5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CFFA6">
                        <a:alpha val="435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9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Job di raccomandazione personalizzata che suggerisce agli utenti articoli scientifici e </a:t>
                      </a:r>
                      <a:r>
                        <a:rPr lang="it-IT" dirty="0" err="1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TEDx</a:t>
                      </a:r>
                      <a:r>
                        <a:rPr lang="it-IT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Talks</a:t>
                      </a: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958">
                <a:tc>
                  <a:txBody>
                    <a:bodyPr/>
                    <a:lstStyle/>
                    <a:p>
                      <a:pPr marL="254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Barlow Semi Condensed Medium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Raccomandazioni in base a:</a:t>
                      </a:r>
                    </a:p>
                    <a:p>
                      <a:pPr marL="254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Barlow Semi Condensed Medium"/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Interessi</a:t>
                      </a:r>
                      <a:endParaRPr lang="en"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marL="254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Barlow Semi Condensed Medium"/>
                        <a:buNone/>
                      </a:pPr>
                      <a:r>
                        <a:rPr lang="it-IT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V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isualizzazioni precedenti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accent5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71" name="Google Shape;671;p49"/>
          <p:cNvGraphicFramePr/>
          <p:nvPr>
            <p:extLst>
              <p:ext uri="{D42A27DB-BD31-4B8C-83A1-F6EECF244321}">
                <p14:modId xmlns:p14="http://schemas.microsoft.com/office/powerpoint/2010/main" val="1830482763"/>
              </p:ext>
            </p:extLst>
          </p:nvPr>
        </p:nvGraphicFramePr>
        <p:xfrm>
          <a:off x="3258569" y="1243556"/>
          <a:ext cx="2299575" cy="3516981"/>
        </p:xfrm>
        <a:graphic>
          <a:graphicData uri="http://schemas.openxmlformats.org/drawingml/2006/table">
            <a:tbl>
              <a:tblPr>
                <a:noFill/>
                <a:tableStyleId>{54AEC774-3830-4147-959C-DA23350FA06D}</a:tableStyleId>
              </a:tblPr>
              <a:tblGrid>
                <a:gridCol w="229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5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>
                          <a:solidFill>
                            <a:schemeClr val="accent3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Job di generazione automatica di abstract</a:t>
                      </a:r>
                      <a:endParaRPr sz="1800" dirty="0">
                        <a:solidFill>
                          <a:schemeClr val="accent3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F5C">
                        <a:alpha val="45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Job per generare abstract sintetici per gli articoli scientifici</a:t>
                      </a: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66">
                <a:tc>
                  <a:txBody>
                    <a:bodyPr/>
                    <a:lstStyle/>
                    <a:p>
                      <a:pPr marL="254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Barlow Semi Condensed Medium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Abstract</a:t>
                      </a:r>
                    </a:p>
                    <a:p>
                      <a:pPr marL="254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Barlow Semi Condensed Medium"/>
                        <a:buNone/>
                      </a:pPr>
                      <a:r>
                        <a:rPr lang="it-IT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anoramica rapida del contenuto</a:t>
                      </a: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72" name="Google Shape;672;p49"/>
          <p:cNvGraphicFramePr/>
          <p:nvPr>
            <p:extLst>
              <p:ext uri="{D42A27DB-BD31-4B8C-83A1-F6EECF244321}">
                <p14:modId xmlns:p14="http://schemas.microsoft.com/office/powerpoint/2010/main" val="2503343465"/>
              </p:ext>
            </p:extLst>
          </p:nvPr>
        </p:nvGraphicFramePr>
        <p:xfrm>
          <a:off x="5803138" y="1243555"/>
          <a:ext cx="2299575" cy="3139320"/>
        </p:xfrm>
        <a:graphic>
          <a:graphicData uri="http://schemas.openxmlformats.org/drawingml/2006/table">
            <a:tbl>
              <a:tblPr>
                <a:noFill/>
                <a:tableStyleId>{54AEC774-3830-4147-959C-DA23350FA06D}</a:tableStyleId>
              </a:tblPr>
              <a:tblGrid>
                <a:gridCol w="229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>
                          <a:solidFill>
                            <a:schemeClr val="accent4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Job di analisi delle tendenze</a:t>
                      </a:r>
                      <a:endParaRPr sz="1800" dirty="0">
                        <a:solidFill>
                          <a:schemeClr val="accent4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CFFF8">
                        <a:alpha val="383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Job che monitora le tendenze degli articoli scientifici e dei </a:t>
                      </a:r>
                      <a:r>
                        <a:rPr lang="it-IT" dirty="0" err="1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TEDx</a:t>
                      </a:r>
                      <a:r>
                        <a:rPr lang="it-IT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Talks per identificare temi emergenti o popolari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875">
                <a:tc>
                  <a:txBody>
                    <a:bodyPr/>
                    <a:lstStyle/>
                    <a:p>
                      <a:pPr marL="254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400"/>
                        <a:buFont typeface="Barlow Semi Condensed Medium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Temi emergenti</a:t>
                      </a:r>
                    </a:p>
                    <a:p>
                      <a:pPr marL="254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400"/>
                        <a:buFont typeface="Barlow Semi Condensed Medium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Attualità</a:t>
                      </a:r>
                    </a:p>
                    <a:p>
                      <a:pPr marL="254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400"/>
                        <a:buFont typeface="Barlow Semi Condensed Medium"/>
                        <a:buNone/>
                      </a:pPr>
                      <a:r>
                        <a:rPr lang="it-IT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U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ltime scoperte scientifiche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2400" b="1" dirty="0">
                        <a:solidFill>
                          <a:schemeClr val="accent4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403</Words>
  <Application>Microsoft Macintosh PowerPoint</Application>
  <PresentationFormat>Presentazione su schermo (16:9)</PresentationFormat>
  <Paragraphs>71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Andale Mono</vt:lpstr>
      <vt:lpstr>Arial</vt:lpstr>
      <vt:lpstr>Barlow Semi Condensed</vt:lpstr>
      <vt:lpstr>Barlow Semi Condensed Medium</vt:lpstr>
      <vt:lpstr>Montserrat ExtraBold</vt:lpstr>
      <vt:lpstr>Roboto</vt:lpstr>
      <vt:lpstr>Awesome Augmented Reality App Pitch Deck by Slidesgo</vt:lpstr>
      <vt:lpstr>TedResearch  App Mobile a supporto della ricerca</vt:lpstr>
      <vt:lpstr>Obiettivi</vt:lpstr>
      <vt:lpstr>Dati trattati</vt:lpstr>
      <vt:lpstr>Problem vs. Solution</vt:lpstr>
      <vt:lpstr>Problem vs. Solution</vt:lpstr>
      <vt:lpstr>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TedResearch  App Mobile a supporto della ricerca</dc:title>
  <cp:lastModifiedBy>ANDREA ROTA</cp:lastModifiedBy>
  <cp:revision>28</cp:revision>
  <dcterms:modified xsi:type="dcterms:W3CDTF">2023-05-16T09:38:34Z</dcterms:modified>
</cp:coreProperties>
</file>