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84" r:id="rId4"/>
    <p:sldId id="330" r:id="rId5"/>
    <p:sldId id="281" r:id="rId6"/>
    <p:sldId id="28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FFA6"/>
    <a:srgbClr val="955CFF"/>
    <a:srgbClr val="FDFF5C"/>
    <a:srgbClr val="5CFFF8"/>
    <a:srgbClr val="1E1E1E"/>
    <a:srgbClr val="62429F"/>
    <a:srgbClr val="3A2D53"/>
    <a:srgbClr val="357471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EC774-3830-4147-959C-DA23350FA06D}">
  <a:tblStyle styleId="{54AEC774-3830-4147-959C-DA23350FA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7" autoAdjust="0"/>
    <p:restoredTop sz="94709"/>
  </p:normalViewPr>
  <p:slideViewPr>
    <p:cSldViewPr snapToGrid="0">
      <p:cViewPr varScale="1">
        <p:scale>
          <a:sx n="171" d="100"/>
          <a:sy n="17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06694f9de_1_18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106694f9de_1_18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0a73f03f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0a73f03f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06694f9de_1_18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106694f9de_1_18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06694f9de_1_18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106694f9de_1_18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8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3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hasCustomPrompt="1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2" hasCustomPrompt="1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3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4" hasCustomPrompt="1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0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4" r:id="rId3"/>
    <p:sldLayoutId id="2147483676" r:id="rId4"/>
    <p:sldLayoutId id="2147483677" r:id="rId5"/>
    <p:sldLayoutId id="2147483682" r:id="rId6"/>
    <p:sldLayoutId id="2147483683" r:id="rId7"/>
    <p:sldLayoutId id="2147483684" r:id="rId8"/>
    <p:sldLayoutId id="214748368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FF0000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TedResearch </a:t>
            </a:r>
            <a:br>
              <a:rPr lang="en" dirty="0"/>
            </a:br>
            <a:r>
              <a:rPr lang="en" sz="2800" dirty="0"/>
              <a:t>App Mobile a supporto della ricerca</a:t>
            </a:r>
            <a:endParaRPr sz="2800"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/>
              <a:t>Daniele </a:t>
            </a:r>
            <a:r>
              <a:rPr lang="it-IT" dirty="0" err="1"/>
              <a:t>Pendesini</a:t>
            </a:r>
            <a:r>
              <a:rPr lang="it-IT" dirty="0"/>
              <a:t> (1068726)</a:t>
            </a:r>
          </a:p>
          <a:p>
            <a:pPr marL="0" indent="0"/>
            <a:r>
              <a:rPr lang="it-IT" dirty="0"/>
              <a:t>Camilla Mazzoleni (1072676)</a:t>
            </a:r>
          </a:p>
          <a:p>
            <a:pPr marL="0" indent="0"/>
            <a:r>
              <a:rPr lang="it-IT" dirty="0"/>
              <a:t>Andrea Rota (1054128)</a:t>
            </a:r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816429" y="3077143"/>
            <a:ext cx="3755571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BB5115C-C03C-8594-7AAE-F030B88B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2" y="1387993"/>
            <a:ext cx="2367513" cy="236751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769120-06C5-B73A-A672-B600889DDA50}"/>
              </a:ext>
            </a:extLst>
          </p:cNvPr>
          <p:cNvSpPr txBox="1"/>
          <p:nvPr/>
        </p:nvSpPr>
        <p:spPr>
          <a:xfrm>
            <a:off x="5944747" y="2970424"/>
            <a:ext cx="2295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lt1"/>
                </a:solidFill>
                <a:latin typeface="Montserrat ExtraBold"/>
                <a:sym typeface="Montserrat ExtraBold"/>
              </a:rPr>
              <a:t>Research</a:t>
            </a:r>
            <a:endParaRPr lang="it-IT" sz="2800" dirty="0">
              <a:solidFill>
                <a:schemeClr val="lt1"/>
              </a:solidFill>
              <a:latin typeface="Montserrat ExtraBold"/>
              <a:sym typeface="Montserrat ExtraBold"/>
            </a:endParaRPr>
          </a:p>
        </p:txBody>
      </p:sp>
      <p:grpSp>
        <p:nvGrpSpPr>
          <p:cNvPr id="12" name="Google Shape;6815;p83">
            <a:extLst>
              <a:ext uri="{FF2B5EF4-FFF2-40B4-BE49-F238E27FC236}">
                <a16:creationId xmlns:a16="http://schemas.microsoft.com/office/drawing/2014/main" id="{F05E85F5-7E79-A27F-7B7C-D26EB7C19D59}"/>
              </a:ext>
            </a:extLst>
          </p:cNvPr>
          <p:cNvGrpSpPr/>
          <p:nvPr/>
        </p:nvGrpSpPr>
        <p:grpSpPr>
          <a:xfrm>
            <a:off x="6420202" y="1504213"/>
            <a:ext cx="682836" cy="599924"/>
            <a:chOff x="-40378075" y="3267450"/>
            <a:chExt cx="317425" cy="289075"/>
          </a:xfrm>
          <a:solidFill>
            <a:schemeClr val="tx2"/>
          </a:solidFill>
        </p:grpSpPr>
        <p:sp>
          <p:nvSpPr>
            <p:cNvPr id="13" name="Google Shape;6816;p83">
              <a:extLst>
                <a:ext uri="{FF2B5EF4-FFF2-40B4-BE49-F238E27FC236}">
                  <a16:creationId xmlns:a16="http://schemas.microsoft.com/office/drawing/2014/main" id="{D1FCDD5C-A5AD-EFFB-35D8-49EDBCBF2E82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17;p83">
              <a:extLst>
                <a:ext uri="{FF2B5EF4-FFF2-40B4-BE49-F238E27FC236}">
                  <a16:creationId xmlns:a16="http://schemas.microsoft.com/office/drawing/2014/main" id="{8FA457BD-71C7-1CE5-1565-5DB51355C6CD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18;p83">
              <a:extLst>
                <a:ext uri="{FF2B5EF4-FFF2-40B4-BE49-F238E27FC236}">
                  <a16:creationId xmlns:a16="http://schemas.microsoft.com/office/drawing/2014/main" id="{84551CE3-0B91-B710-CB5B-BC0C2D416EE4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19;p83">
              <a:extLst>
                <a:ext uri="{FF2B5EF4-FFF2-40B4-BE49-F238E27FC236}">
                  <a16:creationId xmlns:a16="http://schemas.microsoft.com/office/drawing/2014/main" id="{D8300140-4CB0-BB12-3A3F-03343CBD9AC8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3903987" y="2141046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5872904" y="2141046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1935918" y="2141046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830195" y="285846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Get_Correlated_Papers_by_Idx</a:t>
            </a:r>
            <a:br>
              <a:rPr lang="it-IT" sz="1400" dirty="0"/>
            </a:br>
            <a:endParaRPr lang="it-IT" sz="1400"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Lambda </a:t>
            </a:r>
            <a:r>
              <a:rPr lang="it-IT" dirty="0" err="1"/>
              <a:t>function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subTitle" idx="1"/>
          </p:nvPr>
        </p:nvSpPr>
        <p:spPr>
          <a:xfrm>
            <a:off x="1830195" y="3463733"/>
            <a:ext cx="1801800" cy="88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Ritorna una lista di video </a:t>
            </a:r>
            <a:r>
              <a:rPr lang="it-IT" dirty="0" err="1"/>
              <a:t>watch-next</a:t>
            </a:r>
            <a:r>
              <a:rPr lang="it-IT" dirty="0"/>
              <a:t> a partire dall’id del video che si sta guardando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935918" y="2244246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3799770" y="285846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Get_Watch_Next_by_Idx</a:t>
            </a:r>
            <a:br>
              <a:rPr lang="it-IT" sz="1400" dirty="0"/>
            </a:br>
            <a:endParaRPr lang="it-IT" sz="1400"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5"/>
          </p:nvPr>
        </p:nvSpPr>
        <p:spPr>
          <a:xfrm>
            <a:off x="3799770" y="3456482"/>
            <a:ext cx="1801800" cy="88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Ritorna paper correlati a partire dal tag del video che si sta guardando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3903987" y="2244396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5769345" y="285846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/>
              <a:t>In sviluppo</a:t>
            </a:r>
            <a:endParaRPr sz="1400" i="1" dirty="0"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8"/>
          </p:nvPr>
        </p:nvSpPr>
        <p:spPr>
          <a:xfrm>
            <a:off x="5769345" y="3599094"/>
            <a:ext cx="2208003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Permette di aggiungere commenti ai video per poter parlare con altri utenti di un determinato argomento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5872904" y="2244246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759;p53">
            <a:extLst>
              <a:ext uri="{FF2B5EF4-FFF2-40B4-BE49-F238E27FC236}">
                <a16:creationId xmlns:a16="http://schemas.microsoft.com/office/drawing/2014/main" id="{BE842F5C-A597-074D-6DD2-2266E698EABD}"/>
              </a:ext>
            </a:extLst>
          </p:cNvPr>
          <p:cNvSpPr txBox="1"/>
          <p:nvPr/>
        </p:nvSpPr>
        <p:spPr>
          <a:xfrm>
            <a:off x="713999" y="1241505"/>
            <a:ext cx="4411453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>
                <a:solidFill>
                  <a:schemeClr val="lt1"/>
                </a:solidFill>
                <a:latin typeface="Barlow Semi Condensed Medium"/>
                <a:cs typeface="Barlow Semi Condensed Medium"/>
              </a:rPr>
              <a:t>Abbiamo implementato tre REST API con AWS Lambda, per sviluppare alcune funzionalità dell’applicazione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2" name="Google Shape;1072;p63"/>
          <p:cNvCxnSpPr>
            <a:stCxn id="1073" idx="6"/>
            <a:endCxn id="1074" idx="2"/>
          </p:cNvCxnSpPr>
          <p:nvPr/>
        </p:nvCxnSpPr>
        <p:spPr>
          <a:xfrm>
            <a:off x="2221520" y="2709773"/>
            <a:ext cx="986661" cy="461169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6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76" name="Google Shape;1076;p63"/>
          <p:cNvSpPr txBox="1"/>
          <p:nvPr/>
        </p:nvSpPr>
        <p:spPr>
          <a:xfrm>
            <a:off x="856974" y="3237157"/>
            <a:ext cx="197373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API GATEWAY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7" name="Google Shape;1077;p63"/>
          <p:cNvSpPr txBox="1"/>
          <p:nvPr/>
        </p:nvSpPr>
        <p:spPr>
          <a:xfrm>
            <a:off x="856972" y="3656907"/>
            <a:ext cx="1848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Richiesta attivata da Amazon API Gateway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78" name="Google Shape;1078;p63"/>
          <p:cNvSpPr txBox="1"/>
          <p:nvPr/>
        </p:nvSpPr>
        <p:spPr>
          <a:xfrm>
            <a:off x="4560250" y="3237157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ESECUZIONE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9" name="Google Shape;1079;p63"/>
          <p:cNvSpPr txBox="1"/>
          <p:nvPr/>
        </p:nvSpPr>
        <p:spPr>
          <a:xfrm>
            <a:off x="4560248" y="3656907"/>
            <a:ext cx="1848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Chiamata ed esecuzione della Lambda Function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80" name="Google Shape;1080;p63"/>
          <p:cNvSpPr txBox="1"/>
          <p:nvPr/>
        </p:nvSpPr>
        <p:spPr>
          <a:xfrm>
            <a:off x="2702300" y="2222186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INPUT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1" name="Google Shape;1081;p63"/>
          <p:cNvSpPr txBox="1"/>
          <p:nvPr/>
        </p:nvSpPr>
        <p:spPr>
          <a:xfrm>
            <a:off x="2702295" y="1669593"/>
            <a:ext cx="1848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Il dato in input è l’id del video che si sta guardando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82" name="Google Shape;1082;p63"/>
          <p:cNvSpPr txBox="1"/>
          <p:nvPr/>
        </p:nvSpPr>
        <p:spPr>
          <a:xfrm>
            <a:off x="6446850" y="2222186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OUTPUT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3" name="Google Shape;1083;p63"/>
          <p:cNvSpPr txBox="1"/>
          <p:nvPr/>
        </p:nvSpPr>
        <p:spPr>
          <a:xfrm>
            <a:off x="5998628" y="1470070"/>
            <a:ext cx="2647722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LAMBDA 1: lista di URL/ id dei </a:t>
            </a:r>
            <a:r>
              <a:rPr lang="it-IT" dirty="0" err="1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watch</a:t>
            </a: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it-IT" dirty="0" err="1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next</a:t>
            </a:r>
            <a:endParaRPr lang="it-IT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LAMBDA 2: URL, titolo, dati di 10 articoli correlati 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73" name="Google Shape;1073;p63"/>
          <p:cNvSpPr/>
          <p:nvPr/>
        </p:nvSpPr>
        <p:spPr>
          <a:xfrm>
            <a:off x="1336820" y="2267273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63"/>
          <p:cNvSpPr/>
          <p:nvPr/>
        </p:nvSpPr>
        <p:spPr>
          <a:xfrm>
            <a:off x="5040100" y="2267273"/>
            <a:ext cx="884700" cy="8850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3"/>
          <p:cNvSpPr/>
          <p:nvPr/>
        </p:nvSpPr>
        <p:spPr>
          <a:xfrm>
            <a:off x="3208181" y="2728442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63"/>
          <p:cNvSpPr/>
          <p:nvPr/>
        </p:nvSpPr>
        <p:spPr>
          <a:xfrm>
            <a:off x="6930590" y="2757773"/>
            <a:ext cx="884700" cy="8850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63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Lambda </a:t>
            </a:r>
            <a:endParaRPr dirty="0"/>
          </a:p>
        </p:txBody>
      </p:sp>
      <p:cxnSp>
        <p:nvCxnSpPr>
          <p:cNvPr id="1124" name="Google Shape;1124;p63"/>
          <p:cNvCxnSpPr>
            <a:stCxn id="1074" idx="6"/>
            <a:endCxn id="1084" idx="2"/>
          </p:cNvCxnSpPr>
          <p:nvPr/>
        </p:nvCxnSpPr>
        <p:spPr>
          <a:xfrm flipV="1">
            <a:off x="4092881" y="2709773"/>
            <a:ext cx="947219" cy="461169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63"/>
          <p:cNvCxnSpPr>
            <a:stCxn id="1084" idx="6"/>
            <a:endCxn id="1085" idx="2"/>
          </p:cNvCxnSpPr>
          <p:nvPr/>
        </p:nvCxnSpPr>
        <p:spPr>
          <a:xfrm>
            <a:off x="5924800" y="2709773"/>
            <a:ext cx="1005900" cy="490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6383;p82">
            <a:extLst>
              <a:ext uri="{FF2B5EF4-FFF2-40B4-BE49-F238E27FC236}">
                <a16:creationId xmlns:a16="http://schemas.microsoft.com/office/drawing/2014/main" id="{BC9E67E7-CF7E-ABBE-6896-367D6B888FEC}"/>
              </a:ext>
            </a:extLst>
          </p:cNvPr>
          <p:cNvGrpSpPr/>
          <p:nvPr/>
        </p:nvGrpSpPr>
        <p:grpSpPr>
          <a:xfrm>
            <a:off x="5261630" y="2483593"/>
            <a:ext cx="441530" cy="445227"/>
            <a:chOff x="2685825" y="840375"/>
            <a:chExt cx="481900" cy="481825"/>
          </a:xfrm>
          <a:solidFill>
            <a:srgbClr val="5CFFF8"/>
          </a:solidFill>
        </p:grpSpPr>
        <p:sp>
          <p:nvSpPr>
            <p:cNvPr id="9" name="Google Shape;6384;p82">
              <a:extLst>
                <a:ext uri="{FF2B5EF4-FFF2-40B4-BE49-F238E27FC236}">
                  <a16:creationId xmlns:a16="http://schemas.microsoft.com/office/drawing/2014/main" id="{0385BBA4-7C84-5757-2379-E83F89A40E69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385;p82">
              <a:extLst>
                <a:ext uri="{FF2B5EF4-FFF2-40B4-BE49-F238E27FC236}">
                  <a16:creationId xmlns:a16="http://schemas.microsoft.com/office/drawing/2014/main" id="{B128C946-9DC9-E9A5-5447-CAE8F531C9C5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208A735E-EFBF-0248-2260-D83D71419FE5}"/>
              </a:ext>
            </a:extLst>
          </p:cNvPr>
          <p:cNvSpPr/>
          <p:nvPr/>
        </p:nvSpPr>
        <p:spPr>
          <a:xfrm>
            <a:off x="3396155" y="3037585"/>
            <a:ext cx="508752" cy="257975"/>
          </a:xfrm>
          <a:prstGeom prst="rightArrow">
            <a:avLst/>
          </a:prstGeom>
          <a:solidFill>
            <a:srgbClr val="FDFF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52B209F5-3E43-95AF-F3BB-A745B957EA51}"/>
              </a:ext>
            </a:extLst>
          </p:cNvPr>
          <p:cNvSpPr/>
          <p:nvPr/>
        </p:nvSpPr>
        <p:spPr>
          <a:xfrm>
            <a:off x="7158085" y="3070571"/>
            <a:ext cx="508752" cy="257975"/>
          </a:xfrm>
          <a:prstGeom prst="rightArrow">
            <a:avLst/>
          </a:prstGeom>
          <a:solidFill>
            <a:srgbClr val="955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Nozioni di base su Amazon API Gateway | Gestione API | Amazon Web Services">
            <a:extLst>
              <a:ext uri="{FF2B5EF4-FFF2-40B4-BE49-F238E27FC236}">
                <a16:creationId xmlns:a16="http://schemas.microsoft.com/office/drawing/2014/main" id="{FF2282D9-50D7-8A29-2098-34898ED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52" y="2446287"/>
            <a:ext cx="746635" cy="5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52" name="Google Shape;752;p53"/>
          <p:cNvSpPr txBox="1">
            <a:spLocks noGrp="1"/>
          </p:cNvSpPr>
          <p:nvPr>
            <p:ph type="title"/>
          </p:nvPr>
        </p:nvSpPr>
        <p:spPr>
          <a:xfrm>
            <a:off x="622462" y="882727"/>
            <a:ext cx="405621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Esperienza utente</a:t>
            </a:r>
            <a:endParaRPr dirty="0"/>
          </a:p>
        </p:txBody>
      </p:sp>
      <p:sp>
        <p:nvSpPr>
          <p:cNvPr id="753" name="Google Shape;753;p53"/>
          <p:cNvSpPr txBox="1"/>
          <p:nvPr/>
        </p:nvSpPr>
        <p:spPr>
          <a:xfrm>
            <a:off x="5344769" y="1338748"/>
            <a:ext cx="275537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Organizzazione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4" name="Google Shape;754;p53"/>
          <p:cNvSpPr txBox="1"/>
          <p:nvPr/>
        </p:nvSpPr>
        <p:spPr>
          <a:xfrm>
            <a:off x="481263" y="3081494"/>
            <a:ext cx="2703254" cy="1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La possibilità di commentare i video e in futuro la possibilità di avere veri e propri forum sotto ai video, permettono di conoscere nuove persone dell’ ambito di interesse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5905339" y="3206469"/>
            <a:ext cx="2408482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Approfondimento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6" name="Google Shape;756;p53"/>
          <p:cNvSpPr txBox="1"/>
          <p:nvPr/>
        </p:nvSpPr>
        <p:spPr>
          <a:xfrm>
            <a:off x="5903079" y="3516669"/>
            <a:ext cx="2596213" cy="148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/>
              <a:buNone/>
            </a:pPr>
            <a:r>
              <a:rPr lang="it-IT" dirty="0">
                <a:solidFill>
                  <a:schemeClr val="lt1"/>
                </a:solidFill>
                <a:latin typeface="Barlow Semi Condensed Medium"/>
                <a:cs typeface="Barlow Semi Condensed Medium"/>
                <a:sym typeface="Barlow Semi Condensed Medium"/>
              </a:rPr>
              <a:t>La lista dei </a:t>
            </a:r>
            <a:r>
              <a:rPr lang="it-IT" dirty="0" err="1">
                <a:solidFill>
                  <a:schemeClr val="lt1"/>
                </a:solidFill>
                <a:latin typeface="Barlow Semi Condensed Medium"/>
                <a:cs typeface="Barlow Semi Condensed Medium"/>
                <a:sym typeface="Barlow Semi Condensed Medium"/>
              </a:rPr>
              <a:t>watch-next</a:t>
            </a:r>
            <a:r>
              <a:rPr lang="it-IT" dirty="0">
                <a:solidFill>
                  <a:schemeClr val="lt1"/>
                </a:solidFill>
                <a:latin typeface="Barlow Semi Condensed Medium"/>
                <a:cs typeface="Barlow Semi Condensed Medium"/>
                <a:sym typeface="Barlow Semi Condensed Medium"/>
              </a:rPr>
              <a:t> correlata con l’argomento del video che si sta guardando permette di approfondire l’argomento di interesse</a:t>
            </a:r>
            <a:endParaRPr dirty="0">
              <a:solidFill>
                <a:schemeClr val="lt1"/>
              </a:solidFill>
              <a:latin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989717" y="2761297"/>
            <a:ext cx="21948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Networking</a:t>
            </a:r>
            <a:endParaRPr sz="18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8" name="Google Shape;758;p53"/>
          <p:cNvSpPr txBox="1"/>
          <p:nvPr/>
        </p:nvSpPr>
        <p:spPr>
          <a:xfrm>
            <a:off x="5357210" y="1669321"/>
            <a:ext cx="2889974" cy="109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Spazio organizzato di informazioni facili da reperire: grazie alla Lambda </a:t>
            </a:r>
            <a:r>
              <a:rPr lang="it-IT" dirty="0" err="1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function</a:t>
            </a:r>
            <a:r>
              <a:rPr lang="it-IT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verranno aggregati paper correlati con il video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48" name="Google Shape;748;p53"/>
          <p:cNvSpPr/>
          <p:nvPr/>
        </p:nvSpPr>
        <p:spPr>
          <a:xfrm>
            <a:off x="3271115" y="2631447"/>
            <a:ext cx="1487100" cy="14871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>
            <a:off x="3828450" y="1707113"/>
            <a:ext cx="1487100" cy="14871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3"/>
          <p:cNvSpPr/>
          <p:nvPr/>
        </p:nvSpPr>
        <p:spPr>
          <a:xfrm>
            <a:off x="4385786" y="2631447"/>
            <a:ext cx="1487100" cy="14871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   </a:t>
            </a:r>
            <a:endParaRPr dirty="0"/>
          </a:p>
        </p:txBody>
      </p:sp>
      <p:grpSp>
        <p:nvGrpSpPr>
          <p:cNvPr id="8" name="Google Shape;7277;p84">
            <a:extLst>
              <a:ext uri="{FF2B5EF4-FFF2-40B4-BE49-F238E27FC236}">
                <a16:creationId xmlns:a16="http://schemas.microsoft.com/office/drawing/2014/main" id="{433D3EAE-DD03-D03D-EFEA-93544A71B5B5}"/>
              </a:ext>
            </a:extLst>
          </p:cNvPr>
          <p:cNvGrpSpPr/>
          <p:nvPr/>
        </p:nvGrpSpPr>
        <p:grpSpPr>
          <a:xfrm>
            <a:off x="3665574" y="2988181"/>
            <a:ext cx="653269" cy="632015"/>
            <a:chOff x="-61784125" y="3377700"/>
            <a:chExt cx="316650" cy="317450"/>
          </a:xfrm>
          <a:solidFill>
            <a:srgbClr val="5CFFF8"/>
          </a:solidFill>
        </p:grpSpPr>
        <p:sp>
          <p:nvSpPr>
            <p:cNvPr id="9" name="Google Shape;7278;p84">
              <a:extLst>
                <a:ext uri="{FF2B5EF4-FFF2-40B4-BE49-F238E27FC236}">
                  <a16:creationId xmlns:a16="http://schemas.microsoft.com/office/drawing/2014/main" id="{5C585D3C-B7D7-8619-7882-347D9ACE4AA3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79;p84">
              <a:extLst>
                <a:ext uri="{FF2B5EF4-FFF2-40B4-BE49-F238E27FC236}">
                  <a16:creationId xmlns:a16="http://schemas.microsoft.com/office/drawing/2014/main" id="{A1CC65FD-1A57-ECB4-7107-C6989B86F581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80;p84">
              <a:extLst>
                <a:ext uri="{FF2B5EF4-FFF2-40B4-BE49-F238E27FC236}">
                  <a16:creationId xmlns:a16="http://schemas.microsoft.com/office/drawing/2014/main" id="{9E5C8513-648A-BB53-8B5B-C1C3AE856A5A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81;p84">
              <a:extLst>
                <a:ext uri="{FF2B5EF4-FFF2-40B4-BE49-F238E27FC236}">
                  <a16:creationId xmlns:a16="http://schemas.microsoft.com/office/drawing/2014/main" id="{370104CB-9644-AE60-6355-C9EAE285E1CA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82;p84">
              <a:extLst>
                <a:ext uri="{FF2B5EF4-FFF2-40B4-BE49-F238E27FC236}">
                  <a16:creationId xmlns:a16="http://schemas.microsoft.com/office/drawing/2014/main" id="{4A874858-E3CE-7B34-351D-3F2F43EE625E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83;p84">
              <a:extLst>
                <a:ext uri="{FF2B5EF4-FFF2-40B4-BE49-F238E27FC236}">
                  <a16:creationId xmlns:a16="http://schemas.microsoft.com/office/drawing/2014/main" id="{87D3E45C-DF35-842B-2737-A3204881D1A4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84;p84">
              <a:extLst>
                <a:ext uri="{FF2B5EF4-FFF2-40B4-BE49-F238E27FC236}">
                  <a16:creationId xmlns:a16="http://schemas.microsoft.com/office/drawing/2014/main" id="{6EDC9B8D-297E-C312-24D0-49A5A4D859B7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584;p84">
            <a:extLst>
              <a:ext uri="{FF2B5EF4-FFF2-40B4-BE49-F238E27FC236}">
                <a16:creationId xmlns:a16="http://schemas.microsoft.com/office/drawing/2014/main" id="{1F2F23A0-0116-2C30-EDEE-E70867F1C88E}"/>
              </a:ext>
            </a:extLst>
          </p:cNvPr>
          <p:cNvGrpSpPr/>
          <p:nvPr/>
        </p:nvGrpSpPr>
        <p:grpSpPr>
          <a:xfrm>
            <a:off x="4955402" y="3029986"/>
            <a:ext cx="548461" cy="654948"/>
            <a:chOff x="5727850" y="3609275"/>
            <a:chExt cx="278850" cy="277275"/>
          </a:xfrm>
          <a:solidFill>
            <a:srgbClr val="FDFF5C"/>
          </a:solidFill>
        </p:grpSpPr>
        <p:sp>
          <p:nvSpPr>
            <p:cNvPr id="17" name="Google Shape;7585;p84">
              <a:extLst>
                <a:ext uri="{FF2B5EF4-FFF2-40B4-BE49-F238E27FC236}">
                  <a16:creationId xmlns:a16="http://schemas.microsoft.com/office/drawing/2014/main" id="{1037EDF4-AF0D-EEB0-F471-30417E800DDB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86;p84">
              <a:extLst>
                <a:ext uri="{FF2B5EF4-FFF2-40B4-BE49-F238E27FC236}">
                  <a16:creationId xmlns:a16="http://schemas.microsoft.com/office/drawing/2014/main" id="{3ADA7CE5-A248-E4C5-CECC-549E9C7C8E5D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87;p84">
              <a:extLst>
                <a:ext uri="{FF2B5EF4-FFF2-40B4-BE49-F238E27FC236}">
                  <a16:creationId xmlns:a16="http://schemas.microsoft.com/office/drawing/2014/main" id="{C3E4FD1F-9CAF-A02D-6301-0D86C1A618D8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88;p84">
              <a:extLst>
                <a:ext uri="{FF2B5EF4-FFF2-40B4-BE49-F238E27FC236}">
                  <a16:creationId xmlns:a16="http://schemas.microsoft.com/office/drawing/2014/main" id="{2524F0A5-D51E-3A9F-0BAA-FDE91A25F613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89;p84">
              <a:extLst>
                <a:ext uri="{FF2B5EF4-FFF2-40B4-BE49-F238E27FC236}">
                  <a16:creationId xmlns:a16="http://schemas.microsoft.com/office/drawing/2014/main" id="{3DA377F9-9F56-D589-CCA4-424998CD276D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219;p84">
            <a:extLst>
              <a:ext uri="{FF2B5EF4-FFF2-40B4-BE49-F238E27FC236}">
                <a16:creationId xmlns:a16="http://schemas.microsoft.com/office/drawing/2014/main" id="{03FFE12B-220D-ACF8-CE57-FDB2D1D1E548}"/>
              </a:ext>
            </a:extLst>
          </p:cNvPr>
          <p:cNvGrpSpPr/>
          <p:nvPr/>
        </p:nvGrpSpPr>
        <p:grpSpPr>
          <a:xfrm>
            <a:off x="4313459" y="2066795"/>
            <a:ext cx="517082" cy="541142"/>
            <a:chOff x="-59400775" y="4084200"/>
            <a:chExt cx="311125" cy="315875"/>
          </a:xfrm>
          <a:solidFill>
            <a:srgbClr val="5CFFA6"/>
          </a:solidFill>
        </p:grpSpPr>
        <p:sp>
          <p:nvSpPr>
            <p:cNvPr id="30" name="Google Shape;7220;p84">
              <a:extLst>
                <a:ext uri="{FF2B5EF4-FFF2-40B4-BE49-F238E27FC236}">
                  <a16:creationId xmlns:a16="http://schemas.microsoft.com/office/drawing/2014/main" id="{CFE96F4E-2AC5-642F-B01A-D7E2904B587E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21;p84">
              <a:extLst>
                <a:ext uri="{FF2B5EF4-FFF2-40B4-BE49-F238E27FC236}">
                  <a16:creationId xmlns:a16="http://schemas.microsoft.com/office/drawing/2014/main" id="{ED1DC6A8-467C-7CB4-E483-D84C10DD20AB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222;p84">
              <a:extLst>
                <a:ext uri="{FF2B5EF4-FFF2-40B4-BE49-F238E27FC236}">
                  <a16:creationId xmlns:a16="http://schemas.microsoft.com/office/drawing/2014/main" id="{6E99E0B2-9A9C-D3A8-B244-33B62FBE54F0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223;p84">
              <a:extLst>
                <a:ext uri="{FF2B5EF4-FFF2-40B4-BE49-F238E27FC236}">
                  <a16:creationId xmlns:a16="http://schemas.microsoft.com/office/drawing/2014/main" id="{F4E59F19-F915-06A2-5AA2-A80B8414E529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224;p84">
              <a:extLst>
                <a:ext uri="{FF2B5EF4-FFF2-40B4-BE49-F238E27FC236}">
                  <a16:creationId xmlns:a16="http://schemas.microsoft.com/office/drawing/2014/main" id="{B84065A1-D909-556A-5E41-FCDF5F0F5A52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225;p84">
              <a:extLst>
                <a:ext uri="{FF2B5EF4-FFF2-40B4-BE49-F238E27FC236}">
                  <a16:creationId xmlns:a16="http://schemas.microsoft.com/office/drawing/2014/main" id="{702739A2-AD5B-2303-F975-159E87419E3D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348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4" name="Google Shape;994;p6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Criticità</a:t>
            </a:r>
            <a:endParaRPr dirty="0"/>
          </a:p>
        </p:txBody>
      </p:sp>
      <p:sp>
        <p:nvSpPr>
          <p:cNvPr id="995" name="Google Shape;995;p60"/>
          <p:cNvSpPr txBox="1">
            <a:spLocks noGrp="1"/>
          </p:cNvSpPr>
          <p:nvPr>
            <p:ph type="title" idx="2"/>
          </p:nvPr>
        </p:nvSpPr>
        <p:spPr>
          <a:xfrm>
            <a:off x="2097252" y="1417599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fallback</a:t>
            </a:r>
            <a:endParaRPr dirty="0"/>
          </a:p>
        </p:txBody>
      </p:sp>
      <p:sp>
        <p:nvSpPr>
          <p:cNvPr id="996" name="Google Shape;996;p60"/>
          <p:cNvSpPr txBox="1">
            <a:spLocks noGrp="1"/>
          </p:cNvSpPr>
          <p:nvPr>
            <p:ph type="subTitle" idx="1"/>
          </p:nvPr>
        </p:nvSpPr>
        <p:spPr>
          <a:xfrm>
            <a:off x="2097247" y="1875105"/>
            <a:ext cx="2232206" cy="1012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caso di malfunzionamento dell’API che permette di aggregare articoli scientifici, cade il servizio intero</a:t>
            </a:r>
            <a:endParaRPr dirty="0"/>
          </a:p>
        </p:txBody>
      </p:sp>
      <p:sp>
        <p:nvSpPr>
          <p:cNvPr id="997" name="Google Shape;997;p60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Limite richieste</a:t>
            </a:r>
            <a:endParaRPr dirty="0"/>
          </a:p>
        </p:txBody>
      </p:sp>
      <p:sp>
        <p:nvSpPr>
          <p:cNvPr id="998" name="Google Shape;998;p60"/>
          <p:cNvSpPr txBox="1">
            <a:spLocks noGrp="1"/>
          </p:cNvSpPr>
          <p:nvPr>
            <p:ph type="subTitle" idx="4"/>
          </p:nvPr>
        </p:nvSpPr>
        <p:spPr>
          <a:xfrm>
            <a:off x="6042980" y="2097594"/>
            <a:ext cx="2788198" cy="948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 la licenza free </a:t>
            </a:r>
            <a:r>
              <a:rPr lang="en" dirty="0" err="1"/>
              <a:t>dell’API</a:t>
            </a:r>
            <a:r>
              <a:rPr lang="en" dirty="0"/>
              <a:t> è possibile fare solo dieci richieste al minuto di articoli da correlare ad ogni video </a:t>
            </a:r>
            <a:endParaRPr dirty="0"/>
          </a:p>
        </p:txBody>
      </p:sp>
      <p:sp>
        <p:nvSpPr>
          <p:cNvPr id="999" name="Google Shape;999;p60"/>
          <p:cNvSpPr txBox="1">
            <a:spLocks noGrp="1"/>
          </p:cNvSpPr>
          <p:nvPr>
            <p:ph type="title" idx="5"/>
          </p:nvPr>
        </p:nvSpPr>
        <p:spPr>
          <a:xfrm>
            <a:off x="2097252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Ridondanza video</a:t>
            </a:r>
            <a:endParaRPr dirty="0"/>
          </a:p>
        </p:txBody>
      </p:sp>
      <p:sp>
        <p:nvSpPr>
          <p:cNvPr id="1000" name="Google Shape;1000;p60"/>
          <p:cNvSpPr txBox="1">
            <a:spLocks noGrp="1"/>
          </p:cNvSpPr>
          <p:nvPr>
            <p:ph type="subTitle" idx="6"/>
          </p:nvPr>
        </p:nvSpPr>
        <p:spPr>
          <a:xfrm>
            <a:off x="2097247" y="3691989"/>
            <a:ext cx="2000100" cy="1061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Non tenendo traccia dei video già visti dall’ utente potrebbe accadere di proporre video che sono già stati visti </a:t>
            </a:r>
            <a:endParaRPr dirty="0"/>
          </a:p>
        </p:txBody>
      </p:sp>
      <p:sp>
        <p:nvSpPr>
          <p:cNvPr id="1002" name="Google Shape;1002;p60"/>
          <p:cNvSpPr txBox="1">
            <a:spLocks noGrp="1"/>
          </p:cNvSpPr>
          <p:nvPr>
            <p:ph type="subTitle" idx="8"/>
          </p:nvPr>
        </p:nvSpPr>
        <p:spPr>
          <a:xfrm>
            <a:off x="6085091" y="3144250"/>
            <a:ext cx="2746087" cy="1222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questo motivo, il job farà solo le 10 richieste concesse inizialmente e poi la Lambda </a:t>
            </a:r>
            <a:r>
              <a:rPr lang="it-IT" dirty="0" err="1"/>
              <a:t>function</a:t>
            </a:r>
            <a:r>
              <a:rPr lang="it-IT" dirty="0"/>
              <a:t> provvederà dinamicamente a chiamare l’API se il campo «papers» del video è vuoto</a:t>
            </a:r>
            <a:endParaRPr dirty="0"/>
          </a:p>
        </p:txBody>
      </p:sp>
      <p:sp>
        <p:nvSpPr>
          <p:cNvPr id="1003" name="Google Shape;1003;p60"/>
          <p:cNvSpPr/>
          <p:nvPr/>
        </p:nvSpPr>
        <p:spPr>
          <a:xfrm>
            <a:off x="1060147" y="1599247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5CFFA6"/>
                </a:solidFill>
              </a:rPr>
              <a:t>1</a:t>
            </a:r>
            <a:endParaRPr sz="2000" dirty="0">
              <a:solidFill>
                <a:srgbClr val="5CFFA6"/>
              </a:solidFill>
            </a:endParaRPr>
          </a:p>
        </p:txBody>
      </p:sp>
      <p:sp>
        <p:nvSpPr>
          <p:cNvPr id="1004" name="Google Shape;1004;p60"/>
          <p:cNvSpPr/>
          <p:nvPr/>
        </p:nvSpPr>
        <p:spPr>
          <a:xfrm>
            <a:off x="1060147" y="3329610"/>
            <a:ext cx="884700" cy="8850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955CFF"/>
                </a:solidFill>
              </a:rPr>
              <a:t>2</a:t>
            </a:r>
            <a:endParaRPr sz="2000" dirty="0">
              <a:solidFill>
                <a:srgbClr val="955CFF"/>
              </a:solidFill>
            </a:endParaRPr>
          </a:p>
        </p:txBody>
      </p:sp>
      <p:sp>
        <p:nvSpPr>
          <p:cNvPr id="1005" name="Google Shape;1005;p60"/>
          <p:cNvSpPr/>
          <p:nvPr/>
        </p:nvSpPr>
        <p:spPr>
          <a:xfrm>
            <a:off x="5005881" y="1731598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FDFF5C"/>
                </a:solidFill>
              </a:rPr>
              <a:t>3</a:t>
            </a:r>
            <a:endParaRPr sz="2000" dirty="0">
              <a:solidFill>
                <a:srgbClr val="FDFF5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82" name="Google Shape;982;p59"/>
          <p:cNvSpPr txBox="1">
            <a:spLocks noGrp="1"/>
          </p:cNvSpPr>
          <p:nvPr>
            <p:ph type="title" idx="2"/>
          </p:nvPr>
        </p:nvSpPr>
        <p:spPr>
          <a:xfrm>
            <a:off x="875115" y="3014602"/>
            <a:ext cx="3263748" cy="164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Nuovi parametri</a:t>
            </a:r>
            <a:endParaRPr sz="2400" dirty="0"/>
          </a:p>
        </p:txBody>
      </p:sp>
      <p:sp>
        <p:nvSpPr>
          <p:cNvPr id="983" name="Google Shape;983;p59"/>
          <p:cNvSpPr txBox="1">
            <a:spLocks noGrp="1"/>
          </p:cNvSpPr>
          <p:nvPr>
            <p:ph type="subTitle" idx="3"/>
          </p:nvPr>
        </p:nvSpPr>
        <p:spPr>
          <a:xfrm>
            <a:off x="933915" y="3502628"/>
            <a:ext cx="3180885" cy="1083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Aggiunti di altri parametri di ricerca dei </a:t>
            </a:r>
            <a:r>
              <a:rPr lang="it-IT" dirty="0" err="1"/>
              <a:t>watch-next</a:t>
            </a:r>
            <a:r>
              <a:rPr lang="it-IT" dirty="0"/>
              <a:t> (non solo in base all’id del video ma anche in  base a tag, durata etc.)</a:t>
            </a:r>
            <a:endParaRPr dirty="0"/>
          </a:p>
        </p:txBody>
      </p:sp>
      <p:sp>
        <p:nvSpPr>
          <p:cNvPr id="984" name="Google Shape;984;p59"/>
          <p:cNvSpPr txBox="1">
            <a:spLocks noGrp="1"/>
          </p:cNvSpPr>
          <p:nvPr>
            <p:ph type="title"/>
          </p:nvPr>
        </p:nvSpPr>
        <p:spPr>
          <a:xfrm>
            <a:off x="2575810" y="1607397"/>
            <a:ext cx="3695801" cy="118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Ordinamento video</a:t>
            </a:r>
            <a:endParaRPr sz="2400" dirty="0"/>
          </a:p>
        </p:txBody>
      </p:sp>
      <p:sp>
        <p:nvSpPr>
          <p:cNvPr id="985" name="Google Shape;985;p59"/>
          <p:cNvSpPr txBox="1">
            <a:spLocks noGrp="1"/>
          </p:cNvSpPr>
          <p:nvPr>
            <p:ph type="title" idx="4"/>
          </p:nvPr>
        </p:nvSpPr>
        <p:spPr>
          <a:xfrm>
            <a:off x="4820115" y="3014602"/>
            <a:ext cx="3180885" cy="164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Forum</a:t>
            </a:r>
            <a:endParaRPr sz="2400" dirty="0"/>
          </a:p>
        </p:txBody>
      </p:sp>
      <p:sp>
        <p:nvSpPr>
          <p:cNvPr id="986" name="Google Shape;986;p59"/>
          <p:cNvSpPr txBox="1">
            <a:spLocks noGrp="1"/>
          </p:cNvSpPr>
          <p:nvPr>
            <p:ph type="subTitle" idx="5"/>
          </p:nvPr>
        </p:nvSpPr>
        <p:spPr>
          <a:xfrm>
            <a:off x="4820112" y="3817873"/>
            <a:ext cx="3180885" cy="45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Migliorare la Lambda </a:t>
            </a:r>
            <a:r>
              <a:rPr lang="it-IT" dirty="0" err="1"/>
              <a:t>function</a:t>
            </a:r>
            <a:r>
              <a:rPr lang="it-IT" dirty="0"/>
              <a:t> dei commenti per implementare veri e propri forum sotto ai video</a:t>
            </a:r>
            <a:endParaRPr dirty="0"/>
          </a:p>
        </p:txBody>
      </p:sp>
      <p:sp>
        <p:nvSpPr>
          <p:cNvPr id="987" name="Google Shape;987;p59"/>
          <p:cNvSpPr/>
          <p:nvPr/>
        </p:nvSpPr>
        <p:spPr>
          <a:xfrm>
            <a:off x="-413350" y="-471650"/>
            <a:ext cx="2425500" cy="2425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9"/>
          <p:cNvSpPr txBox="1">
            <a:spLocks noGrp="1"/>
          </p:cNvSpPr>
          <p:nvPr>
            <p:ph type="subTitle" idx="1"/>
          </p:nvPr>
        </p:nvSpPr>
        <p:spPr>
          <a:xfrm>
            <a:off x="2575809" y="2207279"/>
            <a:ext cx="3695801" cy="45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Ordinamento dei </a:t>
            </a:r>
            <a:r>
              <a:rPr lang="it-IT" dirty="0" err="1"/>
              <a:t>watch-next</a:t>
            </a:r>
            <a:r>
              <a:rPr lang="it-IT" dirty="0"/>
              <a:t> secondo alcuni criteri, come per esempio il rating del video</a:t>
            </a:r>
            <a:endParaRPr dirty="0"/>
          </a:p>
        </p:txBody>
      </p:sp>
      <p:sp>
        <p:nvSpPr>
          <p:cNvPr id="4" name="Google Shape;994;p60">
            <a:extLst>
              <a:ext uri="{FF2B5EF4-FFF2-40B4-BE49-F238E27FC236}">
                <a16:creationId xmlns:a16="http://schemas.microsoft.com/office/drawing/2014/main" id="{12BBCC84-3521-1DF6-203E-CE50D3246702}"/>
              </a:ext>
            </a:extLst>
          </p:cNvPr>
          <p:cNvSpPr txBox="1">
            <a:spLocks/>
          </p:cNvSpPr>
          <p:nvPr/>
        </p:nvSpPr>
        <p:spPr>
          <a:xfrm>
            <a:off x="2575809" y="667234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45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 ExtraBold"/>
              <a:buNone/>
              <a:defRPr sz="5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it-IT" sz="2800" dirty="0">
                <a:solidFill>
                  <a:schemeClr val="bg1"/>
                </a:solidFill>
              </a:rPr>
              <a:t>Evoluzioni future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403</Words>
  <Application>Microsoft Macintosh PowerPoint</Application>
  <PresentationFormat>Presentazione su schermo 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Barlow Semi Condensed</vt:lpstr>
      <vt:lpstr>Barlow Semi Condensed Medium</vt:lpstr>
      <vt:lpstr>Montserrat ExtraBold</vt:lpstr>
      <vt:lpstr>Awesome Augmented Reality App Pitch Deck by Slidesgo</vt:lpstr>
      <vt:lpstr>TedResearch  App Mobile a supporto della ricerca</vt:lpstr>
      <vt:lpstr>Get_Correlated_Papers_by_Idx </vt:lpstr>
      <vt:lpstr>Lambda </vt:lpstr>
      <vt:lpstr>Esperienza utente</vt:lpstr>
      <vt:lpstr>Criticità</vt:lpstr>
      <vt:lpstr>Nuovi parametri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TedResearch  App Mobile a supporto della ricerca</dc:title>
  <cp:lastModifiedBy>ANDREA ROTA</cp:lastModifiedBy>
  <cp:revision>21</cp:revision>
  <dcterms:modified xsi:type="dcterms:W3CDTF">2023-05-16T09:38:55Z</dcterms:modified>
</cp:coreProperties>
</file>