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Default Extension="wdp" ContentType="image/vnd.ms-photo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7" r:id="rId2"/>
    <p:sldId id="290" r:id="rId3"/>
    <p:sldId id="391" r:id="rId4"/>
    <p:sldId id="385" r:id="rId5"/>
    <p:sldId id="390" r:id="rId6"/>
    <p:sldId id="386" r:id="rId7"/>
    <p:sldId id="399" r:id="rId8"/>
    <p:sldId id="387" r:id="rId9"/>
    <p:sldId id="405" r:id="rId10"/>
    <p:sldId id="388" r:id="rId11"/>
    <p:sldId id="400" r:id="rId12"/>
    <p:sldId id="397" r:id="rId13"/>
    <p:sldId id="406" r:id="rId14"/>
    <p:sldId id="396" r:id="rId15"/>
    <p:sldId id="401" r:id="rId16"/>
    <p:sldId id="402" r:id="rId17"/>
    <p:sldId id="403" r:id="rId18"/>
    <p:sldId id="404" r:id="rId19"/>
    <p:sldId id="283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  <p:clrMru>
    <a:srgbClr val="CD0756"/>
    <a:srgbClr val="E73325"/>
    <a:srgbClr val="C7C7C7"/>
    <a:srgbClr val="D7D7D7"/>
    <a:srgbClr val="FFF6E7"/>
    <a:srgbClr val="BBCFDA"/>
    <a:srgbClr val="265F92"/>
    <a:srgbClr val="57595B"/>
    <a:srgbClr val="444444"/>
    <a:srgbClr val="09416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1936" autoAdjust="0"/>
    <p:restoredTop sz="89617" autoAdjust="0"/>
  </p:normalViewPr>
  <p:slideViewPr>
    <p:cSldViewPr snapToGrid="0" showGuides="1">
      <p:cViewPr varScale="1">
        <p:scale>
          <a:sx n="64" d="100"/>
          <a:sy n="64" d="100"/>
        </p:scale>
        <p:origin x="-702" y="-102"/>
      </p:cViewPr>
      <p:guideLst>
        <p:guide orient="horz" pos="1612"/>
        <p:guide orient="horz" pos="2496"/>
        <p:guide pos="366"/>
        <p:guide pos="4932"/>
        <p:guide pos="3839"/>
        <p:guide pos="30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43B4FE-D1FB-4EB8-86E9-B3A3E176F958}" type="datetimeFigureOut">
              <a:rPr lang="zh-CN" altLang="en-US" smtClean="0"/>
              <a:pPr/>
              <a:t>2016/12/24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C8F5AA-9C31-4ED1-824B-C860FDEFBF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C8F5AA-9C31-4ED1-824B-C860FDEFBFC3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C8F5AA-9C31-4ED1-824B-C860FDEFBFC3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C8F5AA-9C31-4ED1-824B-C860FDEFBFC3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C8F5AA-9C31-4ED1-824B-C860FDEFBFC3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C8F5AA-9C31-4ED1-824B-C860FDEFBFC3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C8F5AA-9C31-4ED1-824B-C860FDEFBFC3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C8F5AA-9C31-4ED1-824B-C860FDEFBFC3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C8F5AA-9C31-4ED1-824B-C860FDEFBFC3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C8F5AA-9C31-4ED1-824B-C860FDEFBFC3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C8F5AA-9C31-4ED1-824B-C860FDEFBFC3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C8F5AA-9C31-4ED1-824B-C860FDEFBFC3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C8F5AA-9C31-4ED1-824B-C860FDEFBFC3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C8F5AA-9C31-4ED1-824B-C860FDEFBFC3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C8F5AA-9C31-4ED1-824B-C860FDEFBFC3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C8F5AA-9C31-4ED1-824B-C860FDEFBFC3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C8F5AA-9C31-4ED1-824B-C860FDEFBFC3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C8F5AA-9C31-4ED1-824B-C860FDEFBFC3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5E32A-23E1-40B3-B434-148655B1CBE9}" type="datetimeFigureOut">
              <a:rPr lang="zh-CN" altLang="en-US" smtClean="0"/>
              <a:pPr/>
              <a:t>2016/12/24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BEFBF-5B5F-4BD2-A74A-61A97BF120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5E32A-23E1-40B3-B434-148655B1CBE9}" type="datetimeFigureOut">
              <a:rPr lang="zh-CN" altLang="en-US" smtClean="0"/>
              <a:pPr/>
              <a:t>2016/12/24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BEFBF-5B5F-4BD2-A74A-61A97BF120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5E32A-23E1-40B3-B434-148655B1CBE9}" type="datetimeFigureOut">
              <a:rPr lang="zh-CN" altLang="en-US" smtClean="0"/>
              <a:pPr/>
              <a:t>2016/12/24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BEFBF-5B5F-4BD2-A74A-61A97BF120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5E32A-23E1-40B3-B434-148655B1CBE9}" type="datetimeFigureOut">
              <a:rPr lang="zh-CN" altLang="en-US" smtClean="0"/>
              <a:pPr/>
              <a:t>2016/12/24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BEFBF-5B5F-4BD2-A74A-61A97BF120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5E32A-23E1-40B3-B434-148655B1CBE9}" type="datetimeFigureOut">
              <a:rPr lang="zh-CN" altLang="en-US" smtClean="0"/>
              <a:pPr/>
              <a:t>2016/12/24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BEFBF-5B5F-4BD2-A74A-61A97BF120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5E32A-23E1-40B3-B434-148655B1CBE9}" type="datetimeFigureOut">
              <a:rPr lang="zh-CN" altLang="en-US" smtClean="0"/>
              <a:pPr/>
              <a:t>2016/12/24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BEFBF-5B5F-4BD2-A74A-61A97BF120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5E32A-23E1-40B3-B434-148655B1CBE9}" type="datetimeFigureOut">
              <a:rPr lang="zh-CN" altLang="en-US" smtClean="0"/>
              <a:pPr/>
              <a:t>2016/12/24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BEFBF-5B5F-4BD2-A74A-61A97BF120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5E32A-23E1-40B3-B434-148655B1CBE9}" type="datetimeFigureOut">
              <a:rPr lang="zh-CN" altLang="en-US" smtClean="0"/>
              <a:pPr/>
              <a:t>2016/12/24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BEFBF-5B5F-4BD2-A74A-61A97BF120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5E32A-23E1-40B3-B434-148655B1CBE9}" type="datetimeFigureOut">
              <a:rPr lang="zh-CN" altLang="en-US" smtClean="0"/>
              <a:pPr/>
              <a:t>2016/12/24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BEFBF-5B5F-4BD2-A74A-61A97BF120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5E32A-23E1-40B3-B434-148655B1CBE9}" type="datetimeFigureOut">
              <a:rPr lang="zh-CN" altLang="en-US" smtClean="0"/>
              <a:pPr/>
              <a:t>2016/12/24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BEFBF-5B5F-4BD2-A74A-61A97BF120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5E32A-23E1-40B3-B434-148655B1CBE9}" type="datetimeFigureOut">
              <a:rPr lang="zh-CN" altLang="en-US" smtClean="0"/>
              <a:pPr/>
              <a:t>2016/12/24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BEFBF-5B5F-4BD2-A74A-61A97BF120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5E32A-23E1-40B3-B434-148655B1CBE9}" type="datetimeFigureOut">
              <a:rPr lang="zh-CN" altLang="en-US" smtClean="0"/>
              <a:pPr/>
              <a:t>2016/12/24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8BEFBF-5B5F-4BD2-A74A-61A97BF120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Pgroup-ZG/newcode/blob/master/MemoryManagement2.0/Debug/MemoryManagement2.0.ex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hyperlink" Target="https://github.com/DPgroup-ZG/newcode/blob/master/MemoryManagement2.0/Debug/MemoryManagement2.0.exe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brightnessContrast bright="-3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椭圆 14"/>
          <p:cNvSpPr/>
          <p:nvPr/>
        </p:nvSpPr>
        <p:spPr>
          <a:xfrm>
            <a:off x="268883" y="1197576"/>
            <a:ext cx="1310640" cy="131064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rgbClr val="C7C7C7"/>
              </a:gs>
            </a:gsLst>
            <a:lin ang="13500000" scaled="1"/>
            <a:tileRect/>
          </a:gradFill>
          <a:ln w="19050">
            <a:solidFill>
              <a:schemeClr val="bg1"/>
            </a:solidFill>
          </a:ln>
          <a:effectLst>
            <a:outerShdw blurRad="419100" dist="571500" dir="2700000" sx="90000" sy="9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2190308" y="2594267"/>
            <a:ext cx="1290320" cy="129032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rgbClr val="C7C7C7"/>
              </a:gs>
            </a:gsLst>
            <a:lin ang="13500000" scaled="1"/>
            <a:tileRect/>
          </a:gradFill>
          <a:ln w="25400">
            <a:solidFill>
              <a:schemeClr val="bg1"/>
            </a:solidFill>
          </a:ln>
          <a:effectLst>
            <a:outerShdw blurRad="419100" dist="571500" dir="2700000" sx="90000" sy="9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1171768" y="2811437"/>
            <a:ext cx="1564640" cy="156464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rgbClr val="C7C7C7"/>
              </a:gs>
            </a:gsLst>
            <a:lin ang="13500000" scaled="1"/>
            <a:tileRect/>
          </a:gradFill>
          <a:ln w="22225">
            <a:solidFill>
              <a:schemeClr val="bg1"/>
            </a:solidFill>
          </a:ln>
          <a:effectLst>
            <a:outerShdw blurRad="419100" dist="571500" dir="2700000" sx="90000" sy="9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566446" y="978827"/>
            <a:ext cx="2905760" cy="290576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rgbClr val="C7C7C7"/>
              </a:gs>
            </a:gsLst>
            <a:lin ang="13500000" scaled="1"/>
            <a:tileRect/>
          </a:gradFill>
          <a:ln w="25400">
            <a:solidFill>
              <a:schemeClr val="bg1"/>
            </a:solidFill>
          </a:ln>
          <a:effectLst>
            <a:outerShdw blurRad="419100" dist="571500" dir="2700000" sx="90000" sy="9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541848" y="1760124"/>
            <a:ext cx="29549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spc="150" dirty="0" smtClean="0">
                <a:solidFill>
                  <a:schemeClr val="accent2"/>
                </a:solidFill>
              </a:rPr>
              <a:t>张鸿羽</a:t>
            </a:r>
            <a:r>
              <a:rPr lang="en-US" altLang="zh-CN" sz="2400" b="1" spc="150" dirty="0" smtClean="0">
                <a:solidFill>
                  <a:schemeClr val="accent2"/>
                </a:solidFill>
              </a:rPr>
              <a:t>1452769</a:t>
            </a:r>
          </a:p>
          <a:p>
            <a:pPr algn="ctr"/>
            <a:r>
              <a:rPr lang="en-US" altLang="zh-CN" sz="2400" b="1" spc="150" dirty="0" smtClean="0">
                <a:solidFill>
                  <a:schemeClr val="accent2"/>
                </a:solidFill>
              </a:rPr>
              <a:t>&amp;</a:t>
            </a:r>
          </a:p>
          <a:p>
            <a:pPr algn="ctr"/>
            <a:r>
              <a:rPr lang="zh-CN" altLang="en-US" sz="2400" b="1" spc="150" dirty="0" smtClean="0">
                <a:solidFill>
                  <a:schemeClr val="accent2"/>
                </a:solidFill>
              </a:rPr>
              <a:t>郭梦晗</a:t>
            </a:r>
            <a:r>
              <a:rPr lang="en-US" altLang="zh-CN" sz="2400" b="1" spc="150" dirty="0" smtClean="0">
                <a:solidFill>
                  <a:schemeClr val="accent2"/>
                </a:solidFill>
              </a:rPr>
              <a:t>1452810</a:t>
            </a:r>
            <a:endParaRPr lang="en-US" altLang="zh-CN" sz="2400" b="1" spc="150" dirty="0">
              <a:solidFill>
                <a:schemeClr val="accent2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934792" y="2995891"/>
            <a:ext cx="169069" cy="527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3731186" y="548025"/>
            <a:ext cx="612140" cy="61214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rgbClr val="C7C7C7"/>
              </a:gs>
            </a:gsLst>
            <a:lin ang="13500000" scaled="1"/>
            <a:tileRect/>
          </a:gradFill>
          <a:ln w="12700">
            <a:solidFill>
              <a:schemeClr val="bg1"/>
            </a:solidFill>
          </a:ln>
          <a:effectLst>
            <a:outerShdw blurRad="419100" dist="444500" dir="2700000" sx="90000" sy="9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4230410" y="3000789"/>
            <a:ext cx="763028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内存管理系统重构</a:t>
            </a: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MemoryManagement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  <a:p>
            <a:endParaRPr lang="en-US" altLang="zh-CN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  <a:p>
            <a:r>
              <a:rPr lang="en-US" altLang="zh-CN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--</a:t>
            </a:r>
            <a:r>
              <a:rPr lang="zh-CN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软件架构与设计模式课程项目</a:t>
            </a:r>
          </a:p>
        </p:txBody>
      </p:sp>
      <p:cxnSp>
        <p:nvCxnSpPr>
          <p:cNvPr id="30" name="直接连接符 29"/>
          <p:cNvCxnSpPr/>
          <p:nvPr/>
        </p:nvCxnSpPr>
        <p:spPr>
          <a:xfrm flipV="1">
            <a:off x="4289821" y="4797287"/>
            <a:ext cx="7319083" cy="12424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4299446" y="4854955"/>
            <a:ext cx="295275" cy="738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9490028" y="2104579"/>
            <a:ext cx="306070" cy="306070"/>
            <a:chOff x="9649054" y="3138248"/>
            <a:chExt cx="306070" cy="306070"/>
          </a:xfrm>
        </p:grpSpPr>
        <p:sp>
          <p:nvSpPr>
            <p:cNvPr id="35" name="椭圆 34"/>
            <p:cNvSpPr/>
            <p:nvPr/>
          </p:nvSpPr>
          <p:spPr>
            <a:xfrm>
              <a:off x="9649054" y="3138248"/>
              <a:ext cx="306070" cy="30607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36000">
                  <a:schemeClr val="bg1"/>
                </a:gs>
                <a:gs pos="100000">
                  <a:srgbClr val="C7C7C7"/>
                </a:gs>
              </a:gsLst>
              <a:lin ang="13500000" scaled="1"/>
              <a:tileRect/>
            </a:gradFill>
            <a:ln w="12700">
              <a:solidFill>
                <a:schemeClr val="bg1"/>
              </a:solidFill>
            </a:ln>
            <a:effectLst>
              <a:outerShdw blurRad="419100" dist="317500" dir="2700000" sx="90000" sy="90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等腰三角形 35"/>
            <p:cNvSpPr/>
            <p:nvPr/>
          </p:nvSpPr>
          <p:spPr>
            <a:xfrm rot="14125850">
              <a:off x="9750400" y="3250739"/>
              <a:ext cx="103376" cy="108725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4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073 1.11111E-6 L -0.15924 1.11111E-6 " pathEditMode="relative" rAng="0" ptsTypes="AA">
                                      <p:cBhvr>
                                        <p:cTn id="9" dur="10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05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5" presetClass="path" presetSubtype="0" accel="40000" decel="4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3073 7.40741E-7 L -6.25E-7 7.40741E-7 " pathEditMode="relative" rAng="0" ptsTypes="AA">
                                      <p:cBhvr>
                                        <p:cTn id="1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36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4" presetClass="path" presetSubtype="0" decel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0.03889 L 3.125E-6 -0.20486 " pathEditMode="relative" rAng="0" ptsTypes="AA">
                                      <p:cBhvr>
                                        <p:cTn id="16" dur="100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199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4" presetClass="path" presetSubtype="0" accel="30000" decel="3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3.95833E-6 0.03842 L 3.95833E-6 2.96296E-6 " pathEditMode="relative" rAng="0" ptsTypes="AA">
                                      <p:cBhvr>
                                        <p:cTn id="18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1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7" presetClass="entr" presetSubtype="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path" presetSubtype="0" decel="10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3.54167E-6 -7.40741E-7 L 0.08894 0.08519 " pathEditMode="relative" rAng="0" ptsTypes="AA">
                                      <p:cBhvr>
                                        <p:cTn id="32" dur="10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40" y="4259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path" presetSubtype="0" decel="100000" fill="hold" grpId="1" nodeType="withEffect">
                                  <p:stCondLst>
                                    <p:cond delay="1600"/>
                                  </p:stCondLst>
                                  <p:childTnLst>
                                    <p:animMotion origin="layout" path="M -4.375E-6 -4.07407E-6 L -0.06315 -0.1074 " pathEditMode="relative" rAng="0" ptsTypes="AA">
                                      <p:cBhvr>
                                        <p:cTn id="37" dur="10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64" y="-5370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2" presetClass="path" presetSubtype="0" decel="100000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1.25E-6 4.07407E-6 L 0.00404 -0.17963 " pathEditMode="relative" rAng="0" ptsTypes="AA">
                                      <p:cBhvr>
                                        <p:cTn id="42" dur="100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5" y="-8981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8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7" presetClass="entr" presetSubtype="1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5" presetClass="path" presetSubtype="0" decel="4000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0.03073 1.11111E-6 L -0.15924 1.11111E-6 " pathEditMode="relative" rAng="0" ptsTypes="AA">
                                      <p:cBhvr>
                                        <p:cTn id="59" dur="100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05" y="0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35" presetClass="path" presetSubtype="0" accel="40000" decel="4000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0.03073 7.40741E-7 L -6.25E-7 7.40741E-7 " pathEditMode="relative" rAng="0" ptsTypes="AA">
                                      <p:cBhvr>
                                        <p:cTn id="61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3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3" grpId="0" animBg="1"/>
      <p:bldP spid="13" grpId="1" animBg="1"/>
      <p:bldP spid="14" grpId="0" animBg="1"/>
      <p:bldP spid="14" grpId="1" animBg="1"/>
      <p:bldP spid="12" grpId="0" animBg="1"/>
      <p:bldP spid="12" grpId="1" animBg="1"/>
      <p:bldP spid="12" grpId="2" animBg="1"/>
      <p:bldP spid="18" grpId="0"/>
      <p:bldP spid="21" grpId="0" animBg="1"/>
      <p:bldP spid="16" grpId="0" animBg="1"/>
      <p:bldP spid="16" grpId="1" animBg="1"/>
      <p:bldP spid="16" grpId="2" animBg="1"/>
      <p:bldP spid="28" grpId="0"/>
      <p:bldP spid="31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04820" y="354870"/>
            <a:ext cx="288000" cy="288000"/>
            <a:chOff x="1827622" y="1343919"/>
            <a:chExt cx="2304000" cy="2304000"/>
          </a:xfrm>
          <a:solidFill>
            <a:schemeClr val="accent2">
              <a:lumMod val="75000"/>
            </a:schemeClr>
          </a:solidFill>
        </p:grpSpPr>
        <p:sp>
          <p:nvSpPr>
            <p:cNvPr id="3" name="椭圆 2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pFill/>
            <a:ln w="12700">
              <a:noFill/>
            </a:ln>
            <a:effectLst>
              <a:outerShdw blurRad="152400" dist="127000" dir="7800000" sx="85000" sy="85000" algn="tr" rotWithShape="0">
                <a:prstClr val="black">
                  <a:alpha val="3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pFill/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" name="直接连接符 3"/>
          <p:cNvCxnSpPr>
            <a:endCxn id="5" idx="11"/>
          </p:cNvCxnSpPr>
          <p:nvPr/>
        </p:nvCxnSpPr>
        <p:spPr>
          <a:xfrm flipV="1">
            <a:off x="580821" y="790650"/>
            <a:ext cx="10698961" cy="453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reeform 6"/>
          <p:cNvSpPr>
            <a:spLocks noEditPoints="1"/>
          </p:cNvSpPr>
          <p:nvPr/>
        </p:nvSpPr>
        <p:spPr bwMode="auto">
          <a:xfrm>
            <a:off x="11279782" y="363136"/>
            <a:ext cx="425905" cy="427514"/>
          </a:xfrm>
          <a:custGeom>
            <a:avLst/>
            <a:gdLst>
              <a:gd name="T0" fmla="*/ 760 w 1905"/>
              <a:gd name="T1" fmla="*/ 1455 h 1912"/>
              <a:gd name="T2" fmla="*/ 448 w 1905"/>
              <a:gd name="T3" fmla="*/ 1143 h 1912"/>
              <a:gd name="T4" fmla="*/ 529 w 1905"/>
              <a:gd name="T5" fmla="*/ 1061 h 1912"/>
              <a:gd name="T6" fmla="*/ 841 w 1905"/>
              <a:gd name="T7" fmla="*/ 1374 h 1912"/>
              <a:gd name="T8" fmla="*/ 1802 w 1905"/>
              <a:gd name="T9" fmla="*/ 108 h 1912"/>
              <a:gd name="T10" fmla="*/ 748 w 1905"/>
              <a:gd name="T11" fmla="*/ 785 h 1912"/>
              <a:gd name="T12" fmla="*/ 55 w 1905"/>
              <a:gd name="T13" fmla="*/ 1737 h 1912"/>
              <a:gd name="T14" fmla="*/ 173 w 1905"/>
              <a:gd name="T15" fmla="*/ 1854 h 1912"/>
              <a:gd name="T16" fmla="*/ 1124 w 1905"/>
              <a:gd name="T17" fmla="*/ 1161 h 1912"/>
              <a:gd name="T18" fmla="*/ 1802 w 1905"/>
              <a:gd name="T19" fmla="*/ 108 h 1912"/>
              <a:gd name="T20" fmla="*/ 110 w 1905"/>
              <a:gd name="T21" fmla="*/ 1803 h 1912"/>
              <a:gd name="T22" fmla="*/ 0 w 1905"/>
              <a:gd name="T23" fmla="*/ 1912 h 1912"/>
              <a:gd name="T24" fmla="*/ 1758 w 1905"/>
              <a:gd name="T25" fmla="*/ 368 h 1912"/>
              <a:gd name="T26" fmla="*/ 1544 w 1905"/>
              <a:gd name="T27" fmla="*/ 153 h 1912"/>
              <a:gd name="T28" fmla="*/ 786 w 1905"/>
              <a:gd name="T29" fmla="*/ 513 h 1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05" h="1912">
                <a:moveTo>
                  <a:pt x="760" y="1455"/>
                </a:moveTo>
                <a:cubicBezTo>
                  <a:pt x="448" y="1143"/>
                  <a:pt x="448" y="1143"/>
                  <a:pt x="448" y="1143"/>
                </a:cubicBezTo>
                <a:moveTo>
                  <a:pt x="529" y="1061"/>
                </a:moveTo>
                <a:cubicBezTo>
                  <a:pt x="841" y="1374"/>
                  <a:pt x="841" y="1374"/>
                  <a:pt x="841" y="1374"/>
                </a:cubicBezTo>
                <a:moveTo>
                  <a:pt x="1802" y="108"/>
                </a:moveTo>
                <a:cubicBezTo>
                  <a:pt x="1698" y="4"/>
                  <a:pt x="1226" y="307"/>
                  <a:pt x="748" y="785"/>
                </a:cubicBezTo>
                <a:cubicBezTo>
                  <a:pt x="364" y="1169"/>
                  <a:pt x="94" y="1548"/>
                  <a:pt x="55" y="1737"/>
                </a:cubicBezTo>
                <a:cubicBezTo>
                  <a:pt x="173" y="1854"/>
                  <a:pt x="173" y="1854"/>
                  <a:pt x="173" y="1854"/>
                </a:cubicBezTo>
                <a:cubicBezTo>
                  <a:pt x="361" y="1815"/>
                  <a:pt x="740" y="1545"/>
                  <a:pt x="1124" y="1161"/>
                </a:cubicBezTo>
                <a:cubicBezTo>
                  <a:pt x="1602" y="683"/>
                  <a:pt x="1905" y="212"/>
                  <a:pt x="1802" y="108"/>
                </a:cubicBezTo>
                <a:close/>
                <a:moveTo>
                  <a:pt x="110" y="1803"/>
                </a:moveTo>
                <a:cubicBezTo>
                  <a:pt x="0" y="1912"/>
                  <a:pt x="0" y="1912"/>
                  <a:pt x="0" y="1912"/>
                </a:cubicBezTo>
                <a:moveTo>
                  <a:pt x="1758" y="368"/>
                </a:moveTo>
                <a:cubicBezTo>
                  <a:pt x="1758" y="368"/>
                  <a:pt x="1643" y="253"/>
                  <a:pt x="1544" y="153"/>
                </a:cubicBezTo>
                <a:cubicBezTo>
                  <a:pt x="1544" y="153"/>
                  <a:pt x="1319" y="0"/>
                  <a:pt x="786" y="513"/>
                </a:cubicBezTo>
              </a:path>
            </a:pathLst>
          </a:custGeom>
          <a:solidFill>
            <a:schemeClr val="accent2"/>
          </a:solidFill>
          <a:ln w="12700" cap="rnd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TextBox 13"/>
          <p:cNvSpPr txBox="1"/>
          <p:nvPr/>
        </p:nvSpPr>
        <p:spPr>
          <a:xfrm>
            <a:off x="982638" y="19493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设计模式</a:t>
            </a:r>
          </a:p>
        </p:txBody>
      </p:sp>
      <p:sp>
        <p:nvSpPr>
          <p:cNvPr id="16" name="Freeform 7"/>
          <p:cNvSpPr/>
          <p:nvPr/>
        </p:nvSpPr>
        <p:spPr bwMode="auto">
          <a:xfrm>
            <a:off x="696835" y="1306073"/>
            <a:ext cx="522535" cy="598890"/>
          </a:xfrm>
          <a:custGeom>
            <a:avLst/>
            <a:gdLst>
              <a:gd name="T0" fmla="*/ 186 w 423"/>
              <a:gd name="T1" fmla="*/ 7 h 485"/>
              <a:gd name="T2" fmla="*/ 237 w 423"/>
              <a:gd name="T3" fmla="*/ 7 h 485"/>
              <a:gd name="T4" fmla="*/ 398 w 423"/>
              <a:gd name="T5" fmla="*/ 88 h 485"/>
              <a:gd name="T6" fmla="*/ 423 w 423"/>
              <a:gd name="T7" fmla="*/ 129 h 485"/>
              <a:gd name="T8" fmla="*/ 423 w 423"/>
              <a:gd name="T9" fmla="*/ 356 h 485"/>
              <a:gd name="T10" fmla="*/ 398 w 423"/>
              <a:gd name="T11" fmla="*/ 397 h 485"/>
              <a:gd name="T12" fmla="*/ 237 w 423"/>
              <a:gd name="T13" fmla="*/ 478 h 485"/>
              <a:gd name="T14" fmla="*/ 186 w 423"/>
              <a:gd name="T15" fmla="*/ 478 h 485"/>
              <a:gd name="T16" fmla="*/ 25 w 423"/>
              <a:gd name="T17" fmla="*/ 397 h 485"/>
              <a:gd name="T18" fmla="*/ 0 w 423"/>
              <a:gd name="T19" fmla="*/ 356 h 485"/>
              <a:gd name="T20" fmla="*/ 0 w 423"/>
              <a:gd name="T21" fmla="*/ 129 h 485"/>
              <a:gd name="T22" fmla="*/ 25 w 423"/>
              <a:gd name="T23" fmla="*/ 88 h 485"/>
              <a:gd name="T24" fmla="*/ 186 w 423"/>
              <a:gd name="T25" fmla="*/ 7 h 4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23" h="485">
                <a:moveTo>
                  <a:pt x="186" y="7"/>
                </a:moveTo>
                <a:cubicBezTo>
                  <a:pt x="200" y="0"/>
                  <a:pt x="223" y="0"/>
                  <a:pt x="237" y="7"/>
                </a:cubicBezTo>
                <a:cubicBezTo>
                  <a:pt x="398" y="88"/>
                  <a:pt x="398" y="88"/>
                  <a:pt x="398" y="88"/>
                </a:cubicBezTo>
                <a:cubicBezTo>
                  <a:pt x="412" y="95"/>
                  <a:pt x="423" y="114"/>
                  <a:pt x="423" y="129"/>
                </a:cubicBezTo>
                <a:cubicBezTo>
                  <a:pt x="423" y="356"/>
                  <a:pt x="423" y="356"/>
                  <a:pt x="423" y="356"/>
                </a:cubicBezTo>
                <a:cubicBezTo>
                  <a:pt x="423" y="372"/>
                  <a:pt x="412" y="390"/>
                  <a:pt x="398" y="397"/>
                </a:cubicBezTo>
                <a:cubicBezTo>
                  <a:pt x="237" y="478"/>
                  <a:pt x="237" y="478"/>
                  <a:pt x="237" y="478"/>
                </a:cubicBezTo>
                <a:cubicBezTo>
                  <a:pt x="223" y="485"/>
                  <a:pt x="200" y="485"/>
                  <a:pt x="186" y="478"/>
                </a:cubicBezTo>
                <a:cubicBezTo>
                  <a:pt x="25" y="397"/>
                  <a:pt x="25" y="397"/>
                  <a:pt x="25" y="397"/>
                </a:cubicBezTo>
                <a:cubicBezTo>
                  <a:pt x="11" y="390"/>
                  <a:pt x="0" y="372"/>
                  <a:pt x="0" y="356"/>
                </a:cubicBezTo>
                <a:cubicBezTo>
                  <a:pt x="0" y="129"/>
                  <a:pt x="0" y="129"/>
                  <a:pt x="0" y="129"/>
                </a:cubicBezTo>
                <a:cubicBezTo>
                  <a:pt x="0" y="114"/>
                  <a:pt x="11" y="95"/>
                  <a:pt x="25" y="88"/>
                </a:cubicBezTo>
                <a:lnTo>
                  <a:pt x="186" y="7"/>
                </a:ln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rgbClr val="C7C7C7"/>
              </a:gs>
            </a:gsLst>
            <a:lin ang="13500000" scaled="1"/>
            <a:tileRect/>
          </a:gradFill>
          <a:ln w="19050">
            <a:solidFill>
              <a:schemeClr val="bg1"/>
            </a:solidFill>
          </a:ln>
          <a:effectLst>
            <a:outerShdw blurRad="419100" dist="571500" dir="2700000" sx="90000" sy="9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8" name="文本框 28"/>
          <p:cNvSpPr txBox="1"/>
          <p:nvPr/>
        </p:nvSpPr>
        <p:spPr>
          <a:xfrm>
            <a:off x="1437843" y="1338577"/>
            <a:ext cx="6739890" cy="565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b="1" dirty="0" smtClean="0">
                <a:latin typeface="微软雅黑" charset="0"/>
                <a:ea typeface="微软雅黑" charset="0"/>
                <a:sym typeface="+mn-ea"/>
              </a:rPr>
              <a:t>3</a:t>
            </a:r>
            <a:r>
              <a:rPr lang="zh-CN" altLang="en-US" sz="2800" b="1" dirty="0" smtClean="0">
                <a:latin typeface="微软雅黑" charset="0"/>
                <a:ea typeface="微软雅黑" charset="0"/>
                <a:sym typeface="+mn-ea"/>
              </a:rPr>
              <a:t>、策略模式</a:t>
            </a:r>
            <a:endParaRPr lang="zh-CN" sz="2800" dirty="0" smtClean="0">
              <a:solidFill>
                <a:schemeClr val="accent2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9" name="六边形 18"/>
          <p:cNvSpPr/>
          <p:nvPr/>
        </p:nvSpPr>
        <p:spPr>
          <a:xfrm rot="5400000">
            <a:off x="711169" y="1390516"/>
            <a:ext cx="493866" cy="430004"/>
          </a:xfrm>
          <a:prstGeom prst="hexagon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6" name="组合 36"/>
          <p:cNvGrpSpPr/>
          <p:nvPr/>
        </p:nvGrpSpPr>
        <p:grpSpPr>
          <a:xfrm>
            <a:off x="824168" y="1506552"/>
            <a:ext cx="267869" cy="197932"/>
            <a:chOff x="7608888" y="1870076"/>
            <a:chExt cx="322263" cy="238125"/>
          </a:xfrm>
          <a:solidFill>
            <a:schemeClr val="accent2"/>
          </a:solidFill>
        </p:grpSpPr>
        <p:sp useBgFill="1">
          <p:nvSpPr>
            <p:cNvPr id="21" name="Oval 70"/>
            <p:cNvSpPr>
              <a:spLocks noChangeArrowheads="1"/>
            </p:cNvSpPr>
            <p:nvPr/>
          </p:nvSpPr>
          <p:spPr bwMode="auto">
            <a:xfrm>
              <a:off x="7721601" y="1947864"/>
              <a:ext cx="98425" cy="968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 useBgFill="1">
          <p:nvSpPr>
            <p:cNvPr id="22" name="Freeform 71"/>
            <p:cNvSpPr>
              <a:spLocks noEditPoints="1"/>
            </p:cNvSpPr>
            <p:nvPr/>
          </p:nvSpPr>
          <p:spPr bwMode="auto">
            <a:xfrm>
              <a:off x="7608888" y="1870076"/>
              <a:ext cx="322263" cy="238125"/>
            </a:xfrm>
            <a:custGeom>
              <a:avLst/>
              <a:gdLst>
                <a:gd name="T0" fmla="*/ 260 w 281"/>
                <a:gd name="T1" fmla="*/ 21 h 207"/>
                <a:gd name="T2" fmla="*/ 217 w 281"/>
                <a:gd name="T3" fmla="*/ 21 h 207"/>
                <a:gd name="T4" fmla="*/ 218 w 281"/>
                <a:gd name="T5" fmla="*/ 21 h 207"/>
                <a:gd name="T6" fmla="*/ 197 w 281"/>
                <a:gd name="T7" fmla="*/ 0 h 207"/>
                <a:gd name="T8" fmla="*/ 86 w 281"/>
                <a:gd name="T9" fmla="*/ 0 h 207"/>
                <a:gd name="T10" fmla="*/ 65 w 281"/>
                <a:gd name="T11" fmla="*/ 21 h 207"/>
                <a:gd name="T12" fmla="*/ 65 w 281"/>
                <a:gd name="T13" fmla="*/ 21 h 207"/>
                <a:gd name="T14" fmla="*/ 20 w 281"/>
                <a:gd name="T15" fmla="*/ 21 h 207"/>
                <a:gd name="T16" fmla="*/ 0 w 281"/>
                <a:gd name="T17" fmla="*/ 42 h 207"/>
                <a:gd name="T18" fmla="*/ 0 w 281"/>
                <a:gd name="T19" fmla="*/ 187 h 207"/>
                <a:gd name="T20" fmla="*/ 20 w 281"/>
                <a:gd name="T21" fmla="*/ 207 h 207"/>
                <a:gd name="T22" fmla="*/ 260 w 281"/>
                <a:gd name="T23" fmla="*/ 207 h 207"/>
                <a:gd name="T24" fmla="*/ 281 w 281"/>
                <a:gd name="T25" fmla="*/ 187 h 207"/>
                <a:gd name="T26" fmla="*/ 281 w 281"/>
                <a:gd name="T27" fmla="*/ 42 h 207"/>
                <a:gd name="T28" fmla="*/ 260 w 281"/>
                <a:gd name="T29" fmla="*/ 21 h 207"/>
                <a:gd name="T30" fmla="*/ 141 w 281"/>
                <a:gd name="T31" fmla="*/ 181 h 207"/>
                <a:gd name="T32" fmla="*/ 69 w 281"/>
                <a:gd name="T33" fmla="*/ 109 h 207"/>
                <a:gd name="T34" fmla="*/ 141 w 281"/>
                <a:gd name="T35" fmla="*/ 36 h 207"/>
                <a:gd name="T36" fmla="*/ 214 w 281"/>
                <a:gd name="T37" fmla="*/ 109 h 207"/>
                <a:gd name="T38" fmla="*/ 141 w 281"/>
                <a:gd name="T39" fmla="*/ 181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81" h="207">
                  <a:moveTo>
                    <a:pt x="260" y="21"/>
                  </a:moveTo>
                  <a:cubicBezTo>
                    <a:pt x="217" y="21"/>
                    <a:pt x="217" y="21"/>
                    <a:pt x="217" y="21"/>
                  </a:cubicBezTo>
                  <a:cubicBezTo>
                    <a:pt x="218" y="21"/>
                    <a:pt x="218" y="21"/>
                    <a:pt x="218" y="21"/>
                  </a:cubicBezTo>
                  <a:cubicBezTo>
                    <a:pt x="218" y="9"/>
                    <a:pt x="208" y="0"/>
                    <a:pt x="197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75" y="0"/>
                    <a:pt x="65" y="9"/>
                    <a:pt x="65" y="21"/>
                  </a:cubicBezTo>
                  <a:cubicBezTo>
                    <a:pt x="65" y="21"/>
                    <a:pt x="65" y="21"/>
                    <a:pt x="65" y="21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9" y="21"/>
                    <a:pt x="0" y="31"/>
                    <a:pt x="0" y="42"/>
                  </a:cubicBezTo>
                  <a:cubicBezTo>
                    <a:pt x="0" y="187"/>
                    <a:pt x="0" y="187"/>
                    <a:pt x="0" y="187"/>
                  </a:cubicBezTo>
                  <a:cubicBezTo>
                    <a:pt x="0" y="198"/>
                    <a:pt x="9" y="207"/>
                    <a:pt x="20" y="207"/>
                  </a:cubicBezTo>
                  <a:cubicBezTo>
                    <a:pt x="260" y="207"/>
                    <a:pt x="260" y="207"/>
                    <a:pt x="260" y="207"/>
                  </a:cubicBezTo>
                  <a:cubicBezTo>
                    <a:pt x="271" y="207"/>
                    <a:pt x="281" y="198"/>
                    <a:pt x="281" y="187"/>
                  </a:cubicBezTo>
                  <a:cubicBezTo>
                    <a:pt x="281" y="42"/>
                    <a:pt x="281" y="42"/>
                    <a:pt x="281" y="42"/>
                  </a:cubicBezTo>
                  <a:cubicBezTo>
                    <a:pt x="281" y="31"/>
                    <a:pt x="271" y="21"/>
                    <a:pt x="260" y="21"/>
                  </a:cubicBezTo>
                  <a:close/>
                  <a:moveTo>
                    <a:pt x="141" y="181"/>
                  </a:moveTo>
                  <a:cubicBezTo>
                    <a:pt x="101" y="181"/>
                    <a:pt x="69" y="149"/>
                    <a:pt x="69" y="109"/>
                  </a:cubicBezTo>
                  <a:cubicBezTo>
                    <a:pt x="69" y="69"/>
                    <a:pt x="101" y="36"/>
                    <a:pt x="141" y="36"/>
                  </a:cubicBezTo>
                  <a:cubicBezTo>
                    <a:pt x="181" y="36"/>
                    <a:pt x="214" y="69"/>
                    <a:pt x="214" y="109"/>
                  </a:cubicBezTo>
                  <a:cubicBezTo>
                    <a:pt x="214" y="149"/>
                    <a:pt x="181" y="181"/>
                    <a:pt x="141" y="1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3" name="矩形 22"/>
          <p:cNvSpPr/>
          <p:nvPr/>
        </p:nvSpPr>
        <p:spPr>
          <a:xfrm>
            <a:off x="1479041" y="2173492"/>
            <a:ext cx="516726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/>
              <a:t>运用于</a:t>
            </a:r>
            <a:r>
              <a:rPr lang="en-US" altLang="zh-CN" sz="2000" dirty="0" smtClean="0"/>
              <a:t>DIALOG1</a:t>
            </a:r>
            <a:r>
              <a:rPr lang="zh-CN" altLang="en-US" sz="2000" dirty="0" smtClean="0"/>
              <a:t>（动态分区分配方式对话框），</a:t>
            </a:r>
            <a:r>
              <a:rPr lang="en-US" altLang="zh-CN" sz="2000" dirty="0" smtClean="0"/>
              <a:t>DIALOG1</a:t>
            </a:r>
            <a:r>
              <a:rPr lang="zh-CN" altLang="en-US" sz="2000" dirty="0" smtClean="0"/>
              <a:t>类在</a:t>
            </a:r>
            <a:r>
              <a:rPr lang="en-US" altLang="zh-CN" sz="2000" dirty="0" err="1" smtClean="0"/>
              <a:t>AllocateMemory</a:t>
            </a:r>
            <a:r>
              <a:rPr lang="en-US" altLang="zh-CN" sz="2000" dirty="0" smtClean="0"/>
              <a:t>()</a:t>
            </a:r>
            <a:r>
              <a:rPr lang="zh-CN" altLang="en-US" sz="2000" dirty="0" smtClean="0"/>
              <a:t>中实例化一个</a:t>
            </a:r>
            <a:r>
              <a:rPr lang="en-US" altLang="zh-CN" sz="2000" dirty="0" smtClean="0"/>
              <a:t>Cache</a:t>
            </a:r>
            <a:r>
              <a:rPr lang="zh-CN" altLang="en-US" sz="2000" dirty="0" smtClean="0"/>
              <a:t>类，该</a:t>
            </a:r>
            <a:r>
              <a:rPr lang="en-US" altLang="zh-CN" sz="2000" dirty="0" smtClean="0"/>
              <a:t>Cache</a:t>
            </a:r>
            <a:r>
              <a:rPr lang="zh-CN" altLang="en-US" sz="2000" dirty="0" smtClean="0"/>
              <a:t>实例又实例化一个</a:t>
            </a:r>
            <a:r>
              <a:rPr lang="en-US" altLang="zh-CN" sz="2000" dirty="0" err="1" smtClean="0"/>
              <a:t>FIRSTFit_Algorithm</a:t>
            </a:r>
            <a:r>
              <a:rPr lang="zh-CN" altLang="en-US" sz="2000" dirty="0" smtClean="0"/>
              <a:t>类或</a:t>
            </a:r>
            <a:r>
              <a:rPr lang="en-US" altLang="zh-CN" sz="2000" dirty="0" err="1" smtClean="0"/>
              <a:t>BESTFit_Algorithm</a:t>
            </a:r>
            <a:r>
              <a:rPr lang="zh-CN" altLang="en-US" sz="2000" dirty="0" smtClean="0"/>
              <a:t>类来具体分配内存（</a:t>
            </a:r>
            <a:r>
              <a:rPr lang="en-US" altLang="zh-CN" sz="2000" dirty="0" err="1" smtClean="0"/>
              <a:t>Alloc</a:t>
            </a:r>
            <a:r>
              <a:rPr lang="en-US" altLang="zh-CN" sz="2000" dirty="0" smtClean="0"/>
              <a:t>()</a:t>
            </a:r>
            <a:r>
              <a:rPr lang="zh-CN" altLang="en-US" sz="2000" dirty="0" smtClean="0"/>
              <a:t>）。</a:t>
            </a:r>
            <a:endParaRPr lang="zh-CN" altLang="en-US" sz="2000" dirty="0"/>
          </a:p>
        </p:txBody>
      </p:sp>
      <p:pic>
        <p:nvPicPr>
          <p:cNvPr id="2051" name="Picture 3" descr="C:\Users\ZHY\Desktop\策略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02320" y="2292228"/>
            <a:ext cx="5739765" cy="2922444"/>
          </a:xfrm>
          <a:prstGeom prst="rect">
            <a:avLst/>
          </a:prstGeom>
          <a:noFill/>
        </p:spPr>
      </p:pic>
      <p:sp>
        <p:nvSpPr>
          <p:cNvPr id="17" name="矩形 16"/>
          <p:cNvSpPr/>
          <p:nvPr/>
        </p:nvSpPr>
        <p:spPr>
          <a:xfrm>
            <a:off x="1479042" y="5230850"/>
            <a:ext cx="896910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/>
              <a:t>使分配内存的算法可以自由切换。避免使用多重条件判断。 可扩展性良好。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4" presetClass="path" presetSubtype="0" decel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0.03889 L 3.125E-6 -0.20486 " pathEditMode="relative" rAng="0" ptsTypes="AA">
                                      <p:cBhvr>
                                        <p:cTn id="9" dur="100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199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64" presetClass="path" presetSubtype="0" accel="30000" decel="3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3.95833E-6 0.03842 L 3.95833E-6 2.96296E-6 " pathEditMode="relative" rAng="0" ptsTypes="AA">
                                      <p:cBhvr>
                                        <p:cTn id="1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1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21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5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ldLvl="0" animBg="1"/>
      <p:bldP spid="23" grpId="0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04820" y="354870"/>
            <a:ext cx="288000" cy="288000"/>
            <a:chOff x="1827622" y="1343919"/>
            <a:chExt cx="2304000" cy="2304000"/>
          </a:xfrm>
          <a:solidFill>
            <a:schemeClr val="accent2">
              <a:lumMod val="75000"/>
            </a:schemeClr>
          </a:solidFill>
        </p:grpSpPr>
        <p:sp>
          <p:nvSpPr>
            <p:cNvPr id="3" name="椭圆 2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pFill/>
            <a:ln w="12700">
              <a:noFill/>
            </a:ln>
            <a:effectLst>
              <a:outerShdw blurRad="152400" dist="127000" dir="7800000" sx="85000" sy="85000" algn="tr" rotWithShape="0">
                <a:prstClr val="black">
                  <a:alpha val="3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pFill/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" name="直接连接符 3"/>
          <p:cNvCxnSpPr>
            <a:endCxn id="5" idx="11"/>
          </p:cNvCxnSpPr>
          <p:nvPr/>
        </p:nvCxnSpPr>
        <p:spPr>
          <a:xfrm flipV="1">
            <a:off x="580821" y="790650"/>
            <a:ext cx="10698961" cy="453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reeform 6"/>
          <p:cNvSpPr>
            <a:spLocks noEditPoints="1"/>
          </p:cNvSpPr>
          <p:nvPr/>
        </p:nvSpPr>
        <p:spPr bwMode="auto">
          <a:xfrm>
            <a:off x="11279782" y="363136"/>
            <a:ext cx="425905" cy="427514"/>
          </a:xfrm>
          <a:custGeom>
            <a:avLst/>
            <a:gdLst>
              <a:gd name="T0" fmla="*/ 760 w 1905"/>
              <a:gd name="T1" fmla="*/ 1455 h 1912"/>
              <a:gd name="T2" fmla="*/ 448 w 1905"/>
              <a:gd name="T3" fmla="*/ 1143 h 1912"/>
              <a:gd name="T4" fmla="*/ 529 w 1905"/>
              <a:gd name="T5" fmla="*/ 1061 h 1912"/>
              <a:gd name="T6" fmla="*/ 841 w 1905"/>
              <a:gd name="T7" fmla="*/ 1374 h 1912"/>
              <a:gd name="T8" fmla="*/ 1802 w 1905"/>
              <a:gd name="T9" fmla="*/ 108 h 1912"/>
              <a:gd name="T10" fmla="*/ 748 w 1905"/>
              <a:gd name="T11" fmla="*/ 785 h 1912"/>
              <a:gd name="T12" fmla="*/ 55 w 1905"/>
              <a:gd name="T13" fmla="*/ 1737 h 1912"/>
              <a:gd name="T14" fmla="*/ 173 w 1905"/>
              <a:gd name="T15" fmla="*/ 1854 h 1912"/>
              <a:gd name="T16" fmla="*/ 1124 w 1905"/>
              <a:gd name="T17" fmla="*/ 1161 h 1912"/>
              <a:gd name="T18" fmla="*/ 1802 w 1905"/>
              <a:gd name="T19" fmla="*/ 108 h 1912"/>
              <a:gd name="T20" fmla="*/ 110 w 1905"/>
              <a:gd name="T21" fmla="*/ 1803 h 1912"/>
              <a:gd name="T22" fmla="*/ 0 w 1905"/>
              <a:gd name="T23" fmla="*/ 1912 h 1912"/>
              <a:gd name="T24" fmla="*/ 1758 w 1905"/>
              <a:gd name="T25" fmla="*/ 368 h 1912"/>
              <a:gd name="T26" fmla="*/ 1544 w 1905"/>
              <a:gd name="T27" fmla="*/ 153 h 1912"/>
              <a:gd name="T28" fmla="*/ 786 w 1905"/>
              <a:gd name="T29" fmla="*/ 513 h 1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05" h="1912">
                <a:moveTo>
                  <a:pt x="760" y="1455"/>
                </a:moveTo>
                <a:cubicBezTo>
                  <a:pt x="448" y="1143"/>
                  <a:pt x="448" y="1143"/>
                  <a:pt x="448" y="1143"/>
                </a:cubicBezTo>
                <a:moveTo>
                  <a:pt x="529" y="1061"/>
                </a:moveTo>
                <a:cubicBezTo>
                  <a:pt x="841" y="1374"/>
                  <a:pt x="841" y="1374"/>
                  <a:pt x="841" y="1374"/>
                </a:cubicBezTo>
                <a:moveTo>
                  <a:pt x="1802" y="108"/>
                </a:moveTo>
                <a:cubicBezTo>
                  <a:pt x="1698" y="4"/>
                  <a:pt x="1226" y="307"/>
                  <a:pt x="748" y="785"/>
                </a:cubicBezTo>
                <a:cubicBezTo>
                  <a:pt x="364" y="1169"/>
                  <a:pt x="94" y="1548"/>
                  <a:pt x="55" y="1737"/>
                </a:cubicBezTo>
                <a:cubicBezTo>
                  <a:pt x="173" y="1854"/>
                  <a:pt x="173" y="1854"/>
                  <a:pt x="173" y="1854"/>
                </a:cubicBezTo>
                <a:cubicBezTo>
                  <a:pt x="361" y="1815"/>
                  <a:pt x="740" y="1545"/>
                  <a:pt x="1124" y="1161"/>
                </a:cubicBezTo>
                <a:cubicBezTo>
                  <a:pt x="1602" y="683"/>
                  <a:pt x="1905" y="212"/>
                  <a:pt x="1802" y="108"/>
                </a:cubicBezTo>
                <a:close/>
                <a:moveTo>
                  <a:pt x="110" y="1803"/>
                </a:moveTo>
                <a:cubicBezTo>
                  <a:pt x="0" y="1912"/>
                  <a:pt x="0" y="1912"/>
                  <a:pt x="0" y="1912"/>
                </a:cubicBezTo>
                <a:moveTo>
                  <a:pt x="1758" y="368"/>
                </a:moveTo>
                <a:cubicBezTo>
                  <a:pt x="1758" y="368"/>
                  <a:pt x="1643" y="253"/>
                  <a:pt x="1544" y="153"/>
                </a:cubicBezTo>
                <a:cubicBezTo>
                  <a:pt x="1544" y="153"/>
                  <a:pt x="1319" y="0"/>
                  <a:pt x="786" y="513"/>
                </a:cubicBezTo>
              </a:path>
            </a:pathLst>
          </a:custGeom>
          <a:solidFill>
            <a:schemeClr val="accent2"/>
          </a:solidFill>
          <a:ln w="12700" cap="rnd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TextBox 13"/>
          <p:cNvSpPr txBox="1"/>
          <p:nvPr/>
        </p:nvSpPr>
        <p:spPr>
          <a:xfrm>
            <a:off x="982638" y="19493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设计模式</a:t>
            </a:r>
          </a:p>
        </p:txBody>
      </p:sp>
      <p:sp>
        <p:nvSpPr>
          <p:cNvPr id="16" name="Freeform 7"/>
          <p:cNvSpPr/>
          <p:nvPr/>
        </p:nvSpPr>
        <p:spPr bwMode="auto">
          <a:xfrm>
            <a:off x="696835" y="1306073"/>
            <a:ext cx="522535" cy="598890"/>
          </a:xfrm>
          <a:custGeom>
            <a:avLst/>
            <a:gdLst>
              <a:gd name="T0" fmla="*/ 186 w 423"/>
              <a:gd name="T1" fmla="*/ 7 h 485"/>
              <a:gd name="T2" fmla="*/ 237 w 423"/>
              <a:gd name="T3" fmla="*/ 7 h 485"/>
              <a:gd name="T4" fmla="*/ 398 w 423"/>
              <a:gd name="T5" fmla="*/ 88 h 485"/>
              <a:gd name="T6" fmla="*/ 423 w 423"/>
              <a:gd name="T7" fmla="*/ 129 h 485"/>
              <a:gd name="T8" fmla="*/ 423 w 423"/>
              <a:gd name="T9" fmla="*/ 356 h 485"/>
              <a:gd name="T10" fmla="*/ 398 w 423"/>
              <a:gd name="T11" fmla="*/ 397 h 485"/>
              <a:gd name="T12" fmla="*/ 237 w 423"/>
              <a:gd name="T13" fmla="*/ 478 h 485"/>
              <a:gd name="T14" fmla="*/ 186 w 423"/>
              <a:gd name="T15" fmla="*/ 478 h 485"/>
              <a:gd name="T16" fmla="*/ 25 w 423"/>
              <a:gd name="T17" fmla="*/ 397 h 485"/>
              <a:gd name="T18" fmla="*/ 0 w 423"/>
              <a:gd name="T19" fmla="*/ 356 h 485"/>
              <a:gd name="T20" fmla="*/ 0 w 423"/>
              <a:gd name="T21" fmla="*/ 129 h 485"/>
              <a:gd name="T22" fmla="*/ 25 w 423"/>
              <a:gd name="T23" fmla="*/ 88 h 485"/>
              <a:gd name="T24" fmla="*/ 186 w 423"/>
              <a:gd name="T25" fmla="*/ 7 h 4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23" h="485">
                <a:moveTo>
                  <a:pt x="186" y="7"/>
                </a:moveTo>
                <a:cubicBezTo>
                  <a:pt x="200" y="0"/>
                  <a:pt x="223" y="0"/>
                  <a:pt x="237" y="7"/>
                </a:cubicBezTo>
                <a:cubicBezTo>
                  <a:pt x="398" y="88"/>
                  <a:pt x="398" y="88"/>
                  <a:pt x="398" y="88"/>
                </a:cubicBezTo>
                <a:cubicBezTo>
                  <a:pt x="412" y="95"/>
                  <a:pt x="423" y="114"/>
                  <a:pt x="423" y="129"/>
                </a:cubicBezTo>
                <a:cubicBezTo>
                  <a:pt x="423" y="356"/>
                  <a:pt x="423" y="356"/>
                  <a:pt x="423" y="356"/>
                </a:cubicBezTo>
                <a:cubicBezTo>
                  <a:pt x="423" y="372"/>
                  <a:pt x="412" y="390"/>
                  <a:pt x="398" y="397"/>
                </a:cubicBezTo>
                <a:cubicBezTo>
                  <a:pt x="237" y="478"/>
                  <a:pt x="237" y="478"/>
                  <a:pt x="237" y="478"/>
                </a:cubicBezTo>
                <a:cubicBezTo>
                  <a:pt x="223" y="485"/>
                  <a:pt x="200" y="485"/>
                  <a:pt x="186" y="478"/>
                </a:cubicBezTo>
                <a:cubicBezTo>
                  <a:pt x="25" y="397"/>
                  <a:pt x="25" y="397"/>
                  <a:pt x="25" y="397"/>
                </a:cubicBezTo>
                <a:cubicBezTo>
                  <a:pt x="11" y="390"/>
                  <a:pt x="0" y="372"/>
                  <a:pt x="0" y="356"/>
                </a:cubicBezTo>
                <a:cubicBezTo>
                  <a:pt x="0" y="129"/>
                  <a:pt x="0" y="129"/>
                  <a:pt x="0" y="129"/>
                </a:cubicBezTo>
                <a:cubicBezTo>
                  <a:pt x="0" y="114"/>
                  <a:pt x="11" y="95"/>
                  <a:pt x="25" y="88"/>
                </a:cubicBezTo>
                <a:lnTo>
                  <a:pt x="186" y="7"/>
                </a:ln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rgbClr val="C7C7C7"/>
              </a:gs>
            </a:gsLst>
            <a:lin ang="13500000" scaled="1"/>
            <a:tileRect/>
          </a:gradFill>
          <a:ln w="19050">
            <a:solidFill>
              <a:schemeClr val="bg1"/>
            </a:solidFill>
          </a:ln>
          <a:effectLst>
            <a:outerShdw blurRad="419100" dist="571500" dir="2700000" sx="90000" sy="9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8" name="文本框 28"/>
          <p:cNvSpPr txBox="1"/>
          <p:nvPr/>
        </p:nvSpPr>
        <p:spPr>
          <a:xfrm>
            <a:off x="1437843" y="1338577"/>
            <a:ext cx="6739890" cy="565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b="1" dirty="0" smtClean="0">
                <a:latin typeface="微软雅黑" charset="0"/>
                <a:ea typeface="微软雅黑" charset="0"/>
                <a:sym typeface="+mn-ea"/>
              </a:rPr>
              <a:t>3</a:t>
            </a:r>
            <a:r>
              <a:rPr lang="zh-CN" altLang="en-US" sz="2800" b="1" dirty="0" smtClean="0">
                <a:latin typeface="微软雅黑" charset="0"/>
                <a:ea typeface="微软雅黑" charset="0"/>
                <a:sym typeface="+mn-ea"/>
              </a:rPr>
              <a:t>、策略模式</a:t>
            </a:r>
            <a:endParaRPr lang="zh-CN" sz="2800" dirty="0" smtClean="0">
              <a:solidFill>
                <a:schemeClr val="accent2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9" name="六边形 18"/>
          <p:cNvSpPr/>
          <p:nvPr/>
        </p:nvSpPr>
        <p:spPr>
          <a:xfrm rot="5400000">
            <a:off x="711169" y="1390516"/>
            <a:ext cx="493866" cy="430004"/>
          </a:xfrm>
          <a:prstGeom prst="hexagon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6" name="组合 36"/>
          <p:cNvGrpSpPr/>
          <p:nvPr/>
        </p:nvGrpSpPr>
        <p:grpSpPr>
          <a:xfrm>
            <a:off x="824168" y="1506552"/>
            <a:ext cx="267869" cy="197932"/>
            <a:chOff x="7608888" y="1870076"/>
            <a:chExt cx="322263" cy="238125"/>
          </a:xfrm>
          <a:solidFill>
            <a:schemeClr val="accent2"/>
          </a:solidFill>
        </p:grpSpPr>
        <p:sp useBgFill="1">
          <p:nvSpPr>
            <p:cNvPr id="21" name="Oval 70"/>
            <p:cNvSpPr>
              <a:spLocks noChangeArrowheads="1"/>
            </p:cNvSpPr>
            <p:nvPr/>
          </p:nvSpPr>
          <p:spPr bwMode="auto">
            <a:xfrm>
              <a:off x="7721601" y="1947864"/>
              <a:ext cx="98425" cy="968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 useBgFill="1">
          <p:nvSpPr>
            <p:cNvPr id="22" name="Freeform 71"/>
            <p:cNvSpPr>
              <a:spLocks noEditPoints="1"/>
            </p:cNvSpPr>
            <p:nvPr/>
          </p:nvSpPr>
          <p:spPr bwMode="auto">
            <a:xfrm>
              <a:off x="7608888" y="1870076"/>
              <a:ext cx="322263" cy="238125"/>
            </a:xfrm>
            <a:custGeom>
              <a:avLst/>
              <a:gdLst>
                <a:gd name="T0" fmla="*/ 260 w 281"/>
                <a:gd name="T1" fmla="*/ 21 h 207"/>
                <a:gd name="T2" fmla="*/ 217 w 281"/>
                <a:gd name="T3" fmla="*/ 21 h 207"/>
                <a:gd name="T4" fmla="*/ 218 w 281"/>
                <a:gd name="T5" fmla="*/ 21 h 207"/>
                <a:gd name="T6" fmla="*/ 197 w 281"/>
                <a:gd name="T7" fmla="*/ 0 h 207"/>
                <a:gd name="T8" fmla="*/ 86 w 281"/>
                <a:gd name="T9" fmla="*/ 0 h 207"/>
                <a:gd name="T10" fmla="*/ 65 w 281"/>
                <a:gd name="T11" fmla="*/ 21 h 207"/>
                <a:gd name="T12" fmla="*/ 65 w 281"/>
                <a:gd name="T13" fmla="*/ 21 h 207"/>
                <a:gd name="T14" fmla="*/ 20 w 281"/>
                <a:gd name="T15" fmla="*/ 21 h 207"/>
                <a:gd name="T16" fmla="*/ 0 w 281"/>
                <a:gd name="T17" fmla="*/ 42 h 207"/>
                <a:gd name="T18" fmla="*/ 0 w 281"/>
                <a:gd name="T19" fmla="*/ 187 h 207"/>
                <a:gd name="T20" fmla="*/ 20 w 281"/>
                <a:gd name="T21" fmla="*/ 207 h 207"/>
                <a:gd name="T22" fmla="*/ 260 w 281"/>
                <a:gd name="T23" fmla="*/ 207 h 207"/>
                <a:gd name="T24" fmla="*/ 281 w 281"/>
                <a:gd name="T25" fmla="*/ 187 h 207"/>
                <a:gd name="T26" fmla="*/ 281 w 281"/>
                <a:gd name="T27" fmla="*/ 42 h 207"/>
                <a:gd name="T28" fmla="*/ 260 w 281"/>
                <a:gd name="T29" fmla="*/ 21 h 207"/>
                <a:gd name="T30" fmla="*/ 141 w 281"/>
                <a:gd name="T31" fmla="*/ 181 h 207"/>
                <a:gd name="T32" fmla="*/ 69 w 281"/>
                <a:gd name="T33" fmla="*/ 109 h 207"/>
                <a:gd name="T34" fmla="*/ 141 w 281"/>
                <a:gd name="T35" fmla="*/ 36 h 207"/>
                <a:gd name="T36" fmla="*/ 214 w 281"/>
                <a:gd name="T37" fmla="*/ 109 h 207"/>
                <a:gd name="T38" fmla="*/ 141 w 281"/>
                <a:gd name="T39" fmla="*/ 181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81" h="207">
                  <a:moveTo>
                    <a:pt x="260" y="21"/>
                  </a:moveTo>
                  <a:cubicBezTo>
                    <a:pt x="217" y="21"/>
                    <a:pt x="217" y="21"/>
                    <a:pt x="217" y="21"/>
                  </a:cubicBezTo>
                  <a:cubicBezTo>
                    <a:pt x="218" y="21"/>
                    <a:pt x="218" y="21"/>
                    <a:pt x="218" y="21"/>
                  </a:cubicBezTo>
                  <a:cubicBezTo>
                    <a:pt x="218" y="9"/>
                    <a:pt x="208" y="0"/>
                    <a:pt x="197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75" y="0"/>
                    <a:pt x="65" y="9"/>
                    <a:pt x="65" y="21"/>
                  </a:cubicBezTo>
                  <a:cubicBezTo>
                    <a:pt x="65" y="21"/>
                    <a:pt x="65" y="21"/>
                    <a:pt x="65" y="21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9" y="21"/>
                    <a:pt x="0" y="31"/>
                    <a:pt x="0" y="42"/>
                  </a:cubicBezTo>
                  <a:cubicBezTo>
                    <a:pt x="0" y="187"/>
                    <a:pt x="0" y="187"/>
                    <a:pt x="0" y="187"/>
                  </a:cubicBezTo>
                  <a:cubicBezTo>
                    <a:pt x="0" y="198"/>
                    <a:pt x="9" y="207"/>
                    <a:pt x="20" y="207"/>
                  </a:cubicBezTo>
                  <a:cubicBezTo>
                    <a:pt x="260" y="207"/>
                    <a:pt x="260" y="207"/>
                    <a:pt x="260" y="207"/>
                  </a:cubicBezTo>
                  <a:cubicBezTo>
                    <a:pt x="271" y="207"/>
                    <a:pt x="281" y="198"/>
                    <a:pt x="281" y="187"/>
                  </a:cubicBezTo>
                  <a:cubicBezTo>
                    <a:pt x="281" y="42"/>
                    <a:pt x="281" y="42"/>
                    <a:pt x="281" y="42"/>
                  </a:cubicBezTo>
                  <a:cubicBezTo>
                    <a:pt x="281" y="31"/>
                    <a:pt x="271" y="21"/>
                    <a:pt x="260" y="21"/>
                  </a:cubicBezTo>
                  <a:close/>
                  <a:moveTo>
                    <a:pt x="141" y="181"/>
                  </a:moveTo>
                  <a:cubicBezTo>
                    <a:pt x="101" y="181"/>
                    <a:pt x="69" y="149"/>
                    <a:pt x="69" y="109"/>
                  </a:cubicBezTo>
                  <a:cubicBezTo>
                    <a:pt x="69" y="69"/>
                    <a:pt x="101" y="36"/>
                    <a:pt x="141" y="36"/>
                  </a:cubicBezTo>
                  <a:cubicBezTo>
                    <a:pt x="181" y="36"/>
                    <a:pt x="214" y="69"/>
                    <a:pt x="214" y="109"/>
                  </a:cubicBezTo>
                  <a:cubicBezTo>
                    <a:pt x="214" y="149"/>
                    <a:pt x="181" y="181"/>
                    <a:pt x="141" y="1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64290" y="3228429"/>
            <a:ext cx="3448050" cy="240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72104" y="2764359"/>
            <a:ext cx="3667125" cy="324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23485" y="2272963"/>
            <a:ext cx="4219575" cy="399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04820" y="354870"/>
            <a:ext cx="288000" cy="288000"/>
            <a:chOff x="1827622" y="1343919"/>
            <a:chExt cx="2304000" cy="2304000"/>
          </a:xfrm>
          <a:solidFill>
            <a:schemeClr val="accent2">
              <a:lumMod val="75000"/>
            </a:schemeClr>
          </a:solidFill>
        </p:grpSpPr>
        <p:sp>
          <p:nvSpPr>
            <p:cNvPr id="3" name="椭圆 2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pFill/>
            <a:ln w="12700">
              <a:noFill/>
            </a:ln>
            <a:effectLst>
              <a:outerShdw blurRad="152400" dist="127000" dir="7800000" sx="85000" sy="85000" algn="tr" rotWithShape="0">
                <a:prstClr val="black">
                  <a:alpha val="3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pFill/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" name="直接连接符 3"/>
          <p:cNvCxnSpPr>
            <a:endCxn id="5" idx="11"/>
          </p:cNvCxnSpPr>
          <p:nvPr/>
        </p:nvCxnSpPr>
        <p:spPr>
          <a:xfrm flipV="1">
            <a:off x="580821" y="790650"/>
            <a:ext cx="10698961" cy="453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reeform 6"/>
          <p:cNvSpPr>
            <a:spLocks noEditPoints="1"/>
          </p:cNvSpPr>
          <p:nvPr/>
        </p:nvSpPr>
        <p:spPr bwMode="auto">
          <a:xfrm>
            <a:off x="11279782" y="363136"/>
            <a:ext cx="425905" cy="427514"/>
          </a:xfrm>
          <a:custGeom>
            <a:avLst/>
            <a:gdLst>
              <a:gd name="T0" fmla="*/ 760 w 1905"/>
              <a:gd name="T1" fmla="*/ 1455 h 1912"/>
              <a:gd name="T2" fmla="*/ 448 w 1905"/>
              <a:gd name="T3" fmla="*/ 1143 h 1912"/>
              <a:gd name="T4" fmla="*/ 529 w 1905"/>
              <a:gd name="T5" fmla="*/ 1061 h 1912"/>
              <a:gd name="T6" fmla="*/ 841 w 1905"/>
              <a:gd name="T7" fmla="*/ 1374 h 1912"/>
              <a:gd name="T8" fmla="*/ 1802 w 1905"/>
              <a:gd name="T9" fmla="*/ 108 h 1912"/>
              <a:gd name="T10" fmla="*/ 748 w 1905"/>
              <a:gd name="T11" fmla="*/ 785 h 1912"/>
              <a:gd name="T12" fmla="*/ 55 w 1905"/>
              <a:gd name="T13" fmla="*/ 1737 h 1912"/>
              <a:gd name="T14" fmla="*/ 173 w 1905"/>
              <a:gd name="T15" fmla="*/ 1854 h 1912"/>
              <a:gd name="T16" fmla="*/ 1124 w 1905"/>
              <a:gd name="T17" fmla="*/ 1161 h 1912"/>
              <a:gd name="T18" fmla="*/ 1802 w 1905"/>
              <a:gd name="T19" fmla="*/ 108 h 1912"/>
              <a:gd name="T20" fmla="*/ 110 w 1905"/>
              <a:gd name="T21" fmla="*/ 1803 h 1912"/>
              <a:gd name="T22" fmla="*/ 0 w 1905"/>
              <a:gd name="T23" fmla="*/ 1912 h 1912"/>
              <a:gd name="T24" fmla="*/ 1758 w 1905"/>
              <a:gd name="T25" fmla="*/ 368 h 1912"/>
              <a:gd name="T26" fmla="*/ 1544 w 1905"/>
              <a:gd name="T27" fmla="*/ 153 h 1912"/>
              <a:gd name="T28" fmla="*/ 786 w 1905"/>
              <a:gd name="T29" fmla="*/ 513 h 1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05" h="1912">
                <a:moveTo>
                  <a:pt x="760" y="1455"/>
                </a:moveTo>
                <a:cubicBezTo>
                  <a:pt x="448" y="1143"/>
                  <a:pt x="448" y="1143"/>
                  <a:pt x="448" y="1143"/>
                </a:cubicBezTo>
                <a:moveTo>
                  <a:pt x="529" y="1061"/>
                </a:moveTo>
                <a:cubicBezTo>
                  <a:pt x="841" y="1374"/>
                  <a:pt x="841" y="1374"/>
                  <a:pt x="841" y="1374"/>
                </a:cubicBezTo>
                <a:moveTo>
                  <a:pt x="1802" y="108"/>
                </a:moveTo>
                <a:cubicBezTo>
                  <a:pt x="1698" y="4"/>
                  <a:pt x="1226" y="307"/>
                  <a:pt x="748" y="785"/>
                </a:cubicBezTo>
                <a:cubicBezTo>
                  <a:pt x="364" y="1169"/>
                  <a:pt x="94" y="1548"/>
                  <a:pt x="55" y="1737"/>
                </a:cubicBezTo>
                <a:cubicBezTo>
                  <a:pt x="173" y="1854"/>
                  <a:pt x="173" y="1854"/>
                  <a:pt x="173" y="1854"/>
                </a:cubicBezTo>
                <a:cubicBezTo>
                  <a:pt x="361" y="1815"/>
                  <a:pt x="740" y="1545"/>
                  <a:pt x="1124" y="1161"/>
                </a:cubicBezTo>
                <a:cubicBezTo>
                  <a:pt x="1602" y="683"/>
                  <a:pt x="1905" y="212"/>
                  <a:pt x="1802" y="108"/>
                </a:cubicBezTo>
                <a:close/>
                <a:moveTo>
                  <a:pt x="110" y="1803"/>
                </a:moveTo>
                <a:cubicBezTo>
                  <a:pt x="0" y="1912"/>
                  <a:pt x="0" y="1912"/>
                  <a:pt x="0" y="1912"/>
                </a:cubicBezTo>
                <a:moveTo>
                  <a:pt x="1758" y="368"/>
                </a:moveTo>
                <a:cubicBezTo>
                  <a:pt x="1758" y="368"/>
                  <a:pt x="1643" y="253"/>
                  <a:pt x="1544" y="153"/>
                </a:cubicBezTo>
                <a:cubicBezTo>
                  <a:pt x="1544" y="153"/>
                  <a:pt x="1319" y="0"/>
                  <a:pt x="786" y="513"/>
                </a:cubicBezTo>
              </a:path>
            </a:pathLst>
          </a:custGeom>
          <a:solidFill>
            <a:schemeClr val="accent2"/>
          </a:solidFill>
          <a:ln w="12700" cap="rnd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TextBox 13"/>
          <p:cNvSpPr txBox="1"/>
          <p:nvPr/>
        </p:nvSpPr>
        <p:spPr>
          <a:xfrm>
            <a:off x="982638" y="19493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设计模式</a:t>
            </a:r>
          </a:p>
        </p:txBody>
      </p:sp>
      <p:sp>
        <p:nvSpPr>
          <p:cNvPr id="16" name="Freeform 7"/>
          <p:cNvSpPr/>
          <p:nvPr/>
        </p:nvSpPr>
        <p:spPr bwMode="auto">
          <a:xfrm>
            <a:off x="696835" y="1306073"/>
            <a:ext cx="522535" cy="598890"/>
          </a:xfrm>
          <a:custGeom>
            <a:avLst/>
            <a:gdLst>
              <a:gd name="T0" fmla="*/ 186 w 423"/>
              <a:gd name="T1" fmla="*/ 7 h 485"/>
              <a:gd name="T2" fmla="*/ 237 w 423"/>
              <a:gd name="T3" fmla="*/ 7 h 485"/>
              <a:gd name="T4" fmla="*/ 398 w 423"/>
              <a:gd name="T5" fmla="*/ 88 h 485"/>
              <a:gd name="T6" fmla="*/ 423 w 423"/>
              <a:gd name="T7" fmla="*/ 129 h 485"/>
              <a:gd name="T8" fmla="*/ 423 w 423"/>
              <a:gd name="T9" fmla="*/ 356 h 485"/>
              <a:gd name="T10" fmla="*/ 398 w 423"/>
              <a:gd name="T11" fmla="*/ 397 h 485"/>
              <a:gd name="T12" fmla="*/ 237 w 423"/>
              <a:gd name="T13" fmla="*/ 478 h 485"/>
              <a:gd name="T14" fmla="*/ 186 w 423"/>
              <a:gd name="T15" fmla="*/ 478 h 485"/>
              <a:gd name="T16" fmla="*/ 25 w 423"/>
              <a:gd name="T17" fmla="*/ 397 h 485"/>
              <a:gd name="T18" fmla="*/ 0 w 423"/>
              <a:gd name="T19" fmla="*/ 356 h 485"/>
              <a:gd name="T20" fmla="*/ 0 w 423"/>
              <a:gd name="T21" fmla="*/ 129 h 485"/>
              <a:gd name="T22" fmla="*/ 25 w 423"/>
              <a:gd name="T23" fmla="*/ 88 h 485"/>
              <a:gd name="T24" fmla="*/ 186 w 423"/>
              <a:gd name="T25" fmla="*/ 7 h 4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23" h="485">
                <a:moveTo>
                  <a:pt x="186" y="7"/>
                </a:moveTo>
                <a:cubicBezTo>
                  <a:pt x="200" y="0"/>
                  <a:pt x="223" y="0"/>
                  <a:pt x="237" y="7"/>
                </a:cubicBezTo>
                <a:cubicBezTo>
                  <a:pt x="398" y="88"/>
                  <a:pt x="398" y="88"/>
                  <a:pt x="398" y="88"/>
                </a:cubicBezTo>
                <a:cubicBezTo>
                  <a:pt x="412" y="95"/>
                  <a:pt x="423" y="114"/>
                  <a:pt x="423" y="129"/>
                </a:cubicBezTo>
                <a:cubicBezTo>
                  <a:pt x="423" y="356"/>
                  <a:pt x="423" y="356"/>
                  <a:pt x="423" y="356"/>
                </a:cubicBezTo>
                <a:cubicBezTo>
                  <a:pt x="423" y="372"/>
                  <a:pt x="412" y="390"/>
                  <a:pt x="398" y="397"/>
                </a:cubicBezTo>
                <a:cubicBezTo>
                  <a:pt x="237" y="478"/>
                  <a:pt x="237" y="478"/>
                  <a:pt x="237" y="478"/>
                </a:cubicBezTo>
                <a:cubicBezTo>
                  <a:pt x="223" y="485"/>
                  <a:pt x="200" y="485"/>
                  <a:pt x="186" y="478"/>
                </a:cubicBezTo>
                <a:cubicBezTo>
                  <a:pt x="25" y="397"/>
                  <a:pt x="25" y="397"/>
                  <a:pt x="25" y="397"/>
                </a:cubicBezTo>
                <a:cubicBezTo>
                  <a:pt x="11" y="390"/>
                  <a:pt x="0" y="372"/>
                  <a:pt x="0" y="356"/>
                </a:cubicBezTo>
                <a:cubicBezTo>
                  <a:pt x="0" y="129"/>
                  <a:pt x="0" y="129"/>
                  <a:pt x="0" y="129"/>
                </a:cubicBezTo>
                <a:cubicBezTo>
                  <a:pt x="0" y="114"/>
                  <a:pt x="11" y="95"/>
                  <a:pt x="25" y="88"/>
                </a:cubicBezTo>
                <a:lnTo>
                  <a:pt x="186" y="7"/>
                </a:ln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rgbClr val="C7C7C7"/>
              </a:gs>
            </a:gsLst>
            <a:lin ang="13500000" scaled="1"/>
            <a:tileRect/>
          </a:gradFill>
          <a:ln w="19050">
            <a:solidFill>
              <a:schemeClr val="bg1"/>
            </a:solidFill>
          </a:ln>
          <a:effectLst>
            <a:outerShdw blurRad="419100" dist="571500" dir="2700000" sx="90000" sy="9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8" name="文本框 28"/>
          <p:cNvSpPr txBox="1"/>
          <p:nvPr/>
        </p:nvSpPr>
        <p:spPr>
          <a:xfrm>
            <a:off x="1437843" y="1338577"/>
            <a:ext cx="6739890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 smtClean="0">
                <a:latin typeface="微软雅黑" charset="0"/>
                <a:ea typeface="微软雅黑" charset="0"/>
                <a:sym typeface="+mn-ea"/>
              </a:rPr>
              <a:t>4</a:t>
            </a:r>
            <a:r>
              <a:rPr lang="zh-CN" altLang="en-US" sz="2800" b="1" dirty="0" smtClean="0">
                <a:latin typeface="微软雅黑" charset="0"/>
                <a:ea typeface="微软雅黑" charset="0"/>
                <a:sym typeface="+mn-ea"/>
              </a:rPr>
              <a:t>、代理模式</a:t>
            </a:r>
            <a:endParaRPr lang="zh-CN" sz="2800" dirty="0" smtClean="0">
              <a:solidFill>
                <a:schemeClr val="accent2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9" name="六边形 18"/>
          <p:cNvSpPr/>
          <p:nvPr/>
        </p:nvSpPr>
        <p:spPr>
          <a:xfrm rot="5400000">
            <a:off x="711169" y="1390516"/>
            <a:ext cx="493866" cy="430004"/>
          </a:xfrm>
          <a:prstGeom prst="hexagon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6" name="组合 36"/>
          <p:cNvGrpSpPr/>
          <p:nvPr/>
        </p:nvGrpSpPr>
        <p:grpSpPr>
          <a:xfrm>
            <a:off x="824168" y="1506552"/>
            <a:ext cx="267869" cy="197932"/>
            <a:chOff x="7608888" y="1870076"/>
            <a:chExt cx="322263" cy="238125"/>
          </a:xfrm>
          <a:solidFill>
            <a:schemeClr val="accent2"/>
          </a:solidFill>
        </p:grpSpPr>
        <p:sp useBgFill="1">
          <p:nvSpPr>
            <p:cNvPr id="21" name="Oval 70"/>
            <p:cNvSpPr>
              <a:spLocks noChangeArrowheads="1"/>
            </p:cNvSpPr>
            <p:nvPr/>
          </p:nvSpPr>
          <p:spPr bwMode="auto">
            <a:xfrm>
              <a:off x="7721601" y="1947864"/>
              <a:ext cx="98425" cy="968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 useBgFill="1">
          <p:nvSpPr>
            <p:cNvPr id="22" name="Freeform 71"/>
            <p:cNvSpPr>
              <a:spLocks noEditPoints="1"/>
            </p:cNvSpPr>
            <p:nvPr/>
          </p:nvSpPr>
          <p:spPr bwMode="auto">
            <a:xfrm>
              <a:off x="7608888" y="1870076"/>
              <a:ext cx="322263" cy="238125"/>
            </a:xfrm>
            <a:custGeom>
              <a:avLst/>
              <a:gdLst>
                <a:gd name="T0" fmla="*/ 260 w 281"/>
                <a:gd name="T1" fmla="*/ 21 h 207"/>
                <a:gd name="T2" fmla="*/ 217 w 281"/>
                <a:gd name="T3" fmla="*/ 21 h 207"/>
                <a:gd name="T4" fmla="*/ 218 w 281"/>
                <a:gd name="T5" fmla="*/ 21 h 207"/>
                <a:gd name="T6" fmla="*/ 197 w 281"/>
                <a:gd name="T7" fmla="*/ 0 h 207"/>
                <a:gd name="T8" fmla="*/ 86 w 281"/>
                <a:gd name="T9" fmla="*/ 0 h 207"/>
                <a:gd name="T10" fmla="*/ 65 w 281"/>
                <a:gd name="T11" fmla="*/ 21 h 207"/>
                <a:gd name="T12" fmla="*/ 65 w 281"/>
                <a:gd name="T13" fmla="*/ 21 h 207"/>
                <a:gd name="T14" fmla="*/ 20 w 281"/>
                <a:gd name="T15" fmla="*/ 21 h 207"/>
                <a:gd name="T16" fmla="*/ 0 w 281"/>
                <a:gd name="T17" fmla="*/ 42 h 207"/>
                <a:gd name="T18" fmla="*/ 0 w 281"/>
                <a:gd name="T19" fmla="*/ 187 h 207"/>
                <a:gd name="T20" fmla="*/ 20 w 281"/>
                <a:gd name="T21" fmla="*/ 207 h 207"/>
                <a:gd name="T22" fmla="*/ 260 w 281"/>
                <a:gd name="T23" fmla="*/ 207 h 207"/>
                <a:gd name="T24" fmla="*/ 281 w 281"/>
                <a:gd name="T25" fmla="*/ 187 h 207"/>
                <a:gd name="T26" fmla="*/ 281 w 281"/>
                <a:gd name="T27" fmla="*/ 42 h 207"/>
                <a:gd name="T28" fmla="*/ 260 w 281"/>
                <a:gd name="T29" fmla="*/ 21 h 207"/>
                <a:gd name="T30" fmla="*/ 141 w 281"/>
                <a:gd name="T31" fmla="*/ 181 h 207"/>
                <a:gd name="T32" fmla="*/ 69 w 281"/>
                <a:gd name="T33" fmla="*/ 109 h 207"/>
                <a:gd name="T34" fmla="*/ 141 w 281"/>
                <a:gd name="T35" fmla="*/ 36 h 207"/>
                <a:gd name="T36" fmla="*/ 214 w 281"/>
                <a:gd name="T37" fmla="*/ 109 h 207"/>
                <a:gd name="T38" fmla="*/ 141 w 281"/>
                <a:gd name="T39" fmla="*/ 181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81" h="207">
                  <a:moveTo>
                    <a:pt x="260" y="21"/>
                  </a:moveTo>
                  <a:cubicBezTo>
                    <a:pt x="217" y="21"/>
                    <a:pt x="217" y="21"/>
                    <a:pt x="217" y="21"/>
                  </a:cubicBezTo>
                  <a:cubicBezTo>
                    <a:pt x="218" y="21"/>
                    <a:pt x="218" y="21"/>
                    <a:pt x="218" y="21"/>
                  </a:cubicBezTo>
                  <a:cubicBezTo>
                    <a:pt x="218" y="9"/>
                    <a:pt x="208" y="0"/>
                    <a:pt x="197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75" y="0"/>
                    <a:pt x="65" y="9"/>
                    <a:pt x="65" y="21"/>
                  </a:cubicBezTo>
                  <a:cubicBezTo>
                    <a:pt x="65" y="21"/>
                    <a:pt x="65" y="21"/>
                    <a:pt x="65" y="21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9" y="21"/>
                    <a:pt x="0" y="31"/>
                    <a:pt x="0" y="42"/>
                  </a:cubicBezTo>
                  <a:cubicBezTo>
                    <a:pt x="0" y="187"/>
                    <a:pt x="0" y="187"/>
                    <a:pt x="0" y="187"/>
                  </a:cubicBezTo>
                  <a:cubicBezTo>
                    <a:pt x="0" y="198"/>
                    <a:pt x="9" y="207"/>
                    <a:pt x="20" y="207"/>
                  </a:cubicBezTo>
                  <a:cubicBezTo>
                    <a:pt x="260" y="207"/>
                    <a:pt x="260" y="207"/>
                    <a:pt x="260" y="207"/>
                  </a:cubicBezTo>
                  <a:cubicBezTo>
                    <a:pt x="271" y="207"/>
                    <a:pt x="281" y="198"/>
                    <a:pt x="281" y="187"/>
                  </a:cubicBezTo>
                  <a:cubicBezTo>
                    <a:pt x="281" y="42"/>
                    <a:pt x="281" y="42"/>
                    <a:pt x="281" y="42"/>
                  </a:cubicBezTo>
                  <a:cubicBezTo>
                    <a:pt x="281" y="31"/>
                    <a:pt x="271" y="21"/>
                    <a:pt x="260" y="21"/>
                  </a:cubicBezTo>
                  <a:close/>
                  <a:moveTo>
                    <a:pt x="141" y="181"/>
                  </a:moveTo>
                  <a:cubicBezTo>
                    <a:pt x="101" y="181"/>
                    <a:pt x="69" y="149"/>
                    <a:pt x="69" y="109"/>
                  </a:cubicBezTo>
                  <a:cubicBezTo>
                    <a:pt x="69" y="69"/>
                    <a:pt x="101" y="36"/>
                    <a:pt x="141" y="36"/>
                  </a:cubicBezTo>
                  <a:cubicBezTo>
                    <a:pt x="181" y="36"/>
                    <a:pt x="214" y="69"/>
                    <a:pt x="214" y="109"/>
                  </a:cubicBezTo>
                  <a:cubicBezTo>
                    <a:pt x="214" y="149"/>
                    <a:pt x="181" y="181"/>
                    <a:pt x="141" y="1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7" name="矩形 16"/>
          <p:cNvSpPr/>
          <p:nvPr/>
        </p:nvSpPr>
        <p:spPr>
          <a:xfrm>
            <a:off x="1433617" y="2111478"/>
            <a:ext cx="5401897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在分配内存空间时使用代理模式。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首先创建</a:t>
            </a:r>
            <a:r>
              <a:rPr lang="en-US" altLang="zh-CN" dirty="0"/>
              <a:t>IMemMalloc</a:t>
            </a:r>
            <a:r>
              <a:rPr lang="zh-CN" altLang="en-US" dirty="0"/>
              <a:t>作为接口，</a:t>
            </a:r>
            <a:r>
              <a:rPr lang="en-US" altLang="zh-CN" dirty="0"/>
              <a:t>RealMalloc</a:t>
            </a:r>
            <a:r>
              <a:rPr lang="zh-CN" altLang="en-US" dirty="0"/>
              <a:t>为真实角色，</a:t>
            </a:r>
            <a:r>
              <a:rPr lang="en-US" altLang="zh-CN" dirty="0"/>
              <a:t>RealMallocProxy</a:t>
            </a:r>
            <a:r>
              <a:rPr lang="zh-CN" altLang="en-US" dirty="0"/>
              <a:t>为</a:t>
            </a:r>
            <a:r>
              <a:rPr lang="en-US" altLang="zh-CN" dirty="0"/>
              <a:t>RealMalloc</a:t>
            </a:r>
            <a:r>
              <a:rPr lang="zh-CN" altLang="en-US" dirty="0"/>
              <a:t>的代理，用该代理类来代表真实角色的功能。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当</a:t>
            </a:r>
            <a:r>
              <a:rPr lang="en-US" altLang="zh-CN" dirty="0"/>
              <a:t>DIALOG1</a:t>
            </a:r>
            <a:r>
              <a:rPr lang="zh-CN" altLang="en-US" dirty="0"/>
              <a:t>发出请求时，使用</a:t>
            </a:r>
            <a:r>
              <a:rPr lang="en-US" altLang="zh-CN" dirty="0"/>
              <a:t>RealMallocProxy</a:t>
            </a:r>
            <a:r>
              <a:rPr lang="zh-CN" altLang="en-US" dirty="0"/>
              <a:t>来获取</a:t>
            </a:r>
            <a:r>
              <a:rPr lang="en-US" altLang="zh-CN" dirty="0"/>
              <a:t>R</a:t>
            </a:r>
            <a:r>
              <a:rPr lang="zh-CN" altLang="en-US" dirty="0"/>
              <a:t>ealMalloc类的对象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/>
              <a:t>代理对象起到了中介的作用，同时避免直接访问真实对象，保护了目标对象；另外真实角色只用于其实际职责，其他事务由代理角色完成，使得职责更加简洁清晰。</a:t>
            </a:r>
          </a:p>
        </p:txBody>
      </p:sp>
      <p:pic>
        <p:nvPicPr>
          <p:cNvPr id="23" name="图片 22" descr="proxy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8128" y="2481674"/>
            <a:ext cx="5753735" cy="26974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4" presetClass="path" presetSubtype="0" decel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0.03889 L 3.125E-6 -0.20486 " pathEditMode="relative" rAng="0" ptsTypes="AA">
                                      <p:cBhvr>
                                        <p:cTn id="9" dur="100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199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64" presetClass="path" presetSubtype="0" accel="30000" decel="3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3.95833E-6 0.03842 L 3.95833E-6 2.96296E-6 " pathEditMode="relative" rAng="0" ptsTypes="AA">
                                      <p:cBhvr>
                                        <p:cTn id="1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1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21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5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ldLvl="0" animBg="1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04820" y="354870"/>
            <a:ext cx="288000" cy="288000"/>
            <a:chOff x="1827622" y="1343919"/>
            <a:chExt cx="2304000" cy="2304000"/>
          </a:xfrm>
          <a:solidFill>
            <a:schemeClr val="accent2">
              <a:lumMod val="75000"/>
            </a:schemeClr>
          </a:solidFill>
        </p:grpSpPr>
        <p:sp>
          <p:nvSpPr>
            <p:cNvPr id="3" name="椭圆 2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pFill/>
            <a:ln w="12700">
              <a:noFill/>
            </a:ln>
            <a:effectLst>
              <a:outerShdw blurRad="152400" dist="127000" dir="7800000" sx="85000" sy="85000" algn="tr" rotWithShape="0">
                <a:prstClr val="black">
                  <a:alpha val="3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pFill/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" name="直接连接符 3"/>
          <p:cNvCxnSpPr>
            <a:endCxn id="5" idx="11"/>
          </p:cNvCxnSpPr>
          <p:nvPr/>
        </p:nvCxnSpPr>
        <p:spPr>
          <a:xfrm flipV="1">
            <a:off x="580821" y="790650"/>
            <a:ext cx="10698961" cy="453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reeform 6"/>
          <p:cNvSpPr>
            <a:spLocks noEditPoints="1"/>
          </p:cNvSpPr>
          <p:nvPr/>
        </p:nvSpPr>
        <p:spPr bwMode="auto">
          <a:xfrm>
            <a:off x="11279782" y="363136"/>
            <a:ext cx="425905" cy="427514"/>
          </a:xfrm>
          <a:custGeom>
            <a:avLst/>
            <a:gdLst>
              <a:gd name="T0" fmla="*/ 760 w 1905"/>
              <a:gd name="T1" fmla="*/ 1455 h 1912"/>
              <a:gd name="T2" fmla="*/ 448 w 1905"/>
              <a:gd name="T3" fmla="*/ 1143 h 1912"/>
              <a:gd name="T4" fmla="*/ 529 w 1905"/>
              <a:gd name="T5" fmla="*/ 1061 h 1912"/>
              <a:gd name="T6" fmla="*/ 841 w 1905"/>
              <a:gd name="T7" fmla="*/ 1374 h 1912"/>
              <a:gd name="T8" fmla="*/ 1802 w 1905"/>
              <a:gd name="T9" fmla="*/ 108 h 1912"/>
              <a:gd name="T10" fmla="*/ 748 w 1905"/>
              <a:gd name="T11" fmla="*/ 785 h 1912"/>
              <a:gd name="T12" fmla="*/ 55 w 1905"/>
              <a:gd name="T13" fmla="*/ 1737 h 1912"/>
              <a:gd name="T14" fmla="*/ 173 w 1905"/>
              <a:gd name="T15" fmla="*/ 1854 h 1912"/>
              <a:gd name="T16" fmla="*/ 1124 w 1905"/>
              <a:gd name="T17" fmla="*/ 1161 h 1912"/>
              <a:gd name="T18" fmla="*/ 1802 w 1905"/>
              <a:gd name="T19" fmla="*/ 108 h 1912"/>
              <a:gd name="T20" fmla="*/ 110 w 1905"/>
              <a:gd name="T21" fmla="*/ 1803 h 1912"/>
              <a:gd name="T22" fmla="*/ 0 w 1905"/>
              <a:gd name="T23" fmla="*/ 1912 h 1912"/>
              <a:gd name="T24" fmla="*/ 1758 w 1905"/>
              <a:gd name="T25" fmla="*/ 368 h 1912"/>
              <a:gd name="T26" fmla="*/ 1544 w 1905"/>
              <a:gd name="T27" fmla="*/ 153 h 1912"/>
              <a:gd name="T28" fmla="*/ 786 w 1905"/>
              <a:gd name="T29" fmla="*/ 513 h 1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05" h="1912">
                <a:moveTo>
                  <a:pt x="760" y="1455"/>
                </a:moveTo>
                <a:cubicBezTo>
                  <a:pt x="448" y="1143"/>
                  <a:pt x="448" y="1143"/>
                  <a:pt x="448" y="1143"/>
                </a:cubicBezTo>
                <a:moveTo>
                  <a:pt x="529" y="1061"/>
                </a:moveTo>
                <a:cubicBezTo>
                  <a:pt x="841" y="1374"/>
                  <a:pt x="841" y="1374"/>
                  <a:pt x="841" y="1374"/>
                </a:cubicBezTo>
                <a:moveTo>
                  <a:pt x="1802" y="108"/>
                </a:moveTo>
                <a:cubicBezTo>
                  <a:pt x="1698" y="4"/>
                  <a:pt x="1226" y="307"/>
                  <a:pt x="748" y="785"/>
                </a:cubicBezTo>
                <a:cubicBezTo>
                  <a:pt x="364" y="1169"/>
                  <a:pt x="94" y="1548"/>
                  <a:pt x="55" y="1737"/>
                </a:cubicBezTo>
                <a:cubicBezTo>
                  <a:pt x="173" y="1854"/>
                  <a:pt x="173" y="1854"/>
                  <a:pt x="173" y="1854"/>
                </a:cubicBezTo>
                <a:cubicBezTo>
                  <a:pt x="361" y="1815"/>
                  <a:pt x="740" y="1545"/>
                  <a:pt x="1124" y="1161"/>
                </a:cubicBezTo>
                <a:cubicBezTo>
                  <a:pt x="1602" y="683"/>
                  <a:pt x="1905" y="212"/>
                  <a:pt x="1802" y="108"/>
                </a:cubicBezTo>
                <a:close/>
                <a:moveTo>
                  <a:pt x="110" y="1803"/>
                </a:moveTo>
                <a:cubicBezTo>
                  <a:pt x="0" y="1912"/>
                  <a:pt x="0" y="1912"/>
                  <a:pt x="0" y="1912"/>
                </a:cubicBezTo>
                <a:moveTo>
                  <a:pt x="1758" y="368"/>
                </a:moveTo>
                <a:cubicBezTo>
                  <a:pt x="1758" y="368"/>
                  <a:pt x="1643" y="253"/>
                  <a:pt x="1544" y="153"/>
                </a:cubicBezTo>
                <a:cubicBezTo>
                  <a:pt x="1544" y="153"/>
                  <a:pt x="1319" y="0"/>
                  <a:pt x="786" y="513"/>
                </a:cubicBezTo>
              </a:path>
            </a:pathLst>
          </a:custGeom>
          <a:solidFill>
            <a:schemeClr val="accent2"/>
          </a:solidFill>
          <a:ln w="12700" cap="rnd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TextBox 13"/>
          <p:cNvSpPr txBox="1"/>
          <p:nvPr/>
        </p:nvSpPr>
        <p:spPr>
          <a:xfrm>
            <a:off x="982638" y="19493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设计模式</a:t>
            </a:r>
          </a:p>
        </p:txBody>
      </p:sp>
      <p:sp>
        <p:nvSpPr>
          <p:cNvPr id="16" name="Freeform 7"/>
          <p:cNvSpPr/>
          <p:nvPr/>
        </p:nvSpPr>
        <p:spPr bwMode="auto">
          <a:xfrm>
            <a:off x="696835" y="1306073"/>
            <a:ext cx="522535" cy="598890"/>
          </a:xfrm>
          <a:custGeom>
            <a:avLst/>
            <a:gdLst>
              <a:gd name="T0" fmla="*/ 186 w 423"/>
              <a:gd name="T1" fmla="*/ 7 h 485"/>
              <a:gd name="T2" fmla="*/ 237 w 423"/>
              <a:gd name="T3" fmla="*/ 7 h 485"/>
              <a:gd name="T4" fmla="*/ 398 w 423"/>
              <a:gd name="T5" fmla="*/ 88 h 485"/>
              <a:gd name="T6" fmla="*/ 423 w 423"/>
              <a:gd name="T7" fmla="*/ 129 h 485"/>
              <a:gd name="T8" fmla="*/ 423 w 423"/>
              <a:gd name="T9" fmla="*/ 356 h 485"/>
              <a:gd name="T10" fmla="*/ 398 w 423"/>
              <a:gd name="T11" fmla="*/ 397 h 485"/>
              <a:gd name="T12" fmla="*/ 237 w 423"/>
              <a:gd name="T13" fmla="*/ 478 h 485"/>
              <a:gd name="T14" fmla="*/ 186 w 423"/>
              <a:gd name="T15" fmla="*/ 478 h 485"/>
              <a:gd name="T16" fmla="*/ 25 w 423"/>
              <a:gd name="T17" fmla="*/ 397 h 485"/>
              <a:gd name="T18" fmla="*/ 0 w 423"/>
              <a:gd name="T19" fmla="*/ 356 h 485"/>
              <a:gd name="T20" fmla="*/ 0 w 423"/>
              <a:gd name="T21" fmla="*/ 129 h 485"/>
              <a:gd name="T22" fmla="*/ 25 w 423"/>
              <a:gd name="T23" fmla="*/ 88 h 485"/>
              <a:gd name="T24" fmla="*/ 186 w 423"/>
              <a:gd name="T25" fmla="*/ 7 h 4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23" h="485">
                <a:moveTo>
                  <a:pt x="186" y="7"/>
                </a:moveTo>
                <a:cubicBezTo>
                  <a:pt x="200" y="0"/>
                  <a:pt x="223" y="0"/>
                  <a:pt x="237" y="7"/>
                </a:cubicBezTo>
                <a:cubicBezTo>
                  <a:pt x="398" y="88"/>
                  <a:pt x="398" y="88"/>
                  <a:pt x="398" y="88"/>
                </a:cubicBezTo>
                <a:cubicBezTo>
                  <a:pt x="412" y="95"/>
                  <a:pt x="423" y="114"/>
                  <a:pt x="423" y="129"/>
                </a:cubicBezTo>
                <a:cubicBezTo>
                  <a:pt x="423" y="356"/>
                  <a:pt x="423" y="356"/>
                  <a:pt x="423" y="356"/>
                </a:cubicBezTo>
                <a:cubicBezTo>
                  <a:pt x="423" y="372"/>
                  <a:pt x="412" y="390"/>
                  <a:pt x="398" y="397"/>
                </a:cubicBezTo>
                <a:cubicBezTo>
                  <a:pt x="237" y="478"/>
                  <a:pt x="237" y="478"/>
                  <a:pt x="237" y="478"/>
                </a:cubicBezTo>
                <a:cubicBezTo>
                  <a:pt x="223" y="485"/>
                  <a:pt x="200" y="485"/>
                  <a:pt x="186" y="478"/>
                </a:cubicBezTo>
                <a:cubicBezTo>
                  <a:pt x="25" y="397"/>
                  <a:pt x="25" y="397"/>
                  <a:pt x="25" y="397"/>
                </a:cubicBezTo>
                <a:cubicBezTo>
                  <a:pt x="11" y="390"/>
                  <a:pt x="0" y="372"/>
                  <a:pt x="0" y="356"/>
                </a:cubicBezTo>
                <a:cubicBezTo>
                  <a:pt x="0" y="129"/>
                  <a:pt x="0" y="129"/>
                  <a:pt x="0" y="129"/>
                </a:cubicBezTo>
                <a:cubicBezTo>
                  <a:pt x="0" y="114"/>
                  <a:pt x="11" y="95"/>
                  <a:pt x="25" y="88"/>
                </a:cubicBezTo>
                <a:lnTo>
                  <a:pt x="186" y="7"/>
                </a:ln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rgbClr val="C7C7C7"/>
              </a:gs>
            </a:gsLst>
            <a:lin ang="13500000" scaled="1"/>
            <a:tileRect/>
          </a:gradFill>
          <a:ln w="19050">
            <a:solidFill>
              <a:schemeClr val="bg1"/>
            </a:solidFill>
          </a:ln>
          <a:effectLst>
            <a:outerShdw blurRad="419100" dist="571500" dir="2700000" sx="90000" sy="9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8" name="文本框 28"/>
          <p:cNvSpPr txBox="1"/>
          <p:nvPr/>
        </p:nvSpPr>
        <p:spPr>
          <a:xfrm>
            <a:off x="1437843" y="1338577"/>
            <a:ext cx="6739890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 smtClean="0">
                <a:latin typeface="微软雅黑" charset="0"/>
                <a:ea typeface="微软雅黑" charset="0"/>
                <a:sym typeface="+mn-ea"/>
              </a:rPr>
              <a:t>4</a:t>
            </a:r>
            <a:r>
              <a:rPr lang="zh-CN" altLang="en-US" sz="2800" b="1" dirty="0" smtClean="0">
                <a:latin typeface="微软雅黑" charset="0"/>
                <a:ea typeface="微软雅黑" charset="0"/>
                <a:sym typeface="+mn-ea"/>
              </a:rPr>
              <a:t>、代理模式</a:t>
            </a:r>
            <a:endParaRPr lang="zh-CN" sz="2800" dirty="0" smtClean="0">
              <a:solidFill>
                <a:schemeClr val="accent2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9" name="六边形 18"/>
          <p:cNvSpPr/>
          <p:nvPr/>
        </p:nvSpPr>
        <p:spPr>
          <a:xfrm rot="5400000">
            <a:off x="711169" y="1390516"/>
            <a:ext cx="493866" cy="430004"/>
          </a:xfrm>
          <a:prstGeom prst="hexagon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6" name="组合 36"/>
          <p:cNvGrpSpPr/>
          <p:nvPr/>
        </p:nvGrpSpPr>
        <p:grpSpPr>
          <a:xfrm>
            <a:off x="824168" y="1506552"/>
            <a:ext cx="267869" cy="197932"/>
            <a:chOff x="7608888" y="1870076"/>
            <a:chExt cx="322263" cy="238125"/>
          </a:xfrm>
          <a:solidFill>
            <a:schemeClr val="accent2"/>
          </a:solidFill>
        </p:grpSpPr>
        <p:sp useBgFill="1">
          <p:nvSpPr>
            <p:cNvPr id="21" name="Oval 70"/>
            <p:cNvSpPr>
              <a:spLocks noChangeArrowheads="1"/>
            </p:cNvSpPr>
            <p:nvPr/>
          </p:nvSpPr>
          <p:spPr bwMode="auto">
            <a:xfrm>
              <a:off x="7721601" y="1947864"/>
              <a:ext cx="98425" cy="968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 useBgFill="1">
          <p:nvSpPr>
            <p:cNvPr id="22" name="Freeform 71"/>
            <p:cNvSpPr>
              <a:spLocks noEditPoints="1"/>
            </p:cNvSpPr>
            <p:nvPr/>
          </p:nvSpPr>
          <p:spPr bwMode="auto">
            <a:xfrm>
              <a:off x="7608888" y="1870076"/>
              <a:ext cx="322263" cy="238125"/>
            </a:xfrm>
            <a:custGeom>
              <a:avLst/>
              <a:gdLst>
                <a:gd name="T0" fmla="*/ 260 w 281"/>
                <a:gd name="T1" fmla="*/ 21 h 207"/>
                <a:gd name="T2" fmla="*/ 217 w 281"/>
                <a:gd name="T3" fmla="*/ 21 h 207"/>
                <a:gd name="T4" fmla="*/ 218 w 281"/>
                <a:gd name="T5" fmla="*/ 21 h 207"/>
                <a:gd name="T6" fmla="*/ 197 w 281"/>
                <a:gd name="T7" fmla="*/ 0 h 207"/>
                <a:gd name="T8" fmla="*/ 86 w 281"/>
                <a:gd name="T9" fmla="*/ 0 h 207"/>
                <a:gd name="T10" fmla="*/ 65 w 281"/>
                <a:gd name="T11" fmla="*/ 21 h 207"/>
                <a:gd name="T12" fmla="*/ 65 w 281"/>
                <a:gd name="T13" fmla="*/ 21 h 207"/>
                <a:gd name="T14" fmla="*/ 20 w 281"/>
                <a:gd name="T15" fmla="*/ 21 h 207"/>
                <a:gd name="T16" fmla="*/ 0 w 281"/>
                <a:gd name="T17" fmla="*/ 42 h 207"/>
                <a:gd name="T18" fmla="*/ 0 w 281"/>
                <a:gd name="T19" fmla="*/ 187 h 207"/>
                <a:gd name="T20" fmla="*/ 20 w 281"/>
                <a:gd name="T21" fmla="*/ 207 h 207"/>
                <a:gd name="T22" fmla="*/ 260 w 281"/>
                <a:gd name="T23" fmla="*/ 207 h 207"/>
                <a:gd name="T24" fmla="*/ 281 w 281"/>
                <a:gd name="T25" fmla="*/ 187 h 207"/>
                <a:gd name="T26" fmla="*/ 281 w 281"/>
                <a:gd name="T27" fmla="*/ 42 h 207"/>
                <a:gd name="T28" fmla="*/ 260 w 281"/>
                <a:gd name="T29" fmla="*/ 21 h 207"/>
                <a:gd name="T30" fmla="*/ 141 w 281"/>
                <a:gd name="T31" fmla="*/ 181 h 207"/>
                <a:gd name="T32" fmla="*/ 69 w 281"/>
                <a:gd name="T33" fmla="*/ 109 h 207"/>
                <a:gd name="T34" fmla="*/ 141 w 281"/>
                <a:gd name="T35" fmla="*/ 36 h 207"/>
                <a:gd name="T36" fmla="*/ 214 w 281"/>
                <a:gd name="T37" fmla="*/ 109 h 207"/>
                <a:gd name="T38" fmla="*/ 141 w 281"/>
                <a:gd name="T39" fmla="*/ 181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81" h="207">
                  <a:moveTo>
                    <a:pt x="260" y="21"/>
                  </a:moveTo>
                  <a:cubicBezTo>
                    <a:pt x="217" y="21"/>
                    <a:pt x="217" y="21"/>
                    <a:pt x="217" y="21"/>
                  </a:cubicBezTo>
                  <a:cubicBezTo>
                    <a:pt x="218" y="21"/>
                    <a:pt x="218" y="21"/>
                    <a:pt x="218" y="21"/>
                  </a:cubicBezTo>
                  <a:cubicBezTo>
                    <a:pt x="218" y="9"/>
                    <a:pt x="208" y="0"/>
                    <a:pt x="197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75" y="0"/>
                    <a:pt x="65" y="9"/>
                    <a:pt x="65" y="21"/>
                  </a:cubicBezTo>
                  <a:cubicBezTo>
                    <a:pt x="65" y="21"/>
                    <a:pt x="65" y="21"/>
                    <a:pt x="65" y="21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9" y="21"/>
                    <a:pt x="0" y="31"/>
                    <a:pt x="0" y="42"/>
                  </a:cubicBezTo>
                  <a:cubicBezTo>
                    <a:pt x="0" y="187"/>
                    <a:pt x="0" y="187"/>
                    <a:pt x="0" y="187"/>
                  </a:cubicBezTo>
                  <a:cubicBezTo>
                    <a:pt x="0" y="198"/>
                    <a:pt x="9" y="207"/>
                    <a:pt x="20" y="207"/>
                  </a:cubicBezTo>
                  <a:cubicBezTo>
                    <a:pt x="260" y="207"/>
                    <a:pt x="260" y="207"/>
                    <a:pt x="260" y="207"/>
                  </a:cubicBezTo>
                  <a:cubicBezTo>
                    <a:pt x="271" y="207"/>
                    <a:pt x="281" y="198"/>
                    <a:pt x="281" y="187"/>
                  </a:cubicBezTo>
                  <a:cubicBezTo>
                    <a:pt x="281" y="42"/>
                    <a:pt x="281" y="42"/>
                    <a:pt x="281" y="42"/>
                  </a:cubicBezTo>
                  <a:cubicBezTo>
                    <a:pt x="281" y="31"/>
                    <a:pt x="271" y="21"/>
                    <a:pt x="260" y="21"/>
                  </a:cubicBezTo>
                  <a:close/>
                  <a:moveTo>
                    <a:pt x="141" y="181"/>
                  </a:moveTo>
                  <a:cubicBezTo>
                    <a:pt x="101" y="181"/>
                    <a:pt x="69" y="149"/>
                    <a:pt x="69" y="109"/>
                  </a:cubicBezTo>
                  <a:cubicBezTo>
                    <a:pt x="69" y="69"/>
                    <a:pt x="101" y="36"/>
                    <a:pt x="141" y="36"/>
                  </a:cubicBezTo>
                  <a:cubicBezTo>
                    <a:pt x="181" y="36"/>
                    <a:pt x="214" y="69"/>
                    <a:pt x="214" y="109"/>
                  </a:cubicBezTo>
                  <a:cubicBezTo>
                    <a:pt x="214" y="149"/>
                    <a:pt x="181" y="181"/>
                    <a:pt x="141" y="1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20" name="图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2195" y="1223645"/>
            <a:ext cx="2883535" cy="2643505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595" y="2209165"/>
            <a:ext cx="5624195" cy="4023995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7635" y="4104640"/>
            <a:ext cx="5227955" cy="23393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04820" y="354870"/>
            <a:ext cx="288000" cy="288000"/>
            <a:chOff x="1827622" y="1343919"/>
            <a:chExt cx="2304000" cy="2304000"/>
          </a:xfrm>
          <a:solidFill>
            <a:schemeClr val="accent2">
              <a:lumMod val="75000"/>
            </a:schemeClr>
          </a:solidFill>
        </p:grpSpPr>
        <p:sp>
          <p:nvSpPr>
            <p:cNvPr id="3" name="椭圆 2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pFill/>
            <a:ln w="12700">
              <a:noFill/>
            </a:ln>
            <a:effectLst>
              <a:outerShdw blurRad="152400" dist="127000" dir="7800000" sx="85000" sy="85000" algn="tr" rotWithShape="0">
                <a:prstClr val="black">
                  <a:alpha val="3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pFill/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" name="直接连接符 3"/>
          <p:cNvCxnSpPr>
            <a:endCxn id="5" idx="11"/>
          </p:cNvCxnSpPr>
          <p:nvPr/>
        </p:nvCxnSpPr>
        <p:spPr>
          <a:xfrm flipV="1">
            <a:off x="580821" y="790650"/>
            <a:ext cx="10698961" cy="453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reeform 6"/>
          <p:cNvSpPr>
            <a:spLocks noEditPoints="1"/>
          </p:cNvSpPr>
          <p:nvPr/>
        </p:nvSpPr>
        <p:spPr bwMode="auto">
          <a:xfrm>
            <a:off x="11279782" y="363136"/>
            <a:ext cx="425905" cy="427514"/>
          </a:xfrm>
          <a:custGeom>
            <a:avLst/>
            <a:gdLst>
              <a:gd name="T0" fmla="*/ 760 w 1905"/>
              <a:gd name="T1" fmla="*/ 1455 h 1912"/>
              <a:gd name="T2" fmla="*/ 448 w 1905"/>
              <a:gd name="T3" fmla="*/ 1143 h 1912"/>
              <a:gd name="T4" fmla="*/ 529 w 1905"/>
              <a:gd name="T5" fmla="*/ 1061 h 1912"/>
              <a:gd name="T6" fmla="*/ 841 w 1905"/>
              <a:gd name="T7" fmla="*/ 1374 h 1912"/>
              <a:gd name="T8" fmla="*/ 1802 w 1905"/>
              <a:gd name="T9" fmla="*/ 108 h 1912"/>
              <a:gd name="T10" fmla="*/ 748 w 1905"/>
              <a:gd name="T11" fmla="*/ 785 h 1912"/>
              <a:gd name="T12" fmla="*/ 55 w 1905"/>
              <a:gd name="T13" fmla="*/ 1737 h 1912"/>
              <a:gd name="T14" fmla="*/ 173 w 1905"/>
              <a:gd name="T15" fmla="*/ 1854 h 1912"/>
              <a:gd name="T16" fmla="*/ 1124 w 1905"/>
              <a:gd name="T17" fmla="*/ 1161 h 1912"/>
              <a:gd name="T18" fmla="*/ 1802 w 1905"/>
              <a:gd name="T19" fmla="*/ 108 h 1912"/>
              <a:gd name="T20" fmla="*/ 110 w 1905"/>
              <a:gd name="T21" fmla="*/ 1803 h 1912"/>
              <a:gd name="T22" fmla="*/ 0 w 1905"/>
              <a:gd name="T23" fmla="*/ 1912 h 1912"/>
              <a:gd name="T24" fmla="*/ 1758 w 1905"/>
              <a:gd name="T25" fmla="*/ 368 h 1912"/>
              <a:gd name="T26" fmla="*/ 1544 w 1905"/>
              <a:gd name="T27" fmla="*/ 153 h 1912"/>
              <a:gd name="T28" fmla="*/ 786 w 1905"/>
              <a:gd name="T29" fmla="*/ 513 h 1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05" h="1912">
                <a:moveTo>
                  <a:pt x="760" y="1455"/>
                </a:moveTo>
                <a:cubicBezTo>
                  <a:pt x="448" y="1143"/>
                  <a:pt x="448" y="1143"/>
                  <a:pt x="448" y="1143"/>
                </a:cubicBezTo>
                <a:moveTo>
                  <a:pt x="529" y="1061"/>
                </a:moveTo>
                <a:cubicBezTo>
                  <a:pt x="841" y="1374"/>
                  <a:pt x="841" y="1374"/>
                  <a:pt x="841" y="1374"/>
                </a:cubicBezTo>
                <a:moveTo>
                  <a:pt x="1802" y="108"/>
                </a:moveTo>
                <a:cubicBezTo>
                  <a:pt x="1698" y="4"/>
                  <a:pt x="1226" y="307"/>
                  <a:pt x="748" y="785"/>
                </a:cubicBezTo>
                <a:cubicBezTo>
                  <a:pt x="364" y="1169"/>
                  <a:pt x="94" y="1548"/>
                  <a:pt x="55" y="1737"/>
                </a:cubicBezTo>
                <a:cubicBezTo>
                  <a:pt x="173" y="1854"/>
                  <a:pt x="173" y="1854"/>
                  <a:pt x="173" y="1854"/>
                </a:cubicBezTo>
                <a:cubicBezTo>
                  <a:pt x="361" y="1815"/>
                  <a:pt x="740" y="1545"/>
                  <a:pt x="1124" y="1161"/>
                </a:cubicBezTo>
                <a:cubicBezTo>
                  <a:pt x="1602" y="683"/>
                  <a:pt x="1905" y="212"/>
                  <a:pt x="1802" y="108"/>
                </a:cubicBezTo>
                <a:close/>
                <a:moveTo>
                  <a:pt x="110" y="1803"/>
                </a:moveTo>
                <a:cubicBezTo>
                  <a:pt x="0" y="1912"/>
                  <a:pt x="0" y="1912"/>
                  <a:pt x="0" y="1912"/>
                </a:cubicBezTo>
                <a:moveTo>
                  <a:pt x="1758" y="368"/>
                </a:moveTo>
                <a:cubicBezTo>
                  <a:pt x="1758" y="368"/>
                  <a:pt x="1643" y="253"/>
                  <a:pt x="1544" y="153"/>
                </a:cubicBezTo>
                <a:cubicBezTo>
                  <a:pt x="1544" y="153"/>
                  <a:pt x="1319" y="0"/>
                  <a:pt x="786" y="513"/>
                </a:cubicBezTo>
              </a:path>
            </a:pathLst>
          </a:custGeom>
          <a:solidFill>
            <a:schemeClr val="accent2"/>
          </a:solidFill>
          <a:ln w="12700" cap="rnd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TextBox 13"/>
          <p:cNvSpPr txBox="1"/>
          <p:nvPr/>
        </p:nvSpPr>
        <p:spPr>
          <a:xfrm>
            <a:off x="982638" y="19493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设计模式</a:t>
            </a:r>
          </a:p>
        </p:txBody>
      </p:sp>
      <p:sp>
        <p:nvSpPr>
          <p:cNvPr id="16" name="Freeform 7"/>
          <p:cNvSpPr/>
          <p:nvPr/>
        </p:nvSpPr>
        <p:spPr bwMode="auto">
          <a:xfrm>
            <a:off x="696835" y="1306073"/>
            <a:ext cx="522535" cy="598890"/>
          </a:xfrm>
          <a:custGeom>
            <a:avLst/>
            <a:gdLst>
              <a:gd name="T0" fmla="*/ 186 w 423"/>
              <a:gd name="T1" fmla="*/ 7 h 485"/>
              <a:gd name="T2" fmla="*/ 237 w 423"/>
              <a:gd name="T3" fmla="*/ 7 h 485"/>
              <a:gd name="T4" fmla="*/ 398 w 423"/>
              <a:gd name="T5" fmla="*/ 88 h 485"/>
              <a:gd name="T6" fmla="*/ 423 w 423"/>
              <a:gd name="T7" fmla="*/ 129 h 485"/>
              <a:gd name="T8" fmla="*/ 423 w 423"/>
              <a:gd name="T9" fmla="*/ 356 h 485"/>
              <a:gd name="T10" fmla="*/ 398 w 423"/>
              <a:gd name="T11" fmla="*/ 397 h 485"/>
              <a:gd name="T12" fmla="*/ 237 w 423"/>
              <a:gd name="T13" fmla="*/ 478 h 485"/>
              <a:gd name="T14" fmla="*/ 186 w 423"/>
              <a:gd name="T15" fmla="*/ 478 h 485"/>
              <a:gd name="T16" fmla="*/ 25 w 423"/>
              <a:gd name="T17" fmla="*/ 397 h 485"/>
              <a:gd name="T18" fmla="*/ 0 w 423"/>
              <a:gd name="T19" fmla="*/ 356 h 485"/>
              <a:gd name="T20" fmla="*/ 0 w 423"/>
              <a:gd name="T21" fmla="*/ 129 h 485"/>
              <a:gd name="T22" fmla="*/ 25 w 423"/>
              <a:gd name="T23" fmla="*/ 88 h 485"/>
              <a:gd name="T24" fmla="*/ 186 w 423"/>
              <a:gd name="T25" fmla="*/ 7 h 4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23" h="485">
                <a:moveTo>
                  <a:pt x="186" y="7"/>
                </a:moveTo>
                <a:cubicBezTo>
                  <a:pt x="200" y="0"/>
                  <a:pt x="223" y="0"/>
                  <a:pt x="237" y="7"/>
                </a:cubicBezTo>
                <a:cubicBezTo>
                  <a:pt x="398" y="88"/>
                  <a:pt x="398" y="88"/>
                  <a:pt x="398" y="88"/>
                </a:cubicBezTo>
                <a:cubicBezTo>
                  <a:pt x="412" y="95"/>
                  <a:pt x="423" y="114"/>
                  <a:pt x="423" y="129"/>
                </a:cubicBezTo>
                <a:cubicBezTo>
                  <a:pt x="423" y="356"/>
                  <a:pt x="423" y="356"/>
                  <a:pt x="423" y="356"/>
                </a:cubicBezTo>
                <a:cubicBezTo>
                  <a:pt x="423" y="372"/>
                  <a:pt x="412" y="390"/>
                  <a:pt x="398" y="397"/>
                </a:cubicBezTo>
                <a:cubicBezTo>
                  <a:pt x="237" y="478"/>
                  <a:pt x="237" y="478"/>
                  <a:pt x="237" y="478"/>
                </a:cubicBezTo>
                <a:cubicBezTo>
                  <a:pt x="223" y="485"/>
                  <a:pt x="200" y="485"/>
                  <a:pt x="186" y="478"/>
                </a:cubicBezTo>
                <a:cubicBezTo>
                  <a:pt x="25" y="397"/>
                  <a:pt x="25" y="397"/>
                  <a:pt x="25" y="397"/>
                </a:cubicBezTo>
                <a:cubicBezTo>
                  <a:pt x="11" y="390"/>
                  <a:pt x="0" y="372"/>
                  <a:pt x="0" y="356"/>
                </a:cubicBezTo>
                <a:cubicBezTo>
                  <a:pt x="0" y="129"/>
                  <a:pt x="0" y="129"/>
                  <a:pt x="0" y="129"/>
                </a:cubicBezTo>
                <a:cubicBezTo>
                  <a:pt x="0" y="114"/>
                  <a:pt x="11" y="95"/>
                  <a:pt x="25" y="88"/>
                </a:cubicBezTo>
                <a:lnTo>
                  <a:pt x="186" y="7"/>
                </a:ln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rgbClr val="C7C7C7"/>
              </a:gs>
            </a:gsLst>
            <a:lin ang="13500000" scaled="1"/>
            <a:tileRect/>
          </a:gradFill>
          <a:ln w="19050">
            <a:solidFill>
              <a:schemeClr val="bg1"/>
            </a:solidFill>
          </a:ln>
          <a:effectLst>
            <a:outerShdw blurRad="419100" dist="571500" dir="2700000" sx="90000" sy="9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8" name="文本框 28"/>
          <p:cNvSpPr txBox="1"/>
          <p:nvPr/>
        </p:nvSpPr>
        <p:spPr>
          <a:xfrm>
            <a:off x="1437843" y="1338577"/>
            <a:ext cx="6739890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 smtClean="0">
                <a:latin typeface="微软雅黑" charset="0"/>
                <a:ea typeface="微软雅黑" charset="0"/>
                <a:sym typeface="+mn-ea"/>
              </a:rPr>
              <a:t>5</a:t>
            </a:r>
            <a:r>
              <a:rPr lang="zh-CN" altLang="en-US" sz="2800" b="1" dirty="0" smtClean="0">
                <a:latin typeface="微软雅黑" charset="0"/>
                <a:ea typeface="微软雅黑" charset="0"/>
                <a:sym typeface="+mn-ea"/>
              </a:rPr>
              <a:t>、状态模式</a:t>
            </a:r>
            <a:endParaRPr lang="zh-CN" sz="2800" dirty="0" smtClean="0">
              <a:solidFill>
                <a:schemeClr val="accent2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9" name="六边形 18"/>
          <p:cNvSpPr/>
          <p:nvPr/>
        </p:nvSpPr>
        <p:spPr>
          <a:xfrm rot="5400000">
            <a:off x="711169" y="1390516"/>
            <a:ext cx="493866" cy="430004"/>
          </a:xfrm>
          <a:prstGeom prst="hexagon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6" name="组合 36"/>
          <p:cNvGrpSpPr/>
          <p:nvPr/>
        </p:nvGrpSpPr>
        <p:grpSpPr>
          <a:xfrm>
            <a:off x="824168" y="1506552"/>
            <a:ext cx="267869" cy="197932"/>
            <a:chOff x="7608888" y="1870076"/>
            <a:chExt cx="322263" cy="238125"/>
          </a:xfrm>
          <a:solidFill>
            <a:schemeClr val="accent2"/>
          </a:solidFill>
        </p:grpSpPr>
        <p:sp useBgFill="1">
          <p:nvSpPr>
            <p:cNvPr id="21" name="Oval 70"/>
            <p:cNvSpPr>
              <a:spLocks noChangeArrowheads="1"/>
            </p:cNvSpPr>
            <p:nvPr/>
          </p:nvSpPr>
          <p:spPr bwMode="auto">
            <a:xfrm>
              <a:off x="7721601" y="1947864"/>
              <a:ext cx="98425" cy="968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 useBgFill="1">
          <p:nvSpPr>
            <p:cNvPr id="22" name="Freeform 71"/>
            <p:cNvSpPr>
              <a:spLocks noEditPoints="1"/>
            </p:cNvSpPr>
            <p:nvPr/>
          </p:nvSpPr>
          <p:spPr bwMode="auto">
            <a:xfrm>
              <a:off x="7608888" y="1870076"/>
              <a:ext cx="322263" cy="238125"/>
            </a:xfrm>
            <a:custGeom>
              <a:avLst/>
              <a:gdLst>
                <a:gd name="T0" fmla="*/ 260 w 281"/>
                <a:gd name="T1" fmla="*/ 21 h 207"/>
                <a:gd name="T2" fmla="*/ 217 w 281"/>
                <a:gd name="T3" fmla="*/ 21 h 207"/>
                <a:gd name="T4" fmla="*/ 218 w 281"/>
                <a:gd name="T5" fmla="*/ 21 h 207"/>
                <a:gd name="T6" fmla="*/ 197 w 281"/>
                <a:gd name="T7" fmla="*/ 0 h 207"/>
                <a:gd name="T8" fmla="*/ 86 w 281"/>
                <a:gd name="T9" fmla="*/ 0 h 207"/>
                <a:gd name="T10" fmla="*/ 65 w 281"/>
                <a:gd name="T11" fmla="*/ 21 h 207"/>
                <a:gd name="T12" fmla="*/ 65 w 281"/>
                <a:gd name="T13" fmla="*/ 21 h 207"/>
                <a:gd name="T14" fmla="*/ 20 w 281"/>
                <a:gd name="T15" fmla="*/ 21 h 207"/>
                <a:gd name="T16" fmla="*/ 0 w 281"/>
                <a:gd name="T17" fmla="*/ 42 h 207"/>
                <a:gd name="T18" fmla="*/ 0 w 281"/>
                <a:gd name="T19" fmla="*/ 187 h 207"/>
                <a:gd name="T20" fmla="*/ 20 w 281"/>
                <a:gd name="T21" fmla="*/ 207 h 207"/>
                <a:gd name="T22" fmla="*/ 260 w 281"/>
                <a:gd name="T23" fmla="*/ 207 h 207"/>
                <a:gd name="T24" fmla="*/ 281 w 281"/>
                <a:gd name="T25" fmla="*/ 187 h 207"/>
                <a:gd name="T26" fmla="*/ 281 w 281"/>
                <a:gd name="T27" fmla="*/ 42 h 207"/>
                <a:gd name="T28" fmla="*/ 260 w 281"/>
                <a:gd name="T29" fmla="*/ 21 h 207"/>
                <a:gd name="T30" fmla="*/ 141 w 281"/>
                <a:gd name="T31" fmla="*/ 181 h 207"/>
                <a:gd name="T32" fmla="*/ 69 w 281"/>
                <a:gd name="T33" fmla="*/ 109 h 207"/>
                <a:gd name="T34" fmla="*/ 141 w 281"/>
                <a:gd name="T35" fmla="*/ 36 h 207"/>
                <a:gd name="T36" fmla="*/ 214 w 281"/>
                <a:gd name="T37" fmla="*/ 109 h 207"/>
                <a:gd name="T38" fmla="*/ 141 w 281"/>
                <a:gd name="T39" fmla="*/ 181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81" h="207">
                  <a:moveTo>
                    <a:pt x="260" y="21"/>
                  </a:moveTo>
                  <a:cubicBezTo>
                    <a:pt x="217" y="21"/>
                    <a:pt x="217" y="21"/>
                    <a:pt x="217" y="21"/>
                  </a:cubicBezTo>
                  <a:cubicBezTo>
                    <a:pt x="218" y="21"/>
                    <a:pt x="218" y="21"/>
                    <a:pt x="218" y="21"/>
                  </a:cubicBezTo>
                  <a:cubicBezTo>
                    <a:pt x="218" y="9"/>
                    <a:pt x="208" y="0"/>
                    <a:pt x="197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75" y="0"/>
                    <a:pt x="65" y="9"/>
                    <a:pt x="65" y="21"/>
                  </a:cubicBezTo>
                  <a:cubicBezTo>
                    <a:pt x="65" y="21"/>
                    <a:pt x="65" y="21"/>
                    <a:pt x="65" y="21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9" y="21"/>
                    <a:pt x="0" y="31"/>
                    <a:pt x="0" y="42"/>
                  </a:cubicBezTo>
                  <a:cubicBezTo>
                    <a:pt x="0" y="187"/>
                    <a:pt x="0" y="187"/>
                    <a:pt x="0" y="187"/>
                  </a:cubicBezTo>
                  <a:cubicBezTo>
                    <a:pt x="0" y="198"/>
                    <a:pt x="9" y="207"/>
                    <a:pt x="20" y="207"/>
                  </a:cubicBezTo>
                  <a:cubicBezTo>
                    <a:pt x="260" y="207"/>
                    <a:pt x="260" y="207"/>
                    <a:pt x="260" y="207"/>
                  </a:cubicBezTo>
                  <a:cubicBezTo>
                    <a:pt x="271" y="207"/>
                    <a:pt x="281" y="198"/>
                    <a:pt x="281" y="187"/>
                  </a:cubicBezTo>
                  <a:cubicBezTo>
                    <a:pt x="281" y="42"/>
                    <a:pt x="281" y="42"/>
                    <a:pt x="281" y="42"/>
                  </a:cubicBezTo>
                  <a:cubicBezTo>
                    <a:pt x="281" y="31"/>
                    <a:pt x="271" y="21"/>
                    <a:pt x="260" y="21"/>
                  </a:cubicBezTo>
                  <a:close/>
                  <a:moveTo>
                    <a:pt x="141" y="181"/>
                  </a:moveTo>
                  <a:cubicBezTo>
                    <a:pt x="101" y="181"/>
                    <a:pt x="69" y="149"/>
                    <a:pt x="69" y="109"/>
                  </a:cubicBezTo>
                  <a:cubicBezTo>
                    <a:pt x="69" y="69"/>
                    <a:pt x="101" y="36"/>
                    <a:pt x="141" y="36"/>
                  </a:cubicBezTo>
                  <a:cubicBezTo>
                    <a:pt x="181" y="36"/>
                    <a:pt x="214" y="69"/>
                    <a:pt x="214" y="109"/>
                  </a:cubicBezTo>
                  <a:cubicBezTo>
                    <a:pt x="214" y="149"/>
                    <a:pt x="181" y="181"/>
                    <a:pt x="141" y="1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3" name="矩形 22"/>
          <p:cNvSpPr/>
          <p:nvPr/>
        </p:nvSpPr>
        <p:spPr>
          <a:xfrm>
            <a:off x="1439333" y="1984397"/>
            <a:ext cx="4639734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运用于</a:t>
            </a:r>
            <a:r>
              <a:rPr lang="en-US" altLang="zh-CN" dirty="0" smtClean="0"/>
              <a:t>DIALOG2</a:t>
            </a:r>
            <a:r>
              <a:rPr lang="zh-CN" altLang="en-US" dirty="0" smtClean="0"/>
              <a:t>（请求调页存储管理方式）类，在</a:t>
            </a:r>
            <a:r>
              <a:rPr lang="en-US" altLang="zh-CN" dirty="0" smtClean="0"/>
              <a:t>OnBnClickedButton2()</a:t>
            </a:r>
            <a:r>
              <a:rPr lang="zh-CN" altLang="en-US" dirty="0" smtClean="0"/>
              <a:t>（点击选择置换算法）中实例化</a:t>
            </a:r>
            <a:r>
              <a:rPr lang="en-US" altLang="zh-CN" dirty="0" err="1" smtClean="0"/>
              <a:t>RealRun</a:t>
            </a:r>
            <a:r>
              <a:rPr lang="zh-CN" altLang="en-US" dirty="0" smtClean="0"/>
              <a:t>类，该</a:t>
            </a:r>
            <a:r>
              <a:rPr lang="en-US" altLang="zh-CN" dirty="0" err="1" smtClean="0"/>
              <a:t>RealRun</a:t>
            </a:r>
            <a:r>
              <a:rPr lang="zh-CN" altLang="en-US" dirty="0" smtClean="0"/>
              <a:t>实例又实例化一个</a:t>
            </a:r>
            <a:r>
              <a:rPr lang="en-US" altLang="zh-CN" dirty="0" err="1" smtClean="0"/>
              <a:t>LRUState</a:t>
            </a:r>
            <a:r>
              <a:rPr lang="zh-CN" altLang="en-US" dirty="0" smtClean="0"/>
              <a:t>类或</a:t>
            </a:r>
            <a:r>
              <a:rPr lang="en-US" altLang="zh-CN" dirty="0" err="1" smtClean="0"/>
              <a:t>OPTState</a:t>
            </a:r>
            <a:r>
              <a:rPr lang="zh-CN" altLang="en-US" dirty="0" smtClean="0"/>
              <a:t>或类</a:t>
            </a:r>
            <a:r>
              <a:rPr lang="en-US" altLang="zh-CN" dirty="0" err="1" smtClean="0"/>
              <a:t>FIFOState</a:t>
            </a:r>
            <a:r>
              <a:rPr lang="zh-CN" altLang="en-US" dirty="0" smtClean="0"/>
              <a:t>类，在这个类的实例里具体进行置换。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封装了转换规则。将所有与某个状态有关的行为放到一个类中，并且可以方便地增加新的状态，只需要改变对象状态即可改变对象的行为。允许状态转换逻辑与状态对象合成一体，而不是某一个巨大的条件语句块。</a:t>
            </a:r>
            <a:endParaRPr lang="en-US" altLang="zh-CN" dirty="0" smtClean="0"/>
          </a:p>
        </p:txBody>
      </p:sp>
      <p:pic>
        <p:nvPicPr>
          <p:cNvPr id="3074" name="Picture 2" descr="C:\Users\ZHY\Desktop\状态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04589" y="1925577"/>
            <a:ext cx="6620942" cy="408850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4" presetClass="path" presetSubtype="0" decel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0.03889 L 3.125E-6 -0.20486 " pathEditMode="relative" rAng="0" ptsTypes="AA">
                                      <p:cBhvr>
                                        <p:cTn id="9" dur="100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199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64" presetClass="path" presetSubtype="0" accel="30000" decel="3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3.95833E-6 0.03842 L 3.95833E-6 2.96296E-6 " pathEditMode="relative" rAng="0" ptsTypes="AA">
                                      <p:cBhvr>
                                        <p:cTn id="1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1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21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5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ldLvl="0" animBg="1"/>
      <p:bldP spid="2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04820" y="354870"/>
            <a:ext cx="288000" cy="288000"/>
            <a:chOff x="1827622" y="1343919"/>
            <a:chExt cx="2304000" cy="2304000"/>
          </a:xfrm>
          <a:solidFill>
            <a:schemeClr val="accent2">
              <a:lumMod val="75000"/>
            </a:schemeClr>
          </a:solidFill>
        </p:grpSpPr>
        <p:sp>
          <p:nvSpPr>
            <p:cNvPr id="3" name="椭圆 2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pFill/>
            <a:ln w="12700">
              <a:noFill/>
            </a:ln>
            <a:effectLst>
              <a:outerShdw blurRad="152400" dist="127000" dir="7800000" sx="85000" sy="85000" algn="tr" rotWithShape="0">
                <a:prstClr val="black">
                  <a:alpha val="3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pFill/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" name="直接连接符 3"/>
          <p:cNvCxnSpPr>
            <a:endCxn id="5" idx="11"/>
          </p:cNvCxnSpPr>
          <p:nvPr/>
        </p:nvCxnSpPr>
        <p:spPr>
          <a:xfrm flipV="1">
            <a:off x="580821" y="790650"/>
            <a:ext cx="10698961" cy="453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reeform 6"/>
          <p:cNvSpPr>
            <a:spLocks noEditPoints="1"/>
          </p:cNvSpPr>
          <p:nvPr/>
        </p:nvSpPr>
        <p:spPr bwMode="auto">
          <a:xfrm>
            <a:off x="11279782" y="363136"/>
            <a:ext cx="425905" cy="427514"/>
          </a:xfrm>
          <a:custGeom>
            <a:avLst/>
            <a:gdLst>
              <a:gd name="T0" fmla="*/ 760 w 1905"/>
              <a:gd name="T1" fmla="*/ 1455 h 1912"/>
              <a:gd name="T2" fmla="*/ 448 w 1905"/>
              <a:gd name="T3" fmla="*/ 1143 h 1912"/>
              <a:gd name="T4" fmla="*/ 529 w 1905"/>
              <a:gd name="T5" fmla="*/ 1061 h 1912"/>
              <a:gd name="T6" fmla="*/ 841 w 1905"/>
              <a:gd name="T7" fmla="*/ 1374 h 1912"/>
              <a:gd name="T8" fmla="*/ 1802 w 1905"/>
              <a:gd name="T9" fmla="*/ 108 h 1912"/>
              <a:gd name="T10" fmla="*/ 748 w 1905"/>
              <a:gd name="T11" fmla="*/ 785 h 1912"/>
              <a:gd name="T12" fmla="*/ 55 w 1905"/>
              <a:gd name="T13" fmla="*/ 1737 h 1912"/>
              <a:gd name="T14" fmla="*/ 173 w 1905"/>
              <a:gd name="T15" fmla="*/ 1854 h 1912"/>
              <a:gd name="T16" fmla="*/ 1124 w 1905"/>
              <a:gd name="T17" fmla="*/ 1161 h 1912"/>
              <a:gd name="T18" fmla="*/ 1802 w 1905"/>
              <a:gd name="T19" fmla="*/ 108 h 1912"/>
              <a:gd name="T20" fmla="*/ 110 w 1905"/>
              <a:gd name="T21" fmla="*/ 1803 h 1912"/>
              <a:gd name="T22" fmla="*/ 0 w 1905"/>
              <a:gd name="T23" fmla="*/ 1912 h 1912"/>
              <a:gd name="T24" fmla="*/ 1758 w 1905"/>
              <a:gd name="T25" fmla="*/ 368 h 1912"/>
              <a:gd name="T26" fmla="*/ 1544 w 1905"/>
              <a:gd name="T27" fmla="*/ 153 h 1912"/>
              <a:gd name="T28" fmla="*/ 786 w 1905"/>
              <a:gd name="T29" fmla="*/ 513 h 1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05" h="1912">
                <a:moveTo>
                  <a:pt x="760" y="1455"/>
                </a:moveTo>
                <a:cubicBezTo>
                  <a:pt x="448" y="1143"/>
                  <a:pt x="448" y="1143"/>
                  <a:pt x="448" y="1143"/>
                </a:cubicBezTo>
                <a:moveTo>
                  <a:pt x="529" y="1061"/>
                </a:moveTo>
                <a:cubicBezTo>
                  <a:pt x="841" y="1374"/>
                  <a:pt x="841" y="1374"/>
                  <a:pt x="841" y="1374"/>
                </a:cubicBezTo>
                <a:moveTo>
                  <a:pt x="1802" y="108"/>
                </a:moveTo>
                <a:cubicBezTo>
                  <a:pt x="1698" y="4"/>
                  <a:pt x="1226" y="307"/>
                  <a:pt x="748" y="785"/>
                </a:cubicBezTo>
                <a:cubicBezTo>
                  <a:pt x="364" y="1169"/>
                  <a:pt x="94" y="1548"/>
                  <a:pt x="55" y="1737"/>
                </a:cubicBezTo>
                <a:cubicBezTo>
                  <a:pt x="173" y="1854"/>
                  <a:pt x="173" y="1854"/>
                  <a:pt x="173" y="1854"/>
                </a:cubicBezTo>
                <a:cubicBezTo>
                  <a:pt x="361" y="1815"/>
                  <a:pt x="740" y="1545"/>
                  <a:pt x="1124" y="1161"/>
                </a:cubicBezTo>
                <a:cubicBezTo>
                  <a:pt x="1602" y="683"/>
                  <a:pt x="1905" y="212"/>
                  <a:pt x="1802" y="108"/>
                </a:cubicBezTo>
                <a:close/>
                <a:moveTo>
                  <a:pt x="110" y="1803"/>
                </a:moveTo>
                <a:cubicBezTo>
                  <a:pt x="0" y="1912"/>
                  <a:pt x="0" y="1912"/>
                  <a:pt x="0" y="1912"/>
                </a:cubicBezTo>
                <a:moveTo>
                  <a:pt x="1758" y="368"/>
                </a:moveTo>
                <a:cubicBezTo>
                  <a:pt x="1758" y="368"/>
                  <a:pt x="1643" y="253"/>
                  <a:pt x="1544" y="153"/>
                </a:cubicBezTo>
                <a:cubicBezTo>
                  <a:pt x="1544" y="153"/>
                  <a:pt x="1319" y="0"/>
                  <a:pt x="786" y="513"/>
                </a:cubicBezTo>
              </a:path>
            </a:pathLst>
          </a:custGeom>
          <a:solidFill>
            <a:schemeClr val="accent2"/>
          </a:solidFill>
          <a:ln w="12700" cap="rnd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TextBox 13"/>
          <p:cNvSpPr txBox="1"/>
          <p:nvPr/>
        </p:nvSpPr>
        <p:spPr>
          <a:xfrm>
            <a:off x="982638" y="19493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设计模式</a:t>
            </a:r>
          </a:p>
        </p:txBody>
      </p:sp>
      <p:sp>
        <p:nvSpPr>
          <p:cNvPr id="16" name="Freeform 7"/>
          <p:cNvSpPr/>
          <p:nvPr/>
        </p:nvSpPr>
        <p:spPr bwMode="auto">
          <a:xfrm>
            <a:off x="696835" y="1306073"/>
            <a:ext cx="522535" cy="598890"/>
          </a:xfrm>
          <a:custGeom>
            <a:avLst/>
            <a:gdLst>
              <a:gd name="T0" fmla="*/ 186 w 423"/>
              <a:gd name="T1" fmla="*/ 7 h 485"/>
              <a:gd name="T2" fmla="*/ 237 w 423"/>
              <a:gd name="T3" fmla="*/ 7 h 485"/>
              <a:gd name="T4" fmla="*/ 398 w 423"/>
              <a:gd name="T5" fmla="*/ 88 h 485"/>
              <a:gd name="T6" fmla="*/ 423 w 423"/>
              <a:gd name="T7" fmla="*/ 129 h 485"/>
              <a:gd name="T8" fmla="*/ 423 w 423"/>
              <a:gd name="T9" fmla="*/ 356 h 485"/>
              <a:gd name="T10" fmla="*/ 398 w 423"/>
              <a:gd name="T11" fmla="*/ 397 h 485"/>
              <a:gd name="T12" fmla="*/ 237 w 423"/>
              <a:gd name="T13" fmla="*/ 478 h 485"/>
              <a:gd name="T14" fmla="*/ 186 w 423"/>
              <a:gd name="T15" fmla="*/ 478 h 485"/>
              <a:gd name="T16" fmla="*/ 25 w 423"/>
              <a:gd name="T17" fmla="*/ 397 h 485"/>
              <a:gd name="T18" fmla="*/ 0 w 423"/>
              <a:gd name="T19" fmla="*/ 356 h 485"/>
              <a:gd name="T20" fmla="*/ 0 w 423"/>
              <a:gd name="T21" fmla="*/ 129 h 485"/>
              <a:gd name="T22" fmla="*/ 25 w 423"/>
              <a:gd name="T23" fmla="*/ 88 h 485"/>
              <a:gd name="T24" fmla="*/ 186 w 423"/>
              <a:gd name="T25" fmla="*/ 7 h 4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23" h="485">
                <a:moveTo>
                  <a:pt x="186" y="7"/>
                </a:moveTo>
                <a:cubicBezTo>
                  <a:pt x="200" y="0"/>
                  <a:pt x="223" y="0"/>
                  <a:pt x="237" y="7"/>
                </a:cubicBezTo>
                <a:cubicBezTo>
                  <a:pt x="398" y="88"/>
                  <a:pt x="398" y="88"/>
                  <a:pt x="398" y="88"/>
                </a:cubicBezTo>
                <a:cubicBezTo>
                  <a:pt x="412" y="95"/>
                  <a:pt x="423" y="114"/>
                  <a:pt x="423" y="129"/>
                </a:cubicBezTo>
                <a:cubicBezTo>
                  <a:pt x="423" y="356"/>
                  <a:pt x="423" y="356"/>
                  <a:pt x="423" y="356"/>
                </a:cubicBezTo>
                <a:cubicBezTo>
                  <a:pt x="423" y="372"/>
                  <a:pt x="412" y="390"/>
                  <a:pt x="398" y="397"/>
                </a:cubicBezTo>
                <a:cubicBezTo>
                  <a:pt x="237" y="478"/>
                  <a:pt x="237" y="478"/>
                  <a:pt x="237" y="478"/>
                </a:cubicBezTo>
                <a:cubicBezTo>
                  <a:pt x="223" y="485"/>
                  <a:pt x="200" y="485"/>
                  <a:pt x="186" y="478"/>
                </a:cubicBezTo>
                <a:cubicBezTo>
                  <a:pt x="25" y="397"/>
                  <a:pt x="25" y="397"/>
                  <a:pt x="25" y="397"/>
                </a:cubicBezTo>
                <a:cubicBezTo>
                  <a:pt x="11" y="390"/>
                  <a:pt x="0" y="372"/>
                  <a:pt x="0" y="356"/>
                </a:cubicBezTo>
                <a:cubicBezTo>
                  <a:pt x="0" y="129"/>
                  <a:pt x="0" y="129"/>
                  <a:pt x="0" y="129"/>
                </a:cubicBezTo>
                <a:cubicBezTo>
                  <a:pt x="0" y="114"/>
                  <a:pt x="11" y="95"/>
                  <a:pt x="25" y="88"/>
                </a:cubicBezTo>
                <a:lnTo>
                  <a:pt x="186" y="7"/>
                </a:ln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rgbClr val="C7C7C7"/>
              </a:gs>
            </a:gsLst>
            <a:lin ang="13500000" scaled="1"/>
            <a:tileRect/>
          </a:gradFill>
          <a:ln w="19050">
            <a:solidFill>
              <a:schemeClr val="bg1"/>
            </a:solidFill>
          </a:ln>
          <a:effectLst>
            <a:outerShdw blurRad="419100" dist="571500" dir="2700000" sx="90000" sy="9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8" name="文本框 28"/>
          <p:cNvSpPr txBox="1"/>
          <p:nvPr/>
        </p:nvSpPr>
        <p:spPr>
          <a:xfrm>
            <a:off x="1437843" y="1338577"/>
            <a:ext cx="6739890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 smtClean="0">
                <a:latin typeface="微软雅黑" charset="0"/>
                <a:ea typeface="微软雅黑" charset="0"/>
                <a:sym typeface="+mn-ea"/>
              </a:rPr>
              <a:t>5</a:t>
            </a:r>
            <a:r>
              <a:rPr lang="zh-CN" altLang="en-US" sz="2800" b="1" dirty="0" smtClean="0">
                <a:latin typeface="微软雅黑" charset="0"/>
                <a:ea typeface="微软雅黑" charset="0"/>
                <a:sym typeface="+mn-ea"/>
              </a:rPr>
              <a:t>、状态模式</a:t>
            </a:r>
            <a:endParaRPr lang="zh-CN" sz="2800" dirty="0" smtClean="0">
              <a:solidFill>
                <a:schemeClr val="accent2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9" name="六边形 18"/>
          <p:cNvSpPr/>
          <p:nvPr/>
        </p:nvSpPr>
        <p:spPr>
          <a:xfrm rot="5400000">
            <a:off x="711169" y="1390516"/>
            <a:ext cx="493866" cy="430004"/>
          </a:xfrm>
          <a:prstGeom prst="hexagon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6" name="组合 36"/>
          <p:cNvGrpSpPr/>
          <p:nvPr/>
        </p:nvGrpSpPr>
        <p:grpSpPr>
          <a:xfrm>
            <a:off x="824168" y="1506552"/>
            <a:ext cx="267869" cy="197932"/>
            <a:chOff x="7608888" y="1870076"/>
            <a:chExt cx="322263" cy="238125"/>
          </a:xfrm>
          <a:solidFill>
            <a:schemeClr val="accent2"/>
          </a:solidFill>
        </p:grpSpPr>
        <p:sp useBgFill="1">
          <p:nvSpPr>
            <p:cNvPr id="21" name="Oval 70"/>
            <p:cNvSpPr>
              <a:spLocks noChangeArrowheads="1"/>
            </p:cNvSpPr>
            <p:nvPr/>
          </p:nvSpPr>
          <p:spPr bwMode="auto">
            <a:xfrm>
              <a:off x="7721601" y="1947864"/>
              <a:ext cx="98425" cy="968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 useBgFill="1">
          <p:nvSpPr>
            <p:cNvPr id="22" name="Freeform 71"/>
            <p:cNvSpPr>
              <a:spLocks noEditPoints="1"/>
            </p:cNvSpPr>
            <p:nvPr/>
          </p:nvSpPr>
          <p:spPr bwMode="auto">
            <a:xfrm>
              <a:off x="7608888" y="1870076"/>
              <a:ext cx="322263" cy="238125"/>
            </a:xfrm>
            <a:custGeom>
              <a:avLst/>
              <a:gdLst>
                <a:gd name="T0" fmla="*/ 260 w 281"/>
                <a:gd name="T1" fmla="*/ 21 h 207"/>
                <a:gd name="T2" fmla="*/ 217 w 281"/>
                <a:gd name="T3" fmla="*/ 21 h 207"/>
                <a:gd name="T4" fmla="*/ 218 w 281"/>
                <a:gd name="T5" fmla="*/ 21 h 207"/>
                <a:gd name="T6" fmla="*/ 197 w 281"/>
                <a:gd name="T7" fmla="*/ 0 h 207"/>
                <a:gd name="T8" fmla="*/ 86 w 281"/>
                <a:gd name="T9" fmla="*/ 0 h 207"/>
                <a:gd name="T10" fmla="*/ 65 w 281"/>
                <a:gd name="T11" fmla="*/ 21 h 207"/>
                <a:gd name="T12" fmla="*/ 65 w 281"/>
                <a:gd name="T13" fmla="*/ 21 h 207"/>
                <a:gd name="T14" fmla="*/ 20 w 281"/>
                <a:gd name="T15" fmla="*/ 21 h 207"/>
                <a:gd name="T16" fmla="*/ 0 w 281"/>
                <a:gd name="T17" fmla="*/ 42 h 207"/>
                <a:gd name="T18" fmla="*/ 0 w 281"/>
                <a:gd name="T19" fmla="*/ 187 h 207"/>
                <a:gd name="T20" fmla="*/ 20 w 281"/>
                <a:gd name="T21" fmla="*/ 207 h 207"/>
                <a:gd name="T22" fmla="*/ 260 w 281"/>
                <a:gd name="T23" fmla="*/ 207 h 207"/>
                <a:gd name="T24" fmla="*/ 281 w 281"/>
                <a:gd name="T25" fmla="*/ 187 h 207"/>
                <a:gd name="T26" fmla="*/ 281 w 281"/>
                <a:gd name="T27" fmla="*/ 42 h 207"/>
                <a:gd name="T28" fmla="*/ 260 w 281"/>
                <a:gd name="T29" fmla="*/ 21 h 207"/>
                <a:gd name="T30" fmla="*/ 141 w 281"/>
                <a:gd name="T31" fmla="*/ 181 h 207"/>
                <a:gd name="T32" fmla="*/ 69 w 281"/>
                <a:gd name="T33" fmla="*/ 109 h 207"/>
                <a:gd name="T34" fmla="*/ 141 w 281"/>
                <a:gd name="T35" fmla="*/ 36 h 207"/>
                <a:gd name="T36" fmla="*/ 214 w 281"/>
                <a:gd name="T37" fmla="*/ 109 h 207"/>
                <a:gd name="T38" fmla="*/ 141 w 281"/>
                <a:gd name="T39" fmla="*/ 181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81" h="207">
                  <a:moveTo>
                    <a:pt x="260" y="21"/>
                  </a:moveTo>
                  <a:cubicBezTo>
                    <a:pt x="217" y="21"/>
                    <a:pt x="217" y="21"/>
                    <a:pt x="217" y="21"/>
                  </a:cubicBezTo>
                  <a:cubicBezTo>
                    <a:pt x="218" y="21"/>
                    <a:pt x="218" y="21"/>
                    <a:pt x="218" y="21"/>
                  </a:cubicBezTo>
                  <a:cubicBezTo>
                    <a:pt x="218" y="9"/>
                    <a:pt x="208" y="0"/>
                    <a:pt x="197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75" y="0"/>
                    <a:pt x="65" y="9"/>
                    <a:pt x="65" y="21"/>
                  </a:cubicBezTo>
                  <a:cubicBezTo>
                    <a:pt x="65" y="21"/>
                    <a:pt x="65" y="21"/>
                    <a:pt x="65" y="21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9" y="21"/>
                    <a:pt x="0" y="31"/>
                    <a:pt x="0" y="42"/>
                  </a:cubicBezTo>
                  <a:cubicBezTo>
                    <a:pt x="0" y="187"/>
                    <a:pt x="0" y="187"/>
                    <a:pt x="0" y="187"/>
                  </a:cubicBezTo>
                  <a:cubicBezTo>
                    <a:pt x="0" y="198"/>
                    <a:pt x="9" y="207"/>
                    <a:pt x="20" y="207"/>
                  </a:cubicBezTo>
                  <a:cubicBezTo>
                    <a:pt x="260" y="207"/>
                    <a:pt x="260" y="207"/>
                    <a:pt x="260" y="207"/>
                  </a:cubicBezTo>
                  <a:cubicBezTo>
                    <a:pt x="271" y="207"/>
                    <a:pt x="281" y="198"/>
                    <a:pt x="281" y="187"/>
                  </a:cubicBezTo>
                  <a:cubicBezTo>
                    <a:pt x="281" y="42"/>
                    <a:pt x="281" y="42"/>
                    <a:pt x="281" y="42"/>
                  </a:cubicBezTo>
                  <a:cubicBezTo>
                    <a:pt x="281" y="31"/>
                    <a:pt x="271" y="21"/>
                    <a:pt x="260" y="21"/>
                  </a:cubicBezTo>
                  <a:close/>
                  <a:moveTo>
                    <a:pt x="141" y="181"/>
                  </a:moveTo>
                  <a:cubicBezTo>
                    <a:pt x="101" y="181"/>
                    <a:pt x="69" y="149"/>
                    <a:pt x="69" y="109"/>
                  </a:cubicBezTo>
                  <a:cubicBezTo>
                    <a:pt x="69" y="69"/>
                    <a:pt x="101" y="36"/>
                    <a:pt x="141" y="36"/>
                  </a:cubicBezTo>
                  <a:cubicBezTo>
                    <a:pt x="181" y="36"/>
                    <a:pt x="214" y="69"/>
                    <a:pt x="214" y="109"/>
                  </a:cubicBezTo>
                  <a:cubicBezTo>
                    <a:pt x="214" y="149"/>
                    <a:pt x="181" y="181"/>
                    <a:pt x="141" y="1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45720" y="2449830"/>
            <a:ext cx="4857750" cy="369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91990" y="1543050"/>
            <a:ext cx="3695700" cy="468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063865" y="1902143"/>
            <a:ext cx="4324350" cy="463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04820" y="354870"/>
            <a:ext cx="288000" cy="288000"/>
            <a:chOff x="1827622" y="1343919"/>
            <a:chExt cx="2304000" cy="2304000"/>
          </a:xfrm>
          <a:solidFill>
            <a:schemeClr val="accent2">
              <a:lumMod val="75000"/>
            </a:schemeClr>
          </a:solidFill>
        </p:grpSpPr>
        <p:sp>
          <p:nvSpPr>
            <p:cNvPr id="3" name="椭圆 2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pFill/>
            <a:ln w="12700">
              <a:noFill/>
            </a:ln>
            <a:effectLst>
              <a:outerShdw blurRad="152400" dist="127000" dir="7800000" sx="85000" sy="85000" algn="tr" rotWithShape="0">
                <a:prstClr val="black">
                  <a:alpha val="3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pFill/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" name="直接连接符 3"/>
          <p:cNvCxnSpPr>
            <a:endCxn id="5" idx="11"/>
          </p:cNvCxnSpPr>
          <p:nvPr/>
        </p:nvCxnSpPr>
        <p:spPr>
          <a:xfrm flipV="1">
            <a:off x="580821" y="790650"/>
            <a:ext cx="10698961" cy="453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reeform 6"/>
          <p:cNvSpPr>
            <a:spLocks noEditPoints="1"/>
          </p:cNvSpPr>
          <p:nvPr/>
        </p:nvSpPr>
        <p:spPr bwMode="auto">
          <a:xfrm>
            <a:off x="11279782" y="363136"/>
            <a:ext cx="425905" cy="427514"/>
          </a:xfrm>
          <a:custGeom>
            <a:avLst/>
            <a:gdLst>
              <a:gd name="T0" fmla="*/ 760 w 1905"/>
              <a:gd name="T1" fmla="*/ 1455 h 1912"/>
              <a:gd name="T2" fmla="*/ 448 w 1905"/>
              <a:gd name="T3" fmla="*/ 1143 h 1912"/>
              <a:gd name="T4" fmla="*/ 529 w 1905"/>
              <a:gd name="T5" fmla="*/ 1061 h 1912"/>
              <a:gd name="T6" fmla="*/ 841 w 1905"/>
              <a:gd name="T7" fmla="*/ 1374 h 1912"/>
              <a:gd name="T8" fmla="*/ 1802 w 1905"/>
              <a:gd name="T9" fmla="*/ 108 h 1912"/>
              <a:gd name="T10" fmla="*/ 748 w 1905"/>
              <a:gd name="T11" fmla="*/ 785 h 1912"/>
              <a:gd name="T12" fmla="*/ 55 w 1905"/>
              <a:gd name="T13" fmla="*/ 1737 h 1912"/>
              <a:gd name="T14" fmla="*/ 173 w 1905"/>
              <a:gd name="T15" fmla="*/ 1854 h 1912"/>
              <a:gd name="T16" fmla="*/ 1124 w 1905"/>
              <a:gd name="T17" fmla="*/ 1161 h 1912"/>
              <a:gd name="T18" fmla="*/ 1802 w 1905"/>
              <a:gd name="T19" fmla="*/ 108 h 1912"/>
              <a:gd name="T20" fmla="*/ 110 w 1905"/>
              <a:gd name="T21" fmla="*/ 1803 h 1912"/>
              <a:gd name="T22" fmla="*/ 0 w 1905"/>
              <a:gd name="T23" fmla="*/ 1912 h 1912"/>
              <a:gd name="T24" fmla="*/ 1758 w 1905"/>
              <a:gd name="T25" fmla="*/ 368 h 1912"/>
              <a:gd name="T26" fmla="*/ 1544 w 1905"/>
              <a:gd name="T27" fmla="*/ 153 h 1912"/>
              <a:gd name="T28" fmla="*/ 786 w 1905"/>
              <a:gd name="T29" fmla="*/ 513 h 1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05" h="1912">
                <a:moveTo>
                  <a:pt x="760" y="1455"/>
                </a:moveTo>
                <a:cubicBezTo>
                  <a:pt x="448" y="1143"/>
                  <a:pt x="448" y="1143"/>
                  <a:pt x="448" y="1143"/>
                </a:cubicBezTo>
                <a:moveTo>
                  <a:pt x="529" y="1061"/>
                </a:moveTo>
                <a:cubicBezTo>
                  <a:pt x="841" y="1374"/>
                  <a:pt x="841" y="1374"/>
                  <a:pt x="841" y="1374"/>
                </a:cubicBezTo>
                <a:moveTo>
                  <a:pt x="1802" y="108"/>
                </a:moveTo>
                <a:cubicBezTo>
                  <a:pt x="1698" y="4"/>
                  <a:pt x="1226" y="307"/>
                  <a:pt x="748" y="785"/>
                </a:cubicBezTo>
                <a:cubicBezTo>
                  <a:pt x="364" y="1169"/>
                  <a:pt x="94" y="1548"/>
                  <a:pt x="55" y="1737"/>
                </a:cubicBezTo>
                <a:cubicBezTo>
                  <a:pt x="173" y="1854"/>
                  <a:pt x="173" y="1854"/>
                  <a:pt x="173" y="1854"/>
                </a:cubicBezTo>
                <a:cubicBezTo>
                  <a:pt x="361" y="1815"/>
                  <a:pt x="740" y="1545"/>
                  <a:pt x="1124" y="1161"/>
                </a:cubicBezTo>
                <a:cubicBezTo>
                  <a:pt x="1602" y="683"/>
                  <a:pt x="1905" y="212"/>
                  <a:pt x="1802" y="108"/>
                </a:cubicBezTo>
                <a:close/>
                <a:moveTo>
                  <a:pt x="110" y="1803"/>
                </a:moveTo>
                <a:cubicBezTo>
                  <a:pt x="0" y="1912"/>
                  <a:pt x="0" y="1912"/>
                  <a:pt x="0" y="1912"/>
                </a:cubicBezTo>
                <a:moveTo>
                  <a:pt x="1758" y="368"/>
                </a:moveTo>
                <a:cubicBezTo>
                  <a:pt x="1758" y="368"/>
                  <a:pt x="1643" y="253"/>
                  <a:pt x="1544" y="153"/>
                </a:cubicBezTo>
                <a:cubicBezTo>
                  <a:pt x="1544" y="153"/>
                  <a:pt x="1319" y="0"/>
                  <a:pt x="786" y="513"/>
                </a:cubicBezTo>
              </a:path>
            </a:pathLst>
          </a:custGeom>
          <a:solidFill>
            <a:schemeClr val="accent2"/>
          </a:solidFill>
          <a:ln w="12700" cap="rnd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TextBox 13"/>
          <p:cNvSpPr txBox="1"/>
          <p:nvPr/>
        </p:nvSpPr>
        <p:spPr>
          <a:xfrm>
            <a:off x="982638" y="19493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设计模式</a:t>
            </a:r>
          </a:p>
        </p:txBody>
      </p:sp>
      <p:sp>
        <p:nvSpPr>
          <p:cNvPr id="16" name="Freeform 7"/>
          <p:cNvSpPr/>
          <p:nvPr/>
        </p:nvSpPr>
        <p:spPr bwMode="auto">
          <a:xfrm>
            <a:off x="696835" y="1306073"/>
            <a:ext cx="522535" cy="598890"/>
          </a:xfrm>
          <a:custGeom>
            <a:avLst/>
            <a:gdLst>
              <a:gd name="T0" fmla="*/ 186 w 423"/>
              <a:gd name="T1" fmla="*/ 7 h 485"/>
              <a:gd name="T2" fmla="*/ 237 w 423"/>
              <a:gd name="T3" fmla="*/ 7 h 485"/>
              <a:gd name="T4" fmla="*/ 398 w 423"/>
              <a:gd name="T5" fmla="*/ 88 h 485"/>
              <a:gd name="T6" fmla="*/ 423 w 423"/>
              <a:gd name="T7" fmla="*/ 129 h 485"/>
              <a:gd name="T8" fmla="*/ 423 w 423"/>
              <a:gd name="T9" fmla="*/ 356 h 485"/>
              <a:gd name="T10" fmla="*/ 398 w 423"/>
              <a:gd name="T11" fmla="*/ 397 h 485"/>
              <a:gd name="T12" fmla="*/ 237 w 423"/>
              <a:gd name="T13" fmla="*/ 478 h 485"/>
              <a:gd name="T14" fmla="*/ 186 w 423"/>
              <a:gd name="T15" fmla="*/ 478 h 485"/>
              <a:gd name="T16" fmla="*/ 25 w 423"/>
              <a:gd name="T17" fmla="*/ 397 h 485"/>
              <a:gd name="T18" fmla="*/ 0 w 423"/>
              <a:gd name="T19" fmla="*/ 356 h 485"/>
              <a:gd name="T20" fmla="*/ 0 w 423"/>
              <a:gd name="T21" fmla="*/ 129 h 485"/>
              <a:gd name="T22" fmla="*/ 25 w 423"/>
              <a:gd name="T23" fmla="*/ 88 h 485"/>
              <a:gd name="T24" fmla="*/ 186 w 423"/>
              <a:gd name="T25" fmla="*/ 7 h 4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23" h="485">
                <a:moveTo>
                  <a:pt x="186" y="7"/>
                </a:moveTo>
                <a:cubicBezTo>
                  <a:pt x="200" y="0"/>
                  <a:pt x="223" y="0"/>
                  <a:pt x="237" y="7"/>
                </a:cubicBezTo>
                <a:cubicBezTo>
                  <a:pt x="398" y="88"/>
                  <a:pt x="398" y="88"/>
                  <a:pt x="398" y="88"/>
                </a:cubicBezTo>
                <a:cubicBezTo>
                  <a:pt x="412" y="95"/>
                  <a:pt x="423" y="114"/>
                  <a:pt x="423" y="129"/>
                </a:cubicBezTo>
                <a:cubicBezTo>
                  <a:pt x="423" y="356"/>
                  <a:pt x="423" y="356"/>
                  <a:pt x="423" y="356"/>
                </a:cubicBezTo>
                <a:cubicBezTo>
                  <a:pt x="423" y="372"/>
                  <a:pt x="412" y="390"/>
                  <a:pt x="398" y="397"/>
                </a:cubicBezTo>
                <a:cubicBezTo>
                  <a:pt x="237" y="478"/>
                  <a:pt x="237" y="478"/>
                  <a:pt x="237" y="478"/>
                </a:cubicBezTo>
                <a:cubicBezTo>
                  <a:pt x="223" y="485"/>
                  <a:pt x="200" y="485"/>
                  <a:pt x="186" y="478"/>
                </a:cubicBezTo>
                <a:cubicBezTo>
                  <a:pt x="25" y="397"/>
                  <a:pt x="25" y="397"/>
                  <a:pt x="25" y="397"/>
                </a:cubicBezTo>
                <a:cubicBezTo>
                  <a:pt x="11" y="390"/>
                  <a:pt x="0" y="372"/>
                  <a:pt x="0" y="356"/>
                </a:cubicBezTo>
                <a:cubicBezTo>
                  <a:pt x="0" y="129"/>
                  <a:pt x="0" y="129"/>
                  <a:pt x="0" y="129"/>
                </a:cubicBezTo>
                <a:cubicBezTo>
                  <a:pt x="0" y="114"/>
                  <a:pt x="11" y="95"/>
                  <a:pt x="25" y="88"/>
                </a:cubicBezTo>
                <a:lnTo>
                  <a:pt x="186" y="7"/>
                </a:ln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rgbClr val="C7C7C7"/>
              </a:gs>
            </a:gsLst>
            <a:lin ang="13500000" scaled="1"/>
            <a:tileRect/>
          </a:gradFill>
          <a:ln w="19050">
            <a:solidFill>
              <a:schemeClr val="bg1"/>
            </a:solidFill>
          </a:ln>
          <a:effectLst>
            <a:outerShdw blurRad="419100" dist="571500" dir="2700000" sx="90000" sy="9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8" name="文本框 28"/>
          <p:cNvSpPr txBox="1"/>
          <p:nvPr/>
        </p:nvSpPr>
        <p:spPr>
          <a:xfrm>
            <a:off x="1437843" y="1338577"/>
            <a:ext cx="6739890" cy="565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 smtClean="0">
                <a:latin typeface="微软雅黑" charset="0"/>
                <a:ea typeface="微软雅黑" charset="0"/>
                <a:sym typeface="+mn-ea"/>
              </a:rPr>
              <a:t>6</a:t>
            </a:r>
            <a:r>
              <a:rPr lang="zh-CN" altLang="en-US" sz="2800" b="1" dirty="0" smtClean="0">
                <a:latin typeface="微软雅黑" charset="0"/>
                <a:ea typeface="微软雅黑" charset="0"/>
                <a:sym typeface="+mn-ea"/>
              </a:rPr>
              <a:t>、迭代器模式</a:t>
            </a:r>
            <a:endParaRPr lang="zh-CN" sz="2800" dirty="0" smtClean="0">
              <a:solidFill>
                <a:schemeClr val="accent2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9" name="六边形 18"/>
          <p:cNvSpPr/>
          <p:nvPr/>
        </p:nvSpPr>
        <p:spPr>
          <a:xfrm rot="5400000">
            <a:off x="711169" y="1390516"/>
            <a:ext cx="493866" cy="430004"/>
          </a:xfrm>
          <a:prstGeom prst="hexagon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6" name="组合 36"/>
          <p:cNvGrpSpPr/>
          <p:nvPr/>
        </p:nvGrpSpPr>
        <p:grpSpPr>
          <a:xfrm>
            <a:off x="824168" y="1506552"/>
            <a:ext cx="267869" cy="197932"/>
            <a:chOff x="7608888" y="1870076"/>
            <a:chExt cx="322263" cy="238125"/>
          </a:xfrm>
          <a:solidFill>
            <a:schemeClr val="accent2"/>
          </a:solidFill>
        </p:grpSpPr>
        <p:sp useBgFill="1">
          <p:nvSpPr>
            <p:cNvPr id="21" name="Oval 70"/>
            <p:cNvSpPr>
              <a:spLocks noChangeArrowheads="1"/>
            </p:cNvSpPr>
            <p:nvPr/>
          </p:nvSpPr>
          <p:spPr bwMode="auto">
            <a:xfrm>
              <a:off x="7721601" y="1947864"/>
              <a:ext cx="98425" cy="968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 useBgFill="1">
          <p:nvSpPr>
            <p:cNvPr id="22" name="Freeform 71"/>
            <p:cNvSpPr>
              <a:spLocks noEditPoints="1"/>
            </p:cNvSpPr>
            <p:nvPr/>
          </p:nvSpPr>
          <p:spPr bwMode="auto">
            <a:xfrm>
              <a:off x="7608888" y="1870076"/>
              <a:ext cx="322263" cy="238125"/>
            </a:xfrm>
            <a:custGeom>
              <a:avLst/>
              <a:gdLst>
                <a:gd name="T0" fmla="*/ 260 w 281"/>
                <a:gd name="T1" fmla="*/ 21 h 207"/>
                <a:gd name="T2" fmla="*/ 217 w 281"/>
                <a:gd name="T3" fmla="*/ 21 h 207"/>
                <a:gd name="T4" fmla="*/ 218 w 281"/>
                <a:gd name="T5" fmla="*/ 21 h 207"/>
                <a:gd name="T6" fmla="*/ 197 w 281"/>
                <a:gd name="T7" fmla="*/ 0 h 207"/>
                <a:gd name="T8" fmla="*/ 86 w 281"/>
                <a:gd name="T9" fmla="*/ 0 h 207"/>
                <a:gd name="T10" fmla="*/ 65 w 281"/>
                <a:gd name="T11" fmla="*/ 21 h 207"/>
                <a:gd name="T12" fmla="*/ 65 w 281"/>
                <a:gd name="T13" fmla="*/ 21 h 207"/>
                <a:gd name="T14" fmla="*/ 20 w 281"/>
                <a:gd name="T15" fmla="*/ 21 h 207"/>
                <a:gd name="T16" fmla="*/ 0 w 281"/>
                <a:gd name="T17" fmla="*/ 42 h 207"/>
                <a:gd name="T18" fmla="*/ 0 w 281"/>
                <a:gd name="T19" fmla="*/ 187 h 207"/>
                <a:gd name="T20" fmla="*/ 20 w 281"/>
                <a:gd name="T21" fmla="*/ 207 h 207"/>
                <a:gd name="T22" fmla="*/ 260 w 281"/>
                <a:gd name="T23" fmla="*/ 207 h 207"/>
                <a:gd name="T24" fmla="*/ 281 w 281"/>
                <a:gd name="T25" fmla="*/ 187 h 207"/>
                <a:gd name="T26" fmla="*/ 281 w 281"/>
                <a:gd name="T27" fmla="*/ 42 h 207"/>
                <a:gd name="T28" fmla="*/ 260 w 281"/>
                <a:gd name="T29" fmla="*/ 21 h 207"/>
                <a:gd name="T30" fmla="*/ 141 w 281"/>
                <a:gd name="T31" fmla="*/ 181 h 207"/>
                <a:gd name="T32" fmla="*/ 69 w 281"/>
                <a:gd name="T33" fmla="*/ 109 h 207"/>
                <a:gd name="T34" fmla="*/ 141 w 281"/>
                <a:gd name="T35" fmla="*/ 36 h 207"/>
                <a:gd name="T36" fmla="*/ 214 w 281"/>
                <a:gd name="T37" fmla="*/ 109 h 207"/>
                <a:gd name="T38" fmla="*/ 141 w 281"/>
                <a:gd name="T39" fmla="*/ 181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81" h="207">
                  <a:moveTo>
                    <a:pt x="260" y="21"/>
                  </a:moveTo>
                  <a:cubicBezTo>
                    <a:pt x="217" y="21"/>
                    <a:pt x="217" y="21"/>
                    <a:pt x="217" y="21"/>
                  </a:cubicBezTo>
                  <a:cubicBezTo>
                    <a:pt x="218" y="21"/>
                    <a:pt x="218" y="21"/>
                    <a:pt x="218" y="21"/>
                  </a:cubicBezTo>
                  <a:cubicBezTo>
                    <a:pt x="218" y="9"/>
                    <a:pt x="208" y="0"/>
                    <a:pt x="197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75" y="0"/>
                    <a:pt x="65" y="9"/>
                    <a:pt x="65" y="21"/>
                  </a:cubicBezTo>
                  <a:cubicBezTo>
                    <a:pt x="65" y="21"/>
                    <a:pt x="65" y="21"/>
                    <a:pt x="65" y="21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9" y="21"/>
                    <a:pt x="0" y="31"/>
                    <a:pt x="0" y="42"/>
                  </a:cubicBezTo>
                  <a:cubicBezTo>
                    <a:pt x="0" y="187"/>
                    <a:pt x="0" y="187"/>
                    <a:pt x="0" y="187"/>
                  </a:cubicBezTo>
                  <a:cubicBezTo>
                    <a:pt x="0" y="198"/>
                    <a:pt x="9" y="207"/>
                    <a:pt x="20" y="207"/>
                  </a:cubicBezTo>
                  <a:cubicBezTo>
                    <a:pt x="260" y="207"/>
                    <a:pt x="260" y="207"/>
                    <a:pt x="260" y="207"/>
                  </a:cubicBezTo>
                  <a:cubicBezTo>
                    <a:pt x="271" y="207"/>
                    <a:pt x="281" y="198"/>
                    <a:pt x="281" y="187"/>
                  </a:cubicBezTo>
                  <a:cubicBezTo>
                    <a:pt x="281" y="42"/>
                    <a:pt x="281" y="42"/>
                    <a:pt x="281" y="42"/>
                  </a:cubicBezTo>
                  <a:cubicBezTo>
                    <a:pt x="281" y="31"/>
                    <a:pt x="271" y="21"/>
                    <a:pt x="260" y="21"/>
                  </a:cubicBezTo>
                  <a:close/>
                  <a:moveTo>
                    <a:pt x="141" y="181"/>
                  </a:moveTo>
                  <a:cubicBezTo>
                    <a:pt x="101" y="181"/>
                    <a:pt x="69" y="149"/>
                    <a:pt x="69" y="109"/>
                  </a:cubicBezTo>
                  <a:cubicBezTo>
                    <a:pt x="69" y="69"/>
                    <a:pt x="101" y="36"/>
                    <a:pt x="141" y="36"/>
                  </a:cubicBezTo>
                  <a:cubicBezTo>
                    <a:pt x="181" y="36"/>
                    <a:pt x="214" y="69"/>
                    <a:pt x="214" y="109"/>
                  </a:cubicBezTo>
                  <a:cubicBezTo>
                    <a:pt x="214" y="149"/>
                    <a:pt x="181" y="181"/>
                    <a:pt x="141" y="1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7" name="文本框 6"/>
          <p:cNvSpPr txBox="1"/>
          <p:nvPr/>
        </p:nvSpPr>
        <p:spPr>
          <a:xfrm>
            <a:off x="1439333" y="2155670"/>
            <a:ext cx="4225290" cy="2739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 smtClean="0"/>
              <a:t>DIALOG2</a:t>
            </a:r>
            <a:r>
              <a:rPr lang="zh-CN" altLang="en-US" dirty="0" smtClean="0"/>
              <a:t>在打印随机数和调用页面队列时需要遍历队列，使用迭代器模式。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/>
              <a:t>Iterator</a:t>
            </a:r>
            <a:r>
              <a:rPr lang="zh-CN" altLang="en-US" dirty="0" smtClean="0"/>
              <a:t>提供访问和遍历元素的接口，</a:t>
            </a:r>
            <a:r>
              <a:rPr lang="en-US" altLang="zh-CN" dirty="0" smtClean="0"/>
              <a:t>ConcreteIterator</a:t>
            </a:r>
            <a:r>
              <a:rPr lang="zh-CN" altLang="en-US" dirty="0" smtClean="0"/>
              <a:t>实现迭代器接口，遍历时跟踪当前位置。</a:t>
            </a:r>
            <a:r>
              <a:rPr lang="en-US" altLang="zh-CN" dirty="0" smtClean="0"/>
              <a:t>Aggregate</a:t>
            </a:r>
            <a:r>
              <a:rPr lang="zh-CN" altLang="en-US" dirty="0" smtClean="0"/>
              <a:t>为创建相应迭代器对象的接口，</a:t>
            </a:r>
            <a:r>
              <a:rPr lang="en-US" altLang="zh-CN" dirty="0" smtClean="0"/>
              <a:t>ConcrteAggregate</a:t>
            </a:r>
            <a:r>
              <a:rPr lang="zh-CN" altLang="en-US" dirty="0" smtClean="0"/>
              <a:t>实现</a:t>
            </a:r>
            <a:r>
              <a:rPr lang="en-US" altLang="zh-CN" dirty="0" smtClean="0"/>
              <a:t>Aggregate</a:t>
            </a:r>
            <a:r>
              <a:rPr lang="zh-CN" altLang="en-US" dirty="0" smtClean="0"/>
              <a:t>。</a:t>
            </a:r>
          </a:p>
          <a:p>
            <a:pPr>
              <a:lnSpc>
                <a:spcPct val="120000"/>
              </a:lnSpc>
            </a:pPr>
            <a:endParaRPr lang="zh-CN" altLang="en-US" dirty="0" smtClean="0"/>
          </a:p>
        </p:txBody>
      </p:sp>
      <p:pic>
        <p:nvPicPr>
          <p:cNvPr id="20" name="图片 19" descr="iterato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5286" y="1942477"/>
            <a:ext cx="5756982" cy="3136813"/>
          </a:xfrm>
          <a:prstGeom prst="rect">
            <a:avLst/>
          </a:prstGeom>
        </p:spPr>
      </p:pic>
      <p:sp>
        <p:nvSpPr>
          <p:cNvPr id="24" name="文本框 6"/>
          <p:cNvSpPr txBox="1"/>
          <p:nvPr/>
        </p:nvSpPr>
        <p:spPr>
          <a:xfrm>
            <a:off x="1439333" y="5090143"/>
            <a:ext cx="9561830" cy="749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 smtClean="0"/>
              <a:t>顺序访问聚合对象内的各个元素而无需暴露该对象的内部表示；同时为遍历不同的聚合结构提供一个统一的接口。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4" presetClass="path" presetSubtype="0" decel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0.03889 L 3.125E-6 -0.20486 " pathEditMode="relative" rAng="0" ptsTypes="AA">
                                      <p:cBhvr>
                                        <p:cTn id="9" dur="100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199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64" presetClass="path" presetSubtype="0" accel="30000" decel="3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3.95833E-6 0.03842 L 3.95833E-6 2.96296E-6 " pathEditMode="relative" rAng="0" ptsTypes="AA">
                                      <p:cBhvr>
                                        <p:cTn id="1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1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21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5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04820" y="354870"/>
            <a:ext cx="288000" cy="288000"/>
            <a:chOff x="1827622" y="1343919"/>
            <a:chExt cx="2304000" cy="2304000"/>
          </a:xfrm>
          <a:solidFill>
            <a:schemeClr val="accent2">
              <a:lumMod val="75000"/>
            </a:schemeClr>
          </a:solidFill>
        </p:grpSpPr>
        <p:sp>
          <p:nvSpPr>
            <p:cNvPr id="3" name="椭圆 2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pFill/>
            <a:ln w="12700">
              <a:noFill/>
            </a:ln>
            <a:effectLst>
              <a:outerShdw blurRad="152400" dist="127000" dir="7800000" sx="85000" sy="85000" algn="tr" rotWithShape="0">
                <a:prstClr val="black">
                  <a:alpha val="3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pFill/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" name="直接连接符 3"/>
          <p:cNvCxnSpPr>
            <a:endCxn id="5" idx="11"/>
          </p:cNvCxnSpPr>
          <p:nvPr/>
        </p:nvCxnSpPr>
        <p:spPr>
          <a:xfrm flipV="1">
            <a:off x="580821" y="790650"/>
            <a:ext cx="10698961" cy="453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reeform 6"/>
          <p:cNvSpPr>
            <a:spLocks noEditPoints="1"/>
          </p:cNvSpPr>
          <p:nvPr/>
        </p:nvSpPr>
        <p:spPr bwMode="auto">
          <a:xfrm>
            <a:off x="11279782" y="363136"/>
            <a:ext cx="425905" cy="427514"/>
          </a:xfrm>
          <a:custGeom>
            <a:avLst/>
            <a:gdLst>
              <a:gd name="T0" fmla="*/ 760 w 1905"/>
              <a:gd name="T1" fmla="*/ 1455 h 1912"/>
              <a:gd name="T2" fmla="*/ 448 w 1905"/>
              <a:gd name="T3" fmla="*/ 1143 h 1912"/>
              <a:gd name="T4" fmla="*/ 529 w 1905"/>
              <a:gd name="T5" fmla="*/ 1061 h 1912"/>
              <a:gd name="T6" fmla="*/ 841 w 1905"/>
              <a:gd name="T7" fmla="*/ 1374 h 1912"/>
              <a:gd name="T8" fmla="*/ 1802 w 1905"/>
              <a:gd name="T9" fmla="*/ 108 h 1912"/>
              <a:gd name="T10" fmla="*/ 748 w 1905"/>
              <a:gd name="T11" fmla="*/ 785 h 1912"/>
              <a:gd name="T12" fmla="*/ 55 w 1905"/>
              <a:gd name="T13" fmla="*/ 1737 h 1912"/>
              <a:gd name="T14" fmla="*/ 173 w 1905"/>
              <a:gd name="T15" fmla="*/ 1854 h 1912"/>
              <a:gd name="T16" fmla="*/ 1124 w 1905"/>
              <a:gd name="T17" fmla="*/ 1161 h 1912"/>
              <a:gd name="T18" fmla="*/ 1802 w 1905"/>
              <a:gd name="T19" fmla="*/ 108 h 1912"/>
              <a:gd name="T20" fmla="*/ 110 w 1905"/>
              <a:gd name="T21" fmla="*/ 1803 h 1912"/>
              <a:gd name="T22" fmla="*/ 0 w 1905"/>
              <a:gd name="T23" fmla="*/ 1912 h 1912"/>
              <a:gd name="T24" fmla="*/ 1758 w 1905"/>
              <a:gd name="T25" fmla="*/ 368 h 1912"/>
              <a:gd name="T26" fmla="*/ 1544 w 1905"/>
              <a:gd name="T27" fmla="*/ 153 h 1912"/>
              <a:gd name="T28" fmla="*/ 786 w 1905"/>
              <a:gd name="T29" fmla="*/ 513 h 1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05" h="1912">
                <a:moveTo>
                  <a:pt x="760" y="1455"/>
                </a:moveTo>
                <a:cubicBezTo>
                  <a:pt x="448" y="1143"/>
                  <a:pt x="448" y="1143"/>
                  <a:pt x="448" y="1143"/>
                </a:cubicBezTo>
                <a:moveTo>
                  <a:pt x="529" y="1061"/>
                </a:moveTo>
                <a:cubicBezTo>
                  <a:pt x="841" y="1374"/>
                  <a:pt x="841" y="1374"/>
                  <a:pt x="841" y="1374"/>
                </a:cubicBezTo>
                <a:moveTo>
                  <a:pt x="1802" y="108"/>
                </a:moveTo>
                <a:cubicBezTo>
                  <a:pt x="1698" y="4"/>
                  <a:pt x="1226" y="307"/>
                  <a:pt x="748" y="785"/>
                </a:cubicBezTo>
                <a:cubicBezTo>
                  <a:pt x="364" y="1169"/>
                  <a:pt x="94" y="1548"/>
                  <a:pt x="55" y="1737"/>
                </a:cubicBezTo>
                <a:cubicBezTo>
                  <a:pt x="173" y="1854"/>
                  <a:pt x="173" y="1854"/>
                  <a:pt x="173" y="1854"/>
                </a:cubicBezTo>
                <a:cubicBezTo>
                  <a:pt x="361" y="1815"/>
                  <a:pt x="740" y="1545"/>
                  <a:pt x="1124" y="1161"/>
                </a:cubicBezTo>
                <a:cubicBezTo>
                  <a:pt x="1602" y="683"/>
                  <a:pt x="1905" y="212"/>
                  <a:pt x="1802" y="108"/>
                </a:cubicBezTo>
                <a:close/>
                <a:moveTo>
                  <a:pt x="110" y="1803"/>
                </a:moveTo>
                <a:cubicBezTo>
                  <a:pt x="0" y="1912"/>
                  <a:pt x="0" y="1912"/>
                  <a:pt x="0" y="1912"/>
                </a:cubicBezTo>
                <a:moveTo>
                  <a:pt x="1758" y="368"/>
                </a:moveTo>
                <a:cubicBezTo>
                  <a:pt x="1758" y="368"/>
                  <a:pt x="1643" y="253"/>
                  <a:pt x="1544" y="153"/>
                </a:cubicBezTo>
                <a:cubicBezTo>
                  <a:pt x="1544" y="153"/>
                  <a:pt x="1319" y="0"/>
                  <a:pt x="786" y="513"/>
                </a:cubicBezTo>
              </a:path>
            </a:pathLst>
          </a:custGeom>
          <a:solidFill>
            <a:schemeClr val="accent2"/>
          </a:solidFill>
          <a:ln w="12700" cap="rnd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TextBox 13"/>
          <p:cNvSpPr txBox="1"/>
          <p:nvPr/>
        </p:nvSpPr>
        <p:spPr>
          <a:xfrm>
            <a:off x="982638" y="19493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设计模式</a:t>
            </a:r>
          </a:p>
        </p:txBody>
      </p:sp>
      <p:sp>
        <p:nvSpPr>
          <p:cNvPr id="16" name="Freeform 7"/>
          <p:cNvSpPr/>
          <p:nvPr/>
        </p:nvSpPr>
        <p:spPr bwMode="auto">
          <a:xfrm>
            <a:off x="696835" y="1306073"/>
            <a:ext cx="522535" cy="598890"/>
          </a:xfrm>
          <a:custGeom>
            <a:avLst/>
            <a:gdLst>
              <a:gd name="T0" fmla="*/ 186 w 423"/>
              <a:gd name="T1" fmla="*/ 7 h 485"/>
              <a:gd name="T2" fmla="*/ 237 w 423"/>
              <a:gd name="T3" fmla="*/ 7 h 485"/>
              <a:gd name="T4" fmla="*/ 398 w 423"/>
              <a:gd name="T5" fmla="*/ 88 h 485"/>
              <a:gd name="T6" fmla="*/ 423 w 423"/>
              <a:gd name="T7" fmla="*/ 129 h 485"/>
              <a:gd name="T8" fmla="*/ 423 w 423"/>
              <a:gd name="T9" fmla="*/ 356 h 485"/>
              <a:gd name="T10" fmla="*/ 398 w 423"/>
              <a:gd name="T11" fmla="*/ 397 h 485"/>
              <a:gd name="T12" fmla="*/ 237 w 423"/>
              <a:gd name="T13" fmla="*/ 478 h 485"/>
              <a:gd name="T14" fmla="*/ 186 w 423"/>
              <a:gd name="T15" fmla="*/ 478 h 485"/>
              <a:gd name="T16" fmla="*/ 25 w 423"/>
              <a:gd name="T17" fmla="*/ 397 h 485"/>
              <a:gd name="T18" fmla="*/ 0 w 423"/>
              <a:gd name="T19" fmla="*/ 356 h 485"/>
              <a:gd name="T20" fmla="*/ 0 w 423"/>
              <a:gd name="T21" fmla="*/ 129 h 485"/>
              <a:gd name="T22" fmla="*/ 25 w 423"/>
              <a:gd name="T23" fmla="*/ 88 h 485"/>
              <a:gd name="T24" fmla="*/ 186 w 423"/>
              <a:gd name="T25" fmla="*/ 7 h 4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23" h="485">
                <a:moveTo>
                  <a:pt x="186" y="7"/>
                </a:moveTo>
                <a:cubicBezTo>
                  <a:pt x="200" y="0"/>
                  <a:pt x="223" y="0"/>
                  <a:pt x="237" y="7"/>
                </a:cubicBezTo>
                <a:cubicBezTo>
                  <a:pt x="398" y="88"/>
                  <a:pt x="398" y="88"/>
                  <a:pt x="398" y="88"/>
                </a:cubicBezTo>
                <a:cubicBezTo>
                  <a:pt x="412" y="95"/>
                  <a:pt x="423" y="114"/>
                  <a:pt x="423" y="129"/>
                </a:cubicBezTo>
                <a:cubicBezTo>
                  <a:pt x="423" y="356"/>
                  <a:pt x="423" y="356"/>
                  <a:pt x="423" y="356"/>
                </a:cubicBezTo>
                <a:cubicBezTo>
                  <a:pt x="423" y="372"/>
                  <a:pt x="412" y="390"/>
                  <a:pt x="398" y="397"/>
                </a:cubicBezTo>
                <a:cubicBezTo>
                  <a:pt x="237" y="478"/>
                  <a:pt x="237" y="478"/>
                  <a:pt x="237" y="478"/>
                </a:cubicBezTo>
                <a:cubicBezTo>
                  <a:pt x="223" y="485"/>
                  <a:pt x="200" y="485"/>
                  <a:pt x="186" y="478"/>
                </a:cubicBezTo>
                <a:cubicBezTo>
                  <a:pt x="25" y="397"/>
                  <a:pt x="25" y="397"/>
                  <a:pt x="25" y="397"/>
                </a:cubicBezTo>
                <a:cubicBezTo>
                  <a:pt x="11" y="390"/>
                  <a:pt x="0" y="372"/>
                  <a:pt x="0" y="356"/>
                </a:cubicBezTo>
                <a:cubicBezTo>
                  <a:pt x="0" y="129"/>
                  <a:pt x="0" y="129"/>
                  <a:pt x="0" y="129"/>
                </a:cubicBezTo>
                <a:cubicBezTo>
                  <a:pt x="0" y="114"/>
                  <a:pt x="11" y="95"/>
                  <a:pt x="25" y="88"/>
                </a:cubicBezTo>
                <a:lnTo>
                  <a:pt x="186" y="7"/>
                </a:ln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rgbClr val="C7C7C7"/>
              </a:gs>
            </a:gsLst>
            <a:lin ang="13500000" scaled="1"/>
            <a:tileRect/>
          </a:gradFill>
          <a:ln w="19050">
            <a:solidFill>
              <a:schemeClr val="bg1"/>
            </a:solidFill>
          </a:ln>
          <a:effectLst>
            <a:outerShdw blurRad="419100" dist="571500" dir="2700000" sx="90000" sy="9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8" name="文本框 28"/>
          <p:cNvSpPr txBox="1"/>
          <p:nvPr/>
        </p:nvSpPr>
        <p:spPr>
          <a:xfrm>
            <a:off x="1437843" y="1338577"/>
            <a:ext cx="6739890" cy="565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 smtClean="0">
                <a:latin typeface="微软雅黑" charset="0"/>
                <a:ea typeface="微软雅黑" charset="0"/>
                <a:sym typeface="+mn-ea"/>
              </a:rPr>
              <a:t>6</a:t>
            </a:r>
            <a:r>
              <a:rPr lang="zh-CN" altLang="en-US" sz="2800" b="1" dirty="0" smtClean="0">
                <a:latin typeface="微软雅黑" charset="0"/>
                <a:ea typeface="微软雅黑" charset="0"/>
                <a:sym typeface="+mn-ea"/>
              </a:rPr>
              <a:t>、迭代器模式</a:t>
            </a:r>
            <a:endParaRPr lang="zh-CN" sz="2800" dirty="0" smtClean="0">
              <a:solidFill>
                <a:schemeClr val="accent2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9" name="六边形 18"/>
          <p:cNvSpPr/>
          <p:nvPr/>
        </p:nvSpPr>
        <p:spPr>
          <a:xfrm rot="5400000">
            <a:off x="711169" y="1390516"/>
            <a:ext cx="493866" cy="430004"/>
          </a:xfrm>
          <a:prstGeom prst="hexagon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6" name="组合 36"/>
          <p:cNvGrpSpPr/>
          <p:nvPr/>
        </p:nvGrpSpPr>
        <p:grpSpPr>
          <a:xfrm>
            <a:off x="824168" y="1506552"/>
            <a:ext cx="267869" cy="197932"/>
            <a:chOff x="7608888" y="1870076"/>
            <a:chExt cx="322263" cy="238125"/>
          </a:xfrm>
          <a:solidFill>
            <a:schemeClr val="accent2"/>
          </a:solidFill>
        </p:grpSpPr>
        <p:sp useBgFill="1">
          <p:nvSpPr>
            <p:cNvPr id="21" name="Oval 70"/>
            <p:cNvSpPr>
              <a:spLocks noChangeArrowheads="1"/>
            </p:cNvSpPr>
            <p:nvPr/>
          </p:nvSpPr>
          <p:spPr bwMode="auto">
            <a:xfrm>
              <a:off x="7721601" y="1947864"/>
              <a:ext cx="98425" cy="968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 useBgFill="1">
          <p:nvSpPr>
            <p:cNvPr id="22" name="Freeform 71"/>
            <p:cNvSpPr>
              <a:spLocks noEditPoints="1"/>
            </p:cNvSpPr>
            <p:nvPr/>
          </p:nvSpPr>
          <p:spPr bwMode="auto">
            <a:xfrm>
              <a:off x="7608888" y="1870076"/>
              <a:ext cx="322263" cy="238125"/>
            </a:xfrm>
            <a:custGeom>
              <a:avLst/>
              <a:gdLst>
                <a:gd name="T0" fmla="*/ 260 w 281"/>
                <a:gd name="T1" fmla="*/ 21 h 207"/>
                <a:gd name="T2" fmla="*/ 217 w 281"/>
                <a:gd name="T3" fmla="*/ 21 h 207"/>
                <a:gd name="T4" fmla="*/ 218 w 281"/>
                <a:gd name="T5" fmla="*/ 21 h 207"/>
                <a:gd name="T6" fmla="*/ 197 w 281"/>
                <a:gd name="T7" fmla="*/ 0 h 207"/>
                <a:gd name="T8" fmla="*/ 86 w 281"/>
                <a:gd name="T9" fmla="*/ 0 h 207"/>
                <a:gd name="T10" fmla="*/ 65 w 281"/>
                <a:gd name="T11" fmla="*/ 21 h 207"/>
                <a:gd name="T12" fmla="*/ 65 w 281"/>
                <a:gd name="T13" fmla="*/ 21 h 207"/>
                <a:gd name="T14" fmla="*/ 20 w 281"/>
                <a:gd name="T15" fmla="*/ 21 h 207"/>
                <a:gd name="T16" fmla="*/ 0 w 281"/>
                <a:gd name="T17" fmla="*/ 42 h 207"/>
                <a:gd name="T18" fmla="*/ 0 w 281"/>
                <a:gd name="T19" fmla="*/ 187 h 207"/>
                <a:gd name="T20" fmla="*/ 20 w 281"/>
                <a:gd name="T21" fmla="*/ 207 h 207"/>
                <a:gd name="T22" fmla="*/ 260 w 281"/>
                <a:gd name="T23" fmla="*/ 207 h 207"/>
                <a:gd name="T24" fmla="*/ 281 w 281"/>
                <a:gd name="T25" fmla="*/ 187 h 207"/>
                <a:gd name="T26" fmla="*/ 281 w 281"/>
                <a:gd name="T27" fmla="*/ 42 h 207"/>
                <a:gd name="T28" fmla="*/ 260 w 281"/>
                <a:gd name="T29" fmla="*/ 21 h 207"/>
                <a:gd name="T30" fmla="*/ 141 w 281"/>
                <a:gd name="T31" fmla="*/ 181 h 207"/>
                <a:gd name="T32" fmla="*/ 69 w 281"/>
                <a:gd name="T33" fmla="*/ 109 h 207"/>
                <a:gd name="T34" fmla="*/ 141 w 281"/>
                <a:gd name="T35" fmla="*/ 36 h 207"/>
                <a:gd name="T36" fmla="*/ 214 w 281"/>
                <a:gd name="T37" fmla="*/ 109 h 207"/>
                <a:gd name="T38" fmla="*/ 141 w 281"/>
                <a:gd name="T39" fmla="*/ 181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81" h="207">
                  <a:moveTo>
                    <a:pt x="260" y="21"/>
                  </a:moveTo>
                  <a:cubicBezTo>
                    <a:pt x="217" y="21"/>
                    <a:pt x="217" y="21"/>
                    <a:pt x="217" y="21"/>
                  </a:cubicBezTo>
                  <a:cubicBezTo>
                    <a:pt x="218" y="21"/>
                    <a:pt x="218" y="21"/>
                    <a:pt x="218" y="21"/>
                  </a:cubicBezTo>
                  <a:cubicBezTo>
                    <a:pt x="218" y="9"/>
                    <a:pt x="208" y="0"/>
                    <a:pt x="197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75" y="0"/>
                    <a:pt x="65" y="9"/>
                    <a:pt x="65" y="21"/>
                  </a:cubicBezTo>
                  <a:cubicBezTo>
                    <a:pt x="65" y="21"/>
                    <a:pt x="65" y="21"/>
                    <a:pt x="65" y="21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9" y="21"/>
                    <a:pt x="0" y="31"/>
                    <a:pt x="0" y="42"/>
                  </a:cubicBezTo>
                  <a:cubicBezTo>
                    <a:pt x="0" y="187"/>
                    <a:pt x="0" y="187"/>
                    <a:pt x="0" y="187"/>
                  </a:cubicBezTo>
                  <a:cubicBezTo>
                    <a:pt x="0" y="198"/>
                    <a:pt x="9" y="207"/>
                    <a:pt x="20" y="207"/>
                  </a:cubicBezTo>
                  <a:cubicBezTo>
                    <a:pt x="260" y="207"/>
                    <a:pt x="260" y="207"/>
                    <a:pt x="260" y="207"/>
                  </a:cubicBezTo>
                  <a:cubicBezTo>
                    <a:pt x="271" y="207"/>
                    <a:pt x="281" y="198"/>
                    <a:pt x="281" y="187"/>
                  </a:cubicBezTo>
                  <a:cubicBezTo>
                    <a:pt x="281" y="42"/>
                    <a:pt x="281" y="42"/>
                    <a:pt x="281" y="42"/>
                  </a:cubicBezTo>
                  <a:cubicBezTo>
                    <a:pt x="281" y="31"/>
                    <a:pt x="271" y="21"/>
                    <a:pt x="260" y="21"/>
                  </a:cubicBezTo>
                  <a:close/>
                  <a:moveTo>
                    <a:pt x="141" y="181"/>
                  </a:moveTo>
                  <a:cubicBezTo>
                    <a:pt x="101" y="181"/>
                    <a:pt x="69" y="149"/>
                    <a:pt x="69" y="109"/>
                  </a:cubicBezTo>
                  <a:cubicBezTo>
                    <a:pt x="69" y="69"/>
                    <a:pt x="101" y="36"/>
                    <a:pt x="141" y="36"/>
                  </a:cubicBezTo>
                  <a:cubicBezTo>
                    <a:pt x="181" y="36"/>
                    <a:pt x="214" y="69"/>
                    <a:pt x="214" y="109"/>
                  </a:cubicBezTo>
                  <a:cubicBezTo>
                    <a:pt x="214" y="149"/>
                    <a:pt x="181" y="181"/>
                    <a:pt x="141" y="1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005295"/>
            <a:ext cx="3286125" cy="288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17419" y="2217217"/>
            <a:ext cx="4857750" cy="416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/>
          <a:srcRect r="1785" b="11345"/>
          <a:stretch>
            <a:fillRect/>
          </a:stretch>
        </p:blipFill>
        <p:spPr bwMode="auto">
          <a:xfrm>
            <a:off x="7739219" y="110942"/>
            <a:ext cx="4162971" cy="6747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04820" y="354870"/>
            <a:ext cx="288000" cy="288000"/>
            <a:chOff x="1827622" y="1343919"/>
            <a:chExt cx="2304000" cy="2304000"/>
          </a:xfrm>
          <a:solidFill>
            <a:schemeClr val="accent2">
              <a:lumMod val="75000"/>
            </a:schemeClr>
          </a:solidFill>
        </p:grpSpPr>
        <p:sp>
          <p:nvSpPr>
            <p:cNvPr id="3" name="椭圆 2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pFill/>
            <a:ln w="12700">
              <a:noFill/>
            </a:ln>
            <a:effectLst>
              <a:outerShdw blurRad="152400" dist="127000" dir="7800000" sx="85000" sy="85000" algn="tr" rotWithShape="0">
                <a:prstClr val="black">
                  <a:alpha val="3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pFill/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" name="直接连接符 3"/>
          <p:cNvCxnSpPr>
            <a:endCxn id="5" idx="11"/>
          </p:cNvCxnSpPr>
          <p:nvPr/>
        </p:nvCxnSpPr>
        <p:spPr>
          <a:xfrm flipV="1">
            <a:off x="580821" y="790650"/>
            <a:ext cx="10698961" cy="453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reeform 6"/>
          <p:cNvSpPr>
            <a:spLocks noEditPoints="1"/>
          </p:cNvSpPr>
          <p:nvPr/>
        </p:nvSpPr>
        <p:spPr bwMode="auto">
          <a:xfrm>
            <a:off x="11279782" y="363136"/>
            <a:ext cx="425905" cy="427514"/>
          </a:xfrm>
          <a:custGeom>
            <a:avLst/>
            <a:gdLst>
              <a:gd name="T0" fmla="*/ 760 w 1905"/>
              <a:gd name="T1" fmla="*/ 1455 h 1912"/>
              <a:gd name="T2" fmla="*/ 448 w 1905"/>
              <a:gd name="T3" fmla="*/ 1143 h 1912"/>
              <a:gd name="T4" fmla="*/ 529 w 1905"/>
              <a:gd name="T5" fmla="*/ 1061 h 1912"/>
              <a:gd name="T6" fmla="*/ 841 w 1905"/>
              <a:gd name="T7" fmla="*/ 1374 h 1912"/>
              <a:gd name="T8" fmla="*/ 1802 w 1905"/>
              <a:gd name="T9" fmla="*/ 108 h 1912"/>
              <a:gd name="T10" fmla="*/ 748 w 1905"/>
              <a:gd name="T11" fmla="*/ 785 h 1912"/>
              <a:gd name="T12" fmla="*/ 55 w 1905"/>
              <a:gd name="T13" fmla="*/ 1737 h 1912"/>
              <a:gd name="T14" fmla="*/ 173 w 1905"/>
              <a:gd name="T15" fmla="*/ 1854 h 1912"/>
              <a:gd name="T16" fmla="*/ 1124 w 1905"/>
              <a:gd name="T17" fmla="*/ 1161 h 1912"/>
              <a:gd name="T18" fmla="*/ 1802 w 1905"/>
              <a:gd name="T19" fmla="*/ 108 h 1912"/>
              <a:gd name="T20" fmla="*/ 110 w 1905"/>
              <a:gd name="T21" fmla="*/ 1803 h 1912"/>
              <a:gd name="T22" fmla="*/ 0 w 1905"/>
              <a:gd name="T23" fmla="*/ 1912 h 1912"/>
              <a:gd name="T24" fmla="*/ 1758 w 1905"/>
              <a:gd name="T25" fmla="*/ 368 h 1912"/>
              <a:gd name="T26" fmla="*/ 1544 w 1905"/>
              <a:gd name="T27" fmla="*/ 153 h 1912"/>
              <a:gd name="T28" fmla="*/ 786 w 1905"/>
              <a:gd name="T29" fmla="*/ 513 h 1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05" h="1912">
                <a:moveTo>
                  <a:pt x="760" y="1455"/>
                </a:moveTo>
                <a:cubicBezTo>
                  <a:pt x="448" y="1143"/>
                  <a:pt x="448" y="1143"/>
                  <a:pt x="448" y="1143"/>
                </a:cubicBezTo>
                <a:moveTo>
                  <a:pt x="529" y="1061"/>
                </a:moveTo>
                <a:cubicBezTo>
                  <a:pt x="841" y="1374"/>
                  <a:pt x="841" y="1374"/>
                  <a:pt x="841" y="1374"/>
                </a:cubicBezTo>
                <a:moveTo>
                  <a:pt x="1802" y="108"/>
                </a:moveTo>
                <a:cubicBezTo>
                  <a:pt x="1698" y="4"/>
                  <a:pt x="1226" y="307"/>
                  <a:pt x="748" y="785"/>
                </a:cubicBezTo>
                <a:cubicBezTo>
                  <a:pt x="364" y="1169"/>
                  <a:pt x="94" y="1548"/>
                  <a:pt x="55" y="1737"/>
                </a:cubicBezTo>
                <a:cubicBezTo>
                  <a:pt x="173" y="1854"/>
                  <a:pt x="173" y="1854"/>
                  <a:pt x="173" y="1854"/>
                </a:cubicBezTo>
                <a:cubicBezTo>
                  <a:pt x="361" y="1815"/>
                  <a:pt x="740" y="1545"/>
                  <a:pt x="1124" y="1161"/>
                </a:cubicBezTo>
                <a:cubicBezTo>
                  <a:pt x="1602" y="683"/>
                  <a:pt x="1905" y="212"/>
                  <a:pt x="1802" y="108"/>
                </a:cubicBezTo>
                <a:close/>
                <a:moveTo>
                  <a:pt x="110" y="1803"/>
                </a:moveTo>
                <a:cubicBezTo>
                  <a:pt x="0" y="1912"/>
                  <a:pt x="0" y="1912"/>
                  <a:pt x="0" y="1912"/>
                </a:cubicBezTo>
                <a:moveTo>
                  <a:pt x="1758" y="368"/>
                </a:moveTo>
                <a:cubicBezTo>
                  <a:pt x="1758" y="368"/>
                  <a:pt x="1643" y="253"/>
                  <a:pt x="1544" y="153"/>
                </a:cubicBezTo>
                <a:cubicBezTo>
                  <a:pt x="1544" y="153"/>
                  <a:pt x="1319" y="0"/>
                  <a:pt x="786" y="513"/>
                </a:cubicBezTo>
              </a:path>
            </a:pathLst>
          </a:custGeom>
          <a:solidFill>
            <a:schemeClr val="accent2"/>
          </a:solidFill>
          <a:ln w="12700" cap="rnd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TextBox 13"/>
          <p:cNvSpPr txBox="1"/>
          <p:nvPr/>
        </p:nvSpPr>
        <p:spPr>
          <a:xfrm>
            <a:off x="982638" y="19493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设计模式</a:t>
            </a:r>
          </a:p>
        </p:txBody>
      </p:sp>
      <p:sp>
        <p:nvSpPr>
          <p:cNvPr id="16" name="Freeform 7"/>
          <p:cNvSpPr/>
          <p:nvPr/>
        </p:nvSpPr>
        <p:spPr bwMode="auto">
          <a:xfrm>
            <a:off x="696835" y="1306073"/>
            <a:ext cx="522535" cy="598890"/>
          </a:xfrm>
          <a:custGeom>
            <a:avLst/>
            <a:gdLst>
              <a:gd name="T0" fmla="*/ 186 w 423"/>
              <a:gd name="T1" fmla="*/ 7 h 485"/>
              <a:gd name="T2" fmla="*/ 237 w 423"/>
              <a:gd name="T3" fmla="*/ 7 h 485"/>
              <a:gd name="T4" fmla="*/ 398 w 423"/>
              <a:gd name="T5" fmla="*/ 88 h 485"/>
              <a:gd name="T6" fmla="*/ 423 w 423"/>
              <a:gd name="T7" fmla="*/ 129 h 485"/>
              <a:gd name="T8" fmla="*/ 423 w 423"/>
              <a:gd name="T9" fmla="*/ 356 h 485"/>
              <a:gd name="T10" fmla="*/ 398 w 423"/>
              <a:gd name="T11" fmla="*/ 397 h 485"/>
              <a:gd name="T12" fmla="*/ 237 w 423"/>
              <a:gd name="T13" fmla="*/ 478 h 485"/>
              <a:gd name="T14" fmla="*/ 186 w 423"/>
              <a:gd name="T15" fmla="*/ 478 h 485"/>
              <a:gd name="T16" fmla="*/ 25 w 423"/>
              <a:gd name="T17" fmla="*/ 397 h 485"/>
              <a:gd name="T18" fmla="*/ 0 w 423"/>
              <a:gd name="T19" fmla="*/ 356 h 485"/>
              <a:gd name="T20" fmla="*/ 0 w 423"/>
              <a:gd name="T21" fmla="*/ 129 h 485"/>
              <a:gd name="T22" fmla="*/ 25 w 423"/>
              <a:gd name="T23" fmla="*/ 88 h 485"/>
              <a:gd name="T24" fmla="*/ 186 w 423"/>
              <a:gd name="T25" fmla="*/ 7 h 4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23" h="485">
                <a:moveTo>
                  <a:pt x="186" y="7"/>
                </a:moveTo>
                <a:cubicBezTo>
                  <a:pt x="200" y="0"/>
                  <a:pt x="223" y="0"/>
                  <a:pt x="237" y="7"/>
                </a:cubicBezTo>
                <a:cubicBezTo>
                  <a:pt x="398" y="88"/>
                  <a:pt x="398" y="88"/>
                  <a:pt x="398" y="88"/>
                </a:cubicBezTo>
                <a:cubicBezTo>
                  <a:pt x="412" y="95"/>
                  <a:pt x="423" y="114"/>
                  <a:pt x="423" y="129"/>
                </a:cubicBezTo>
                <a:cubicBezTo>
                  <a:pt x="423" y="356"/>
                  <a:pt x="423" y="356"/>
                  <a:pt x="423" y="356"/>
                </a:cubicBezTo>
                <a:cubicBezTo>
                  <a:pt x="423" y="372"/>
                  <a:pt x="412" y="390"/>
                  <a:pt x="398" y="397"/>
                </a:cubicBezTo>
                <a:cubicBezTo>
                  <a:pt x="237" y="478"/>
                  <a:pt x="237" y="478"/>
                  <a:pt x="237" y="478"/>
                </a:cubicBezTo>
                <a:cubicBezTo>
                  <a:pt x="223" y="485"/>
                  <a:pt x="200" y="485"/>
                  <a:pt x="186" y="478"/>
                </a:cubicBezTo>
                <a:cubicBezTo>
                  <a:pt x="25" y="397"/>
                  <a:pt x="25" y="397"/>
                  <a:pt x="25" y="397"/>
                </a:cubicBezTo>
                <a:cubicBezTo>
                  <a:pt x="11" y="390"/>
                  <a:pt x="0" y="372"/>
                  <a:pt x="0" y="356"/>
                </a:cubicBezTo>
                <a:cubicBezTo>
                  <a:pt x="0" y="129"/>
                  <a:pt x="0" y="129"/>
                  <a:pt x="0" y="129"/>
                </a:cubicBezTo>
                <a:cubicBezTo>
                  <a:pt x="0" y="114"/>
                  <a:pt x="11" y="95"/>
                  <a:pt x="25" y="88"/>
                </a:cubicBezTo>
                <a:lnTo>
                  <a:pt x="186" y="7"/>
                </a:ln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rgbClr val="C7C7C7"/>
              </a:gs>
            </a:gsLst>
            <a:lin ang="13500000" scaled="1"/>
            <a:tileRect/>
          </a:gradFill>
          <a:ln w="19050">
            <a:solidFill>
              <a:schemeClr val="bg1"/>
            </a:solidFill>
          </a:ln>
          <a:effectLst>
            <a:outerShdw blurRad="419100" dist="571500" dir="2700000" sx="90000" sy="9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8" name="文本框 28"/>
          <p:cNvSpPr txBox="1"/>
          <p:nvPr/>
        </p:nvSpPr>
        <p:spPr>
          <a:xfrm>
            <a:off x="1437843" y="1338577"/>
            <a:ext cx="6739890" cy="565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 smtClean="0">
                <a:latin typeface="微软雅黑" charset="0"/>
                <a:ea typeface="微软雅黑" charset="0"/>
                <a:sym typeface="+mn-ea"/>
              </a:rPr>
              <a:t>6</a:t>
            </a:r>
            <a:r>
              <a:rPr lang="zh-CN" altLang="en-US" sz="2800" b="1" dirty="0" smtClean="0">
                <a:latin typeface="微软雅黑" charset="0"/>
                <a:ea typeface="微软雅黑" charset="0"/>
                <a:sym typeface="+mn-ea"/>
              </a:rPr>
              <a:t>、迭代器模式</a:t>
            </a:r>
            <a:endParaRPr lang="zh-CN" sz="2800" dirty="0" smtClean="0">
              <a:solidFill>
                <a:schemeClr val="accent2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9" name="六边形 18"/>
          <p:cNvSpPr/>
          <p:nvPr/>
        </p:nvSpPr>
        <p:spPr>
          <a:xfrm rot="5400000">
            <a:off x="711169" y="1390516"/>
            <a:ext cx="493866" cy="430004"/>
          </a:xfrm>
          <a:prstGeom prst="hexagon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6" name="组合 36"/>
          <p:cNvGrpSpPr/>
          <p:nvPr/>
        </p:nvGrpSpPr>
        <p:grpSpPr>
          <a:xfrm>
            <a:off x="824168" y="1506552"/>
            <a:ext cx="267869" cy="197932"/>
            <a:chOff x="7608888" y="1870076"/>
            <a:chExt cx="322263" cy="238125"/>
          </a:xfrm>
          <a:solidFill>
            <a:schemeClr val="accent2"/>
          </a:solidFill>
        </p:grpSpPr>
        <p:sp useBgFill="1">
          <p:nvSpPr>
            <p:cNvPr id="21" name="Oval 70"/>
            <p:cNvSpPr>
              <a:spLocks noChangeArrowheads="1"/>
            </p:cNvSpPr>
            <p:nvPr/>
          </p:nvSpPr>
          <p:spPr bwMode="auto">
            <a:xfrm>
              <a:off x="7721601" y="1947864"/>
              <a:ext cx="98425" cy="968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 useBgFill="1">
          <p:nvSpPr>
            <p:cNvPr id="22" name="Freeform 71"/>
            <p:cNvSpPr>
              <a:spLocks noEditPoints="1"/>
            </p:cNvSpPr>
            <p:nvPr/>
          </p:nvSpPr>
          <p:spPr bwMode="auto">
            <a:xfrm>
              <a:off x="7608888" y="1870076"/>
              <a:ext cx="322263" cy="238125"/>
            </a:xfrm>
            <a:custGeom>
              <a:avLst/>
              <a:gdLst>
                <a:gd name="T0" fmla="*/ 260 w 281"/>
                <a:gd name="T1" fmla="*/ 21 h 207"/>
                <a:gd name="T2" fmla="*/ 217 w 281"/>
                <a:gd name="T3" fmla="*/ 21 h 207"/>
                <a:gd name="T4" fmla="*/ 218 w 281"/>
                <a:gd name="T5" fmla="*/ 21 h 207"/>
                <a:gd name="T6" fmla="*/ 197 w 281"/>
                <a:gd name="T7" fmla="*/ 0 h 207"/>
                <a:gd name="T8" fmla="*/ 86 w 281"/>
                <a:gd name="T9" fmla="*/ 0 h 207"/>
                <a:gd name="T10" fmla="*/ 65 w 281"/>
                <a:gd name="T11" fmla="*/ 21 h 207"/>
                <a:gd name="T12" fmla="*/ 65 w 281"/>
                <a:gd name="T13" fmla="*/ 21 h 207"/>
                <a:gd name="T14" fmla="*/ 20 w 281"/>
                <a:gd name="T15" fmla="*/ 21 h 207"/>
                <a:gd name="T16" fmla="*/ 0 w 281"/>
                <a:gd name="T17" fmla="*/ 42 h 207"/>
                <a:gd name="T18" fmla="*/ 0 w 281"/>
                <a:gd name="T19" fmla="*/ 187 h 207"/>
                <a:gd name="T20" fmla="*/ 20 w 281"/>
                <a:gd name="T21" fmla="*/ 207 h 207"/>
                <a:gd name="T22" fmla="*/ 260 w 281"/>
                <a:gd name="T23" fmla="*/ 207 h 207"/>
                <a:gd name="T24" fmla="*/ 281 w 281"/>
                <a:gd name="T25" fmla="*/ 187 h 207"/>
                <a:gd name="T26" fmla="*/ 281 w 281"/>
                <a:gd name="T27" fmla="*/ 42 h 207"/>
                <a:gd name="T28" fmla="*/ 260 w 281"/>
                <a:gd name="T29" fmla="*/ 21 h 207"/>
                <a:gd name="T30" fmla="*/ 141 w 281"/>
                <a:gd name="T31" fmla="*/ 181 h 207"/>
                <a:gd name="T32" fmla="*/ 69 w 281"/>
                <a:gd name="T33" fmla="*/ 109 h 207"/>
                <a:gd name="T34" fmla="*/ 141 w 281"/>
                <a:gd name="T35" fmla="*/ 36 h 207"/>
                <a:gd name="T36" fmla="*/ 214 w 281"/>
                <a:gd name="T37" fmla="*/ 109 h 207"/>
                <a:gd name="T38" fmla="*/ 141 w 281"/>
                <a:gd name="T39" fmla="*/ 181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81" h="207">
                  <a:moveTo>
                    <a:pt x="260" y="21"/>
                  </a:moveTo>
                  <a:cubicBezTo>
                    <a:pt x="217" y="21"/>
                    <a:pt x="217" y="21"/>
                    <a:pt x="217" y="21"/>
                  </a:cubicBezTo>
                  <a:cubicBezTo>
                    <a:pt x="218" y="21"/>
                    <a:pt x="218" y="21"/>
                    <a:pt x="218" y="21"/>
                  </a:cubicBezTo>
                  <a:cubicBezTo>
                    <a:pt x="218" y="9"/>
                    <a:pt x="208" y="0"/>
                    <a:pt x="197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75" y="0"/>
                    <a:pt x="65" y="9"/>
                    <a:pt x="65" y="21"/>
                  </a:cubicBezTo>
                  <a:cubicBezTo>
                    <a:pt x="65" y="21"/>
                    <a:pt x="65" y="21"/>
                    <a:pt x="65" y="21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9" y="21"/>
                    <a:pt x="0" y="31"/>
                    <a:pt x="0" y="42"/>
                  </a:cubicBezTo>
                  <a:cubicBezTo>
                    <a:pt x="0" y="187"/>
                    <a:pt x="0" y="187"/>
                    <a:pt x="0" y="187"/>
                  </a:cubicBezTo>
                  <a:cubicBezTo>
                    <a:pt x="0" y="198"/>
                    <a:pt x="9" y="207"/>
                    <a:pt x="20" y="207"/>
                  </a:cubicBezTo>
                  <a:cubicBezTo>
                    <a:pt x="260" y="207"/>
                    <a:pt x="260" y="207"/>
                    <a:pt x="260" y="207"/>
                  </a:cubicBezTo>
                  <a:cubicBezTo>
                    <a:pt x="271" y="207"/>
                    <a:pt x="281" y="198"/>
                    <a:pt x="281" y="187"/>
                  </a:cubicBezTo>
                  <a:cubicBezTo>
                    <a:pt x="281" y="42"/>
                    <a:pt x="281" y="42"/>
                    <a:pt x="281" y="42"/>
                  </a:cubicBezTo>
                  <a:cubicBezTo>
                    <a:pt x="281" y="31"/>
                    <a:pt x="271" y="21"/>
                    <a:pt x="260" y="21"/>
                  </a:cubicBezTo>
                  <a:close/>
                  <a:moveTo>
                    <a:pt x="141" y="181"/>
                  </a:moveTo>
                  <a:cubicBezTo>
                    <a:pt x="101" y="181"/>
                    <a:pt x="69" y="149"/>
                    <a:pt x="69" y="109"/>
                  </a:cubicBezTo>
                  <a:cubicBezTo>
                    <a:pt x="69" y="69"/>
                    <a:pt x="101" y="36"/>
                    <a:pt x="141" y="36"/>
                  </a:cubicBezTo>
                  <a:cubicBezTo>
                    <a:pt x="181" y="36"/>
                    <a:pt x="214" y="69"/>
                    <a:pt x="214" y="109"/>
                  </a:cubicBezTo>
                  <a:cubicBezTo>
                    <a:pt x="214" y="149"/>
                    <a:pt x="181" y="181"/>
                    <a:pt x="141" y="1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99017" y="1830986"/>
            <a:ext cx="5010150" cy="430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14400" y="2472674"/>
            <a:ext cx="4457700" cy="317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圆角矩形 21"/>
          <p:cNvSpPr/>
          <p:nvPr/>
        </p:nvSpPr>
        <p:spPr>
          <a:xfrm>
            <a:off x="7054955" y="4233227"/>
            <a:ext cx="1080000" cy="1800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innerShdw blurRad="76200">
              <a:schemeClr val="accent2">
                <a:lumMod val="7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6872486" y="3793623"/>
            <a:ext cx="1080000" cy="1800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innerShdw blurRad="76200">
              <a:schemeClr val="accent2">
                <a:lumMod val="7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7122235" y="3354019"/>
            <a:ext cx="1080000" cy="1800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innerShdw blurRad="76200">
              <a:schemeClr val="accent2">
                <a:lumMod val="7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7122235" y="2474811"/>
            <a:ext cx="1080000" cy="1800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innerShdw blurRad="76200">
              <a:schemeClr val="accent2">
                <a:lumMod val="7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圆角矩形 25"/>
          <p:cNvSpPr/>
          <p:nvPr/>
        </p:nvSpPr>
        <p:spPr>
          <a:xfrm>
            <a:off x="6872486" y="2914415"/>
            <a:ext cx="1080000" cy="1800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innerShdw blurRad="76200">
              <a:schemeClr val="accent2">
                <a:lumMod val="7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4032258" y="4233227"/>
            <a:ext cx="1080000" cy="1800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innerShdw blurRad="76200">
              <a:schemeClr val="accent2">
                <a:lumMod val="7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4099538" y="3354019"/>
            <a:ext cx="1080000" cy="1800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innerShdw blurRad="76200">
              <a:schemeClr val="accent2">
                <a:lumMod val="7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4099538" y="2474811"/>
            <a:ext cx="1080000" cy="1800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innerShdw blurRad="76200">
              <a:schemeClr val="accent2">
                <a:lumMod val="7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3849789" y="3793623"/>
            <a:ext cx="1080000" cy="1800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innerShdw blurRad="76200">
              <a:schemeClr val="accent2">
                <a:lumMod val="7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3849789" y="2914415"/>
            <a:ext cx="1080000" cy="1800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innerShdw blurRad="76200">
              <a:schemeClr val="accent2">
                <a:lumMod val="7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4159976" y="1572488"/>
            <a:ext cx="3713022" cy="371302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rgbClr val="C7C7C7"/>
              </a:gs>
            </a:gsLst>
            <a:lin ang="13500000" scaled="1"/>
            <a:tileRect/>
          </a:gradFill>
          <a:ln w="25400">
            <a:solidFill>
              <a:schemeClr val="bg1"/>
            </a:solidFill>
          </a:ln>
          <a:effectLst>
            <a:outerShdw blurRad="419100" dist="838200" dir="2700000" sx="90000" sy="9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179028" y="2556403"/>
            <a:ext cx="369397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 smtClean="0"/>
              <a:t>THANK </a:t>
            </a:r>
            <a:r>
              <a:rPr lang="en-US" altLang="zh-CN" sz="6000" dirty="0" smtClean="0">
                <a:solidFill>
                  <a:schemeClr val="accent2"/>
                </a:solidFill>
              </a:rPr>
              <a:t>YOU</a:t>
            </a:r>
            <a:endParaRPr lang="zh-CN" altLang="en-US" sz="6000" dirty="0">
              <a:solidFill>
                <a:schemeClr val="accent2"/>
              </a:solidFill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4" presetClass="path" presetSubtype="0" decel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03889 L 0 -0.14815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352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64" presetClass="path" presetSubtype="0" accel="30000" decel="3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 0.03843 L 0 0 " pathEditMode="relative" rAng="0" ptsTypes="AA">
                                      <p:cBhvr>
                                        <p:cTn id="11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1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4" presetClass="path" presetSubtype="0" accel="30000" decel="3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1.25E-6 0.03842 L -1.25E-6 4.07407E-6 " pathEditMode="relative" rAng="0" ptsTypes="AA">
                                      <p:cBhvr>
                                        <p:cTn id="16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1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3" presetClass="path" presetSubtype="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01354 -2.59259E-6 L 0.0319 -2.59259E-6 " pathEditMode="relative" rAng="0" ptsTypes="AA">
                                      <p:cBhvr>
                                        <p:cTn id="21" dur="75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66" y="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35" presetClass="path" presetSubtype="0" accel="50000" decel="50000" fill="hold" grpId="2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8.33333E-7 -2.59259E-6 L -0.01354 -2.59259E-6 " pathEditMode="relative" rAng="0" ptsTypes="AA">
                                      <p:cBhvr>
                                        <p:cTn id="23" dur="5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4" y="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3" presetClass="path" presetSubtype="0" decel="50000" fill="hold" grpId="1" nodeType="withEffect">
                                  <p:stCondLst>
                                    <p:cond delay="2100"/>
                                  </p:stCondLst>
                                  <p:childTnLst>
                                    <p:animMotion origin="layout" path="M -0.01354 -2.59259E-6 L 0.0319 -2.59259E-6 " pathEditMode="relative" rAng="0" ptsTypes="AA">
                                      <p:cBhvr>
                                        <p:cTn id="28" dur="75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66" y="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35" presetClass="path" presetSubtype="0" accel="50000" decel="50000" fill="hold" grpId="2" nodeType="withEffect">
                                  <p:stCondLst>
                                    <p:cond delay="2850"/>
                                  </p:stCondLst>
                                  <p:childTnLst>
                                    <p:animMotion origin="layout" path="M 8.33333E-7 -2.59259E-6 L -0.01354 -2.59259E-6 " pathEditMode="relative" rAng="0" ptsTypes="AA">
                                      <p:cBhvr>
                                        <p:cTn id="30" dur="5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4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3" presetClass="path" presetSubtype="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01354 -2.59259E-6 L 0.0319 -2.59259E-6 " pathEditMode="relative" rAng="0" ptsTypes="AA">
                                      <p:cBhvr>
                                        <p:cTn id="35" dur="75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66" y="0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35" presetClass="path" presetSubtype="0" accel="50000" decel="50000" fill="hold" grpId="2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8.33333E-7 -2.59259E-6 L -0.01354 -2.59259E-6 " pathEditMode="relative" rAng="0" ptsTypes="AA">
                                      <p:cBhvr>
                                        <p:cTn id="37" dur="5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4" y="0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3" presetClass="path" presetSubtype="0" decel="50000" fill="hold" grpId="1" nodeType="withEffect">
                                  <p:stCondLst>
                                    <p:cond delay="2200"/>
                                  </p:stCondLst>
                                  <p:childTnLst>
                                    <p:animMotion origin="layout" path="M -0.01354 -2.59259E-6 L 0.0319 -2.59259E-6 " pathEditMode="relative" rAng="0" ptsTypes="AA">
                                      <p:cBhvr>
                                        <p:cTn id="42" dur="75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66" y="0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35" presetClass="path" presetSubtype="0" accel="50000" decel="50000" fill="hold" grpId="2" nodeType="withEffect">
                                  <p:stCondLst>
                                    <p:cond delay="2950"/>
                                  </p:stCondLst>
                                  <p:childTnLst>
                                    <p:animMotion origin="layout" path="M 8.33333E-7 -2.59259E-6 L -0.01354 -2.59259E-6 " pathEditMode="relative" rAng="0" ptsTypes="AA">
                                      <p:cBhvr>
                                        <p:cTn id="44" dur="50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4" y="0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63" presetClass="path" presetSubtype="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01354 -2.59259E-6 L 0.0319 -2.59259E-6 " pathEditMode="relative" rAng="0" ptsTypes="AA">
                                      <p:cBhvr>
                                        <p:cTn id="49" dur="75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66" y="0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35" presetClass="path" presetSubtype="0" accel="50000" decel="50000" fill="hold" grpId="2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8.33333E-7 -2.59259E-6 L -0.01354 -2.59259E-6 " pathEditMode="relative" rAng="0" ptsTypes="AA">
                                      <p:cBhvr>
                                        <p:cTn id="51" dur="50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4" y="0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63" presetClass="path" presetSubtype="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00989 -2.59259E-6 L -0.05899 -2.59259E-6 " pathEditMode="relative" rAng="0" ptsTypes="AA">
                                      <p:cBhvr>
                                        <p:cTn id="56" dur="75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51" y="0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35" presetClass="path" presetSubtype="0" accel="50000" decel="50000" fill="hold" grpId="2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0.00989 -2.59259E-6 L 3.95833E-6 -2.59259E-6 " pathEditMode="relative" rAng="0" ptsTypes="AA">
                                      <p:cBhvr>
                                        <p:cTn id="5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5" y="0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63" presetClass="path" presetSubtype="0" decel="50000" fill="hold" grpId="1" nodeType="withEffect">
                                  <p:stCondLst>
                                    <p:cond delay="2100"/>
                                  </p:stCondLst>
                                  <p:childTnLst>
                                    <p:animMotion origin="layout" path="M 0.00989 -2.59259E-6 L -0.05899 -2.59259E-6 " pathEditMode="relative" rAng="0" ptsTypes="AA">
                                      <p:cBhvr>
                                        <p:cTn id="63" dur="75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51" y="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35" presetClass="path" presetSubtype="0" accel="50000" decel="50000" fill="hold" grpId="2" nodeType="withEffect">
                                  <p:stCondLst>
                                    <p:cond delay="2850"/>
                                  </p:stCondLst>
                                  <p:childTnLst>
                                    <p:animMotion origin="layout" path="M 0.00989 -2.59259E-6 L 3.95833E-6 -2.59259E-6 " pathEditMode="relative" rAng="0" ptsTypes="AA">
                                      <p:cBhvr>
                                        <p:cTn id="6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5" y="0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63" presetClass="path" presetSubtype="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00989 -2.59259E-6 L -0.05899 -2.59259E-6 " pathEditMode="relative" rAng="0" ptsTypes="AA">
                                      <p:cBhvr>
                                        <p:cTn id="70" dur="750" spd="-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51" y="0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35" presetClass="path" presetSubtype="0" accel="50000" decel="50000" fill="hold" grpId="2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0.00989 -2.59259E-6 L 3.95833E-6 -2.59259E-6 " pathEditMode="relative" rAng="0" ptsTypes="AA">
                                      <p:cBhvr>
                                        <p:cTn id="7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5" y="0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63" presetClass="path" presetSubtype="0" decel="50000" fill="hold" grpId="1" nodeType="withEffect">
                                  <p:stCondLst>
                                    <p:cond delay="2200"/>
                                  </p:stCondLst>
                                  <p:childTnLst>
                                    <p:animMotion origin="layout" path="M 0.00989 -2.59259E-6 L -0.05899 -2.59259E-6 " pathEditMode="relative" rAng="0" ptsTypes="AA">
                                      <p:cBhvr>
                                        <p:cTn id="77" dur="75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51" y="0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35" presetClass="path" presetSubtype="0" accel="50000" decel="50000" fill="hold" grpId="2" nodeType="withEffect">
                                  <p:stCondLst>
                                    <p:cond delay="2950"/>
                                  </p:stCondLst>
                                  <p:childTnLst>
                                    <p:animMotion origin="layout" path="M 0.00989 -2.59259E-6 L 3.95833E-6 -2.59259E-6 " pathEditMode="relative" rAng="0" ptsTypes="AA">
                                      <p:cBhvr>
                                        <p:cTn id="7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5" y="0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63" presetClass="path" presetSubtype="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00989 -2.59259E-6 L -0.05899 -2.59259E-6 " pathEditMode="relative" rAng="0" ptsTypes="AA">
                                      <p:cBhvr>
                                        <p:cTn id="84" dur="750" spd="-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51" y="0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35" presetClass="path" presetSubtype="0" accel="50000" decel="50000" fill="hold" grpId="2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0.00989 -2.59259E-6 L 3.95833E-6 -2.59259E-6 " pathEditMode="relative" rAng="0" ptsTypes="AA">
                                      <p:cBhvr>
                                        <p:cTn id="8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22" grpId="2" animBg="1"/>
      <p:bldP spid="25" grpId="0" animBg="1"/>
      <p:bldP spid="25" grpId="1" animBg="1"/>
      <p:bldP spid="25" grpId="2" animBg="1"/>
      <p:bldP spid="23" grpId="0" animBg="1"/>
      <p:bldP spid="23" grpId="1" animBg="1"/>
      <p:bldP spid="23" grpId="2" animBg="1"/>
      <p:bldP spid="24" grpId="0" animBg="1"/>
      <p:bldP spid="24" grpId="1" animBg="1"/>
      <p:bldP spid="24" grpId="2" animBg="1"/>
      <p:bldP spid="26" grpId="0" animBg="1"/>
      <p:bldP spid="26" grpId="1" animBg="1"/>
      <p:bldP spid="26" grpId="2" animBg="1"/>
      <p:bldP spid="16" grpId="0" animBg="1"/>
      <p:bldP spid="16" grpId="1" animBg="1"/>
      <p:bldP spid="16" grpId="2" animBg="1"/>
      <p:bldP spid="12" grpId="0" animBg="1"/>
      <p:bldP spid="12" grpId="1" animBg="1"/>
      <p:bldP spid="12" grpId="2" animBg="1"/>
      <p:bldP spid="13" grpId="0" animBg="1"/>
      <p:bldP spid="13" grpId="1" animBg="1"/>
      <p:bldP spid="13" grpId="2" animBg="1"/>
      <p:bldP spid="14" grpId="0" animBg="1"/>
      <p:bldP spid="14" grpId="1" animBg="1"/>
      <p:bldP spid="14" grpId="2" animBg="1"/>
      <p:bldP spid="11" grpId="0" animBg="1"/>
      <p:bldP spid="11" grpId="1" animBg="1"/>
      <p:bldP spid="11" grpId="2" animBg="1"/>
      <p:bldP spid="3" grpId="0" animBg="1"/>
      <p:bldP spid="3" grpId="1" animBg="1"/>
      <p:bldP spid="3" grpId="2" animBg="1"/>
      <p:bldP spid="2" grpId="0"/>
      <p:bldP spid="2" grpId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2323906" y="1799326"/>
            <a:ext cx="1724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2"/>
                </a:solidFill>
                <a:latin typeface="微软雅黑" charset="0"/>
                <a:ea typeface="微软雅黑" charset="0"/>
              </a:rPr>
              <a:t>项目简介</a:t>
            </a:r>
          </a:p>
        </p:txBody>
      </p:sp>
      <p:grpSp>
        <p:nvGrpSpPr>
          <p:cNvPr id="27" name="组合 26"/>
          <p:cNvGrpSpPr/>
          <p:nvPr/>
        </p:nvGrpSpPr>
        <p:grpSpPr>
          <a:xfrm>
            <a:off x="9846542" y="1813000"/>
            <a:ext cx="658088" cy="4387216"/>
            <a:chOff x="9846542" y="1813000"/>
            <a:chExt cx="658088" cy="4387216"/>
          </a:xfrm>
        </p:grpSpPr>
        <p:sp>
          <p:nvSpPr>
            <p:cNvPr id="23" name="KSO_Shape"/>
            <p:cNvSpPr/>
            <p:nvPr/>
          </p:nvSpPr>
          <p:spPr bwMode="auto">
            <a:xfrm>
              <a:off x="9846542" y="1813000"/>
              <a:ext cx="658088" cy="1078832"/>
            </a:xfrm>
            <a:custGeom>
              <a:avLst/>
              <a:gdLst>
                <a:gd name="T0" fmla="*/ 1029029 w 3535"/>
                <a:gd name="T1" fmla="*/ 1156466 h 5800"/>
                <a:gd name="T2" fmla="*/ 818493 w 3535"/>
                <a:gd name="T3" fmla="*/ 1179458 h 5800"/>
                <a:gd name="T4" fmla="*/ 848054 w 3535"/>
                <a:gd name="T5" fmla="*/ 1077639 h 5800"/>
                <a:gd name="T6" fmla="*/ 875315 w 3535"/>
                <a:gd name="T7" fmla="*/ 972864 h 5800"/>
                <a:gd name="T8" fmla="*/ 898635 w 3535"/>
                <a:gd name="T9" fmla="*/ 868417 h 5800"/>
                <a:gd name="T10" fmla="*/ 916371 w 3535"/>
                <a:gd name="T11" fmla="*/ 767255 h 5800"/>
                <a:gd name="T12" fmla="*/ 926553 w 3535"/>
                <a:gd name="T13" fmla="*/ 672662 h 5800"/>
                <a:gd name="T14" fmla="*/ 927538 w 3535"/>
                <a:gd name="T15" fmla="*/ 635876 h 5800"/>
                <a:gd name="T16" fmla="*/ 926553 w 3535"/>
                <a:gd name="T17" fmla="*/ 582996 h 5800"/>
                <a:gd name="T18" fmla="*/ 921955 w 3535"/>
                <a:gd name="T19" fmla="*/ 531429 h 5800"/>
                <a:gd name="T20" fmla="*/ 914072 w 3535"/>
                <a:gd name="T21" fmla="*/ 481505 h 5800"/>
                <a:gd name="T22" fmla="*/ 903233 w 3535"/>
                <a:gd name="T23" fmla="*/ 433223 h 5800"/>
                <a:gd name="T24" fmla="*/ 889438 w 3535"/>
                <a:gd name="T25" fmla="*/ 387241 h 5800"/>
                <a:gd name="T26" fmla="*/ 873673 w 3535"/>
                <a:gd name="T27" fmla="*/ 342900 h 5800"/>
                <a:gd name="T28" fmla="*/ 855936 w 3535"/>
                <a:gd name="T29" fmla="*/ 301187 h 5800"/>
                <a:gd name="T30" fmla="*/ 836230 w 3535"/>
                <a:gd name="T31" fmla="*/ 261773 h 5800"/>
                <a:gd name="T32" fmla="*/ 808640 w 3535"/>
                <a:gd name="T33" fmla="*/ 212178 h 5800"/>
                <a:gd name="T34" fmla="*/ 763314 w 3535"/>
                <a:gd name="T35" fmla="*/ 146816 h 5800"/>
                <a:gd name="T36" fmla="*/ 717660 w 3535"/>
                <a:gd name="T37" fmla="*/ 92622 h 5800"/>
                <a:gd name="T38" fmla="*/ 673319 w 3535"/>
                <a:gd name="T39" fmla="*/ 50253 h 5800"/>
                <a:gd name="T40" fmla="*/ 632592 w 3535"/>
                <a:gd name="T41" fmla="*/ 20035 h 5800"/>
                <a:gd name="T42" fmla="*/ 608943 w 3535"/>
                <a:gd name="T43" fmla="*/ 7226 h 5800"/>
                <a:gd name="T44" fmla="*/ 593835 w 3535"/>
                <a:gd name="T45" fmla="*/ 1971 h 5800"/>
                <a:gd name="T46" fmla="*/ 580697 w 3535"/>
                <a:gd name="T47" fmla="*/ 0 h 5800"/>
                <a:gd name="T48" fmla="*/ 572486 w 3535"/>
                <a:gd name="T49" fmla="*/ 657 h 5800"/>
                <a:gd name="T50" fmla="*/ 558034 w 3535"/>
                <a:gd name="T51" fmla="*/ 5255 h 5800"/>
                <a:gd name="T52" fmla="*/ 541283 w 3535"/>
                <a:gd name="T53" fmla="*/ 12809 h 5800"/>
                <a:gd name="T54" fmla="*/ 502526 w 3535"/>
                <a:gd name="T55" fmla="*/ 38428 h 5800"/>
                <a:gd name="T56" fmla="*/ 459171 w 3535"/>
                <a:gd name="T57" fmla="*/ 77185 h 5800"/>
                <a:gd name="T58" fmla="*/ 413517 w 3535"/>
                <a:gd name="T59" fmla="*/ 127438 h 5800"/>
                <a:gd name="T60" fmla="*/ 368191 w 3535"/>
                <a:gd name="T61" fmla="*/ 189515 h 5800"/>
                <a:gd name="T62" fmla="*/ 332390 w 3535"/>
                <a:gd name="T63" fmla="*/ 248635 h 5800"/>
                <a:gd name="T64" fmla="*/ 312026 w 3535"/>
                <a:gd name="T65" fmla="*/ 287721 h 5800"/>
                <a:gd name="T66" fmla="*/ 293633 w 3535"/>
                <a:gd name="T67" fmla="*/ 328777 h 5800"/>
                <a:gd name="T68" fmla="*/ 277210 w 3535"/>
                <a:gd name="T69" fmla="*/ 371803 h 5800"/>
                <a:gd name="T70" fmla="*/ 263087 w 3535"/>
                <a:gd name="T71" fmla="*/ 417458 h 5800"/>
                <a:gd name="T72" fmla="*/ 250935 w 3535"/>
                <a:gd name="T73" fmla="*/ 465083 h 5800"/>
                <a:gd name="T74" fmla="*/ 242066 w 3535"/>
                <a:gd name="T75" fmla="*/ 514350 h 5800"/>
                <a:gd name="T76" fmla="*/ 236483 w 3535"/>
                <a:gd name="T77" fmla="*/ 565588 h 5800"/>
                <a:gd name="T78" fmla="*/ 233855 w 3535"/>
                <a:gd name="T79" fmla="*/ 618468 h 5800"/>
                <a:gd name="T80" fmla="*/ 235169 w 3535"/>
                <a:gd name="T81" fmla="*/ 672662 h 5800"/>
                <a:gd name="T82" fmla="*/ 241410 w 3535"/>
                <a:gd name="T83" fmla="*/ 734739 h 5800"/>
                <a:gd name="T84" fmla="*/ 256190 w 3535"/>
                <a:gd name="T85" fmla="*/ 834259 h 5800"/>
                <a:gd name="T86" fmla="*/ 277867 w 3535"/>
                <a:gd name="T87" fmla="*/ 938048 h 5800"/>
                <a:gd name="T88" fmla="*/ 304143 w 3535"/>
                <a:gd name="T89" fmla="*/ 1043152 h 5800"/>
                <a:gd name="T90" fmla="*/ 333047 w 3535"/>
                <a:gd name="T91" fmla="*/ 1146284 h 5800"/>
                <a:gd name="T92" fmla="*/ 132693 w 3535"/>
                <a:gd name="T93" fmla="*/ 1156466 h 5800"/>
                <a:gd name="T94" fmla="*/ 580697 w 3535"/>
                <a:gd name="T95" fmla="*/ 1905000 h 58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3535" h="5800">
                  <a:moveTo>
                    <a:pt x="2174" y="4724"/>
                  </a:moveTo>
                  <a:lnTo>
                    <a:pt x="3535" y="5397"/>
                  </a:lnTo>
                  <a:lnTo>
                    <a:pt x="3133" y="3521"/>
                  </a:lnTo>
                  <a:lnTo>
                    <a:pt x="2462" y="3691"/>
                  </a:lnTo>
                  <a:lnTo>
                    <a:pt x="2492" y="3591"/>
                  </a:lnTo>
                  <a:lnTo>
                    <a:pt x="2523" y="3490"/>
                  </a:lnTo>
                  <a:lnTo>
                    <a:pt x="2552" y="3385"/>
                  </a:lnTo>
                  <a:lnTo>
                    <a:pt x="2582" y="3281"/>
                  </a:lnTo>
                  <a:lnTo>
                    <a:pt x="2611" y="3176"/>
                  </a:lnTo>
                  <a:lnTo>
                    <a:pt x="2638" y="3069"/>
                  </a:lnTo>
                  <a:lnTo>
                    <a:pt x="2665" y="2962"/>
                  </a:lnTo>
                  <a:lnTo>
                    <a:pt x="2691" y="2856"/>
                  </a:lnTo>
                  <a:lnTo>
                    <a:pt x="2714" y="2749"/>
                  </a:lnTo>
                  <a:lnTo>
                    <a:pt x="2736" y="2644"/>
                  </a:lnTo>
                  <a:lnTo>
                    <a:pt x="2757" y="2540"/>
                  </a:lnTo>
                  <a:lnTo>
                    <a:pt x="2774" y="2437"/>
                  </a:lnTo>
                  <a:lnTo>
                    <a:pt x="2790" y="2336"/>
                  </a:lnTo>
                  <a:lnTo>
                    <a:pt x="2802" y="2237"/>
                  </a:lnTo>
                  <a:lnTo>
                    <a:pt x="2813" y="2141"/>
                  </a:lnTo>
                  <a:lnTo>
                    <a:pt x="2821" y="2048"/>
                  </a:lnTo>
                  <a:lnTo>
                    <a:pt x="2823" y="1992"/>
                  </a:lnTo>
                  <a:lnTo>
                    <a:pt x="2824" y="1936"/>
                  </a:lnTo>
                  <a:lnTo>
                    <a:pt x="2824" y="1883"/>
                  </a:lnTo>
                  <a:lnTo>
                    <a:pt x="2823" y="1829"/>
                  </a:lnTo>
                  <a:lnTo>
                    <a:pt x="2821" y="1775"/>
                  </a:lnTo>
                  <a:lnTo>
                    <a:pt x="2817" y="1722"/>
                  </a:lnTo>
                  <a:lnTo>
                    <a:pt x="2813" y="1669"/>
                  </a:lnTo>
                  <a:lnTo>
                    <a:pt x="2807" y="1618"/>
                  </a:lnTo>
                  <a:lnTo>
                    <a:pt x="2800" y="1566"/>
                  </a:lnTo>
                  <a:lnTo>
                    <a:pt x="2791" y="1515"/>
                  </a:lnTo>
                  <a:lnTo>
                    <a:pt x="2783" y="1466"/>
                  </a:lnTo>
                  <a:lnTo>
                    <a:pt x="2773" y="1416"/>
                  </a:lnTo>
                  <a:lnTo>
                    <a:pt x="2762" y="1367"/>
                  </a:lnTo>
                  <a:lnTo>
                    <a:pt x="2750" y="1319"/>
                  </a:lnTo>
                  <a:lnTo>
                    <a:pt x="2736" y="1271"/>
                  </a:lnTo>
                  <a:lnTo>
                    <a:pt x="2723" y="1224"/>
                  </a:lnTo>
                  <a:lnTo>
                    <a:pt x="2708" y="1179"/>
                  </a:lnTo>
                  <a:lnTo>
                    <a:pt x="2693" y="1132"/>
                  </a:lnTo>
                  <a:lnTo>
                    <a:pt x="2677" y="1088"/>
                  </a:lnTo>
                  <a:lnTo>
                    <a:pt x="2660" y="1044"/>
                  </a:lnTo>
                  <a:lnTo>
                    <a:pt x="2643" y="1001"/>
                  </a:lnTo>
                  <a:lnTo>
                    <a:pt x="2625" y="958"/>
                  </a:lnTo>
                  <a:lnTo>
                    <a:pt x="2606" y="917"/>
                  </a:lnTo>
                  <a:lnTo>
                    <a:pt x="2587" y="876"/>
                  </a:lnTo>
                  <a:lnTo>
                    <a:pt x="2567" y="836"/>
                  </a:lnTo>
                  <a:lnTo>
                    <a:pt x="2546" y="797"/>
                  </a:lnTo>
                  <a:lnTo>
                    <a:pt x="2525" y="757"/>
                  </a:lnTo>
                  <a:lnTo>
                    <a:pt x="2505" y="719"/>
                  </a:lnTo>
                  <a:lnTo>
                    <a:pt x="2462" y="646"/>
                  </a:lnTo>
                  <a:lnTo>
                    <a:pt x="2416" y="577"/>
                  </a:lnTo>
                  <a:lnTo>
                    <a:pt x="2371" y="511"/>
                  </a:lnTo>
                  <a:lnTo>
                    <a:pt x="2324" y="447"/>
                  </a:lnTo>
                  <a:lnTo>
                    <a:pt x="2278" y="388"/>
                  </a:lnTo>
                  <a:lnTo>
                    <a:pt x="2231" y="333"/>
                  </a:lnTo>
                  <a:lnTo>
                    <a:pt x="2185" y="282"/>
                  </a:lnTo>
                  <a:lnTo>
                    <a:pt x="2139" y="235"/>
                  </a:lnTo>
                  <a:lnTo>
                    <a:pt x="2094" y="191"/>
                  </a:lnTo>
                  <a:lnTo>
                    <a:pt x="2050" y="153"/>
                  </a:lnTo>
                  <a:lnTo>
                    <a:pt x="2007" y="117"/>
                  </a:lnTo>
                  <a:lnTo>
                    <a:pt x="1965" y="87"/>
                  </a:lnTo>
                  <a:lnTo>
                    <a:pt x="1926" y="61"/>
                  </a:lnTo>
                  <a:lnTo>
                    <a:pt x="1889" y="39"/>
                  </a:lnTo>
                  <a:lnTo>
                    <a:pt x="1871" y="30"/>
                  </a:lnTo>
                  <a:lnTo>
                    <a:pt x="1854" y="22"/>
                  </a:lnTo>
                  <a:lnTo>
                    <a:pt x="1838" y="16"/>
                  </a:lnTo>
                  <a:lnTo>
                    <a:pt x="1823" y="10"/>
                  </a:lnTo>
                  <a:lnTo>
                    <a:pt x="1808" y="6"/>
                  </a:lnTo>
                  <a:lnTo>
                    <a:pt x="1794" y="2"/>
                  </a:lnTo>
                  <a:lnTo>
                    <a:pt x="1780" y="1"/>
                  </a:lnTo>
                  <a:lnTo>
                    <a:pt x="1768" y="0"/>
                  </a:lnTo>
                  <a:lnTo>
                    <a:pt x="1757" y="1"/>
                  </a:lnTo>
                  <a:lnTo>
                    <a:pt x="1743" y="2"/>
                  </a:lnTo>
                  <a:lnTo>
                    <a:pt x="1729" y="6"/>
                  </a:lnTo>
                  <a:lnTo>
                    <a:pt x="1714" y="10"/>
                  </a:lnTo>
                  <a:lnTo>
                    <a:pt x="1699" y="16"/>
                  </a:lnTo>
                  <a:lnTo>
                    <a:pt x="1682" y="22"/>
                  </a:lnTo>
                  <a:lnTo>
                    <a:pt x="1666" y="30"/>
                  </a:lnTo>
                  <a:lnTo>
                    <a:pt x="1648" y="39"/>
                  </a:lnTo>
                  <a:lnTo>
                    <a:pt x="1611" y="61"/>
                  </a:lnTo>
                  <a:lnTo>
                    <a:pt x="1572" y="87"/>
                  </a:lnTo>
                  <a:lnTo>
                    <a:pt x="1530" y="117"/>
                  </a:lnTo>
                  <a:lnTo>
                    <a:pt x="1487" y="153"/>
                  </a:lnTo>
                  <a:lnTo>
                    <a:pt x="1443" y="191"/>
                  </a:lnTo>
                  <a:lnTo>
                    <a:pt x="1398" y="235"/>
                  </a:lnTo>
                  <a:lnTo>
                    <a:pt x="1352" y="282"/>
                  </a:lnTo>
                  <a:lnTo>
                    <a:pt x="1306" y="333"/>
                  </a:lnTo>
                  <a:lnTo>
                    <a:pt x="1259" y="388"/>
                  </a:lnTo>
                  <a:lnTo>
                    <a:pt x="1213" y="447"/>
                  </a:lnTo>
                  <a:lnTo>
                    <a:pt x="1166" y="511"/>
                  </a:lnTo>
                  <a:lnTo>
                    <a:pt x="1121" y="577"/>
                  </a:lnTo>
                  <a:lnTo>
                    <a:pt x="1075" y="646"/>
                  </a:lnTo>
                  <a:lnTo>
                    <a:pt x="1032" y="719"/>
                  </a:lnTo>
                  <a:lnTo>
                    <a:pt x="1012" y="757"/>
                  </a:lnTo>
                  <a:lnTo>
                    <a:pt x="991" y="797"/>
                  </a:lnTo>
                  <a:lnTo>
                    <a:pt x="970" y="836"/>
                  </a:lnTo>
                  <a:lnTo>
                    <a:pt x="950" y="876"/>
                  </a:lnTo>
                  <a:lnTo>
                    <a:pt x="931" y="917"/>
                  </a:lnTo>
                  <a:lnTo>
                    <a:pt x="912" y="958"/>
                  </a:lnTo>
                  <a:lnTo>
                    <a:pt x="894" y="1001"/>
                  </a:lnTo>
                  <a:lnTo>
                    <a:pt x="877" y="1044"/>
                  </a:lnTo>
                  <a:lnTo>
                    <a:pt x="860" y="1088"/>
                  </a:lnTo>
                  <a:lnTo>
                    <a:pt x="844" y="1132"/>
                  </a:lnTo>
                  <a:lnTo>
                    <a:pt x="829" y="1179"/>
                  </a:lnTo>
                  <a:lnTo>
                    <a:pt x="814" y="1224"/>
                  </a:lnTo>
                  <a:lnTo>
                    <a:pt x="801" y="1271"/>
                  </a:lnTo>
                  <a:lnTo>
                    <a:pt x="787" y="1319"/>
                  </a:lnTo>
                  <a:lnTo>
                    <a:pt x="775" y="1367"/>
                  </a:lnTo>
                  <a:lnTo>
                    <a:pt x="764" y="1416"/>
                  </a:lnTo>
                  <a:lnTo>
                    <a:pt x="754" y="1466"/>
                  </a:lnTo>
                  <a:lnTo>
                    <a:pt x="746" y="1515"/>
                  </a:lnTo>
                  <a:lnTo>
                    <a:pt x="737" y="1566"/>
                  </a:lnTo>
                  <a:lnTo>
                    <a:pt x="730" y="1618"/>
                  </a:lnTo>
                  <a:lnTo>
                    <a:pt x="723" y="1669"/>
                  </a:lnTo>
                  <a:lnTo>
                    <a:pt x="720" y="1722"/>
                  </a:lnTo>
                  <a:lnTo>
                    <a:pt x="716" y="1775"/>
                  </a:lnTo>
                  <a:lnTo>
                    <a:pt x="714" y="1829"/>
                  </a:lnTo>
                  <a:lnTo>
                    <a:pt x="712" y="1883"/>
                  </a:lnTo>
                  <a:lnTo>
                    <a:pt x="712" y="1936"/>
                  </a:lnTo>
                  <a:lnTo>
                    <a:pt x="714" y="1992"/>
                  </a:lnTo>
                  <a:lnTo>
                    <a:pt x="716" y="2048"/>
                  </a:lnTo>
                  <a:lnTo>
                    <a:pt x="723" y="2141"/>
                  </a:lnTo>
                  <a:lnTo>
                    <a:pt x="735" y="2237"/>
                  </a:lnTo>
                  <a:lnTo>
                    <a:pt x="747" y="2336"/>
                  </a:lnTo>
                  <a:lnTo>
                    <a:pt x="763" y="2437"/>
                  </a:lnTo>
                  <a:lnTo>
                    <a:pt x="780" y="2540"/>
                  </a:lnTo>
                  <a:lnTo>
                    <a:pt x="801" y="2644"/>
                  </a:lnTo>
                  <a:lnTo>
                    <a:pt x="823" y="2749"/>
                  </a:lnTo>
                  <a:lnTo>
                    <a:pt x="846" y="2856"/>
                  </a:lnTo>
                  <a:lnTo>
                    <a:pt x="872" y="2962"/>
                  </a:lnTo>
                  <a:lnTo>
                    <a:pt x="899" y="3069"/>
                  </a:lnTo>
                  <a:lnTo>
                    <a:pt x="926" y="3176"/>
                  </a:lnTo>
                  <a:lnTo>
                    <a:pt x="955" y="3281"/>
                  </a:lnTo>
                  <a:lnTo>
                    <a:pt x="985" y="3385"/>
                  </a:lnTo>
                  <a:lnTo>
                    <a:pt x="1014" y="3490"/>
                  </a:lnTo>
                  <a:lnTo>
                    <a:pt x="1045" y="3591"/>
                  </a:lnTo>
                  <a:lnTo>
                    <a:pt x="1075" y="3691"/>
                  </a:lnTo>
                  <a:lnTo>
                    <a:pt x="404" y="3521"/>
                  </a:lnTo>
                  <a:lnTo>
                    <a:pt x="0" y="5397"/>
                  </a:lnTo>
                  <a:lnTo>
                    <a:pt x="1362" y="4724"/>
                  </a:lnTo>
                  <a:lnTo>
                    <a:pt x="1768" y="5800"/>
                  </a:lnTo>
                  <a:lnTo>
                    <a:pt x="2174" y="4724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3500000" scaled="1"/>
              <a:tileRect/>
            </a:gradFill>
            <a:ln w="0">
              <a:solidFill>
                <a:schemeClr val="accent2">
                  <a:alpha val="20000"/>
                </a:schemeClr>
              </a:solidFill>
            </a:ln>
            <a:effectLst>
              <a:outerShdw blurRad="419100" dist="444500" dir="2700000" sx="90000" sy="90000" algn="tl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24" name="任意多边形 23"/>
            <p:cNvSpPr/>
            <p:nvPr/>
          </p:nvSpPr>
          <p:spPr>
            <a:xfrm>
              <a:off x="9922624" y="2891833"/>
              <a:ext cx="504350" cy="3308383"/>
            </a:xfrm>
            <a:custGeom>
              <a:avLst/>
              <a:gdLst>
                <a:gd name="connsiteX0" fmla="*/ 243936 w 504350"/>
                <a:gd name="connsiteY0" fmla="*/ 0 h 3308383"/>
                <a:gd name="connsiteX1" fmla="*/ 260414 w 504350"/>
                <a:gd name="connsiteY1" fmla="*/ 0 h 3308383"/>
                <a:gd name="connsiteX2" fmla="*/ 263584 w 504350"/>
                <a:gd name="connsiteY2" fmla="*/ 338513 h 3308383"/>
                <a:gd name="connsiteX3" fmla="*/ 296771 w 504350"/>
                <a:gd name="connsiteY3" fmla="*/ 1250864 h 3308383"/>
                <a:gd name="connsiteX4" fmla="*/ 480386 w 504350"/>
                <a:gd name="connsiteY4" fmla="*/ 3188542 h 3308383"/>
                <a:gd name="connsiteX5" fmla="*/ 504350 w 504350"/>
                <a:gd name="connsiteY5" fmla="*/ 3308383 h 3308383"/>
                <a:gd name="connsiteX6" fmla="*/ 0 w 504350"/>
                <a:gd name="connsiteY6" fmla="*/ 3308383 h 3308383"/>
                <a:gd name="connsiteX7" fmla="*/ 23964 w 504350"/>
                <a:gd name="connsiteY7" fmla="*/ 3188542 h 3308383"/>
                <a:gd name="connsiteX8" fmla="*/ 207580 w 504350"/>
                <a:gd name="connsiteY8" fmla="*/ 1250864 h 3308383"/>
                <a:gd name="connsiteX9" fmla="*/ 240766 w 504350"/>
                <a:gd name="connsiteY9" fmla="*/ 338513 h 3308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4350" h="3308383">
                  <a:moveTo>
                    <a:pt x="243936" y="0"/>
                  </a:moveTo>
                  <a:lnTo>
                    <a:pt x="260414" y="0"/>
                  </a:lnTo>
                  <a:lnTo>
                    <a:pt x="263584" y="338513"/>
                  </a:lnTo>
                  <a:cubicBezTo>
                    <a:pt x="268875" y="619190"/>
                    <a:pt x="279825" y="927510"/>
                    <a:pt x="296771" y="1250864"/>
                  </a:cubicBezTo>
                  <a:cubicBezTo>
                    <a:pt x="339136" y="2059247"/>
                    <a:pt x="408953" y="2770268"/>
                    <a:pt x="480386" y="3188542"/>
                  </a:cubicBezTo>
                  <a:lnTo>
                    <a:pt x="504350" y="3308383"/>
                  </a:lnTo>
                  <a:lnTo>
                    <a:pt x="0" y="3308383"/>
                  </a:lnTo>
                  <a:lnTo>
                    <a:pt x="23964" y="3188542"/>
                  </a:lnTo>
                  <a:cubicBezTo>
                    <a:pt x="95398" y="2770268"/>
                    <a:pt x="165214" y="2059247"/>
                    <a:pt x="207580" y="1250864"/>
                  </a:cubicBezTo>
                  <a:cubicBezTo>
                    <a:pt x="224526" y="927510"/>
                    <a:pt x="235476" y="619190"/>
                    <a:pt x="240766" y="33851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95000">
                  <a:schemeClr val="accent2"/>
                </a:gs>
              </a:gsLst>
              <a:lin ang="16200000" scaled="1"/>
              <a:tileRect/>
            </a:gradFill>
            <a:ln w="19050">
              <a:noFill/>
            </a:ln>
            <a:effectLst>
              <a:outerShdw blurRad="419100" dist="25400" dir="2700000" sx="90000" sy="90000" algn="tl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 useBgFill="1">
        <p:nvSpPr>
          <p:cNvPr id="26" name="矩形 25"/>
          <p:cNvSpPr/>
          <p:nvPr/>
        </p:nvSpPr>
        <p:spPr>
          <a:xfrm>
            <a:off x="8902700" y="6134100"/>
            <a:ext cx="2641600" cy="7239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604820" y="354870"/>
            <a:ext cx="288000" cy="288000"/>
            <a:chOff x="1827622" y="1343919"/>
            <a:chExt cx="2304000" cy="2304000"/>
          </a:xfrm>
          <a:solidFill>
            <a:schemeClr val="accent1"/>
          </a:solidFill>
        </p:grpSpPr>
        <p:sp>
          <p:nvSpPr>
            <p:cNvPr id="3" name="椭圆 2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pFill/>
            <a:ln w="12700">
              <a:noFill/>
            </a:ln>
            <a:effectLst>
              <a:outerShdw blurRad="152400" dist="127000" dir="7800000" sx="85000" sy="85000" algn="tr" rotWithShape="0">
                <a:prstClr val="black">
                  <a:alpha val="3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pFill/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" name="TextBox 13"/>
          <p:cNvSpPr txBox="1"/>
          <p:nvPr/>
        </p:nvSpPr>
        <p:spPr>
          <a:xfrm>
            <a:off x="982638" y="194935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</a:p>
        </p:txBody>
      </p:sp>
      <p:cxnSp>
        <p:nvCxnSpPr>
          <p:cNvPr id="29" name="直接连接符 28"/>
          <p:cNvCxnSpPr>
            <a:endCxn id="30" idx="11"/>
          </p:cNvCxnSpPr>
          <p:nvPr/>
        </p:nvCxnSpPr>
        <p:spPr>
          <a:xfrm flipV="1">
            <a:off x="580821" y="790650"/>
            <a:ext cx="10698961" cy="453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 6"/>
          <p:cNvSpPr>
            <a:spLocks noEditPoints="1"/>
          </p:cNvSpPr>
          <p:nvPr/>
        </p:nvSpPr>
        <p:spPr bwMode="auto">
          <a:xfrm>
            <a:off x="11279782" y="363136"/>
            <a:ext cx="425905" cy="427514"/>
          </a:xfrm>
          <a:custGeom>
            <a:avLst/>
            <a:gdLst>
              <a:gd name="T0" fmla="*/ 760 w 1905"/>
              <a:gd name="T1" fmla="*/ 1455 h 1912"/>
              <a:gd name="T2" fmla="*/ 448 w 1905"/>
              <a:gd name="T3" fmla="*/ 1143 h 1912"/>
              <a:gd name="T4" fmla="*/ 529 w 1905"/>
              <a:gd name="T5" fmla="*/ 1061 h 1912"/>
              <a:gd name="T6" fmla="*/ 841 w 1905"/>
              <a:gd name="T7" fmla="*/ 1374 h 1912"/>
              <a:gd name="T8" fmla="*/ 1802 w 1905"/>
              <a:gd name="T9" fmla="*/ 108 h 1912"/>
              <a:gd name="T10" fmla="*/ 748 w 1905"/>
              <a:gd name="T11" fmla="*/ 785 h 1912"/>
              <a:gd name="T12" fmla="*/ 55 w 1905"/>
              <a:gd name="T13" fmla="*/ 1737 h 1912"/>
              <a:gd name="T14" fmla="*/ 173 w 1905"/>
              <a:gd name="T15" fmla="*/ 1854 h 1912"/>
              <a:gd name="T16" fmla="*/ 1124 w 1905"/>
              <a:gd name="T17" fmla="*/ 1161 h 1912"/>
              <a:gd name="T18" fmla="*/ 1802 w 1905"/>
              <a:gd name="T19" fmla="*/ 108 h 1912"/>
              <a:gd name="T20" fmla="*/ 110 w 1905"/>
              <a:gd name="T21" fmla="*/ 1803 h 1912"/>
              <a:gd name="T22" fmla="*/ 0 w 1905"/>
              <a:gd name="T23" fmla="*/ 1912 h 1912"/>
              <a:gd name="T24" fmla="*/ 1758 w 1905"/>
              <a:gd name="T25" fmla="*/ 368 h 1912"/>
              <a:gd name="T26" fmla="*/ 1544 w 1905"/>
              <a:gd name="T27" fmla="*/ 153 h 1912"/>
              <a:gd name="T28" fmla="*/ 786 w 1905"/>
              <a:gd name="T29" fmla="*/ 513 h 1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05" h="1912">
                <a:moveTo>
                  <a:pt x="760" y="1455"/>
                </a:moveTo>
                <a:cubicBezTo>
                  <a:pt x="448" y="1143"/>
                  <a:pt x="448" y="1143"/>
                  <a:pt x="448" y="1143"/>
                </a:cubicBezTo>
                <a:moveTo>
                  <a:pt x="529" y="1061"/>
                </a:moveTo>
                <a:cubicBezTo>
                  <a:pt x="841" y="1374"/>
                  <a:pt x="841" y="1374"/>
                  <a:pt x="841" y="1374"/>
                </a:cubicBezTo>
                <a:moveTo>
                  <a:pt x="1802" y="108"/>
                </a:moveTo>
                <a:cubicBezTo>
                  <a:pt x="1698" y="4"/>
                  <a:pt x="1226" y="307"/>
                  <a:pt x="748" y="785"/>
                </a:cubicBezTo>
                <a:cubicBezTo>
                  <a:pt x="364" y="1169"/>
                  <a:pt x="94" y="1548"/>
                  <a:pt x="55" y="1737"/>
                </a:cubicBezTo>
                <a:cubicBezTo>
                  <a:pt x="173" y="1854"/>
                  <a:pt x="173" y="1854"/>
                  <a:pt x="173" y="1854"/>
                </a:cubicBezTo>
                <a:cubicBezTo>
                  <a:pt x="361" y="1815"/>
                  <a:pt x="740" y="1545"/>
                  <a:pt x="1124" y="1161"/>
                </a:cubicBezTo>
                <a:cubicBezTo>
                  <a:pt x="1602" y="683"/>
                  <a:pt x="1905" y="212"/>
                  <a:pt x="1802" y="108"/>
                </a:cubicBezTo>
                <a:close/>
                <a:moveTo>
                  <a:pt x="110" y="1803"/>
                </a:moveTo>
                <a:cubicBezTo>
                  <a:pt x="0" y="1912"/>
                  <a:pt x="0" y="1912"/>
                  <a:pt x="0" y="1912"/>
                </a:cubicBezTo>
                <a:moveTo>
                  <a:pt x="1758" y="368"/>
                </a:moveTo>
                <a:cubicBezTo>
                  <a:pt x="1758" y="368"/>
                  <a:pt x="1643" y="253"/>
                  <a:pt x="1544" y="153"/>
                </a:cubicBezTo>
                <a:cubicBezTo>
                  <a:pt x="1544" y="153"/>
                  <a:pt x="1319" y="0"/>
                  <a:pt x="786" y="513"/>
                </a:cubicBezTo>
              </a:path>
            </a:pathLst>
          </a:custGeom>
          <a:solidFill>
            <a:schemeClr val="accent1"/>
          </a:solidFill>
          <a:ln w="12700" cap="rnd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1389545" y="1670546"/>
            <a:ext cx="658368" cy="65836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rgbClr val="C7C7C7"/>
              </a:gs>
            </a:gsLst>
            <a:lin ang="13500000" scaled="1"/>
            <a:tileRect/>
          </a:gradFill>
          <a:ln w="19050">
            <a:solidFill>
              <a:schemeClr val="bg1"/>
            </a:solidFill>
          </a:ln>
          <a:effectLst>
            <a:outerShdw blurRad="419100" dist="571500" dir="2700000" sx="90000" sy="9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5" name="Freeform 204"/>
          <p:cNvSpPr>
            <a:spLocks noEditPoints="1"/>
          </p:cNvSpPr>
          <p:nvPr/>
        </p:nvSpPr>
        <p:spPr bwMode="auto">
          <a:xfrm>
            <a:off x="1575073" y="1858087"/>
            <a:ext cx="302237" cy="283285"/>
          </a:xfrm>
          <a:custGeom>
            <a:avLst/>
            <a:gdLst>
              <a:gd name="T0" fmla="*/ 112 w 128"/>
              <a:gd name="T1" fmla="*/ 16 h 120"/>
              <a:gd name="T2" fmla="*/ 88 w 128"/>
              <a:gd name="T3" fmla="*/ 16 h 120"/>
              <a:gd name="T4" fmla="*/ 88 w 128"/>
              <a:gd name="T5" fmla="*/ 8 h 120"/>
              <a:gd name="T6" fmla="*/ 80 w 128"/>
              <a:gd name="T7" fmla="*/ 0 h 120"/>
              <a:gd name="T8" fmla="*/ 48 w 128"/>
              <a:gd name="T9" fmla="*/ 0 h 120"/>
              <a:gd name="T10" fmla="*/ 40 w 128"/>
              <a:gd name="T11" fmla="*/ 8 h 120"/>
              <a:gd name="T12" fmla="*/ 40 w 128"/>
              <a:gd name="T13" fmla="*/ 16 h 120"/>
              <a:gd name="T14" fmla="*/ 16 w 128"/>
              <a:gd name="T15" fmla="*/ 16 h 120"/>
              <a:gd name="T16" fmla="*/ 0 w 128"/>
              <a:gd name="T17" fmla="*/ 32 h 120"/>
              <a:gd name="T18" fmla="*/ 0 w 128"/>
              <a:gd name="T19" fmla="*/ 104 h 120"/>
              <a:gd name="T20" fmla="*/ 16 w 128"/>
              <a:gd name="T21" fmla="*/ 120 h 120"/>
              <a:gd name="T22" fmla="*/ 112 w 128"/>
              <a:gd name="T23" fmla="*/ 120 h 120"/>
              <a:gd name="T24" fmla="*/ 128 w 128"/>
              <a:gd name="T25" fmla="*/ 104 h 120"/>
              <a:gd name="T26" fmla="*/ 128 w 128"/>
              <a:gd name="T27" fmla="*/ 32 h 120"/>
              <a:gd name="T28" fmla="*/ 112 w 128"/>
              <a:gd name="T29" fmla="*/ 16 h 120"/>
              <a:gd name="T30" fmla="*/ 48 w 128"/>
              <a:gd name="T31" fmla="*/ 12 h 120"/>
              <a:gd name="T32" fmla="*/ 52 w 128"/>
              <a:gd name="T33" fmla="*/ 8 h 120"/>
              <a:gd name="T34" fmla="*/ 76 w 128"/>
              <a:gd name="T35" fmla="*/ 8 h 120"/>
              <a:gd name="T36" fmla="*/ 80 w 128"/>
              <a:gd name="T37" fmla="*/ 12 h 120"/>
              <a:gd name="T38" fmla="*/ 80 w 128"/>
              <a:gd name="T39" fmla="*/ 16 h 120"/>
              <a:gd name="T40" fmla="*/ 76 w 128"/>
              <a:gd name="T41" fmla="*/ 16 h 120"/>
              <a:gd name="T42" fmla="*/ 52 w 128"/>
              <a:gd name="T43" fmla="*/ 16 h 120"/>
              <a:gd name="T44" fmla="*/ 48 w 128"/>
              <a:gd name="T45" fmla="*/ 16 h 120"/>
              <a:gd name="T46" fmla="*/ 48 w 128"/>
              <a:gd name="T47" fmla="*/ 12 h 120"/>
              <a:gd name="T48" fmla="*/ 120 w 128"/>
              <a:gd name="T49" fmla="*/ 104 h 120"/>
              <a:gd name="T50" fmla="*/ 112 w 128"/>
              <a:gd name="T51" fmla="*/ 112 h 120"/>
              <a:gd name="T52" fmla="*/ 16 w 128"/>
              <a:gd name="T53" fmla="*/ 112 h 120"/>
              <a:gd name="T54" fmla="*/ 8 w 128"/>
              <a:gd name="T55" fmla="*/ 104 h 120"/>
              <a:gd name="T56" fmla="*/ 8 w 128"/>
              <a:gd name="T57" fmla="*/ 60 h 120"/>
              <a:gd name="T58" fmla="*/ 49 w 128"/>
              <a:gd name="T59" fmla="*/ 60 h 120"/>
              <a:gd name="T60" fmla="*/ 48 w 128"/>
              <a:gd name="T61" fmla="*/ 64 h 120"/>
              <a:gd name="T62" fmla="*/ 64 w 128"/>
              <a:gd name="T63" fmla="*/ 80 h 120"/>
              <a:gd name="T64" fmla="*/ 80 w 128"/>
              <a:gd name="T65" fmla="*/ 64 h 120"/>
              <a:gd name="T66" fmla="*/ 79 w 128"/>
              <a:gd name="T67" fmla="*/ 60 h 120"/>
              <a:gd name="T68" fmla="*/ 120 w 128"/>
              <a:gd name="T69" fmla="*/ 60 h 120"/>
              <a:gd name="T70" fmla="*/ 120 w 128"/>
              <a:gd name="T71" fmla="*/ 104 h 120"/>
              <a:gd name="T72" fmla="*/ 56 w 128"/>
              <a:gd name="T73" fmla="*/ 64 h 120"/>
              <a:gd name="T74" fmla="*/ 57 w 128"/>
              <a:gd name="T75" fmla="*/ 60 h 120"/>
              <a:gd name="T76" fmla="*/ 71 w 128"/>
              <a:gd name="T77" fmla="*/ 60 h 120"/>
              <a:gd name="T78" fmla="*/ 72 w 128"/>
              <a:gd name="T79" fmla="*/ 64 h 120"/>
              <a:gd name="T80" fmla="*/ 64 w 128"/>
              <a:gd name="T81" fmla="*/ 72 h 120"/>
              <a:gd name="T82" fmla="*/ 56 w 128"/>
              <a:gd name="T83" fmla="*/ 64 h 120"/>
              <a:gd name="T84" fmla="*/ 120 w 128"/>
              <a:gd name="T85" fmla="*/ 52 h 120"/>
              <a:gd name="T86" fmla="*/ 8 w 128"/>
              <a:gd name="T87" fmla="*/ 52 h 120"/>
              <a:gd name="T88" fmla="*/ 8 w 128"/>
              <a:gd name="T89" fmla="*/ 32 h 120"/>
              <a:gd name="T90" fmla="*/ 16 w 128"/>
              <a:gd name="T91" fmla="*/ 24 h 120"/>
              <a:gd name="T92" fmla="*/ 112 w 128"/>
              <a:gd name="T93" fmla="*/ 24 h 120"/>
              <a:gd name="T94" fmla="*/ 120 w 128"/>
              <a:gd name="T95" fmla="*/ 32 h 120"/>
              <a:gd name="T96" fmla="*/ 120 w 128"/>
              <a:gd name="T97" fmla="*/ 52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28" h="120">
                <a:moveTo>
                  <a:pt x="112" y="16"/>
                </a:moveTo>
                <a:cubicBezTo>
                  <a:pt x="88" y="16"/>
                  <a:pt x="88" y="16"/>
                  <a:pt x="88" y="16"/>
                </a:cubicBezTo>
                <a:cubicBezTo>
                  <a:pt x="88" y="8"/>
                  <a:pt x="88" y="8"/>
                  <a:pt x="88" y="8"/>
                </a:cubicBezTo>
                <a:cubicBezTo>
                  <a:pt x="88" y="4"/>
                  <a:pt x="84" y="0"/>
                  <a:pt x="80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44" y="0"/>
                  <a:pt x="40" y="4"/>
                  <a:pt x="40" y="8"/>
                </a:cubicBezTo>
                <a:cubicBezTo>
                  <a:pt x="40" y="16"/>
                  <a:pt x="40" y="16"/>
                  <a:pt x="40" y="16"/>
                </a:cubicBezTo>
                <a:cubicBezTo>
                  <a:pt x="16" y="16"/>
                  <a:pt x="16" y="16"/>
                  <a:pt x="16" y="16"/>
                </a:cubicBezTo>
                <a:cubicBezTo>
                  <a:pt x="7" y="16"/>
                  <a:pt x="0" y="23"/>
                  <a:pt x="0" y="32"/>
                </a:cubicBezTo>
                <a:cubicBezTo>
                  <a:pt x="0" y="104"/>
                  <a:pt x="0" y="104"/>
                  <a:pt x="0" y="104"/>
                </a:cubicBezTo>
                <a:cubicBezTo>
                  <a:pt x="0" y="113"/>
                  <a:pt x="7" y="120"/>
                  <a:pt x="16" y="120"/>
                </a:cubicBezTo>
                <a:cubicBezTo>
                  <a:pt x="112" y="120"/>
                  <a:pt x="112" y="120"/>
                  <a:pt x="112" y="120"/>
                </a:cubicBezTo>
                <a:cubicBezTo>
                  <a:pt x="121" y="120"/>
                  <a:pt x="128" y="113"/>
                  <a:pt x="128" y="104"/>
                </a:cubicBezTo>
                <a:cubicBezTo>
                  <a:pt x="128" y="32"/>
                  <a:pt x="128" y="32"/>
                  <a:pt x="128" y="32"/>
                </a:cubicBezTo>
                <a:cubicBezTo>
                  <a:pt x="128" y="23"/>
                  <a:pt x="121" y="16"/>
                  <a:pt x="112" y="16"/>
                </a:cubicBezTo>
                <a:close/>
                <a:moveTo>
                  <a:pt x="48" y="12"/>
                </a:moveTo>
                <a:cubicBezTo>
                  <a:pt x="48" y="10"/>
                  <a:pt x="50" y="8"/>
                  <a:pt x="52" y="8"/>
                </a:cubicBezTo>
                <a:cubicBezTo>
                  <a:pt x="76" y="8"/>
                  <a:pt x="76" y="8"/>
                  <a:pt x="76" y="8"/>
                </a:cubicBezTo>
                <a:cubicBezTo>
                  <a:pt x="78" y="8"/>
                  <a:pt x="80" y="10"/>
                  <a:pt x="80" y="12"/>
                </a:cubicBezTo>
                <a:cubicBezTo>
                  <a:pt x="80" y="16"/>
                  <a:pt x="80" y="16"/>
                  <a:pt x="80" y="16"/>
                </a:cubicBezTo>
                <a:cubicBezTo>
                  <a:pt x="78" y="16"/>
                  <a:pt x="78" y="16"/>
                  <a:pt x="76" y="16"/>
                </a:cubicBezTo>
                <a:cubicBezTo>
                  <a:pt x="52" y="16"/>
                  <a:pt x="52" y="16"/>
                  <a:pt x="52" y="16"/>
                </a:cubicBezTo>
                <a:cubicBezTo>
                  <a:pt x="50" y="16"/>
                  <a:pt x="50" y="16"/>
                  <a:pt x="48" y="16"/>
                </a:cubicBezTo>
                <a:lnTo>
                  <a:pt x="48" y="12"/>
                </a:lnTo>
                <a:close/>
                <a:moveTo>
                  <a:pt x="120" y="104"/>
                </a:moveTo>
                <a:cubicBezTo>
                  <a:pt x="120" y="108"/>
                  <a:pt x="116" y="112"/>
                  <a:pt x="112" y="112"/>
                </a:cubicBezTo>
                <a:cubicBezTo>
                  <a:pt x="16" y="112"/>
                  <a:pt x="16" y="112"/>
                  <a:pt x="16" y="112"/>
                </a:cubicBezTo>
                <a:cubicBezTo>
                  <a:pt x="12" y="112"/>
                  <a:pt x="8" y="108"/>
                  <a:pt x="8" y="104"/>
                </a:cubicBezTo>
                <a:cubicBezTo>
                  <a:pt x="8" y="60"/>
                  <a:pt x="8" y="60"/>
                  <a:pt x="8" y="60"/>
                </a:cubicBezTo>
                <a:cubicBezTo>
                  <a:pt x="49" y="60"/>
                  <a:pt x="49" y="60"/>
                  <a:pt x="49" y="60"/>
                </a:cubicBezTo>
                <a:cubicBezTo>
                  <a:pt x="48" y="61"/>
                  <a:pt x="48" y="63"/>
                  <a:pt x="48" y="64"/>
                </a:cubicBezTo>
                <a:cubicBezTo>
                  <a:pt x="48" y="73"/>
                  <a:pt x="55" y="80"/>
                  <a:pt x="64" y="80"/>
                </a:cubicBezTo>
                <a:cubicBezTo>
                  <a:pt x="73" y="80"/>
                  <a:pt x="80" y="73"/>
                  <a:pt x="80" y="64"/>
                </a:cubicBezTo>
                <a:cubicBezTo>
                  <a:pt x="80" y="63"/>
                  <a:pt x="80" y="61"/>
                  <a:pt x="79" y="60"/>
                </a:cubicBezTo>
                <a:cubicBezTo>
                  <a:pt x="120" y="60"/>
                  <a:pt x="120" y="60"/>
                  <a:pt x="120" y="60"/>
                </a:cubicBezTo>
                <a:lnTo>
                  <a:pt x="120" y="104"/>
                </a:lnTo>
                <a:close/>
                <a:moveTo>
                  <a:pt x="56" y="64"/>
                </a:moveTo>
                <a:cubicBezTo>
                  <a:pt x="56" y="63"/>
                  <a:pt x="56" y="61"/>
                  <a:pt x="57" y="60"/>
                </a:cubicBezTo>
                <a:cubicBezTo>
                  <a:pt x="71" y="60"/>
                  <a:pt x="71" y="60"/>
                  <a:pt x="71" y="60"/>
                </a:cubicBezTo>
                <a:cubicBezTo>
                  <a:pt x="72" y="61"/>
                  <a:pt x="72" y="63"/>
                  <a:pt x="72" y="64"/>
                </a:cubicBezTo>
                <a:cubicBezTo>
                  <a:pt x="72" y="68"/>
                  <a:pt x="68" y="72"/>
                  <a:pt x="64" y="72"/>
                </a:cubicBezTo>
                <a:cubicBezTo>
                  <a:pt x="60" y="72"/>
                  <a:pt x="56" y="68"/>
                  <a:pt x="56" y="64"/>
                </a:cubicBezTo>
                <a:close/>
                <a:moveTo>
                  <a:pt x="120" y="52"/>
                </a:moveTo>
                <a:cubicBezTo>
                  <a:pt x="8" y="52"/>
                  <a:pt x="8" y="52"/>
                  <a:pt x="8" y="52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28"/>
                  <a:pt x="12" y="24"/>
                  <a:pt x="16" y="24"/>
                </a:cubicBezTo>
                <a:cubicBezTo>
                  <a:pt x="112" y="24"/>
                  <a:pt x="112" y="24"/>
                  <a:pt x="112" y="24"/>
                </a:cubicBezTo>
                <a:cubicBezTo>
                  <a:pt x="116" y="24"/>
                  <a:pt x="120" y="28"/>
                  <a:pt x="120" y="32"/>
                </a:cubicBezTo>
                <a:lnTo>
                  <a:pt x="120" y="5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文本框 20"/>
          <p:cNvSpPr txBox="1"/>
          <p:nvPr/>
        </p:nvSpPr>
        <p:spPr>
          <a:xfrm>
            <a:off x="2323906" y="4407683"/>
            <a:ext cx="2122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2"/>
                </a:solidFill>
              </a:rPr>
              <a:t>设计模式</a:t>
            </a:r>
          </a:p>
        </p:txBody>
      </p:sp>
      <p:sp>
        <p:nvSpPr>
          <p:cNvPr id="37" name="椭圆 36"/>
          <p:cNvSpPr/>
          <p:nvPr/>
        </p:nvSpPr>
        <p:spPr>
          <a:xfrm>
            <a:off x="1389545" y="4350799"/>
            <a:ext cx="658368" cy="65836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rgbClr val="C7C7C7"/>
              </a:gs>
            </a:gsLst>
            <a:lin ang="13500000" scaled="1"/>
            <a:tileRect/>
          </a:gradFill>
          <a:ln w="19050">
            <a:solidFill>
              <a:schemeClr val="bg1"/>
            </a:solidFill>
          </a:ln>
          <a:effectLst>
            <a:outerShdw blurRad="419100" dist="571500" dir="2700000" sx="90000" sy="9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8" name="Freeform 204"/>
          <p:cNvSpPr>
            <a:spLocks noEditPoints="1"/>
          </p:cNvSpPr>
          <p:nvPr/>
        </p:nvSpPr>
        <p:spPr bwMode="auto">
          <a:xfrm>
            <a:off x="1575073" y="4538340"/>
            <a:ext cx="302237" cy="283285"/>
          </a:xfrm>
          <a:custGeom>
            <a:avLst/>
            <a:gdLst>
              <a:gd name="T0" fmla="*/ 112 w 128"/>
              <a:gd name="T1" fmla="*/ 16 h 120"/>
              <a:gd name="T2" fmla="*/ 88 w 128"/>
              <a:gd name="T3" fmla="*/ 16 h 120"/>
              <a:gd name="T4" fmla="*/ 88 w 128"/>
              <a:gd name="T5" fmla="*/ 8 h 120"/>
              <a:gd name="T6" fmla="*/ 80 w 128"/>
              <a:gd name="T7" fmla="*/ 0 h 120"/>
              <a:gd name="T8" fmla="*/ 48 w 128"/>
              <a:gd name="T9" fmla="*/ 0 h 120"/>
              <a:gd name="T10" fmla="*/ 40 w 128"/>
              <a:gd name="T11" fmla="*/ 8 h 120"/>
              <a:gd name="T12" fmla="*/ 40 w 128"/>
              <a:gd name="T13" fmla="*/ 16 h 120"/>
              <a:gd name="T14" fmla="*/ 16 w 128"/>
              <a:gd name="T15" fmla="*/ 16 h 120"/>
              <a:gd name="T16" fmla="*/ 0 w 128"/>
              <a:gd name="T17" fmla="*/ 32 h 120"/>
              <a:gd name="T18" fmla="*/ 0 w 128"/>
              <a:gd name="T19" fmla="*/ 104 h 120"/>
              <a:gd name="T20" fmla="*/ 16 w 128"/>
              <a:gd name="T21" fmla="*/ 120 h 120"/>
              <a:gd name="T22" fmla="*/ 112 w 128"/>
              <a:gd name="T23" fmla="*/ 120 h 120"/>
              <a:gd name="T24" fmla="*/ 128 w 128"/>
              <a:gd name="T25" fmla="*/ 104 h 120"/>
              <a:gd name="T26" fmla="*/ 128 w 128"/>
              <a:gd name="T27" fmla="*/ 32 h 120"/>
              <a:gd name="T28" fmla="*/ 112 w 128"/>
              <a:gd name="T29" fmla="*/ 16 h 120"/>
              <a:gd name="T30" fmla="*/ 48 w 128"/>
              <a:gd name="T31" fmla="*/ 12 h 120"/>
              <a:gd name="T32" fmla="*/ 52 w 128"/>
              <a:gd name="T33" fmla="*/ 8 h 120"/>
              <a:gd name="T34" fmla="*/ 76 w 128"/>
              <a:gd name="T35" fmla="*/ 8 h 120"/>
              <a:gd name="T36" fmla="*/ 80 w 128"/>
              <a:gd name="T37" fmla="*/ 12 h 120"/>
              <a:gd name="T38" fmla="*/ 80 w 128"/>
              <a:gd name="T39" fmla="*/ 16 h 120"/>
              <a:gd name="T40" fmla="*/ 76 w 128"/>
              <a:gd name="T41" fmla="*/ 16 h 120"/>
              <a:gd name="T42" fmla="*/ 52 w 128"/>
              <a:gd name="T43" fmla="*/ 16 h 120"/>
              <a:gd name="T44" fmla="*/ 48 w 128"/>
              <a:gd name="T45" fmla="*/ 16 h 120"/>
              <a:gd name="T46" fmla="*/ 48 w 128"/>
              <a:gd name="T47" fmla="*/ 12 h 120"/>
              <a:gd name="T48" fmla="*/ 120 w 128"/>
              <a:gd name="T49" fmla="*/ 104 h 120"/>
              <a:gd name="T50" fmla="*/ 112 w 128"/>
              <a:gd name="T51" fmla="*/ 112 h 120"/>
              <a:gd name="T52" fmla="*/ 16 w 128"/>
              <a:gd name="T53" fmla="*/ 112 h 120"/>
              <a:gd name="T54" fmla="*/ 8 w 128"/>
              <a:gd name="T55" fmla="*/ 104 h 120"/>
              <a:gd name="T56" fmla="*/ 8 w 128"/>
              <a:gd name="T57" fmla="*/ 60 h 120"/>
              <a:gd name="T58" fmla="*/ 49 w 128"/>
              <a:gd name="T59" fmla="*/ 60 h 120"/>
              <a:gd name="T60" fmla="*/ 48 w 128"/>
              <a:gd name="T61" fmla="*/ 64 h 120"/>
              <a:gd name="T62" fmla="*/ 64 w 128"/>
              <a:gd name="T63" fmla="*/ 80 h 120"/>
              <a:gd name="T64" fmla="*/ 80 w 128"/>
              <a:gd name="T65" fmla="*/ 64 h 120"/>
              <a:gd name="T66" fmla="*/ 79 w 128"/>
              <a:gd name="T67" fmla="*/ 60 h 120"/>
              <a:gd name="T68" fmla="*/ 120 w 128"/>
              <a:gd name="T69" fmla="*/ 60 h 120"/>
              <a:gd name="T70" fmla="*/ 120 w 128"/>
              <a:gd name="T71" fmla="*/ 104 h 120"/>
              <a:gd name="T72" fmla="*/ 56 w 128"/>
              <a:gd name="T73" fmla="*/ 64 h 120"/>
              <a:gd name="T74" fmla="*/ 57 w 128"/>
              <a:gd name="T75" fmla="*/ 60 h 120"/>
              <a:gd name="T76" fmla="*/ 71 w 128"/>
              <a:gd name="T77" fmla="*/ 60 h 120"/>
              <a:gd name="T78" fmla="*/ 72 w 128"/>
              <a:gd name="T79" fmla="*/ 64 h 120"/>
              <a:gd name="T80" fmla="*/ 64 w 128"/>
              <a:gd name="T81" fmla="*/ 72 h 120"/>
              <a:gd name="T82" fmla="*/ 56 w 128"/>
              <a:gd name="T83" fmla="*/ 64 h 120"/>
              <a:gd name="T84" fmla="*/ 120 w 128"/>
              <a:gd name="T85" fmla="*/ 52 h 120"/>
              <a:gd name="T86" fmla="*/ 8 w 128"/>
              <a:gd name="T87" fmla="*/ 52 h 120"/>
              <a:gd name="T88" fmla="*/ 8 w 128"/>
              <a:gd name="T89" fmla="*/ 32 h 120"/>
              <a:gd name="T90" fmla="*/ 16 w 128"/>
              <a:gd name="T91" fmla="*/ 24 h 120"/>
              <a:gd name="T92" fmla="*/ 112 w 128"/>
              <a:gd name="T93" fmla="*/ 24 h 120"/>
              <a:gd name="T94" fmla="*/ 120 w 128"/>
              <a:gd name="T95" fmla="*/ 32 h 120"/>
              <a:gd name="T96" fmla="*/ 120 w 128"/>
              <a:gd name="T97" fmla="*/ 52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28" h="120">
                <a:moveTo>
                  <a:pt x="112" y="16"/>
                </a:moveTo>
                <a:cubicBezTo>
                  <a:pt x="88" y="16"/>
                  <a:pt x="88" y="16"/>
                  <a:pt x="88" y="16"/>
                </a:cubicBezTo>
                <a:cubicBezTo>
                  <a:pt x="88" y="8"/>
                  <a:pt x="88" y="8"/>
                  <a:pt x="88" y="8"/>
                </a:cubicBezTo>
                <a:cubicBezTo>
                  <a:pt x="88" y="4"/>
                  <a:pt x="84" y="0"/>
                  <a:pt x="80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44" y="0"/>
                  <a:pt x="40" y="4"/>
                  <a:pt x="40" y="8"/>
                </a:cubicBezTo>
                <a:cubicBezTo>
                  <a:pt x="40" y="16"/>
                  <a:pt x="40" y="16"/>
                  <a:pt x="40" y="16"/>
                </a:cubicBezTo>
                <a:cubicBezTo>
                  <a:pt x="16" y="16"/>
                  <a:pt x="16" y="16"/>
                  <a:pt x="16" y="16"/>
                </a:cubicBezTo>
                <a:cubicBezTo>
                  <a:pt x="7" y="16"/>
                  <a:pt x="0" y="23"/>
                  <a:pt x="0" y="32"/>
                </a:cubicBezTo>
                <a:cubicBezTo>
                  <a:pt x="0" y="104"/>
                  <a:pt x="0" y="104"/>
                  <a:pt x="0" y="104"/>
                </a:cubicBezTo>
                <a:cubicBezTo>
                  <a:pt x="0" y="113"/>
                  <a:pt x="7" y="120"/>
                  <a:pt x="16" y="120"/>
                </a:cubicBezTo>
                <a:cubicBezTo>
                  <a:pt x="112" y="120"/>
                  <a:pt x="112" y="120"/>
                  <a:pt x="112" y="120"/>
                </a:cubicBezTo>
                <a:cubicBezTo>
                  <a:pt x="121" y="120"/>
                  <a:pt x="128" y="113"/>
                  <a:pt x="128" y="104"/>
                </a:cubicBezTo>
                <a:cubicBezTo>
                  <a:pt x="128" y="32"/>
                  <a:pt x="128" y="32"/>
                  <a:pt x="128" y="32"/>
                </a:cubicBezTo>
                <a:cubicBezTo>
                  <a:pt x="128" y="23"/>
                  <a:pt x="121" y="16"/>
                  <a:pt x="112" y="16"/>
                </a:cubicBezTo>
                <a:close/>
                <a:moveTo>
                  <a:pt x="48" y="12"/>
                </a:moveTo>
                <a:cubicBezTo>
                  <a:pt x="48" y="10"/>
                  <a:pt x="50" y="8"/>
                  <a:pt x="52" y="8"/>
                </a:cubicBezTo>
                <a:cubicBezTo>
                  <a:pt x="76" y="8"/>
                  <a:pt x="76" y="8"/>
                  <a:pt x="76" y="8"/>
                </a:cubicBezTo>
                <a:cubicBezTo>
                  <a:pt x="78" y="8"/>
                  <a:pt x="80" y="10"/>
                  <a:pt x="80" y="12"/>
                </a:cubicBezTo>
                <a:cubicBezTo>
                  <a:pt x="80" y="16"/>
                  <a:pt x="80" y="16"/>
                  <a:pt x="80" y="16"/>
                </a:cubicBezTo>
                <a:cubicBezTo>
                  <a:pt x="78" y="16"/>
                  <a:pt x="78" y="16"/>
                  <a:pt x="76" y="16"/>
                </a:cubicBezTo>
                <a:cubicBezTo>
                  <a:pt x="52" y="16"/>
                  <a:pt x="52" y="16"/>
                  <a:pt x="52" y="16"/>
                </a:cubicBezTo>
                <a:cubicBezTo>
                  <a:pt x="50" y="16"/>
                  <a:pt x="50" y="16"/>
                  <a:pt x="48" y="16"/>
                </a:cubicBezTo>
                <a:lnTo>
                  <a:pt x="48" y="12"/>
                </a:lnTo>
                <a:close/>
                <a:moveTo>
                  <a:pt x="120" y="104"/>
                </a:moveTo>
                <a:cubicBezTo>
                  <a:pt x="120" y="108"/>
                  <a:pt x="116" y="112"/>
                  <a:pt x="112" y="112"/>
                </a:cubicBezTo>
                <a:cubicBezTo>
                  <a:pt x="16" y="112"/>
                  <a:pt x="16" y="112"/>
                  <a:pt x="16" y="112"/>
                </a:cubicBezTo>
                <a:cubicBezTo>
                  <a:pt x="12" y="112"/>
                  <a:pt x="8" y="108"/>
                  <a:pt x="8" y="104"/>
                </a:cubicBezTo>
                <a:cubicBezTo>
                  <a:pt x="8" y="60"/>
                  <a:pt x="8" y="60"/>
                  <a:pt x="8" y="60"/>
                </a:cubicBezTo>
                <a:cubicBezTo>
                  <a:pt x="49" y="60"/>
                  <a:pt x="49" y="60"/>
                  <a:pt x="49" y="60"/>
                </a:cubicBezTo>
                <a:cubicBezTo>
                  <a:pt x="48" y="61"/>
                  <a:pt x="48" y="63"/>
                  <a:pt x="48" y="64"/>
                </a:cubicBezTo>
                <a:cubicBezTo>
                  <a:pt x="48" y="73"/>
                  <a:pt x="55" y="80"/>
                  <a:pt x="64" y="80"/>
                </a:cubicBezTo>
                <a:cubicBezTo>
                  <a:pt x="73" y="80"/>
                  <a:pt x="80" y="73"/>
                  <a:pt x="80" y="64"/>
                </a:cubicBezTo>
                <a:cubicBezTo>
                  <a:pt x="80" y="63"/>
                  <a:pt x="80" y="61"/>
                  <a:pt x="79" y="60"/>
                </a:cubicBezTo>
                <a:cubicBezTo>
                  <a:pt x="120" y="60"/>
                  <a:pt x="120" y="60"/>
                  <a:pt x="120" y="60"/>
                </a:cubicBezTo>
                <a:lnTo>
                  <a:pt x="120" y="104"/>
                </a:lnTo>
                <a:close/>
                <a:moveTo>
                  <a:pt x="56" y="64"/>
                </a:moveTo>
                <a:cubicBezTo>
                  <a:pt x="56" y="63"/>
                  <a:pt x="56" y="61"/>
                  <a:pt x="57" y="60"/>
                </a:cubicBezTo>
                <a:cubicBezTo>
                  <a:pt x="71" y="60"/>
                  <a:pt x="71" y="60"/>
                  <a:pt x="71" y="60"/>
                </a:cubicBezTo>
                <a:cubicBezTo>
                  <a:pt x="72" y="61"/>
                  <a:pt x="72" y="63"/>
                  <a:pt x="72" y="64"/>
                </a:cubicBezTo>
                <a:cubicBezTo>
                  <a:pt x="72" y="68"/>
                  <a:pt x="68" y="72"/>
                  <a:pt x="64" y="72"/>
                </a:cubicBezTo>
                <a:cubicBezTo>
                  <a:pt x="60" y="72"/>
                  <a:pt x="56" y="68"/>
                  <a:pt x="56" y="64"/>
                </a:cubicBezTo>
                <a:close/>
                <a:moveTo>
                  <a:pt x="120" y="52"/>
                </a:moveTo>
                <a:cubicBezTo>
                  <a:pt x="8" y="52"/>
                  <a:pt x="8" y="52"/>
                  <a:pt x="8" y="52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28"/>
                  <a:pt x="12" y="24"/>
                  <a:pt x="16" y="24"/>
                </a:cubicBezTo>
                <a:cubicBezTo>
                  <a:pt x="112" y="24"/>
                  <a:pt x="112" y="24"/>
                  <a:pt x="112" y="24"/>
                </a:cubicBezTo>
                <a:cubicBezTo>
                  <a:pt x="116" y="24"/>
                  <a:pt x="120" y="28"/>
                  <a:pt x="120" y="32"/>
                </a:cubicBezTo>
                <a:lnTo>
                  <a:pt x="120" y="5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文本框 20"/>
          <p:cNvSpPr txBox="1"/>
          <p:nvPr/>
        </p:nvSpPr>
        <p:spPr>
          <a:xfrm>
            <a:off x="2317280" y="3064574"/>
            <a:ext cx="2122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2"/>
                </a:solidFill>
              </a:rPr>
              <a:t>项目演示</a:t>
            </a:r>
          </a:p>
        </p:txBody>
      </p:sp>
      <p:sp>
        <p:nvSpPr>
          <p:cNvPr id="40" name="椭圆 39"/>
          <p:cNvSpPr/>
          <p:nvPr/>
        </p:nvSpPr>
        <p:spPr>
          <a:xfrm>
            <a:off x="1389545" y="3007690"/>
            <a:ext cx="658368" cy="65836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rgbClr val="C7C7C7"/>
              </a:gs>
            </a:gsLst>
            <a:lin ang="13500000" scaled="1"/>
            <a:tileRect/>
          </a:gradFill>
          <a:ln w="19050">
            <a:solidFill>
              <a:schemeClr val="bg1"/>
            </a:solidFill>
          </a:ln>
          <a:effectLst>
            <a:outerShdw blurRad="419100" dist="571500" dir="2700000" sx="90000" sy="9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1" name="Freeform 204"/>
          <p:cNvSpPr>
            <a:spLocks noEditPoints="1"/>
          </p:cNvSpPr>
          <p:nvPr/>
        </p:nvSpPr>
        <p:spPr bwMode="auto">
          <a:xfrm>
            <a:off x="1575073" y="3195231"/>
            <a:ext cx="302237" cy="283285"/>
          </a:xfrm>
          <a:custGeom>
            <a:avLst/>
            <a:gdLst>
              <a:gd name="T0" fmla="*/ 112 w 128"/>
              <a:gd name="T1" fmla="*/ 16 h 120"/>
              <a:gd name="T2" fmla="*/ 88 w 128"/>
              <a:gd name="T3" fmla="*/ 16 h 120"/>
              <a:gd name="T4" fmla="*/ 88 w 128"/>
              <a:gd name="T5" fmla="*/ 8 h 120"/>
              <a:gd name="T6" fmla="*/ 80 w 128"/>
              <a:gd name="T7" fmla="*/ 0 h 120"/>
              <a:gd name="T8" fmla="*/ 48 w 128"/>
              <a:gd name="T9" fmla="*/ 0 h 120"/>
              <a:gd name="T10" fmla="*/ 40 w 128"/>
              <a:gd name="T11" fmla="*/ 8 h 120"/>
              <a:gd name="T12" fmla="*/ 40 w 128"/>
              <a:gd name="T13" fmla="*/ 16 h 120"/>
              <a:gd name="T14" fmla="*/ 16 w 128"/>
              <a:gd name="T15" fmla="*/ 16 h 120"/>
              <a:gd name="T16" fmla="*/ 0 w 128"/>
              <a:gd name="T17" fmla="*/ 32 h 120"/>
              <a:gd name="T18" fmla="*/ 0 w 128"/>
              <a:gd name="T19" fmla="*/ 104 h 120"/>
              <a:gd name="T20" fmla="*/ 16 w 128"/>
              <a:gd name="T21" fmla="*/ 120 h 120"/>
              <a:gd name="T22" fmla="*/ 112 w 128"/>
              <a:gd name="T23" fmla="*/ 120 h 120"/>
              <a:gd name="T24" fmla="*/ 128 w 128"/>
              <a:gd name="T25" fmla="*/ 104 h 120"/>
              <a:gd name="T26" fmla="*/ 128 w 128"/>
              <a:gd name="T27" fmla="*/ 32 h 120"/>
              <a:gd name="T28" fmla="*/ 112 w 128"/>
              <a:gd name="T29" fmla="*/ 16 h 120"/>
              <a:gd name="T30" fmla="*/ 48 w 128"/>
              <a:gd name="T31" fmla="*/ 12 h 120"/>
              <a:gd name="T32" fmla="*/ 52 w 128"/>
              <a:gd name="T33" fmla="*/ 8 h 120"/>
              <a:gd name="T34" fmla="*/ 76 w 128"/>
              <a:gd name="T35" fmla="*/ 8 h 120"/>
              <a:gd name="T36" fmla="*/ 80 w 128"/>
              <a:gd name="T37" fmla="*/ 12 h 120"/>
              <a:gd name="T38" fmla="*/ 80 w 128"/>
              <a:gd name="T39" fmla="*/ 16 h 120"/>
              <a:gd name="T40" fmla="*/ 76 w 128"/>
              <a:gd name="T41" fmla="*/ 16 h 120"/>
              <a:gd name="T42" fmla="*/ 52 w 128"/>
              <a:gd name="T43" fmla="*/ 16 h 120"/>
              <a:gd name="T44" fmla="*/ 48 w 128"/>
              <a:gd name="T45" fmla="*/ 16 h 120"/>
              <a:gd name="T46" fmla="*/ 48 w 128"/>
              <a:gd name="T47" fmla="*/ 12 h 120"/>
              <a:gd name="T48" fmla="*/ 120 w 128"/>
              <a:gd name="T49" fmla="*/ 104 h 120"/>
              <a:gd name="T50" fmla="*/ 112 w 128"/>
              <a:gd name="T51" fmla="*/ 112 h 120"/>
              <a:gd name="T52" fmla="*/ 16 w 128"/>
              <a:gd name="T53" fmla="*/ 112 h 120"/>
              <a:gd name="T54" fmla="*/ 8 w 128"/>
              <a:gd name="T55" fmla="*/ 104 h 120"/>
              <a:gd name="T56" fmla="*/ 8 w 128"/>
              <a:gd name="T57" fmla="*/ 60 h 120"/>
              <a:gd name="T58" fmla="*/ 49 w 128"/>
              <a:gd name="T59" fmla="*/ 60 h 120"/>
              <a:gd name="T60" fmla="*/ 48 w 128"/>
              <a:gd name="T61" fmla="*/ 64 h 120"/>
              <a:gd name="T62" fmla="*/ 64 w 128"/>
              <a:gd name="T63" fmla="*/ 80 h 120"/>
              <a:gd name="T64" fmla="*/ 80 w 128"/>
              <a:gd name="T65" fmla="*/ 64 h 120"/>
              <a:gd name="T66" fmla="*/ 79 w 128"/>
              <a:gd name="T67" fmla="*/ 60 h 120"/>
              <a:gd name="T68" fmla="*/ 120 w 128"/>
              <a:gd name="T69" fmla="*/ 60 h 120"/>
              <a:gd name="T70" fmla="*/ 120 w 128"/>
              <a:gd name="T71" fmla="*/ 104 h 120"/>
              <a:gd name="T72" fmla="*/ 56 w 128"/>
              <a:gd name="T73" fmla="*/ 64 h 120"/>
              <a:gd name="T74" fmla="*/ 57 w 128"/>
              <a:gd name="T75" fmla="*/ 60 h 120"/>
              <a:gd name="T76" fmla="*/ 71 w 128"/>
              <a:gd name="T77" fmla="*/ 60 h 120"/>
              <a:gd name="T78" fmla="*/ 72 w 128"/>
              <a:gd name="T79" fmla="*/ 64 h 120"/>
              <a:gd name="T80" fmla="*/ 64 w 128"/>
              <a:gd name="T81" fmla="*/ 72 h 120"/>
              <a:gd name="T82" fmla="*/ 56 w 128"/>
              <a:gd name="T83" fmla="*/ 64 h 120"/>
              <a:gd name="T84" fmla="*/ 120 w 128"/>
              <a:gd name="T85" fmla="*/ 52 h 120"/>
              <a:gd name="T86" fmla="*/ 8 w 128"/>
              <a:gd name="T87" fmla="*/ 52 h 120"/>
              <a:gd name="T88" fmla="*/ 8 w 128"/>
              <a:gd name="T89" fmla="*/ 32 h 120"/>
              <a:gd name="T90" fmla="*/ 16 w 128"/>
              <a:gd name="T91" fmla="*/ 24 h 120"/>
              <a:gd name="T92" fmla="*/ 112 w 128"/>
              <a:gd name="T93" fmla="*/ 24 h 120"/>
              <a:gd name="T94" fmla="*/ 120 w 128"/>
              <a:gd name="T95" fmla="*/ 32 h 120"/>
              <a:gd name="T96" fmla="*/ 120 w 128"/>
              <a:gd name="T97" fmla="*/ 52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28" h="120">
                <a:moveTo>
                  <a:pt x="112" y="16"/>
                </a:moveTo>
                <a:cubicBezTo>
                  <a:pt x="88" y="16"/>
                  <a:pt x="88" y="16"/>
                  <a:pt x="88" y="16"/>
                </a:cubicBezTo>
                <a:cubicBezTo>
                  <a:pt x="88" y="8"/>
                  <a:pt x="88" y="8"/>
                  <a:pt x="88" y="8"/>
                </a:cubicBezTo>
                <a:cubicBezTo>
                  <a:pt x="88" y="4"/>
                  <a:pt x="84" y="0"/>
                  <a:pt x="80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44" y="0"/>
                  <a:pt x="40" y="4"/>
                  <a:pt x="40" y="8"/>
                </a:cubicBezTo>
                <a:cubicBezTo>
                  <a:pt x="40" y="16"/>
                  <a:pt x="40" y="16"/>
                  <a:pt x="40" y="16"/>
                </a:cubicBezTo>
                <a:cubicBezTo>
                  <a:pt x="16" y="16"/>
                  <a:pt x="16" y="16"/>
                  <a:pt x="16" y="16"/>
                </a:cubicBezTo>
                <a:cubicBezTo>
                  <a:pt x="7" y="16"/>
                  <a:pt x="0" y="23"/>
                  <a:pt x="0" y="32"/>
                </a:cubicBezTo>
                <a:cubicBezTo>
                  <a:pt x="0" y="104"/>
                  <a:pt x="0" y="104"/>
                  <a:pt x="0" y="104"/>
                </a:cubicBezTo>
                <a:cubicBezTo>
                  <a:pt x="0" y="113"/>
                  <a:pt x="7" y="120"/>
                  <a:pt x="16" y="120"/>
                </a:cubicBezTo>
                <a:cubicBezTo>
                  <a:pt x="112" y="120"/>
                  <a:pt x="112" y="120"/>
                  <a:pt x="112" y="120"/>
                </a:cubicBezTo>
                <a:cubicBezTo>
                  <a:pt x="121" y="120"/>
                  <a:pt x="128" y="113"/>
                  <a:pt x="128" y="104"/>
                </a:cubicBezTo>
                <a:cubicBezTo>
                  <a:pt x="128" y="32"/>
                  <a:pt x="128" y="32"/>
                  <a:pt x="128" y="32"/>
                </a:cubicBezTo>
                <a:cubicBezTo>
                  <a:pt x="128" y="23"/>
                  <a:pt x="121" y="16"/>
                  <a:pt x="112" y="16"/>
                </a:cubicBezTo>
                <a:close/>
                <a:moveTo>
                  <a:pt x="48" y="12"/>
                </a:moveTo>
                <a:cubicBezTo>
                  <a:pt x="48" y="10"/>
                  <a:pt x="50" y="8"/>
                  <a:pt x="52" y="8"/>
                </a:cubicBezTo>
                <a:cubicBezTo>
                  <a:pt x="76" y="8"/>
                  <a:pt x="76" y="8"/>
                  <a:pt x="76" y="8"/>
                </a:cubicBezTo>
                <a:cubicBezTo>
                  <a:pt x="78" y="8"/>
                  <a:pt x="80" y="10"/>
                  <a:pt x="80" y="12"/>
                </a:cubicBezTo>
                <a:cubicBezTo>
                  <a:pt x="80" y="16"/>
                  <a:pt x="80" y="16"/>
                  <a:pt x="80" y="16"/>
                </a:cubicBezTo>
                <a:cubicBezTo>
                  <a:pt x="78" y="16"/>
                  <a:pt x="78" y="16"/>
                  <a:pt x="76" y="16"/>
                </a:cubicBezTo>
                <a:cubicBezTo>
                  <a:pt x="52" y="16"/>
                  <a:pt x="52" y="16"/>
                  <a:pt x="52" y="16"/>
                </a:cubicBezTo>
                <a:cubicBezTo>
                  <a:pt x="50" y="16"/>
                  <a:pt x="50" y="16"/>
                  <a:pt x="48" y="16"/>
                </a:cubicBezTo>
                <a:lnTo>
                  <a:pt x="48" y="12"/>
                </a:lnTo>
                <a:close/>
                <a:moveTo>
                  <a:pt x="120" y="104"/>
                </a:moveTo>
                <a:cubicBezTo>
                  <a:pt x="120" y="108"/>
                  <a:pt x="116" y="112"/>
                  <a:pt x="112" y="112"/>
                </a:cubicBezTo>
                <a:cubicBezTo>
                  <a:pt x="16" y="112"/>
                  <a:pt x="16" y="112"/>
                  <a:pt x="16" y="112"/>
                </a:cubicBezTo>
                <a:cubicBezTo>
                  <a:pt x="12" y="112"/>
                  <a:pt x="8" y="108"/>
                  <a:pt x="8" y="104"/>
                </a:cubicBezTo>
                <a:cubicBezTo>
                  <a:pt x="8" y="60"/>
                  <a:pt x="8" y="60"/>
                  <a:pt x="8" y="60"/>
                </a:cubicBezTo>
                <a:cubicBezTo>
                  <a:pt x="49" y="60"/>
                  <a:pt x="49" y="60"/>
                  <a:pt x="49" y="60"/>
                </a:cubicBezTo>
                <a:cubicBezTo>
                  <a:pt x="48" y="61"/>
                  <a:pt x="48" y="63"/>
                  <a:pt x="48" y="64"/>
                </a:cubicBezTo>
                <a:cubicBezTo>
                  <a:pt x="48" y="73"/>
                  <a:pt x="55" y="80"/>
                  <a:pt x="64" y="80"/>
                </a:cubicBezTo>
                <a:cubicBezTo>
                  <a:pt x="73" y="80"/>
                  <a:pt x="80" y="73"/>
                  <a:pt x="80" y="64"/>
                </a:cubicBezTo>
                <a:cubicBezTo>
                  <a:pt x="80" y="63"/>
                  <a:pt x="80" y="61"/>
                  <a:pt x="79" y="60"/>
                </a:cubicBezTo>
                <a:cubicBezTo>
                  <a:pt x="120" y="60"/>
                  <a:pt x="120" y="60"/>
                  <a:pt x="120" y="60"/>
                </a:cubicBezTo>
                <a:lnTo>
                  <a:pt x="120" y="104"/>
                </a:lnTo>
                <a:close/>
                <a:moveTo>
                  <a:pt x="56" y="64"/>
                </a:moveTo>
                <a:cubicBezTo>
                  <a:pt x="56" y="63"/>
                  <a:pt x="56" y="61"/>
                  <a:pt x="57" y="60"/>
                </a:cubicBezTo>
                <a:cubicBezTo>
                  <a:pt x="71" y="60"/>
                  <a:pt x="71" y="60"/>
                  <a:pt x="71" y="60"/>
                </a:cubicBezTo>
                <a:cubicBezTo>
                  <a:pt x="72" y="61"/>
                  <a:pt x="72" y="63"/>
                  <a:pt x="72" y="64"/>
                </a:cubicBezTo>
                <a:cubicBezTo>
                  <a:pt x="72" y="68"/>
                  <a:pt x="68" y="72"/>
                  <a:pt x="64" y="72"/>
                </a:cubicBezTo>
                <a:cubicBezTo>
                  <a:pt x="60" y="72"/>
                  <a:pt x="56" y="68"/>
                  <a:pt x="56" y="64"/>
                </a:cubicBezTo>
                <a:close/>
                <a:moveTo>
                  <a:pt x="120" y="52"/>
                </a:moveTo>
                <a:cubicBezTo>
                  <a:pt x="8" y="52"/>
                  <a:pt x="8" y="52"/>
                  <a:pt x="8" y="52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28"/>
                  <a:pt x="12" y="24"/>
                  <a:pt x="16" y="24"/>
                </a:cubicBezTo>
                <a:cubicBezTo>
                  <a:pt x="112" y="24"/>
                  <a:pt x="112" y="24"/>
                  <a:pt x="112" y="24"/>
                </a:cubicBezTo>
                <a:cubicBezTo>
                  <a:pt x="116" y="24"/>
                  <a:pt x="120" y="28"/>
                  <a:pt x="120" y="32"/>
                </a:cubicBezTo>
                <a:lnTo>
                  <a:pt x="120" y="5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5" presetClass="path" presetSubtype="0" decel="4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03073 -7.40741E-7 L -0.08906 -7.40741E-7 " pathEditMode="relative" rAng="0" ptsTypes="AA">
                                      <p:cBhvr>
                                        <p:cTn id="25" dur="1000" spd="-100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90" y="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35" presetClass="path" presetSubtype="0" accel="40000" decel="40000" fill="hold" grpId="2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0.03073 0 L 0 0 " pathEditMode="relative" rAng="0" ptsTypes="AA">
                                      <p:cBhvr>
                                        <p:cTn id="27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36" y="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5" presetClass="path" presetSubtype="0" decel="4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03073 -7.40741E-7 L -0.08906 -7.40741E-7 " pathEditMode="relative" rAng="0" ptsTypes="AA">
                                      <p:cBhvr>
                                        <p:cTn id="37" dur="1000" spd="-100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90" y="0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35" presetClass="path" presetSubtype="0" accel="40000" decel="40000" fill="hold" grpId="2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0.03073 0 L 0 0 " pathEditMode="relative" rAng="0" ptsTypes="AA">
                                      <p:cBhvr>
                                        <p:cTn id="39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36" y="0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5" presetClass="path" presetSubtype="0" decel="4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03073 -7.40741E-7 L -0.08906 -7.40741E-7 " pathEditMode="relative" rAng="0" ptsTypes="AA">
                                      <p:cBhvr>
                                        <p:cTn id="49" dur="1000" spd="-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90" y="0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35" presetClass="path" presetSubtype="0" accel="40000" decel="40000" fill="hold" grpId="2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0.03073 0 L 0 0 " pathEditMode="relative" rAng="0" ptsTypes="AA">
                                      <p:cBhvr>
                                        <p:cTn id="51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36" y="0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2" presetClass="path" presetSubtype="0" decel="5000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4.58333E-6 7.40741E-7 L 4.58333E-6 0.52685 " pathEditMode="relative" rAng="0" ptsTypes="AA">
                                      <p:cBhvr>
                                        <p:cTn id="61" dur="175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343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8" grpId="0"/>
      <p:bldP spid="30" grpId="0" bldLvl="0" animBg="1"/>
      <p:bldP spid="34" grpId="0" animBg="1"/>
      <p:bldP spid="34" grpId="1" animBg="1"/>
      <p:bldP spid="34" grpId="2" animBg="1"/>
      <p:bldP spid="35" grpId="0" animBg="1"/>
      <p:bldP spid="36" grpId="0"/>
      <p:bldP spid="37" grpId="0" animBg="1"/>
      <p:bldP spid="37" grpId="1" animBg="1"/>
      <p:bldP spid="37" grpId="2" animBg="1"/>
      <p:bldP spid="38" grpId="0" animBg="1"/>
      <p:bldP spid="39" grpId="0"/>
      <p:bldP spid="40" grpId="0" animBg="1"/>
      <p:bldP spid="40" grpId="1" animBg="1"/>
      <p:bldP spid="40" grpId="2" animBg="1"/>
      <p:bldP spid="4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1"/>
          <p:cNvGrpSpPr/>
          <p:nvPr/>
        </p:nvGrpSpPr>
        <p:grpSpPr>
          <a:xfrm>
            <a:off x="604820" y="354870"/>
            <a:ext cx="288000" cy="288000"/>
            <a:chOff x="1827622" y="1343919"/>
            <a:chExt cx="2304000" cy="2304000"/>
          </a:xfrm>
          <a:solidFill>
            <a:schemeClr val="accent2">
              <a:lumMod val="75000"/>
            </a:schemeClr>
          </a:solidFill>
        </p:grpSpPr>
        <p:sp>
          <p:nvSpPr>
            <p:cNvPr id="3" name="椭圆 2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pFill/>
            <a:ln w="12700">
              <a:noFill/>
            </a:ln>
            <a:effectLst>
              <a:outerShdw blurRad="152400" dist="127000" dir="7800000" sx="85000" sy="85000" algn="tr" rotWithShape="0">
                <a:prstClr val="black">
                  <a:alpha val="3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pFill/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" name="直接连接符 3"/>
          <p:cNvCxnSpPr>
            <a:endCxn id="5" idx="11"/>
          </p:cNvCxnSpPr>
          <p:nvPr/>
        </p:nvCxnSpPr>
        <p:spPr>
          <a:xfrm flipV="1">
            <a:off x="580821" y="790650"/>
            <a:ext cx="10698961" cy="453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reeform 6"/>
          <p:cNvSpPr>
            <a:spLocks noEditPoints="1"/>
          </p:cNvSpPr>
          <p:nvPr/>
        </p:nvSpPr>
        <p:spPr bwMode="auto">
          <a:xfrm>
            <a:off x="11279782" y="363136"/>
            <a:ext cx="425905" cy="427514"/>
          </a:xfrm>
          <a:custGeom>
            <a:avLst/>
            <a:gdLst>
              <a:gd name="T0" fmla="*/ 760 w 1905"/>
              <a:gd name="T1" fmla="*/ 1455 h 1912"/>
              <a:gd name="T2" fmla="*/ 448 w 1905"/>
              <a:gd name="T3" fmla="*/ 1143 h 1912"/>
              <a:gd name="T4" fmla="*/ 529 w 1905"/>
              <a:gd name="T5" fmla="*/ 1061 h 1912"/>
              <a:gd name="T6" fmla="*/ 841 w 1905"/>
              <a:gd name="T7" fmla="*/ 1374 h 1912"/>
              <a:gd name="T8" fmla="*/ 1802 w 1905"/>
              <a:gd name="T9" fmla="*/ 108 h 1912"/>
              <a:gd name="T10" fmla="*/ 748 w 1905"/>
              <a:gd name="T11" fmla="*/ 785 h 1912"/>
              <a:gd name="T12" fmla="*/ 55 w 1905"/>
              <a:gd name="T13" fmla="*/ 1737 h 1912"/>
              <a:gd name="T14" fmla="*/ 173 w 1905"/>
              <a:gd name="T15" fmla="*/ 1854 h 1912"/>
              <a:gd name="T16" fmla="*/ 1124 w 1905"/>
              <a:gd name="T17" fmla="*/ 1161 h 1912"/>
              <a:gd name="T18" fmla="*/ 1802 w 1905"/>
              <a:gd name="T19" fmla="*/ 108 h 1912"/>
              <a:gd name="T20" fmla="*/ 110 w 1905"/>
              <a:gd name="T21" fmla="*/ 1803 h 1912"/>
              <a:gd name="T22" fmla="*/ 0 w 1905"/>
              <a:gd name="T23" fmla="*/ 1912 h 1912"/>
              <a:gd name="T24" fmla="*/ 1758 w 1905"/>
              <a:gd name="T25" fmla="*/ 368 h 1912"/>
              <a:gd name="T26" fmla="*/ 1544 w 1905"/>
              <a:gd name="T27" fmla="*/ 153 h 1912"/>
              <a:gd name="T28" fmla="*/ 786 w 1905"/>
              <a:gd name="T29" fmla="*/ 513 h 1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05" h="1912">
                <a:moveTo>
                  <a:pt x="760" y="1455"/>
                </a:moveTo>
                <a:cubicBezTo>
                  <a:pt x="448" y="1143"/>
                  <a:pt x="448" y="1143"/>
                  <a:pt x="448" y="1143"/>
                </a:cubicBezTo>
                <a:moveTo>
                  <a:pt x="529" y="1061"/>
                </a:moveTo>
                <a:cubicBezTo>
                  <a:pt x="841" y="1374"/>
                  <a:pt x="841" y="1374"/>
                  <a:pt x="841" y="1374"/>
                </a:cubicBezTo>
                <a:moveTo>
                  <a:pt x="1802" y="108"/>
                </a:moveTo>
                <a:cubicBezTo>
                  <a:pt x="1698" y="4"/>
                  <a:pt x="1226" y="307"/>
                  <a:pt x="748" y="785"/>
                </a:cubicBezTo>
                <a:cubicBezTo>
                  <a:pt x="364" y="1169"/>
                  <a:pt x="94" y="1548"/>
                  <a:pt x="55" y="1737"/>
                </a:cubicBezTo>
                <a:cubicBezTo>
                  <a:pt x="173" y="1854"/>
                  <a:pt x="173" y="1854"/>
                  <a:pt x="173" y="1854"/>
                </a:cubicBezTo>
                <a:cubicBezTo>
                  <a:pt x="361" y="1815"/>
                  <a:pt x="740" y="1545"/>
                  <a:pt x="1124" y="1161"/>
                </a:cubicBezTo>
                <a:cubicBezTo>
                  <a:pt x="1602" y="683"/>
                  <a:pt x="1905" y="212"/>
                  <a:pt x="1802" y="108"/>
                </a:cubicBezTo>
                <a:close/>
                <a:moveTo>
                  <a:pt x="110" y="1803"/>
                </a:moveTo>
                <a:cubicBezTo>
                  <a:pt x="0" y="1912"/>
                  <a:pt x="0" y="1912"/>
                  <a:pt x="0" y="1912"/>
                </a:cubicBezTo>
                <a:moveTo>
                  <a:pt x="1758" y="368"/>
                </a:moveTo>
                <a:cubicBezTo>
                  <a:pt x="1758" y="368"/>
                  <a:pt x="1643" y="253"/>
                  <a:pt x="1544" y="153"/>
                </a:cubicBezTo>
                <a:cubicBezTo>
                  <a:pt x="1544" y="153"/>
                  <a:pt x="1319" y="0"/>
                  <a:pt x="786" y="513"/>
                </a:cubicBezTo>
              </a:path>
            </a:pathLst>
          </a:custGeom>
          <a:solidFill>
            <a:schemeClr val="accent2"/>
          </a:solidFill>
          <a:ln w="12700" cap="rnd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TextBox 13"/>
          <p:cNvSpPr txBox="1"/>
          <p:nvPr/>
        </p:nvSpPr>
        <p:spPr>
          <a:xfrm>
            <a:off x="982638" y="19493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项目简介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038225" y="1031875"/>
            <a:ext cx="8036560" cy="603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 smtClean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内存管理项目</a:t>
            </a:r>
            <a:r>
              <a:rPr lang="en-US" altLang="zh-CN" sz="2800" b="1" dirty="0" smtClean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——</a:t>
            </a:r>
            <a:r>
              <a:rPr lang="zh-CN" altLang="en-US" sz="2800" b="1" dirty="0" smtClean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两种内存分配方式的模拟</a:t>
            </a:r>
          </a:p>
        </p:txBody>
      </p:sp>
      <p:sp>
        <p:nvSpPr>
          <p:cNvPr id="21" name="Freeform 7"/>
          <p:cNvSpPr/>
          <p:nvPr/>
        </p:nvSpPr>
        <p:spPr bwMode="auto">
          <a:xfrm>
            <a:off x="1066421" y="1844331"/>
            <a:ext cx="522535" cy="598890"/>
          </a:xfrm>
          <a:custGeom>
            <a:avLst/>
            <a:gdLst>
              <a:gd name="T0" fmla="*/ 186 w 423"/>
              <a:gd name="T1" fmla="*/ 7 h 485"/>
              <a:gd name="T2" fmla="*/ 237 w 423"/>
              <a:gd name="T3" fmla="*/ 7 h 485"/>
              <a:gd name="T4" fmla="*/ 398 w 423"/>
              <a:gd name="T5" fmla="*/ 88 h 485"/>
              <a:gd name="T6" fmla="*/ 423 w 423"/>
              <a:gd name="T7" fmla="*/ 129 h 485"/>
              <a:gd name="T8" fmla="*/ 423 w 423"/>
              <a:gd name="T9" fmla="*/ 356 h 485"/>
              <a:gd name="T10" fmla="*/ 398 w 423"/>
              <a:gd name="T11" fmla="*/ 397 h 485"/>
              <a:gd name="T12" fmla="*/ 237 w 423"/>
              <a:gd name="T13" fmla="*/ 478 h 485"/>
              <a:gd name="T14" fmla="*/ 186 w 423"/>
              <a:gd name="T15" fmla="*/ 478 h 485"/>
              <a:gd name="T16" fmla="*/ 25 w 423"/>
              <a:gd name="T17" fmla="*/ 397 h 485"/>
              <a:gd name="T18" fmla="*/ 0 w 423"/>
              <a:gd name="T19" fmla="*/ 356 h 485"/>
              <a:gd name="T20" fmla="*/ 0 w 423"/>
              <a:gd name="T21" fmla="*/ 129 h 485"/>
              <a:gd name="T22" fmla="*/ 25 w 423"/>
              <a:gd name="T23" fmla="*/ 88 h 485"/>
              <a:gd name="T24" fmla="*/ 186 w 423"/>
              <a:gd name="T25" fmla="*/ 7 h 4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23" h="485">
                <a:moveTo>
                  <a:pt x="186" y="7"/>
                </a:moveTo>
                <a:cubicBezTo>
                  <a:pt x="200" y="0"/>
                  <a:pt x="223" y="0"/>
                  <a:pt x="237" y="7"/>
                </a:cubicBezTo>
                <a:cubicBezTo>
                  <a:pt x="398" y="88"/>
                  <a:pt x="398" y="88"/>
                  <a:pt x="398" y="88"/>
                </a:cubicBezTo>
                <a:cubicBezTo>
                  <a:pt x="412" y="95"/>
                  <a:pt x="423" y="114"/>
                  <a:pt x="423" y="129"/>
                </a:cubicBezTo>
                <a:cubicBezTo>
                  <a:pt x="423" y="356"/>
                  <a:pt x="423" y="356"/>
                  <a:pt x="423" y="356"/>
                </a:cubicBezTo>
                <a:cubicBezTo>
                  <a:pt x="423" y="372"/>
                  <a:pt x="412" y="390"/>
                  <a:pt x="398" y="397"/>
                </a:cubicBezTo>
                <a:cubicBezTo>
                  <a:pt x="237" y="478"/>
                  <a:pt x="237" y="478"/>
                  <a:pt x="237" y="478"/>
                </a:cubicBezTo>
                <a:cubicBezTo>
                  <a:pt x="223" y="485"/>
                  <a:pt x="200" y="485"/>
                  <a:pt x="186" y="478"/>
                </a:cubicBezTo>
                <a:cubicBezTo>
                  <a:pt x="25" y="397"/>
                  <a:pt x="25" y="397"/>
                  <a:pt x="25" y="397"/>
                </a:cubicBezTo>
                <a:cubicBezTo>
                  <a:pt x="11" y="390"/>
                  <a:pt x="0" y="372"/>
                  <a:pt x="0" y="356"/>
                </a:cubicBezTo>
                <a:cubicBezTo>
                  <a:pt x="0" y="129"/>
                  <a:pt x="0" y="129"/>
                  <a:pt x="0" y="129"/>
                </a:cubicBezTo>
                <a:cubicBezTo>
                  <a:pt x="0" y="114"/>
                  <a:pt x="11" y="95"/>
                  <a:pt x="25" y="88"/>
                </a:cubicBezTo>
                <a:lnTo>
                  <a:pt x="186" y="7"/>
                </a:ln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rgbClr val="C7C7C7"/>
              </a:gs>
            </a:gsLst>
            <a:lin ang="13500000" scaled="1"/>
            <a:tileRect/>
          </a:gradFill>
          <a:ln w="19050">
            <a:solidFill>
              <a:schemeClr val="bg1"/>
            </a:solidFill>
          </a:ln>
          <a:effectLst>
            <a:outerShdw blurRad="419100" dist="571500" dir="2700000" sx="90000" sy="9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2" name="文本框 28"/>
          <p:cNvSpPr txBox="1"/>
          <p:nvPr/>
        </p:nvSpPr>
        <p:spPr>
          <a:xfrm>
            <a:off x="1816319" y="1802962"/>
            <a:ext cx="6739890" cy="2066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sz="2800" b="1" dirty="0" smtClean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动态分区分配方式</a:t>
            </a:r>
          </a:p>
          <a:p>
            <a:pPr>
              <a:lnSpc>
                <a:spcPct val="120000"/>
              </a:lnSpc>
            </a:pPr>
            <a:r>
              <a:rPr lang="zh-CN" sz="2000" dirty="0" smtClean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假设初始状态下，可用内存空间为</a:t>
            </a:r>
            <a:r>
              <a:rPr lang="en-US" altLang="zh-CN" sz="2000" dirty="0" smtClean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640K</a:t>
            </a:r>
            <a:r>
              <a:rPr lang="zh-CN" altLang="en-US" sz="2000" dirty="0" smtClean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，输入一作业请求序列，分别用首次适应算法和最佳适应算法进行内存块的分配和回收，并显示出每次分配和回收后的空闲分区链的情况。</a:t>
            </a:r>
          </a:p>
        </p:txBody>
      </p:sp>
      <p:sp>
        <p:nvSpPr>
          <p:cNvPr id="23" name="六边形 22"/>
          <p:cNvSpPr/>
          <p:nvPr/>
        </p:nvSpPr>
        <p:spPr>
          <a:xfrm rot="5400000">
            <a:off x="1080755" y="1928774"/>
            <a:ext cx="493866" cy="430004"/>
          </a:xfrm>
          <a:prstGeom prst="hexagon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4" name="组合 36"/>
          <p:cNvGrpSpPr/>
          <p:nvPr/>
        </p:nvGrpSpPr>
        <p:grpSpPr>
          <a:xfrm>
            <a:off x="1193754" y="2044810"/>
            <a:ext cx="267869" cy="197932"/>
            <a:chOff x="7608888" y="1870076"/>
            <a:chExt cx="322263" cy="238125"/>
          </a:xfrm>
          <a:solidFill>
            <a:schemeClr val="accent2"/>
          </a:solidFill>
        </p:grpSpPr>
        <p:sp useBgFill="1">
          <p:nvSpPr>
            <p:cNvPr id="26" name="Oval 70"/>
            <p:cNvSpPr>
              <a:spLocks noChangeArrowheads="1"/>
            </p:cNvSpPr>
            <p:nvPr/>
          </p:nvSpPr>
          <p:spPr bwMode="auto">
            <a:xfrm>
              <a:off x="7721601" y="1947864"/>
              <a:ext cx="98425" cy="968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 useBgFill="1">
          <p:nvSpPr>
            <p:cNvPr id="27" name="Freeform 71"/>
            <p:cNvSpPr>
              <a:spLocks noEditPoints="1"/>
            </p:cNvSpPr>
            <p:nvPr/>
          </p:nvSpPr>
          <p:spPr bwMode="auto">
            <a:xfrm>
              <a:off x="7608888" y="1870076"/>
              <a:ext cx="322263" cy="238125"/>
            </a:xfrm>
            <a:custGeom>
              <a:avLst/>
              <a:gdLst>
                <a:gd name="T0" fmla="*/ 260 w 281"/>
                <a:gd name="T1" fmla="*/ 21 h 207"/>
                <a:gd name="T2" fmla="*/ 217 w 281"/>
                <a:gd name="T3" fmla="*/ 21 h 207"/>
                <a:gd name="T4" fmla="*/ 218 w 281"/>
                <a:gd name="T5" fmla="*/ 21 h 207"/>
                <a:gd name="T6" fmla="*/ 197 w 281"/>
                <a:gd name="T7" fmla="*/ 0 h 207"/>
                <a:gd name="T8" fmla="*/ 86 w 281"/>
                <a:gd name="T9" fmla="*/ 0 h 207"/>
                <a:gd name="T10" fmla="*/ 65 w 281"/>
                <a:gd name="T11" fmla="*/ 21 h 207"/>
                <a:gd name="T12" fmla="*/ 65 w 281"/>
                <a:gd name="T13" fmla="*/ 21 h 207"/>
                <a:gd name="T14" fmla="*/ 20 w 281"/>
                <a:gd name="T15" fmla="*/ 21 h 207"/>
                <a:gd name="T16" fmla="*/ 0 w 281"/>
                <a:gd name="T17" fmla="*/ 42 h 207"/>
                <a:gd name="T18" fmla="*/ 0 w 281"/>
                <a:gd name="T19" fmla="*/ 187 h 207"/>
                <a:gd name="T20" fmla="*/ 20 w 281"/>
                <a:gd name="T21" fmla="*/ 207 h 207"/>
                <a:gd name="T22" fmla="*/ 260 w 281"/>
                <a:gd name="T23" fmla="*/ 207 h 207"/>
                <a:gd name="T24" fmla="*/ 281 w 281"/>
                <a:gd name="T25" fmla="*/ 187 h 207"/>
                <a:gd name="T26" fmla="*/ 281 w 281"/>
                <a:gd name="T27" fmla="*/ 42 h 207"/>
                <a:gd name="T28" fmla="*/ 260 w 281"/>
                <a:gd name="T29" fmla="*/ 21 h 207"/>
                <a:gd name="T30" fmla="*/ 141 w 281"/>
                <a:gd name="T31" fmla="*/ 181 h 207"/>
                <a:gd name="T32" fmla="*/ 69 w 281"/>
                <a:gd name="T33" fmla="*/ 109 h 207"/>
                <a:gd name="T34" fmla="*/ 141 w 281"/>
                <a:gd name="T35" fmla="*/ 36 h 207"/>
                <a:gd name="T36" fmla="*/ 214 w 281"/>
                <a:gd name="T37" fmla="*/ 109 h 207"/>
                <a:gd name="T38" fmla="*/ 141 w 281"/>
                <a:gd name="T39" fmla="*/ 181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81" h="207">
                  <a:moveTo>
                    <a:pt x="260" y="21"/>
                  </a:moveTo>
                  <a:cubicBezTo>
                    <a:pt x="217" y="21"/>
                    <a:pt x="217" y="21"/>
                    <a:pt x="217" y="21"/>
                  </a:cubicBezTo>
                  <a:cubicBezTo>
                    <a:pt x="218" y="21"/>
                    <a:pt x="218" y="21"/>
                    <a:pt x="218" y="21"/>
                  </a:cubicBezTo>
                  <a:cubicBezTo>
                    <a:pt x="218" y="9"/>
                    <a:pt x="208" y="0"/>
                    <a:pt x="197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75" y="0"/>
                    <a:pt x="65" y="9"/>
                    <a:pt x="65" y="21"/>
                  </a:cubicBezTo>
                  <a:cubicBezTo>
                    <a:pt x="65" y="21"/>
                    <a:pt x="65" y="21"/>
                    <a:pt x="65" y="21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9" y="21"/>
                    <a:pt x="0" y="31"/>
                    <a:pt x="0" y="42"/>
                  </a:cubicBezTo>
                  <a:cubicBezTo>
                    <a:pt x="0" y="187"/>
                    <a:pt x="0" y="187"/>
                    <a:pt x="0" y="187"/>
                  </a:cubicBezTo>
                  <a:cubicBezTo>
                    <a:pt x="0" y="198"/>
                    <a:pt x="9" y="207"/>
                    <a:pt x="20" y="207"/>
                  </a:cubicBezTo>
                  <a:cubicBezTo>
                    <a:pt x="260" y="207"/>
                    <a:pt x="260" y="207"/>
                    <a:pt x="260" y="207"/>
                  </a:cubicBezTo>
                  <a:cubicBezTo>
                    <a:pt x="271" y="207"/>
                    <a:pt x="281" y="198"/>
                    <a:pt x="281" y="187"/>
                  </a:cubicBezTo>
                  <a:cubicBezTo>
                    <a:pt x="281" y="42"/>
                    <a:pt x="281" y="42"/>
                    <a:pt x="281" y="42"/>
                  </a:cubicBezTo>
                  <a:cubicBezTo>
                    <a:pt x="281" y="31"/>
                    <a:pt x="271" y="21"/>
                    <a:pt x="260" y="21"/>
                  </a:cubicBezTo>
                  <a:close/>
                  <a:moveTo>
                    <a:pt x="141" y="181"/>
                  </a:moveTo>
                  <a:cubicBezTo>
                    <a:pt x="101" y="181"/>
                    <a:pt x="69" y="149"/>
                    <a:pt x="69" y="109"/>
                  </a:cubicBezTo>
                  <a:cubicBezTo>
                    <a:pt x="69" y="69"/>
                    <a:pt x="101" y="36"/>
                    <a:pt x="141" y="36"/>
                  </a:cubicBezTo>
                  <a:cubicBezTo>
                    <a:pt x="181" y="36"/>
                    <a:pt x="214" y="69"/>
                    <a:pt x="214" y="109"/>
                  </a:cubicBezTo>
                  <a:cubicBezTo>
                    <a:pt x="214" y="149"/>
                    <a:pt x="181" y="181"/>
                    <a:pt x="141" y="1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8" name="Freeform 7"/>
          <p:cNvSpPr/>
          <p:nvPr/>
        </p:nvSpPr>
        <p:spPr bwMode="auto">
          <a:xfrm>
            <a:off x="1067056" y="4193628"/>
            <a:ext cx="522535" cy="598890"/>
          </a:xfrm>
          <a:custGeom>
            <a:avLst/>
            <a:gdLst>
              <a:gd name="T0" fmla="*/ 186 w 423"/>
              <a:gd name="T1" fmla="*/ 7 h 485"/>
              <a:gd name="T2" fmla="*/ 237 w 423"/>
              <a:gd name="T3" fmla="*/ 7 h 485"/>
              <a:gd name="T4" fmla="*/ 398 w 423"/>
              <a:gd name="T5" fmla="*/ 88 h 485"/>
              <a:gd name="T6" fmla="*/ 423 w 423"/>
              <a:gd name="T7" fmla="*/ 129 h 485"/>
              <a:gd name="T8" fmla="*/ 423 w 423"/>
              <a:gd name="T9" fmla="*/ 356 h 485"/>
              <a:gd name="T10" fmla="*/ 398 w 423"/>
              <a:gd name="T11" fmla="*/ 397 h 485"/>
              <a:gd name="T12" fmla="*/ 237 w 423"/>
              <a:gd name="T13" fmla="*/ 478 h 485"/>
              <a:gd name="T14" fmla="*/ 186 w 423"/>
              <a:gd name="T15" fmla="*/ 478 h 485"/>
              <a:gd name="T16" fmla="*/ 25 w 423"/>
              <a:gd name="T17" fmla="*/ 397 h 485"/>
              <a:gd name="T18" fmla="*/ 0 w 423"/>
              <a:gd name="T19" fmla="*/ 356 h 485"/>
              <a:gd name="T20" fmla="*/ 0 w 423"/>
              <a:gd name="T21" fmla="*/ 129 h 485"/>
              <a:gd name="T22" fmla="*/ 25 w 423"/>
              <a:gd name="T23" fmla="*/ 88 h 485"/>
              <a:gd name="T24" fmla="*/ 186 w 423"/>
              <a:gd name="T25" fmla="*/ 7 h 4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23" h="485">
                <a:moveTo>
                  <a:pt x="186" y="7"/>
                </a:moveTo>
                <a:cubicBezTo>
                  <a:pt x="200" y="0"/>
                  <a:pt x="223" y="0"/>
                  <a:pt x="237" y="7"/>
                </a:cubicBezTo>
                <a:cubicBezTo>
                  <a:pt x="398" y="88"/>
                  <a:pt x="398" y="88"/>
                  <a:pt x="398" y="88"/>
                </a:cubicBezTo>
                <a:cubicBezTo>
                  <a:pt x="412" y="95"/>
                  <a:pt x="423" y="114"/>
                  <a:pt x="423" y="129"/>
                </a:cubicBezTo>
                <a:cubicBezTo>
                  <a:pt x="423" y="356"/>
                  <a:pt x="423" y="356"/>
                  <a:pt x="423" y="356"/>
                </a:cubicBezTo>
                <a:cubicBezTo>
                  <a:pt x="423" y="372"/>
                  <a:pt x="412" y="390"/>
                  <a:pt x="398" y="397"/>
                </a:cubicBezTo>
                <a:cubicBezTo>
                  <a:pt x="237" y="478"/>
                  <a:pt x="237" y="478"/>
                  <a:pt x="237" y="478"/>
                </a:cubicBezTo>
                <a:cubicBezTo>
                  <a:pt x="223" y="485"/>
                  <a:pt x="200" y="485"/>
                  <a:pt x="186" y="478"/>
                </a:cubicBezTo>
                <a:cubicBezTo>
                  <a:pt x="25" y="397"/>
                  <a:pt x="25" y="397"/>
                  <a:pt x="25" y="397"/>
                </a:cubicBezTo>
                <a:cubicBezTo>
                  <a:pt x="11" y="390"/>
                  <a:pt x="0" y="372"/>
                  <a:pt x="0" y="356"/>
                </a:cubicBezTo>
                <a:cubicBezTo>
                  <a:pt x="0" y="129"/>
                  <a:pt x="0" y="129"/>
                  <a:pt x="0" y="129"/>
                </a:cubicBezTo>
                <a:cubicBezTo>
                  <a:pt x="0" y="114"/>
                  <a:pt x="11" y="95"/>
                  <a:pt x="25" y="88"/>
                </a:cubicBezTo>
                <a:lnTo>
                  <a:pt x="186" y="7"/>
                </a:ln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rgbClr val="C7C7C7"/>
              </a:gs>
            </a:gsLst>
            <a:lin ang="13500000" scaled="1"/>
            <a:tileRect/>
          </a:gradFill>
          <a:ln w="19050">
            <a:solidFill>
              <a:schemeClr val="bg1"/>
            </a:solidFill>
          </a:ln>
          <a:effectLst>
            <a:outerShdw blurRad="419100" dist="571500" dir="2700000" sx="90000" sy="9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0" name="六边形 29"/>
          <p:cNvSpPr/>
          <p:nvPr/>
        </p:nvSpPr>
        <p:spPr>
          <a:xfrm rot="5400000">
            <a:off x="1081390" y="4278071"/>
            <a:ext cx="493866" cy="430004"/>
          </a:xfrm>
          <a:prstGeom prst="hexagon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1" name="组合 12"/>
          <p:cNvGrpSpPr/>
          <p:nvPr/>
        </p:nvGrpSpPr>
        <p:grpSpPr>
          <a:xfrm>
            <a:off x="1194389" y="4394107"/>
            <a:ext cx="267869" cy="197932"/>
            <a:chOff x="7608888" y="1870076"/>
            <a:chExt cx="322263" cy="238125"/>
          </a:xfrm>
          <a:solidFill>
            <a:schemeClr val="accent2"/>
          </a:solidFill>
        </p:grpSpPr>
        <p:sp useBgFill="1">
          <p:nvSpPr>
            <p:cNvPr id="32" name="Oval 70"/>
            <p:cNvSpPr>
              <a:spLocks noChangeArrowheads="1"/>
            </p:cNvSpPr>
            <p:nvPr/>
          </p:nvSpPr>
          <p:spPr bwMode="auto">
            <a:xfrm>
              <a:off x="7721601" y="1947864"/>
              <a:ext cx="98425" cy="968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 useBgFill="1">
          <p:nvSpPr>
            <p:cNvPr id="33" name="Freeform 71"/>
            <p:cNvSpPr>
              <a:spLocks noEditPoints="1"/>
            </p:cNvSpPr>
            <p:nvPr/>
          </p:nvSpPr>
          <p:spPr bwMode="auto">
            <a:xfrm>
              <a:off x="7608888" y="1870076"/>
              <a:ext cx="322263" cy="238125"/>
            </a:xfrm>
            <a:custGeom>
              <a:avLst/>
              <a:gdLst>
                <a:gd name="T0" fmla="*/ 260 w 281"/>
                <a:gd name="T1" fmla="*/ 21 h 207"/>
                <a:gd name="T2" fmla="*/ 217 w 281"/>
                <a:gd name="T3" fmla="*/ 21 h 207"/>
                <a:gd name="T4" fmla="*/ 218 w 281"/>
                <a:gd name="T5" fmla="*/ 21 h 207"/>
                <a:gd name="T6" fmla="*/ 197 w 281"/>
                <a:gd name="T7" fmla="*/ 0 h 207"/>
                <a:gd name="T8" fmla="*/ 86 w 281"/>
                <a:gd name="T9" fmla="*/ 0 h 207"/>
                <a:gd name="T10" fmla="*/ 65 w 281"/>
                <a:gd name="T11" fmla="*/ 21 h 207"/>
                <a:gd name="T12" fmla="*/ 65 w 281"/>
                <a:gd name="T13" fmla="*/ 21 h 207"/>
                <a:gd name="T14" fmla="*/ 20 w 281"/>
                <a:gd name="T15" fmla="*/ 21 h 207"/>
                <a:gd name="T16" fmla="*/ 0 w 281"/>
                <a:gd name="T17" fmla="*/ 42 h 207"/>
                <a:gd name="T18" fmla="*/ 0 w 281"/>
                <a:gd name="T19" fmla="*/ 187 h 207"/>
                <a:gd name="T20" fmla="*/ 20 w 281"/>
                <a:gd name="T21" fmla="*/ 207 h 207"/>
                <a:gd name="T22" fmla="*/ 260 w 281"/>
                <a:gd name="T23" fmla="*/ 207 h 207"/>
                <a:gd name="T24" fmla="*/ 281 w 281"/>
                <a:gd name="T25" fmla="*/ 187 h 207"/>
                <a:gd name="T26" fmla="*/ 281 w 281"/>
                <a:gd name="T27" fmla="*/ 42 h 207"/>
                <a:gd name="T28" fmla="*/ 260 w 281"/>
                <a:gd name="T29" fmla="*/ 21 h 207"/>
                <a:gd name="T30" fmla="*/ 141 w 281"/>
                <a:gd name="T31" fmla="*/ 181 h 207"/>
                <a:gd name="T32" fmla="*/ 69 w 281"/>
                <a:gd name="T33" fmla="*/ 109 h 207"/>
                <a:gd name="T34" fmla="*/ 141 w 281"/>
                <a:gd name="T35" fmla="*/ 36 h 207"/>
                <a:gd name="T36" fmla="*/ 214 w 281"/>
                <a:gd name="T37" fmla="*/ 109 h 207"/>
                <a:gd name="T38" fmla="*/ 141 w 281"/>
                <a:gd name="T39" fmla="*/ 181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81" h="207">
                  <a:moveTo>
                    <a:pt x="260" y="21"/>
                  </a:moveTo>
                  <a:cubicBezTo>
                    <a:pt x="217" y="21"/>
                    <a:pt x="217" y="21"/>
                    <a:pt x="217" y="21"/>
                  </a:cubicBezTo>
                  <a:cubicBezTo>
                    <a:pt x="218" y="21"/>
                    <a:pt x="218" y="21"/>
                    <a:pt x="218" y="21"/>
                  </a:cubicBezTo>
                  <a:cubicBezTo>
                    <a:pt x="218" y="9"/>
                    <a:pt x="208" y="0"/>
                    <a:pt x="197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75" y="0"/>
                    <a:pt x="65" y="9"/>
                    <a:pt x="65" y="21"/>
                  </a:cubicBezTo>
                  <a:cubicBezTo>
                    <a:pt x="65" y="21"/>
                    <a:pt x="65" y="21"/>
                    <a:pt x="65" y="21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9" y="21"/>
                    <a:pt x="0" y="31"/>
                    <a:pt x="0" y="42"/>
                  </a:cubicBezTo>
                  <a:cubicBezTo>
                    <a:pt x="0" y="187"/>
                    <a:pt x="0" y="187"/>
                    <a:pt x="0" y="187"/>
                  </a:cubicBezTo>
                  <a:cubicBezTo>
                    <a:pt x="0" y="198"/>
                    <a:pt x="9" y="207"/>
                    <a:pt x="20" y="207"/>
                  </a:cubicBezTo>
                  <a:cubicBezTo>
                    <a:pt x="260" y="207"/>
                    <a:pt x="260" y="207"/>
                    <a:pt x="260" y="207"/>
                  </a:cubicBezTo>
                  <a:cubicBezTo>
                    <a:pt x="271" y="207"/>
                    <a:pt x="281" y="198"/>
                    <a:pt x="281" y="187"/>
                  </a:cubicBezTo>
                  <a:cubicBezTo>
                    <a:pt x="281" y="42"/>
                    <a:pt x="281" y="42"/>
                    <a:pt x="281" y="42"/>
                  </a:cubicBezTo>
                  <a:cubicBezTo>
                    <a:pt x="281" y="31"/>
                    <a:pt x="271" y="21"/>
                    <a:pt x="260" y="21"/>
                  </a:cubicBezTo>
                  <a:close/>
                  <a:moveTo>
                    <a:pt x="141" y="181"/>
                  </a:moveTo>
                  <a:cubicBezTo>
                    <a:pt x="101" y="181"/>
                    <a:pt x="69" y="149"/>
                    <a:pt x="69" y="109"/>
                  </a:cubicBezTo>
                  <a:cubicBezTo>
                    <a:pt x="69" y="69"/>
                    <a:pt x="101" y="36"/>
                    <a:pt x="141" y="36"/>
                  </a:cubicBezTo>
                  <a:cubicBezTo>
                    <a:pt x="181" y="36"/>
                    <a:pt x="214" y="69"/>
                    <a:pt x="214" y="109"/>
                  </a:cubicBezTo>
                  <a:cubicBezTo>
                    <a:pt x="214" y="149"/>
                    <a:pt x="181" y="181"/>
                    <a:pt x="141" y="1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4" name="文本框 5"/>
          <p:cNvSpPr txBox="1"/>
          <p:nvPr/>
        </p:nvSpPr>
        <p:spPr>
          <a:xfrm>
            <a:off x="1816319" y="4193534"/>
            <a:ext cx="6739890" cy="2066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sz="2800" b="1" dirty="0" smtClean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请求调页分配方式</a:t>
            </a:r>
          </a:p>
          <a:p>
            <a:pPr>
              <a:lnSpc>
                <a:spcPct val="120000"/>
              </a:lnSpc>
            </a:pPr>
            <a:r>
              <a:rPr lang="zh-CN" sz="2000" dirty="0" smtClean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假设每个页面可存放</a:t>
            </a:r>
            <a:r>
              <a:rPr lang="en-US" altLang="zh-CN" sz="2000" dirty="0" smtClean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10</a:t>
            </a:r>
            <a:r>
              <a:rPr lang="zh-CN" altLang="en-US" sz="2000" dirty="0" smtClean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条指令，分配给一个作业的内存块为</a:t>
            </a:r>
            <a:r>
              <a:rPr lang="en-US" altLang="zh-CN" sz="2000" dirty="0" smtClean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 sz="2000" dirty="0" smtClean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。模拟一个作业的执行过程，该作业有</a:t>
            </a:r>
            <a:r>
              <a:rPr lang="en-US" altLang="zh-CN" sz="2000" dirty="0" smtClean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320</a:t>
            </a:r>
            <a:r>
              <a:rPr lang="zh-CN" altLang="en-US" sz="2000" dirty="0" smtClean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条指令，即它的地址空间为</a:t>
            </a:r>
            <a:r>
              <a:rPr lang="en-US" altLang="zh-CN" sz="2000" dirty="0" smtClean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32</a:t>
            </a:r>
            <a:r>
              <a:rPr lang="zh-CN" altLang="en-US" sz="2000" dirty="0" smtClean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页，目前所有页还没有调入内存。</a:t>
            </a:r>
          </a:p>
          <a:p>
            <a:pPr>
              <a:lnSpc>
                <a:spcPct val="120000"/>
              </a:lnSpc>
            </a:pPr>
            <a:r>
              <a:rPr lang="zh-CN" altLang="en-US" sz="2000" dirty="0" smtClean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分别用</a:t>
            </a:r>
            <a:r>
              <a:rPr lang="en-US" altLang="zh-CN" sz="2000" dirty="0" smtClean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OPT</a:t>
            </a:r>
            <a:r>
              <a:rPr lang="zh-CN" altLang="en-US" sz="2000" dirty="0" smtClean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算法、</a:t>
            </a:r>
            <a:r>
              <a:rPr lang="en-US" altLang="zh-CN" sz="2000" dirty="0" smtClean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LRU</a:t>
            </a:r>
            <a:r>
              <a:rPr lang="zh-CN" altLang="en-US" sz="2000" dirty="0" smtClean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算法和</a:t>
            </a:r>
            <a:r>
              <a:rPr lang="en-US" altLang="zh-CN" sz="2000" dirty="0" smtClean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FIFO</a:t>
            </a:r>
            <a:r>
              <a:rPr lang="zh-CN" altLang="en-US" sz="2000" dirty="0" smtClean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算法完成调页。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00"/>
                            </p:stCondLst>
                            <p:childTnLst>
                              <p:par>
                                <p:cTn id="17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1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85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4" presetClass="path" presetSubtype="0" decel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0.03889 L 3.125E-6 -0.20486 " pathEditMode="relative" rAng="0" ptsTypes="AA">
                                      <p:cBhvr>
                                        <p:cTn id="30" dur="1000" spd="-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199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64" presetClass="path" presetSubtype="0" accel="30000" decel="3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3.95833E-6 0.03842 L 3.95833E-6 2.96296E-6 " pathEditMode="relative" rAng="0" ptsTypes="AA">
                                      <p:cBhvr>
                                        <p:cTn id="32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1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21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1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85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64" presetClass="path" presetSubtype="0" decel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0.03889 L 3.125E-6 -0.20486 " pathEditMode="relative" rAng="0" ptsTypes="AA">
                                      <p:cBhvr>
                                        <p:cTn id="50" dur="1000" spd="-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199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64" presetClass="path" presetSubtype="0" accel="30000" decel="3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3.95833E-6 0.03842 L 3.95833E-6 2.96296E-6 " pathEditMode="relative" rAng="0" ptsTypes="AA">
                                      <p:cBhvr>
                                        <p:cTn id="52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1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21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5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81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23" grpId="0" bldLvl="0" animBg="1"/>
      <p:bldP spid="30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1"/>
          <p:cNvGrpSpPr/>
          <p:nvPr/>
        </p:nvGrpSpPr>
        <p:grpSpPr>
          <a:xfrm>
            <a:off x="604820" y="354870"/>
            <a:ext cx="288000" cy="288000"/>
            <a:chOff x="1827622" y="1343919"/>
            <a:chExt cx="2304000" cy="2304000"/>
          </a:xfrm>
          <a:solidFill>
            <a:schemeClr val="accent2">
              <a:lumMod val="75000"/>
            </a:schemeClr>
          </a:solidFill>
        </p:grpSpPr>
        <p:sp>
          <p:nvSpPr>
            <p:cNvPr id="3" name="椭圆 2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pFill/>
            <a:ln w="12700">
              <a:noFill/>
            </a:ln>
            <a:effectLst>
              <a:outerShdw blurRad="152400" dist="127000" dir="7800000" sx="85000" sy="85000" algn="tr" rotWithShape="0">
                <a:prstClr val="black">
                  <a:alpha val="3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pFill/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" name="直接连接符 3"/>
          <p:cNvCxnSpPr>
            <a:endCxn id="5" idx="11"/>
          </p:cNvCxnSpPr>
          <p:nvPr/>
        </p:nvCxnSpPr>
        <p:spPr>
          <a:xfrm flipV="1">
            <a:off x="580821" y="790650"/>
            <a:ext cx="10698961" cy="453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reeform 6"/>
          <p:cNvSpPr>
            <a:spLocks noEditPoints="1"/>
          </p:cNvSpPr>
          <p:nvPr/>
        </p:nvSpPr>
        <p:spPr bwMode="auto">
          <a:xfrm>
            <a:off x="11279782" y="363136"/>
            <a:ext cx="425905" cy="427514"/>
          </a:xfrm>
          <a:custGeom>
            <a:avLst/>
            <a:gdLst>
              <a:gd name="T0" fmla="*/ 760 w 1905"/>
              <a:gd name="T1" fmla="*/ 1455 h 1912"/>
              <a:gd name="T2" fmla="*/ 448 w 1905"/>
              <a:gd name="T3" fmla="*/ 1143 h 1912"/>
              <a:gd name="T4" fmla="*/ 529 w 1905"/>
              <a:gd name="T5" fmla="*/ 1061 h 1912"/>
              <a:gd name="T6" fmla="*/ 841 w 1905"/>
              <a:gd name="T7" fmla="*/ 1374 h 1912"/>
              <a:gd name="T8" fmla="*/ 1802 w 1905"/>
              <a:gd name="T9" fmla="*/ 108 h 1912"/>
              <a:gd name="T10" fmla="*/ 748 w 1905"/>
              <a:gd name="T11" fmla="*/ 785 h 1912"/>
              <a:gd name="T12" fmla="*/ 55 w 1905"/>
              <a:gd name="T13" fmla="*/ 1737 h 1912"/>
              <a:gd name="T14" fmla="*/ 173 w 1905"/>
              <a:gd name="T15" fmla="*/ 1854 h 1912"/>
              <a:gd name="T16" fmla="*/ 1124 w 1905"/>
              <a:gd name="T17" fmla="*/ 1161 h 1912"/>
              <a:gd name="T18" fmla="*/ 1802 w 1905"/>
              <a:gd name="T19" fmla="*/ 108 h 1912"/>
              <a:gd name="T20" fmla="*/ 110 w 1905"/>
              <a:gd name="T21" fmla="*/ 1803 h 1912"/>
              <a:gd name="T22" fmla="*/ 0 w 1905"/>
              <a:gd name="T23" fmla="*/ 1912 h 1912"/>
              <a:gd name="T24" fmla="*/ 1758 w 1905"/>
              <a:gd name="T25" fmla="*/ 368 h 1912"/>
              <a:gd name="T26" fmla="*/ 1544 w 1905"/>
              <a:gd name="T27" fmla="*/ 153 h 1912"/>
              <a:gd name="T28" fmla="*/ 786 w 1905"/>
              <a:gd name="T29" fmla="*/ 513 h 1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05" h="1912">
                <a:moveTo>
                  <a:pt x="760" y="1455"/>
                </a:moveTo>
                <a:cubicBezTo>
                  <a:pt x="448" y="1143"/>
                  <a:pt x="448" y="1143"/>
                  <a:pt x="448" y="1143"/>
                </a:cubicBezTo>
                <a:moveTo>
                  <a:pt x="529" y="1061"/>
                </a:moveTo>
                <a:cubicBezTo>
                  <a:pt x="841" y="1374"/>
                  <a:pt x="841" y="1374"/>
                  <a:pt x="841" y="1374"/>
                </a:cubicBezTo>
                <a:moveTo>
                  <a:pt x="1802" y="108"/>
                </a:moveTo>
                <a:cubicBezTo>
                  <a:pt x="1698" y="4"/>
                  <a:pt x="1226" y="307"/>
                  <a:pt x="748" y="785"/>
                </a:cubicBezTo>
                <a:cubicBezTo>
                  <a:pt x="364" y="1169"/>
                  <a:pt x="94" y="1548"/>
                  <a:pt x="55" y="1737"/>
                </a:cubicBezTo>
                <a:cubicBezTo>
                  <a:pt x="173" y="1854"/>
                  <a:pt x="173" y="1854"/>
                  <a:pt x="173" y="1854"/>
                </a:cubicBezTo>
                <a:cubicBezTo>
                  <a:pt x="361" y="1815"/>
                  <a:pt x="740" y="1545"/>
                  <a:pt x="1124" y="1161"/>
                </a:cubicBezTo>
                <a:cubicBezTo>
                  <a:pt x="1602" y="683"/>
                  <a:pt x="1905" y="212"/>
                  <a:pt x="1802" y="108"/>
                </a:cubicBezTo>
                <a:close/>
                <a:moveTo>
                  <a:pt x="110" y="1803"/>
                </a:moveTo>
                <a:cubicBezTo>
                  <a:pt x="0" y="1912"/>
                  <a:pt x="0" y="1912"/>
                  <a:pt x="0" y="1912"/>
                </a:cubicBezTo>
                <a:moveTo>
                  <a:pt x="1758" y="368"/>
                </a:moveTo>
                <a:cubicBezTo>
                  <a:pt x="1758" y="368"/>
                  <a:pt x="1643" y="253"/>
                  <a:pt x="1544" y="153"/>
                </a:cubicBezTo>
                <a:cubicBezTo>
                  <a:pt x="1544" y="153"/>
                  <a:pt x="1319" y="0"/>
                  <a:pt x="786" y="513"/>
                </a:cubicBezTo>
              </a:path>
            </a:pathLst>
          </a:custGeom>
          <a:solidFill>
            <a:schemeClr val="accent2"/>
          </a:solidFill>
          <a:ln w="12700" cap="rnd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TextBox 13"/>
          <p:cNvSpPr txBox="1"/>
          <p:nvPr/>
        </p:nvSpPr>
        <p:spPr>
          <a:xfrm>
            <a:off x="982638" y="19493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项目演示</a:t>
            </a:r>
          </a:p>
        </p:txBody>
      </p:sp>
      <p:sp>
        <p:nvSpPr>
          <p:cNvPr id="16" name="矩形 15"/>
          <p:cNvSpPr/>
          <p:nvPr/>
        </p:nvSpPr>
        <p:spPr>
          <a:xfrm>
            <a:off x="543019" y="1176995"/>
            <a:ext cx="3366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 smtClean="0">
                <a:hlinkClick r:id="rId3" tooltip="MemoryManagement2.0.exe"/>
              </a:rPr>
              <a:t>MemoryManagement2.0.exe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27599" y="1208615"/>
            <a:ext cx="5486400" cy="369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00"/>
                            </p:stCondLst>
                            <p:childTnLst>
                              <p:par>
                                <p:cTn id="17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100"/>
                            </p:stCondLst>
                            <p:childTnLst>
                              <p:par>
                                <p:cTn id="2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3303" y="1610783"/>
            <a:ext cx="6863497" cy="4993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组合 1"/>
          <p:cNvGrpSpPr/>
          <p:nvPr/>
        </p:nvGrpSpPr>
        <p:grpSpPr>
          <a:xfrm>
            <a:off x="604820" y="354870"/>
            <a:ext cx="288000" cy="288000"/>
            <a:chOff x="1827622" y="1343919"/>
            <a:chExt cx="2304000" cy="2304000"/>
          </a:xfrm>
          <a:solidFill>
            <a:schemeClr val="accent2">
              <a:lumMod val="75000"/>
            </a:schemeClr>
          </a:solidFill>
        </p:grpSpPr>
        <p:sp>
          <p:nvSpPr>
            <p:cNvPr id="3" name="椭圆 2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pFill/>
            <a:ln w="12700">
              <a:noFill/>
            </a:ln>
            <a:effectLst>
              <a:outerShdw blurRad="152400" dist="127000" dir="7800000" sx="85000" sy="85000" algn="tr" rotWithShape="0">
                <a:prstClr val="black">
                  <a:alpha val="3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pFill/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" name="直接连接符 3"/>
          <p:cNvCxnSpPr>
            <a:endCxn id="5" idx="11"/>
          </p:cNvCxnSpPr>
          <p:nvPr/>
        </p:nvCxnSpPr>
        <p:spPr>
          <a:xfrm flipV="1">
            <a:off x="580821" y="790650"/>
            <a:ext cx="10698961" cy="453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reeform 6"/>
          <p:cNvSpPr>
            <a:spLocks noEditPoints="1"/>
          </p:cNvSpPr>
          <p:nvPr/>
        </p:nvSpPr>
        <p:spPr bwMode="auto">
          <a:xfrm>
            <a:off x="11279782" y="363136"/>
            <a:ext cx="425905" cy="427514"/>
          </a:xfrm>
          <a:custGeom>
            <a:avLst/>
            <a:gdLst>
              <a:gd name="T0" fmla="*/ 760 w 1905"/>
              <a:gd name="T1" fmla="*/ 1455 h 1912"/>
              <a:gd name="T2" fmla="*/ 448 w 1905"/>
              <a:gd name="T3" fmla="*/ 1143 h 1912"/>
              <a:gd name="T4" fmla="*/ 529 w 1905"/>
              <a:gd name="T5" fmla="*/ 1061 h 1912"/>
              <a:gd name="T6" fmla="*/ 841 w 1905"/>
              <a:gd name="T7" fmla="*/ 1374 h 1912"/>
              <a:gd name="T8" fmla="*/ 1802 w 1905"/>
              <a:gd name="T9" fmla="*/ 108 h 1912"/>
              <a:gd name="T10" fmla="*/ 748 w 1905"/>
              <a:gd name="T11" fmla="*/ 785 h 1912"/>
              <a:gd name="T12" fmla="*/ 55 w 1905"/>
              <a:gd name="T13" fmla="*/ 1737 h 1912"/>
              <a:gd name="T14" fmla="*/ 173 w 1905"/>
              <a:gd name="T15" fmla="*/ 1854 h 1912"/>
              <a:gd name="T16" fmla="*/ 1124 w 1905"/>
              <a:gd name="T17" fmla="*/ 1161 h 1912"/>
              <a:gd name="T18" fmla="*/ 1802 w 1905"/>
              <a:gd name="T19" fmla="*/ 108 h 1912"/>
              <a:gd name="T20" fmla="*/ 110 w 1905"/>
              <a:gd name="T21" fmla="*/ 1803 h 1912"/>
              <a:gd name="T22" fmla="*/ 0 w 1905"/>
              <a:gd name="T23" fmla="*/ 1912 h 1912"/>
              <a:gd name="T24" fmla="*/ 1758 w 1905"/>
              <a:gd name="T25" fmla="*/ 368 h 1912"/>
              <a:gd name="T26" fmla="*/ 1544 w 1905"/>
              <a:gd name="T27" fmla="*/ 153 h 1912"/>
              <a:gd name="T28" fmla="*/ 786 w 1905"/>
              <a:gd name="T29" fmla="*/ 513 h 1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05" h="1912">
                <a:moveTo>
                  <a:pt x="760" y="1455"/>
                </a:moveTo>
                <a:cubicBezTo>
                  <a:pt x="448" y="1143"/>
                  <a:pt x="448" y="1143"/>
                  <a:pt x="448" y="1143"/>
                </a:cubicBezTo>
                <a:moveTo>
                  <a:pt x="529" y="1061"/>
                </a:moveTo>
                <a:cubicBezTo>
                  <a:pt x="841" y="1374"/>
                  <a:pt x="841" y="1374"/>
                  <a:pt x="841" y="1374"/>
                </a:cubicBezTo>
                <a:moveTo>
                  <a:pt x="1802" y="108"/>
                </a:moveTo>
                <a:cubicBezTo>
                  <a:pt x="1698" y="4"/>
                  <a:pt x="1226" y="307"/>
                  <a:pt x="748" y="785"/>
                </a:cubicBezTo>
                <a:cubicBezTo>
                  <a:pt x="364" y="1169"/>
                  <a:pt x="94" y="1548"/>
                  <a:pt x="55" y="1737"/>
                </a:cubicBezTo>
                <a:cubicBezTo>
                  <a:pt x="173" y="1854"/>
                  <a:pt x="173" y="1854"/>
                  <a:pt x="173" y="1854"/>
                </a:cubicBezTo>
                <a:cubicBezTo>
                  <a:pt x="361" y="1815"/>
                  <a:pt x="740" y="1545"/>
                  <a:pt x="1124" y="1161"/>
                </a:cubicBezTo>
                <a:cubicBezTo>
                  <a:pt x="1602" y="683"/>
                  <a:pt x="1905" y="212"/>
                  <a:pt x="1802" y="108"/>
                </a:cubicBezTo>
                <a:close/>
                <a:moveTo>
                  <a:pt x="110" y="1803"/>
                </a:moveTo>
                <a:cubicBezTo>
                  <a:pt x="0" y="1912"/>
                  <a:pt x="0" y="1912"/>
                  <a:pt x="0" y="1912"/>
                </a:cubicBezTo>
                <a:moveTo>
                  <a:pt x="1758" y="368"/>
                </a:moveTo>
                <a:cubicBezTo>
                  <a:pt x="1758" y="368"/>
                  <a:pt x="1643" y="253"/>
                  <a:pt x="1544" y="153"/>
                </a:cubicBezTo>
                <a:cubicBezTo>
                  <a:pt x="1544" y="153"/>
                  <a:pt x="1319" y="0"/>
                  <a:pt x="786" y="513"/>
                </a:cubicBezTo>
              </a:path>
            </a:pathLst>
          </a:custGeom>
          <a:solidFill>
            <a:schemeClr val="accent2"/>
          </a:solidFill>
          <a:ln w="12700" cap="rnd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TextBox 13"/>
          <p:cNvSpPr txBox="1"/>
          <p:nvPr/>
        </p:nvSpPr>
        <p:spPr>
          <a:xfrm>
            <a:off x="982638" y="19493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项目演示</a:t>
            </a:r>
          </a:p>
        </p:txBody>
      </p:sp>
      <p:sp>
        <p:nvSpPr>
          <p:cNvPr id="16" name="矩形 15"/>
          <p:cNvSpPr/>
          <p:nvPr/>
        </p:nvSpPr>
        <p:spPr>
          <a:xfrm>
            <a:off x="543019" y="1176995"/>
            <a:ext cx="3366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 smtClean="0">
                <a:hlinkClick r:id="rId4" tooltip="MemoryManagement2.0.exe"/>
              </a:rPr>
              <a:t>MemoryManagement2.0.exe</a:t>
            </a:r>
            <a:endParaRPr lang="zh-CN" alt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282268" y="2843211"/>
            <a:ext cx="5572125" cy="360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Freeform 7"/>
          <p:cNvSpPr/>
          <p:nvPr/>
        </p:nvSpPr>
        <p:spPr bwMode="auto">
          <a:xfrm>
            <a:off x="696835" y="1306073"/>
            <a:ext cx="522535" cy="598890"/>
          </a:xfrm>
          <a:custGeom>
            <a:avLst/>
            <a:gdLst>
              <a:gd name="T0" fmla="*/ 186 w 423"/>
              <a:gd name="T1" fmla="*/ 7 h 485"/>
              <a:gd name="T2" fmla="*/ 237 w 423"/>
              <a:gd name="T3" fmla="*/ 7 h 485"/>
              <a:gd name="T4" fmla="*/ 398 w 423"/>
              <a:gd name="T5" fmla="*/ 88 h 485"/>
              <a:gd name="T6" fmla="*/ 423 w 423"/>
              <a:gd name="T7" fmla="*/ 129 h 485"/>
              <a:gd name="T8" fmla="*/ 423 w 423"/>
              <a:gd name="T9" fmla="*/ 356 h 485"/>
              <a:gd name="T10" fmla="*/ 398 w 423"/>
              <a:gd name="T11" fmla="*/ 397 h 485"/>
              <a:gd name="T12" fmla="*/ 237 w 423"/>
              <a:gd name="T13" fmla="*/ 478 h 485"/>
              <a:gd name="T14" fmla="*/ 186 w 423"/>
              <a:gd name="T15" fmla="*/ 478 h 485"/>
              <a:gd name="T16" fmla="*/ 25 w 423"/>
              <a:gd name="T17" fmla="*/ 397 h 485"/>
              <a:gd name="T18" fmla="*/ 0 w 423"/>
              <a:gd name="T19" fmla="*/ 356 h 485"/>
              <a:gd name="T20" fmla="*/ 0 w 423"/>
              <a:gd name="T21" fmla="*/ 129 h 485"/>
              <a:gd name="T22" fmla="*/ 25 w 423"/>
              <a:gd name="T23" fmla="*/ 88 h 485"/>
              <a:gd name="T24" fmla="*/ 186 w 423"/>
              <a:gd name="T25" fmla="*/ 7 h 4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23" h="485">
                <a:moveTo>
                  <a:pt x="186" y="7"/>
                </a:moveTo>
                <a:cubicBezTo>
                  <a:pt x="200" y="0"/>
                  <a:pt x="223" y="0"/>
                  <a:pt x="237" y="7"/>
                </a:cubicBezTo>
                <a:cubicBezTo>
                  <a:pt x="398" y="88"/>
                  <a:pt x="398" y="88"/>
                  <a:pt x="398" y="88"/>
                </a:cubicBezTo>
                <a:cubicBezTo>
                  <a:pt x="412" y="95"/>
                  <a:pt x="423" y="114"/>
                  <a:pt x="423" y="129"/>
                </a:cubicBezTo>
                <a:cubicBezTo>
                  <a:pt x="423" y="356"/>
                  <a:pt x="423" y="356"/>
                  <a:pt x="423" y="356"/>
                </a:cubicBezTo>
                <a:cubicBezTo>
                  <a:pt x="423" y="372"/>
                  <a:pt x="412" y="390"/>
                  <a:pt x="398" y="397"/>
                </a:cubicBezTo>
                <a:cubicBezTo>
                  <a:pt x="237" y="478"/>
                  <a:pt x="237" y="478"/>
                  <a:pt x="237" y="478"/>
                </a:cubicBezTo>
                <a:cubicBezTo>
                  <a:pt x="223" y="485"/>
                  <a:pt x="200" y="485"/>
                  <a:pt x="186" y="478"/>
                </a:cubicBezTo>
                <a:cubicBezTo>
                  <a:pt x="25" y="397"/>
                  <a:pt x="25" y="397"/>
                  <a:pt x="25" y="397"/>
                </a:cubicBezTo>
                <a:cubicBezTo>
                  <a:pt x="11" y="390"/>
                  <a:pt x="0" y="372"/>
                  <a:pt x="0" y="356"/>
                </a:cubicBezTo>
                <a:cubicBezTo>
                  <a:pt x="0" y="129"/>
                  <a:pt x="0" y="129"/>
                  <a:pt x="0" y="129"/>
                </a:cubicBezTo>
                <a:cubicBezTo>
                  <a:pt x="0" y="114"/>
                  <a:pt x="11" y="95"/>
                  <a:pt x="25" y="88"/>
                </a:cubicBezTo>
                <a:lnTo>
                  <a:pt x="186" y="7"/>
                </a:ln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rgbClr val="C7C7C7"/>
              </a:gs>
            </a:gsLst>
            <a:lin ang="13500000" scaled="1"/>
            <a:tileRect/>
          </a:gradFill>
          <a:ln w="19050">
            <a:solidFill>
              <a:schemeClr val="bg1"/>
            </a:solidFill>
          </a:ln>
          <a:effectLst>
            <a:outerShdw blurRad="419100" dist="571500" dir="2700000" sx="90000" sy="9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437843" y="1321644"/>
            <a:ext cx="6739890" cy="565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b="1" dirty="0" smtClean="0">
                <a:latin typeface="微软雅黑" charset="0"/>
                <a:ea typeface="微软雅黑" charset="0"/>
                <a:sym typeface="+mn-ea"/>
              </a:rPr>
              <a:t>1</a:t>
            </a:r>
            <a:r>
              <a:rPr lang="zh-CN" altLang="en-US" sz="2800" b="1" dirty="0" smtClean="0">
                <a:latin typeface="微软雅黑" charset="0"/>
                <a:ea typeface="微软雅黑" charset="0"/>
                <a:sym typeface="+mn-ea"/>
              </a:rPr>
              <a:t>、单例模式</a:t>
            </a:r>
            <a:endParaRPr lang="zh-CN" sz="2800" dirty="0" smtClean="0">
              <a:solidFill>
                <a:schemeClr val="accent2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6" name="六边形 35"/>
          <p:cNvSpPr/>
          <p:nvPr/>
        </p:nvSpPr>
        <p:spPr>
          <a:xfrm rot="5400000">
            <a:off x="711169" y="1390516"/>
            <a:ext cx="493866" cy="430004"/>
          </a:xfrm>
          <a:prstGeom prst="hexagon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" name="组合 36"/>
          <p:cNvGrpSpPr/>
          <p:nvPr/>
        </p:nvGrpSpPr>
        <p:grpSpPr>
          <a:xfrm>
            <a:off x="824168" y="1506552"/>
            <a:ext cx="267869" cy="197932"/>
            <a:chOff x="7608888" y="1870076"/>
            <a:chExt cx="322263" cy="238125"/>
          </a:xfrm>
          <a:solidFill>
            <a:schemeClr val="accent2"/>
          </a:solidFill>
        </p:grpSpPr>
        <p:sp useBgFill="1">
          <p:nvSpPr>
            <p:cNvPr id="38" name="Oval 70"/>
            <p:cNvSpPr>
              <a:spLocks noChangeArrowheads="1"/>
            </p:cNvSpPr>
            <p:nvPr/>
          </p:nvSpPr>
          <p:spPr bwMode="auto">
            <a:xfrm>
              <a:off x="7721601" y="1947864"/>
              <a:ext cx="98425" cy="968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 useBgFill="1">
          <p:nvSpPr>
            <p:cNvPr id="39" name="Freeform 71"/>
            <p:cNvSpPr>
              <a:spLocks noEditPoints="1"/>
            </p:cNvSpPr>
            <p:nvPr/>
          </p:nvSpPr>
          <p:spPr bwMode="auto">
            <a:xfrm>
              <a:off x="7608888" y="1870076"/>
              <a:ext cx="322263" cy="238125"/>
            </a:xfrm>
            <a:custGeom>
              <a:avLst/>
              <a:gdLst>
                <a:gd name="T0" fmla="*/ 260 w 281"/>
                <a:gd name="T1" fmla="*/ 21 h 207"/>
                <a:gd name="T2" fmla="*/ 217 w 281"/>
                <a:gd name="T3" fmla="*/ 21 h 207"/>
                <a:gd name="T4" fmla="*/ 218 w 281"/>
                <a:gd name="T5" fmla="*/ 21 h 207"/>
                <a:gd name="T6" fmla="*/ 197 w 281"/>
                <a:gd name="T7" fmla="*/ 0 h 207"/>
                <a:gd name="T8" fmla="*/ 86 w 281"/>
                <a:gd name="T9" fmla="*/ 0 h 207"/>
                <a:gd name="T10" fmla="*/ 65 w 281"/>
                <a:gd name="T11" fmla="*/ 21 h 207"/>
                <a:gd name="T12" fmla="*/ 65 w 281"/>
                <a:gd name="T13" fmla="*/ 21 h 207"/>
                <a:gd name="T14" fmla="*/ 20 w 281"/>
                <a:gd name="T15" fmla="*/ 21 h 207"/>
                <a:gd name="T16" fmla="*/ 0 w 281"/>
                <a:gd name="T17" fmla="*/ 42 h 207"/>
                <a:gd name="T18" fmla="*/ 0 w 281"/>
                <a:gd name="T19" fmla="*/ 187 h 207"/>
                <a:gd name="T20" fmla="*/ 20 w 281"/>
                <a:gd name="T21" fmla="*/ 207 h 207"/>
                <a:gd name="T22" fmla="*/ 260 w 281"/>
                <a:gd name="T23" fmla="*/ 207 h 207"/>
                <a:gd name="T24" fmla="*/ 281 w 281"/>
                <a:gd name="T25" fmla="*/ 187 h 207"/>
                <a:gd name="T26" fmla="*/ 281 w 281"/>
                <a:gd name="T27" fmla="*/ 42 h 207"/>
                <a:gd name="T28" fmla="*/ 260 w 281"/>
                <a:gd name="T29" fmla="*/ 21 h 207"/>
                <a:gd name="T30" fmla="*/ 141 w 281"/>
                <a:gd name="T31" fmla="*/ 181 h 207"/>
                <a:gd name="T32" fmla="*/ 69 w 281"/>
                <a:gd name="T33" fmla="*/ 109 h 207"/>
                <a:gd name="T34" fmla="*/ 141 w 281"/>
                <a:gd name="T35" fmla="*/ 36 h 207"/>
                <a:gd name="T36" fmla="*/ 214 w 281"/>
                <a:gd name="T37" fmla="*/ 109 h 207"/>
                <a:gd name="T38" fmla="*/ 141 w 281"/>
                <a:gd name="T39" fmla="*/ 181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81" h="207">
                  <a:moveTo>
                    <a:pt x="260" y="21"/>
                  </a:moveTo>
                  <a:cubicBezTo>
                    <a:pt x="217" y="21"/>
                    <a:pt x="217" y="21"/>
                    <a:pt x="217" y="21"/>
                  </a:cubicBezTo>
                  <a:cubicBezTo>
                    <a:pt x="218" y="21"/>
                    <a:pt x="218" y="21"/>
                    <a:pt x="218" y="21"/>
                  </a:cubicBezTo>
                  <a:cubicBezTo>
                    <a:pt x="218" y="9"/>
                    <a:pt x="208" y="0"/>
                    <a:pt x="197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75" y="0"/>
                    <a:pt x="65" y="9"/>
                    <a:pt x="65" y="21"/>
                  </a:cubicBezTo>
                  <a:cubicBezTo>
                    <a:pt x="65" y="21"/>
                    <a:pt x="65" y="21"/>
                    <a:pt x="65" y="21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9" y="21"/>
                    <a:pt x="0" y="31"/>
                    <a:pt x="0" y="42"/>
                  </a:cubicBezTo>
                  <a:cubicBezTo>
                    <a:pt x="0" y="187"/>
                    <a:pt x="0" y="187"/>
                    <a:pt x="0" y="187"/>
                  </a:cubicBezTo>
                  <a:cubicBezTo>
                    <a:pt x="0" y="198"/>
                    <a:pt x="9" y="207"/>
                    <a:pt x="20" y="207"/>
                  </a:cubicBezTo>
                  <a:cubicBezTo>
                    <a:pt x="260" y="207"/>
                    <a:pt x="260" y="207"/>
                    <a:pt x="260" y="207"/>
                  </a:cubicBezTo>
                  <a:cubicBezTo>
                    <a:pt x="271" y="207"/>
                    <a:pt x="281" y="198"/>
                    <a:pt x="281" y="187"/>
                  </a:cubicBezTo>
                  <a:cubicBezTo>
                    <a:pt x="281" y="42"/>
                    <a:pt x="281" y="42"/>
                    <a:pt x="281" y="42"/>
                  </a:cubicBezTo>
                  <a:cubicBezTo>
                    <a:pt x="281" y="31"/>
                    <a:pt x="271" y="21"/>
                    <a:pt x="260" y="21"/>
                  </a:cubicBezTo>
                  <a:close/>
                  <a:moveTo>
                    <a:pt x="141" y="181"/>
                  </a:moveTo>
                  <a:cubicBezTo>
                    <a:pt x="101" y="181"/>
                    <a:pt x="69" y="149"/>
                    <a:pt x="69" y="109"/>
                  </a:cubicBezTo>
                  <a:cubicBezTo>
                    <a:pt x="69" y="69"/>
                    <a:pt x="101" y="36"/>
                    <a:pt x="141" y="36"/>
                  </a:cubicBezTo>
                  <a:cubicBezTo>
                    <a:pt x="181" y="36"/>
                    <a:pt x="214" y="69"/>
                    <a:pt x="214" y="109"/>
                  </a:cubicBezTo>
                  <a:cubicBezTo>
                    <a:pt x="214" y="149"/>
                    <a:pt x="181" y="181"/>
                    <a:pt x="141" y="1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" name="组合 1"/>
          <p:cNvGrpSpPr/>
          <p:nvPr/>
        </p:nvGrpSpPr>
        <p:grpSpPr>
          <a:xfrm>
            <a:off x="604820" y="354870"/>
            <a:ext cx="288000" cy="288000"/>
            <a:chOff x="1827622" y="1343919"/>
            <a:chExt cx="2304000" cy="2304000"/>
          </a:xfrm>
          <a:solidFill>
            <a:schemeClr val="accent2">
              <a:lumMod val="75000"/>
            </a:schemeClr>
          </a:solidFill>
        </p:grpSpPr>
        <p:sp>
          <p:nvSpPr>
            <p:cNvPr id="3" name="椭圆 2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pFill/>
            <a:ln w="12700">
              <a:noFill/>
            </a:ln>
            <a:effectLst>
              <a:outerShdw blurRad="152400" dist="127000" dir="7800000" sx="85000" sy="85000" algn="tr" rotWithShape="0">
                <a:prstClr val="black">
                  <a:alpha val="3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pFill/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" name="直接连接符 3"/>
          <p:cNvCxnSpPr>
            <a:endCxn id="5" idx="11"/>
          </p:cNvCxnSpPr>
          <p:nvPr/>
        </p:nvCxnSpPr>
        <p:spPr>
          <a:xfrm flipV="1">
            <a:off x="580821" y="790650"/>
            <a:ext cx="10698961" cy="453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reeform 6"/>
          <p:cNvSpPr>
            <a:spLocks noEditPoints="1"/>
          </p:cNvSpPr>
          <p:nvPr/>
        </p:nvSpPr>
        <p:spPr bwMode="auto">
          <a:xfrm>
            <a:off x="11279782" y="363136"/>
            <a:ext cx="425905" cy="427514"/>
          </a:xfrm>
          <a:custGeom>
            <a:avLst/>
            <a:gdLst>
              <a:gd name="T0" fmla="*/ 760 w 1905"/>
              <a:gd name="T1" fmla="*/ 1455 h 1912"/>
              <a:gd name="T2" fmla="*/ 448 w 1905"/>
              <a:gd name="T3" fmla="*/ 1143 h 1912"/>
              <a:gd name="T4" fmla="*/ 529 w 1905"/>
              <a:gd name="T5" fmla="*/ 1061 h 1912"/>
              <a:gd name="T6" fmla="*/ 841 w 1905"/>
              <a:gd name="T7" fmla="*/ 1374 h 1912"/>
              <a:gd name="T8" fmla="*/ 1802 w 1905"/>
              <a:gd name="T9" fmla="*/ 108 h 1912"/>
              <a:gd name="T10" fmla="*/ 748 w 1905"/>
              <a:gd name="T11" fmla="*/ 785 h 1912"/>
              <a:gd name="T12" fmla="*/ 55 w 1905"/>
              <a:gd name="T13" fmla="*/ 1737 h 1912"/>
              <a:gd name="T14" fmla="*/ 173 w 1905"/>
              <a:gd name="T15" fmla="*/ 1854 h 1912"/>
              <a:gd name="T16" fmla="*/ 1124 w 1905"/>
              <a:gd name="T17" fmla="*/ 1161 h 1912"/>
              <a:gd name="T18" fmla="*/ 1802 w 1905"/>
              <a:gd name="T19" fmla="*/ 108 h 1912"/>
              <a:gd name="T20" fmla="*/ 110 w 1905"/>
              <a:gd name="T21" fmla="*/ 1803 h 1912"/>
              <a:gd name="T22" fmla="*/ 0 w 1905"/>
              <a:gd name="T23" fmla="*/ 1912 h 1912"/>
              <a:gd name="T24" fmla="*/ 1758 w 1905"/>
              <a:gd name="T25" fmla="*/ 368 h 1912"/>
              <a:gd name="T26" fmla="*/ 1544 w 1905"/>
              <a:gd name="T27" fmla="*/ 153 h 1912"/>
              <a:gd name="T28" fmla="*/ 786 w 1905"/>
              <a:gd name="T29" fmla="*/ 513 h 1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05" h="1912">
                <a:moveTo>
                  <a:pt x="760" y="1455"/>
                </a:moveTo>
                <a:cubicBezTo>
                  <a:pt x="448" y="1143"/>
                  <a:pt x="448" y="1143"/>
                  <a:pt x="448" y="1143"/>
                </a:cubicBezTo>
                <a:moveTo>
                  <a:pt x="529" y="1061"/>
                </a:moveTo>
                <a:cubicBezTo>
                  <a:pt x="841" y="1374"/>
                  <a:pt x="841" y="1374"/>
                  <a:pt x="841" y="1374"/>
                </a:cubicBezTo>
                <a:moveTo>
                  <a:pt x="1802" y="108"/>
                </a:moveTo>
                <a:cubicBezTo>
                  <a:pt x="1698" y="4"/>
                  <a:pt x="1226" y="307"/>
                  <a:pt x="748" y="785"/>
                </a:cubicBezTo>
                <a:cubicBezTo>
                  <a:pt x="364" y="1169"/>
                  <a:pt x="94" y="1548"/>
                  <a:pt x="55" y="1737"/>
                </a:cubicBezTo>
                <a:cubicBezTo>
                  <a:pt x="173" y="1854"/>
                  <a:pt x="173" y="1854"/>
                  <a:pt x="173" y="1854"/>
                </a:cubicBezTo>
                <a:cubicBezTo>
                  <a:pt x="361" y="1815"/>
                  <a:pt x="740" y="1545"/>
                  <a:pt x="1124" y="1161"/>
                </a:cubicBezTo>
                <a:cubicBezTo>
                  <a:pt x="1602" y="683"/>
                  <a:pt x="1905" y="212"/>
                  <a:pt x="1802" y="108"/>
                </a:cubicBezTo>
                <a:close/>
                <a:moveTo>
                  <a:pt x="110" y="1803"/>
                </a:moveTo>
                <a:cubicBezTo>
                  <a:pt x="0" y="1912"/>
                  <a:pt x="0" y="1912"/>
                  <a:pt x="0" y="1912"/>
                </a:cubicBezTo>
                <a:moveTo>
                  <a:pt x="1758" y="368"/>
                </a:moveTo>
                <a:cubicBezTo>
                  <a:pt x="1758" y="368"/>
                  <a:pt x="1643" y="253"/>
                  <a:pt x="1544" y="153"/>
                </a:cubicBezTo>
                <a:cubicBezTo>
                  <a:pt x="1544" y="153"/>
                  <a:pt x="1319" y="0"/>
                  <a:pt x="786" y="513"/>
                </a:cubicBezTo>
              </a:path>
            </a:pathLst>
          </a:custGeom>
          <a:solidFill>
            <a:schemeClr val="accent2"/>
          </a:solidFill>
          <a:ln w="12700" cap="rnd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TextBox 13"/>
          <p:cNvSpPr txBox="1"/>
          <p:nvPr/>
        </p:nvSpPr>
        <p:spPr>
          <a:xfrm>
            <a:off x="982638" y="19493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设计模式</a:t>
            </a:r>
          </a:p>
        </p:txBody>
      </p:sp>
      <p:sp>
        <p:nvSpPr>
          <p:cNvPr id="17" name="矩形 16"/>
          <p:cNvSpPr/>
          <p:nvPr/>
        </p:nvSpPr>
        <p:spPr>
          <a:xfrm>
            <a:off x="1434071" y="2162752"/>
            <a:ext cx="622590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/>
              <a:t>运用在</a:t>
            </a:r>
            <a:r>
              <a:rPr lang="en-US" altLang="zh-CN" sz="2000" dirty="0" smtClean="0"/>
              <a:t>CMemoryManagement20Dlg</a:t>
            </a:r>
            <a:r>
              <a:rPr lang="zh-CN" altLang="en-US" sz="2000" dirty="0" smtClean="0"/>
              <a:t>类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（功能选择对话框）中</a:t>
            </a:r>
            <a:r>
              <a:rPr lang="en-US" altLang="zh-CN" sz="2000" dirty="0" smtClean="0"/>
              <a:t>CMemoryManagement20Dlg</a:t>
            </a:r>
            <a:r>
              <a:rPr lang="zh-CN" altLang="en-US" sz="2000" dirty="0" smtClean="0"/>
              <a:t>类自己通过</a:t>
            </a:r>
            <a:r>
              <a:rPr lang="en-US" altLang="zh-CN" sz="2000" dirty="0" err="1" smtClean="0"/>
              <a:t>GetInstance</a:t>
            </a:r>
            <a:r>
              <a:rPr lang="en-US" altLang="zh-CN" sz="2000" dirty="0" smtClean="0"/>
              <a:t>()</a:t>
            </a:r>
            <a:r>
              <a:rPr lang="zh-CN" altLang="en-US" sz="2000" dirty="0" smtClean="0"/>
              <a:t>创建自己的唯一实例，</a:t>
            </a:r>
            <a:r>
              <a:rPr lang="en-US" altLang="zh-CN" sz="2000" dirty="0" smtClean="0"/>
              <a:t>CMemoryManagement20APP</a:t>
            </a:r>
            <a:r>
              <a:rPr lang="zh-CN" altLang="en-US" sz="2000" dirty="0" smtClean="0"/>
              <a:t>通过</a:t>
            </a:r>
            <a:r>
              <a:rPr lang="en-US" altLang="zh-CN" sz="2000" dirty="0" err="1" smtClean="0"/>
              <a:t>InitInstance</a:t>
            </a:r>
            <a:r>
              <a:rPr lang="en-US" altLang="zh-CN" sz="2000" dirty="0" smtClean="0"/>
              <a:t>()</a:t>
            </a:r>
            <a:r>
              <a:rPr lang="zh-CN" altLang="en-US" sz="2000" dirty="0" smtClean="0"/>
              <a:t>调用</a:t>
            </a:r>
            <a:r>
              <a:rPr lang="en-US" altLang="zh-CN" sz="2000" dirty="0" smtClean="0"/>
              <a:t>CMemoryManagement20Dlg</a:t>
            </a:r>
            <a:r>
              <a:rPr lang="zh-CN" altLang="en-US" sz="2000" dirty="0" smtClean="0"/>
              <a:t>类中的</a:t>
            </a:r>
            <a:r>
              <a:rPr lang="en-US" altLang="zh-CN" sz="2000" dirty="0" err="1" smtClean="0"/>
              <a:t>GetInstance</a:t>
            </a:r>
            <a:r>
              <a:rPr lang="en-US" altLang="zh-CN" sz="2000" dirty="0" smtClean="0"/>
              <a:t>()</a:t>
            </a:r>
            <a:r>
              <a:rPr lang="zh-CN" altLang="en-US" sz="2000" dirty="0" smtClean="0"/>
              <a:t>来创建唯一实例。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减少内存的开销，尤其是频繁的创建和销毁对话框实例，避免对资源的多重占用。</a:t>
            </a:r>
            <a:endParaRPr lang="en-US" altLang="zh-CN" sz="2000" dirty="0" smtClean="0"/>
          </a:p>
        </p:txBody>
      </p:sp>
      <p:pic>
        <p:nvPicPr>
          <p:cNvPr id="1031" name="Picture 7" descr="C:\Users\ZHY\Desktop\单例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62363" y="1533630"/>
            <a:ext cx="4331017" cy="53243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00"/>
                            </p:stCondLst>
                            <p:childTnLst>
                              <p:par>
                                <p:cTn id="17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1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4" presetClass="path" presetSubtype="0" decel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0.03889 L 3.125E-6 -0.20486 " pathEditMode="relative" rAng="0" ptsTypes="AA">
                                      <p:cBhvr>
                                        <p:cTn id="26" dur="1000" spd="-100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199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64" presetClass="path" presetSubtype="0" accel="30000" decel="3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3.95833E-6 0.03842 L 3.95833E-6 2.96296E-6 " pathEditMode="relative" rAng="0" ptsTypes="AA">
                                      <p:cBhvr>
                                        <p:cTn id="28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1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21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35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100"/>
                            </p:stCondLst>
                            <p:childTnLst>
                              <p:par>
                                <p:cTn id="4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600"/>
                            </p:stCondLst>
                            <p:childTnLst>
                              <p:par>
                                <p:cTn id="4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ldLvl="0" animBg="1"/>
      <p:bldP spid="5" grpId="0" bldLvl="0" animBg="1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Freeform 7"/>
          <p:cNvSpPr/>
          <p:nvPr/>
        </p:nvSpPr>
        <p:spPr bwMode="auto">
          <a:xfrm>
            <a:off x="696835" y="1306073"/>
            <a:ext cx="522535" cy="598890"/>
          </a:xfrm>
          <a:custGeom>
            <a:avLst/>
            <a:gdLst>
              <a:gd name="T0" fmla="*/ 186 w 423"/>
              <a:gd name="T1" fmla="*/ 7 h 485"/>
              <a:gd name="T2" fmla="*/ 237 w 423"/>
              <a:gd name="T3" fmla="*/ 7 h 485"/>
              <a:gd name="T4" fmla="*/ 398 w 423"/>
              <a:gd name="T5" fmla="*/ 88 h 485"/>
              <a:gd name="T6" fmla="*/ 423 w 423"/>
              <a:gd name="T7" fmla="*/ 129 h 485"/>
              <a:gd name="T8" fmla="*/ 423 w 423"/>
              <a:gd name="T9" fmla="*/ 356 h 485"/>
              <a:gd name="T10" fmla="*/ 398 w 423"/>
              <a:gd name="T11" fmla="*/ 397 h 485"/>
              <a:gd name="T12" fmla="*/ 237 w 423"/>
              <a:gd name="T13" fmla="*/ 478 h 485"/>
              <a:gd name="T14" fmla="*/ 186 w 423"/>
              <a:gd name="T15" fmla="*/ 478 h 485"/>
              <a:gd name="T16" fmla="*/ 25 w 423"/>
              <a:gd name="T17" fmla="*/ 397 h 485"/>
              <a:gd name="T18" fmla="*/ 0 w 423"/>
              <a:gd name="T19" fmla="*/ 356 h 485"/>
              <a:gd name="T20" fmla="*/ 0 w 423"/>
              <a:gd name="T21" fmla="*/ 129 h 485"/>
              <a:gd name="T22" fmla="*/ 25 w 423"/>
              <a:gd name="T23" fmla="*/ 88 h 485"/>
              <a:gd name="T24" fmla="*/ 186 w 423"/>
              <a:gd name="T25" fmla="*/ 7 h 4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23" h="485">
                <a:moveTo>
                  <a:pt x="186" y="7"/>
                </a:moveTo>
                <a:cubicBezTo>
                  <a:pt x="200" y="0"/>
                  <a:pt x="223" y="0"/>
                  <a:pt x="237" y="7"/>
                </a:cubicBezTo>
                <a:cubicBezTo>
                  <a:pt x="398" y="88"/>
                  <a:pt x="398" y="88"/>
                  <a:pt x="398" y="88"/>
                </a:cubicBezTo>
                <a:cubicBezTo>
                  <a:pt x="412" y="95"/>
                  <a:pt x="423" y="114"/>
                  <a:pt x="423" y="129"/>
                </a:cubicBezTo>
                <a:cubicBezTo>
                  <a:pt x="423" y="356"/>
                  <a:pt x="423" y="356"/>
                  <a:pt x="423" y="356"/>
                </a:cubicBezTo>
                <a:cubicBezTo>
                  <a:pt x="423" y="372"/>
                  <a:pt x="412" y="390"/>
                  <a:pt x="398" y="397"/>
                </a:cubicBezTo>
                <a:cubicBezTo>
                  <a:pt x="237" y="478"/>
                  <a:pt x="237" y="478"/>
                  <a:pt x="237" y="478"/>
                </a:cubicBezTo>
                <a:cubicBezTo>
                  <a:pt x="223" y="485"/>
                  <a:pt x="200" y="485"/>
                  <a:pt x="186" y="478"/>
                </a:cubicBezTo>
                <a:cubicBezTo>
                  <a:pt x="25" y="397"/>
                  <a:pt x="25" y="397"/>
                  <a:pt x="25" y="397"/>
                </a:cubicBezTo>
                <a:cubicBezTo>
                  <a:pt x="11" y="390"/>
                  <a:pt x="0" y="372"/>
                  <a:pt x="0" y="356"/>
                </a:cubicBezTo>
                <a:cubicBezTo>
                  <a:pt x="0" y="129"/>
                  <a:pt x="0" y="129"/>
                  <a:pt x="0" y="129"/>
                </a:cubicBezTo>
                <a:cubicBezTo>
                  <a:pt x="0" y="114"/>
                  <a:pt x="11" y="95"/>
                  <a:pt x="25" y="88"/>
                </a:cubicBezTo>
                <a:lnTo>
                  <a:pt x="186" y="7"/>
                </a:ln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rgbClr val="C7C7C7"/>
              </a:gs>
            </a:gsLst>
            <a:lin ang="13500000" scaled="1"/>
            <a:tileRect/>
          </a:gradFill>
          <a:ln w="19050">
            <a:solidFill>
              <a:schemeClr val="bg1"/>
            </a:solidFill>
          </a:ln>
          <a:effectLst>
            <a:outerShdw blurRad="419100" dist="571500" dir="2700000" sx="90000" sy="9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437843" y="1321644"/>
            <a:ext cx="6739890" cy="565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b="1" dirty="0" smtClean="0">
                <a:latin typeface="微软雅黑" charset="0"/>
                <a:ea typeface="微软雅黑" charset="0"/>
                <a:sym typeface="+mn-ea"/>
              </a:rPr>
              <a:t>1</a:t>
            </a:r>
            <a:r>
              <a:rPr lang="zh-CN" altLang="en-US" sz="2800" b="1" dirty="0" smtClean="0">
                <a:latin typeface="微软雅黑" charset="0"/>
                <a:ea typeface="微软雅黑" charset="0"/>
                <a:sym typeface="+mn-ea"/>
              </a:rPr>
              <a:t>、单例模式</a:t>
            </a:r>
            <a:endParaRPr lang="zh-CN" sz="2800" dirty="0" smtClean="0">
              <a:solidFill>
                <a:schemeClr val="accent2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6" name="六边形 35"/>
          <p:cNvSpPr/>
          <p:nvPr/>
        </p:nvSpPr>
        <p:spPr>
          <a:xfrm rot="5400000">
            <a:off x="711169" y="1390516"/>
            <a:ext cx="493866" cy="430004"/>
          </a:xfrm>
          <a:prstGeom prst="hexagon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" name="组合 36"/>
          <p:cNvGrpSpPr/>
          <p:nvPr/>
        </p:nvGrpSpPr>
        <p:grpSpPr>
          <a:xfrm>
            <a:off x="824168" y="1506552"/>
            <a:ext cx="267869" cy="197932"/>
            <a:chOff x="7608888" y="1870076"/>
            <a:chExt cx="322263" cy="238125"/>
          </a:xfrm>
          <a:solidFill>
            <a:schemeClr val="accent2"/>
          </a:solidFill>
        </p:grpSpPr>
        <p:sp useBgFill="1">
          <p:nvSpPr>
            <p:cNvPr id="38" name="Oval 70"/>
            <p:cNvSpPr>
              <a:spLocks noChangeArrowheads="1"/>
            </p:cNvSpPr>
            <p:nvPr/>
          </p:nvSpPr>
          <p:spPr bwMode="auto">
            <a:xfrm>
              <a:off x="7721601" y="1947864"/>
              <a:ext cx="98425" cy="968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 useBgFill="1">
          <p:nvSpPr>
            <p:cNvPr id="39" name="Freeform 71"/>
            <p:cNvSpPr>
              <a:spLocks noEditPoints="1"/>
            </p:cNvSpPr>
            <p:nvPr/>
          </p:nvSpPr>
          <p:spPr bwMode="auto">
            <a:xfrm>
              <a:off x="7608888" y="1870076"/>
              <a:ext cx="322263" cy="238125"/>
            </a:xfrm>
            <a:custGeom>
              <a:avLst/>
              <a:gdLst>
                <a:gd name="T0" fmla="*/ 260 w 281"/>
                <a:gd name="T1" fmla="*/ 21 h 207"/>
                <a:gd name="T2" fmla="*/ 217 w 281"/>
                <a:gd name="T3" fmla="*/ 21 h 207"/>
                <a:gd name="T4" fmla="*/ 218 w 281"/>
                <a:gd name="T5" fmla="*/ 21 h 207"/>
                <a:gd name="T6" fmla="*/ 197 w 281"/>
                <a:gd name="T7" fmla="*/ 0 h 207"/>
                <a:gd name="T8" fmla="*/ 86 w 281"/>
                <a:gd name="T9" fmla="*/ 0 h 207"/>
                <a:gd name="T10" fmla="*/ 65 w 281"/>
                <a:gd name="T11" fmla="*/ 21 h 207"/>
                <a:gd name="T12" fmla="*/ 65 w 281"/>
                <a:gd name="T13" fmla="*/ 21 h 207"/>
                <a:gd name="T14" fmla="*/ 20 w 281"/>
                <a:gd name="T15" fmla="*/ 21 h 207"/>
                <a:gd name="T16" fmla="*/ 0 w 281"/>
                <a:gd name="T17" fmla="*/ 42 h 207"/>
                <a:gd name="T18" fmla="*/ 0 w 281"/>
                <a:gd name="T19" fmla="*/ 187 h 207"/>
                <a:gd name="T20" fmla="*/ 20 w 281"/>
                <a:gd name="T21" fmla="*/ 207 h 207"/>
                <a:gd name="T22" fmla="*/ 260 w 281"/>
                <a:gd name="T23" fmla="*/ 207 h 207"/>
                <a:gd name="T24" fmla="*/ 281 w 281"/>
                <a:gd name="T25" fmla="*/ 187 h 207"/>
                <a:gd name="T26" fmla="*/ 281 w 281"/>
                <a:gd name="T27" fmla="*/ 42 h 207"/>
                <a:gd name="T28" fmla="*/ 260 w 281"/>
                <a:gd name="T29" fmla="*/ 21 h 207"/>
                <a:gd name="T30" fmla="*/ 141 w 281"/>
                <a:gd name="T31" fmla="*/ 181 h 207"/>
                <a:gd name="T32" fmla="*/ 69 w 281"/>
                <a:gd name="T33" fmla="*/ 109 h 207"/>
                <a:gd name="T34" fmla="*/ 141 w 281"/>
                <a:gd name="T35" fmla="*/ 36 h 207"/>
                <a:gd name="T36" fmla="*/ 214 w 281"/>
                <a:gd name="T37" fmla="*/ 109 h 207"/>
                <a:gd name="T38" fmla="*/ 141 w 281"/>
                <a:gd name="T39" fmla="*/ 181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81" h="207">
                  <a:moveTo>
                    <a:pt x="260" y="21"/>
                  </a:moveTo>
                  <a:cubicBezTo>
                    <a:pt x="217" y="21"/>
                    <a:pt x="217" y="21"/>
                    <a:pt x="217" y="21"/>
                  </a:cubicBezTo>
                  <a:cubicBezTo>
                    <a:pt x="218" y="21"/>
                    <a:pt x="218" y="21"/>
                    <a:pt x="218" y="21"/>
                  </a:cubicBezTo>
                  <a:cubicBezTo>
                    <a:pt x="218" y="9"/>
                    <a:pt x="208" y="0"/>
                    <a:pt x="197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75" y="0"/>
                    <a:pt x="65" y="9"/>
                    <a:pt x="65" y="21"/>
                  </a:cubicBezTo>
                  <a:cubicBezTo>
                    <a:pt x="65" y="21"/>
                    <a:pt x="65" y="21"/>
                    <a:pt x="65" y="21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9" y="21"/>
                    <a:pt x="0" y="31"/>
                    <a:pt x="0" y="42"/>
                  </a:cubicBezTo>
                  <a:cubicBezTo>
                    <a:pt x="0" y="187"/>
                    <a:pt x="0" y="187"/>
                    <a:pt x="0" y="187"/>
                  </a:cubicBezTo>
                  <a:cubicBezTo>
                    <a:pt x="0" y="198"/>
                    <a:pt x="9" y="207"/>
                    <a:pt x="20" y="207"/>
                  </a:cubicBezTo>
                  <a:cubicBezTo>
                    <a:pt x="260" y="207"/>
                    <a:pt x="260" y="207"/>
                    <a:pt x="260" y="207"/>
                  </a:cubicBezTo>
                  <a:cubicBezTo>
                    <a:pt x="271" y="207"/>
                    <a:pt x="281" y="198"/>
                    <a:pt x="281" y="187"/>
                  </a:cubicBezTo>
                  <a:cubicBezTo>
                    <a:pt x="281" y="42"/>
                    <a:pt x="281" y="42"/>
                    <a:pt x="281" y="42"/>
                  </a:cubicBezTo>
                  <a:cubicBezTo>
                    <a:pt x="281" y="31"/>
                    <a:pt x="271" y="21"/>
                    <a:pt x="260" y="21"/>
                  </a:cubicBezTo>
                  <a:close/>
                  <a:moveTo>
                    <a:pt x="141" y="181"/>
                  </a:moveTo>
                  <a:cubicBezTo>
                    <a:pt x="101" y="181"/>
                    <a:pt x="69" y="149"/>
                    <a:pt x="69" y="109"/>
                  </a:cubicBezTo>
                  <a:cubicBezTo>
                    <a:pt x="69" y="69"/>
                    <a:pt x="101" y="36"/>
                    <a:pt x="141" y="36"/>
                  </a:cubicBezTo>
                  <a:cubicBezTo>
                    <a:pt x="181" y="36"/>
                    <a:pt x="214" y="69"/>
                    <a:pt x="214" y="109"/>
                  </a:cubicBezTo>
                  <a:cubicBezTo>
                    <a:pt x="214" y="149"/>
                    <a:pt x="181" y="181"/>
                    <a:pt x="141" y="1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" name="组合 1"/>
          <p:cNvGrpSpPr/>
          <p:nvPr/>
        </p:nvGrpSpPr>
        <p:grpSpPr>
          <a:xfrm>
            <a:off x="604820" y="354870"/>
            <a:ext cx="288000" cy="288000"/>
            <a:chOff x="1827622" y="1343919"/>
            <a:chExt cx="2304000" cy="2304000"/>
          </a:xfrm>
          <a:solidFill>
            <a:schemeClr val="accent2">
              <a:lumMod val="75000"/>
            </a:schemeClr>
          </a:solidFill>
        </p:grpSpPr>
        <p:sp>
          <p:nvSpPr>
            <p:cNvPr id="3" name="椭圆 2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pFill/>
            <a:ln w="12700">
              <a:noFill/>
            </a:ln>
            <a:effectLst>
              <a:outerShdw blurRad="152400" dist="127000" dir="7800000" sx="85000" sy="85000" algn="tr" rotWithShape="0">
                <a:prstClr val="black">
                  <a:alpha val="3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pFill/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" name="直接连接符 3"/>
          <p:cNvCxnSpPr>
            <a:endCxn id="5" idx="11"/>
          </p:cNvCxnSpPr>
          <p:nvPr/>
        </p:nvCxnSpPr>
        <p:spPr>
          <a:xfrm flipV="1">
            <a:off x="580821" y="790650"/>
            <a:ext cx="10698961" cy="453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reeform 6"/>
          <p:cNvSpPr>
            <a:spLocks noEditPoints="1"/>
          </p:cNvSpPr>
          <p:nvPr/>
        </p:nvSpPr>
        <p:spPr bwMode="auto">
          <a:xfrm>
            <a:off x="11279782" y="363136"/>
            <a:ext cx="425905" cy="427514"/>
          </a:xfrm>
          <a:custGeom>
            <a:avLst/>
            <a:gdLst>
              <a:gd name="T0" fmla="*/ 760 w 1905"/>
              <a:gd name="T1" fmla="*/ 1455 h 1912"/>
              <a:gd name="T2" fmla="*/ 448 w 1905"/>
              <a:gd name="T3" fmla="*/ 1143 h 1912"/>
              <a:gd name="T4" fmla="*/ 529 w 1905"/>
              <a:gd name="T5" fmla="*/ 1061 h 1912"/>
              <a:gd name="T6" fmla="*/ 841 w 1905"/>
              <a:gd name="T7" fmla="*/ 1374 h 1912"/>
              <a:gd name="T8" fmla="*/ 1802 w 1905"/>
              <a:gd name="T9" fmla="*/ 108 h 1912"/>
              <a:gd name="T10" fmla="*/ 748 w 1905"/>
              <a:gd name="T11" fmla="*/ 785 h 1912"/>
              <a:gd name="T12" fmla="*/ 55 w 1905"/>
              <a:gd name="T13" fmla="*/ 1737 h 1912"/>
              <a:gd name="T14" fmla="*/ 173 w 1905"/>
              <a:gd name="T15" fmla="*/ 1854 h 1912"/>
              <a:gd name="T16" fmla="*/ 1124 w 1905"/>
              <a:gd name="T17" fmla="*/ 1161 h 1912"/>
              <a:gd name="T18" fmla="*/ 1802 w 1905"/>
              <a:gd name="T19" fmla="*/ 108 h 1912"/>
              <a:gd name="T20" fmla="*/ 110 w 1905"/>
              <a:gd name="T21" fmla="*/ 1803 h 1912"/>
              <a:gd name="T22" fmla="*/ 0 w 1905"/>
              <a:gd name="T23" fmla="*/ 1912 h 1912"/>
              <a:gd name="T24" fmla="*/ 1758 w 1905"/>
              <a:gd name="T25" fmla="*/ 368 h 1912"/>
              <a:gd name="T26" fmla="*/ 1544 w 1905"/>
              <a:gd name="T27" fmla="*/ 153 h 1912"/>
              <a:gd name="T28" fmla="*/ 786 w 1905"/>
              <a:gd name="T29" fmla="*/ 513 h 1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05" h="1912">
                <a:moveTo>
                  <a:pt x="760" y="1455"/>
                </a:moveTo>
                <a:cubicBezTo>
                  <a:pt x="448" y="1143"/>
                  <a:pt x="448" y="1143"/>
                  <a:pt x="448" y="1143"/>
                </a:cubicBezTo>
                <a:moveTo>
                  <a:pt x="529" y="1061"/>
                </a:moveTo>
                <a:cubicBezTo>
                  <a:pt x="841" y="1374"/>
                  <a:pt x="841" y="1374"/>
                  <a:pt x="841" y="1374"/>
                </a:cubicBezTo>
                <a:moveTo>
                  <a:pt x="1802" y="108"/>
                </a:moveTo>
                <a:cubicBezTo>
                  <a:pt x="1698" y="4"/>
                  <a:pt x="1226" y="307"/>
                  <a:pt x="748" y="785"/>
                </a:cubicBezTo>
                <a:cubicBezTo>
                  <a:pt x="364" y="1169"/>
                  <a:pt x="94" y="1548"/>
                  <a:pt x="55" y="1737"/>
                </a:cubicBezTo>
                <a:cubicBezTo>
                  <a:pt x="173" y="1854"/>
                  <a:pt x="173" y="1854"/>
                  <a:pt x="173" y="1854"/>
                </a:cubicBezTo>
                <a:cubicBezTo>
                  <a:pt x="361" y="1815"/>
                  <a:pt x="740" y="1545"/>
                  <a:pt x="1124" y="1161"/>
                </a:cubicBezTo>
                <a:cubicBezTo>
                  <a:pt x="1602" y="683"/>
                  <a:pt x="1905" y="212"/>
                  <a:pt x="1802" y="108"/>
                </a:cubicBezTo>
                <a:close/>
                <a:moveTo>
                  <a:pt x="110" y="1803"/>
                </a:moveTo>
                <a:cubicBezTo>
                  <a:pt x="0" y="1912"/>
                  <a:pt x="0" y="1912"/>
                  <a:pt x="0" y="1912"/>
                </a:cubicBezTo>
                <a:moveTo>
                  <a:pt x="1758" y="368"/>
                </a:moveTo>
                <a:cubicBezTo>
                  <a:pt x="1758" y="368"/>
                  <a:pt x="1643" y="253"/>
                  <a:pt x="1544" y="153"/>
                </a:cubicBezTo>
                <a:cubicBezTo>
                  <a:pt x="1544" y="153"/>
                  <a:pt x="1319" y="0"/>
                  <a:pt x="786" y="513"/>
                </a:cubicBezTo>
              </a:path>
            </a:pathLst>
          </a:custGeom>
          <a:solidFill>
            <a:schemeClr val="accent2"/>
          </a:solidFill>
          <a:ln w="12700" cap="rnd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TextBox 13"/>
          <p:cNvSpPr txBox="1"/>
          <p:nvPr/>
        </p:nvSpPr>
        <p:spPr>
          <a:xfrm>
            <a:off x="982638" y="19493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设计模式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2942" y="4120515"/>
            <a:ext cx="5940000" cy="1407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2942" y="3581399"/>
            <a:ext cx="5940000" cy="31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82942" y="2221466"/>
            <a:ext cx="5940000" cy="862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899910" y="2158365"/>
            <a:ext cx="4972050" cy="379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1"/>
          <p:cNvGrpSpPr/>
          <p:nvPr/>
        </p:nvGrpSpPr>
        <p:grpSpPr>
          <a:xfrm>
            <a:off x="604820" y="354870"/>
            <a:ext cx="288000" cy="288000"/>
            <a:chOff x="1827622" y="1343919"/>
            <a:chExt cx="2304000" cy="2304000"/>
          </a:xfrm>
          <a:solidFill>
            <a:schemeClr val="accent2">
              <a:lumMod val="75000"/>
            </a:schemeClr>
          </a:solidFill>
        </p:grpSpPr>
        <p:sp>
          <p:nvSpPr>
            <p:cNvPr id="3" name="椭圆 2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pFill/>
            <a:ln w="12700">
              <a:noFill/>
            </a:ln>
            <a:effectLst>
              <a:outerShdw blurRad="152400" dist="127000" dir="7800000" sx="85000" sy="85000" algn="tr" rotWithShape="0">
                <a:prstClr val="black">
                  <a:alpha val="3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pFill/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" name="直接连接符 3"/>
          <p:cNvCxnSpPr>
            <a:endCxn id="5" idx="11"/>
          </p:cNvCxnSpPr>
          <p:nvPr/>
        </p:nvCxnSpPr>
        <p:spPr>
          <a:xfrm flipV="1">
            <a:off x="580821" y="790650"/>
            <a:ext cx="10698961" cy="453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reeform 6"/>
          <p:cNvSpPr>
            <a:spLocks noEditPoints="1"/>
          </p:cNvSpPr>
          <p:nvPr/>
        </p:nvSpPr>
        <p:spPr bwMode="auto">
          <a:xfrm>
            <a:off x="11279782" y="363136"/>
            <a:ext cx="425905" cy="427514"/>
          </a:xfrm>
          <a:custGeom>
            <a:avLst/>
            <a:gdLst>
              <a:gd name="T0" fmla="*/ 760 w 1905"/>
              <a:gd name="T1" fmla="*/ 1455 h 1912"/>
              <a:gd name="T2" fmla="*/ 448 w 1905"/>
              <a:gd name="T3" fmla="*/ 1143 h 1912"/>
              <a:gd name="T4" fmla="*/ 529 w 1905"/>
              <a:gd name="T5" fmla="*/ 1061 h 1912"/>
              <a:gd name="T6" fmla="*/ 841 w 1905"/>
              <a:gd name="T7" fmla="*/ 1374 h 1912"/>
              <a:gd name="T8" fmla="*/ 1802 w 1905"/>
              <a:gd name="T9" fmla="*/ 108 h 1912"/>
              <a:gd name="T10" fmla="*/ 748 w 1905"/>
              <a:gd name="T11" fmla="*/ 785 h 1912"/>
              <a:gd name="T12" fmla="*/ 55 w 1905"/>
              <a:gd name="T13" fmla="*/ 1737 h 1912"/>
              <a:gd name="T14" fmla="*/ 173 w 1905"/>
              <a:gd name="T15" fmla="*/ 1854 h 1912"/>
              <a:gd name="T16" fmla="*/ 1124 w 1905"/>
              <a:gd name="T17" fmla="*/ 1161 h 1912"/>
              <a:gd name="T18" fmla="*/ 1802 w 1905"/>
              <a:gd name="T19" fmla="*/ 108 h 1912"/>
              <a:gd name="T20" fmla="*/ 110 w 1905"/>
              <a:gd name="T21" fmla="*/ 1803 h 1912"/>
              <a:gd name="T22" fmla="*/ 0 w 1905"/>
              <a:gd name="T23" fmla="*/ 1912 h 1912"/>
              <a:gd name="T24" fmla="*/ 1758 w 1905"/>
              <a:gd name="T25" fmla="*/ 368 h 1912"/>
              <a:gd name="T26" fmla="*/ 1544 w 1905"/>
              <a:gd name="T27" fmla="*/ 153 h 1912"/>
              <a:gd name="T28" fmla="*/ 786 w 1905"/>
              <a:gd name="T29" fmla="*/ 513 h 1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05" h="1912">
                <a:moveTo>
                  <a:pt x="760" y="1455"/>
                </a:moveTo>
                <a:cubicBezTo>
                  <a:pt x="448" y="1143"/>
                  <a:pt x="448" y="1143"/>
                  <a:pt x="448" y="1143"/>
                </a:cubicBezTo>
                <a:moveTo>
                  <a:pt x="529" y="1061"/>
                </a:moveTo>
                <a:cubicBezTo>
                  <a:pt x="841" y="1374"/>
                  <a:pt x="841" y="1374"/>
                  <a:pt x="841" y="1374"/>
                </a:cubicBezTo>
                <a:moveTo>
                  <a:pt x="1802" y="108"/>
                </a:moveTo>
                <a:cubicBezTo>
                  <a:pt x="1698" y="4"/>
                  <a:pt x="1226" y="307"/>
                  <a:pt x="748" y="785"/>
                </a:cubicBezTo>
                <a:cubicBezTo>
                  <a:pt x="364" y="1169"/>
                  <a:pt x="94" y="1548"/>
                  <a:pt x="55" y="1737"/>
                </a:cubicBezTo>
                <a:cubicBezTo>
                  <a:pt x="173" y="1854"/>
                  <a:pt x="173" y="1854"/>
                  <a:pt x="173" y="1854"/>
                </a:cubicBezTo>
                <a:cubicBezTo>
                  <a:pt x="361" y="1815"/>
                  <a:pt x="740" y="1545"/>
                  <a:pt x="1124" y="1161"/>
                </a:cubicBezTo>
                <a:cubicBezTo>
                  <a:pt x="1602" y="683"/>
                  <a:pt x="1905" y="212"/>
                  <a:pt x="1802" y="108"/>
                </a:cubicBezTo>
                <a:close/>
                <a:moveTo>
                  <a:pt x="110" y="1803"/>
                </a:moveTo>
                <a:cubicBezTo>
                  <a:pt x="0" y="1912"/>
                  <a:pt x="0" y="1912"/>
                  <a:pt x="0" y="1912"/>
                </a:cubicBezTo>
                <a:moveTo>
                  <a:pt x="1758" y="368"/>
                </a:moveTo>
                <a:cubicBezTo>
                  <a:pt x="1758" y="368"/>
                  <a:pt x="1643" y="253"/>
                  <a:pt x="1544" y="153"/>
                </a:cubicBezTo>
                <a:cubicBezTo>
                  <a:pt x="1544" y="153"/>
                  <a:pt x="1319" y="0"/>
                  <a:pt x="786" y="513"/>
                </a:cubicBezTo>
              </a:path>
            </a:pathLst>
          </a:custGeom>
          <a:solidFill>
            <a:schemeClr val="accent2"/>
          </a:solidFill>
          <a:ln w="12700" cap="rnd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TextBox 13"/>
          <p:cNvSpPr txBox="1"/>
          <p:nvPr/>
        </p:nvSpPr>
        <p:spPr>
          <a:xfrm>
            <a:off x="982638" y="19493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设计模式</a:t>
            </a:r>
          </a:p>
        </p:txBody>
      </p:sp>
      <p:sp>
        <p:nvSpPr>
          <p:cNvPr id="16" name="Freeform 7"/>
          <p:cNvSpPr/>
          <p:nvPr/>
        </p:nvSpPr>
        <p:spPr bwMode="auto">
          <a:xfrm>
            <a:off x="696835" y="1306073"/>
            <a:ext cx="522535" cy="598890"/>
          </a:xfrm>
          <a:custGeom>
            <a:avLst/>
            <a:gdLst>
              <a:gd name="T0" fmla="*/ 186 w 423"/>
              <a:gd name="T1" fmla="*/ 7 h 485"/>
              <a:gd name="T2" fmla="*/ 237 w 423"/>
              <a:gd name="T3" fmla="*/ 7 h 485"/>
              <a:gd name="T4" fmla="*/ 398 w 423"/>
              <a:gd name="T5" fmla="*/ 88 h 485"/>
              <a:gd name="T6" fmla="*/ 423 w 423"/>
              <a:gd name="T7" fmla="*/ 129 h 485"/>
              <a:gd name="T8" fmla="*/ 423 w 423"/>
              <a:gd name="T9" fmla="*/ 356 h 485"/>
              <a:gd name="T10" fmla="*/ 398 w 423"/>
              <a:gd name="T11" fmla="*/ 397 h 485"/>
              <a:gd name="T12" fmla="*/ 237 w 423"/>
              <a:gd name="T13" fmla="*/ 478 h 485"/>
              <a:gd name="T14" fmla="*/ 186 w 423"/>
              <a:gd name="T15" fmla="*/ 478 h 485"/>
              <a:gd name="T16" fmla="*/ 25 w 423"/>
              <a:gd name="T17" fmla="*/ 397 h 485"/>
              <a:gd name="T18" fmla="*/ 0 w 423"/>
              <a:gd name="T19" fmla="*/ 356 h 485"/>
              <a:gd name="T20" fmla="*/ 0 w 423"/>
              <a:gd name="T21" fmla="*/ 129 h 485"/>
              <a:gd name="T22" fmla="*/ 25 w 423"/>
              <a:gd name="T23" fmla="*/ 88 h 485"/>
              <a:gd name="T24" fmla="*/ 186 w 423"/>
              <a:gd name="T25" fmla="*/ 7 h 4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23" h="485">
                <a:moveTo>
                  <a:pt x="186" y="7"/>
                </a:moveTo>
                <a:cubicBezTo>
                  <a:pt x="200" y="0"/>
                  <a:pt x="223" y="0"/>
                  <a:pt x="237" y="7"/>
                </a:cubicBezTo>
                <a:cubicBezTo>
                  <a:pt x="398" y="88"/>
                  <a:pt x="398" y="88"/>
                  <a:pt x="398" y="88"/>
                </a:cubicBezTo>
                <a:cubicBezTo>
                  <a:pt x="412" y="95"/>
                  <a:pt x="423" y="114"/>
                  <a:pt x="423" y="129"/>
                </a:cubicBezTo>
                <a:cubicBezTo>
                  <a:pt x="423" y="356"/>
                  <a:pt x="423" y="356"/>
                  <a:pt x="423" y="356"/>
                </a:cubicBezTo>
                <a:cubicBezTo>
                  <a:pt x="423" y="372"/>
                  <a:pt x="412" y="390"/>
                  <a:pt x="398" y="397"/>
                </a:cubicBezTo>
                <a:cubicBezTo>
                  <a:pt x="237" y="478"/>
                  <a:pt x="237" y="478"/>
                  <a:pt x="237" y="478"/>
                </a:cubicBezTo>
                <a:cubicBezTo>
                  <a:pt x="223" y="485"/>
                  <a:pt x="200" y="485"/>
                  <a:pt x="186" y="478"/>
                </a:cubicBezTo>
                <a:cubicBezTo>
                  <a:pt x="25" y="397"/>
                  <a:pt x="25" y="397"/>
                  <a:pt x="25" y="397"/>
                </a:cubicBezTo>
                <a:cubicBezTo>
                  <a:pt x="11" y="390"/>
                  <a:pt x="0" y="372"/>
                  <a:pt x="0" y="356"/>
                </a:cubicBezTo>
                <a:cubicBezTo>
                  <a:pt x="0" y="129"/>
                  <a:pt x="0" y="129"/>
                  <a:pt x="0" y="129"/>
                </a:cubicBezTo>
                <a:cubicBezTo>
                  <a:pt x="0" y="114"/>
                  <a:pt x="11" y="95"/>
                  <a:pt x="25" y="88"/>
                </a:cubicBezTo>
                <a:lnTo>
                  <a:pt x="186" y="7"/>
                </a:ln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rgbClr val="C7C7C7"/>
              </a:gs>
            </a:gsLst>
            <a:lin ang="13500000" scaled="1"/>
            <a:tileRect/>
          </a:gradFill>
          <a:ln w="19050">
            <a:solidFill>
              <a:schemeClr val="bg1"/>
            </a:solidFill>
          </a:ln>
          <a:effectLst>
            <a:outerShdw blurRad="419100" dist="571500" dir="2700000" sx="90000" sy="9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8" name="文本框 28"/>
          <p:cNvSpPr txBox="1"/>
          <p:nvPr/>
        </p:nvSpPr>
        <p:spPr>
          <a:xfrm>
            <a:off x="1437843" y="1338577"/>
            <a:ext cx="6739890" cy="565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b="1" dirty="0" smtClean="0">
                <a:latin typeface="微软雅黑" charset="0"/>
                <a:ea typeface="微软雅黑" charset="0"/>
                <a:sym typeface="+mn-ea"/>
              </a:rPr>
              <a:t>2</a:t>
            </a:r>
            <a:r>
              <a:rPr lang="zh-CN" altLang="en-US" sz="2800" b="1" dirty="0" smtClean="0">
                <a:latin typeface="微软雅黑" charset="0"/>
                <a:ea typeface="微软雅黑" charset="0"/>
                <a:sym typeface="+mn-ea"/>
              </a:rPr>
              <a:t>、工厂模式</a:t>
            </a:r>
            <a:endParaRPr lang="zh-CN" sz="2800" dirty="0" smtClean="0">
              <a:solidFill>
                <a:schemeClr val="accent2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9" name="六边形 18"/>
          <p:cNvSpPr/>
          <p:nvPr/>
        </p:nvSpPr>
        <p:spPr>
          <a:xfrm rot="5400000">
            <a:off x="711169" y="1390516"/>
            <a:ext cx="493866" cy="430004"/>
          </a:xfrm>
          <a:prstGeom prst="hexagon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0" name="组合 36"/>
          <p:cNvGrpSpPr/>
          <p:nvPr/>
        </p:nvGrpSpPr>
        <p:grpSpPr>
          <a:xfrm>
            <a:off x="824168" y="1506552"/>
            <a:ext cx="267869" cy="197932"/>
            <a:chOff x="7608888" y="1870076"/>
            <a:chExt cx="322263" cy="238125"/>
          </a:xfrm>
          <a:solidFill>
            <a:schemeClr val="accent2"/>
          </a:solidFill>
        </p:grpSpPr>
        <p:sp useBgFill="1">
          <p:nvSpPr>
            <p:cNvPr id="21" name="Oval 70"/>
            <p:cNvSpPr>
              <a:spLocks noChangeArrowheads="1"/>
            </p:cNvSpPr>
            <p:nvPr/>
          </p:nvSpPr>
          <p:spPr bwMode="auto">
            <a:xfrm>
              <a:off x="7721601" y="1947864"/>
              <a:ext cx="98425" cy="968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 useBgFill="1">
          <p:nvSpPr>
            <p:cNvPr id="22" name="Freeform 71"/>
            <p:cNvSpPr>
              <a:spLocks noEditPoints="1"/>
            </p:cNvSpPr>
            <p:nvPr/>
          </p:nvSpPr>
          <p:spPr bwMode="auto">
            <a:xfrm>
              <a:off x="7608888" y="1870076"/>
              <a:ext cx="322263" cy="238125"/>
            </a:xfrm>
            <a:custGeom>
              <a:avLst/>
              <a:gdLst>
                <a:gd name="T0" fmla="*/ 260 w 281"/>
                <a:gd name="T1" fmla="*/ 21 h 207"/>
                <a:gd name="T2" fmla="*/ 217 w 281"/>
                <a:gd name="T3" fmla="*/ 21 h 207"/>
                <a:gd name="T4" fmla="*/ 218 w 281"/>
                <a:gd name="T5" fmla="*/ 21 h 207"/>
                <a:gd name="T6" fmla="*/ 197 w 281"/>
                <a:gd name="T7" fmla="*/ 0 h 207"/>
                <a:gd name="T8" fmla="*/ 86 w 281"/>
                <a:gd name="T9" fmla="*/ 0 h 207"/>
                <a:gd name="T10" fmla="*/ 65 w 281"/>
                <a:gd name="T11" fmla="*/ 21 h 207"/>
                <a:gd name="T12" fmla="*/ 65 w 281"/>
                <a:gd name="T13" fmla="*/ 21 h 207"/>
                <a:gd name="T14" fmla="*/ 20 w 281"/>
                <a:gd name="T15" fmla="*/ 21 h 207"/>
                <a:gd name="T16" fmla="*/ 0 w 281"/>
                <a:gd name="T17" fmla="*/ 42 h 207"/>
                <a:gd name="T18" fmla="*/ 0 w 281"/>
                <a:gd name="T19" fmla="*/ 187 h 207"/>
                <a:gd name="T20" fmla="*/ 20 w 281"/>
                <a:gd name="T21" fmla="*/ 207 h 207"/>
                <a:gd name="T22" fmla="*/ 260 w 281"/>
                <a:gd name="T23" fmla="*/ 207 h 207"/>
                <a:gd name="T24" fmla="*/ 281 w 281"/>
                <a:gd name="T25" fmla="*/ 187 h 207"/>
                <a:gd name="T26" fmla="*/ 281 w 281"/>
                <a:gd name="T27" fmla="*/ 42 h 207"/>
                <a:gd name="T28" fmla="*/ 260 w 281"/>
                <a:gd name="T29" fmla="*/ 21 h 207"/>
                <a:gd name="T30" fmla="*/ 141 w 281"/>
                <a:gd name="T31" fmla="*/ 181 h 207"/>
                <a:gd name="T32" fmla="*/ 69 w 281"/>
                <a:gd name="T33" fmla="*/ 109 h 207"/>
                <a:gd name="T34" fmla="*/ 141 w 281"/>
                <a:gd name="T35" fmla="*/ 36 h 207"/>
                <a:gd name="T36" fmla="*/ 214 w 281"/>
                <a:gd name="T37" fmla="*/ 109 h 207"/>
                <a:gd name="T38" fmla="*/ 141 w 281"/>
                <a:gd name="T39" fmla="*/ 181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81" h="207">
                  <a:moveTo>
                    <a:pt x="260" y="21"/>
                  </a:moveTo>
                  <a:cubicBezTo>
                    <a:pt x="217" y="21"/>
                    <a:pt x="217" y="21"/>
                    <a:pt x="217" y="21"/>
                  </a:cubicBezTo>
                  <a:cubicBezTo>
                    <a:pt x="218" y="21"/>
                    <a:pt x="218" y="21"/>
                    <a:pt x="218" y="21"/>
                  </a:cubicBezTo>
                  <a:cubicBezTo>
                    <a:pt x="218" y="9"/>
                    <a:pt x="208" y="0"/>
                    <a:pt x="197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75" y="0"/>
                    <a:pt x="65" y="9"/>
                    <a:pt x="65" y="21"/>
                  </a:cubicBezTo>
                  <a:cubicBezTo>
                    <a:pt x="65" y="21"/>
                    <a:pt x="65" y="21"/>
                    <a:pt x="65" y="21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9" y="21"/>
                    <a:pt x="0" y="31"/>
                    <a:pt x="0" y="42"/>
                  </a:cubicBezTo>
                  <a:cubicBezTo>
                    <a:pt x="0" y="187"/>
                    <a:pt x="0" y="187"/>
                    <a:pt x="0" y="187"/>
                  </a:cubicBezTo>
                  <a:cubicBezTo>
                    <a:pt x="0" y="198"/>
                    <a:pt x="9" y="207"/>
                    <a:pt x="20" y="207"/>
                  </a:cubicBezTo>
                  <a:cubicBezTo>
                    <a:pt x="260" y="207"/>
                    <a:pt x="260" y="207"/>
                    <a:pt x="260" y="207"/>
                  </a:cubicBezTo>
                  <a:cubicBezTo>
                    <a:pt x="271" y="207"/>
                    <a:pt x="281" y="198"/>
                    <a:pt x="281" y="187"/>
                  </a:cubicBezTo>
                  <a:cubicBezTo>
                    <a:pt x="281" y="42"/>
                    <a:pt x="281" y="42"/>
                    <a:pt x="281" y="42"/>
                  </a:cubicBezTo>
                  <a:cubicBezTo>
                    <a:pt x="281" y="31"/>
                    <a:pt x="271" y="21"/>
                    <a:pt x="260" y="21"/>
                  </a:cubicBezTo>
                  <a:close/>
                  <a:moveTo>
                    <a:pt x="141" y="181"/>
                  </a:moveTo>
                  <a:cubicBezTo>
                    <a:pt x="101" y="181"/>
                    <a:pt x="69" y="149"/>
                    <a:pt x="69" y="109"/>
                  </a:cubicBezTo>
                  <a:cubicBezTo>
                    <a:pt x="69" y="69"/>
                    <a:pt x="101" y="36"/>
                    <a:pt x="141" y="36"/>
                  </a:cubicBezTo>
                  <a:cubicBezTo>
                    <a:pt x="181" y="36"/>
                    <a:pt x="214" y="69"/>
                    <a:pt x="214" y="109"/>
                  </a:cubicBezTo>
                  <a:cubicBezTo>
                    <a:pt x="214" y="149"/>
                    <a:pt x="181" y="181"/>
                    <a:pt x="141" y="1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7" name="矩形 16"/>
          <p:cNvSpPr/>
          <p:nvPr/>
        </p:nvSpPr>
        <p:spPr>
          <a:xfrm>
            <a:off x="1479042" y="2084946"/>
            <a:ext cx="422656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运用于DIALOG1和DIALOG2的创建。首先创建一个接口类SingleCore，SingleCoreA和SingleCoreB作为SingleCore的子类来实现该接口，</a:t>
            </a:r>
            <a:r>
              <a:rPr lang="en-US" altLang="zh-CN" dirty="0" smtClean="0"/>
              <a:t>Factory</a:t>
            </a:r>
            <a:r>
              <a:rPr lang="zh-CN" altLang="en-US" dirty="0" smtClean="0"/>
              <a:t>为工厂，生成基于给定信息的实体类的对象。</a:t>
            </a:r>
          </a:p>
        </p:txBody>
      </p:sp>
      <p:sp>
        <p:nvSpPr>
          <p:cNvPr id="24" name="矩形 23"/>
          <p:cNvSpPr/>
          <p:nvPr/>
        </p:nvSpPr>
        <p:spPr>
          <a:xfrm>
            <a:off x="1479042" y="4266795"/>
            <a:ext cx="1020381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dirty="0" smtClean="0"/>
              <a:t>CMemoryManagement20Dlg类使用了该工厂，OnBnClickedButton1()为第一个按钮，获取SingleCoreA的对象并调用它的Show()方法，同理OnBnClickedButton2()获取SingleCoreB的对象并调用它的Show()方法。</a:t>
            </a:r>
            <a:endParaRPr lang="en-US" dirty="0" smtClean="0"/>
          </a:p>
          <a:p>
            <a:endParaRPr dirty="0" smtClean="0"/>
          </a:p>
          <a:p>
            <a:r>
              <a:rPr dirty="0" smtClean="0"/>
              <a:t>若需增加产品只需扩展工厂类，扩展性更强；使用一个接口调用者只需关心接口，具体实现被屏蔽；将创建过程延迟到子类进行，子类决定实例化哪个工厂类。</a:t>
            </a:r>
          </a:p>
          <a:p>
            <a:r>
              <a:rPr dirty="0" smtClean="0"/>
              <a:t>同时这里还用到了单例模式。每一个SingleCore只创建自己的单个对象，即唯一的DIALOG。</a:t>
            </a:r>
          </a:p>
        </p:txBody>
      </p:sp>
      <p:pic>
        <p:nvPicPr>
          <p:cNvPr id="26" name="图片 25" descr="factory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188" y="1154471"/>
            <a:ext cx="6457950" cy="30137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4" presetClass="path" presetSubtype="0" decel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0.03889 L 3.125E-6 -0.20486 " pathEditMode="relative" rAng="0" ptsTypes="AA">
                                      <p:cBhvr>
                                        <p:cTn id="9" dur="100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199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64" presetClass="path" presetSubtype="0" accel="30000" decel="3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3.95833E-6 0.03842 L 3.95833E-6 2.96296E-6 " pathEditMode="relative" rAng="0" ptsTypes="AA">
                                      <p:cBhvr>
                                        <p:cTn id="1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1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21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5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ldLvl="0" animBg="1"/>
      <p:bldP spid="17" grpId="0"/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04820" y="354870"/>
            <a:ext cx="288000" cy="288000"/>
            <a:chOff x="1827622" y="1343919"/>
            <a:chExt cx="2304000" cy="2304000"/>
          </a:xfrm>
          <a:solidFill>
            <a:schemeClr val="accent2">
              <a:lumMod val="75000"/>
            </a:schemeClr>
          </a:solidFill>
        </p:grpSpPr>
        <p:sp>
          <p:nvSpPr>
            <p:cNvPr id="3" name="椭圆 2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pFill/>
            <a:ln w="12700">
              <a:noFill/>
            </a:ln>
            <a:effectLst>
              <a:outerShdw blurRad="152400" dist="127000" dir="7800000" sx="85000" sy="85000" algn="tr" rotWithShape="0">
                <a:prstClr val="black">
                  <a:alpha val="3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pFill/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" name="直接连接符 3"/>
          <p:cNvCxnSpPr>
            <a:endCxn id="5" idx="11"/>
          </p:cNvCxnSpPr>
          <p:nvPr/>
        </p:nvCxnSpPr>
        <p:spPr>
          <a:xfrm flipV="1">
            <a:off x="580821" y="790650"/>
            <a:ext cx="10698961" cy="453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reeform 6"/>
          <p:cNvSpPr>
            <a:spLocks noEditPoints="1"/>
          </p:cNvSpPr>
          <p:nvPr/>
        </p:nvSpPr>
        <p:spPr bwMode="auto">
          <a:xfrm>
            <a:off x="11279782" y="363136"/>
            <a:ext cx="425905" cy="427514"/>
          </a:xfrm>
          <a:custGeom>
            <a:avLst/>
            <a:gdLst>
              <a:gd name="T0" fmla="*/ 760 w 1905"/>
              <a:gd name="T1" fmla="*/ 1455 h 1912"/>
              <a:gd name="T2" fmla="*/ 448 w 1905"/>
              <a:gd name="T3" fmla="*/ 1143 h 1912"/>
              <a:gd name="T4" fmla="*/ 529 w 1905"/>
              <a:gd name="T5" fmla="*/ 1061 h 1912"/>
              <a:gd name="T6" fmla="*/ 841 w 1905"/>
              <a:gd name="T7" fmla="*/ 1374 h 1912"/>
              <a:gd name="T8" fmla="*/ 1802 w 1905"/>
              <a:gd name="T9" fmla="*/ 108 h 1912"/>
              <a:gd name="T10" fmla="*/ 748 w 1905"/>
              <a:gd name="T11" fmla="*/ 785 h 1912"/>
              <a:gd name="T12" fmla="*/ 55 w 1905"/>
              <a:gd name="T13" fmla="*/ 1737 h 1912"/>
              <a:gd name="T14" fmla="*/ 173 w 1905"/>
              <a:gd name="T15" fmla="*/ 1854 h 1912"/>
              <a:gd name="T16" fmla="*/ 1124 w 1905"/>
              <a:gd name="T17" fmla="*/ 1161 h 1912"/>
              <a:gd name="T18" fmla="*/ 1802 w 1905"/>
              <a:gd name="T19" fmla="*/ 108 h 1912"/>
              <a:gd name="T20" fmla="*/ 110 w 1905"/>
              <a:gd name="T21" fmla="*/ 1803 h 1912"/>
              <a:gd name="T22" fmla="*/ 0 w 1905"/>
              <a:gd name="T23" fmla="*/ 1912 h 1912"/>
              <a:gd name="T24" fmla="*/ 1758 w 1905"/>
              <a:gd name="T25" fmla="*/ 368 h 1912"/>
              <a:gd name="T26" fmla="*/ 1544 w 1905"/>
              <a:gd name="T27" fmla="*/ 153 h 1912"/>
              <a:gd name="T28" fmla="*/ 786 w 1905"/>
              <a:gd name="T29" fmla="*/ 513 h 1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05" h="1912">
                <a:moveTo>
                  <a:pt x="760" y="1455"/>
                </a:moveTo>
                <a:cubicBezTo>
                  <a:pt x="448" y="1143"/>
                  <a:pt x="448" y="1143"/>
                  <a:pt x="448" y="1143"/>
                </a:cubicBezTo>
                <a:moveTo>
                  <a:pt x="529" y="1061"/>
                </a:moveTo>
                <a:cubicBezTo>
                  <a:pt x="841" y="1374"/>
                  <a:pt x="841" y="1374"/>
                  <a:pt x="841" y="1374"/>
                </a:cubicBezTo>
                <a:moveTo>
                  <a:pt x="1802" y="108"/>
                </a:moveTo>
                <a:cubicBezTo>
                  <a:pt x="1698" y="4"/>
                  <a:pt x="1226" y="307"/>
                  <a:pt x="748" y="785"/>
                </a:cubicBezTo>
                <a:cubicBezTo>
                  <a:pt x="364" y="1169"/>
                  <a:pt x="94" y="1548"/>
                  <a:pt x="55" y="1737"/>
                </a:cubicBezTo>
                <a:cubicBezTo>
                  <a:pt x="173" y="1854"/>
                  <a:pt x="173" y="1854"/>
                  <a:pt x="173" y="1854"/>
                </a:cubicBezTo>
                <a:cubicBezTo>
                  <a:pt x="361" y="1815"/>
                  <a:pt x="740" y="1545"/>
                  <a:pt x="1124" y="1161"/>
                </a:cubicBezTo>
                <a:cubicBezTo>
                  <a:pt x="1602" y="683"/>
                  <a:pt x="1905" y="212"/>
                  <a:pt x="1802" y="108"/>
                </a:cubicBezTo>
                <a:close/>
                <a:moveTo>
                  <a:pt x="110" y="1803"/>
                </a:moveTo>
                <a:cubicBezTo>
                  <a:pt x="0" y="1912"/>
                  <a:pt x="0" y="1912"/>
                  <a:pt x="0" y="1912"/>
                </a:cubicBezTo>
                <a:moveTo>
                  <a:pt x="1758" y="368"/>
                </a:moveTo>
                <a:cubicBezTo>
                  <a:pt x="1758" y="368"/>
                  <a:pt x="1643" y="253"/>
                  <a:pt x="1544" y="153"/>
                </a:cubicBezTo>
                <a:cubicBezTo>
                  <a:pt x="1544" y="153"/>
                  <a:pt x="1319" y="0"/>
                  <a:pt x="786" y="513"/>
                </a:cubicBezTo>
              </a:path>
            </a:pathLst>
          </a:custGeom>
          <a:solidFill>
            <a:schemeClr val="accent2"/>
          </a:solidFill>
          <a:ln w="12700" cap="rnd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TextBox 13"/>
          <p:cNvSpPr txBox="1"/>
          <p:nvPr/>
        </p:nvSpPr>
        <p:spPr>
          <a:xfrm>
            <a:off x="982638" y="19493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设计模式</a:t>
            </a:r>
          </a:p>
        </p:txBody>
      </p:sp>
      <p:sp>
        <p:nvSpPr>
          <p:cNvPr id="16" name="Freeform 7"/>
          <p:cNvSpPr/>
          <p:nvPr/>
        </p:nvSpPr>
        <p:spPr bwMode="auto">
          <a:xfrm>
            <a:off x="696835" y="1306073"/>
            <a:ext cx="522535" cy="598890"/>
          </a:xfrm>
          <a:custGeom>
            <a:avLst/>
            <a:gdLst>
              <a:gd name="T0" fmla="*/ 186 w 423"/>
              <a:gd name="T1" fmla="*/ 7 h 485"/>
              <a:gd name="T2" fmla="*/ 237 w 423"/>
              <a:gd name="T3" fmla="*/ 7 h 485"/>
              <a:gd name="T4" fmla="*/ 398 w 423"/>
              <a:gd name="T5" fmla="*/ 88 h 485"/>
              <a:gd name="T6" fmla="*/ 423 w 423"/>
              <a:gd name="T7" fmla="*/ 129 h 485"/>
              <a:gd name="T8" fmla="*/ 423 w 423"/>
              <a:gd name="T9" fmla="*/ 356 h 485"/>
              <a:gd name="T10" fmla="*/ 398 w 423"/>
              <a:gd name="T11" fmla="*/ 397 h 485"/>
              <a:gd name="T12" fmla="*/ 237 w 423"/>
              <a:gd name="T13" fmla="*/ 478 h 485"/>
              <a:gd name="T14" fmla="*/ 186 w 423"/>
              <a:gd name="T15" fmla="*/ 478 h 485"/>
              <a:gd name="T16" fmla="*/ 25 w 423"/>
              <a:gd name="T17" fmla="*/ 397 h 485"/>
              <a:gd name="T18" fmla="*/ 0 w 423"/>
              <a:gd name="T19" fmla="*/ 356 h 485"/>
              <a:gd name="T20" fmla="*/ 0 w 423"/>
              <a:gd name="T21" fmla="*/ 129 h 485"/>
              <a:gd name="T22" fmla="*/ 25 w 423"/>
              <a:gd name="T23" fmla="*/ 88 h 485"/>
              <a:gd name="T24" fmla="*/ 186 w 423"/>
              <a:gd name="T25" fmla="*/ 7 h 4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23" h="485">
                <a:moveTo>
                  <a:pt x="186" y="7"/>
                </a:moveTo>
                <a:cubicBezTo>
                  <a:pt x="200" y="0"/>
                  <a:pt x="223" y="0"/>
                  <a:pt x="237" y="7"/>
                </a:cubicBezTo>
                <a:cubicBezTo>
                  <a:pt x="398" y="88"/>
                  <a:pt x="398" y="88"/>
                  <a:pt x="398" y="88"/>
                </a:cubicBezTo>
                <a:cubicBezTo>
                  <a:pt x="412" y="95"/>
                  <a:pt x="423" y="114"/>
                  <a:pt x="423" y="129"/>
                </a:cubicBezTo>
                <a:cubicBezTo>
                  <a:pt x="423" y="356"/>
                  <a:pt x="423" y="356"/>
                  <a:pt x="423" y="356"/>
                </a:cubicBezTo>
                <a:cubicBezTo>
                  <a:pt x="423" y="372"/>
                  <a:pt x="412" y="390"/>
                  <a:pt x="398" y="397"/>
                </a:cubicBezTo>
                <a:cubicBezTo>
                  <a:pt x="237" y="478"/>
                  <a:pt x="237" y="478"/>
                  <a:pt x="237" y="478"/>
                </a:cubicBezTo>
                <a:cubicBezTo>
                  <a:pt x="223" y="485"/>
                  <a:pt x="200" y="485"/>
                  <a:pt x="186" y="478"/>
                </a:cubicBezTo>
                <a:cubicBezTo>
                  <a:pt x="25" y="397"/>
                  <a:pt x="25" y="397"/>
                  <a:pt x="25" y="397"/>
                </a:cubicBezTo>
                <a:cubicBezTo>
                  <a:pt x="11" y="390"/>
                  <a:pt x="0" y="372"/>
                  <a:pt x="0" y="356"/>
                </a:cubicBezTo>
                <a:cubicBezTo>
                  <a:pt x="0" y="129"/>
                  <a:pt x="0" y="129"/>
                  <a:pt x="0" y="129"/>
                </a:cubicBezTo>
                <a:cubicBezTo>
                  <a:pt x="0" y="114"/>
                  <a:pt x="11" y="95"/>
                  <a:pt x="25" y="88"/>
                </a:cubicBezTo>
                <a:lnTo>
                  <a:pt x="186" y="7"/>
                </a:ln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rgbClr val="C7C7C7"/>
              </a:gs>
            </a:gsLst>
            <a:lin ang="13500000" scaled="1"/>
            <a:tileRect/>
          </a:gradFill>
          <a:ln w="19050">
            <a:solidFill>
              <a:schemeClr val="bg1"/>
            </a:solidFill>
          </a:ln>
          <a:effectLst>
            <a:outerShdw blurRad="419100" dist="571500" dir="2700000" sx="90000" sy="9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8" name="文本框 28"/>
          <p:cNvSpPr txBox="1"/>
          <p:nvPr/>
        </p:nvSpPr>
        <p:spPr>
          <a:xfrm>
            <a:off x="1437843" y="1338577"/>
            <a:ext cx="6739890" cy="565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b="1" dirty="0" smtClean="0">
                <a:latin typeface="微软雅黑" charset="0"/>
                <a:ea typeface="微软雅黑" charset="0"/>
                <a:sym typeface="+mn-ea"/>
              </a:rPr>
              <a:t>2</a:t>
            </a:r>
            <a:r>
              <a:rPr lang="zh-CN" altLang="en-US" sz="2800" b="1" dirty="0" smtClean="0">
                <a:latin typeface="微软雅黑" charset="0"/>
                <a:ea typeface="微软雅黑" charset="0"/>
                <a:sym typeface="+mn-ea"/>
              </a:rPr>
              <a:t>、工厂模式</a:t>
            </a:r>
            <a:endParaRPr lang="zh-CN" sz="2800" dirty="0" smtClean="0">
              <a:solidFill>
                <a:schemeClr val="accent2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9" name="六边形 18"/>
          <p:cNvSpPr/>
          <p:nvPr/>
        </p:nvSpPr>
        <p:spPr>
          <a:xfrm rot="5400000">
            <a:off x="711169" y="1390516"/>
            <a:ext cx="493866" cy="430004"/>
          </a:xfrm>
          <a:prstGeom prst="hexagon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6" name="组合 36"/>
          <p:cNvGrpSpPr/>
          <p:nvPr/>
        </p:nvGrpSpPr>
        <p:grpSpPr>
          <a:xfrm>
            <a:off x="824168" y="1506552"/>
            <a:ext cx="267869" cy="197932"/>
            <a:chOff x="7608888" y="1870076"/>
            <a:chExt cx="322263" cy="238125"/>
          </a:xfrm>
          <a:solidFill>
            <a:schemeClr val="accent2"/>
          </a:solidFill>
        </p:grpSpPr>
        <p:sp useBgFill="1">
          <p:nvSpPr>
            <p:cNvPr id="21" name="Oval 70"/>
            <p:cNvSpPr>
              <a:spLocks noChangeArrowheads="1"/>
            </p:cNvSpPr>
            <p:nvPr/>
          </p:nvSpPr>
          <p:spPr bwMode="auto">
            <a:xfrm>
              <a:off x="7721601" y="1947864"/>
              <a:ext cx="98425" cy="968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 useBgFill="1">
          <p:nvSpPr>
            <p:cNvPr id="22" name="Freeform 71"/>
            <p:cNvSpPr>
              <a:spLocks noEditPoints="1"/>
            </p:cNvSpPr>
            <p:nvPr/>
          </p:nvSpPr>
          <p:spPr bwMode="auto">
            <a:xfrm>
              <a:off x="7608888" y="1870076"/>
              <a:ext cx="322263" cy="238125"/>
            </a:xfrm>
            <a:custGeom>
              <a:avLst/>
              <a:gdLst>
                <a:gd name="T0" fmla="*/ 260 w 281"/>
                <a:gd name="T1" fmla="*/ 21 h 207"/>
                <a:gd name="T2" fmla="*/ 217 w 281"/>
                <a:gd name="T3" fmla="*/ 21 h 207"/>
                <a:gd name="T4" fmla="*/ 218 w 281"/>
                <a:gd name="T5" fmla="*/ 21 h 207"/>
                <a:gd name="T6" fmla="*/ 197 w 281"/>
                <a:gd name="T7" fmla="*/ 0 h 207"/>
                <a:gd name="T8" fmla="*/ 86 w 281"/>
                <a:gd name="T9" fmla="*/ 0 h 207"/>
                <a:gd name="T10" fmla="*/ 65 w 281"/>
                <a:gd name="T11" fmla="*/ 21 h 207"/>
                <a:gd name="T12" fmla="*/ 65 w 281"/>
                <a:gd name="T13" fmla="*/ 21 h 207"/>
                <a:gd name="T14" fmla="*/ 20 w 281"/>
                <a:gd name="T15" fmla="*/ 21 h 207"/>
                <a:gd name="T16" fmla="*/ 0 w 281"/>
                <a:gd name="T17" fmla="*/ 42 h 207"/>
                <a:gd name="T18" fmla="*/ 0 w 281"/>
                <a:gd name="T19" fmla="*/ 187 h 207"/>
                <a:gd name="T20" fmla="*/ 20 w 281"/>
                <a:gd name="T21" fmla="*/ 207 h 207"/>
                <a:gd name="T22" fmla="*/ 260 w 281"/>
                <a:gd name="T23" fmla="*/ 207 h 207"/>
                <a:gd name="T24" fmla="*/ 281 w 281"/>
                <a:gd name="T25" fmla="*/ 187 h 207"/>
                <a:gd name="T26" fmla="*/ 281 w 281"/>
                <a:gd name="T27" fmla="*/ 42 h 207"/>
                <a:gd name="T28" fmla="*/ 260 w 281"/>
                <a:gd name="T29" fmla="*/ 21 h 207"/>
                <a:gd name="T30" fmla="*/ 141 w 281"/>
                <a:gd name="T31" fmla="*/ 181 h 207"/>
                <a:gd name="T32" fmla="*/ 69 w 281"/>
                <a:gd name="T33" fmla="*/ 109 h 207"/>
                <a:gd name="T34" fmla="*/ 141 w 281"/>
                <a:gd name="T35" fmla="*/ 36 h 207"/>
                <a:gd name="T36" fmla="*/ 214 w 281"/>
                <a:gd name="T37" fmla="*/ 109 h 207"/>
                <a:gd name="T38" fmla="*/ 141 w 281"/>
                <a:gd name="T39" fmla="*/ 181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81" h="207">
                  <a:moveTo>
                    <a:pt x="260" y="21"/>
                  </a:moveTo>
                  <a:cubicBezTo>
                    <a:pt x="217" y="21"/>
                    <a:pt x="217" y="21"/>
                    <a:pt x="217" y="21"/>
                  </a:cubicBezTo>
                  <a:cubicBezTo>
                    <a:pt x="218" y="21"/>
                    <a:pt x="218" y="21"/>
                    <a:pt x="218" y="21"/>
                  </a:cubicBezTo>
                  <a:cubicBezTo>
                    <a:pt x="218" y="9"/>
                    <a:pt x="208" y="0"/>
                    <a:pt x="197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75" y="0"/>
                    <a:pt x="65" y="9"/>
                    <a:pt x="65" y="21"/>
                  </a:cubicBezTo>
                  <a:cubicBezTo>
                    <a:pt x="65" y="21"/>
                    <a:pt x="65" y="21"/>
                    <a:pt x="65" y="21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9" y="21"/>
                    <a:pt x="0" y="31"/>
                    <a:pt x="0" y="42"/>
                  </a:cubicBezTo>
                  <a:cubicBezTo>
                    <a:pt x="0" y="187"/>
                    <a:pt x="0" y="187"/>
                    <a:pt x="0" y="187"/>
                  </a:cubicBezTo>
                  <a:cubicBezTo>
                    <a:pt x="0" y="198"/>
                    <a:pt x="9" y="207"/>
                    <a:pt x="20" y="207"/>
                  </a:cubicBezTo>
                  <a:cubicBezTo>
                    <a:pt x="260" y="207"/>
                    <a:pt x="260" y="207"/>
                    <a:pt x="260" y="207"/>
                  </a:cubicBezTo>
                  <a:cubicBezTo>
                    <a:pt x="271" y="207"/>
                    <a:pt x="281" y="198"/>
                    <a:pt x="281" y="187"/>
                  </a:cubicBezTo>
                  <a:cubicBezTo>
                    <a:pt x="281" y="42"/>
                    <a:pt x="281" y="42"/>
                    <a:pt x="281" y="42"/>
                  </a:cubicBezTo>
                  <a:cubicBezTo>
                    <a:pt x="281" y="31"/>
                    <a:pt x="271" y="21"/>
                    <a:pt x="260" y="21"/>
                  </a:cubicBezTo>
                  <a:close/>
                  <a:moveTo>
                    <a:pt x="141" y="181"/>
                  </a:moveTo>
                  <a:cubicBezTo>
                    <a:pt x="101" y="181"/>
                    <a:pt x="69" y="149"/>
                    <a:pt x="69" y="109"/>
                  </a:cubicBezTo>
                  <a:cubicBezTo>
                    <a:pt x="69" y="69"/>
                    <a:pt x="101" y="36"/>
                    <a:pt x="141" y="36"/>
                  </a:cubicBezTo>
                  <a:cubicBezTo>
                    <a:pt x="181" y="36"/>
                    <a:pt x="214" y="69"/>
                    <a:pt x="214" y="109"/>
                  </a:cubicBezTo>
                  <a:cubicBezTo>
                    <a:pt x="214" y="149"/>
                    <a:pt x="181" y="181"/>
                    <a:pt x="141" y="1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20" name="图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5895" y="2087245"/>
            <a:ext cx="2601595" cy="429768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7715" y="1358900"/>
            <a:ext cx="3860800" cy="2393950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7715" y="3906520"/>
            <a:ext cx="3955415" cy="22555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9">
      <a:dk1>
        <a:sysClr val="windowText" lastClr="000000"/>
      </a:dk1>
      <a:lt1>
        <a:sysClr val="window" lastClr="FFFFFF"/>
      </a:lt1>
      <a:dk2>
        <a:srgbClr val="101010"/>
      </a:dk2>
      <a:lt2>
        <a:srgbClr val="F2F2F2"/>
      </a:lt2>
      <a:accent1>
        <a:srgbClr val="4384F1"/>
      </a:accent1>
      <a:accent2>
        <a:srgbClr val="4384F1"/>
      </a:accent2>
      <a:accent3>
        <a:srgbClr val="FBBD06"/>
      </a:accent3>
      <a:accent4>
        <a:srgbClr val="33A952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8">
      <a:majorFont>
        <a:latin typeface="ITC Avant Garde Std Md"/>
        <a:ea typeface="方正兰亭黑简体"/>
        <a:cs typeface=""/>
      </a:majorFont>
      <a:minorFont>
        <a:latin typeface="ITC Avant Garde Std XLt"/>
        <a:ea typeface="方正兰亭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973</TotalTime>
  <Words>768</Words>
  <Application>Kingsoft Office WPP</Application>
  <PresentationFormat>自定义</PresentationFormat>
  <Paragraphs>85</Paragraphs>
  <Slides>19</Slides>
  <Notes>17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yeshaojun5056@163.com</dc:creator>
  <cp:lastModifiedBy>ZHY</cp:lastModifiedBy>
  <cp:revision>478</cp:revision>
  <dcterms:created xsi:type="dcterms:W3CDTF">2015-07-20T08:12:00Z</dcterms:created>
  <dcterms:modified xsi:type="dcterms:W3CDTF">2016-12-24T14:54:21Z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2052-10.1.0.5604</vt:lpwstr>
  </property>
</Properties>
</file>