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83" r:id="rId2"/>
    <p:sldId id="285" r:id="rId3"/>
    <p:sldId id="260" r:id="rId4"/>
    <p:sldId id="262" r:id="rId5"/>
    <p:sldId id="263" r:id="rId6"/>
    <p:sldId id="264" r:id="rId7"/>
    <p:sldId id="296" r:id="rId8"/>
    <p:sldId id="300" r:id="rId9"/>
    <p:sldId id="265" r:id="rId10"/>
    <p:sldId id="266" r:id="rId11"/>
    <p:sldId id="297" r:id="rId12"/>
    <p:sldId id="301" r:id="rId13"/>
    <p:sldId id="269" r:id="rId14"/>
    <p:sldId id="270" r:id="rId15"/>
    <p:sldId id="271" r:id="rId16"/>
    <p:sldId id="272" r:id="rId17"/>
    <p:sldId id="286" r:id="rId18"/>
    <p:sldId id="287" r:id="rId19"/>
    <p:sldId id="298" r:id="rId20"/>
    <p:sldId id="288" r:id="rId21"/>
    <p:sldId id="289" r:id="rId2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FF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18" autoAdjust="0"/>
  </p:normalViewPr>
  <p:slideViewPr>
    <p:cSldViewPr snapToGrid="0">
      <p:cViewPr varScale="1">
        <p:scale>
          <a:sx n="70" d="100"/>
          <a:sy n="70" d="100"/>
        </p:scale>
        <p:origin x="25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4D3A3-2967-406A-AC0A-72286FF8EDAA}" type="datetimeFigureOut">
              <a:rPr lang="nl-NL" smtClean="0"/>
              <a:t>1-12-2020</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0B93B4-91AC-44CE-AA34-C9C4E297F10E}" type="slidenum">
              <a:rPr lang="nl-NL" smtClean="0"/>
              <a:t>‹#›</a:t>
            </a:fld>
            <a:endParaRPr lang="nl-NL"/>
          </a:p>
        </p:txBody>
      </p:sp>
    </p:spTree>
    <p:extLst>
      <p:ext uri="{BB962C8B-B14F-4D97-AF65-F5344CB8AC3E}">
        <p14:creationId xmlns:p14="http://schemas.microsoft.com/office/powerpoint/2010/main" val="3560365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mn-lt"/>
                <a:ea typeface="+mn-ea"/>
                <a:cs typeface="+mn-cs"/>
              </a:rPr>
              <a:t>After a message source, sink, or filter has been declared in the configuration file, it must be hooked up to JMS in order for its messages to go anywhere, or for it to receive messages. As discussed earlier, a messaging component is never connected directly to another component. Instead, a messaging component is hooked up to a JMS destination, maintained by one of the JMS providers registered with Patch Bay. Messaging components communicate with each other by hooking up to the same destination—if message source A sends messages to destination D, and message sink B receives messages from destination D, messages flow from A to B.</a:t>
            </a:r>
            <a:endParaRPr lang="nl-NL" dirty="0"/>
          </a:p>
        </p:txBody>
      </p:sp>
      <p:sp>
        <p:nvSpPr>
          <p:cNvPr id="4" name="Tijdelijke aanduiding voor dianummer 3"/>
          <p:cNvSpPr>
            <a:spLocks noGrp="1"/>
          </p:cNvSpPr>
          <p:nvPr>
            <p:ph type="sldNum" sz="quarter" idx="10"/>
          </p:nvPr>
        </p:nvSpPr>
        <p:spPr/>
        <p:txBody>
          <a:bodyPr/>
          <a:lstStyle/>
          <a:p>
            <a:fld id="{500B93B4-91AC-44CE-AA34-C9C4E297F10E}" type="slidenum">
              <a:rPr lang="nl-NL" smtClean="0"/>
              <a:t>6</a:t>
            </a:fld>
            <a:endParaRPr lang="nl-NL"/>
          </a:p>
        </p:txBody>
      </p:sp>
    </p:spTree>
    <p:extLst>
      <p:ext uri="{BB962C8B-B14F-4D97-AF65-F5344CB8AC3E}">
        <p14:creationId xmlns:p14="http://schemas.microsoft.com/office/powerpoint/2010/main" val="1815316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Bekijk de animatie voor beter begrip</a:t>
            </a:r>
            <a:endParaRPr lang="LID4096" dirty="0"/>
          </a:p>
        </p:txBody>
      </p:sp>
      <p:sp>
        <p:nvSpPr>
          <p:cNvPr id="4" name="Slide Number Placeholder 3"/>
          <p:cNvSpPr>
            <a:spLocks noGrp="1"/>
          </p:cNvSpPr>
          <p:nvPr>
            <p:ph type="sldNum" sz="quarter" idx="5"/>
          </p:nvPr>
        </p:nvSpPr>
        <p:spPr/>
        <p:txBody>
          <a:bodyPr/>
          <a:lstStyle/>
          <a:p>
            <a:fld id="{500B93B4-91AC-44CE-AA34-C9C4E297F10E}" type="slidenum">
              <a:rPr lang="nl-NL" smtClean="0"/>
              <a:t>9</a:t>
            </a:fld>
            <a:endParaRPr lang="nl-NL"/>
          </a:p>
        </p:txBody>
      </p:sp>
    </p:spTree>
    <p:extLst>
      <p:ext uri="{BB962C8B-B14F-4D97-AF65-F5344CB8AC3E}">
        <p14:creationId xmlns:p14="http://schemas.microsoft.com/office/powerpoint/2010/main" val="1066302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72AED68F-FB3C-4FC5-BFAE-448771FCB5B5}" type="slidenum">
              <a:rPr lang="nl-NL" smtClean="0"/>
              <a:t>17</a:t>
            </a:fld>
            <a:endParaRPr lang="nl-NL"/>
          </a:p>
        </p:txBody>
      </p:sp>
    </p:spTree>
    <p:extLst>
      <p:ext uri="{BB962C8B-B14F-4D97-AF65-F5344CB8AC3E}">
        <p14:creationId xmlns:p14="http://schemas.microsoft.com/office/powerpoint/2010/main" val="3637841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nl-NL"/>
              <a:t>Klik om de stijl te bewerken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p>
            <a:fld id="{8808E56F-7DCE-44E8-BB68-E025857348B1}" type="datetimeFigureOut">
              <a:rPr lang="nl-NL" smtClean="0"/>
              <a:t>1-12-2020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576CA2D8-9112-4A9F-89E6-3F6C2FA86587}" type="slidenum">
              <a:rPr lang="nl-NL" smtClean="0"/>
              <a:t>‹#›</a:t>
            </a:fld>
            <a:endParaRPr lang="nl-NL"/>
          </a:p>
        </p:txBody>
      </p:sp>
    </p:spTree>
    <p:extLst>
      <p:ext uri="{BB962C8B-B14F-4D97-AF65-F5344CB8AC3E}">
        <p14:creationId xmlns:p14="http://schemas.microsoft.com/office/powerpoint/2010/main" val="159480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ncho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8808E56F-7DCE-44E8-BB68-E025857348B1}" type="datetimeFigureOut">
              <a:rPr lang="nl-NL" smtClean="0"/>
              <a:t>1-12-2020</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576CA2D8-9112-4A9F-89E6-3F6C2FA86587}" type="slidenum">
              <a:rPr lang="nl-NL" smtClean="0"/>
              <a:t>‹#›</a:t>
            </a:fld>
            <a:endParaRPr lang="nl-NL"/>
          </a:p>
        </p:txBody>
      </p:sp>
    </p:spTree>
    <p:extLst>
      <p:ext uri="{BB962C8B-B14F-4D97-AF65-F5344CB8AC3E}">
        <p14:creationId xmlns:p14="http://schemas.microsoft.com/office/powerpoint/2010/main" val="4093449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8808E56F-7DCE-44E8-BB68-E025857348B1}" type="datetimeFigureOut">
              <a:rPr lang="nl-NL" smtClean="0"/>
              <a:t>1-12-2020</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576CA2D8-9112-4A9F-89E6-3F6C2FA86587}" type="slidenum">
              <a:rPr lang="nl-NL" smtClean="0"/>
              <a:t>‹#›</a:t>
            </a:fld>
            <a:endParaRPr lang="nl-NL"/>
          </a:p>
        </p:txBody>
      </p:sp>
    </p:spTree>
    <p:extLst>
      <p:ext uri="{BB962C8B-B14F-4D97-AF65-F5344CB8AC3E}">
        <p14:creationId xmlns:p14="http://schemas.microsoft.com/office/powerpoint/2010/main" val="109474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8808E56F-7DCE-44E8-BB68-E025857348B1}" type="datetimeFigureOut">
              <a:rPr lang="nl-NL" smtClean="0"/>
              <a:t>1-12-2020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576CA2D8-9112-4A9F-89E6-3F6C2FA86587}" type="slidenum">
              <a:rPr lang="nl-NL" smtClean="0"/>
              <a:t>‹#›</a:t>
            </a:fld>
            <a:endParaRPr lang="nl-NL"/>
          </a:p>
        </p:txBody>
      </p:sp>
    </p:spTree>
    <p:extLst>
      <p:ext uri="{BB962C8B-B14F-4D97-AF65-F5344CB8AC3E}">
        <p14:creationId xmlns:p14="http://schemas.microsoft.com/office/powerpoint/2010/main" val="4020931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nl-NL"/>
              <a:t>Klik om de stijl te bewerken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Date Placeholder 3"/>
          <p:cNvSpPr>
            <a:spLocks noGrp="1"/>
          </p:cNvSpPr>
          <p:nvPr>
            <p:ph type="dt" sz="half" idx="10"/>
          </p:nvPr>
        </p:nvSpPr>
        <p:spPr/>
        <p:txBody>
          <a:bodyPr/>
          <a:lstStyle/>
          <a:p>
            <a:fld id="{8808E56F-7DCE-44E8-BB68-E025857348B1}" type="datetimeFigureOut">
              <a:rPr lang="nl-NL" smtClean="0"/>
              <a:t>1-12-2020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576CA2D8-9112-4A9F-89E6-3F6C2FA86587}" type="slidenum">
              <a:rPr lang="nl-NL" smtClean="0"/>
              <a:t>‹#›</a:t>
            </a:fld>
            <a:endParaRPr lang="nl-NL"/>
          </a:p>
        </p:txBody>
      </p:sp>
    </p:spTree>
    <p:extLst>
      <p:ext uri="{BB962C8B-B14F-4D97-AF65-F5344CB8AC3E}">
        <p14:creationId xmlns:p14="http://schemas.microsoft.com/office/powerpoint/2010/main" val="1149214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8" name="Date Placeholder 7"/>
          <p:cNvSpPr>
            <a:spLocks noGrp="1"/>
          </p:cNvSpPr>
          <p:nvPr>
            <p:ph type="dt" sz="half" idx="10"/>
          </p:nvPr>
        </p:nvSpPr>
        <p:spPr/>
        <p:txBody>
          <a:bodyPr/>
          <a:lstStyle/>
          <a:p>
            <a:fld id="{8808E56F-7DCE-44E8-BB68-E025857348B1}" type="datetimeFigureOut">
              <a:rPr lang="nl-NL" smtClean="0"/>
              <a:t>1-12-2020</a:t>
            </a:fld>
            <a:endParaRPr lang="nl-NL"/>
          </a:p>
        </p:txBody>
      </p:sp>
      <p:sp>
        <p:nvSpPr>
          <p:cNvPr id="9" name="Footer Placeholder 8"/>
          <p:cNvSpPr>
            <a:spLocks noGrp="1"/>
          </p:cNvSpPr>
          <p:nvPr>
            <p:ph type="ftr" sz="quarter" idx="11"/>
          </p:nvPr>
        </p:nvSpPr>
        <p:spPr/>
        <p:txBody>
          <a:bodyPr/>
          <a:lstStyle/>
          <a:p>
            <a:endParaRPr lang="nl-NL"/>
          </a:p>
        </p:txBody>
      </p:sp>
      <p:sp>
        <p:nvSpPr>
          <p:cNvPr id="10" name="Slide Number Placeholder 9"/>
          <p:cNvSpPr>
            <a:spLocks noGrp="1"/>
          </p:cNvSpPr>
          <p:nvPr>
            <p:ph type="sldNum" sz="quarter" idx="12"/>
          </p:nvPr>
        </p:nvSpPr>
        <p:spPr/>
        <p:txBody>
          <a:bodyPr/>
          <a:lstStyle/>
          <a:p>
            <a:fld id="{576CA2D8-9112-4A9F-89E6-3F6C2FA86587}" type="slidenum">
              <a:rPr lang="nl-NL" smtClean="0"/>
              <a:t>‹#›</a:t>
            </a:fld>
            <a:endParaRPr lang="nl-NL"/>
          </a:p>
        </p:txBody>
      </p:sp>
    </p:spTree>
    <p:extLst>
      <p:ext uri="{BB962C8B-B14F-4D97-AF65-F5344CB8AC3E}">
        <p14:creationId xmlns:p14="http://schemas.microsoft.com/office/powerpoint/2010/main" val="747673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de stijl te bewerken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2" name="Date Placeholder 1"/>
          <p:cNvSpPr>
            <a:spLocks noGrp="1"/>
          </p:cNvSpPr>
          <p:nvPr>
            <p:ph type="dt" sz="half" idx="10"/>
          </p:nvPr>
        </p:nvSpPr>
        <p:spPr/>
        <p:txBody>
          <a:bodyPr/>
          <a:lstStyle/>
          <a:p>
            <a:fld id="{8808E56F-7DCE-44E8-BB68-E025857348B1}" type="datetimeFigureOut">
              <a:rPr lang="nl-NL" smtClean="0"/>
              <a:t>1-12-2020</a:t>
            </a:fld>
            <a:endParaRPr lang="nl-NL"/>
          </a:p>
        </p:txBody>
      </p:sp>
      <p:sp>
        <p:nvSpPr>
          <p:cNvPr id="11" name="Footer Placeholder 10"/>
          <p:cNvSpPr>
            <a:spLocks noGrp="1"/>
          </p:cNvSpPr>
          <p:nvPr>
            <p:ph type="ftr" sz="quarter" idx="11"/>
          </p:nvPr>
        </p:nvSpPr>
        <p:spPr/>
        <p:txBody>
          <a:bodyPr/>
          <a:lstStyle/>
          <a:p>
            <a:endParaRPr lang="nl-NL"/>
          </a:p>
        </p:txBody>
      </p:sp>
      <p:sp>
        <p:nvSpPr>
          <p:cNvPr id="12" name="Slide Number Placeholder 11"/>
          <p:cNvSpPr>
            <a:spLocks noGrp="1"/>
          </p:cNvSpPr>
          <p:nvPr>
            <p:ph type="sldNum" sz="quarter" idx="12"/>
          </p:nvPr>
        </p:nvSpPr>
        <p:spPr/>
        <p:txBody>
          <a:bodyPr/>
          <a:lstStyle/>
          <a:p>
            <a:fld id="{576CA2D8-9112-4A9F-89E6-3F6C2FA86587}" type="slidenum">
              <a:rPr lang="nl-NL" smtClean="0"/>
              <a:t>‹#›</a:t>
            </a:fld>
            <a:endParaRPr lang="nl-NL"/>
          </a:p>
        </p:txBody>
      </p:sp>
    </p:spTree>
    <p:extLst>
      <p:ext uri="{BB962C8B-B14F-4D97-AF65-F5344CB8AC3E}">
        <p14:creationId xmlns:p14="http://schemas.microsoft.com/office/powerpoint/2010/main" val="2582322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a:t>Klik om de stijl te bewerken</a:t>
            </a:r>
            <a:endParaRPr lang="en-US" dirty="0"/>
          </a:p>
        </p:txBody>
      </p:sp>
      <p:sp>
        <p:nvSpPr>
          <p:cNvPr id="2" name="Date Placeholder 1"/>
          <p:cNvSpPr>
            <a:spLocks noGrp="1"/>
          </p:cNvSpPr>
          <p:nvPr>
            <p:ph type="dt" sz="half" idx="10"/>
          </p:nvPr>
        </p:nvSpPr>
        <p:spPr/>
        <p:txBody>
          <a:bodyPr/>
          <a:lstStyle/>
          <a:p>
            <a:fld id="{8808E56F-7DCE-44E8-BB68-E025857348B1}" type="datetimeFigureOut">
              <a:rPr lang="nl-NL" smtClean="0"/>
              <a:t>1-12-2020</a:t>
            </a:fld>
            <a:endParaRPr lang="nl-NL"/>
          </a:p>
        </p:txBody>
      </p:sp>
      <p:sp>
        <p:nvSpPr>
          <p:cNvPr id="7" name="Footer Placeholder 6"/>
          <p:cNvSpPr>
            <a:spLocks noGrp="1"/>
          </p:cNvSpPr>
          <p:nvPr>
            <p:ph type="ftr" sz="quarter" idx="11"/>
          </p:nvPr>
        </p:nvSpPr>
        <p:spPr/>
        <p:txBody>
          <a:bodyPr/>
          <a:lstStyle/>
          <a:p>
            <a:endParaRPr lang="nl-NL"/>
          </a:p>
        </p:txBody>
      </p:sp>
      <p:sp>
        <p:nvSpPr>
          <p:cNvPr id="8" name="Slide Number Placeholder 7"/>
          <p:cNvSpPr>
            <a:spLocks noGrp="1"/>
          </p:cNvSpPr>
          <p:nvPr>
            <p:ph type="sldNum" sz="quarter" idx="12"/>
          </p:nvPr>
        </p:nvSpPr>
        <p:spPr/>
        <p:txBody>
          <a:bodyPr/>
          <a:lstStyle/>
          <a:p>
            <a:fld id="{576CA2D8-9112-4A9F-89E6-3F6C2FA86587}" type="slidenum">
              <a:rPr lang="nl-NL" smtClean="0"/>
              <a:t>‹#›</a:t>
            </a:fld>
            <a:endParaRPr lang="nl-NL"/>
          </a:p>
        </p:txBody>
      </p:sp>
    </p:spTree>
    <p:extLst>
      <p:ext uri="{BB962C8B-B14F-4D97-AF65-F5344CB8AC3E}">
        <p14:creationId xmlns:p14="http://schemas.microsoft.com/office/powerpoint/2010/main" val="914164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808E56F-7DCE-44E8-BB68-E025857348B1}" type="datetimeFigureOut">
              <a:rPr lang="nl-NL" smtClean="0"/>
              <a:t>1-12-2020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576CA2D8-9112-4A9F-89E6-3F6C2FA86587}" type="slidenum">
              <a:rPr lang="nl-NL" smtClean="0"/>
              <a:t>‹#›</a:t>
            </a:fld>
            <a:endParaRPr lang="nl-NL"/>
          </a:p>
        </p:txBody>
      </p:sp>
    </p:spTree>
    <p:extLst>
      <p:ext uri="{BB962C8B-B14F-4D97-AF65-F5344CB8AC3E}">
        <p14:creationId xmlns:p14="http://schemas.microsoft.com/office/powerpoint/2010/main" val="1542955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nl-NL"/>
              <a:t>Klik om de stijl te bewerken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8" name="Date Placeholder 7"/>
          <p:cNvSpPr>
            <a:spLocks noGrp="1"/>
          </p:cNvSpPr>
          <p:nvPr>
            <p:ph type="dt" sz="half" idx="10"/>
          </p:nvPr>
        </p:nvSpPr>
        <p:spPr/>
        <p:txBody>
          <a:bodyPr/>
          <a:lstStyle/>
          <a:p>
            <a:fld id="{8808E56F-7DCE-44E8-BB68-E025857348B1}" type="datetimeFigureOut">
              <a:rPr lang="nl-NL" smtClean="0"/>
              <a:t>1-12-2020</a:t>
            </a:fld>
            <a:endParaRPr lang="nl-NL"/>
          </a:p>
        </p:txBody>
      </p:sp>
      <p:sp>
        <p:nvSpPr>
          <p:cNvPr id="9" name="Footer Placeholder 8"/>
          <p:cNvSpPr>
            <a:spLocks noGrp="1"/>
          </p:cNvSpPr>
          <p:nvPr>
            <p:ph type="ftr" sz="quarter" idx="11"/>
          </p:nvPr>
        </p:nvSpPr>
        <p:spPr/>
        <p:txBody>
          <a:bodyPr/>
          <a:lstStyle/>
          <a:p>
            <a:endParaRPr lang="nl-NL"/>
          </a:p>
        </p:txBody>
      </p:sp>
      <p:sp>
        <p:nvSpPr>
          <p:cNvPr id="10" name="Slide Number Placeholder 9"/>
          <p:cNvSpPr>
            <a:spLocks noGrp="1"/>
          </p:cNvSpPr>
          <p:nvPr>
            <p:ph type="sldNum" sz="quarter" idx="12"/>
          </p:nvPr>
        </p:nvSpPr>
        <p:spPr/>
        <p:txBody>
          <a:bodyPr/>
          <a:lstStyle/>
          <a:p>
            <a:fld id="{576CA2D8-9112-4A9F-89E6-3F6C2FA86587}" type="slidenum">
              <a:rPr lang="nl-NL" smtClean="0"/>
              <a:t>‹#›</a:t>
            </a:fld>
            <a:endParaRPr lang="nl-NL"/>
          </a:p>
        </p:txBody>
      </p:sp>
    </p:spTree>
    <p:extLst>
      <p:ext uri="{BB962C8B-B14F-4D97-AF65-F5344CB8AC3E}">
        <p14:creationId xmlns:p14="http://schemas.microsoft.com/office/powerpoint/2010/main" val="1996065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nl-NL"/>
              <a:t>Klik om de stijl te bewerken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8" name="Date Placeholder 7"/>
          <p:cNvSpPr>
            <a:spLocks noGrp="1"/>
          </p:cNvSpPr>
          <p:nvPr>
            <p:ph type="dt" sz="half" idx="10"/>
          </p:nvPr>
        </p:nvSpPr>
        <p:spPr/>
        <p:txBody>
          <a:bodyPr/>
          <a:lstStyle/>
          <a:p>
            <a:fld id="{8808E56F-7DCE-44E8-BB68-E025857348B1}" type="datetimeFigureOut">
              <a:rPr lang="nl-NL" smtClean="0"/>
              <a:t>1-12-2020</a:t>
            </a:fld>
            <a:endParaRPr lang="nl-NL"/>
          </a:p>
        </p:txBody>
      </p:sp>
      <p:sp>
        <p:nvSpPr>
          <p:cNvPr id="9" name="Footer Placeholder 8"/>
          <p:cNvSpPr>
            <a:spLocks noGrp="1"/>
          </p:cNvSpPr>
          <p:nvPr>
            <p:ph type="ftr" sz="quarter" idx="11"/>
          </p:nvPr>
        </p:nvSpPr>
        <p:spPr>
          <a:xfrm>
            <a:off x="3499101" y="6356350"/>
            <a:ext cx="5911517" cy="365125"/>
          </a:xfrm>
        </p:spPr>
        <p:txBody>
          <a:bodyPr/>
          <a:lstStyle/>
          <a:p>
            <a:endParaRPr lang="nl-NL"/>
          </a:p>
        </p:txBody>
      </p:sp>
      <p:sp>
        <p:nvSpPr>
          <p:cNvPr id="10" name="Slide Number Placeholder 9"/>
          <p:cNvSpPr>
            <a:spLocks noGrp="1"/>
          </p:cNvSpPr>
          <p:nvPr>
            <p:ph type="sldNum" sz="quarter" idx="12"/>
          </p:nvPr>
        </p:nvSpPr>
        <p:spPr/>
        <p:txBody>
          <a:bodyPr/>
          <a:lstStyle/>
          <a:p>
            <a:fld id="{576CA2D8-9112-4A9F-89E6-3F6C2FA86587}" type="slidenum">
              <a:rPr lang="nl-NL" smtClean="0"/>
              <a:t>‹#›</a:t>
            </a:fld>
            <a:endParaRPr lang="nl-NL"/>
          </a:p>
        </p:txBody>
      </p:sp>
    </p:spTree>
    <p:extLst>
      <p:ext uri="{BB962C8B-B14F-4D97-AF65-F5344CB8AC3E}">
        <p14:creationId xmlns:p14="http://schemas.microsoft.com/office/powerpoint/2010/main" val="2868902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nl-NL"/>
              <a:t>Klik om de stijl te bewerken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808E56F-7DCE-44E8-BB68-E025857348B1}" type="datetimeFigureOut">
              <a:rPr lang="nl-NL" smtClean="0"/>
              <a:t>1-12-2020</a:t>
            </a:fld>
            <a:endParaRPr lang="nl-NL"/>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nl-NL"/>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576CA2D8-9112-4A9F-89E6-3F6C2FA86587}" type="slidenum">
              <a:rPr lang="nl-NL" smtClean="0"/>
              <a:t>‹#›</a:t>
            </a:fld>
            <a:endParaRPr lang="nl-NL"/>
          </a:p>
        </p:txBody>
      </p:sp>
    </p:spTree>
    <p:extLst>
      <p:ext uri="{BB962C8B-B14F-4D97-AF65-F5344CB8AC3E}">
        <p14:creationId xmlns:p14="http://schemas.microsoft.com/office/powerpoint/2010/main" val="30819682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a:latin typeface="Elephant" panose="02020904090505020303" pitchFamily="18" charset="0"/>
              </a:rPr>
              <a:t>Queues</a:t>
            </a:r>
          </a:p>
        </p:txBody>
      </p:sp>
      <p:sp>
        <p:nvSpPr>
          <p:cNvPr id="3" name="Ondertitel 2"/>
          <p:cNvSpPr>
            <a:spLocks noGrp="1"/>
          </p:cNvSpPr>
          <p:nvPr>
            <p:ph type="subTitle" idx="1"/>
          </p:nvPr>
        </p:nvSpPr>
        <p:spPr/>
        <p:txBody>
          <a:bodyPr>
            <a:normAutofit fontScale="92500"/>
          </a:bodyPr>
          <a:lstStyle/>
          <a:p>
            <a:r>
              <a:rPr lang="nl-NL" sz="3600" dirty="0" err="1"/>
              <a:t>Sending</a:t>
            </a:r>
            <a:r>
              <a:rPr lang="nl-NL" sz="3600" dirty="0"/>
              <a:t> </a:t>
            </a:r>
            <a:r>
              <a:rPr lang="nl-NL" sz="3600" dirty="0" err="1"/>
              <a:t>messages</a:t>
            </a:r>
            <a:r>
              <a:rPr lang="nl-NL" sz="3600" dirty="0"/>
              <a:t> </a:t>
            </a:r>
            <a:r>
              <a:rPr lang="nl-NL" sz="3600" dirty="0" err="1"/>
              <a:t>through</a:t>
            </a:r>
            <a:r>
              <a:rPr lang="nl-NL" sz="3600" dirty="0"/>
              <a:t> </a:t>
            </a:r>
            <a:r>
              <a:rPr lang="nl-NL" sz="3600" dirty="0" err="1"/>
              <a:t>the</a:t>
            </a:r>
            <a:r>
              <a:rPr lang="nl-NL" sz="3600" dirty="0"/>
              <a:t> system</a:t>
            </a:r>
          </a:p>
        </p:txBody>
      </p:sp>
    </p:spTree>
    <p:extLst>
      <p:ext uri="{BB962C8B-B14F-4D97-AF65-F5344CB8AC3E}">
        <p14:creationId xmlns:p14="http://schemas.microsoft.com/office/powerpoint/2010/main" val="2860904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3"/>
          <p:cNvGrpSpPr>
            <a:grpSpLocks/>
          </p:cNvGrpSpPr>
          <p:nvPr/>
        </p:nvGrpSpPr>
        <p:grpSpPr bwMode="auto">
          <a:xfrm>
            <a:off x="3789801" y="683121"/>
            <a:ext cx="1134070" cy="1660922"/>
            <a:chOff x="0" y="0"/>
            <a:chExt cx="1016" cy="1488"/>
          </a:xfrm>
        </p:grpSpPr>
        <p:sp>
          <p:nvSpPr>
            <p:cNvPr id="19552" name="Rectangle 1"/>
            <p:cNvSpPr>
              <a:spLocks/>
            </p:cNvSpPr>
            <p:nvPr/>
          </p:nvSpPr>
          <p:spPr bwMode="auto">
            <a:xfrm>
              <a:off x="0" y="101"/>
              <a:ext cx="1016" cy="1387"/>
            </a:xfrm>
            <a:prstGeom prst="rect">
              <a:avLst/>
            </a:prstGeom>
            <a:noFill/>
            <a:ln w="25400">
              <a:solidFill>
                <a:srgbClr val="0017F5"/>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9553" name="Rectangle 2"/>
            <p:cNvSpPr>
              <a:spLocks/>
            </p:cNvSpPr>
            <p:nvPr/>
          </p:nvSpPr>
          <p:spPr bwMode="auto">
            <a:xfrm>
              <a:off x="36" y="0"/>
              <a:ext cx="536" cy="176"/>
            </a:xfrm>
            <a:prstGeom prst="rect">
              <a:avLst/>
            </a:prstGeom>
            <a:solidFill>
              <a:schemeClr val="accent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984">
                  <a:solidFill>
                    <a:srgbClr val="0017F5"/>
                  </a:solidFill>
                  <a:latin typeface="Optima" charset="0"/>
                  <a:ea typeface="Optima" charset="0"/>
                  <a:cs typeface="Optima" charset="0"/>
                  <a:sym typeface="Optima" charset="0"/>
                </a:rPr>
                <a:t>producer</a:t>
              </a:r>
            </a:p>
          </p:txBody>
        </p:sp>
      </p:grpSp>
      <p:grpSp>
        <p:nvGrpSpPr>
          <p:cNvPr id="19459" name="Group 38"/>
          <p:cNvGrpSpPr>
            <a:grpSpLocks/>
          </p:cNvGrpSpPr>
          <p:nvPr/>
        </p:nvGrpSpPr>
        <p:grpSpPr bwMode="auto">
          <a:xfrm>
            <a:off x="6686368" y="3125391"/>
            <a:ext cx="2267024" cy="544711"/>
            <a:chOff x="0" y="28"/>
            <a:chExt cx="2030" cy="488"/>
          </a:xfrm>
        </p:grpSpPr>
        <p:sp>
          <p:nvSpPr>
            <p:cNvPr id="19518" name="Rectangle 4"/>
            <p:cNvSpPr>
              <a:spLocks/>
            </p:cNvSpPr>
            <p:nvPr/>
          </p:nvSpPr>
          <p:spPr bwMode="auto">
            <a:xfrm>
              <a:off x="775" y="28"/>
              <a:ext cx="500" cy="233"/>
            </a:xfrm>
            <a:prstGeom prst="rect">
              <a:avLst/>
            </a:prstGeom>
            <a:solidFill>
              <a:schemeClr val="accent1"/>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1687" b="1">
                  <a:solidFill>
                    <a:srgbClr val="BC0046"/>
                  </a:solidFill>
                  <a:latin typeface="Optima" charset="0"/>
                  <a:ea typeface="Optima" charset="0"/>
                  <a:cs typeface="Optima" charset="0"/>
                  <a:sym typeface="Optima" charset="0"/>
                </a:rPr>
                <a:t>Topic</a:t>
              </a:r>
            </a:p>
          </p:txBody>
        </p:sp>
        <p:grpSp>
          <p:nvGrpSpPr>
            <p:cNvPr id="19519" name="Group 37"/>
            <p:cNvGrpSpPr>
              <a:grpSpLocks/>
            </p:cNvGrpSpPr>
            <p:nvPr/>
          </p:nvGrpSpPr>
          <p:grpSpPr bwMode="auto">
            <a:xfrm>
              <a:off x="0" y="275"/>
              <a:ext cx="2030" cy="241"/>
              <a:chOff x="0" y="0"/>
              <a:chExt cx="2030" cy="240"/>
            </a:xfrm>
          </p:grpSpPr>
          <p:grpSp>
            <p:nvGrpSpPr>
              <p:cNvPr id="19520" name="Group 8"/>
              <p:cNvGrpSpPr>
                <a:grpSpLocks/>
              </p:cNvGrpSpPr>
              <p:nvPr/>
            </p:nvGrpSpPr>
            <p:grpSpPr bwMode="auto">
              <a:xfrm>
                <a:off x="0" y="0"/>
                <a:ext cx="350" cy="240"/>
                <a:chOff x="0" y="0"/>
                <a:chExt cx="350" cy="240"/>
              </a:xfrm>
            </p:grpSpPr>
            <p:sp>
              <p:nvSpPr>
                <p:cNvPr id="19549" name="Rectangle 5"/>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9550" name="Line 6"/>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9551" name="Line 7"/>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9521" name="Group 12"/>
              <p:cNvGrpSpPr>
                <a:grpSpLocks/>
              </p:cNvGrpSpPr>
              <p:nvPr/>
            </p:nvGrpSpPr>
            <p:grpSpPr bwMode="auto">
              <a:xfrm>
                <a:off x="240" y="0"/>
                <a:ext cx="350" cy="240"/>
                <a:chOff x="0" y="0"/>
                <a:chExt cx="350" cy="240"/>
              </a:xfrm>
            </p:grpSpPr>
            <p:sp>
              <p:nvSpPr>
                <p:cNvPr id="19546" name="Rectangle 9"/>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9547" name="Line 10"/>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9548" name="Line 11"/>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9522" name="Group 16"/>
              <p:cNvGrpSpPr>
                <a:grpSpLocks/>
              </p:cNvGrpSpPr>
              <p:nvPr/>
            </p:nvGrpSpPr>
            <p:grpSpPr bwMode="auto">
              <a:xfrm>
                <a:off x="480" y="0"/>
                <a:ext cx="350" cy="240"/>
                <a:chOff x="0" y="0"/>
                <a:chExt cx="350" cy="240"/>
              </a:xfrm>
            </p:grpSpPr>
            <p:sp>
              <p:nvSpPr>
                <p:cNvPr id="19543" name="Rectangle 13"/>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9544" name="Line 14"/>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9545" name="Line 15"/>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9523" name="Group 20"/>
              <p:cNvGrpSpPr>
                <a:grpSpLocks/>
              </p:cNvGrpSpPr>
              <p:nvPr/>
            </p:nvGrpSpPr>
            <p:grpSpPr bwMode="auto">
              <a:xfrm>
                <a:off x="720" y="0"/>
                <a:ext cx="350" cy="240"/>
                <a:chOff x="0" y="0"/>
                <a:chExt cx="350" cy="240"/>
              </a:xfrm>
            </p:grpSpPr>
            <p:sp>
              <p:nvSpPr>
                <p:cNvPr id="19540" name="Rectangle 17"/>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9541" name="Line 18"/>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9542" name="Line 19"/>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9524" name="Group 24"/>
              <p:cNvGrpSpPr>
                <a:grpSpLocks/>
              </p:cNvGrpSpPr>
              <p:nvPr/>
            </p:nvGrpSpPr>
            <p:grpSpPr bwMode="auto">
              <a:xfrm>
                <a:off x="960" y="0"/>
                <a:ext cx="350" cy="240"/>
                <a:chOff x="0" y="0"/>
                <a:chExt cx="350" cy="240"/>
              </a:xfrm>
            </p:grpSpPr>
            <p:sp>
              <p:nvSpPr>
                <p:cNvPr id="19537" name="Rectangle 21"/>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9538" name="Line 22"/>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9539" name="Line 23"/>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9525" name="Group 28"/>
              <p:cNvGrpSpPr>
                <a:grpSpLocks/>
              </p:cNvGrpSpPr>
              <p:nvPr/>
            </p:nvGrpSpPr>
            <p:grpSpPr bwMode="auto">
              <a:xfrm>
                <a:off x="1200" y="0"/>
                <a:ext cx="350" cy="240"/>
                <a:chOff x="0" y="0"/>
                <a:chExt cx="350" cy="240"/>
              </a:xfrm>
            </p:grpSpPr>
            <p:sp>
              <p:nvSpPr>
                <p:cNvPr id="19534" name="Rectangle 25"/>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9535" name="Line 26"/>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9536" name="Line 27"/>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9526" name="Group 32"/>
              <p:cNvGrpSpPr>
                <a:grpSpLocks/>
              </p:cNvGrpSpPr>
              <p:nvPr/>
            </p:nvGrpSpPr>
            <p:grpSpPr bwMode="auto">
              <a:xfrm>
                <a:off x="1440" y="0"/>
                <a:ext cx="350" cy="240"/>
                <a:chOff x="0" y="0"/>
                <a:chExt cx="350" cy="240"/>
              </a:xfrm>
            </p:grpSpPr>
            <p:sp>
              <p:nvSpPr>
                <p:cNvPr id="19531" name="Rectangle 29"/>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9532" name="Line 30"/>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9533" name="Line 31"/>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9527" name="Group 36"/>
              <p:cNvGrpSpPr>
                <a:grpSpLocks/>
              </p:cNvGrpSpPr>
              <p:nvPr/>
            </p:nvGrpSpPr>
            <p:grpSpPr bwMode="auto">
              <a:xfrm>
                <a:off x="1680" y="0"/>
                <a:ext cx="350" cy="240"/>
                <a:chOff x="0" y="0"/>
                <a:chExt cx="350" cy="240"/>
              </a:xfrm>
            </p:grpSpPr>
            <p:sp>
              <p:nvSpPr>
                <p:cNvPr id="19528" name="Rectangle 33"/>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9529" name="Line 34"/>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9530" name="Line 35"/>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grpSp>
      <p:grpSp>
        <p:nvGrpSpPr>
          <p:cNvPr id="19460" name="Group 41"/>
          <p:cNvGrpSpPr>
            <a:grpSpLocks/>
          </p:cNvGrpSpPr>
          <p:nvPr/>
        </p:nvGrpSpPr>
        <p:grpSpPr bwMode="auto">
          <a:xfrm>
            <a:off x="10442418" y="674191"/>
            <a:ext cx="1134070" cy="1687711"/>
            <a:chOff x="0" y="0"/>
            <a:chExt cx="1016" cy="1512"/>
          </a:xfrm>
        </p:grpSpPr>
        <p:sp>
          <p:nvSpPr>
            <p:cNvPr id="19516" name="Rectangle 39"/>
            <p:cNvSpPr>
              <a:spLocks/>
            </p:cNvSpPr>
            <p:nvPr/>
          </p:nvSpPr>
          <p:spPr bwMode="auto">
            <a:xfrm>
              <a:off x="0" y="125"/>
              <a:ext cx="1016" cy="1387"/>
            </a:xfrm>
            <a:prstGeom prst="rect">
              <a:avLst/>
            </a:prstGeom>
            <a:noFill/>
            <a:ln w="25400">
              <a:solidFill>
                <a:srgbClr val="0017F5"/>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9517" name="Rectangle 40"/>
            <p:cNvSpPr>
              <a:spLocks/>
            </p:cNvSpPr>
            <p:nvPr/>
          </p:nvSpPr>
          <p:spPr bwMode="auto">
            <a:xfrm>
              <a:off x="348" y="0"/>
              <a:ext cx="584" cy="176"/>
            </a:xfrm>
            <a:prstGeom prst="rect">
              <a:avLst/>
            </a:prstGeom>
            <a:solidFill>
              <a:schemeClr val="accent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984">
                  <a:solidFill>
                    <a:srgbClr val="0017F5"/>
                  </a:solidFill>
                  <a:latin typeface="Optima" charset="0"/>
                  <a:ea typeface="Optima" charset="0"/>
                  <a:cs typeface="Optima" charset="0"/>
                  <a:sym typeface="Optima" charset="0"/>
                </a:rPr>
                <a:t>consumer</a:t>
              </a:r>
            </a:p>
          </p:txBody>
        </p:sp>
      </p:grpSp>
      <p:grpSp>
        <p:nvGrpSpPr>
          <p:cNvPr id="19461" name="Group 44"/>
          <p:cNvGrpSpPr>
            <a:grpSpLocks/>
          </p:cNvGrpSpPr>
          <p:nvPr/>
        </p:nvGrpSpPr>
        <p:grpSpPr bwMode="auto">
          <a:xfrm>
            <a:off x="10442418" y="2674441"/>
            <a:ext cx="1134070" cy="1687711"/>
            <a:chOff x="0" y="0"/>
            <a:chExt cx="1016" cy="1512"/>
          </a:xfrm>
        </p:grpSpPr>
        <p:sp>
          <p:nvSpPr>
            <p:cNvPr id="19514" name="Rectangle 42"/>
            <p:cNvSpPr>
              <a:spLocks/>
            </p:cNvSpPr>
            <p:nvPr/>
          </p:nvSpPr>
          <p:spPr bwMode="auto">
            <a:xfrm>
              <a:off x="0" y="125"/>
              <a:ext cx="1016" cy="1387"/>
            </a:xfrm>
            <a:prstGeom prst="rect">
              <a:avLst/>
            </a:prstGeom>
            <a:noFill/>
            <a:ln w="25400">
              <a:solidFill>
                <a:srgbClr val="0017F5"/>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9515" name="Rectangle 43"/>
            <p:cNvSpPr>
              <a:spLocks/>
            </p:cNvSpPr>
            <p:nvPr/>
          </p:nvSpPr>
          <p:spPr bwMode="auto">
            <a:xfrm>
              <a:off x="348" y="0"/>
              <a:ext cx="584" cy="176"/>
            </a:xfrm>
            <a:prstGeom prst="rect">
              <a:avLst/>
            </a:prstGeom>
            <a:solidFill>
              <a:schemeClr val="accent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984">
                  <a:solidFill>
                    <a:srgbClr val="0017F5"/>
                  </a:solidFill>
                  <a:latin typeface="Optima" charset="0"/>
                  <a:ea typeface="Optima" charset="0"/>
                  <a:cs typeface="Optima" charset="0"/>
                  <a:sym typeface="Optima" charset="0"/>
                </a:rPr>
                <a:t>consumer</a:t>
              </a:r>
            </a:p>
          </p:txBody>
        </p:sp>
      </p:grpSp>
      <p:grpSp>
        <p:nvGrpSpPr>
          <p:cNvPr id="19462" name="Group 47"/>
          <p:cNvGrpSpPr>
            <a:grpSpLocks/>
          </p:cNvGrpSpPr>
          <p:nvPr/>
        </p:nvGrpSpPr>
        <p:grpSpPr bwMode="auto">
          <a:xfrm>
            <a:off x="10442418" y="4630043"/>
            <a:ext cx="1134070" cy="1687711"/>
            <a:chOff x="0" y="0"/>
            <a:chExt cx="1016" cy="1512"/>
          </a:xfrm>
        </p:grpSpPr>
        <p:sp>
          <p:nvSpPr>
            <p:cNvPr id="19512" name="Rectangle 45"/>
            <p:cNvSpPr>
              <a:spLocks/>
            </p:cNvSpPr>
            <p:nvPr/>
          </p:nvSpPr>
          <p:spPr bwMode="auto">
            <a:xfrm>
              <a:off x="0" y="125"/>
              <a:ext cx="1016" cy="1387"/>
            </a:xfrm>
            <a:prstGeom prst="rect">
              <a:avLst/>
            </a:prstGeom>
            <a:noFill/>
            <a:ln w="25400">
              <a:solidFill>
                <a:srgbClr val="0017F5"/>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9513" name="Rectangle 46"/>
            <p:cNvSpPr>
              <a:spLocks/>
            </p:cNvSpPr>
            <p:nvPr/>
          </p:nvSpPr>
          <p:spPr bwMode="auto">
            <a:xfrm>
              <a:off x="348" y="0"/>
              <a:ext cx="584" cy="176"/>
            </a:xfrm>
            <a:prstGeom prst="rect">
              <a:avLst/>
            </a:prstGeom>
            <a:solidFill>
              <a:schemeClr val="accent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984">
                  <a:solidFill>
                    <a:srgbClr val="0017F5"/>
                  </a:solidFill>
                  <a:latin typeface="Optima" charset="0"/>
                  <a:ea typeface="Optima" charset="0"/>
                  <a:cs typeface="Optima" charset="0"/>
                  <a:sym typeface="Optima" charset="0"/>
                </a:rPr>
                <a:t>consumer</a:t>
              </a:r>
            </a:p>
          </p:txBody>
        </p:sp>
      </p:grpSp>
      <p:sp>
        <p:nvSpPr>
          <p:cNvPr id="19463" name="Line 48"/>
          <p:cNvSpPr>
            <a:spLocks noChangeShapeType="1"/>
          </p:cNvSpPr>
          <p:nvPr/>
        </p:nvSpPr>
        <p:spPr bwMode="auto">
          <a:xfrm rot="10800000">
            <a:off x="4543243" y="1526977"/>
            <a:ext cx="2101825" cy="1993553"/>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9464" name="Line 49"/>
          <p:cNvSpPr>
            <a:spLocks noChangeShapeType="1"/>
          </p:cNvSpPr>
          <p:nvPr/>
        </p:nvSpPr>
        <p:spPr bwMode="auto">
          <a:xfrm flipH="1">
            <a:off x="8972368" y="1518047"/>
            <a:ext cx="2101825" cy="1993553"/>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9466" name="Line 51"/>
          <p:cNvSpPr>
            <a:spLocks noChangeShapeType="1"/>
          </p:cNvSpPr>
          <p:nvPr/>
        </p:nvSpPr>
        <p:spPr bwMode="auto">
          <a:xfrm rot="10800000">
            <a:off x="8972368" y="3511600"/>
            <a:ext cx="2109639" cy="0"/>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9467" name="Line 52"/>
          <p:cNvSpPr>
            <a:spLocks noChangeShapeType="1"/>
          </p:cNvSpPr>
          <p:nvPr/>
        </p:nvSpPr>
        <p:spPr bwMode="auto">
          <a:xfrm rot="10800000">
            <a:off x="8980182" y="3509367"/>
            <a:ext cx="2131963" cy="2169914"/>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grpSp>
        <p:nvGrpSpPr>
          <p:cNvPr id="19469" name="Group 90"/>
          <p:cNvGrpSpPr>
            <a:grpSpLocks/>
          </p:cNvGrpSpPr>
          <p:nvPr/>
        </p:nvGrpSpPr>
        <p:grpSpPr bwMode="auto">
          <a:xfrm>
            <a:off x="6686368" y="3964782"/>
            <a:ext cx="2267024" cy="544711"/>
            <a:chOff x="0" y="28"/>
            <a:chExt cx="2030" cy="488"/>
          </a:xfrm>
        </p:grpSpPr>
        <p:sp>
          <p:nvSpPr>
            <p:cNvPr id="19476" name="Rectangle 56"/>
            <p:cNvSpPr>
              <a:spLocks/>
            </p:cNvSpPr>
            <p:nvPr/>
          </p:nvSpPr>
          <p:spPr bwMode="auto">
            <a:xfrm>
              <a:off x="775" y="28"/>
              <a:ext cx="500" cy="233"/>
            </a:xfrm>
            <a:prstGeom prst="rect">
              <a:avLst/>
            </a:prstGeom>
            <a:solidFill>
              <a:schemeClr val="accent1"/>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1687" b="1">
                  <a:solidFill>
                    <a:srgbClr val="BC0046"/>
                  </a:solidFill>
                  <a:latin typeface="Optima" charset="0"/>
                  <a:ea typeface="Optima" charset="0"/>
                  <a:cs typeface="Optima" charset="0"/>
                  <a:sym typeface="Optima" charset="0"/>
                </a:rPr>
                <a:t>Topic</a:t>
              </a:r>
            </a:p>
          </p:txBody>
        </p:sp>
        <p:grpSp>
          <p:nvGrpSpPr>
            <p:cNvPr id="19477" name="Group 89"/>
            <p:cNvGrpSpPr>
              <a:grpSpLocks/>
            </p:cNvGrpSpPr>
            <p:nvPr/>
          </p:nvGrpSpPr>
          <p:grpSpPr bwMode="auto">
            <a:xfrm>
              <a:off x="0" y="275"/>
              <a:ext cx="2030" cy="241"/>
              <a:chOff x="0" y="0"/>
              <a:chExt cx="2030" cy="240"/>
            </a:xfrm>
          </p:grpSpPr>
          <p:grpSp>
            <p:nvGrpSpPr>
              <p:cNvPr id="19478" name="Group 60"/>
              <p:cNvGrpSpPr>
                <a:grpSpLocks/>
              </p:cNvGrpSpPr>
              <p:nvPr/>
            </p:nvGrpSpPr>
            <p:grpSpPr bwMode="auto">
              <a:xfrm>
                <a:off x="0" y="0"/>
                <a:ext cx="350" cy="240"/>
                <a:chOff x="0" y="0"/>
                <a:chExt cx="350" cy="240"/>
              </a:xfrm>
            </p:grpSpPr>
            <p:sp>
              <p:nvSpPr>
                <p:cNvPr id="19507" name="Rectangle 57"/>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9508" name="Line 58"/>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9509" name="Line 59"/>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9479" name="Group 64"/>
              <p:cNvGrpSpPr>
                <a:grpSpLocks/>
              </p:cNvGrpSpPr>
              <p:nvPr/>
            </p:nvGrpSpPr>
            <p:grpSpPr bwMode="auto">
              <a:xfrm>
                <a:off x="240" y="0"/>
                <a:ext cx="350" cy="240"/>
                <a:chOff x="0" y="0"/>
                <a:chExt cx="350" cy="240"/>
              </a:xfrm>
            </p:grpSpPr>
            <p:sp>
              <p:nvSpPr>
                <p:cNvPr id="19504" name="Rectangle 61"/>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9505" name="Line 62"/>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9506" name="Line 63"/>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9480" name="Group 68"/>
              <p:cNvGrpSpPr>
                <a:grpSpLocks/>
              </p:cNvGrpSpPr>
              <p:nvPr/>
            </p:nvGrpSpPr>
            <p:grpSpPr bwMode="auto">
              <a:xfrm>
                <a:off x="480" y="0"/>
                <a:ext cx="350" cy="240"/>
                <a:chOff x="0" y="0"/>
                <a:chExt cx="350" cy="240"/>
              </a:xfrm>
            </p:grpSpPr>
            <p:sp>
              <p:nvSpPr>
                <p:cNvPr id="19501" name="Rectangle 65"/>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9502" name="Line 66"/>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9503" name="Line 67"/>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9481" name="Group 72"/>
              <p:cNvGrpSpPr>
                <a:grpSpLocks/>
              </p:cNvGrpSpPr>
              <p:nvPr/>
            </p:nvGrpSpPr>
            <p:grpSpPr bwMode="auto">
              <a:xfrm>
                <a:off x="720" y="0"/>
                <a:ext cx="350" cy="240"/>
                <a:chOff x="0" y="0"/>
                <a:chExt cx="350" cy="240"/>
              </a:xfrm>
            </p:grpSpPr>
            <p:sp>
              <p:nvSpPr>
                <p:cNvPr id="19498" name="Rectangle 69"/>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9499" name="Line 70"/>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9500" name="Line 71"/>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9482" name="Group 76"/>
              <p:cNvGrpSpPr>
                <a:grpSpLocks/>
              </p:cNvGrpSpPr>
              <p:nvPr/>
            </p:nvGrpSpPr>
            <p:grpSpPr bwMode="auto">
              <a:xfrm>
                <a:off x="960" y="0"/>
                <a:ext cx="350" cy="240"/>
                <a:chOff x="0" y="0"/>
                <a:chExt cx="350" cy="240"/>
              </a:xfrm>
            </p:grpSpPr>
            <p:sp>
              <p:nvSpPr>
                <p:cNvPr id="19495" name="Rectangle 73"/>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9496" name="Line 74"/>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9497" name="Line 75"/>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9483" name="Group 80"/>
              <p:cNvGrpSpPr>
                <a:grpSpLocks/>
              </p:cNvGrpSpPr>
              <p:nvPr/>
            </p:nvGrpSpPr>
            <p:grpSpPr bwMode="auto">
              <a:xfrm>
                <a:off x="1200" y="0"/>
                <a:ext cx="350" cy="240"/>
                <a:chOff x="0" y="0"/>
                <a:chExt cx="350" cy="240"/>
              </a:xfrm>
            </p:grpSpPr>
            <p:sp>
              <p:nvSpPr>
                <p:cNvPr id="19492" name="Rectangle 77"/>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9493" name="Line 78"/>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9494" name="Line 79"/>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9484" name="Group 84"/>
              <p:cNvGrpSpPr>
                <a:grpSpLocks/>
              </p:cNvGrpSpPr>
              <p:nvPr/>
            </p:nvGrpSpPr>
            <p:grpSpPr bwMode="auto">
              <a:xfrm>
                <a:off x="1440" y="0"/>
                <a:ext cx="350" cy="240"/>
                <a:chOff x="0" y="0"/>
                <a:chExt cx="350" cy="240"/>
              </a:xfrm>
            </p:grpSpPr>
            <p:sp>
              <p:nvSpPr>
                <p:cNvPr id="19489" name="Rectangle 81"/>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9490" name="Line 82"/>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9491" name="Line 83"/>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9485" name="Group 88"/>
              <p:cNvGrpSpPr>
                <a:grpSpLocks/>
              </p:cNvGrpSpPr>
              <p:nvPr/>
            </p:nvGrpSpPr>
            <p:grpSpPr bwMode="auto">
              <a:xfrm>
                <a:off x="1680" y="0"/>
                <a:ext cx="350" cy="240"/>
                <a:chOff x="0" y="0"/>
                <a:chExt cx="350" cy="240"/>
              </a:xfrm>
            </p:grpSpPr>
            <p:sp>
              <p:nvSpPr>
                <p:cNvPr id="19486" name="Rectangle 85"/>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9487" name="Line 86"/>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9488" name="Line 87"/>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grpSp>
      <p:sp>
        <p:nvSpPr>
          <p:cNvPr id="19470" name="Line 91"/>
          <p:cNvSpPr>
            <a:spLocks noChangeShapeType="1"/>
          </p:cNvSpPr>
          <p:nvPr/>
        </p:nvSpPr>
        <p:spPr bwMode="auto">
          <a:xfrm rot="10800000">
            <a:off x="8925487" y="4410150"/>
            <a:ext cx="2119684" cy="1336104"/>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9471" name="Line 92"/>
          <p:cNvSpPr>
            <a:spLocks noChangeShapeType="1"/>
          </p:cNvSpPr>
          <p:nvPr/>
        </p:nvSpPr>
        <p:spPr bwMode="auto">
          <a:xfrm rot="10800000">
            <a:off x="4561103" y="1750219"/>
            <a:ext cx="2069455" cy="2624212"/>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pic>
        <p:nvPicPr>
          <p:cNvPr id="19473" name="Picture 9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3679" y="2183308"/>
            <a:ext cx="482203" cy="1009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98" name="Titel 1"/>
          <p:cNvSpPr>
            <a:spLocks noGrp="1"/>
          </p:cNvSpPr>
          <p:nvPr>
            <p:ph type="title"/>
          </p:nvPr>
        </p:nvSpPr>
        <p:spPr>
          <a:xfrm>
            <a:off x="252295" y="992311"/>
            <a:ext cx="2947482" cy="4601183"/>
          </a:xfrm>
        </p:spPr>
        <p:txBody>
          <a:bodyPr/>
          <a:lstStyle/>
          <a:p>
            <a:r>
              <a:rPr lang="nl-NL" dirty="0"/>
              <a:t>Queue-types:</a:t>
            </a:r>
            <a:br>
              <a:rPr lang="nl-NL" dirty="0"/>
            </a:br>
            <a:r>
              <a:rPr lang="nl-NL" dirty="0"/>
              <a:t>The </a:t>
            </a:r>
            <a:r>
              <a:rPr lang="nl-NL" dirty="0" err="1"/>
              <a:t>Publish</a:t>
            </a:r>
            <a:r>
              <a:rPr lang="nl-NL" dirty="0"/>
              <a:t>/ </a:t>
            </a:r>
            <a:r>
              <a:rPr lang="nl-NL" dirty="0" err="1"/>
              <a:t>Subscribe</a:t>
            </a:r>
            <a:r>
              <a:rPr lang="nl-NL" dirty="0"/>
              <a:t> Domain</a:t>
            </a:r>
          </a:p>
        </p:txBody>
      </p:sp>
      <p:sp>
        <p:nvSpPr>
          <p:cNvPr id="99" name="Tekstvak 98"/>
          <p:cNvSpPr txBox="1"/>
          <p:nvPr/>
        </p:nvSpPr>
        <p:spPr>
          <a:xfrm rot="20332068">
            <a:off x="4015649" y="2578506"/>
            <a:ext cx="4154563" cy="584775"/>
          </a:xfrm>
          <a:prstGeom prst="rect">
            <a:avLst/>
          </a:prstGeom>
          <a:solidFill>
            <a:srgbClr val="DAFF21"/>
          </a:solidFill>
          <a:ln w="190500">
            <a:solidFill>
              <a:schemeClr val="bg1"/>
            </a:solidFill>
          </a:ln>
          <a:effectLst>
            <a:outerShdw blurRad="50800" dist="38100" dir="18900000" algn="bl" rotWithShape="0">
              <a:prstClr val="black">
                <a:alpha val="40000"/>
              </a:prstClr>
            </a:outerShdw>
          </a:effectLst>
        </p:spPr>
        <p:txBody>
          <a:bodyPr wrap="square" rtlCol="0">
            <a:spAutoFit/>
          </a:bodyPr>
          <a:lstStyle/>
          <a:p>
            <a:pPr algn="ctr"/>
            <a:r>
              <a:rPr lang="nl-NL" sz="1600" b="1" dirty="0" err="1">
                <a:latin typeface="Century Gothic" panose="020B0502020202020204" pitchFamily="34" charset="0"/>
              </a:rPr>
              <a:t>Messages</a:t>
            </a:r>
            <a:r>
              <a:rPr lang="nl-NL" sz="1600" b="1" dirty="0">
                <a:latin typeface="Century Gothic" panose="020B0502020202020204" pitchFamily="34" charset="0"/>
              </a:rPr>
              <a:t> are </a:t>
            </a:r>
            <a:r>
              <a:rPr lang="nl-NL" sz="1600" b="1" dirty="0" err="1">
                <a:latin typeface="Century Gothic" panose="020B0502020202020204" pitchFamily="34" charset="0"/>
              </a:rPr>
              <a:t>not</a:t>
            </a:r>
            <a:r>
              <a:rPr lang="nl-NL" sz="1600" b="1" dirty="0">
                <a:latin typeface="Century Gothic" panose="020B0502020202020204" pitchFamily="34" charset="0"/>
              </a:rPr>
              <a:t> </a:t>
            </a:r>
            <a:r>
              <a:rPr lang="nl-NL" sz="1600" b="1" dirty="0" err="1">
                <a:latin typeface="Century Gothic" panose="020B0502020202020204" pitchFamily="34" charset="0"/>
              </a:rPr>
              <a:t>by</a:t>
            </a:r>
            <a:r>
              <a:rPr lang="nl-NL" sz="1600" b="1" dirty="0">
                <a:latin typeface="Century Gothic" panose="020B0502020202020204" pitchFamily="34" charset="0"/>
              </a:rPr>
              <a:t> default </a:t>
            </a:r>
            <a:r>
              <a:rPr lang="nl-NL" sz="1600" b="1" dirty="0" err="1">
                <a:latin typeface="Century Gothic" panose="020B0502020202020204" pitchFamily="34" charset="0"/>
              </a:rPr>
              <a:t>stored</a:t>
            </a:r>
            <a:r>
              <a:rPr lang="nl-NL" sz="1600" b="1" dirty="0">
                <a:latin typeface="Century Gothic" panose="020B0502020202020204" pitchFamily="34" charset="0"/>
              </a:rPr>
              <a:t> in </a:t>
            </a:r>
            <a:r>
              <a:rPr lang="nl-NL" sz="1600" b="1" dirty="0" err="1">
                <a:latin typeface="Century Gothic" panose="020B0502020202020204" pitchFamily="34" charset="0"/>
              </a:rPr>
              <a:t>the</a:t>
            </a:r>
            <a:r>
              <a:rPr lang="nl-NL" sz="1600" b="1" dirty="0">
                <a:latin typeface="Century Gothic" panose="020B0502020202020204" pitchFamily="34" charset="0"/>
              </a:rPr>
              <a:t> Topic</a:t>
            </a:r>
            <a:endParaRPr lang="nl-NL" sz="1600" b="1" u="sng" dirty="0">
              <a:latin typeface="Century Gothic" panose="020B0502020202020204" pitchFamily="34" charset="0"/>
            </a:endParaRPr>
          </a:p>
        </p:txBody>
      </p:sp>
      <p:sp>
        <p:nvSpPr>
          <p:cNvPr id="100" name="Tekstvak 99"/>
          <p:cNvSpPr txBox="1"/>
          <p:nvPr/>
        </p:nvSpPr>
        <p:spPr>
          <a:xfrm rot="360892">
            <a:off x="8156893" y="289293"/>
            <a:ext cx="3514445" cy="584775"/>
          </a:xfrm>
          <a:prstGeom prst="rect">
            <a:avLst/>
          </a:prstGeom>
          <a:solidFill>
            <a:srgbClr val="DAFF21"/>
          </a:solidFill>
          <a:ln w="190500">
            <a:solidFill>
              <a:schemeClr val="bg1"/>
            </a:solidFill>
          </a:ln>
          <a:effectLst>
            <a:outerShdw blurRad="50800" dist="38100" dir="18900000" algn="bl" rotWithShape="0">
              <a:prstClr val="black">
                <a:alpha val="40000"/>
              </a:prstClr>
            </a:outerShdw>
          </a:effectLst>
        </p:spPr>
        <p:txBody>
          <a:bodyPr wrap="square" rtlCol="0">
            <a:spAutoFit/>
          </a:bodyPr>
          <a:lstStyle/>
          <a:p>
            <a:pPr algn="ctr"/>
            <a:r>
              <a:rPr lang="nl-NL" sz="1600" b="1" dirty="0">
                <a:latin typeface="Century Gothic" panose="020B0502020202020204" pitchFamily="34" charset="0"/>
              </a:rPr>
              <a:t>A </a:t>
            </a:r>
            <a:r>
              <a:rPr lang="nl-NL" sz="1600" b="1" dirty="0" err="1">
                <a:latin typeface="Century Gothic" panose="020B0502020202020204" pitchFamily="34" charset="0"/>
              </a:rPr>
              <a:t>consumer</a:t>
            </a:r>
            <a:r>
              <a:rPr lang="nl-NL" sz="1600" b="1" dirty="0">
                <a:latin typeface="Century Gothic" panose="020B0502020202020204" pitchFamily="34" charset="0"/>
              </a:rPr>
              <a:t> </a:t>
            </a:r>
            <a:r>
              <a:rPr lang="nl-NL" sz="1600" b="1" dirty="0" err="1">
                <a:latin typeface="Century Gothic" panose="020B0502020202020204" pitchFamily="34" charset="0"/>
              </a:rPr>
              <a:t>can</a:t>
            </a:r>
            <a:r>
              <a:rPr lang="nl-NL" sz="1600" b="1" dirty="0">
                <a:latin typeface="Century Gothic" panose="020B0502020202020204" pitchFamily="34" charset="0"/>
              </a:rPr>
              <a:t> </a:t>
            </a:r>
            <a:r>
              <a:rPr lang="nl-NL" sz="1600" b="1" dirty="0" err="1">
                <a:latin typeface="Century Gothic" panose="020B0502020202020204" pitchFamily="34" charset="0"/>
              </a:rPr>
              <a:t>subscribe</a:t>
            </a:r>
            <a:r>
              <a:rPr lang="nl-NL" sz="1600" b="1" dirty="0">
                <a:latin typeface="Century Gothic" panose="020B0502020202020204" pitchFamily="34" charset="0"/>
              </a:rPr>
              <a:t> </a:t>
            </a:r>
            <a:r>
              <a:rPr lang="nl-NL" sz="1600" b="1" dirty="0" err="1">
                <a:latin typeface="Century Gothic" panose="020B0502020202020204" pitchFamily="34" charset="0"/>
              </a:rPr>
              <a:t>for</a:t>
            </a:r>
            <a:r>
              <a:rPr lang="nl-NL" sz="1600" b="1" dirty="0">
                <a:latin typeface="Century Gothic" panose="020B0502020202020204" pitchFamily="34" charset="0"/>
              </a:rPr>
              <a:t> a </a:t>
            </a:r>
            <a:r>
              <a:rPr lang="nl-NL" sz="1600" b="1" dirty="0" err="1">
                <a:latin typeface="Century Gothic" panose="020B0502020202020204" pitchFamily="34" charset="0"/>
              </a:rPr>
              <a:t>certain</a:t>
            </a:r>
            <a:r>
              <a:rPr lang="nl-NL" sz="1600" b="1" dirty="0">
                <a:latin typeface="Century Gothic" panose="020B0502020202020204" pitchFamily="34" charset="0"/>
              </a:rPr>
              <a:t> Topic</a:t>
            </a:r>
            <a:endParaRPr lang="nl-NL" sz="1600" b="1" u="sng" dirty="0">
              <a:latin typeface="Century Gothic" panose="020B0502020202020204" pitchFamily="34" charset="0"/>
            </a:endParaRPr>
          </a:p>
        </p:txBody>
      </p:sp>
    </p:spTree>
    <p:extLst>
      <p:ext uri="{BB962C8B-B14F-4D97-AF65-F5344CB8AC3E}">
        <p14:creationId xmlns:p14="http://schemas.microsoft.com/office/powerpoint/2010/main" val="338842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wipe(left)">
                                      <p:cBhvr>
                                        <p:cTn id="7" dur="500"/>
                                        <p:tgtEl>
                                          <p:spTgt spid="194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64"/>
                                        </p:tgtEl>
                                        <p:attrNameLst>
                                          <p:attrName>style.visibility</p:attrName>
                                        </p:attrNameLst>
                                      </p:cBhvr>
                                      <p:to>
                                        <p:strVal val="visible"/>
                                      </p:to>
                                    </p:set>
                                    <p:animEffect transition="in" filter="wipe(left)">
                                      <p:cBhvr>
                                        <p:cTn id="12" dur="500"/>
                                        <p:tgtEl>
                                          <p:spTgt spid="1946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9466"/>
                                        </p:tgtEl>
                                        <p:attrNameLst>
                                          <p:attrName>style.visibility</p:attrName>
                                        </p:attrNameLst>
                                      </p:cBhvr>
                                      <p:to>
                                        <p:strVal val="visible"/>
                                      </p:to>
                                    </p:set>
                                    <p:animEffect transition="in" filter="wipe(left)">
                                      <p:cBhvr>
                                        <p:cTn id="15" dur="500"/>
                                        <p:tgtEl>
                                          <p:spTgt spid="1946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9467"/>
                                        </p:tgtEl>
                                        <p:attrNameLst>
                                          <p:attrName>style.visibility</p:attrName>
                                        </p:attrNameLst>
                                      </p:cBhvr>
                                      <p:to>
                                        <p:strVal val="visible"/>
                                      </p:to>
                                    </p:set>
                                    <p:animEffect transition="in" filter="wipe(left)">
                                      <p:cBhvr>
                                        <p:cTn id="18" dur="500"/>
                                        <p:tgtEl>
                                          <p:spTgt spid="1946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471"/>
                                        </p:tgtEl>
                                        <p:attrNameLst>
                                          <p:attrName>style.visibility</p:attrName>
                                        </p:attrNameLst>
                                      </p:cBhvr>
                                      <p:to>
                                        <p:strVal val="visible"/>
                                      </p:to>
                                    </p:set>
                                    <p:animEffect transition="in" filter="wipe(left)">
                                      <p:cBhvr>
                                        <p:cTn id="23" dur="500"/>
                                        <p:tgtEl>
                                          <p:spTgt spid="1947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9470"/>
                                        </p:tgtEl>
                                        <p:attrNameLst>
                                          <p:attrName>style.visibility</p:attrName>
                                        </p:attrNameLst>
                                      </p:cBhvr>
                                      <p:to>
                                        <p:strVal val="visible"/>
                                      </p:to>
                                    </p:set>
                                    <p:animEffect transition="in" filter="wipe(left)">
                                      <p:cBhvr>
                                        <p:cTn id="28" dur="500"/>
                                        <p:tgtEl>
                                          <p:spTgt spid="19470"/>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1" nodeType="clickEffect">
                                  <p:stCondLst>
                                    <p:cond delay="0"/>
                                  </p:stCondLst>
                                  <p:childTnLst>
                                    <p:set>
                                      <p:cBhvr>
                                        <p:cTn id="32" dur="1" fill="hold">
                                          <p:stCondLst>
                                            <p:cond delay="0"/>
                                          </p:stCondLst>
                                        </p:cTn>
                                        <p:tgtEl>
                                          <p:spTgt spid="99"/>
                                        </p:tgtEl>
                                        <p:attrNameLst>
                                          <p:attrName>style.visibility</p:attrName>
                                        </p:attrNameLst>
                                      </p:cBhvr>
                                      <p:to>
                                        <p:strVal val="visible"/>
                                      </p:to>
                                    </p:set>
                                    <p:anim calcmode="lin" valueType="num">
                                      <p:cBhvr>
                                        <p:cTn id="33" dur="1000" fill="hold"/>
                                        <p:tgtEl>
                                          <p:spTgt spid="99"/>
                                        </p:tgtEl>
                                        <p:attrNameLst>
                                          <p:attrName>ppt_w</p:attrName>
                                        </p:attrNameLst>
                                      </p:cBhvr>
                                      <p:tavLst>
                                        <p:tav tm="0">
                                          <p:val>
                                            <p:fltVal val="0"/>
                                          </p:val>
                                        </p:tav>
                                        <p:tav tm="100000">
                                          <p:val>
                                            <p:strVal val="#ppt_w"/>
                                          </p:val>
                                        </p:tav>
                                      </p:tavLst>
                                    </p:anim>
                                    <p:anim calcmode="lin" valueType="num">
                                      <p:cBhvr>
                                        <p:cTn id="34" dur="1000" fill="hold"/>
                                        <p:tgtEl>
                                          <p:spTgt spid="99"/>
                                        </p:tgtEl>
                                        <p:attrNameLst>
                                          <p:attrName>ppt_h</p:attrName>
                                        </p:attrNameLst>
                                      </p:cBhvr>
                                      <p:tavLst>
                                        <p:tav tm="0">
                                          <p:val>
                                            <p:fltVal val="0"/>
                                          </p:val>
                                        </p:tav>
                                        <p:tav tm="100000">
                                          <p:val>
                                            <p:strVal val="#ppt_h"/>
                                          </p:val>
                                        </p:tav>
                                      </p:tavLst>
                                    </p:anim>
                                    <p:anim calcmode="lin" valueType="num">
                                      <p:cBhvr>
                                        <p:cTn id="35" dur="1000" fill="hold"/>
                                        <p:tgtEl>
                                          <p:spTgt spid="99"/>
                                        </p:tgtEl>
                                        <p:attrNameLst>
                                          <p:attrName>style.rotation</p:attrName>
                                        </p:attrNameLst>
                                      </p:cBhvr>
                                      <p:tavLst>
                                        <p:tav tm="0">
                                          <p:val>
                                            <p:fltVal val="90"/>
                                          </p:val>
                                        </p:tav>
                                        <p:tav tm="100000">
                                          <p:val>
                                            <p:fltVal val="0"/>
                                          </p:val>
                                        </p:tav>
                                      </p:tavLst>
                                    </p:anim>
                                    <p:animEffect transition="in" filter="fade">
                                      <p:cBhvr>
                                        <p:cTn id="36" dur="1000"/>
                                        <p:tgtEl>
                                          <p:spTgt spid="99"/>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childTnLst>
                                    <p:set>
                                      <p:cBhvr>
                                        <p:cTn id="40" dur="1" fill="hold">
                                          <p:stCondLst>
                                            <p:cond delay="0"/>
                                          </p:stCondLst>
                                        </p:cTn>
                                        <p:tgtEl>
                                          <p:spTgt spid="100"/>
                                        </p:tgtEl>
                                        <p:attrNameLst>
                                          <p:attrName>style.visibility</p:attrName>
                                        </p:attrNameLst>
                                      </p:cBhvr>
                                      <p:to>
                                        <p:strVal val="visible"/>
                                      </p:to>
                                    </p:set>
                                    <p:anim calcmode="lin" valueType="num">
                                      <p:cBhvr>
                                        <p:cTn id="41" dur="1000" fill="hold"/>
                                        <p:tgtEl>
                                          <p:spTgt spid="100"/>
                                        </p:tgtEl>
                                        <p:attrNameLst>
                                          <p:attrName>ppt_w</p:attrName>
                                        </p:attrNameLst>
                                      </p:cBhvr>
                                      <p:tavLst>
                                        <p:tav tm="0">
                                          <p:val>
                                            <p:fltVal val="0"/>
                                          </p:val>
                                        </p:tav>
                                        <p:tav tm="100000">
                                          <p:val>
                                            <p:strVal val="#ppt_w"/>
                                          </p:val>
                                        </p:tav>
                                      </p:tavLst>
                                    </p:anim>
                                    <p:anim calcmode="lin" valueType="num">
                                      <p:cBhvr>
                                        <p:cTn id="42" dur="1000" fill="hold"/>
                                        <p:tgtEl>
                                          <p:spTgt spid="100"/>
                                        </p:tgtEl>
                                        <p:attrNameLst>
                                          <p:attrName>ppt_h</p:attrName>
                                        </p:attrNameLst>
                                      </p:cBhvr>
                                      <p:tavLst>
                                        <p:tav tm="0">
                                          <p:val>
                                            <p:fltVal val="0"/>
                                          </p:val>
                                        </p:tav>
                                        <p:tav tm="100000">
                                          <p:val>
                                            <p:strVal val="#ppt_h"/>
                                          </p:val>
                                        </p:tav>
                                      </p:tavLst>
                                    </p:anim>
                                    <p:anim calcmode="lin" valueType="num">
                                      <p:cBhvr>
                                        <p:cTn id="43" dur="1000" fill="hold"/>
                                        <p:tgtEl>
                                          <p:spTgt spid="100"/>
                                        </p:tgtEl>
                                        <p:attrNameLst>
                                          <p:attrName>style.rotation</p:attrName>
                                        </p:attrNameLst>
                                      </p:cBhvr>
                                      <p:tavLst>
                                        <p:tav tm="0">
                                          <p:val>
                                            <p:fltVal val="90"/>
                                          </p:val>
                                        </p:tav>
                                        <p:tav tm="100000">
                                          <p:val>
                                            <p:fltVal val="0"/>
                                          </p:val>
                                        </p:tav>
                                      </p:tavLst>
                                    </p:anim>
                                    <p:animEffect transition="in" filter="fade">
                                      <p:cBhvr>
                                        <p:cTn id="44"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nimBg="1"/>
      <p:bldP spid="19464" grpId="0" animBg="1"/>
      <p:bldP spid="19466" grpId="0" animBg="1"/>
      <p:bldP spid="19467" grpId="0" animBg="1"/>
      <p:bldP spid="19470" grpId="0" animBg="1"/>
      <p:bldP spid="19471" grpId="0" animBg="1"/>
      <p:bldP spid="99" grpId="1" animBg="1"/>
      <p:bldP spid="10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a:t>JMS</a:t>
            </a:r>
          </a:p>
        </p:txBody>
      </p:sp>
      <p:sp>
        <p:nvSpPr>
          <p:cNvPr id="3" name="Ondertitel 2"/>
          <p:cNvSpPr>
            <a:spLocks noGrp="1"/>
          </p:cNvSpPr>
          <p:nvPr>
            <p:ph type="subTitle" idx="1"/>
          </p:nvPr>
        </p:nvSpPr>
        <p:spPr/>
        <p:txBody>
          <a:bodyPr/>
          <a:lstStyle/>
          <a:p>
            <a:r>
              <a:rPr lang="nl-NL" dirty="0"/>
              <a:t>The standard </a:t>
            </a:r>
            <a:r>
              <a:rPr lang="nl-NL" dirty="0" err="1"/>
              <a:t>for</a:t>
            </a:r>
            <a:r>
              <a:rPr lang="nl-NL" dirty="0"/>
              <a:t> setting up queues</a:t>
            </a:r>
          </a:p>
        </p:txBody>
      </p:sp>
    </p:spTree>
    <p:extLst>
      <p:ext uri="{BB962C8B-B14F-4D97-AF65-F5344CB8AC3E}">
        <p14:creationId xmlns:p14="http://schemas.microsoft.com/office/powerpoint/2010/main" val="4178371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2919" y="1123837"/>
            <a:ext cx="3194474" cy="4601183"/>
          </a:xfrm>
        </p:spPr>
        <p:txBody>
          <a:bodyPr/>
          <a:lstStyle/>
          <a:p>
            <a:r>
              <a:rPr lang="nl-NL" dirty="0"/>
              <a:t>JMS </a:t>
            </a:r>
            <a:r>
              <a:rPr lang="nl-NL" dirty="0" err="1"/>
              <a:t>Implementation</a:t>
            </a:r>
            <a:endParaRPr lang="nl-NL" dirty="0"/>
          </a:p>
        </p:txBody>
      </p:sp>
      <p:pic>
        <p:nvPicPr>
          <p:cNvPr id="4" name="Afbeelding 3" descr="Diagram of the JMS API programming model: connection factory, connection, session, message producer, message consumer, messages, and destinations"/>
          <p:cNvPicPr/>
          <p:nvPr/>
        </p:nvPicPr>
        <p:blipFill>
          <a:blip r:embed="rId2">
            <a:extLst>
              <a:ext uri="{28A0092B-C50C-407E-A947-70E740481C1C}">
                <a14:useLocalDpi xmlns:a14="http://schemas.microsoft.com/office/drawing/2010/main" val="0"/>
              </a:ext>
            </a:extLst>
          </a:blip>
          <a:srcRect/>
          <a:stretch>
            <a:fillRect/>
          </a:stretch>
        </p:blipFill>
        <p:spPr bwMode="auto">
          <a:xfrm>
            <a:off x="3793052" y="1123836"/>
            <a:ext cx="7305871" cy="4961653"/>
          </a:xfrm>
          <a:prstGeom prst="rect">
            <a:avLst/>
          </a:prstGeom>
          <a:noFill/>
          <a:ln>
            <a:noFill/>
          </a:ln>
        </p:spPr>
      </p:pic>
    </p:spTree>
    <p:extLst>
      <p:ext uri="{BB962C8B-B14F-4D97-AF65-F5344CB8AC3E}">
        <p14:creationId xmlns:p14="http://schemas.microsoft.com/office/powerpoint/2010/main" val="2258973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3"/>
          <p:cNvGrpSpPr>
            <a:grpSpLocks/>
          </p:cNvGrpSpPr>
          <p:nvPr/>
        </p:nvGrpSpPr>
        <p:grpSpPr bwMode="auto">
          <a:xfrm>
            <a:off x="4453009" y="2062759"/>
            <a:ext cx="1839516" cy="2786062"/>
            <a:chOff x="0" y="28"/>
            <a:chExt cx="1648" cy="2496"/>
          </a:xfrm>
        </p:grpSpPr>
        <p:sp>
          <p:nvSpPr>
            <p:cNvPr id="22545" name="Rectangle 1"/>
            <p:cNvSpPr>
              <a:spLocks/>
            </p:cNvSpPr>
            <p:nvPr/>
          </p:nvSpPr>
          <p:spPr bwMode="auto">
            <a:xfrm>
              <a:off x="0" y="172"/>
              <a:ext cx="1648" cy="2352"/>
            </a:xfrm>
            <a:prstGeom prst="rect">
              <a:avLst/>
            </a:prstGeom>
            <a:noFill/>
            <a:ln w="25400">
              <a:solidFill>
                <a:srgbClr val="0017F5"/>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22546" name="Rectangle 2"/>
            <p:cNvSpPr>
              <a:spLocks/>
            </p:cNvSpPr>
            <p:nvPr/>
          </p:nvSpPr>
          <p:spPr bwMode="auto">
            <a:xfrm>
              <a:off x="62" y="28"/>
              <a:ext cx="1343" cy="233"/>
            </a:xfrm>
            <a:prstGeom prst="rect">
              <a:avLst/>
            </a:prstGeom>
            <a:solidFill>
              <a:schemeClr val="accent1"/>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1687">
                  <a:solidFill>
                    <a:srgbClr val="0017F5"/>
                  </a:solidFill>
                  <a:latin typeface="Optima" charset="0"/>
                  <a:ea typeface="Optima" charset="0"/>
                  <a:cs typeface="Optima" charset="0"/>
                  <a:sym typeface="Optima" charset="0"/>
                </a:rPr>
                <a:t>proces/thread 1</a:t>
              </a:r>
            </a:p>
          </p:txBody>
        </p:sp>
      </p:grpSp>
      <p:grpSp>
        <p:nvGrpSpPr>
          <p:cNvPr id="22531" name="Group 6"/>
          <p:cNvGrpSpPr>
            <a:grpSpLocks/>
          </p:cNvGrpSpPr>
          <p:nvPr/>
        </p:nvGrpSpPr>
        <p:grpSpPr bwMode="auto">
          <a:xfrm>
            <a:off x="8766048" y="2062759"/>
            <a:ext cx="1839516" cy="2786062"/>
            <a:chOff x="0" y="28"/>
            <a:chExt cx="1648" cy="2496"/>
          </a:xfrm>
        </p:grpSpPr>
        <p:sp>
          <p:nvSpPr>
            <p:cNvPr id="22543" name="Rectangle 4"/>
            <p:cNvSpPr>
              <a:spLocks/>
            </p:cNvSpPr>
            <p:nvPr/>
          </p:nvSpPr>
          <p:spPr bwMode="auto">
            <a:xfrm>
              <a:off x="0" y="172"/>
              <a:ext cx="1648" cy="2352"/>
            </a:xfrm>
            <a:prstGeom prst="rect">
              <a:avLst/>
            </a:prstGeom>
            <a:solidFill>
              <a:schemeClr val="accent1"/>
            </a:solidFill>
            <a:ln w="25400">
              <a:solidFill>
                <a:srgbClr val="0017F5"/>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22544" name="Rectangle 5"/>
            <p:cNvSpPr>
              <a:spLocks/>
            </p:cNvSpPr>
            <p:nvPr/>
          </p:nvSpPr>
          <p:spPr bwMode="auto">
            <a:xfrm>
              <a:off x="246" y="28"/>
              <a:ext cx="1343" cy="233"/>
            </a:xfrm>
            <a:prstGeom prst="rect">
              <a:avLst/>
            </a:prstGeom>
            <a:solidFill>
              <a:schemeClr val="accent1"/>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1687">
                  <a:solidFill>
                    <a:srgbClr val="0017F5"/>
                  </a:solidFill>
                  <a:latin typeface="Optima" charset="0"/>
                  <a:ea typeface="Optima" charset="0"/>
                  <a:cs typeface="Optima" charset="0"/>
                  <a:sym typeface="Optima" charset="0"/>
                </a:rPr>
                <a:t>proces/thread 2</a:t>
              </a:r>
            </a:p>
          </p:txBody>
        </p:sp>
      </p:grpSp>
      <p:sp>
        <p:nvSpPr>
          <p:cNvPr id="22532" name="Line 7"/>
          <p:cNvSpPr>
            <a:spLocks noChangeShapeType="1"/>
          </p:cNvSpPr>
          <p:nvPr/>
        </p:nvSpPr>
        <p:spPr bwMode="auto">
          <a:xfrm flipH="1">
            <a:off x="6438749" y="3439046"/>
            <a:ext cx="2680022" cy="0"/>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22533" name="Rectangle 8"/>
          <p:cNvSpPr>
            <a:spLocks/>
          </p:cNvSpPr>
          <p:nvPr/>
        </p:nvSpPr>
        <p:spPr bwMode="auto">
          <a:xfrm rot="618380">
            <a:off x="3660635" y="4609425"/>
            <a:ext cx="3167536" cy="577018"/>
          </a:xfrm>
          <a:prstGeom prst="rect">
            <a:avLst/>
          </a:prstGeom>
          <a:solidFill>
            <a:schemeClr val="accent1"/>
          </a:solidFill>
          <a:ln w="12700">
            <a:solidFill>
              <a:srgbClr val="0E28F5"/>
            </a:solidFill>
            <a:miter lim="800000"/>
            <a:headEnd/>
            <a:tailEnd/>
          </a:ln>
        </p:spPr>
        <p:txBody>
          <a:bodyPr wrap="none" lIns="71438" tIns="71438" rIns="71438" bIns="71438" anchor="ctr">
            <a:spAutoFit/>
          </a:bodyP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2812">
                <a:solidFill>
                  <a:srgbClr val="0E28F5"/>
                </a:solidFill>
                <a:ea typeface="Gill Sans" charset="0"/>
                <a:cs typeface="Gill Sans" charset="0"/>
              </a:rPr>
              <a:t>Message Producer</a:t>
            </a:r>
          </a:p>
        </p:txBody>
      </p:sp>
      <p:sp>
        <p:nvSpPr>
          <p:cNvPr id="22534" name="Rectangle 9"/>
          <p:cNvSpPr>
            <a:spLocks/>
          </p:cNvSpPr>
          <p:nvPr/>
        </p:nvSpPr>
        <p:spPr bwMode="auto">
          <a:xfrm rot="-357253">
            <a:off x="8624382" y="4439761"/>
            <a:ext cx="3366308" cy="577018"/>
          </a:xfrm>
          <a:prstGeom prst="rect">
            <a:avLst/>
          </a:prstGeom>
          <a:solidFill>
            <a:schemeClr val="accent1"/>
          </a:solidFill>
          <a:ln w="12700">
            <a:solidFill>
              <a:srgbClr val="0E28F5"/>
            </a:solidFill>
            <a:miter lim="800000"/>
            <a:headEnd/>
            <a:tailEnd/>
          </a:ln>
        </p:spPr>
        <p:txBody>
          <a:bodyPr wrap="none" lIns="71438" tIns="71438" rIns="71438" bIns="71438" anchor="ctr">
            <a:spAutoFit/>
          </a:bodyP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2812">
                <a:solidFill>
                  <a:srgbClr val="0E28F5"/>
                </a:solidFill>
                <a:ea typeface="Gill Sans" charset="0"/>
                <a:cs typeface="Gill Sans" charset="0"/>
              </a:rPr>
              <a:t>Message Consumer</a:t>
            </a:r>
          </a:p>
        </p:txBody>
      </p:sp>
      <p:sp>
        <p:nvSpPr>
          <p:cNvPr id="22535" name="Line 10"/>
          <p:cNvSpPr>
            <a:spLocks noChangeShapeType="1"/>
          </p:cNvSpPr>
          <p:nvPr/>
        </p:nvSpPr>
        <p:spPr bwMode="auto">
          <a:xfrm rot="10800000">
            <a:off x="7524822" y="1280295"/>
            <a:ext cx="1548185" cy="1416471"/>
          </a:xfrm>
          <a:prstGeom prst="line">
            <a:avLst/>
          </a:prstGeom>
          <a:noFill/>
          <a:ln w="38100">
            <a:solidFill>
              <a:srgbClr val="0E28F5"/>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22536" name="Line 11"/>
          <p:cNvSpPr>
            <a:spLocks noChangeShapeType="1"/>
          </p:cNvSpPr>
          <p:nvPr/>
        </p:nvSpPr>
        <p:spPr bwMode="auto">
          <a:xfrm rot="10800000" flipH="1">
            <a:off x="5997845" y="1280295"/>
            <a:ext cx="1548185" cy="1416471"/>
          </a:xfrm>
          <a:prstGeom prst="line">
            <a:avLst/>
          </a:prstGeom>
          <a:noFill/>
          <a:ln w="38100">
            <a:solidFill>
              <a:srgbClr val="0E28F5"/>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22537" name="Rectangle 12"/>
          <p:cNvSpPr>
            <a:spLocks/>
          </p:cNvSpPr>
          <p:nvPr/>
        </p:nvSpPr>
        <p:spPr bwMode="auto">
          <a:xfrm>
            <a:off x="6488338" y="733940"/>
            <a:ext cx="2066272" cy="577018"/>
          </a:xfrm>
          <a:prstGeom prst="rect">
            <a:avLst/>
          </a:prstGeom>
          <a:solidFill>
            <a:schemeClr val="accent1"/>
          </a:solidFill>
          <a:ln w="12700">
            <a:solidFill>
              <a:srgbClr val="0E28F5"/>
            </a:solidFill>
            <a:miter lim="800000"/>
            <a:headEnd/>
            <a:tailEnd/>
          </a:ln>
        </p:spPr>
        <p:txBody>
          <a:bodyPr wrap="none" lIns="71438" tIns="71438" rIns="71438" bIns="71438" anchor="ctr">
            <a:spAutoFit/>
          </a:bodyP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2812" dirty="0">
                <a:solidFill>
                  <a:srgbClr val="0E28F5"/>
                </a:solidFill>
                <a:ea typeface="Gill Sans" charset="0"/>
                <a:cs typeface="Gill Sans" charset="0"/>
              </a:rPr>
              <a:t>JMS Clients</a:t>
            </a:r>
          </a:p>
        </p:txBody>
      </p:sp>
      <p:sp>
        <p:nvSpPr>
          <p:cNvPr id="22538" name="Rectangle 13"/>
          <p:cNvSpPr>
            <a:spLocks/>
          </p:cNvSpPr>
          <p:nvPr/>
        </p:nvSpPr>
        <p:spPr bwMode="auto">
          <a:xfrm>
            <a:off x="3552227" y="5755184"/>
            <a:ext cx="3634383"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1687">
                <a:solidFill>
                  <a:schemeClr val="tx1"/>
                </a:solidFill>
                <a:latin typeface="Monaco" charset="0"/>
                <a:ea typeface="Monaco" charset="0"/>
                <a:cs typeface="Monaco" charset="0"/>
                <a:sym typeface="Monaco" charset="0"/>
              </a:rPr>
              <a:t>implements MessageProducer</a:t>
            </a:r>
          </a:p>
        </p:txBody>
      </p:sp>
      <p:sp>
        <p:nvSpPr>
          <p:cNvPr id="22539" name="Rectangle 14"/>
          <p:cNvSpPr>
            <a:spLocks/>
          </p:cNvSpPr>
          <p:nvPr/>
        </p:nvSpPr>
        <p:spPr bwMode="auto">
          <a:xfrm>
            <a:off x="7865266" y="5755184"/>
            <a:ext cx="3634383"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1687">
                <a:solidFill>
                  <a:schemeClr val="tx1"/>
                </a:solidFill>
                <a:latin typeface="Monaco" charset="0"/>
                <a:ea typeface="Monaco" charset="0"/>
                <a:cs typeface="Monaco" charset="0"/>
                <a:sym typeface="Monaco" charset="0"/>
              </a:rPr>
              <a:t>implements MessageConsumer</a:t>
            </a:r>
          </a:p>
        </p:txBody>
      </p:sp>
      <p:sp>
        <p:nvSpPr>
          <p:cNvPr id="19" name="Titel 1"/>
          <p:cNvSpPr>
            <a:spLocks noGrp="1"/>
          </p:cNvSpPr>
          <p:nvPr>
            <p:ph type="title"/>
          </p:nvPr>
        </p:nvSpPr>
        <p:spPr>
          <a:xfrm>
            <a:off x="252918" y="1123837"/>
            <a:ext cx="3191511" cy="4601183"/>
          </a:xfrm>
        </p:spPr>
        <p:txBody>
          <a:bodyPr/>
          <a:lstStyle/>
          <a:p>
            <a:r>
              <a:rPr lang="nl-NL" dirty="0"/>
              <a:t>JMS </a:t>
            </a:r>
            <a:r>
              <a:rPr lang="nl-NL" dirty="0" err="1"/>
              <a:t>implementation</a:t>
            </a:r>
            <a:endParaRPr lang="nl-NL" dirty="0"/>
          </a:p>
        </p:txBody>
      </p:sp>
      <p:sp>
        <p:nvSpPr>
          <p:cNvPr id="20" name="Tekstvak 19"/>
          <p:cNvSpPr txBox="1"/>
          <p:nvPr/>
        </p:nvSpPr>
        <p:spPr>
          <a:xfrm rot="20443509">
            <a:off x="2297715" y="864797"/>
            <a:ext cx="3659972" cy="830997"/>
          </a:xfrm>
          <a:prstGeom prst="rect">
            <a:avLst/>
          </a:prstGeom>
          <a:solidFill>
            <a:srgbClr val="DAFF21"/>
          </a:solidFill>
          <a:ln w="190500">
            <a:solidFill>
              <a:schemeClr val="bg1"/>
            </a:solidFill>
          </a:ln>
          <a:effectLst>
            <a:outerShdw blurRad="50800" dist="38100" dir="18900000" algn="bl" rotWithShape="0">
              <a:prstClr val="black">
                <a:alpha val="40000"/>
              </a:prstClr>
            </a:outerShdw>
          </a:effectLst>
        </p:spPr>
        <p:txBody>
          <a:bodyPr wrap="square" rtlCol="0">
            <a:spAutoFit/>
          </a:bodyPr>
          <a:lstStyle/>
          <a:p>
            <a:pPr algn="ctr"/>
            <a:r>
              <a:rPr lang="nl-NL" sz="1600" b="1" dirty="0">
                <a:latin typeface="Century Gothic" panose="020B0502020202020204" pitchFamily="34" charset="0"/>
              </a:rPr>
              <a:t>A JMS Client </a:t>
            </a:r>
            <a:r>
              <a:rPr lang="nl-NL" sz="1600" b="1" dirty="0" err="1">
                <a:latin typeface="Century Gothic" panose="020B0502020202020204" pitchFamily="34" charset="0"/>
              </a:rPr>
              <a:t>can</a:t>
            </a:r>
            <a:r>
              <a:rPr lang="nl-NL" sz="1600" b="1" dirty="0">
                <a:latin typeface="Century Gothic" panose="020B0502020202020204" pitchFamily="34" charset="0"/>
              </a:rPr>
              <a:t> </a:t>
            </a:r>
            <a:r>
              <a:rPr lang="nl-NL" sz="1600" b="1" dirty="0" err="1">
                <a:latin typeface="Century Gothic" panose="020B0502020202020204" pitchFamily="34" charset="0"/>
              </a:rPr>
              <a:t>be</a:t>
            </a:r>
            <a:r>
              <a:rPr lang="nl-NL" sz="1600" b="1" dirty="0">
                <a:latin typeface="Century Gothic" panose="020B0502020202020204" pitchFamily="34" charset="0"/>
              </a:rPr>
              <a:t> </a:t>
            </a:r>
            <a:r>
              <a:rPr lang="nl-NL" sz="1600" b="1" dirty="0" err="1">
                <a:latin typeface="Century Gothic" panose="020B0502020202020204" pitchFamily="34" charset="0"/>
              </a:rPr>
              <a:t>both</a:t>
            </a:r>
            <a:r>
              <a:rPr lang="nl-NL" sz="1600" b="1" dirty="0">
                <a:latin typeface="Century Gothic" panose="020B0502020202020204" pitchFamily="34" charset="0"/>
              </a:rPr>
              <a:t> a producer </a:t>
            </a:r>
            <a:r>
              <a:rPr lang="nl-NL" sz="1600" b="1" dirty="0" err="1">
                <a:latin typeface="Century Gothic" panose="020B0502020202020204" pitchFamily="34" charset="0"/>
              </a:rPr>
              <a:t>and</a:t>
            </a:r>
            <a:r>
              <a:rPr lang="nl-NL" sz="1600" b="1" dirty="0">
                <a:latin typeface="Century Gothic" panose="020B0502020202020204" pitchFamily="34" charset="0"/>
              </a:rPr>
              <a:t> a </a:t>
            </a:r>
            <a:r>
              <a:rPr lang="nl-NL" sz="1600" b="1" dirty="0" err="1">
                <a:latin typeface="Century Gothic" panose="020B0502020202020204" pitchFamily="34" charset="0"/>
              </a:rPr>
              <a:t>consumer</a:t>
            </a:r>
            <a:r>
              <a:rPr lang="nl-NL" sz="1600" b="1" dirty="0">
                <a:latin typeface="Century Gothic" panose="020B0502020202020204" pitchFamily="34" charset="0"/>
              </a:rPr>
              <a:t>; in </a:t>
            </a:r>
            <a:r>
              <a:rPr lang="nl-NL" sz="1600" b="1" dirty="0" err="1">
                <a:latin typeface="Century Gothic" panose="020B0502020202020204" pitchFamily="34" charset="0"/>
              </a:rPr>
              <a:t>that</a:t>
            </a:r>
            <a:r>
              <a:rPr lang="nl-NL" sz="1600" b="1" dirty="0">
                <a:latin typeface="Century Gothic" panose="020B0502020202020204" pitchFamily="34" charset="0"/>
              </a:rPr>
              <a:t> case </a:t>
            </a:r>
            <a:r>
              <a:rPr lang="nl-NL" sz="1600" b="1" dirty="0" err="1">
                <a:latin typeface="Century Gothic" panose="020B0502020202020204" pitchFamily="34" charset="0"/>
              </a:rPr>
              <a:t>it</a:t>
            </a:r>
            <a:r>
              <a:rPr lang="nl-NL" sz="1600" b="1" dirty="0">
                <a:latin typeface="Century Gothic" panose="020B0502020202020204" pitchFamily="34" charset="0"/>
              </a:rPr>
              <a:t> </a:t>
            </a:r>
            <a:r>
              <a:rPr lang="nl-NL" sz="1600" b="1" dirty="0" err="1">
                <a:latin typeface="Century Gothic" panose="020B0502020202020204" pitchFamily="34" charset="0"/>
              </a:rPr>
              <a:t>implements</a:t>
            </a:r>
            <a:r>
              <a:rPr lang="nl-NL" sz="1600" b="1" dirty="0">
                <a:latin typeface="Century Gothic" panose="020B0502020202020204" pitchFamily="34" charset="0"/>
              </a:rPr>
              <a:t> </a:t>
            </a:r>
            <a:r>
              <a:rPr lang="nl-NL" sz="1600" b="1" dirty="0" err="1">
                <a:latin typeface="Century Gothic" panose="020B0502020202020204" pitchFamily="34" charset="0"/>
              </a:rPr>
              <a:t>both</a:t>
            </a:r>
            <a:r>
              <a:rPr lang="nl-NL" sz="1600" b="1" dirty="0">
                <a:latin typeface="Century Gothic" panose="020B0502020202020204" pitchFamily="34" charset="0"/>
              </a:rPr>
              <a:t> interfaces.</a:t>
            </a:r>
            <a:endParaRPr lang="nl-NL" sz="1600" b="1" u="sng" dirty="0">
              <a:latin typeface="Century Gothic" panose="020B0502020202020204" pitchFamily="34" charset="0"/>
            </a:endParaRPr>
          </a:p>
        </p:txBody>
      </p:sp>
    </p:spTree>
    <p:extLst>
      <p:ext uri="{BB962C8B-B14F-4D97-AF65-F5344CB8AC3E}">
        <p14:creationId xmlns:p14="http://schemas.microsoft.com/office/powerpoint/2010/main" val="358999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p:cNvSpPr>
          <p:nvPr/>
        </p:nvSpPr>
        <p:spPr bwMode="auto">
          <a:xfrm>
            <a:off x="3711333" y="1455432"/>
            <a:ext cx="7608094" cy="3937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1pPr>
            <a:lvl2pPr marL="742950" indent="-28575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2pPr>
            <a:lvl3pPr marL="11430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3pPr>
            <a:lvl4pPr marL="16002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4pPr>
            <a:lvl5pPr marL="20574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9pPr>
          </a:lstStyle>
          <a:p>
            <a:pPr eaLnBrk="1" hangingPunct="1">
              <a:lnSpc>
                <a:spcPct val="130000"/>
              </a:lnSpc>
            </a:pPr>
            <a:r>
              <a:rPr lang="en-US" altLang="nl-NL" sz="1266" dirty="0">
                <a:solidFill>
                  <a:schemeClr val="tx1"/>
                </a:solidFill>
                <a:latin typeface="Monaco" charset="0"/>
                <a:ea typeface="Monaco" charset="0"/>
                <a:cs typeface="Monaco" charset="0"/>
                <a:sym typeface="Monaco" charset="0"/>
              </a:rPr>
              <a:t>public interface </a:t>
            </a:r>
            <a:r>
              <a:rPr lang="en-US" altLang="nl-NL" sz="1266" dirty="0" err="1">
                <a:solidFill>
                  <a:schemeClr val="tx1"/>
                </a:solidFill>
                <a:latin typeface="Monaco" charset="0"/>
                <a:ea typeface="Monaco" charset="0"/>
                <a:cs typeface="Monaco" charset="0"/>
                <a:sym typeface="Monaco" charset="0"/>
              </a:rPr>
              <a:t>MessageProducer</a:t>
            </a:r>
            <a:r>
              <a:rPr lang="en-US" altLang="nl-NL" sz="1266" dirty="0">
                <a:solidFill>
                  <a:schemeClr val="tx1"/>
                </a:solidFill>
                <a:latin typeface="Monaco" charset="0"/>
                <a:ea typeface="Monaco" charset="0"/>
                <a:cs typeface="Monaco" charset="0"/>
                <a:sym typeface="Monaco" charset="0"/>
              </a:rPr>
              <a:t> {</a:t>
            </a:r>
          </a:p>
          <a:p>
            <a:pPr eaLnBrk="1" hangingPunct="1">
              <a:lnSpc>
                <a:spcPct val="130000"/>
              </a:lnSpc>
            </a:pPr>
            <a:r>
              <a:rPr lang="en-US" altLang="nl-NL" sz="1266" dirty="0">
                <a:solidFill>
                  <a:schemeClr val="tx1"/>
                </a:solidFill>
                <a:latin typeface="Monaco" charset="0"/>
                <a:ea typeface="Monaco" charset="0"/>
                <a:cs typeface="Monaco" charset="0"/>
                <a:sym typeface="Monaco" charset="0"/>
              </a:rPr>
              <a:t>	void </a:t>
            </a:r>
            <a:r>
              <a:rPr lang="en-US" altLang="nl-NL" sz="1266" dirty="0" err="1">
                <a:solidFill>
                  <a:schemeClr val="tx1"/>
                </a:solidFill>
                <a:latin typeface="Monaco" charset="0"/>
                <a:ea typeface="Monaco" charset="0"/>
                <a:cs typeface="Monaco" charset="0"/>
                <a:sym typeface="Monaco" charset="0"/>
              </a:rPr>
              <a:t>setDisableMessageID</a:t>
            </a:r>
            <a:r>
              <a:rPr lang="en-US" altLang="nl-NL" sz="1266" dirty="0">
                <a:solidFill>
                  <a:schemeClr val="tx1"/>
                </a:solidFill>
                <a:latin typeface="Monaco" charset="0"/>
                <a:ea typeface="Monaco" charset="0"/>
                <a:cs typeface="Monaco" charset="0"/>
                <a:sym typeface="Monaco" charset="0"/>
              </a:rPr>
              <a:t>(</a:t>
            </a:r>
            <a:r>
              <a:rPr lang="en-US" altLang="nl-NL" sz="1266" dirty="0" err="1">
                <a:solidFill>
                  <a:schemeClr val="tx1"/>
                </a:solidFill>
                <a:latin typeface="Monaco" charset="0"/>
                <a:ea typeface="Monaco" charset="0"/>
                <a:cs typeface="Monaco" charset="0"/>
                <a:sym typeface="Monaco" charset="0"/>
              </a:rPr>
              <a:t>boolean</a:t>
            </a:r>
            <a:r>
              <a:rPr lang="en-US" altLang="nl-NL" sz="1266" dirty="0">
                <a:solidFill>
                  <a:schemeClr val="tx1"/>
                </a:solidFill>
                <a:latin typeface="Monaco" charset="0"/>
                <a:ea typeface="Monaco" charset="0"/>
                <a:cs typeface="Monaco" charset="0"/>
                <a:sym typeface="Monaco" charset="0"/>
              </a:rPr>
              <a:t> value) throws </a:t>
            </a:r>
            <a:r>
              <a:rPr lang="en-US" altLang="nl-NL" sz="1266" dirty="0" err="1">
                <a:solidFill>
                  <a:schemeClr val="tx1"/>
                </a:solidFill>
                <a:latin typeface="Monaco" charset="0"/>
                <a:ea typeface="Monaco" charset="0"/>
                <a:cs typeface="Monaco" charset="0"/>
                <a:sym typeface="Monaco" charset="0"/>
              </a:rPr>
              <a:t>JMSException</a:t>
            </a:r>
            <a:r>
              <a:rPr lang="en-US" altLang="nl-NL" sz="1266" dirty="0">
                <a:solidFill>
                  <a:schemeClr val="tx1"/>
                </a:solidFill>
                <a:latin typeface="Monaco" charset="0"/>
                <a:ea typeface="Monaco" charset="0"/>
                <a:cs typeface="Monaco" charset="0"/>
                <a:sym typeface="Monaco" charset="0"/>
              </a:rPr>
              <a:t>; </a:t>
            </a:r>
          </a:p>
          <a:p>
            <a:pPr eaLnBrk="1" hangingPunct="1">
              <a:lnSpc>
                <a:spcPct val="130000"/>
              </a:lnSpc>
            </a:pPr>
            <a:r>
              <a:rPr lang="en-US" altLang="nl-NL" sz="1266" dirty="0">
                <a:solidFill>
                  <a:schemeClr val="tx1"/>
                </a:solidFill>
                <a:latin typeface="Monaco" charset="0"/>
                <a:ea typeface="Monaco" charset="0"/>
                <a:cs typeface="Monaco" charset="0"/>
                <a:sym typeface="Monaco" charset="0"/>
              </a:rPr>
              <a:t>	</a:t>
            </a:r>
            <a:r>
              <a:rPr lang="en-US" altLang="nl-NL" sz="1266" dirty="0" err="1">
                <a:solidFill>
                  <a:schemeClr val="tx1"/>
                </a:solidFill>
                <a:latin typeface="Monaco" charset="0"/>
                <a:ea typeface="Monaco" charset="0"/>
                <a:cs typeface="Monaco" charset="0"/>
                <a:sym typeface="Monaco" charset="0"/>
              </a:rPr>
              <a:t>boolean</a:t>
            </a:r>
            <a:r>
              <a:rPr lang="en-US" altLang="nl-NL" sz="1266" dirty="0">
                <a:solidFill>
                  <a:schemeClr val="tx1"/>
                </a:solidFill>
                <a:latin typeface="Monaco" charset="0"/>
                <a:ea typeface="Monaco" charset="0"/>
                <a:cs typeface="Monaco" charset="0"/>
                <a:sym typeface="Monaco" charset="0"/>
              </a:rPr>
              <a:t> </a:t>
            </a:r>
            <a:r>
              <a:rPr lang="en-US" altLang="nl-NL" sz="1266" dirty="0" err="1">
                <a:solidFill>
                  <a:schemeClr val="tx1"/>
                </a:solidFill>
                <a:latin typeface="Monaco" charset="0"/>
                <a:ea typeface="Monaco" charset="0"/>
                <a:cs typeface="Monaco" charset="0"/>
                <a:sym typeface="Monaco" charset="0"/>
              </a:rPr>
              <a:t>getDisableMessageID</a:t>
            </a:r>
            <a:r>
              <a:rPr lang="en-US" altLang="nl-NL" sz="1266" dirty="0">
                <a:solidFill>
                  <a:schemeClr val="tx1"/>
                </a:solidFill>
                <a:latin typeface="Monaco" charset="0"/>
                <a:ea typeface="Monaco" charset="0"/>
                <a:cs typeface="Monaco" charset="0"/>
                <a:sym typeface="Monaco" charset="0"/>
              </a:rPr>
              <a:t>() throws </a:t>
            </a:r>
            <a:r>
              <a:rPr lang="en-US" altLang="nl-NL" sz="1266" dirty="0" err="1">
                <a:solidFill>
                  <a:schemeClr val="tx1"/>
                </a:solidFill>
                <a:latin typeface="Monaco" charset="0"/>
                <a:ea typeface="Monaco" charset="0"/>
                <a:cs typeface="Monaco" charset="0"/>
                <a:sym typeface="Monaco" charset="0"/>
              </a:rPr>
              <a:t>JMSException</a:t>
            </a:r>
            <a:r>
              <a:rPr lang="en-US" altLang="nl-NL" sz="1266" dirty="0">
                <a:solidFill>
                  <a:schemeClr val="tx1"/>
                </a:solidFill>
                <a:latin typeface="Monaco" charset="0"/>
                <a:ea typeface="Monaco" charset="0"/>
                <a:cs typeface="Monaco" charset="0"/>
                <a:sym typeface="Monaco" charset="0"/>
              </a:rPr>
              <a:t>;</a:t>
            </a:r>
          </a:p>
          <a:p>
            <a:pPr eaLnBrk="1" hangingPunct="1">
              <a:lnSpc>
                <a:spcPct val="130000"/>
              </a:lnSpc>
            </a:pPr>
            <a:r>
              <a:rPr lang="en-US" altLang="nl-NL" sz="1266" dirty="0">
                <a:solidFill>
                  <a:schemeClr val="tx1"/>
                </a:solidFill>
                <a:latin typeface="Monaco" charset="0"/>
                <a:ea typeface="Monaco" charset="0"/>
                <a:cs typeface="Monaco" charset="0"/>
                <a:sym typeface="Monaco" charset="0"/>
              </a:rPr>
              <a:t>	void </a:t>
            </a:r>
            <a:r>
              <a:rPr lang="en-US" altLang="nl-NL" sz="1266" dirty="0" err="1">
                <a:solidFill>
                  <a:schemeClr val="tx1"/>
                </a:solidFill>
                <a:latin typeface="Monaco" charset="0"/>
                <a:ea typeface="Monaco" charset="0"/>
                <a:cs typeface="Monaco" charset="0"/>
                <a:sym typeface="Monaco" charset="0"/>
              </a:rPr>
              <a:t>setDisableMessageTimestamp</a:t>
            </a:r>
            <a:r>
              <a:rPr lang="en-US" altLang="nl-NL" sz="1266" dirty="0">
                <a:solidFill>
                  <a:schemeClr val="tx1"/>
                </a:solidFill>
                <a:latin typeface="Monaco" charset="0"/>
                <a:ea typeface="Monaco" charset="0"/>
                <a:cs typeface="Monaco" charset="0"/>
                <a:sym typeface="Monaco" charset="0"/>
              </a:rPr>
              <a:t>(</a:t>
            </a:r>
            <a:r>
              <a:rPr lang="en-US" altLang="nl-NL" sz="1266" dirty="0" err="1">
                <a:solidFill>
                  <a:schemeClr val="tx1"/>
                </a:solidFill>
                <a:latin typeface="Monaco" charset="0"/>
                <a:ea typeface="Monaco" charset="0"/>
                <a:cs typeface="Monaco" charset="0"/>
                <a:sym typeface="Monaco" charset="0"/>
              </a:rPr>
              <a:t>boolean</a:t>
            </a:r>
            <a:r>
              <a:rPr lang="en-US" altLang="nl-NL" sz="1266" dirty="0">
                <a:solidFill>
                  <a:schemeClr val="tx1"/>
                </a:solidFill>
                <a:latin typeface="Monaco" charset="0"/>
                <a:ea typeface="Monaco" charset="0"/>
                <a:cs typeface="Monaco" charset="0"/>
                <a:sym typeface="Monaco" charset="0"/>
              </a:rPr>
              <a:t> value) throws </a:t>
            </a:r>
            <a:r>
              <a:rPr lang="en-US" altLang="nl-NL" sz="1266" dirty="0" err="1">
                <a:solidFill>
                  <a:schemeClr val="tx1"/>
                </a:solidFill>
                <a:latin typeface="Monaco" charset="0"/>
                <a:ea typeface="Monaco" charset="0"/>
                <a:cs typeface="Monaco" charset="0"/>
                <a:sym typeface="Monaco" charset="0"/>
              </a:rPr>
              <a:t>JMSException</a:t>
            </a:r>
            <a:r>
              <a:rPr lang="en-US" altLang="nl-NL" sz="1266" dirty="0">
                <a:solidFill>
                  <a:schemeClr val="tx1"/>
                </a:solidFill>
                <a:latin typeface="Monaco" charset="0"/>
                <a:ea typeface="Monaco" charset="0"/>
                <a:cs typeface="Monaco" charset="0"/>
                <a:sym typeface="Monaco" charset="0"/>
              </a:rPr>
              <a:t>; </a:t>
            </a:r>
          </a:p>
          <a:p>
            <a:pPr eaLnBrk="1" hangingPunct="1">
              <a:lnSpc>
                <a:spcPct val="130000"/>
              </a:lnSpc>
            </a:pPr>
            <a:r>
              <a:rPr lang="en-US" altLang="nl-NL" sz="1266" dirty="0">
                <a:solidFill>
                  <a:schemeClr val="tx1"/>
                </a:solidFill>
                <a:latin typeface="Monaco" charset="0"/>
                <a:ea typeface="Monaco" charset="0"/>
                <a:cs typeface="Monaco" charset="0"/>
                <a:sym typeface="Monaco" charset="0"/>
              </a:rPr>
              <a:t>	</a:t>
            </a:r>
            <a:r>
              <a:rPr lang="en-US" altLang="nl-NL" sz="1266" dirty="0" err="1">
                <a:solidFill>
                  <a:schemeClr val="tx1"/>
                </a:solidFill>
                <a:latin typeface="Monaco" charset="0"/>
                <a:ea typeface="Monaco" charset="0"/>
                <a:cs typeface="Monaco" charset="0"/>
                <a:sym typeface="Monaco" charset="0"/>
              </a:rPr>
              <a:t>boolean</a:t>
            </a:r>
            <a:r>
              <a:rPr lang="en-US" altLang="nl-NL" sz="1266" dirty="0">
                <a:solidFill>
                  <a:schemeClr val="tx1"/>
                </a:solidFill>
                <a:latin typeface="Monaco" charset="0"/>
                <a:ea typeface="Monaco" charset="0"/>
                <a:cs typeface="Monaco" charset="0"/>
                <a:sym typeface="Monaco" charset="0"/>
              </a:rPr>
              <a:t> </a:t>
            </a:r>
            <a:r>
              <a:rPr lang="en-US" altLang="nl-NL" sz="1266" dirty="0" err="1">
                <a:solidFill>
                  <a:schemeClr val="tx1"/>
                </a:solidFill>
                <a:latin typeface="Monaco" charset="0"/>
                <a:ea typeface="Monaco" charset="0"/>
                <a:cs typeface="Monaco" charset="0"/>
                <a:sym typeface="Monaco" charset="0"/>
              </a:rPr>
              <a:t>getDisableMessageTimestamp</a:t>
            </a:r>
            <a:r>
              <a:rPr lang="en-US" altLang="nl-NL" sz="1266" dirty="0">
                <a:solidFill>
                  <a:schemeClr val="tx1"/>
                </a:solidFill>
                <a:latin typeface="Monaco" charset="0"/>
                <a:ea typeface="Monaco" charset="0"/>
                <a:cs typeface="Monaco" charset="0"/>
                <a:sym typeface="Monaco" charset="0"/>
              </a:rPr>
              <a:t>() throws </a:t>
            </a:r>
            <a:r>
              <a:rPr lang="en-US" altLang="nl-NL" sz="1266" dirty="0" err="1">
                <a:solidFill>
                  <a:schemeClr val="tx1"/>
                </a:solidFill>
                <a:latin typeface="Monaco" charset="0"/>
                <a:ea typeface="Monaco" charset="0"/>
                <a:cs typeface="Monaco" charset="0"/>
                <a:sym typeface="Monaco" charset="0"/>
              </a:rPr>
              <a:t>JMSException</a:t>
            </a:r>
            <a:r>
              <a:rPr lang="en-US" altLang="nl-NL" sz="1266" dirty="0">
                <a:solidFill>
                  <a:schemeClr val="tx1"/>
                </a:solidFill>
                <a:latin typeface="Monaco" charset="0"/>
                <a:ea typeface="Monaco" charset="0"/>
                <a:cs typeface="Monaco" charset="0"/>
                <a:sym typeface="Monaco" charset="0"/>
              </a:rPr>
              <a:t>;</a:t>
            </a:r>
          </a:p>
          <a:p>
            <a:pPr eaLnBrk="1" hangingPunct="1">
              <a:lnSpc>
                <a:spcPct val="130000"/>
              </a:lnSpc>
            </a:pPr>
            <a:r>
              <a:rPr lang="en-US" altLang="nl-NL" sz="1266" dirty="0">
                <a:solidFill>
                  <a:schemeClr val="tx1"/>
                </a:solidFill>
                <a:latin typeface="Monaco" charset="0"/>
                <a:ea typeface="Monaco" charset="0"/>
                <a:cs typeface="Monaco" charset="0"/>
                <a:sym typeface="Monaco" charset="0"/>
              </a:rPr>
              <a:t>	void </a:t>
            </a:r>
            <a:r>
              <a:rPr lang="en-US" altLang="nl-NL" sz="1266" dirty="0" err="1">
                <a:solidFill>
                  <a:schemeClr val="tx1"/>
                </a:solidFill>
                <a:latin typeface="Monaco" charset="0"/>
                <a:ea typeface="Monaco" charset="0"/>
                <a:cs typeface="Monaco" charset="0"/>
                <a:sym typeface="Monaco" charset="0"/>
              </a:rPr>
              <a:t>setDeliveryMode</a:t>
            </a:r>
            <a:r>
              <a:rPr lang="en-US" altLang="nl-NL" sz="1266" dirty="0">
                <a:solidFill>
                  <a:schemeClr val="tx1"/>
                </a:solidFill>
                <a:latin typeface="Monaco" charset="0"/>
                <a:ea typeface="Monaco" charset="0"/>
                <a:cs typeface="Monaco" charset="0"/>
                <a:sym typeface="Monaco" charset="0"/>
              </a:rPr>
              <a:t>(</a:t>
            </a:r>
            <a:r>
              <a:rPr lang="en-US" altLang="nl-NL" sz="1266" dirty="0" err="1">
                <a:solidFill>
                  <a:schemeClr val="tx1"/>
                </a:solidFill>
                <a:latin typeface="Monaco" charset="0"/>
                <a:ea typeface="Monaco" charset="0"/>
                <a:cs typeface="Monaco" charset="0"/>
                <a:sym typeface="Monaco" charset="0"/>
              </a:rPr>
              <a:t>int</a:t>
            </a:r>
            <a:r>
              <a:rPr lang="en-US" altLang="nl-NL" sz="1266" dirty="0">
                <a:solidFill>
                  <a:schemeClr val="tx1"/>
                </a:solidFill>
                <a:latin typeface="Monaco" charset="0"/>
                <a:ea typeface="Monaco" charset="0"/>
                <a:cs typeface="Monaco" charset="0"/>
                <a:sym typeface="Monaco" charset="0"/>
              </a:rPr>
              <a:t> </a:t>
            </a:r>
            <a:r>
              <a:rPr lang="en-US" altLang="nl-NL" sz="1266" dirty="0" err="1">
                <a:solidFill>
                  <a:schemeClr val="tx1"/>
                </a:solidFill>
                <a:latin typeface="Monaco" charset="0"/>
                <a:ea typeface="Monaco" charset="0"/>
                <a:cs typeface="Monaco" charset="0"/>
                <a:sym typeface="Monaco" charset="0"/>
              </a:rPr>
              <a:t>deliveryMode</a:t>
            </a:r>
            <a:r>
              <a:rPr lang="en-US" altLang="nl-NL" sz="1266" dirty="0">
                <a:solidFill>
                  <a:schemeClr val="tx1"/>
                </a:solidFill>
                <a:latin typeface="Monaco" charset="0"/>
                <a:ea typeface="Monaco" charset="0"/>
                <a:cs typeface="Monaco" charset="0"/>
                <a:sym typeface="Monaco" charset="0"/>
              </a:rPr>
              <a:t>) throws </a:t>
            </a:r>
            <a:r>
              <a:rPr lang="en-US" altLang="nl-NL" sz="1266" dirty="0" err="1">
                <a:solidFill>
                  <a:schemeClr val="tx1"/>
                </a:solidFill>
                <a:latin typeface="Monaco" charset="0"/>
                <a:ea typeface="Monaco" charset="0"/>
                <a:cs typeface="Monaco" charset="0"/>
                <a:sym typeface="Monaco" charset="0"/>
              </a:rPr>
              <a:t>JMSException</a:t>
            </a:r>
            <a:r>
              <a:rPr lang="en-US" altLang="nl-NL" sz="1266" dirty="0">
                <a:solidFill>
                  <a:schemeClr val="tx1"/>
                </a:solidFill>
                <a:latin typeface="Monaco" charset="0"/>
                <a:ea typeface="Monaco" charset="0"/>
                <a:cs typeface="Monaco" charset="0"/>
                <a:sym typeface="Monaco" charset="0"/>
              </a:rPr>
              <a:t>;</a:t>
            </a:r>
          </a:p>
          <a:p>
            <a:pPr eaLnBrk="1" hangingPunct="1">
              <a:lnSpc>
                <a:spcPct val="130000"/>
              </a:lnSpc>
            </a:pPr>
            <a:r>
              <a:rPr lang="en-US" altLang="nl-NL" sz="1266" dirty="0">
                <a:solidFill>
                  <a:schemeClr val="tx1"/>
                </a:solidFill>
                <a:latin typeface="Monaco" charset="0"/>
                <a:ea typeface="Monaco" charset="0"/>
                <a:cs typeface="Monaco" charset="0"/>
                <a:sym typeface="Monaco" charset="0"/>
              </a:rPr>
              <a:t>	</a:t>
            </a:r>
            <a:r>
              <a:rPr lang="en-US" altLang="nl-NL" sz="1266" dirty="0" err="1">
                <a:solidFill>
                  <a:schemeClr val="tx1"/>
                </a:solidFill>
                <a:latin typeface="Monaco" charset="0"/>
                <a:ea typeface="Monaco" charset="0"/>
                <a:cs typeface="Monaco" charset="0"/>
                <a:sym typeface="Monaco" charset="0"/>
              </a:rPr>
              <a:t>Int</a:t>
            </a:r>
            <a:r>
              <a:rPr lang="en-US" altLang="nl-NL" sz="1266" dirty="0">
                <a:solidFill>
                  <a:schemeClr val="tx1"/>
                </a:solidFill>
                <a:latin typeface="Monaco" charset="0"/>
                <a:ea typeface="Monaco" charset="0"/>
                <a:cs typeface="Monaco" charset="0"/>
                <a:sym typeface="Monaco" charset="0"/>
              </a:rPr>
              <a:t> </a:t>
            </a:r>
            <a:r>
              <a:rPr lang="en-US" altLang="nl-NL" sz="1266" dirty="0" err="1">
                <a:solidFill>
                  <a:schemeClr val="tx1"/>
                </a:solidFill>
                <a:latin typeface="Monaco" charset="0"/>
                <a:ea typeface="Monaco" charset="0"/>
                <a:cs typeface="Monaco" charset="0"/>
                <a:sym typeface="Monaco" charset="0"/>
              </a:rPr>
              <a:t>getDeliveryMode</a:t>
            </a:r>
            <a:r>
              <a:rPr lang="en-US" altLang="nl-NL" sz="1266" dirty="0">
                <a:solidFill>
                  <a:schemeClr val="tx1"/>
                </a:solidFill>
                <a:latin typeface="Monaco" charset="0"/>
                <a:ea typeface="Monaco" charset="0"/>
                <a:cs typeface="Monaco" charset="0"/>
                <a:sym typeface="Monaco" charset="0"/>
              </a:rPr>
              <a:t>() throws </a:t>
            </a:r>
            <a:r>
              <a:rPr lang="en-US" altLang="nl-NL" sz="1266" dirty="0" err="1">
                <a:solidFill>
                  <a:schemeClr val="tx1"/>
                </a:solidFill>
                <a:latin typeface="Monaco" charset="0"/>
                <a:ea typeface="Monaco" charset="0"/>
                <a:cs typeface="Monaco" charset="0"/>
                <a:sym typeface="Monaco" charset="0"/>
              </a:rPr>
              <a:t>JMSException</a:t>
            </a:r>
            <a:r>
              <a:rPr lang="en-US" altLang="nl-NL" sz="1266" dirty="0">
                <a:solidFill>
                  <a:schemeClr val="tx1"/>
                </a:solidFill>
                <a:latin typeface="Monaco" charset="0"/>
                <a:ea typeface="Monaco" charset="0"/>
                <a:cs typeface="Monaco" charset="0"/>
                <a:sym typeface="Monaco" charset="0"/>
              </a:rPr>
              <a:t>;</a:t>
            </a:r>
          </a:p>
          <a:p>
            <a:pPr eaLnBrk="1" hangingPunct="1">
              <a:lnSpc>
                <a:spcPct val="130000"/>
              </a:lnSpc>
            </a:pPr>
            <a:r>
              <a:rPr lang="en-US" altLang="nl-NL" sz="1266" dirty="0">
                <a:solidFill>
                  <a:schemeClr val="tx1"/>
                </a:solidFill>
                <a:latin typeface="Monaco" charset="0"/>
                <a:ea typeface="Monaco" charset="0"/>
                <a:cs typeface="Monaco" charset="0"/>
                <a:sym typeface="Monaco" charset="0"/>
              </a:rPr>
              <a:t>	void </a:t>
            </a:r>
            <a:r>
              <a:rPr lang="en-US" altLang="nl-NL" sz="1266" dirty="0" err="1">
                <a:solidFill>
                  <a:schemeClr val="tx1"/>
                </a:solidFill>
                <a:latin typeface="Monaco" charset="0"/>
                <a:ea typeface="Monaco" charset="0"/>
                <a:cs typeface="Monaco" charset="0"/>
                <a:sym typeface="Monaco" charset="0"/>
              </a:rPr>
              <a:t>setPriority</a:t>
            </a:r>
            <a:r>
              <a:rPr lang="en-US" altLang="nl-NL" sz="1266" dirty="0">
                <a:solidFill>
                  <a:schemeClr val="tx1"/>
                </a:solidFill>
                <a:latin typeface="Monaco" charset="0"/>
                <a:ea typeface="Monaco" charset="0"/>
                <a:cs typeface="Monaco" charset="0"/>
                <a:sym typeface="Monaco" charset="0"/>
              </a:rPr>
              <a:t>(</a:t>
            </a:r>
            <a:r>
              <a:rPr lang="en-US" altLang="nl-NL" sz="1266" dirty="0" err="1">
                <a:solidFill>
                  <a:schemeClr val="tx1"/>
                </a:solidFill>
                <a:latin typeface="Monaco" charset="0"/>
                <a:ea typeface="Monaco" charset="0"/>
                <a:cs typeface="Monaco" charset="0"/>
                <a:sym typeface="Monaco" charset="0"/>
              </a:rPr>
              <a:t>int</a:t>
            </a:r>
            <a:r>
              <a:rPr lang="en-US" altLang="nl-NL" sz="1266" dirty="0">
                <a:solidFill>
                  <a:schemeClr val="tx1"/>
                </a:solidFill>
                <a:latin typeface="Monaco" charset="0"/>
                <a:ea typeface="Monaco" charset="0"/>
                <a:cs typeface="Monaco" charset="0"/>
                <a:sym typeface="Monaco" charset="0"/>
              </a:rPr>
              <a:t> </a:t>
            </a:r>
            <a:r>
              <a:rPr lang="en-US" altLang="nl-NL" sz="1266" dirty="0" err="1">
                <a:solidFill>
                  <a:schemeClr val="tx1"/>
                </a:solidFill>
                <a:latin typeface="Monaco" charset="0"/>
                <a:ea typeface="Monaco" charset="0"/>
                <a:cs typeface="Monaco" charset="0"/>
                <a:sym typeface="Monaco" charset="0"/>
              </a:rPr>
              <a:t>defaultPriority</a:t>
            </a:r>
            <a:r>
              <a:rPr lang="en-US" altLang="nl-NL" sz="1266" dirty="0">
                <a:solidFill>
                  <a:schemeClr val="tx1"/>
                </a:solidFill>
                <a:latin typeface="Monaco" charset="0"/>
                <a:ea typeface="Monaco" charset="0"/>
                <a:cs typeface="Monaco" charset="0"/>
                <a:sym typeface="Monaco" charset="0"/>
              </a:rPr>
              <a:t>) throws </a:t>
            </a:r>
            <a:r>
              <a:rPr lang="en-US" altLang="nl-NL" sz="1266" dirty="0" err="1">
                <a:solidFill>
                  <a:schemeClr val="tx1"/>
                </a:solidFill>
                <a:latin typeface="Monaco" charset="0"/>
                <a:ea typeface="Monaco" charset="0"/>
                <a:cs typeface="Monaco" charset="0"/>
                <a:sym typeface="Monaco" charset="0"/>
              </a:rPr>
              <a:t>JMSException</a:t>
            </a:r>
            <a:r>
              <a:rPr lang="en-US" altLang="nl-NL" sz="1266" dirty="0">
                <a:solidFill>
                  <a:schemeClr val="tx1"/>
                </a:solidFill>
                <a:latin typeface="Monaco" charset="0"/>
                <a:ea typeface="Monaco" charset="0"/>
                <a:cs typeface="Monaco" charset="0"/>
                <a:sym typeface="Monaco" charset="0"/>
              </a:rPr>
              <a:t>;</a:t>
            </a:r>
          </a:p>
          <a:p>
            <a:pPr eaLnBrk="1" hangingPunct="1">
              <a:lnSpc>
                <a:spcPct val="130000"/>
              </a:lnSpc>
            </a:pPr>
            <a:r>
              <a:rPr lang="en-US" altLang="nl-NL" sz="1266" dirty="0">
                <a:solidFill>
                  <a:schemeClr val="tx1"/>
                </a:solidFill>
                <a:latin typeface="Monaco" charset="0"/>
                <a:ea typeface="Monaco" charset="0"/>
                <a:cs typeface="Monaco" charset="0"/>
                <a:sym typeface="Monaco" charset="0"/>
              </a:rPr>
              <a:t>	</a:t>
            </a:r>
            <a:r>
              <a:rPr lang="en-US" altLang="nl-NL" sz="1266" dirty="0" err="1">
                <a:solidFill>
                  <a:schemeClr val="tx1"/>
                </a:solidFill>
                <a:latin typeface="Monaco" charset="0"/>
                <a:ea typeface="Monaco" charset="0"/>
                <a:cs typeface="Monaco" charset="0"/>
                <a:sym typeface="Monaco" charset="0"/>
              </a:rPr>
              <a:t>int</a:t>
            </a:r>
            <a:r>
              <a:rPr lang="en-US" altLang="nl-NL" sz="1266" dirty="0">
                <a:solidFill>
                  <a:schemeClr val="tx1"/>
                </a:solidFill>
                <a:latin typeface="Monaco" charset="0"/>
                <a:ea typeface="Monaco" charset="0"/>
                <a:cs typeface="Monaco" charset="0"/>
                <a:sym typeface="Monaco" charset="0"/>
              </a:rPr>
              <a:t> </a:t>
            </a:r>
            <a:r>
              <a:rPr lang="en-US" altLang="nl-NL" sz="1266" dirty="0" err="1">
                <a:solidFill>
                  <a:schemeClr val="tx1"/>
                </a:solidFill>
                <a:latin typeface="Monaco" charset="0"/>
                <a:ea typeface="Monaco" charset="0"/>
                <a:cs typeface="Monaco" charset="0"/>
                <a:sym typeface="Monaco" charset="0"/>
              </a:rPr>
              <a:t>getPriority</a:t>
            </a:r>
            <a:r>
              <a:rPr lang="en-US" altLang="nl-NL" sz="1266" dirty="0">
                <a:solidFill>
                  <a:schemeClr val="tx1"/>
                </a:solidFill>
                <a:latin typeface="Monaco" charset="0"/>
                <a:ea typeface="Monaco" charset="0"/>
                <a:cs typeface="Monaco" charset="0"/>
                <a:sym typeface="Monaco" charset="0"/>
              </a:rPr>
              <a:t>() throws </a:t>
            </a:r>
            <a:r>
              <a:rPr lang="en-US" altLang="nl-NL" sz="1266" dirty="0" err="1">
                <a:solidFill>
                  <a:schemeClr val="tx1"/>
                </a:solidFill>
                <a:latin typeface="Monaco" charset="0"/>
                <a:ea typeface="Monaco" charset="0"/>
                <a:cs typeface="Monaco" charset="0"/>
                <a:sym typeface="Monaco" charset="0"/>
              </a:rPr>
              <a:t>JMSException</a:t>
            </a:r>
            <a:r>
              <a:rPr lang="en-US" altLang="nl-NL" sz="1266" dirty="0">
                <a:solidFill>
                  <a:schemeClr val="tx1"/>
                </a:solidFill>
                <a:latin typeface="Monaco" charset="0"/>
                <a:ea typeface="Monaco" charset="0"/>
                <a:cs typeface="Monaco" charset="0"/>
                <a:sym typeface="Monaco" charset="0"/>
              </a:rPr>
              <a:t>;</a:t>
            </a:r>
          </a:p>
          <a:p>
            <a:pPr eaLnBrk="1" hangingPunct="1">
              <a:lnSpc>
                <a:spcPct val="130000"/>
              </a:lnSpc>
            </a:pPr>
            <a:r>
              <a:rPr lang="en-US" altLang="nl-NL" sz="1266" dirty="0">
                <a:solidFill>
                  <a:schemeClr val="tx1"/>
                </a:solidFill>
                <a:latin typeface="Monaco" charset="0"/>
                <a:ea typeface="Monaco" charset="0"/>
                <a:cs typeface="Monaco" charset="0"/>
                <a:sym typeface="Monaco" charset="0"/>
              </a:rPr>
              <a:t>	void </a:t>
            </a:r>
            <a:r>
              <a:rPr lang="en-US" altLang="nl-NL" sz="1266" dirty="0" err="1">
                <a:solidFill>
                  <a:schemeClr val="tx1"/>
                </a:solidFill>
                <a:latin typeface="Monaco" charset="0"/>
                <a:ea typeface="Monaco" charset="0"/>
                <a:cs typeface="Monaco" charset="0"/>
                <a:sym typeface="Monaco" charset="0"/>
              </a:rPr>
              <a:t>setTimeToLive</a:t>
            </a:r>
            <a:r>
              <a:rPr lang="en-US" altLang="nl-NL" sz="1266" dirty="0">
                <a:solidFill>
                  <a:schemeClr val="tx1"/>
                </a:solidFill>
                <a:latin typeface="Monaco" charset="0"/>
                <a:ea typeface="Monaco" charset="0"/>
                <a:cs typeface="Monaco" charset="0"/>
                <a:sym typeface="Monaco" charset="0"/>
              </a:rPr>
              <a:t>(long </a:t>
            </a:r>
            <a:r>
              <a:rPr lang="en-US" altLang="nl-NL" sz="1266" dirty="0" err="1">
                <a:solidFill>
                  <a:schemeClr val="tx1"/>
                </a:solidFill>
                <a:latin typeface="Monaco" charset="0"/>
                <a:ea typeface="Monaco" charset="0"/>
                <a:cs typeface="Monaco" charset="0"/>
                <a:sym typeface="Monaco" charset="0"/>
              </a:rPr>
              <a:t>timeToLive</a:t>
            </a:r>
            <a:r>
              <a:rPr lang="en-US" altLang="nl-NL" sz="1266" dirty="0">
                <a:solidFill>
                  <a:schemeClr val="tx1"/>
                </a:solidFill>
                <a:latin typeface="Monaco" charset="0"/>
                <a:ea typeface="Monaco" charset="0"/>
                <a:cs typeface="Monaco" charset="0"/>
                <a:sym typeface="Monaco" charset="0"/>
              </a:rPr>
              <a:t>) throws </a:t>
            </a:r>
            <a:r>
              <a:rPr lang="en-US" altLang="nl-NL" sz="1266" dirty="0" err="1">
                <a:solidFill>
                  <a:schemeClr val="tx1"/>
                </a:solidFill>
                <a:latin typeface="Monaco" charset="0"/>
                <a:ea typeface="Monaco" charset="0"/>
                <a:cs typeface="Monaco" charset="0"/>
                <a:sym typeface="Monaco" charset="0"/>
              </a:rPr>
              <a:t>JMSException</a:t>
            </a:r>
            <a:r>
              <a:rPr lang="en-US" altLang="nl-NL" sz="1266" dirty="0">
                <a:solidFill>
                  <a:schemeClr val="tx1"/>
                </a:solidFill>
                <a:latin typeface="Monaco" charset="0"/>
                <a:ea typeface="Monaco" charset="0"/>
                <a:cs typeface="Monaco" charset="0"/>
                <a:sym typeface="Monaco" charset="0"/>
              </a:rPr>
              <a:t>;</a:t>
            </a:r>
          </a:p>
          <a:p>
            <a:pPr eaLnBrk="1" hangingPunct="1">
              <a:lnSpc>
                <a:spcPct val="130000"/>
              </a:lnSpc>
            </a:pPr>
            <a:r>
              <a:rPr lang="en-US" altLang="nl-NL" sz="1266" dirty="0">
                <a:solidFill>
                  <a:schemeClr val="tx1"/>
                </a:solidFill>
                <a:latin typeface="Monaco" charset="0"/>
                <a:ea typeface="Monaco" charset="0"/>
                <a:cs typeface="Monaco" charset="0"/>
                <a:sym typeface="Monaco" charset="0"/>
              </a:rPr>
              <a:t>	long </a:t>
            </a:r>
            <a:r>
              <a:rPr lang="en-US" altLang="nl-NL" sz="1266" dirty="0" err="1">
                <a:solidFill>
                  <a:schemeClr val="tx1"/>
                </a:solidFill>
                <a:latin typeface="Monaco" charset="0"/>
                <a:ea typeface="Monaco" charset="0"/>
                <a:cs typeface="Monaco" charset="0"/>
                <a:sym typeface="Monaco" charset="0"/>
              </a:rPr>
              <a:t>getTimeToLive</a:t>
            </a:r>
            <a:r>
              <a:rPr lang="en-US" altLang="nl-NL" sz="1266" dirty="0">
                <a:solidFill>
                  <a:schemeClr val="tx1"/>
                </a:solidFill>
                <a:latin typeface="Monaco" charset="0"/>
                <a:ea typeface="Monaco" charset="0"/>
                <a:cs typeface="Monaco" charset="0"/>
                <a:sym typeface="Monaco" charset="0"/>
              </a:rPr>
              <a:t>() throws </a:t>
            </a:r>
            <a:r>
              <a:rPr lang="en-US" altLang="nl-NL" sz="1266" dirty="0" err="1">
                <a:solidFill>
                  <a:schemeClr val="tx1"/>
                </a:solidFill>
                <a:latin typeface="Monaco" charset="0"/>
                <a:ea typeface="Monaco" charset="0"/>
                <a:cs typeface="Monaco" charset="0"/>
                <a:sym typeface="Monaco" charset="0"/>
              </a:rPr>
              <a:t>JMSException</a:t>
            </a:r>
            <a:r>
              <a:rPr lang="en-US" altLang="nl-NL" sz="1266" dirty="0">
                <a:solidFill>
                  <a:schemeClr val="tx1"/>
                </a:solidFill>
                <a:latin typeface="Monaco" charset="0"/>
                <a:ea typeface="Monaco" charset="0"/>
                <a:cs typeface="Monaco" charset="0"/>
                <a:sym typeface="Monaco" charset="0"/>
              </a:rPr>
              <a:t>;</a:t>
            </a:r>
          </a:p>
          <a:p>
            <a:pPr eaLnBrk="1" hangingPunct="1">
              <a:lnSpc>
                <a:spcPct val="130000"/>
              </a:lnSpc>
            </a:pPr>
            <a:r>
              <a:rPr lang="en-US" altLang="nl-NL" sz="1266" dirty="0">
                <a:solidFill>
                  <a:schemeClr val="tx1"/>
                </a:solidFill>
                <a:latin typeface="Monaco" charset="0"/>
                <a:ea typeface="Monaco" charset="0"/>
                <a:cs typeface="Monaco" charset="0"/>
                <a:sym typeface="Monaco" charset="0"/>
              </a:rPr>
              <a:t>	Destination </a:t>
            </a:r>
            <a:r>
              <a:rPr lang="en-US" altLang="nl-NL" sz="1266" dirty="0" err="1">
                <a:solidFill>
                  <a:schemeClr val="tx1"/>
                </a:solidFill>
                <a:latin typeface="Monaco" charset="0"/>
                <a:ea typeface="Monaco" charset="0"/>
                <a:cs typeface="Monaco" charset="0"/>
                <a:sym typeface="Monaco" charset="0"/>
              </a:rPr>
              <a:t>getDestination</a:t>
            </a:r>
            <a:r>
              <a:rPr lang="en-US" altLang="nl-NL" sz="1266" dirty="0">
                <a:solidFill>
                  <a:schemeClr val="tx1"/>
                </a:solidFill>
                <a:latin typeface="Monaco" charset="0"/>
                <a:ea typeface="Monaco" charset="0"/>
                <a:cs typeface="Monaco" charset="0"/>
                <a:sym typeface="Monaco" charset="0"/>
              </a:rPr>
              <a:t>() throws </a:t>
            </a:r>
            <a:r>
              <a:rPr lang="en-US" altLang="nl-NL" sz="1266" dirty="0" err="1">
                <a:solidFill>
                  <a:schemeClr val="tx1"/>
                </a:solidFill>
                <a:latin typeface="Monaco" charset="0"/>
                <a:ea typeface="Monaco" charset="0"/>
                <a:cs typeface="Monaco" charset="0"/>
                <a:sym typeface="Monaco" charset="0"/>
              </a:rPr>
              <a:t>JMSException</a:t>
            </a:r>
            <a:r>
              <a:rPr lang="en-US" altLang="nl-NL" sz="1266" dirty="0">
                <a:solidFill>
                  <a:schemeClr val="tx1"/>
                </a:solidFill>
                <a:latin typeface="Monaco" charset="0"/>
                <a:ea typeface="Monaco" charset="0"/>
                <a:cs typeface="Monaco" charset="0"/>
                <a:sym typeface="Monaco" charset="0"/>
              </a:rPr>
              <a:t>; void close() throws </a:t>
            </a:r>
            <a:r>
              <a:rPr lang="en-US" altLang="nl-NL" sz="1266" dirty="0" err="1">
                <a:solidFill>
                  <a:schemeClr val="tx1"/>
                </a:solidFill>
                <a:latin typeface="Monaco" charset="0"/>
                <a:ea typeface="Monaco" charset="0"/>
                <a:cs typeface="Monaco" charset="0"/>
                <a:sym typeface="Monaco" charset="0"/>
              </a:rPr>
              <a:t>JMSException</a:t>
            </a:r>
            <a:r>
              <a:rPr lang="en-US" altLang="nl-NL" sz="1266" dirty="0">
                <a:solidFill>
                  <a:schemeClr val="tx1"/>
                </a:solidFill>
                <a:latin typeface="Monaco" charset="0"/>
                <a:ea typeface="Monaco" charset="0"/>
                <a:cs typeface="Monaco" charset="0"/>
                <a:sym typeface="Monaco" charset="0"/>
              </a:rPr>
              <a:t>;</a:t>
            </a:r>
          </a:p>
          <a:p>
            <a:pPr eaLnBrk="1" hangingPunct="1">
              <a:lnSpc>
                <a:spcPct val="130000"/>
              </a:lnSpc>
            </a:pPr>
            <a:r>
              <a:rPr lang="en-US" altLang="nl-NL" sz="1266" dirty="0">
                <a:solidFill>
                  <a:schemeClr val="tx1"/>
                </a:solidFill>
                <a:latin typeface="Monaco" charset="0"/>
                <a:ea typeface="Monaco" charset="0"/>
                <a:cs typeface="Monaco" charset="0"/>
                <a:sym typeface="Monaco" charset="0"/>
              </a:rPr>
              <a:t>	void send(Message message) throws </a:t>
            </a:r>
            <a:r>
              <a:rPr lang="en-US" altLang="nl-NL" sz="1266" dirty="0" err="1">
                <a:solidFill>
                  <a:schemeClr val="tx1"/>
                </a:solidFill>
                <a:latin typeface="Monaco" charset="0"/>
                <a:ea typeface="Monaco" charset="0"/>
                <a:cs typeface="Monaco" charset="0"/>
                <a:sym typeface="Monaco" charset="0"/>
              </a:rPr>
              <a:t>JMSException</a:t>
            </a:r>
            <a:r>
              <a:rPr lang="en-US" altLang="nl-NL" sz="1266" dirty="0">
                <a:solidFill>
                  <a:schemeClr val="tx1"/>
                </a:solidFill>
                <a:latin typeface="Monaco" charset="0"/>
                <a:ea typeface="Monaco" charset="0"/>
                <a:cs typeface="Monaco" charset="0"/>
                <a:sym typeface="Monaco" charset="0"/>
              </a:rPr>
              <a:t>;</a:t>
            </a:r>
          </a:p>
          <a:p>
            <a:pPr eaLnBrk="1" hangingPunct="1">
              <a:lnSpc>
                <a:spcPct val="130000"/>
              </a:lnSpc>
            </a:pPr>
            <a:r>
              <a:rPr lang="en-US" altLang="nl-NL" sz="1266" dirty="0">
                <a:solidFill>
                  <a:schemeClr val="tx1"/>
                </a:solidFill>
                <a:latin typeface="Monaco" charset="0"/>
                <a:ea typeface="Monaco" charset="0"/>
                <a:cs typeface="Monaco" charset="0"/>
                <a:sym typeface="Monaco" charset="0"/>
              </a:rPr>
              <a:t>	void send(Message </a:t>
            </a:r>
            <a:r>
              <a:rPr lang="en-US" altLang="nl-NL" sz="1266" dirty="0" err="1">
                <a:solidFill>
                  <a:schemeClr val="tx1"/>
                </a:solidFill>
                <a:latin typeface="Monaco" charset="0"/>
                <a:ea typeface="Monaco" charset="0"/>
                <a:cs typeface="Monaco" charset="0"/>
                <a:sym typeface="Monaco" charset="0"/>
              </a:rPr>
              <a:t>message</a:t>
            </a:r>
            <a:r>
              <a:rPr lang="en-US" altLang="nl-NL" sz="1266" dirty="0">
                <a:solidFill>
                  <a:schemeClr val="tx1"/>
                </a:solidFill>
                <a:latin typeface="Monaco" charset="0"/>
                <a:ea typeface="Monaco" charset="0"/>
                <a:cs typeface="Monaco" charset="0"/>
                <a:sym typeface="Monaco" charset="0"/>
              </a:rPr>
              <a:t>, </a:t>
            </a:r>
            <a:r>
              <a:rPr lang="en-US" altLang="nl-NL" sz="1266" dirty="0" err="1">
                <a:solidFill>
                  <a:schemeClr val="tx1"/>
                </a:solidFill>
                <a:latin typeface="Monaco" charset="0"/>
                <a:ea typeface="Monaco" charset="0"/>
                <a:cs typeface="Monaco" charset="0"/>
                <a:sym typeface="Monaco" charset="0"/>
              </a:rPr>
              <a:t>int</a:t>
            </a:r>
            <a:r>
              <a:rPr lang="en-US" altLang="nl-NL" sz="1266" dirty="0">
                <a:solidFill>
                  <a:schemeClr val="tx1"/>
                </a:solidFill>
                <a:latin typeface="Monaco" charset="0"/>
                <a:ea typeface="Monaco" charset="0"/>
                <a:cs typeface="Monaco" charset="0"/>
                <a:sym typeface="Monaco" charset="0"/>
              </a:rPr>
              <a:t> </a:t>
            </a:r>
            <a:r>
              <a:rPr lang="en-US" altLang="nl-NL" sz="1266" dirty="0" err="1">
                <a:solidFill>
                  <a:schemeClr val="tx1"/>
                </a:solidFill>
                <a:latin typeface="Monaco" charset="0"/>
                <a:ea typeface="Monaco" charset="0"/>
                <a:cs typeface="Monaco" charset="0"/>
                <a:sym typeface="Monaco" charset="0"/>
              </a:rPr>
              <a:t>deliveryMode</a:t>
            </a:r>
            <a:r>
              <a:rPr lang="en-US" altLang="nl-NL" sz="1266" dirty="0">
                <a:solidFill>
                  <a:schemeClr val="tx1"/>
                </a:solidFill>
                <a:latin typeface="Monaco" charset="0"/>
                <a:ea typeface="Monaco" charset="0"/>
                <a:cs typeface="Monaco" charset="0"/>
                <a:sym typeface="Monaco" charset="0"/>
              </a:rPr>
              <a:t>, </a:t>
            </a:r>
            <a:r>
              <a:rPr lang="en-US" altLang="nl-NL" sz="1266" dirty="0" err="1">
                <a:solidFill>
                  <a:schemeClr val="tx1"/>
                </a:solidFill>
                <a:latin typeface="Monaco" charset="0"/>
                <a:ea typeface="Monaco" charset="0"/>
                <a:cs typeface="Monaco" charset="0"/>
                <a:sym typeface="Monaco" charset="0"/>
              </a:rPr>
              <a:t>int</a:t>
            </a:r>
            <a:r>
              <a:rPr lang="en-US" altLang="nl-NL" sz="1266" dirty="0">
                <a:solidFill>
                  <a:schemeClr val="tx1"/>
                </a:solidFill>
                <a:latin typeface="Monaco" charset="0"/>
                <a:ea typeface="Monaco" charset="0"/>
                <a:cs typeface="Monaco" charset="0"/>
                <a:sym typeface="Monaco" charset="0"/>
              </a:rPr>
              <a:t> </a:t>
            </a:r>
            <a:r>
              <a:rPr lang="en-US" altLang="nl-NL" sz="1266" dirty="0" err="1">
                <a:solidFill>
                  <a:schemeClr val="tx1"/>
                </a:solidFill>
                <a:latin typeface="Monaco" charset="0"/>
                <a:ea typeface="Monaco" charset="0"/>
                <a:cs typeface="Monaco" charset="0"/>
                <a:sym typeface="Monaco" charset="0"/>
              </a:rPr>
              <a:t>priority,long</a:t>
            </a:r>
            <a:r>
              <a:rPr lang="en-US" altLang="nl-NL" sz="1266" dirty="0">
                <a:solidFill>
                  <a:schemeClr val="tx1"/>
                </a:solidFill>
                <a:latin typeface="Monaco" charset="0"/>
                <a:ea typeface="Monaco" charset="0"/>
                <a:cs typeface="Monaco" charset="0"/>
                <a:sym typeface="Monaco" charset="0"/>
              </a:rPr>
              <a:t> </a:t>
            </a:r>
            <a:r>
              <a:rPr lang="en-US" altLang="nl-NL" sz="1266" dirty="0" err="1">
                <a:solidFill>
                  <a:schemeClr val="tx1"/>
                </a:solidFill>
                <a:latin typeface="Monaco" charset="0"/>
                <a:ea typeface="Monaco" charset="0"/>
                <a:cs typeface="Monaco" charset="0"/>
                <a:sym typeface="Monaco" charset="0"/>
              </a:rPr>
              <a:t>timeToLive</a:t>
            </a:r>
            <a:r>
              <a:rPr lang="en-US" altLang="nl-NL" sz="1266" dirty="0">
                <a:solidFill>
                  <a:schemeClr val="tx1"/>
                </a:solidFill>
                <a:latin typeface="Monaco" charset="0"/>
                <a:ea typeface="Monaco" charset="0"/>
                <a:cs typeface="Monaco" charset="0"/>
                <a:sym typeface="Monaco" charset="0"/>
              </a:rPr>
              <a:t>) throws </a:t>
            </a:r>
            <a:r>
              <a:rPr lang="en-US" altLang="nl-NL" sz="1266" dirty="0" err="1">
                <a:solidFill>
                  <a:schemeClr val="tx1"/>
                </a:solidFill>
                <a:latin typeface="Monaco" charset="0"/>
                <a:ea typeface="Monaco" charset="0"/>
                <a:cs typeface="Monaco" charset="0"/>
                <a:sym typeface="Monaco" charset="0"/>
              </a:rPr>
              <a:t>JMSException</a:t>
            </a:r>
            <a:r>
              <a:rPr lang="en-US" altLang="nl-NL" sz="1266" dirty="0">
                <a:solidFill>
                  <a:schemeClr val="tx1"/>
                </a:solidFill>
                <a:latin typeface="Monaco" charset="0"/>
                <a:ea typeface="Monaco" charset="0"/>
                <a:cs typeface="Monaco" charset="0"/>
                <a:sym typeface="Monaco" charset="0"/>
              </a:rPr>
              <a:t>;</a:t>
            </a:r>
          </a:p>
          <a:p>
            <a:pPr eaLnBrk="1" hangingPunct="1">
              <a:lnSpc>
                <a:spcPct val="130000"/>
              </a:lnSpc>
            </a:pPr>
            <a:r>
              <a:rPr lang="en-US" altLang="nl-NL" sz="1266" dirty="0">
                <a:solidFill>
                  <a:schemeClr val="tx1"/>
                </a:solidFill>
                <a:latin typeface="Monaco" charset="0"/>
                <a:ea typeface="Monaco" charset="0"/>
                <a:cs typeface="Monaco" charset="0"/>
                <a:sym typeface="Monaco" charset="0"/>
              </a:rPr>
              <a:t>	void send(Destination </a:t>
            </a:r>
            <a:r>
              <a:rPr lang="en-US" altLang="nl-NL" sz="1266" dirty="0" err="1">
                <a:solidFill>
                  <a:schemeClr val="tx1"/>
                </a:solidFill>
                <a:latin typeface="Monaco" charset="0"/>
                <a:ea typeface="Monaco" charset="0"/>
                <a:cs typeface="Monaco" charset="0"/>
                <a:sym typeface="Monaco" charset="0"/>
              </a:rPr>
              <a:t>destination</a:t>
            </a:r>
            <a:r>
              <a:rPr lang="en-US" altLang="nl-NL" sz="1266" dirty="0">
                <a:solidFill>
                  <a:schemeClr val="tx1"/>
                </a:solidFill>
                <a:latin typeface="Monaco" charset="0"/>
                <a:ea typeface="Monaco" charset="0"/>
                <a:cs typeface="Monaco" charset="0"/>
                <a:sym typeface="Monaco" charset="0"/>
              </a:rPr>
              <a:t>, Message message) throws </a:t>
            </a:r>
            <a:r>
              <a:rPr lang="en-US" altLang="nl-NL" sz="1266" dirty="0" err="1">
                <a:solidFill>
                  <a:schemeClr val="tx1"/>
                </a:solidFill>
                <a:latin typeface="Monaco" charset="0"/>
                <a:ea typeface="Monaco" charset="0"/>
                <a:cs typeface="Monaco" charset="0"/>
                <a:sym typeface="Monaco" charset="0"/>
              </a:rPr>
              <a:t>JMSException</a:t>
            </a:r>
            <a:r>
              <a:rPr lang="en-US" altLang="nl-NL" sz="1266" dirty="0">
                <a:solidFill>
                  <a:schemeClr val="tx1"/>
                </a:solidFill>
                <a:latin typeface="Monaco" charset="0"/>
                <a:ea typeface="Monaco" charset="0"/>
                <a:cs typeface="Monaco" charset="0"/>
                <a:sym typeface="Monaco" charset="0"/>
              </a:rPr>
              <a:t>;</a:t>
            </a:r>
          </a:p>
          <a:p>
            <a:pPr eaLnBrk="1" hangingPunct="1">
              <a:lnSpc>
                <a:spcPct val="130000"/>
              </a:lnSpc>
            </a:pPr>
            <a:r>
              <a:rPr lang="en-US" altLang="nl-NL" sz="1266" dirty="0">
                <a:solidFill>
                  <a:schemeClr val="tx1"/>
                </a:solidFill>
                <a:latin typeface="Monaco" charset="0"/>
                <a:ea typeface="Monaco" charset="0"/>
                <a:cs typeface="Monaco" charset="0"/>
                <a:sym typeface="Monaco" charset="0"/>
              </a:rPr>
              <a:t>	void send(Destination </a:t>
            </a:r>
            <a:r>
              <a:rPr lang="en-US" altLang="nl-NL" sz="1266" dirty="0" err="1">
                <a:solidFill>
                  <a:schemeClr val="tx1"/>
                </a:solidFill>
                <a:latin typeface="Monaco" charset="0"/>
                <a:ea typeface="Monaco" charset="0"/>
                <a:cs typeface="Monaco" charset="0"/>
                <a:sym typeface="Monaco" charset="0"/>
              </a:rPr>
              <a:t>destination,Message</a:t>
            </a:r>
            <a:r>
              <a:rPr lang="en-US" altLang="nl-NL" sz="1266" dirty="0">
                <a:solidFill>
                  <a:schemeClr val="tx1"/>
                </a:solidFill>
                <a:latin typeface="Monaco" charset="0"/>
                <a:ea typeface="Monaco" charset="0"/>
                <a:cs typeface="Monaco" charset="0"/>
                <a:sym typeface="Monaco" charset="0"/>
              </a:rPr>
              <a:t> </a:t>
            </a:r>
            <a:r>
              <a:rPr lang="en-US" altLang="nl-NL" sz="1266" dirty="0" err="1">
                <a:solidFill>
                  <a:schemeClr val="tx1"/>
                </a:solidFill>
                <a:latin typeface="Monaco" charset="0"/>
                <a:ea typeface="Monaco" charset="0"/>
                <a:cs typeface="Monaco" charset="0"/>
                <a:sym typeface="Monaco" charset="0"/>
              </a:rPr>
              <a:t>message,int</a:t>
            </a:r>
            <a:r>
              <a:rPr lang="en-US" altLang="nl-NL" sz="1266" dirty="0">
                <a:solidFill>
                  <a:schemeClr val="tx1"/>
                </a:solidFill>
                <a:latin typeface="Monaco" charset="0"/>
                <a:ea typeface="Monaco" charset="0"/>
                <a:cs typeface="Monaco" charset="0"/>
                <a:sym typeface="Monaco" charset="0"/>
              </a:rPr>
              <a:t> </a:t>
            </a:r>
            <a:r>
              <a:rPr lang="en-US" altLang="nl-NL" sz="1266" dirty="0" err="1">
                <a:solidFill>
                  <a:schemeClr val="tx1"/>
                </a:solidFill>
                <a:latin typeface="Monaco" charset="0"/>
                <a:ea typeface="Monaco" charset="0"/>
                <a:cs typeface="Monaco" charset="0"/>
                <a:sym typeface="Monaco" charset="0"/>
              </a:rPr>
              <a:t>deliveryMode,int</a:t>
            </a:r>
            <a:r>
              <a:rPr lang="en-US" altLang="nl-NL" sz="1266" dirty="0">
                <a:solidFill>
                  <a:schemeClr val="tx1"/>
                </a:solidFill>
                <a:latin typeface="Monaco" charset="0"/>
                <a:ea typeface="Monaco" charset="0"/>
                <a:cs typeface="Monaco" charset="0"/>
                <a:sym typeface="Monaco" charset="0"/>
              </a:rPr>
              <a:t> </a:t>
            </a:r>
            <a:r>
              <a:rPr lang="en-US" altLang="nl-NL" sz="1266" dirty="0" err="1">
                <a:solidFill>
                  <a:schemeClr val="tx1"/>
                </a:solidFill>
                <a:latin typeface="Monaco" charset="0"/>
                <a:ea typeface="Monaco" charset="0"/>
                <a:cs typeface="Monaco" charset="0"/>
                <a:sym typeface="Monaco" charset="0"/>
              </a:rPr>
              <a:t>priority,long</a:t>
            </a:r>
            <a:r>
              <a:rPr lang="en-US" altLang="nl-NL" sz="1266" dirty="0">
                <a:solidFill>
                  <a:schemeClr val="tx1"/>
                </a:solidFill>
                <a:latin typeface="Monaco" charset="0"/>
                <a:ea typeface="Monaco" charset="0"/>
                <a:cs typeface="Monaco" charset="0"/>
                <a:sym typeface="Monaco" charset="0"/>
              </a:rPr>
              <a:t> </a:t>
            </a:r>
            <a:r>
              <a:rPr lang="en-US" altLang="nl-NL" sz="1266" dirty="0" err="1">
                <a:solidFill>
                  <a:schemeClr val="tx1"/>
                </a:solidFill>
                <a:latin typeface="Monaco" charset="0"/>
                <a:ea typeface="Monaco" charset="0"/>
                <a:cs typeface="Monaco" charset="0"/>
                <a:sym typeface="Monaco" charset="0"/>
              </a:rPr>
              <a:t>timeToLive</a:t>
            </a:r>
            <a:r>
              <a:rPr lang="en-US" altLang="nl-NL" sz="1266" dirty="0">
                <a:solidFill>
                  <a:schemeClr val="tx1"/>
                </a:solidFill>
                <a:latin typeface="Monaco" charset="0"/>
                <a:ea typeface="Monaco" charset="0"/>
                <a:cs typeface="Monaco" charset="0"/>
                <a:sym typeface="Monaco" charset="0"/>
              </a:rPr>
              <a:t>) throws </a:t>
            </a:r>
            <a:r>
              <a:rPr lang="en-US" altLang="nl-NL" sz="1266" dirty="0" err="1">
                <a:solidFill>
                  <a:schemeClr val="tx1"/>
                </a:solidFill>
                <a:latin typeface="Monaco" charset="0"/>
                <a:ea typeface="Monaco" charset="0"/>
                <a:cs typeface="Monaco" charset="0"/>
                <a:sym typeface="Monaco" charset="0"/>
              </a:rPr>
              <a:t>JMSException</a:t>
            </a:r>
            <a:r>
              <a:rPr lang="en-US" altLang="nl-NL" sz="1266" dirty="0">
                <a:solidFill>
                  <a:schemeClr val="tx1"/>
                </a:solidFill>
                <a:latin typeface="Monaco" charset="0"/>
                <a:ea typeface="Monaco" charset="0"/>
                <a:cs typeface="Monaco" charset="0"/>
                <a:sym typeface="Monaco" charset="0"/>
              </a:rPr>
              <a:t>;</a:t>
            </a:r>
          </a:p>
          <a:p>
            <a:pPr eaLnBrk="1" hangingPunct="1">
              <a:lnSpc>
                <a:spcPct val="130000"/>
              </a:lnSpc>
            </a:pPr>
            <a:r>
              <a:rPr lang="en-US" altLang="nl-NL" sz="1266" dirty="0">
                <a:solidFill>
                  <a:schemeClr val="tx1"/>
                </a:solidFill>
                <a:latin typeface="Monaco" charset="0"/>
                <a:ea typeface="Monaco" charset="0"/>
                <a:cs typeface="Monaco" charset="0"/>
                <a:sym typeface="Monaco" charset="0"/>
              </a:rPr>
              <a:t>}</a:t>
            </a:r>
          </a:p>
        </p:txBody>
      </p:sp>
      <p:sp>
        <p:nvSpPr>
          <p:cNvPr id="23555" name="Rectangle 2"/>
          <p:cNvSpPr>
            <a:spLocks/>
          </p:cNvSpPr>
          <p:nvPr/>
        </p:nvSpPr>
        <p:spPr bwMode="auto">
          <a:xfrm>
            <a:off x="5464180" y="504527"/>
            <a:ext cx="3634383"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1687">
                <a:solidFill>
                  <a:schemeClr val="tx1"/>
                </a:solidFill>
                <a:latin typeface="Monaco" charset="0"/>
                <a:ea typeface="Monaco" charset="0"/>
                <a:cs typeface="Monaco" charset="0"/>
                <a:sym typeface="Monaco" charset="0"/>
              </a:rPr>
              <a:t>MessageProducer interface</a:t>
            </a:r>
          </a:p>
        </p:txBody>
      </p:sp>
      <p:grpSp>
        <p:nvGrpSpPr>
          <p:cNvPr id="23556" name="Group 7"/>
          <p:cNvGrpSpPr>
            <a:grpSpLocks/>
          </p:cNvGrpSpPr>
          <p:nvPr/>
        </p:nvGrpSpPr>
        <p:grpSpPr bwMode="auto">
          <a:xfrm>
            <a:off x="7165913" y="843855"/>
            <a:ext cx="4766221" cy="2915543"/>
            <a:chOff x="0" y="0"/>
            <a:chExt cx="4269" cy="2611"/>
          </a:xfrm>
        </p:grpSpPr>
        <p:sp>
          <p:nvSpPr>
            <p:cNvPr id="23560" name="Line 3"/>
            <p:cNvSpPr>
              <a:spLocks noChangeShapeType="1"/>
            </p:cNvSpPr>
            <p:nvPr/>
          </p:nvSpPr>
          <p:spPr bwMode="auto">
            <a:xfrm rot="10800000" flipH="1">
              <a:off x="96" y="947"/>
              <a:ext cx="2194" cy="832"/>
            </a:xfrm>
            <a:prstGeom prst="line">
              <a:avLst/>
            </a:prstGeom>
            <a:noFill/>
            <a:ln w="25400">
              <a:solidFill>
                <a:srgbClr val="8731FC"/>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23561" name="Line 4"/>
            <p:cNvSpPr>
              <a:spLocks noChangeShapeType="1"/>
            </p:cNvSpPr>
            <p:nvPr/>
          </p:nvSpPr>
          <p:spPr bwMode="auto">
            <a:xfrm rot="10800000" flipH="1">
              <a:off x="0" y="938"/>
              <a:ext cx="2324" cy="1273"/>
            </a:xfrm>
            <a:prstGeom prst="line">
              <a:avLst/>
            </a:prstGeom>
            <a:noFill/>
            <a:ln w="25400">
              <a:solidFill>
                <a:srgbClr val="8731FC"/>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23562" name="Line 5"/>
            <p:cNvSpPr>
              <a:spLocks noChangeShapeType="1"/>
            </p:cNvSpPr>
            <p:nvPr/>
          </p:nvSpPr>
          <p:spPr bwMode="auto">
            <a:xfrm rot="10800000" flipH="1">
              <a:off x="0" y="928"/>
              <a:ext cx="2347" cy="1683"/>
            </a:xfrm>
            <a:prstGeom prst="line">
              <a:avLst/>
            </a:prstGeom>
            <a:noFill/>
            <a:ln w="25400">
              <a:solidFill>
                <a:srgbClr val="8731FC"/>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23563" name="Rectangle 6"/>
            <p:cNvSpPr>
              <a:spLocks/>
            </p:cNvSpPr>
            <p:nvPr/>
          </p:nvSpPr>
          <p:spPr bwMode="auto">
            <a:xfrm rot="1177411">
              <a:off x="1019" y="531"/>
              <a:ext cx="3256" cy="528"/>
            </a:xfrm>
            <a:prstGeom prst="rect">
              <a:avLst/>
            </a:prstGeom>
            <a:solidFill>
              <a:schemeClr val="accent1"/>
            </a:solidFill>
            <a:ln w="6350">
              <a:solidFill>
                <a:srgbClr val="8731FC"/>
              </a:solidFill>
              <a:miter lim="800000"/>
              <a:headEnd/>
              <a:tailEnd/>
            </a:ln>
          </p:spPr>
          <p:txBody>
            <a:bodyPr lIns="0" tIns="0" rIns="0" bIns="0" anchor="ct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1406" dirty="0">
                  <a:solidFill>
                    <a:srgbClr val="8731FC"/>
                  </a:solidFill>
                  <a:ea typeface="Gill Sans" charset="0"/>
                  <a:cs typeface="Gill Sans" charset="0"/>
                </a:rPr>
                <a:t>Additional</a:t>
              </a:r>
              <a:r>
                <a:rPr lang="en-US" altLang="nl-NL" sz="1687" dirty="0">
                  <a:solidFill>
                    <a:srgbClr val="8731FC"/>
                  </a:solidFill>
                  <a:ea typeface="Gill Sans" charset="0"/>
                  <a:cs typeface="Gill Sans" charset="0"/>
                </a:rPr>
                <a:t> information is being set with </a:t>
              </a:r>
              <a:r>
                <a:rPr lang="en-US" altLang="nl-NL" sz="1687" dirty="0" err="1">
                  <a:solidFill>
                    <a:srgbClr val="8731FC"/>
                  </a:solidFill>
                  <a:ea typeface="Gill Sans" charset="0"/>
                  <a:cs typeface="Gill Sans" charset="0"/>
                </a:rPr>
                <a:t>DeliveryMode</a:t>
              </a:r>
              <a:r>
                <a:rPr lang="en-US" altLang="nl-NL" sz="1687" dirty="0">
                  <a:solidFill>
                    <a:srgbClr val="8731FC"/>
                  </a:solidFill>
                  <a:ea typeface="Gill Sans" charset="0"/>
                  <a:cs typeface="Gill Sans" charset="0"/>
                </a:rPr>
                <a:t>, Priority and Expiration</a:t>
              </a:r>
            </a:p>
          </p:txBody>
        </p:sp>
      </p:grpSp>
      <p:sp>
        <p:nvSpPr>
          <p:cNvPr id="12" name="Titel 1"/>
          <p:cNvSpPr>
            <a:spLocks noGrp="1"/>
          </p:cNvSpPr>
          <p:nvPr>
            <p:ph type="title"/>
          </p:nvPr>
        </p:nvSpPr>
        <p:spPr>
          <a:xfrm>
            <a:off x="252918" y="1123837"/>
            <a:ext cx="3162943" cy="4601183"/>
          </a:xfrm>
        </p:spPr>
        <p:txBody>
          <a:bodyPr/>
          <a:lstStyle/>
          <a:p>
            <a:r>
              <a:rPr lang="nl-NL" dirty="0"/>
              <a:t>JMS </a:t>
            </a:r>
            <a:r>
              <a:rPr lang="nl-NL" dirty="0" err="1"/>
              <a:t>implementation</a:t>
            </a:r>
            <a:endParaRPr lang="nl-NL" dirty="0"/>
          </a:p>
        </p:txBody>
      </p:sp>
    </p:spTree>
    <p:extLst>
      <p:ext uri="{BB962C8B-B14F-4D97-AF65-F5344CB8AC3E}">
        <p14:creationId xmlns:p14="http://schemas.microsoft.com/office/powerpoint/2010/main" val="7840089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74"/>
                                          </p:stCondLst>
                                        </p:cTn>
                                        <p:tgtEl>
                                          <p:spTgt spid="245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p:cNvSpPr>
          <p:nvPr/>
        </p:nvSpPr>
        <p:spPr bwMode="auto">
          <a:xfrm>
            <a:off x="3609563" y="2037810"/>
            <a:ext cx="7608094" cy="3330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1pPr>
            <a:lvl2pPr marL="742950" indent="-28575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2pPr>
            <a:lvl3pPr marL="11430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3pPr>
            <a:lvl4pPr marL="16002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4pPr>
            <a:lvl5pPr marL="20574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9pPr>
          </a:lstStyle>
          <a:p>
            <a:pPr eaLnBrk="1" hangingPunct="1">
              <a:lnSpc>
                <a:spcPct val="130000"/>
              </a:lnSpc>
            </a:pPr>
            <a:r>
              <a:rPr lang="en-US" altLang="nl-NL" sz="1687" dirty="0">
                <a:solidFill>
                  <a:schemeClr val="tx1"/>
                </a:solidFill>
                <a:latin typeface="Monaco" charset="0"/>
                <a:ea typeface="Monaco" charset="0"/>
                <a:cs typeface="Monaco" charset="0"/>
                <a:sym typeface="Monaco" charset="0"/>
              </a:rPr>
              <a:t>public interface </a:t>
            </a:r>
            <a:r>
              <a:rPr lang="en-US" altLang="nl-NL" sz="1687" dirty="0" err="1">
                <a:solidFill>
                  <a:schemeClr val="tx1"/>
                </a:solidFill>
                <a:latin typeface="Monaco" charset="0"/>
                <a:ea typeface="Monaco" charset="0"/>
                <a:cs typeface="Monaco" charset="0"/>
                <a:sym typeface="Monaco" charset="0"/>
              </a:rPr>
              <a:t>MessageConsumer</a:t>
            </a:r>
            <a:r>
              <a:rPr lang="en-US" altLang="nl-NL" sz="1687" dirty="0">
                <a:solidFill>
                  <a:schemeClr val="tx1"/>
                </a:solidFill>
                <a:latin typeface="Monaco" charset="0"/>
                <a:ea typeface="Monaco" charset="0"/>
                <a:cs typeface="Monaco" charset="0"/>
                <a:sym typeface="Monaco" charset="0"/>
              </a:rPr>
              <a:t> {    </a:t>
            </a:r>
          </a:p>
          <a:p>
            <a:pPr eaLnBrk="1" hangingPunct="1">
              <a:lnSpc>
                <a:spcPct val="130000"/>
              </a:lnSpc>
            </a:pPr>
            <a:r>
              <a:rPr lang="en-US" altLang="nl-NL" sz="1687" dirty="0">
                <a:solidFill>
                  <a:schemeClr val="tx1"/>
                </a:solidFill>
                <a:latin typeface="Monaco" charset="0"/>
                <a:ea typeface="Monaco" charset="0"/>
                <a:cs typeface="Monaco" charset="0"/>
                <a:sym typeface="Monaco" charset="0"/>
              </a:rPr>
              <a:t>	String </a:t>
            </a:r>
            <a:r>
              <a:rPr lang="en-US" altLang="nl-NL" sz="1687" dirty="0" err="1">
                <a:solidFill>
                  <a:schemeClr val="tx1"/>
                </a:solidFill>
                <a:latin typeface="Monaco" charset="0"/>
                <a:ea typeface="Monaco" charset="0"/>
                <a:cs typeface="Monaco" charset="0"/>
                <a:sym typeface="Monaco" charset="0"/>
              </a:rPr>
              <a:t>getMessageSelector</a:t>
            </a:r>
            <a:r>
              <a:rPr lang="en-US" altLang="nl-NL" sz="1687" dirty="0">
                <a:solidFill>
                  <a:schemeClr val="tx1"/>
                </a:solidFill>
                <a:latin typeface="Monaco" charset="0"/>
                <a:ea typeface="Monaco" charset="0"/>
                <a:cs typeface="Monaco" charset="0"/>
                <a:sym typeface="Monaco" charset="0"/>
              </a:rPr>
              <a:t>() throws </a:t>
            </a:r>
            <a:r>
              <a:rPr lang="en-US" altLang="nl-NL" sz="1687" dirty="0" err="1">
                <a:solidFill>
                  <a:schemeClr val="tx1"/>
                </a:solidFill>
                <a:latin typeface="Monaco" charset="0"/>
                <a:ea typeface="Monaco" charset="0"/>
                <a:cs typeface="Monaco" charset="0"/>
                <a:sym typeface="Monaco" charset="0"/>
              </a:rPr>
              <a:t>JMSException</a:t>
            </a:r>
            <a:r>
              <a:rPr lang="en-US" altLang="nl-NL" sz="1687" dirty="0">
                <a:solidFill>
                  <a:schemeClr val="tx1"/>
                </a:solidFill>
                <a:latin typeface="Monaco" charset="0"/>
                <a:ea typeface="Monaco" charset="0"/>
                <a:cs typeface="Monaco" charset="0"/>
                <a:sym typeface="Monaco" charset="0"/>
              </a:rPr>
              <a:t>;</a:t>
            </a:r>
          </a:p>
          <a:p>
            <a:pPr eaLnBrk="1" hangingPunct="1">
              <a:lnSpc>
                <a:spcPct val="130000"/>
              </a:lnSpc>
            </a:pPr>
            <a:r>
              <a:rPr lang="en-US" altLang="nl-NL" sz="1687" dirty="0">
                <a:solidFill>
                  <a:schemeClr val="tx1"/>
                </a:solidFill>
                <a:latin typeface="Monaco" charset="0"/>
                <a:ea typeface="Monaco" charset="0"/>
                <a:cs typeface="Monaco" charset="0"/>
                <a:sym typeface="Monaco" charset="0"/>
              </a:rPr>
              <a:t>	</a:t>
            </a:r>
            <a:r>
              <a:rPr lang="en-US" altLang="nl-NL" sz="1687" dirty="0" err="1">
                <a:solidFill>
                  <a:schemeClr val="tx1"/>
                </a:solidFill>
                <a:latin typeface="Monaco" charset="0"/>
                <a:ea typeface="Monaco" charset="0"/>
                <a:cs typeface="Monaco" charset="0"/>
                <a:sym typeface="Monaco" charset="0"/>
              </a:rPr>
              <a:t>MessageListener</a:t>
            </a:r>
            <a:r>
              <a:rPr lang="en-US" altLang="nl-NL" sz="1687" dirty="0">
                <a:solidFill>
                  <a:schemeClr val="tx1"/>
                </a:solidFill>
                <a:latin typeface="Monaco" charset="0"/>
                <a:ea typeface="Monaco" charset="0"/>
                <a:cs typeface="Monaco" charset="0"/>
                <a:sym typeface="Monaco" charset="0"/>
              </a:rPr>
              <a:t> </a:t>
            </a:r>
            <a:r>
              <a:rPr lang="en-US" altLang="nl-NL" sz="1687" dirty="0" err="1">
                <a:solidFill>
                  <a:schemeClr val="tx1"/>
                </a:solidFill>
                <a:latin typeface="Monaco" charset="0"/>
                <a:ea typeface="Monaco" charset="0"/>
                <a:cs typeface="Monaco" charset="0"/>
                <a:sym typeface="Monaco" charset="0"/>
              </a:rPr>
              <a:t>getMessageListener</a:t>
            </a:r>
            <a:r>
              <a:rPr lang="en-US" altLang="nl-NL" sz="1687" dirty="0">
                <a:solidFill>
                  <a:schemeClr val="tx1"/>
                </a:solidFill>
                <a:latin typeface="Monaco" charset="0"/>
                <a:ea typeface="Monaco" charset="0"/>
                <a:cs typeface="Monaco" charset="0"/>
                <a:sym typeface="Monaco" charset="0"/>
              </a:rPr>
              <a:t>() throws </a:t>
            </a:r>
            <a:r>
              <a:rPr lang="en-US" altLang="nl-NL" sz="1687" dirty="0" err="1">
                <a:solidFill>
                  <a:schemeClr val="tx1"/>
                </a:solidFill>
                <a:latin typeface="Monaco" charset="0"/>
                <a:ea typeface="Monaco" charset="0"/>
                <a:cs typeface="Monaco" charset="0"/>
                <a:sym typeface="Monaco" charset="0"/>
              </a:rPr>
              <a:t>JMSException</a:t>
            </a:r>
            <a:r>
              <a:rPr lang="en-US" altLang="nl-NL" sz="1687" dirty="0">
                <a:solidFill>
                  <a:schemeClr val="tx1"/>
                </a:solidFill>
                <a:latin typeface="Monaco" charset="0"/>
                <a:ea typeface="Monaco" charset="0"/>
                <a:cs typeface="Monaco" charset="0"/>
                <a:sym typeface="Monaco" charset="0"/>
              </a:rPr>
              <a:t>;</a:t>
            </a:r>
          </a:p>
          <a:p>
            <a:pPr eaLnBrk="1" hangingPunct="1">
              <a:lnSpc>
                <a:spcPct val="130000"/>
              </a:lnSpc>
            </a:pPr>
            <a:r>
              <a:rPr lang="en-US" altLang="nl-NL" sz="1687" dirty="0">
                <a:solidFill>
                  <a:schemeClr val="tx1"/>
                </a:solidFill>
                <a:latin typeface="Monaco" charset="0"/>
                <a:ea typeface="Monaco" charset="0"/>
                <a:cs typeface="Monaco" charset="0"/>
                <a:sym typeface="Monaco" charset="0"/>
              </a:rPr>
              <a:t>	void </a:t>
            </a:r>
            <a:r>
              <a:rPr lang="en-US" altLang="nl-NL" sz="1687" dirty="0" err="1">
                <a:solidFill>
                  <a:schemeClr val="tx1"/>
                </a:solidFill>
                <a:latin typeface="Monaco" charset="0"/>
                <a:ea typeface="Monaco" charset="0"/>
                <a:cs typeface="Monaco" charset="0"/>
                <a:sym typeface="Monaco" charset="0"/>
              </a:rPr>
              <a:t>setMessageListener</a:t>
            </a:r>
            <a:r>
              <a:rPr lang="en-US" altLang="nl-NL" sz="1687" dirty="0">
                <a:solidFill>
                  <a:schemeClr val="tx1"/>
                </a:solidFill>
                <a:latin typeface="Monaco" charset="0"/>
                <a:ea typeface="Monaco" charset="0"/>
                <a:cs typeface="Monaco" charset="0"/>
                <a:sym typeface="Monaco" charset="0"/>
              </a:rPr>
              <a:t>(</a:t>
            </a:r>
            <a:r>
              <a:rPr lang="en-US" altLang="nl-NL" sz="1687" dirty="0" err="1">
                <a:solidFill>
                  <a:schemeClr val="tx1"/>
                </a:solidFill>
                <a:latin typeface="Monaco" charset="0"/>
                <a:ea typeface="Monaco" charset="0"/>
                <a:cs typeface="Monaco" charset="0"/>
                <a:sym typeface="Monaco" charset="0"/>
              </a:rPr>
              <a:t>MessageListener</a:t>
            </a:r>
            <a:r>
              <a:rPr lang="en-US" altLang="nl-NL" sz="1687" dirty="0">
                <a:solidFill>
                  <a:schemeClr val="tx1"/>
                </a:solidFill>
                <a:latin typeface="Monaco" charset="0"/>
                <a:ea typeface="Monaco" charset="0"/>
                <a:cs typeface="Monaco" charset="0"/>
                <a:sym typeface="Monaco" charset="0"/>
              </a:rPr>
              <a:t> listener) throws </a:t>
            </a:r>
            <a:r>
              <a:rPr lang="en-US" altLang="nl-NL" sz="1687" dirty="0" err="1">
                <a:solidFill>
                  <a:schemeClr val="tx1"/>
                </a:solidFill>
                <a:latin typeface="Monaco" charset="0"/>
                <a:ea typeface="Monaco" charset="0"/>
                <a:cs typeface="Monaco" charset="0"/>
                <a:sym typeface="Monaco" charset="0"/>
              </a:rPr>
              <a:t>JMSException</a:t>
            </a:r>
            <a:r>
              <a:rPr lang="en-US" altLang="nl-NL" sz="1687" dirty="0">
                <a:solidFill>
                  <a:schemeClr val="tx1"/>
                </a:solidFill>
                <a:latin typeface="Monaco" charset="0"/>
                <a:ea typeface="Monaco" charset="0"/>
                <a:cs typeface="Monaco" charset="0"/>
                <a:sym typeface="Monaco" charset="0"/>
              </a:rPr>
              <a:t>;    </a:t>
            </a:r>
          </a:p>
          <a:p>
            <a:pPr eaLnBrk="1" hangingPunct="1">
              <a:lnSpc>
                <a:spcPct val="130000"/>
              </a:lnSpc>
            </a:pPr>
            <a:r>
              <a:rPr lang="en-US" altLang="nl-NL" sz="1687" dirty="0">
                <a:solidFill>
                  <a:schemeClr val="tx1"/>
                </a:solidFill>
                <a:latin typeface="Monaco" charset="0"/>
                <a:ea typeface="Monaco" charset="0"/>
                <a:cs typeface="Monaco" charset="0"/>
                <a:sym typeface="Monaco" charset="0"/>
              </a:rPr>
              <a:t>	Message receive() throws </a:t>
            </a:r>
            <a:r>
              <a:rPr lang="en-US" altLang="nl-NL" sz="1687" dirty="0" err="1">
                <a:solidFill>
                  <a:schemeClr val="tx1"/>
                </a:solidFill>
                <a:latin typeface="Monaco" charset="0"/>
                <a:ea typeface="Monaco" charset="0"/>
                <a:cs typeface="Monaco" charset="0"/>
                <a:sym typeface="Monaco" charset="0"/>
              </a:rPr>
              <a:t>JMSException</a:t>
            </a:r>
            <a:r>
              <a:rPr lang="en-US" altLang="nl-NL" sz="1687" dirty="0">
                <a:solidFill>
                  <a:schemeClr val="tx1"/>
                </a:solidFill>
                <a:latin typeface="Monaco" charset="0"/>
                <a:ea typeface="Monaco" charset="0"/>
                <a:cs typeface="Monaco" charset="0"/>
                <a:sym typeface="Monaco" charset="0"/>
              </a:rPr>
              <a:t>;    </a:t>
            </a:r>
          </a:p>
          <a:p>
            <a:pPr eaLnBrk="1" hangingPunct="1">
              <a:lnSpc>
                <a:spcPct val="130000"/>
              </a:lnSpc>
            </a:pPr>
            <a:r>
              <a:rPr lang="en-US" altLang="nl-NL" sz="1687" dirty="0">
                <a:solidFill>
                  <a:schemeClr val="tx1"/>
                </a:solidFill>
                <a:latin typeface="Monaco" charset="0"/>
                <a:ea typeface="Monaco" charset="0"/>
                <a:cs typeface="Monaco" charset="0"/>
                <a:sym typeface="Monaco" charset="0"/>
              </a:rPr>
              <a:t>	Message receive(long timeout) throws </a:t>
            </a:r>
            <a:r>
              <a:rPr lang="en-US" altLang="nl-NL" sz="1687" dirty="0" err="1">
                <a:solidFill>
                  <a:schemeClr val="tx1"/>
                </a:solidFill>
                <a:latin typeface="Monaco" charset="0"/>
                <a:ea typeface="Monaco" charset="0"/>
                <a:cs typeface="Monaco" charset="0"/>
                <a:sym typeface="Monaco" charset="0"/>
              </a:rPr>
              <a:t>JMSException</a:t>
            </a:r>
            <a:r>
              <a:rPr lang="en-US" altLang="nl-NL" sz="1687" dirty="0">
                <a:solidFill>
                  <a:schemeClr val="tx1"/>
                </a:solidFill>
                <a:latin typeface="Monaco" charset="0"/>
                <a:ea typeface="Monaco" charset="0"/>
                <a:cs typeface="Monaco" charset="0"/>
                <a:sym typeface="Monaco" charset="0"/>
              </a:rPr>
              <a:t>;    </a:t>
            </a:r>
          </a:p>
          <a:p>
            <a:pPr eaLnBrk="1" hangingPunct="1">
              <a:lnSpc>
                <a:spcPct val="130000"/>
              </a:lnSpc>
            </a:pPr>
            <a:r>
              <a:rPr lang="en-US" altLang="nl-NL" sz="1687" dirty="0">
                <a:solidFill>
                  <a:schemeClr val="tx1"/>
                </a:solidFill>
                <a:latin typeface="Monaco" charset="0"/>
                <a:ea typeface="Monaco" charset="0"/>
                <a:cs typeface="Monaco" charset="0"/>
                <a:sym typeface="Monaco" charset="0"/>
              </a:rPr>
              <a:t>	Message </a:t>
            </a:r>
            <a:r>
              <a:rPr lang="en-US" altLang="nl-NL" sz="1687" dirty="0" err="1">
                <a:solidFill>
                  <a:schemeClr val="tx1"/>
                </a:solidFill>
                <a:latin typeface="Monaco" charset="0"/>
                <a:ea typeface="Monaco" charset="0"/>
                <a:cs typeface="Monaco" charset="0"/>
                <a:sym typeface="Monaco" charset="0"/>
              </a:rPr>
              <a:t>receiveNoWait</a:t>
            </a:r>
            <a:r>
              <a:rPr lang="en-US" altLang="nl-NL" sz="1687" dirty="0">
                <a:solidFill>
                  <a:schemeClr val="tx1"/>
                </a:solidFill>
                <a:latin typeface="Monaco" charset="0"/>
                <a:ea typeface="Monaco" charset="0"/>
                <a:cs typeface="Monaco" charset="0"/>
                <a:sym typeface="Monaco" charset="0"/>
              </a:rPr>
              <a:t>() throws </a:t>
            </a:r>
            <a:r>
              <a:rPr lang="en-US" altLang="nl-NL" sz="1687" dirty="0" err="1">
                <a:solidFill>
                  <a:schemeClr val="tx1"/>
                </a:solidFill>
                <a:latin typeface="Monaco" charset="0"/>
                <a:ea typeface="Monaco" charset="0"/>
                <a:cs typeface="Monaco" charset="0"/>
                <a:sym typeface="Monaco" charset="0"/>
              </a:rPr>
              <a:t>JMSException</a:t>
            </a:r>
            <a:r>
              <a:rPr lang="en-US" altLang="nl-NL" sz="1687" dirty="0">
                <a:solidFill>
                  <a:schemeClr val="tx1"/>
                </a:solidFill>
                <a:latin typeface="Monaco" charset="0"/>
                <a:ea typeface="Monaco" charset="0"/>
                <a:cs typeface="Monaco" charset="0"/>
                <a:sym typeface="Monaco" charset="0"/>
              </a:rPr>
              <a:t>;    </a:t>
            </a:r>
          </a:p>
          <a:p>
            <a:pPr eaLnBrk="1" hangingPunct="1">
              <a:lnSpc>
                <a:spcPct val="130000"/>
              </a:lnSpc>
            </a:pPr>
            <a:r>
              <a:rPr lang="en-US" altLang="nl-NL" sz="1687" dirty="0">
                <a:solidFill>
                  <a:schemeClr val="tx1"/>
                </a:solidFill>
                <a:latin typeface="Monaco" charset="0"/>
                <a:ea typeface="Monaco" charset="0"/>
                <a:cs typeface="Monaco" charset="0"/>
                <a:sym typeface="Monaco" charset="0"/>
              </a:rPr>
              <a:t>	void close() throws </a:t>
            </a:r>
            <a:r>
              <a:rPr lang="en-US" altLang="nl-NL" sz="1687" dirty="0" err="1">
                <a:solidFill>
                  <a:schemeClr val="tx1"/>
                </a:solidFill>
                <a:latin typeface="Monaco" charset="0"/>
                <a:ea typeface="Monaco" charset="0"/>
                <a:cs typeface="Monaco" charset="0"/>
                <a:sym typeface="Monaco" charset="0"/>
              </a:rPr>
              <a:t>JMSException</a:t>
            </a:r>
            <a:r>
              <a:rPr lang="en-US" altLang="nl-NL" sz="1687" dirty="0">
                <a:solidFill>
                  <a:schemeClr val="tx1"/>
                </a:solidFill>
                <a:latin typeface="Monaco" charset="0"/>
                <a:ea typeface="Monaco" charset="0"/>
                <a:cs typeface="Monaco" charset="0"/>
                <a:sym typeface="Monaco" charset="0"/>
              </a:rPr>
              <a:t>;</a:t>
            </a:r>
          </a:p>
          <a:p>
            <a:pPr eaLnBrk="1" hangingPunct="1">
              <a:lnSpc>
                <a:spcPct val="130000"/>
              </a:lnSpc>
            </a:pPr>
            <a:r>
              <a:rPr lang="en-US" altLang="nl-NL" sz="1687" dirty="0">
                <a:solidFill>
                  <a:schemeClr val="tx1"/>
                </a:solidFill>
                <a:latin typeface="Monaco" charset="0"/>
                <a:ea typeface="Monaco" charset="0"/>
                <a:cs typeface="Monaco" charset="0"/>
                <a:sym typeface="Monaco" charset="0"/>
              </a:rPr>
              <a:t>}</a:t>
            </a:r>
          </a:p>
        </p:txBody>
      </p:sp>
      <p:sp>
        <p:nvSpPr>
          <p:cNvPr id="24579" name="Rectangle 2"/>
          <p:cNvSpPr>
            <a:spLocks/>
          </p:cNvSpPr>
          <p:nvPr/>
        </p:nvSpPr>
        <p:spPr bwMode="auto">
          <a:xfrm>
            <a:off x="5466946" y="504527"/>
            <a:ext cx="3634383"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1687">
                <a:solidFill>
                  <a:schemeClr val="tx1"/>
                </a:solidFill>
                <a:latin typeface="Monaco" charset="0"/>
                <a:ea typeface="Monaco" charset="0"/>
                <a:cs typeface="Monaco" charset="0"/>
                <a:sym typeface="Monaco" charset="0"/>
              </a:rPr>
              <a:t>MessageConsumer interface</a:t>
            </a:r>
          </a:p>
        </p:txBody>
      </p:sp>
      <p:grpSp>
        <p:nvGrpSpPr>
          <p:cNvPr id="24580" name="Group 6"/>
          <p:cNvGrpSpPr>
            <a:grpSpLocks/>
          </p:cNvGrpSpPr>
          <p:nvPr/>
        </p:nvGrpSpPr>
        <p:grpSpPr bwMode="auto">
          <a:xfrm>
            <a:off x="7192608" y="1271597"/>
            <a:ext cx="4650135" cy="2562723"/>
            <a:chOff x="695" y="524"/>
            <a:chExt cx="4166" cy="2295"/>
          </a:xfrm>
        </p:grpSpPr>
        <p:sp>
          <p:nvSpPr>
            <p:cNvPr id="24587" name="Line 3"/>
            <p:cNvSpPr>
              <a:spLocks noChangeShapeType="1"/>
            </p:cNvSpPr>
            <p:nvPr/>
          </p:nvSpPr>
          <p:spPr bwMode="auto">
            <a:xfrm rot="10800000" flipH="1">
              <a:off x="695" y="1089"/>
              <a:ext cx="2232" cy="1191"/>
            </a:xfrm>
            <a:prstGeom prst="line">
              <a:avLst/>
            </a:prstGeom>
            <a:noFill/>
            <a:ln w="25400">
              <a:solidFill>
                <a:srgbClr val="8731FC"/>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24588" name="Line 4"/>
            <p:cNvSpPr>
              <a:spLocks noChangeShapeType="1"/>
            </p:cNvSpPr>
            <p:nvPr/>
          </p:nvSpPr>
          <p:spPr bwMode="auto">
            <a:xfrm rot="10800000" flipH="1">
              <a:off x="2095" y="1069"/>
              <a:ext cx="858" cy="1750"/>
            </a:xfrm>
            <a:prstGeom prst="line">
              <a:avLst/>
            </a:prstGeom>
            <a:noFill/>
            <a:ln w="25400">
              <a:solidFill>
                <a:srgbClr val="8731FC"/>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24589" name="Rectangle 5"/>
            <p:cNvSpPr>
              <a:spLocks/>
            </p:cNvSpPr>
            <p:nvPr/>
          </p:nvSpPr>
          <p:spPr bwMode="auto">
            <a:xfrm rot="1177411">
              <a:off x="1605" y="524"/>
              <a:ext cx="3256" cy="768"/>
            </a:xfrm>
            <a:prstGeom prst="rect">
              <a:avLst/>
            </a:prstGeom>
            <a:solidFill>
              <a:schemeClr val="accent1"/>
            </a:solidFill>
            <a:ln w="6350">
              <a:solidFill>
                <a:srgbClr val="8731FC"/>
              </a:solidFill>
              <a:miter lim="800000"/>
              <a:headEnd/>
              <a:tailEnd/>
            </a:ln>
          </p:spPr>
          <p:txBody>
            <a:bodyPr lIns="0" tIns="0" rIns="0" bIns="0" anchor="ct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1687" dirty="0">
                  <a:solidFill>
                    <a:srgbClr val="8731FC"/>
                  </a:solidFill>
                  <a:ea typeface="Gill Sans" charset="0"/>
                  <a:cs typeface="Gill Sans" charset="0"/>
                </a:rPr>
                <a:t>Synchronous reception is done with </a:t>
              </a:r>
              <a:r>
                <a:rPr lang="en-US" altLang="nl-NL" sz="1406" dirty="0">
                  <a:solidFill>
                    <a:srgbClr val="8731FC"/>
                  </a:solidFill>
                  <a:latin typeface="Monaco" charset="0"/>
                  <a:ea typeface="Monaco" charset="0"/>
                  <a:cs typeface="Monaco" charset="0"/>
                  <a:sym typeface="Monaco" charset="0"/>
                </a:rPr>
                <a:t>receive()</a:t>
              </a:r>
              <a:r>
                <a:rPr lang="en-US" altLang="nl-NL" sz="1687" dirty="0">
                  <a:solidFill>
                    <a:srgbClr val="8731FC"/>
                  </a:solidFill>
                  <a:ea typeface="Gill Sans" charset="0"/>
                  <a:cs typeface="Gill Sans" charset="0"/>
                </a:rPr>
                <a:t>, asynchronous with </a:t>
              </a:r>
              <a:r>
                <a:rPr lang="en-US" altLang="nl-NL" sz="1406" dirty="0">
                  <a:solidFill>
                    <a:srgbClr val="8731FC"/>
                  </a:solidFill>
                  <a:latin typeface="Monaco" charset="0"/>
                  <a:ea typeface="Monaco" charset="0"/>
                  <a:cs typeface="Monaco" charset="0"/>
                  <a:sym typeface="Monaco" charset="0"/>
                </a:rPr>
                <a:t>listener</a:t>
              </a:r>
              <a:r>
                <a:rPr lang="en-US" altLang="nl-NL" sz="1687" dirty="0">
                  <a:solidFill>
                    <a:srgbClr val="8731FC"/>
                  </a:solidFill>
                  <a:ea typeface="Gill Sans" charset="0"/>
                  <a:cs typeface="Gill Sans" charset="0"/>
                </a:rPr>
                <a:t>.</a:t>
              </a:r>
            </a:p>
          </p:txBody>
        </p:sp>
      </p:grpSp>
      <p:sp>
        <p:nvSpPr>
          <p:cNvPr id="14" name="Titel 1"/>
          <p:cNvSpPr>
            <a:spLocks noGrp="1"/>
          </p:cNvSpPr>
          <p:nvPr>
            <p:ph type="title"/>
          </p:nvPr>
        </p:nvSpPr>
        <p:spPr>
          <a:xfrm>
            <a:off x="252919" y="1123837"/>
            <a:ext cx="3141922" cy="4601183"/>
          </a:xfrm>
        </p:spPr>
        <p:txBody>
          <a:bodyPr/>
          <a:lstStyle/>
          <a:p>
            <a:r>
              <a:rPr lang="nl-NL" dirty="0"/>
              <a:t>JMS </a:t>
            </a:r>
            <a:r>
              <a:rPr lang="nl-NL" dirty="0" err="1"/>
              <a:t>implementation</a:t>
            </a:r>
            <a:endParaRPr lang="nl-NL" dirty="0"/>
          </a:p>
        </p:txBody>
      </p:sp>
      <p:sp>
        <p:nvSpPr>
          <p:cNvPr id="16" name="Tekstvak 15"/>
          <p:cNvSpPr txBox="1"/>
          <p:nvPr/>
        </p:nvSpPr>
        <p:spPr>
          <a:xfrm rot="20443509">
            <a:off x="3234979" y="5236886"/>
            <a:ext cx="3659972" cy="830997"/>
          </a:xfrm>
          <a:prstGeom prst="rect">
            <a:avLst/>
          </a:prstGeom>
          <a:solidFill>
            <a:srgbClr val="DAFF21"/>
          </a:solidFill>
          <a:ln w="190500">
            <a:solidFill>
              <a:schemeClr val="bg1"/>
            </a:solidFill>
          </a:ln>
          <a:effectLst>
            <a:outerShdw blurRad="50800" dist="38100" dir="18900000" algn="bl" rotWithShape="0">
              <a:prstClr val="black">
                <a:alpha val="40000"/>
              </a:prstClr>
            </a:outerShdw>
          </a:effectLst>
        </p:spPr>
        <p:txBody>
          <a:bodyPr wrap="square" rtlCol="0">
            <a:spAutoFit/>
          </a:bodyPr>
          <a:lstStyle/>
          <a:p>
            <a:pPr algn="ctr"/>
            <a:r>
              <a:rPr lang="nl-NL" sz="1600" b="1" dirty="0">
                <a:latin typeface="Century Gothic" panose="020B0502020202020204" pitchFamily="34" charset="0"/>
              </a:rPr>
              <a:t>The ´</a:t>
            </a:r>
            <a:r>
              <a:rPr lang="nl-NL" sz="1600" b="1" dirty="0" err="1">
                <a:latin typeface="Century Gothic" panose="020B0502020202020204" pitchFamily="34" charset="0"/>
              </a:rPr>
              <a:t>destination</a:t>
            </a:r>
            <a:r>
              <a:rPr lang="nl-NL" sz="1600" b="1" dirty="0">
                <a:latin typeface="Century Gothic" panose="020B0502020202020204" pitchFamily="34" charset="0"/>
              </a:rPr>
              <a:t>´ of </a:t>
            </a:r>
            <a:r>
              <a:rPr lang="nl-NL" sz="1600" b="1" dirty="0" err="1">
                <a:latin typeface="Century Gothic" panose="020B0502020202020204" pitchFamily="34" charset="0"/>
              </a:rPr>
              <a:t>the</a:t>
            </a:r>
            <a:r>
              <a:rPr lang="nl-NL" sz="1600" b="1" dirty="0">
                <a:latin typeface="Century Gothic" panose="020B0502020202020204" pitchFamily="34" charset="0"/>
              </a:rPr>
              <a:t> </a:t>
            </a:r>
            <a:r>
              <a:rPr lang="nl-NL" sz="1600" b="1" dirty="0" err="1">
                <a:latin typeface="Century Gothic" panose="020B0502020202020204" pitchFamily="34" charset="0"/>
              </a:rPr>
              <a:t>consumer</a:t>
            </a:r>
            <a:r>
              <a:rPr lang="nl-NL" sz="1600" b="1" dirty="0">
                <a:latin typeface="Century Gothic" panose="020B0502020202020204" pitchFamily="34" charset="0"/>
              </a:rPr>
              <a:t> is </a:t>
            </a:r>
            <a:r>
              <a:rPr lang="nl-NL" sz="1600" b="1" dirty="0" err="1">
                <a:latin typeface="Century Gothic" panose="020B0502020202020204" pitchFamily="34" charset="0"/>
              </a:rPr>
              <a:t>being</a:t>
            </a:r>
            <a:r>
              <a:rPr lang="nl-NL" sz="1600" b="1" dirty="0">
                <a:latin typeface="Century Gothic" panose="020B0502020202020204" pitchFamily="34" charset="0"/>
              </a:rPr>
              <a:t> set </a:t>
            </a:r>
            <a:r>
              <a:rPr lang="nl-NL" sz="1600" b="1" dirty="0" err="1">
                <a:latin typeface="Century Gothic" panose="020B0502020202020204" pitchFamily="34" charset="0"/>
              </a:rPr>
              <a:t>during</a:t>
            </a:r>
            <a:r>
              <a:rPr lang="nl-NL" sz="1600" b="1" dirty="0">
                <a:latin typeface="Century Gothic" panose="020B0502020202020204" pitchFamily="34" charset="0"/>
              </a:rPr>
              <a:t> </a:t>
            </a:r>
            <a:r>
              <a:rPr lang="nl-NL" sz="1600" dirty="0" err="1">
                <a:latin typeface="Courier New" panose="02070309020205020404" pitchFamily="49" charset="0"/>
                <a:cs typeface="Courier New" panose="02070309020205020404" pitchFamily="49" charset="0"/>
              </a:rPr>
              <a:t>session.createCustomer</a:t>
            </a:r>
            <a:r>
              <a:rPr lang="nl-NL" sz="1600" dirty="0">
                <a:latin typeface="Courier New" panose="02070309020205020404" pitchFamily="49" charset="0"/>
                <a:cs typeface="Courier New" panose="02070309020205020404" pitchFamily="49" charset="0"/>
              </a:rPr>
              <a:t>().</a:t>
            </a:r>
            <a:endParaRPr lang="nl-NL" sz="1600" b="1" u="sng" dirty="0">
              <a:latin typeface="Century Gothic" panose="020B0502020202020204" pitchFamily="34" charset="0"/>
            </a:endParaRPr>
          </a:p>
        </p:txBody>
      </p:sp>
    </p:spTree>
    <p:extLst>
      <p:ext uri="{BB962C8B-B14F-4D97-AF65-F5344CB8AC3E}">
        <p14:creationId xmlns:p14="http://schemas.microsoft.com/office/powerpoint/2010/main" val="25756101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74"/>
                                          </p:stCondLst>
                                        </p:cTn>
                                        <p:tgtEl>
                                          <p:spTgt spid="25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arn(inVertical)">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1" grpId="0" autoUpdateAnimBg="0"/>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3"/>
          <p:cNvGrpSpPr>
            <a:grpSpLocks/>
          </p:cNvGrpSpPr>
          <p:nvPr/>
        </p:nvGrpSpPr>
        <p:grpSpPr bwMode="auto">
          <a:xfrm>
            <a:off x="5568426" y="1535906"/>
            <a:ext cx="2616398" cy="4723805"/>
            <a:chOff x="0" y="0"/>
            <a:chExt cx="2344" cy="4232"/>
          </a:xfrm>
        </p:grpSpPr>
        <p:sp>
          <p:nvSpPr>
            <p:cNvPr id="25609" name="Rectangle 1"/>
            <p:cNvSpPr>
              <a:spLocks/>
            </p:cNvSpPr>
            <p:nvPr/>
          </p:nvSpPr>
          <p:spPr bwMode="auto">
            <a:xfrm>
              <a:off x="0" y="0"/>
              <a:ext cx="2344" cy="4232"/>
            </a:xfrm>
            <a:prstGeom prst="rect">
              <a:avLst/>
            </a:prstGeom>
            <a:solidFill>
              <a:srgbClr val="FF1218"/>
            </a:solidFill>
            <a:ln w="25400">
              <a:solidFill>
                <a:schemeClr val="tx1"/>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25610" name="Line 2"/>
            <p:cNvSpPr>
              <a:spLocks noChangeShapeType="1"/>
            </p:cNvSpPr>
            <p:nvPr/>
          </p:nvSpPr>
          <p:spPr bwMode="auto">
            <a:xfrm rot="10800000" flipH="1">
              <a:off x="0" y="2415"/>
              <a:ext cx="2342" cy="1"/>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sp>
        <p:nvSpPr>
          <p:cNvPr id="25603" name="Rectangle 4"/>
          <p:cNvSpPr>
            <a:spLocks/>
          </p:cNvSpPr>
          <p:nvPr/>
        </p:nvSpPr>
        <p:spPr bwMode="auto">
          <a:xfrm>
            <a:off x="5685629" y="1711556"/>
            <a:ext cx="1750479" cy="23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eaLnBrk="1" hangingPunct="1">
              <a:lnSpc>
                <a:spcPct val="90000"/>
              </a:lnSpc>
            </a:pPr>
            <a:r>
              <a:rPr lang="en-US" altLang="nl-NL" sz="1687" u="sng">
                <a:solidFill>
                  <a:schemeClr val="tx1"/>
                </a:solidFill>
                <a:latin typeface="Monaco" charset="0"/>
                <a:ea typeface="Monaco" charset="0"/>
                <a:cs typeface="Monaco" charset="0"/>
                <a:sym typeface="Monaco" charset="0"/>
              </a:rPr>
              <a:t>Headers</a:t>
            </a:r>
          </a:p>
          <a:p>
            <a:pPr eaLnBrk="1" hangingPunct="1">
              <a:lnSpc>
                <a:spcPct val="90000"/>
              </a:lnSpc>
            </a:pPr>
            <a:r>
              <a:rPr lang="en-US" altLang="nl-NL" sz="1687">
                <a:solidFill>
                  <a:schemeClr val="tx1"/>
                </a:solidFill>
                <a:latin typeface="Monaco" charset="0"/>
                <a:ea typeface="Monaco" charset="0"/>
                <a:cs typeface="Monaco" charset="0"/>
                <a:sym typeface="Monaco" charset="0"/>
              </a:rPr>
              <a:t>JMSCorrelationID</a:t>
            </a:r>
          </a:p>
          <a:p>
            <a:pPr eaLnBrk="1" hangingPunct="1">
              <a:lnSpc>
                <a:spcPct val="90000"/>
              </a:lnSpc>
            </a:pPr>
            <a:r>
              <a:rPr lang="en-US" altLang="nl-NL" sz="1687">
                <a:solidFill>
                  <a:schemeClr val="tx1"/>
                </a:solidFill>
                <a:latin typeface="Monaco" charset="0"/>
                <a:ea typeface="Monaco" charset="0"/>
                <a:cs typeface="Monaco" charset="0"/>
                <a:sym typeface="Monaco" charset="0"/>
              </a:rPr>
              <a:t>JMSDeliveryMode</a:t>
            </a:r>
          </a:p>
          <a:p>
            <a:pPr eaLnBrk="1" hangingPunct="1">
              <a:lnSpc>
                <a:spcPct val="90000"/>
              </a:lnSpc>
            </a:pPr>
            <a:r>
              <a:rPr lang="en-US" altLang="nl-NL" sz="1687">
                <a:solidFill>
                  <a:schemeClr val="tx1"/>
                </a:solidFill>
                <a:latin typeface="Monaco" charset="0"/>
                <a:ea typeface="Monaco" charset="0"/>
                <a:cs typeface="Monaco" charset="0"/>
                <a:sym typeface="Monaco" charset="0"/>
              </a:rPr>
              <a:t>JMSDestination</a:t>
            </a:r>
          </a:p>
          <a:p>
            <a:pPr eaLnBrk="1" hangingPunct="1">
              <a:lnSpc>
                <a:spcPct val="90000"/>
              </a:lnSpc>
            </a:pPr>
            <a:r>
              <a:rPr lang="en-US" altLang="nl-NL" sz="1687">
                <a:solidFill>
                  <a:schemeClr val="tx1"/>
                </a:solidFill>
                <a:latin typeface="Monaco" charset="0"/>
                <a:ea typeface="Monaco" charset="0"/>
                <a:cs typeface="Monaco" charset="0"/>
                <a:sym typeface="Monaco" charset="0"/>
              </a:rPr>
              <a:t>JMSExpiration</a:t>
            </a:r>
          </a:p>
          <a:p>
            <a:pPr eaLnBrk="1" hangingPunct="1">
              <a:lnSpc>
                <a:spcPct val="90000"/>
              </a:lnSpc>
            </a:pPr>
            <a:r>
              <a:rPr lang="en-US" altLang="nl-NL" sz="1687">
                <a:solidFill>
                  <a:schemeClr val="tx1"/>
                </a:solidFill>
                <a:latin typeface="Monaco" charset="0"/>
                <a:ea typeface="Monaco" charset="0"/>
                <a:cs typeface="Monaco" charset="0"/>
                <a:sym typeface="Monaco" charset="0"/>
              </a:rPr>
              <a:t>JMSPriority</a:t>
            </a:r>
          </a:p>
          <a:p>
            <a:pPr eaLnBrk="1" hangingPunct="1">
              <a:lnSpc>
                <a:spcPct val="90000"/>
              </a:lnSpc>
            </a:pPr>
            <a:r>
              <a:rPr lang="en-US" altLang="nl-NL" sz="1687">
                <a:solidFill>
                  <a:schemeClr val="tx1"/>
                </a:solidFill>
                <a:latin typeface="Monaco" charset="0"/>
                <a:ea typeface="Monaco" charset="0"/>
                <a:cs typeface="Monaco" charset="0"/>
                <a:sym typeface="Monaco" charset="0"/>
              </a:rPr>
              <a:t>JMSRedelivered</a:t>
            </a:r>
          </a:p>
          <a:p>
            <a:pPr eaLnBrk="1" hangingPunct="1">
              <a:lnSpc>
                <a:spcPct val="90000"/>
              </a:lnSpc>
            </a:pPr>
            <a:r>
              <a:rPr lang="en-US" altLang="nl-NL" sz="1687">
                <a:solidFill>
                  <a:schemeClr val="tx1"/>
                </a:solidFill>
                <a:latin typeface="Monaco" charset="0"/>
                <a:ea typeface="Monaco" charset="0"/>
                <a:cs typeface="Monaco" charset="0"/>
                <a:sym typeface="Monaco" charset="0"/>
              </a:rPr>
              <a:t>JMSReployTo</a:t>
            </a:r>
          </a:p>
          <a:p>
            <a:pPr eaLnBrk="1" hangingPunct="1">
              <a:lnSpc>
                <a:spcPct val="90000"/>
              </a:lnSpc>
            </a:pPr>
            <a:r>
              <a:rPr lang="en-US" altLang="nl-NL" sz="1687">
                <a:solidFill>
                  <a:schemeClr val="tx1"/>
                </a:solidFill>
                <a:latin typeface="Monaco" charset="0"/>
                <a:ea typeface="Monaco" charset="0"/>
                <a:cs typeface="Monaco" charset="0"/>
                <a:sym typeface="Monaco" charset="0"/>
              </a:rPr>
              <a:t>JMSTimeStamp</a:t>
            </a:r>
          </a:p>
          <a:p>
            <a:pPr eaLnBrk="1" hangingPunct="1">
              <a:lnSpc>
                <a:spcPct val="90000"/>
              </a:lnSpc>
            </a:pPr>
            <a:r>
              <a:rPr lang="en-US" altLang="nl-NL" sz="1687">
                <a:solidFill>
                  <a:schemeClr val="tx1"/>
                </a:solidFill>
                <a:latin typeface="Monaco" charset="0"/>
                <a:ea typeface="Monaco" charset="0"/>
                <a:cs typeface="Monaco" charset="0"/>
                <a:sym typeface="Monaco" charset="0"/>
              </a:rPr>
              <a:t>...</a:t>
            </a:r>
          </a:p>
        </p:txBody>
      </p:sp>
      <p:sp>
        <p:nvSpPr>
          <p:cNvPr id="25604" name="Rectangle 5"/>
          <p:cNvSpPr>
            <a:spLocks/>
          </p:cNvSpPr>
          <p:nvPr/>
        </p:nvSpPr>
        <p:spPr bwMode="auto">
          <a:xfrm>
            <a:off x="5882082" y="4374825"/>
            <a:ext cx="1570943" cy="1635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eaLnBrk="1" hangingPunct="1">
              <a:lnSpc>
                <a:spcPct val="90000"/>
              </a:lnSpc>
            </a:pPr>
            <a:r>
              <a:rPr lang="en-US" altLang="nl-NL" sz="1687" u="sng">
                <a:solidFill>
                  <a:schemeClr val="tx1"/>
                </a:solidFill>
                <a:latin typeface="Monaco" charset="0"/>
                <a:ea typeface="Monaco" charset="0"/>
                <a:cs typeface="Monaco" charset="0"/>
                <a:sym typeface="Monaco" charset="0"/>
              </a:rPr>
              <a:t>Payload</a:t>
            </a:r>
          </a:p>
          <a:p>
            <a:pPr eaLnBrk="1" hangingPunct="1">
              <a:lnSpc>
                <a:spcPct val="90000"/>
              </a:lnSpc>
            </a:pPr>
            <a:r>
              <a:rPr lang="en-US" altLang="nl-NL" sz="1687">
                <a:solidFill>
                  <a:schemeClr val="tx1"/>
                </a:solidFill>
                <a:latin typeface="Monaco" charset="0"/>
                <a:ea typeface="Monaco" charset="0"/>
                <a:cs typeface="Monaco" charset="0"/>
                <a:sym typeface="Monaco" charset="0"/>
              </a:rPr>
              <a:t>Message</a:t>
            </a:r>
          </a:p>
          <a:p>
            <a:pPr eaLnBrk="1" hangingPunct="1">
              <a:lnSpc>
                <a:spcPct val="90000"/>
              </a:lnSpc>
            </a:pPr>
            <a:r>
              <a:rPr lang="en-US" altLang="nl-NL" sz="1687">
                <a:solidFill>
                  <a:schemeClr val="tx1"/>
                </a:solidFill>
                <a:latin typeface="Monaco" charset="0"/>
                <a:ea typeface="Monaco" charset="0"/>
                <a:cs typeface="Monaco" charset="0"/>
                <a:sym typeface="Monaco" charset="0"/>
              </a:rPr>
              <a:t>TextMessage</a:t>
            </a:r>
          </a:p>
          <a:p>
            <a:pPr eaLnBrk="1" hangingPunct="1">
              <a:lnSpc>
                <a:spcPct val="90000"/>
              </a:lnSpc>
            </a:pPr>
            <a:r>
              <a:rPr lang="en-US" altLang="nl-NL" sz="1687">
                <a:solidFill>
                  <a:schemeClr val="tx1"/>
                </a:solidFill>
                <a:latin typeface="Monaco" charset="0"/>
                <a:ea typeface="Monaco" charset="0"/>
                <a:cs typeface="Monaco" charset="0"/>
                <a:sym typeface="Monaco" charset="0"/>
              </a:rPr>
              <a:t>MapMessage</a:t>
            </a:r>
          </a:p>
          <a:p>
            <a:pPr eaLnBrk="1" hangingPunct="1">
              <a:lnSpc>
                <a:spcPct val="90000"/>
              </a:lnSpc>
            </a:pPr>
            <a:r>
              <a:rPr lang="en-US" altLang="nl-NL" sz="1687">
                <a:solidFill>
                  <a:schemeClr val="tx1"/>
                </a:solidFill>
                <a:latin typeface="Monaco" charset="0"/>
                <a:ea typeface="Monaco" charset="0"/>
                <a:cs typeface="Monaco" charset="0"/>
                <a:sym typeface="Monaco" charset="0"/>
              </a:rPr>
              <a:t>Bytemessage</a:t>
            </a:r>
          </a:p>
          <a:p>
            <a:pPr eaLnBrk="1" hangingPunct="1">
              <a:lnSpc>
                <a:spcPct val="90000"/>
              </a:lnSpc>
            </a:pPr>
            <a:r>
              <a:rPr lang="en-US" altLang="nl-NL" sz="1687">
                <a:solidFill>
                  <a:schemeClr val="tx1"/>
                </a:solidFill>
                <a:latin typeface="Monaco" charset="0"/>
                <a:ea typeface="Monaco" charset="0"/>
                <a:cs typeface="Monaco" charset="0"/>
                <a:sym typeface="Monaco" charset="0"/>
              </a:rPr>
              <a:t>StreamMessage</a:t>
            </a:r>
          </a:p>
          <a:p>
            <a:pPr eaLnBrk="1" hangingPunct="1">
              <a:lnSpc>
                <a:spcPct val="90000"/>
              </a:lnSpc>
            </a:pPr>
            <a:r>
              <a:rPr lang="en-US" altLang="nl-NL" sz="1687">
                <a:solidFill>
                  <a:schemeClr val="tx1"/>
                </a:solidFill>
                <a:latin typeface="Monaco" charset="0"/>
                <a:ea typeface="Monaco" charset="0"/>
                <a:cs typeface="Monaco" charset="0"/>
                <a:sym typeface="Monaco" charset="0"/>
              </a:rPr>
              <a:t>ObjectMessage</a:t>
            </a:r>
          </a:p>
        </p:txBody>
      </p:sp>
      <p:sp>
        <p:nvSpPr>
          <p:cNvPr id="25606" name="Rectangle 9"/>
          <p:cNvSpPr>
            <a:spLocks/>
          </p:cNvSpPr>
          <p:nvPr/>
        </p:nvSpPr>
        <p:spPr bwMode="auto">
          <a:xfrm>
            <a:off x="5058316" y="1054426"/>
            <a:ext cx="3634383" cy="33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1687" dirty="0">
                <a:solidFill>
                  <a:schemeClr val="tx1"/>
                </a:solidFill>
                <a:latin typeface="Monaco" charset="0"/>
                <a:ea typeface="Monaco" charset="0"/>
                <a:cs typeface="Monaco" charset="0"/>
                <a:sym typeface="Monaco" charset="0"/>
              </a:rPr>
              <a:t>JMS Message</a:t>
            </a:r>
          </a:p>
        </p:txBody>
      </p:sp>
      <p:sp>
        <p:nvSpPr>
          <p:cNvPr id="11" name="Titel 1"/>
          <p:cNvSpPr>
            <a:spLocks noGrp="1"/>
          </p:cNvSpPr>
          <p:nvPr>
            <p:ph type="title"/>
          </p:nvPr>
        </p:nvSpPr>
        <p:spPr>
          <a:xfrm>
            <a:off x="252919" y="1123837"/>
            <a:ext cx="3194474" cy="4601183"/>
          </a:xfrm>
        </p:spPr>
        <p:txBody>
          <a:bodyPr/>
          <a:lstStyle/>
          <a:p>
            <a:r>
              <a:rPr lang="nl-NL" dirty="0"/>
              <a:t>JMS </a:t>
            </a:r>
            <a:r>
              <a:rPr lang="nl-NL" dirty="0" err="1"/>
              <a:t>implementation</a:t>
            </a:r>
            <a:endParaRPr lang="nl-NL" dirty="0"/>
          </a:p>
        </p:txBody>
      </p:sp>
      <p:sp>
        <p:nvSpPr>
          <p:cNvPr id="12" name="Tekstvak 11"/>
          <p:cNvSpPr txBox="1"/>
          <p:nvPr/>
        </p:nvSpPr>
        <p:spPr>
          <a:xfrm rot="811833">
            <a:off x="7848770" y="713979"/>
            <a:ext cx="3659972" cy="1077218"/>
          </a:xfrm>
          <a:prstGeom prst="rect">
            <a:avLst/>
          </a:prstGeom>
          <a:solidFill>
            <a:srgbClr val="DAFF21"/>
          </a:solidFill>
          <a:ln w="190500">
            <a:solidFill>
              <a:schemeClr val="bg1"/>
            </a:solidFill>
          </a:ln>
          <a:effectLst>
            <a:outerShdw blurRad="50800" dist="38100" dir="18900000" algn="bl" rotWithShape="0">
              <a:prstClr val="black">
                <a:alpha val="40000"/>
              </a:prstClr>
            </a:outerShdw>
          </a:effectLst>
        </p:spPr>
        <p:txBody>
          <a:bodyPr wrap="square" rtlCol="0">
            <a:spAutoFit/>
          </a:bodyPr>
          <a:lstStyle/>
          <a:p>
            <a:pPr algn="ctr"/>
            <a:r>
              <a:rPr lang="nl-NL" sz="1600" b="1" dirty="0">
                <a:latin typeface="Century Gothic" panose="020B0502020202020204" pitchFamily="34" charset="0"/>
              </a:rPr>
              <a:t>JMS </a:t>
            </a:r>
            <a:r>
              <a:rPr lang="nl-NL" sz="1600" b="1" dirty="0" err="1">
                <a:latin typeface="Century Gothic" panose="020B0502020202020204" pitchFamily="34" charset="0"/>
              </a:rPr>
              <a:t>message</a:t>
            </a:r>
            <a:r>
              <a:rPr lang="nl-NL" sz="1600" b="1" dirty="0">
                <a:latin typeface="Century Gothic" panose="020B0502020202020204" pitchFamily="34" charset="0"/>
              </a:rPr>
              <a:t> is made </a:t>
            </a:r>
            <a:r>
              <a:rPr lang="nl-NL" sz="1600" b="1" dirty="0" err="1">
                <a:latin typeface="Century Gothic" panose="020B0502020202020204" pitchFamily="34" charset="0"/>
              </a:rPr>
              <a:t>to</a:t>
            </a:r>
            <a:r>
              <a:rPr lang="nl-NL" sz="1600" b="1" dirty="0">
                <a:latin typeface="Century Gothic" panose="020B0502020202020204" pitchFamily="34" charset="0"/>
              </a:rPr>
              <a:t> </a:t>
            </a:r>
            <a:r>
              <a:rPr lang="nl-NL" sz="1600" b="1" dirty="0" err="1">
                <a:latin typeface="Century Gothic" panose="020B0502020202020204" pitchFamily="34" charset="0"/>
              </a:rPr>
              <a:t>be</a:t>
            </a:r>
            <a:r>
              <a:rPr lang="nl-NL" sz="1600" b="1" dirty="0">
                <a:latin typeface="Century Gothic" panose="020B0502020202020204" pitchFamily="34" charset="0"/>
              </a:rPr>
              <a:t> </a:t>
            </a:r>
            <a:r>
              <a:rPr lang="nl-NL" sz="1600" b="1" dirty="0" err="1">
                <a:latin typeface="Century Gothic" panose="020B0502020202020204" pitchFamily="34" charset="0"/>
              </a:rPr>
              <a:t>easily</a:t>
            </a:r>
            <a:r>
              <a:rPr lang="nl-NL" sz="1600" b="1" dirty="0">
                <a:latin typeface="Century Gothic" panose="020B0502020202020204" pitchFamily="34" charset="0"/>
              </a:rPr>
              <a:t> </a:t>
            </a:r>
            <a:r>
              <a:rPr lang="nl-NL" sz="1600" b="1" dirty="0" err="1">
                <a:latin typeface="Century Gothic" panose="020B0502020202020204" pitchFamily="34" charset="0"/>
              </a:rPr>
              <a:t>understood</a:t>
            </a:r>
            <a:r>
              <a:rPr lang="nl-NL" sz="1600" b="1" dirty="0">
                <a:latin typeface="Century Gothic" panose="020B0502020202020204" pitchFamily="34" charset="0"/>
              </a:rPr>
              <a:t>. </a:t>
            </a:r>
            <a:r>
              <a:rPr lang="nl-NL" sz="1600" b="1" dirty="0" err="1">
                <a:latin typeface="Century Gothic" panose="020B0502020202020204" pitchFamily="34" charset="0"/>
              </a:rPr>
              <a:t>All</a:t>
            </a:r>
            <a:r>
              <a:rPr lang="nl-NL" sz="1600" b="1" dirty="0">
                <a:latin typeface="Century Gothic" panose="020B0502020202020204" pitchFamily="34" charset="0"/>
              </a:rPr>
              <a:t> </a:t>
            </a:r>
            <a:r>
              <a:rPr lang="nl-NL" sz="1600" b="1" dirty="0" err="1">
                <a:latin typeface="Century Gothic" panose="020B0502020202020204" pitchFamily="34" charset="0"/>
              </a:rPr>
              <a:t>complexity</a:t>
            </a:r>
            <a:r>
              <a:rPr lang="nl-NL" sz="1600" b="1" dirty="0">
                <a:latin typeface="Century Gothic" panose="020B0502020202020204" pitchFamily="34" charset="0"/>
              </a:rPr>
              <a:t> of a JMS </a:t>
            </a:r>
            <a:r>
              <a:rPr lang="nl-NL" sz="1600" b="1" dirty="0" err="1">
                <a:latin typeface="Century Gothic" panose="020B0502020202020204" pitchFamily="34" charset="0"/>
              </a:rPr>
              <a:t>message</a:t>
            </a:r>
            <a:r>
              <a:rPr lang="nl-NL" sz="1600" b="1" dirty="0">
                <a:latin typeface="Century Gothic" panose="020B0502020202020204" pitchFamily="34" charset="0"/>
              </a:rPr>
              <a:t> is found in </a:t>
            </a:r>
            <a:r>
              <a:rPr lang="nl-NL" sz="1600" b="1" dirty="0" err="1">
                <a:latin typeface="Century Gothic" panose="020B0502020202020204" pitchFamily="34" charset="0"/>
              </a:rPr>
              <a:t>the</a:t>
            </a:r>
            <a:r>
              <a:rPr lang="nl-NL" sz="1600" b="1" dirty="0">
                <a:latin typeface="Century Gothic" panose="020B0502020202020204" pitchFamily="34" charset="0"/>
              </a:rPr>
              <a:t> header.</a:t>
            </a:r>
            <a:endParaRPr lang="nl-NL" sz="1600" b="1" u="sng" dirty="0">
              <a:latin typeface="Century Gothic" panose="020B0502020202020204" pitchFamily="34" charset="0"/>
            </a:endParaRPr>
          </a:p>
        </p:txBody>
      </p:sp>
    </p:spTree>
    <p:extLst>
      <p:ext uri="{BB962C8B-B14F-4D97-AF65-F5344CB8AC3E}">
        <p14:creationId xmlns:p14="http://schemas.microsoft.com/office/powerpoint/2010/main" val="5382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p:cNvSpPr>
          <p:nvPr/>
        </p:nvSpPr>
        <p:spPr bwMode="auto">
          <a:xfrm>
            <a:off x="3735586" y="1123837"/>
            <a:ext cx="8456414" cy="4420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marL="635000" indent="-635000">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eaLnBrk="1" hangingPunct="1">
              <a:buFontTx/>
              <a:buAutoNum type="arabicPeriod"/>
            </a:pPr>
            <a:r>
              <a:rPr lang="en-US" altLang="nl-NL" sz="2531" dirty="0">
                <a:solidFill>
                  <a:schemeClr val="tx1"/>
                </a:solidFill>
                <a:latin typeface="Helvetica Neue" charset="0"/>
                <a:ea typeface="Helvetica Neue" charset="0"/>
                <a:cs typeface="Helvetica Neue" charset="0"/>
                <a:sym typeface="Helvetica Neue" charset="0"/>
              </a:rPr>
              <a:t>Acquire a JMS connection factory</a:t>
            </a:r>
          </a:p>
          <a:p>
            <a:pPr eaLnBrk="1" hangingPunct="1">
              <a:buFontTx/>
              <a:buAutoNum type="arabicPeriod"/>
            </a:pPr>
            <a:r>
              <a:rPr lang="en-US" altLang="nl-NL" sz="2531" dirty="0">
                <a:solidFill>
                  <a:schemeClr val="tx1"/>
                </a:solidFill>
                <a:latin typeface="Helvetica Neue" charset="0"/>
                <a:ea typeface="Helvetica Neue" charset="0"/>
                <a:cs typeface="Helvetica Neue" charset="0"/>
                <a:sym typeface="Helvetica Neue" charset="0"/>
              </a:rPr>
              <a:t>Create a JMS connection using this factory</a:t>
            </a:r>
          </a:p>
          <a:p>
            <a:pPr eaLnBrk="1" hangingPunct="1">
              <a:buFontTx/>
              <a:buAutoNum type="arabicPeriod"/>
            </a:pPr>
            <a:r>
              <a:rPr lang="en-US" altLang="nl-NL" sz="2531" dirty="0">
                <a:solidFill>
                  <a:schemeClr val="tx1"/>
                </a:solidFill>
                <a:latin typeface="Helvetica Neue" charset="0"/>
                <a:ea typeface="Helvetica Neue" charset="0"/>
                <a:cs typeface="Helvetica Neue" charset="0"/>
                <a:sym typeface="Helvetica Neue" charset="0"/>
              </a:rPr>
              <a:t>Start the connection</a:t>
            </a:r>
          </a:p>
          <a:p>
            <a:pPr eaLnBrk="1" hangingPunct="1">
              <a:buFontTx/>
              <a:buAutoNum type="arabicPeriod"/>
            </a:pPr>
            <a:r>
              <a:rPr lang="en-US" altLang="nl-NL" sz="2531" dirty="0">
                <a:solidFill>
                  <a:schemeClr val="tx1"/>
                </a:solidFill>
                <a:latin typeface="Helvetica Neue" charset="0"/>
                <a:ea typeface="Helvetica Neue" charset="0"/>
                <a:cs typeface="Helvetica Neue" charset="0"/>
                <a:sym typeface="Helvetica Neue" charset="0"/>
              </a:rPr>
              <a:t>Create a JMS session from the connection</a:t>
            </a:r>
          </a:p>
          <a:p>
            <a:pPr eaLnBrk="1" hangingPunct="1">
              <a:buFontTx/>
              <a:buAutoNum type="arabicPeriod"/>
            </a:pPr>
            <a:r>
              <a:rPr lang="en-US" altLang="nl-NL" sz="2531" dirty="0">
                <a:solidFill>
                  <a:schemeClr val="tx1"/>
                </a:solidFill>
                <a:latin typeface="Helvetica Neue" charset="0"/>
                <a:ea typeface="Helvetica Neue" charset="0"/>
                <a:cs typeface="Helvetica Neue" charset="0"/>
                <a:sym typeface="Helvetica Neue" charset="0"/>
              </a:rPr>
              <a:t>Acquire a destination</a:t>
            </a:r>
          </a:p>
          <a:p>
            <a:pPr eaLnBrk="1" hangingPunct="1">
              <a:buFontTx/>
              <a:buAutoNum type="arabicPeriod"/>
            </a:pPr>
            <a:r>
              <a:rPr lang="en-US" altLang="nl-NL" sz="2531" dirty="0">
                <a:solidFill>
                  <a:schemeClr val="tx1"/>
                </a:solidFill>
                <a:latin typeface="Helvetica Neue" charset="0"/>
                <a:ea typeface="Helvetica Neue" charset="0"/>
                <a:cs typeface="Helvetica Neue" charset="0"/>
                <a:sym typeface="Helvetica Neue" charset="0"/>
              </a:rPr>
              <a:t>Create a JMS producer</a:t>
            </a:r>
          </a:p>
          <a:p>
            <a:pPr lvl="1" eaLnBrk="1" hangingPunct="1">
              <a:buFontTx/>
              <a:buAutoNum type="arabicPeriod"/>
            </a:pPr>
            <a:r>
              <a:rPr lang="en-US" altLang="nl-NL" sz="1687" dirty="0">
                <a:solidFill>
                  <a:schemeClr val="tx1"/>
                </a:solidFill>
                <a:latin typeface="Helvetica Neue" charset="0"/>
                <a:ea typeface="Helvetica Neue" charset="0"/>
                <a:cs typeface="Helvetica Neue" charset="0"/>
                <a:sym typeface="Helvetica Neue" charset="0"/>
              </a:rPr>
              <a:t>Create a JMS message and address it to a destination</a:t>
            </a:r>
          </a:p>
          <a:p>
            <a:pPr eaLnBrk="1" hangingPunct="1">
              <a:buFontTx/>
              <a:buAutoNum type="arabicPeriod"/>
            </a:pPr>
            <a:r>
              <a:rPr lang="en-US" altLang="nl-NL" sz="2531" dirty="0">
                <a:solidFill>
                  <a:schemeClr val="tx1"/>
                </a:solidFill>
                <a:latin typeface="Helvetica Neue" charset="0"/>
                <a:ea typeface="Helvetica Neue" charset="0"/>
                <a:cs typeface="Helvetica Neue" charset="0"/>
                <a:sym typeface="Helvetica Neue" charset="0"/>
              </a:rPr>
              <a:t>Create a JMS consumer</a:t>
            </a:r>
          </a:p>
          <a:p>
            <a:pPr lvl="1" eaLnBrk="1" hangingPunct="1">
              <a:buFontTx/>
              <a:buAutoNum type="arabicPeriod"/>
            </a:pPr>
            <a:r>
              <a:rPr lang="en-US" altLang="nl-NL" sz="1687" dirty="0">
                <a:solidFill>
                  <a:schemeClr val="tx1"/>
                </a:solidFill>
                <a:latin typeface="Helvetica Neue" charset="0"/>
                <a:ea typeface="Helvetica Neue" charset="0"/>
                <a:cs typeface="Helvetica Neue" charset="0"/>
                <a:sym typeface="Helvetica Neue" charset="0"/>
              </a:rPr>
              <a:t>Register a JMS message listener</a:t>
            </a:r>
          </a:p>
          <a:p>
            <a:pPr eaLnBrk="1" hangingPunct="1">
              <a:buFontTx/>
              <a:buAutoNum type="arabicPeriod"/>
            </a:pPr>
            <a:r>
              <a:rPr lang="en-US" altLang="nl-NL" sz="2531" dirty="0">
                <a:solidFill>
                  <a:schemeClr val="tx1"/>
                </a:solidFill>
                <a:latin typeface="Helvetica Neue" charset="0"/>
                <a:ea typeface="Helvetica Neue" charset="0"/>
                <a:cs typeface="Helvetica Neue" charset="0"/>
                <a:sym typeface="Helvetica Neue" charset="0"/>
              </a:rPr>
              <a:t>Send or receive message(s)</a:t>
            </a:r>
          </a:p>
          <a:p>
            <a:pPr eaLnBrk="1" hangingPunct="1">
              <a:buFontTx/>
              <a:buAutoNum type="arabicPeriod"/>
            </a:pPr>
            <a:r>
              <a:rPr lang="en-US" altLang="nl-NL" sz="2531" dirty="0">
                <a:solidFill>
                  <a:schemeClr val="tx1"/>
                </a:solidFill>
                <a:latin typeface="Helvetica Neue" charset="0"/>
                <a:ea typeface="Helvetica Neue" charset="0"/>
                <a:cs typeface="Helvetica Neue" charset="0"/>
                <a:sym typeface="Helvetica Neue" charset="0"/>
              </a:rPr>
              <a:t>Close all JMS resources (connection, session, producer, consumer, and so forth)</a:t>
            </a:r>
          </a:p>
        </p:txBody>
      </p:sp>
      <p:sp>
        <p:nvSpPr>
          <p:cNvPr id="4" name="Titel 1"/>
          <p:cNvSpPr>
            <a:spLocks noGrp="1"/>
          </p:cNvSpPr>
          <p:nvPr>
            <p:ph type="title"/>
          </p:nvPr>
        </p:nvSpPr>
        <p:spPr>
          <a:xfrm>
            <a:off x="252919" y="1123837"/>
            <a:ext cx="3131412" cy="4601183"/>
          </a:xfrm>
        </p:spPr>
        <p:txBody>
          <a:bodyPr/>
          <a:lstStyle/>
          <a:p>
            <a:r>
              <a:rPr lang="nl-NL" dirty="0"/>
              <a:t>JMS </a:t>
            </a:r>
            <a:r>
              <a:rPr lang="nl-NL" dirty="0" err="1"/>
              <a:t>implementation</a:t>
            </a:r>
            <a:endParaRPr lang="nl-NL" dirty="0"/>
          </a:p>
        </p:txBody>
      </p:sp>
    </p:spTree>
    <p:extLst>
      <p:ext uri="{BB962C8B-B14F-4D97-AF65-F5344CB8AC3E}">
        <p14:creationId xmlns:p14="http://schemas.microsoft.com/office/powerpoint/2010/main" val="2327795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p:cNvSpPr>
          <p:nvPr/>
        </p:nvSpPr>
        <p:spPr bwMode="auto">
          <a:xfrm>
            <a:off x="3743572" y="454917"/>
            <a:ext cx="8161734" cy="630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1pPr>
            <a:lvl2pPr marL="742950" indent="-28575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2pPr>
            <a:lvl3pPr marL="11430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3pPr>
            <a:lvl4pPr marL="16002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4pPr>
            <a:lvl5pPr marL="20574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9pPr>
          </a:lstStyle>
          <a:p>
            <a:pPr eaLnBrk="1" hangingPunct="1"/>
            <a:r>
              <a:rPr lang="en-US" altLang="nl-NL" sz="1400" dirty="0">
                <a:solidFill>
                  <a:schemeClr val="tx1"/>
                </a:solidFill>
                <a:latin typeface="Monaco" charset="0"/>
                <a:ea typeface="Monaco" charset="0"/>
                <a:cs typeface="Monaco" charset="0"/>
                <a:sym typeface="Monaco" charset="0"/>
              </a:rPr>
              <a:t>public class </a:t>
            </a:r>
            <a:r>
              <a:rPr lang="en-US" altLang="nl-NL" sz="1400" dirty="0" err="1">
                <a:solidFill>
                  <a:schemeClr val="tx1"/>
                </a:solidFill>
                <a:latin typeface="Monaco" charset="0"/>
                <a:ea typeface="Monaco" charset="0"/>
                <a:cs typeface="Monaco" charset="0"/>
                <a:sym typeface="Monaco" charset="0"/>
              </a:rPr>
              <a:t>MyMessageProducer</a:t>
            </a:r>
            <a:r>
              <a:rPr lang="en-US" altLang="nl-NL" sz="1400" dirty="0">
                <a:solidFill>
                  <a:schemeClr val="tx1"/>
                </a:solidFill>
                <a:latin typeface="Monaco" charset="0"/>
                <a:ea typeface="Monaco" charset="0"/>
                <a:cs typeface="Monaco" charset="0"/>
                <a:sym typeface="Monaco" charset="0"/>
              </a:rPr>
              <a:t> {</a:t>
            </a:r>
          </a:p>
          <a:p>
            <a:pPr eaLnBrk="1" hangingPunct="1"/>
            <a:r>
              <a:rPr lang="en-US" altLang="nl-NL" sz="1400" dirty="0">
                <a:solidFill>
                  <a:schemeClr val="tx1"/>
                </a:solidFill>
                <a:latin typeface="Monaco" charset="0"/>
                <a:ea typeface="Monaco" charset="0"/>
                <a:cs typeface="Monaco" charset="0"/>
                <a:sym typeface="Monaco" charset="0"/>
              </a:rPr>
              <a:t>	// initial code omitted</a:t>
            </a:r>
          </a:p>
          <a:p>
            <a:pPr eaLnBrk="1" hangingPunct="1"/>
            <a:r>
              <a:rPr lang="en-US" altLang="nl-NL" sz="1400" dirty="0">
                <a:solidFill>
                  <a:schemeClr val="tx1"/>
                </a:solidFill>
                <a:latin typeface="Monaco" charset="0"/>
                <a:ea typeface="Monaco" charset="0"/>
                <a:cs typeface="Monaco" charset="0"/>
                <a:sym typeface="Monaco" charset="0"/>
              </a:rPr>
              <a:t>	</a:t>
            </a:r>
            <a:r>
              <a:rPr lang="en-US" altLang="nl-NL" sz="1400" dirty="0" err="1">
                <a:solidFill>
                  <a:schemeClr val="tx1"/>
                </a:solidFill>
                <a:latin typeface="Monaco" charset="0"/>
                <a:ea typeface="Monaco" charset="0"/>
                <a:cs typeface="Monaco" charset="0"/>
                <a:sym typeface="Monaco" charset="0"/>
              </a:rPr>
              <a:t>ConnectionFactory</a:t>
            </a:r>
            <a:r>
              <a:rPr lang="en-US" altLang="nl-NL" sz="1400" dirty="0">
                <a:solidFill>
                  <a:schemeClr val="tx1"/>
                </a:solidFill>
                <a:latin typeface="Monaco" charset="0"/>
                <a:ea typeface="Monaco" charset="0"/>
                <a:cs typeface="Monaco" charset="0"/>
                <a:sym typeface="Monaco" charset="0"/>
              </a:rPr>
              <a:t> </a:t>
            </a:r>
            <a:r>
              <a:rPr lang="en-US" altLang="nl-NL" sz="1400" dirty="0" err="1">
                <a:solidFill>
                  <a:schemeClr val="tx1"/>
                </a:solidFill>
                <a:latin typeface="Monaco" charset="0"/>
                <a:ea typeface="Monaco" charset="0"/>
                <a:cs typeface="Monaco" charset="0"/>
                <a:sym typeface="Monaco" charset="0"/>
              </a:rPr>
              <a:t>connectionFactory</a:t>
            </a:r>
            <a:r>
              <a:rPr lang="en-US" altLang="nl-NL" sz="1400" dirty="0">
                <a:solidFill>
                  <a:schemeClr val="tx1"/>
                </a:solidFill>
                <a:latin typeface="Monaco" charset="0"/>
                <a:ea typeface="Monaco" charset="0"/>
                <a:cs typeface="Monaco" charset="0"/>
                <a:sym typeface="Monaco" charset="0"/>
              </a:rPr>
              <a:t>;</a:t>
            </a:r>
          </a:p>
          <a:p>
            <a:pPr eaLnBrk="1" hangingPunct="1"/>
            <a:r>
              <a:rPr lang="en-US" altLang="nl-NL" sz="1400" dirty="0">
                <a:solidFill>
                  <a:schemeClr val="tx1"/>
                </a:solidFill>
                <a:latin typeface="Monaco" charset="0"/>
                <a:ea typeface="Monaco" charset="0"/>
                <a:cs typeface="Monaco" charset="0"/>
                <a:sym typeface="Monaco" charset="0"/>
              </a:rPr>
              <a:t>	Connection </a:t>
            </a:r>
            <a:r>
              <a:rPr lang="en-US" altLang="nl-NL" sz="1400" dirty="0" err="1">
                <a:solidFill>
                  <a:schemeClr val="tx1"/>
                </a:solidFill>
                <a:latin typeface="Monaco" charset="0"/>
                <a:ea typeface="Monaco" charset="0"/>
                <a:cs typeface="Monaco" charset="0"/>
                <a:sym typeface="Monaco" charset="0"/>
              </a:rPr>
              <a:t>connection;Session</a:t>
            </a:r>
            <a:r>
              <a:rPr lang="en-US" altLang="nl-NL" sz="1400" dirty="0">
                <a:solidFill>
                  <a:schemeClr val="tx1"/>
                </a:solidFill>
                <a:latin typeface="Monaco" charset="0"/>
                <a:ea typeface="Monaco" charset="0"/>
                <a:cs typeface="Monaco" charset="0"/>
                <a:sym typeface="Monaco" charset="0"/>
              </a:rPr>
              <a:t> session;</a:t>
            </a:r>
          </a:p>
          <a:p>
            <a:pPr eaLnBrk="1" hangingPunct="1"/>
            <a:r>
              <a:rPr lang="en-US" altLang="nl-NL" sz="1400" dirty="0">
                <a:solidFill>
                  <a:schemeClr val="tx1"/>
                </a:solidFill>
                <a:latin typeface="Monaco" charset="0"/>
                <a:ea typeface="Monaco" charset="0"/>
                <a:cs typeface="Monaco" charset="0"/>
                <a:sym typeface="Monaco" charset="0"/>
              </a:rPr>
              <a:t>	Destination </a:t>
            </a:r>
            <a:r>
              <a:rPr lang="en-US" altLang="nl-NL" sz="1400" dirty="0" err="1">
                <a:solidFill>
                  <a:schemeClr val="tx1"/>
                </a:solidFill>
                <a:latin typeface="Monaco" charset="0"/>
                <a:ea typeface="Monaco" charset="0"/>
                <a:cs typeface="Monaco" charset="0"/>
                <a:sym typeface="Monaco" charset="0"/>
              </a:rPr>
              <a:t>destination</a:t>
            </a:r>
            <a:r>
              <a:rPr lang="en-US" altLang="nl-NL" sz="1400" dirty="0">
                <a:solidFill>
                  <a:schemeClr val="tx1"/>
                </a:solidFill>
                <a:latin typeface="Monaco" charset="0"/>
                <a:ea typeface="Monaco" charset="0"/>
                <a:cs typeface="Monaco" charset="0"/>
                <a:sym typeface="Monaco" charset="0"/>
              </a:rPr>
              <a:t>;</a:t>
            </a:r>
          </a:p>
          <a:p>
            <a:pPr eaLnBrk="1" hangingPunct="1"/>
            <a:r>
              <a:rPr lang="en-US" altLang="nl-NL" sz="1400" dirty="0">
                <a:solidFill>
                  <a:schemeClr val="tx1"/>
                </a:solidFill>
                <a:latin typeface="Monaco" charset="0"/>
                <a:ea typeface="Monaco" charset="0"/>
                <a:cs typeface="Monaco" charset="0"/>
                <a:sym typeface="Monaco" charset="0"/>
              </a:rPr>
              <a:t>	</a:t>
            </a:r>
            <a:r>
              <a:rPr lang="en-US" altLang="nl-NL" sz="1400" dirty="0" err="1">
                <a:solidFill>
                  <a:schemeClr val="tx1"/>
                </a:solidFill>
                <a:latin typeface="Monaco" charset="0"/>
                <a:ea typeface="Monaco" charset="0"/>
                <a:cs typeface="Monaco" charset="0"/>
                <a:sym typeface="Monaco" charset="0"/>
              </a:rPr>
              <a:t>MessageProducer</a:t>
            </a:r>
            <a:r>
              <a:rPr lang="en-US" altLang="nl-NL" sz="1400" dirty="0">
                <a:solidFill>
                  <a:schemeClr val="tx1"/>
                </a:solidFill>
                <a:latin typeface="Monaco" charset="0"/>
                <a:ea typeface="Monaco" charset="0"/>
                <a:cs typeface="Monaco" charset="0"/>
                <a:sym typeface="Monaco" charset="0"/>
              </a:rPr>
              <a:t> producer;</a:t>
            </a:r>
          </a:p>
          <a:p>
            <a:pPr eaLnBrk="1" hangingPunct="1"/>
            <a:r>
              <a:rPr lang="en-US" altLang="nl-NL" sz="1400" dirty="0">
                <a:solidFill>
                  <a:schemeClr val="tx1"/>
                </a:solidFill>
                <a:latin typeface="Monaco" charset="0"/>
                <a:ea typeface="Monaco" charset="0"/>
                <a:cs typeface="Monaco" charset="0"/>
                <a:sym typeface="Monaco" charset="0"/>
              </a:rPr>
              <a:t>	Message </a:t>
            </a:r>
            <a:r>
              <a:rPr lang="en-US" altLang="nl-NL" sz="1400" dirty="0" err="1">
                <a:solidFill>
                  <a:schemeClr val="tx1"/>
                </a:solidFill>
                <a:latin typeface="Monaco" charset="0"/>
                <a:ea typeface="Monaco" charset="0"/>
                <a:cs typeface="Monaco" charset="0"/>
                <a:sym typeface="Monaco" charset="0"/>
              </a:rPr>
              <a:t>message</a:t>
            </a:r>
            <a:r>
              <a:rPr lang="en-US" altLang="nl-NL" sz="1400" dirty="0">
                <a:solidFill>
                  <a:schemeClr val="tx1"/>
                </a:solidFill>
                <a:latin typeface="Monaco" charset="0"/>
                <a:ea typeface="Monaco" charset="0"/>
                <a:cs typeface="Monaco" charset="0"/>
                <a:sym typeface="Monaco" charset="0"/>
              </a:rPr>
              <a:t>;</a:t>
            </a:r>
          </a:p>
          <a:p>
            <a:pPr eaLnBrk="1" hangingPunct="1"/>
            <a:r>
              <a:rPr lang="en-US" altLang="nl-NL" sz="1400" dirty="0">
                <a:solidFill>
                  <a:schemeClr val="tx1"/>
                </a:solidFill>
                <a:latin typeface="Monaco" charset="0"/>
                <a:ea typeface="Monaco" charset="0"/>
                <a:cs typeface="Monaco" charset="0"/>
                <a:sym typeface="Monaco" charset="0"/>
              </a:rPr>
              <a:t>	</a:t>
            </a:r>
            <a:r>
              <a:rPr lang="en-US" altLang="nl-NL" sz="1400" dirty="0" err="1">
                <a:solidFill>
                  <a:schemeClr val="tx1"/>
                </a:solidFill>
                <a:latin typeface="Monaco" charset="0"/>
                <a:ea typeface="Monaco" charset="0"/>
                <a:cs typeface="Monaco" charset="0"/>
                <a:sym typeface="Monaco" charset="0"/>
              </a:rPr>
              <a:t>boolean</a:t>
            </a:r>
            <a:r>
              <a:rPr lang="en-US" altLang="nl-NL" sz="1400" dirty="0">
                <a:solidFill>
                  <a:schemeClr val="tx1"/>
                </a:solidFill>
                <a:latin typeface="Monaco" charset="0"/>
                <a:ea typeface="Monaco" charset="0"/>
                <a:cs typeface="Monaco" charset="0"/>
                <a:sym typeface="Monaco" charset="0"/>
              </a:rPr>
              <a:t> </a:t>
            </a:r>
            <a:r>
              <a:rPr lang="en-US" altLang="nl-NL" sz="1400" dirty="0" err="1">
                <a:solidFill>
                  <a:schemeClr val="tx1"/>
                </a:solidFill>
                <a:latin typeface="Monaco" charset="0"/>
                <a:ea typeface="Monaco" charset="0"/>
                <a:cs typeface="Monaco" charset="0"/>
                <a:sym typeface="Monaco" charset="0"/>
              </a:rPr>
              <a:t>useTransaction</a:t>
            </a:r>
            <a:r>
              <a:rPr lang="en-US" altLang="nl-NL" sz="1400" dirty="0">
                <a:solidFill>
                  <a:schemeClr val="tx1"/>
                </a:solidFill>
                <a:latin typeface="Monaco" charset="0"/>
                <a:ea typeface="Monaco" charset="0"/>
                <a:cs typeface="Monaco" charset="0"/>
                <a:sym typeface="Monaco" charset="0"/>
              </a:rPr>
              <a:t> = false;</a:t>
            </a:r>
          </a:p>
          <a:p>
            <a:pPr eaLnBrk="1" hangingPunct="1"/>
            <a:endParaRPr lang="en-US" altLang="nl-NL" sz="1400" dirty="0">
              <a:solidFill>
                <a:schemeClr val="tx1"/>
              </a:solidFill>
              <a:latin typeface="Monaco" charset="0"/>
              <a:ea typeface="Monaco" charset="0"/>
              <a:cs typeface="Monaco" charset="0"/>
              <a:sym typeface="Monaco" charset="0"/>
            </a:endParaRPr>
          </a:p>
          <a:p>
            <a:pPr eaLnBrk="1" hangingPunct="1"/>
            <a:r>
              <a:rPr lang="en-US" altLang="nl-NL" sz="1400" dirty="0">
                <a:solidFill>
                  <a:schemeClr val="tx1"/>
                </a:solidFill>
                <a:latin typeface="Monaco" charset="0"/>
                <a:ea typeface="Monaco" charset="0"/>
                <a:cs typeface="Monaco" charset="0"/>
                <a:sym typeface="Monaco" charset="0"/>
              </a:rPr>
              <a:t> 	try {   </a:t>
            </a:r>
          </a:p>
          <a:p>
            <a:pPr eaLnBrk="1" hangingPunct="1"/>
            <a:r>
              <a:rPr lang="en-US" altLang="nl-NL" sz="1400" dirty="0">
                <a:solidFill>
                  <a:schemeClr val="tx1"/>
                </a:solidFill>
                <a:latin typeface="Monaco" charset="0"/>
                <a:ea typeface="Monaco" charset="0"/>
                <a:cs typeface="Monaco" charset="0"/>
                <a:sym typeface="Monaco" charset="0"/>
              </a:rPr>
              <a:t>		Context </a:t>
            </a:r>
            <a:r>
              <a:rPr lang="en-US" altLang="nl-NL" sz="1400" dirty="0" err="1">
                <a:solidFill>
                  <a:schemeClr val="tx1"/>
                </a:solidFill>
                <a:latin typeface="Monaco" charset="0"/>
                <a:ea typeface="Monaco" charset="0"/>
                <a:cs typeface="Monaco" charset="0"/>
                <a:sym typeface="Monaco" charset="0"/>
              </a:rPr>
              <a:t>ctx</a:t>
            </a:r>
            <a:r>
              <a:rPr lang="en-US" altLang="nl-NL" sz="1400" dirty="0">
                <a:solidFill>
                  <a:schemeClr val="tx1"/>
                </a:solidFill>
                <a:latin typeface="Monaco" charset="0"/>
                <a:ea typeface="Monaco" charset="0"/>
                <a:cs typeface="Monaco" charset="0"/>
                <a:sym typeface="Monaco" charset="0"/>
              </a:rPr>
              <a:t> = new </a:t>
            </a:r>
            <a:r>
              <a:rPr lang="en-US" altLang="nl-NL" sz="1400" dirty="0" err="1">
                <a:solidFill>
                  <a:schemeClr val="tx1"/>
                </a:solidFill>
                <a:latin typeface="Monaco" charset="0"/>
                <a:ea typeface="Monaco" charset="0"/>
                <a:cs typeface="Monaco" charset="0"/>
                <a:sym typeface="Monaco" charset="0"/>
              </a:rPr>
              <a:t>InitialContext</a:t>
            </a:r>
            <a:r>
              <a:rPr lang="en-US" altLang="nl-NL" sz="1400" dirty="0">
                <a:solidFill>
                  <a:schemeClr val="tx1"/>
                </a:solidFill>
                <a:latin typeface="Monaco" charset="0"/>
                <a:ea typeface="Monaco" charset="0"/>
                <a:cs typeface="Monaco" charset="0"/>
                <a:sym typeface="Monaco" charset="0"/>
              </a:rPr>
              <a:t>();   </a:t>
            </a:r>
          </a:p>
          <a:p>
            <a:pPr eaLnBrk="1" hangingPunct="1"/>
            <a:r>
              <a:rPr lang="en-US" altLang="nl-NL" sz="1400" dirty="0">
                <a:solidFill>
                  <a:schemeClr val="tx1"/>
                </a:solidFill>
                <a:latin typeface="Monaco" charset="0"/>
                <a:ea typeface="Monaco" charset="0"/>
                <a:cs typeface="Monaco" charset="0"/>
                <a:sym typeface="Monaco" charset="0"/>
              </a:rPr>
              <a:t>		</a:t>
            </a:r>
            <a:r>
              <a:rPr lang="en-US" altLang="nl-NL" sz="1400" dirty="0" err="1">
                <a:solidFill>
                  <a:schemeClr val="tx1"/>
                </a:solidFill>
                <a:latin typeface="Monaco" charset="0"/>
                <a:ea typeface="Monaco" charset="0"/>
                <a:cs typeface="Monaco" charset="0"/>
                <a:sym typeface="Monaco" charset="0"/>
              </a:rPr>
              <a:t>connectionFactory</a:t>
            </a:r>
            <a:r>
              <a:rPr lang="en-US" altLang="nl-NL" sz="1400" dirty="0">
                <a:solidFill>
                  <a:schemeClr val="tx1"/>
                </a:solidFill>
                <a:latin typeface="Monaco" charset="0"/>
                <a:ea typeface="Monaco" charset="0"/>
                <a:cs typeface="Monaco" charset="0"/>
                <a:sym typeface="Monaco" charset="0"/>
              </a:rPr>
              <a:t> = (</a:t>
            </a:r>
            <a:r>
              <a:rPr lang="en-US" altLang="nl-NL" sz="1400" dirty="0" err="1">
                <a:solidFill>
                  <a:schemeClr val="tx1"/>
                </a:solidFill>
                <a:latin typeface="Monaco" charset="0"/>
                <a:ea typeface="Monaco" charset="0"/>
                <a:cs typeface="Monaco" charset="0"/>
                <a:sym typeface="Monaco" charset="0"/>
              </a:rPr>
              <a:t>ConnectionFactory</a:t>
            </a:r>
            <a:r>
              <a:rPr lang="en-US" altLang="nl-NL" sz="1400" dirty="0">
                <a:solidFill>
                  <a:schemeClr val="tx1"/>
                </a:solidFill>
                <a:latin typeface="Monaco" charset="0"/>
                <a:ea typeface="Monaco" charset="0"/>
                <a:cs typeface="Monaco" charset="0"/>
                <a:sym typeface="Monaco" charset="0"/>
              </a:rPr>
              <a:t>) </a:t>
            </a:r>
            <a:r>
              <a:rPr lang="en-US" altLang="nl-NL" sz="1400" dirty="0" err="1">
                <a:solidFill>
                  <a:schemeClr val="tx1"/>
                </a:solidFill>
                <a:latin typeface="Monaco" charset="0"/>
                <a:ea typeface="Monaco" charset="0"/>
                <a:cs typeface="Monaco" charset="0"/>
                <a:sym typeface="Monaco" charset="0"/>
              </a:rPr>
              <a:t>ctx.lookup</a:t>
            </a:r>
            <a:r>
              <a:rPr lang="en-US" altLang="nl-NL" sz="1400" dirty="0">
                <a:solidFill>
                  <a:schemeClr val="tx1"/>
                </a:solidFill>
                <a:latin typeface="Monaco" charset="0"/>
                <a:ea typeface="Monaco" charset="0"/>
                <a:cs typeface="Monaco" charset="0"/>
                <a:sym typeface="Monaco" charset="0"/>
              </a:rPr>
              <a:t>("</a:t>
            </a:r>
            <a:r>
              <a:rPr lang="en-US" altLang="nl-NL" sz="1400" dirty="0" err="1">
                <a:solidFill>
                  <a:schemeClr val="tx1"/>
                </a:solidFill>
                <a:latin typeface="Monaco" charset="0"/>
                <a:ea typeface="Monaco" charset="0"/>
                <a:cs typeface="Monaco" charset="0"/>
                <a:sym typeface="Monaco" charset="0"/>
              </a:rPr>
              <a:t>ConnectionFactoryName</a:t>
            </a:r>
            <a:r>
              <a:rPr lang="en-US" altLang="nl-NL" sz="1400" dirty="0">
                <a:solidFill>
                  <a:schemeClr val="tx1"/>
                </a:solidFill>
                <a:latin typeface="Monaco" charset="0"/>
                <a:ea typeface="Monaco" charset="0"/>
                <a:cs typeface="Monaco" charset="0"/>
                <a:sym typeface="Monaco" charset="0"/>
              </a:rPr>
              <a:t>");</a:t>
            </a:r>
          </a:p>
          <a:p>
            <a:pPr eaLnBrk="1" hangingPunct="1"/>
            <a:r>
              <a:rPr lang="en-US" altLang="nl-NL" sz="1400" dirty="0">
                <a:solidFill>
                  <a:schemeClr val="tx1"/>
                </a:solidFill>
                <a:latin typeface="Monaco" charset="0"/>
                <a:ea typeface="Monaco" charset="0"/>
                <a:cs typeface="Monaco" charset="0"/>
                <a:sym typeface="Monaco" charset="0"/>
              </a:rPr>
              <a:t>		connection = </a:t>
            </a:r>
            <a:r>
              <a:rPr lang="en-US" altLang="nl-NL" sz="1400" dirty="0" err="1">
                <a:solidFill>
                  <a:schemeClr val="tx1"/>
                </a:solidFill>
                <a:latin typeface="Monaco" charset="0"/>
                <a:ea typeface="Monaco" charset="0"/>
                <a:cs typeface="Monaco" charset="0"/>
                <a:sym typeface="Monaco" charset="0"/>
              </a:rPr>
              <a:t>connectionFactory.createConnection</a:t>
            </a:r>
            <a:r>
              <a:rPr lang="en-US" altLang="nl-NL" sz="1400" dirty="0">
                <a:solidFill>
                  <a:schemeClr val="tx1"/>
                </a:solidFill>
                <a:latin typeface="Monaco" charset="0"/>
                <a:ea typeface="Monaco" charset="0"/>
                <a:cs typeface="Monaco" charset="0"/>
                <a:sym typeface="Monaco" charset="0"/>
              </a:rPr>
              <a:t>();</a:t>
            </a:r>
          </a:p>
          <a:p>
            <a:pPr eaLnBrk="1" hangingPunct="1"/>
            <a:r>
              <a:rPr lang="en-US" altLang="nl-NL" sz="1400" dirty="0">
                <a:solidFill>
                  <a:schemeClr val="tx1"/>
                </a:solidFill>
                <a:latin typeface="Monaco" charset="0"/>
                <a:ea typeface="Monaco" charset="0"/>
                <a:cs typeface="Monaco" charset="0"/>
                <a:sym typeface="Monaco" charset="0"/>
              </a:rPr>
              <a:t>		</a:t>
            </a:r>
            <a:r>
              <a:rPr lang="en-US" altLang="nl-NL" sz="1400" dirty="0" err="1">
                <a:solidFill>
                  <a:schemeClr val="tx1"/>
                </a:solidFill>
                <a:latin typeface="Monaco" charset="0"/>
                <a:ea typeface="Monaco" charset="0"/>
                <a:cs typeface="Monaco" charset="0"/>
                <a:sym typeface="Monaco" charset="0"/>
              </a:rPr>
              <a:t>connection.start</a:t>
            </a:r>
            <a:r>
              <a:rPr lang="en-US" altLang="nl-NL" sz="1400" dirty="0">
                <a:solidFill>
                  <a:schemeClr val="tx1"/>
                </a:solidFill>
                <a:latin typeface="Monaco" charset="0"/>
                <a:ea typeface="Monaco" charset="0"/>
                <a:cs typeface="Monaco" charset="0"/>
                <a:sym typeface="Monaco" charset="0"/>
              </a:rPr>
              <a:t>();</a:t>
            </a:r>
          </a:p>
          <a:p>
            <a:pPr eaLnBrk="1" hangingPunct="1"/>
            <a:r>
              <a:rPr lang="en-US" altLang="nl-NL" sz="1400" dirty="0">
                <a:solidFill>
                  <a:schemeClr val="tx1"/>
                </a:solidFill>
                <a:latin typeface="Monaco" charset="0"/>
                <a:ea typeface="Monaco" charset="0"/>
                <a:cs typeface="Monaco" charset="0"/>
                <a:sym typeface="Monaco" charset="0"/>
              </a:rPr>
              <a:t>		session = </a:t>
            </a:r>
            <a:r>
              <a:rPr lang="en-US" altLang="nl-NL" sz="1400" dirty="0" err="1">
                <a:solidFill>
                  <a:schemeClr val="tx1"/>
                </a:solidFill>
                <a:latin typeface="Monaco" charset="0"/>
                <a:ea typeface="Monaco" charset="0"/>
                <a:cs typeface="Monaco" charset="0"/>
                <a:sym typeface="Monaco" charset="0"/>
              </a:rPr>
              <a:t>connection.createSession</a:t>
            </a:r>
            <a:r>
              <a:rPr lang="en-US" altLang="nl-NL" sz="1400" dirty="0">
                <a:solidFill>
                  <a:schemeClr val="tx1"/>
                </a:solidFill>
                <a:latin typeface="Monaco" charset="0"/>
                <a:ea typeface="Monaco" charset="0"/>
                <a:cs typeface="Monaco" charset="0"/>
                <a:sym typeface="Monaco" charset="0"/>
              </a:rPr>
              <a:t>(</a:t>
            </a:r>
            <a:r>
              <a:rPr lang="en-US" altLang="nl-NL" sz="1400" dirty="0" err="1">
                <a:solidFill>
                  <a:schemeClr val="tx1"/>
                </a:solidFill>
                <a:latin typeface="Monaco" charset="0"/>
                <a:ea typeface="Monaco" charset="0"/>
                <a:cs typeface="Monaco" charset="0"/>
                <a:sym typeface="Monaco" charset="0"/>
              </a:rPr>
              <a:t>useTransaction,Session.AUTO_ACKNOWLEDGE</a:t>
            </a:r>
            <a:r>
              <a:rPr lang="en-US" altLang="nl-NL" sz="1400" dirty="0">
                <a:solidFill>
                  <a:schemeClr val="tx1"/>
                </a:solidFill>
                <a:latin typeface="Monaco" charset="0"/>
                <a:ea typeface="Monaco" charset="0"/>
                <a:cs typeface="Monaco" charset="0"/>
                <a:sym typeface="Monaco" charset="0"/>
              </a:rPr>
              <a:t>);   </a:t>
            </a:r>
          </a:p>
          <a:p>
            <a:pPr eaLnBrk="1" hangingPunct="1"/>
            <a:r>
              <a:rPr lang="en-US" altLang="nl-NL" sz="1400" dirty="0">
                <a:solidFill>
                  <a:schemeClr val="tx1"/>
                </a:solidFill>
                <a:latin typeface="Monaco" charset="0"/>
                <a:ea typeface="Monaco" charset="0"/>
                <a:cs typeface="Monaco" charset="0"/>
                <a:sym typeface="Monaco" charset="0"/>
              </a:rPr>
              <a:t>		destination = </a:t>
            </a:r>
            <a:r>
              <a:rPr lang="en-US" altLang="nl-NL" sz="1400" dirty="0" err="1">
                <a:solidFill>
                  <a:schemeClr val="tx1"/>
                </a:solidFill>
                <a:latin typeface="Monaco" charset="0"/>
                <a:ea typeface="Monaco" charset="0"/>
                <a:cs typeface="Monaco" charset="0"/>
                <a:sym typeface="Monaco" charset="0"/>
              </a:rPr>
              <a:t>session.createQueue</a:t>
            </a:r>
            <a:r>
              <a:rPr lang="en-US" altLang="nl-NL" sz="1400" dirty="0">
                <a:solidFill>
                  <a:schemeClr val="tx1"/>
                </a:solidFill>
                <a:latin typeface="Monaco" charset="0"/>
                <a:ea typeface="Monaco" charset="0"/>
                <a:cs typeface="Monaco" charset="0"/>
                <a:sym typeface="Monaco" charset="0"/>
              </a:rPr>
              <a:t>("TEST.QUEUE");   </a:t>
            </a:r>
          </a:p>
          <a:p>
            <a:pPr eaLnBrk="1" hangingPunct="1"/>
            <a:r>
              <a:rPr lang="en-US" altLang="nl-NL" sz="1400" dirty="0">
                <a:solidFill>
                  <a:schemeClr val="tx1"/>
                </a:solidFill>
                <a:latin typeface="Monaco" charset="0"/>
                <a:ea typeface="Monaco" charset="0"/>
                <a:cs typeface="Monaco" charset="0"/>
                <a:sym typeface="Monaco" charset="0"/>
              </a:rPr>
              <a:t>		producer = </a:t>
            </a:r>
            <a:r>
              <a:rPr lang="en-US" altLang="nl-NL" sz="1400" dirty="0" err="1">
                <a:solidFill>
                  <a:schemeClr val="tx1"/>
                </a:solidFill>
                <a:latin typeface="Monaco" charset="0"/>
                <a:ea typeface="Monaco" charset="0"/>
                <a:cs typeface="Monaco" charset="0"/>
                <a:sym typeface="Monaco" charset="0"/>
              </a:rPr>
              <a:t>session.createProducer</a:t>
            </a:r>
            <a:r>
              <a:rPr lang="en-US" altLang="nl-NL" sz="1400" dirty="0">
                <a:solidFill>
                  <a:schemeClr val="tx1"/>
                </a:solidFill>
                <a:latin typeface="Monaco" charset="0"/>
                <a:ea typeface="Monaco" charset="0"/>
                <a:cs typeface="Monaco" charset="0"/>
                <a:sym typeface="Monaco" charset="0"/>
              </a:rPr>
              <a:t>(destination);   </a:t>
            </a:r>
          </a:p>
          <a:p>
            <a:pPr eaLnBrk="1" hangingPunct="1"/>
            <a:r>
              <a:rPr lang="en-US" altLang="nl-NL" sz="1400" dirty="0">
                <a:solidFill>
                  <a:schemeClr val="tx1"/>
                </a:solidFill>
                <a:latin typeface="Monaco" charset="0"/>
                <a:ea typeface="Monaco" charset="0"/>
                <a:cs typeface="Monaco" charset="0"/>
                <a:sym typeface="Monaco" charset="0"/>
              </a:rPr>
              <a:t>		message = </a:t>
            </a:r>
            <a:r>
              <a:rPr lang="en-US" altLang="nl-NL" sz="1400" dirty="0" err="1">
                <a:solidFill>
                  <a:schemeClr val="tx1"/>
                </a:solidFill>
                <a:latin typeface="Monaco" charset="0"/>
                <a:ea typeface="Monaco" charset="0"/>
                <a:cs typeface="Monaco" charset="0"/>
                <a:sym typeface="Monaco" charset="0"/>
              </a:rPr>
              <a:t>session.createTextMessage</a:t>
            </a:r>
            <a:r>
              <a:rPr lang="en-US" altLang="nl-NL" sz="1400" dirty="0">
                <a:solidFill>
                  <a:schemeClr val="tx1"/>
                </a:solidFill>
                <a:latin typeface="Monaco" charset="0"/>
                <a:ea typeface="Monaco" charset="0"/>
                <a:cs typeface="Monaco" charset="0"/>
                <a:sym typeface="Monaco" charset="0"/>
              </a:rPr>
              <a:t>("this is a test");   </a:t>
            </a:r>
          </a:p>
          <a:p>
            <a:pPr eaLnBrk="1" hangingPunct="1"/>
            <a:r>
              <a:rPr lang="en-US" altLang="nl-NL" sz="1400" dirty="0">
                <a:solidFill>
                  <a:schemeClr val="tx1"/>
                </a:solidFill>
                <a:latin typeface="Monaco" charset="0"/>
                <a:ea typeface="Monaco" charset="0"/>
                <a:cs typeface="Monaco" charset="0"/>
                <a:sym typeface="Monaco" charset="0"/>
              </a:rPr>
              <a:t>		</a:t>
            </a:r>
            <a:r>
              <a:rPr lang="en-US" altLang="nl-NL" sz="1400" dirty="0" err="1">
                <a:solidFill>
                  <a:schemeClr val="tx1"/>
                </a:solidFill>
                <a:latin typeface="Monaco" charset="0"/>
                <a:ea typeface="Monaco" charset="0"/>
                <a:cs typeface="Monaco" charset="0"/>
                <a:sym typeface="Monaco" charset="0"/>
              </a:rPr>
              <a:t>producer.send</a:t>
            </a:r>
            <a:r>
              <a:rPr lang="en-US" altLang="nl-NL" sz="1400" dirty="0">
                <a:solidFill>
                  <a:schemeClr val="tx1"/>
                </a:solidFill>
                <a:latin typeface="Monaco" charset="0"/>
                <a:ea typeface="Monaco" charset="0"/>
                <a:cs typeface="Monaco" charset="0"/>
                <a:sym typeface="Monaco" charset="0"/>
              </a:rPr>
              <a:t>(message);  </a:t>
            </a:r>
          </a:p>
          <a:p>
            <a:pPr eaLnBrk="1" hangingPunct="1"/>
            <a:r>
              <a:rPr lang="en-US" altLang="nl-NL" sz="1400" dirty="0">
                <a:solidFill>
                  <a:schemeClr val="tx1"/>
                </a:solidFill>
                <a:latin typeface="Monaco" charset="0"/>
                <a:ea typeface="Monaco" charset="0"/>
                <a:cs typeface="Monaco" charset="0"/>
                <a:sym typeface="Monaco" charset="0"/>
              </a:rPr>
              <a:t>	} catch (</a:t>
            </a:r>
            <a:r>
              <a:rPr lang="en-US" altLang="nl-NL" sz="1400" dirty="0" err="1">
                <a:solidFill>
                  <a:schemeClr val="tx1"/>
                </a:solidFill>
                <a:latin typeface="Monaco" charset="0"/>
                <a:ea typeface="Monaco" charset="0"/>
                <a:cs typeface="Monaco" charset="0"/>
                <a:sym typeface="Monaco" charset="0"/>
              </a:rPr>
              <a:t>JMSException</a:t>
            </a:r>
            <a:r>
              <a:rPr lang="en-US" altLang="nl-NL" sz="1400" dirty="0">
                <a:solidFill>
                  <a:schemeClr val="tx1"/>
                </a:solidFill>
                <a:latin typeface="Monaco" charset="0"/>
                <a:ea typeface="Monaco" charset="0"/>
                <a:cs typeface="Monaco" charset="0"/>
                <a:sym typeface="Monaco" charset="0"/>
              </a:rPr>
              <a:t> </a:t>
            </a:r>
            <a:r>
              <a:rPr lang="en-US" altLang="nl-NL" sz="1400" dirty="0" err="1">
                <a:solidFill>
                  <a:schemeClr val="tx1"/>
                </a:solidFill>
                <a:latin typeface="Monaco" charset="0"/>
                <a:ea typeface="Monaco" charset="0"/>
                <a:cs typeface="Monaco" charset="0"/>
                <a:sym typeface="Monaco" charset="0"/>
              </a:rPr>
              <a:t>jmsEx</a:t>
            </a:r>
            <a:r>
              <a:rPr lang="en-US" altLang="nl-NL" sz="1400" dirty="0">
                <a:solidFill>
                  <a:schemeClr val="tx1"/>
                </a:solidFill>
                <a:latin typeface="Monaco" charset="0"/>
                <a:ea typeface="Monaco" charset="0"/>
                <a:cs typeface="Monaco" charset="0"/>
                <a:sym typeface="Monaco" charset="0"/>
              </a:rPr>
              <a:t>) {</a:t>
            </a:r>
          </a:p>
          <a:p>
            <a:pPr eaLnBrk="1" hangingPunct="1"/>
            <a:r>
              <a:rPr lang="en-US" altLang="nl-NL" sz="1400" dirty="0">
                <a:solidFill>
                  <a:schemeClr val="tx1"/>
                </a:solidFill>
                <a:latin typeface="Monaco" charset="0"/>
                <a:ea typeface="Monaco" charset="0"/>
                <a:cs typeface="Monaco" charset="0"/>
                <a:sym typeface="Monaco" charset="0"/>
              </a:rPr>
              <a:t>		// error handling here</a:t>
            </a:r>
          </a:p>
          <a:p>
            <a:pPr eaLnBrk="1" hangingPunct="1"/>
            <a:r>
              <a:rPr lang="en-US" altLang="nl-NL" sz="1400" dirty="0">
                <a:solidFill>
                  <a:schemeClr val="tx1"/>
                </a:solidFill>
                <a:latin typeface="Monaco" charset="0"/>
                <a:ea typeface="Monaco" charset="0"/>
                <a:cs typeface="Monaco" charset="0"/>
                <a:sym typeface="Monaco" charset="0"/>
              </a:rPr>
              <a:t>	} finally {</a:t>
            </a:r>
          </a:p>
          <a:p>
            <a:pPr eaLnBrk="1" hangingPunct="1"/>
            <a:r>
              <a:rPr lang="en-US" altLang="nl-NL" sz="1400" dirty="0">
                <a:solidFill>
                  <a:schemeClr val="tx1"/>
                </a:solidFill>
                <a:latin typeface="Monaco" charset="0"/>
                <a:ea typeface="Monaco" charset="0"/>
                <a:cs typeface="Monaco" charset="0"/>
                <a:sym typeface="Monaco" charset="0"/>
              </a:rPr>
              <a:t>		</a:t>
            </a:r>
            <a:r>
              <a:rPr lang="en-US" altLang="nl-NL" sz="1400" dirty="0" err="1">
                <a:solidFill>
                  <a:schemeClr val="tx1"/>
                </a:solidFill>
                <a:latin typeface="Monaco" charset="0"/>
                <a:ea typeface="Monaco" charset="0"/>
                <a:cs typeface="Monaco" charset="0"/>
                <a:sym typeface="Monaco" charset="0"/>
              </a:rPr>
              <a:t>producer.close</a:t>
            </a:r>
            <a:r>
              <a:rPr lang="en-US" altLang="nl-NL" sz="1400" dirty="0">
                <a:solidFill>
                  <a:schemeClr val="tx1"/>
                </a:solidFill>
                <a:latin typeface="Monaco" charset="0"/>
                <a:ea typeface="Monaco" charset="0"/>
                <a:cs typeface="Monaco" charset="0"/>
                <a:sym typeface="Monaco" charset="0"/>
              </a:rPr>
              <a:t>();</a:t>
            </a:r>
          </a:p>
          <a:p>
            <a:pPr eaLnBrk="1" hangingPunct="1"/>
            <a:r>
              <a:rPr lang="en-US" altLang="nl-NL" sz="1400" dirty="0">
                <a:solidFill>
                  <a:schemeClr val="tx1"/>
                </a:solidFill>
                <a:latin typeface="Monaco" charset="0"/>
                <a:ea typeface="Monaco" charset="0"/>
                <a:cs typeface="Monaco" charset="0"/>
                <a:sym typeface="Monaco" charset="0"/>
              </a:rPr>
              <a:t>		</a:t>
            </a:r>
            <a:r>
              <a:rPr lang="en-US" altLang="nl-NL" sz="1400" dirty="0" err="1">
                <a:solidFill>
                  <a:schemeClr val="tx1"/>
                </a:solidFill>
                <a:latin typeface="Monaco" charset="0"/>
                <a:ea typeface="Monaco" charset="0"/>
                <a:cs typeface="Monaco" charset="0"/>
                <a:sym typeface="Monaco" charset="0"/>
              </a:rPr>
              <a:t>session.close</a:t>
            </a:r>
            <a:r>
              <a:rPr lang="en-US" altLang="nl-NL" sz="1400" dirty="0">
                <a:solidFill>
                  <a:schemeClr val="tx1"/>
                </a:solidFill>
                <a:latin typeface="Monaco" charset="0"/>
                <a:ea typeface="Monaco" charset="0"/>
                <a:cs typeface="Monaco" charset="0"/>
                <a:sym typeface="Monaco" charset="0"/>
              </a:rPr>
              <a:t>();</a:t>
            </a:r>
          </a:p>
          <a:p>
            <a:pPr eaLnBrk="1" hangingPunct="1"/>
            <a:r>
              <a:rPr lang="en-US" altLang="nl-NL" sz="1400" dirty="0">
                <a:solidFill>
                  <a:schemeClr val="tx1"/>
                </a:solidFill>
                <a:latin typeface="Monaco" charset="0"/>
                <a:ea typeface="Monaco" charset="0"/>
                <a:cs typeface="Monaco" charset="0"/>
                <a:sym typeface="Monaco" charset="0"/>
              </a:rPr>
              <a:t>		</a:t>
            </a:r>
            <a:r>
              <a:rPr lang="en-US" altLang="nl-NL" sz="1400" dirty="0" err="1">
                <a:solidFill>
                  <a:schemeClr val="tx1"/>
                </a:solidFill>
                <a:latin typeface="Monaco" charset="0"/>
                <a:ea typeface="Monaco" charset="0"/>
                <a:cs typeface="Monaco" charset="0"/>
                <a:sym typeface="Monaco" charset="0"/>
              </a:rPr>
              <a:t>connection.close</a:t>
            </a:r>
            <a:r>
              <a:rPr lang="en-US" altLang="nl-NL" sz="1400" dirty="0">
                <a:solidFill>
                  <a:schemeClr val="tx1"/>
                </a:solidFill>
                <a:latin typeface="Monaco" charset="0"/>
                <a:ea typeface="Monaco" charset="0"/>
                <a:cs typeface="Monaco" charset="0"/>
                <a:sym typeface="Monaco" charset="0"/>
              </a:rPr>
              <a:t>();</a:t>
            </a:r>
          </a:p>
          <a:p>
            <a:pPr eaLnBrk="1" hangingPunct="1"/>
            <a:r>
              <a:rPr lang="en-US" altLang="nl-NL" sz="1400" dirty="0">
                <a:solidFill>
                  <a:schemeClr val="tx1"/>
                </a:solidFill>
                <a:latin typeface="Monaco" charset="0"/>
                <a:ea typeface="Monaco" charset="0"/>
                <a:cs typeface="Monaco" charset="0"/>
                <a:sym typeface="Monaco" charset="0"/>
              </a:rPr>
              <a:t>	} </a:t>
            </a:r>
          </a:p>
          <a:p>
            <a:pPr eaLnBrk="1" hangingPunct="1"/>
            <a:r>
              <a:rPr lang="en-US" altLang="nl-NL" sz="1400" dirty="0">
                <a:solidFill>
                  <a:schemeClr val="tx1"/>
                </a:solidFill>
                <a:latin typeface="Monaco" charset="0"/>
                <a:ea typeface="Monaco" charset="0"/>
                <a:cs typeface="Monaco" charset="0"/>
                <a:sym typeface="Monaco" charset="0"/>
              </a:rPr>
              <a:t>}</a:t>
            </a:r>
          </a:p>
        </p:txBody>
      </p:sp>
      <p:sp>
        <p:nvSpPr>
          <p:cNvPr id="27651" name="Rectangle 2"/>
          <p:cNvSpPr>
            <a:spLocks/>
          </p:cNvSpPr>
          <p:nvPr/>
        </p:nvSpPr>
        <p:spPr bwMode="auto">
          <a:xfrm>
            <a:off x="3989512" y="497"/>
            <a:ext cx="4206280" cy="454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2953">
                <a:solidFill>
                  <a:schemeClr val="tx1"/>
                </a:solidFill>
                <a:ea typeface="Gill Sans" charset="0"/>
                <a:cs typeface="Gill Sans" charset="0"/>
              </a:rPr>
              <a:t>Sending a JMS message</a:t>
            </a:r>
          </a:p>
        </p:txBody>
      </p:sp>
      <p:sp>
        <p:nvSpPr>
          <p:cNvPr id="27652" name="Line 3"/>
          <p:cNvSpPr>
            <a:spLocks noChangeShapeType="1"/>
          </p:cNvSpPr>
          <p:nvPr/>
        </p:nvSpPr>
        <p:spPr bwMode="auto">
          <a:xfrm rot="10800000" flipH="1">
            <a:off x="6558455" y="1623837"/>
            <a:ext cx="2684980" cy="2117845"/>
          </a:xfrm>
          <a:prstGeom prst="line">
            <a:avLst/>
          </a:prstGeom>
          <a:noFill/>
          <a:ln w="254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27653" name="Rectangle 4"/>
          <p:cNvSpPr>
            <a:spLocks/>
          </p:cNvSpPr>
          <p:nvPr/>
        </p:nvSpPr>
        <p:spPr bwMode="auto">
          <a:xfrm>
            <a:off x="7708925" y="784447"/>
            <a:ext cx="3759398" cy="839391"/>
          </a:xfrm>
          <a:prstGeom prst="rect">
            <a:avLst/>
          </a:prstGeom>
          <a:solidFill>
            <a:schemeClr val="accent1"/>
          </a:solidFill>
          <a:ln w="12700">
            <a:solidFill>
              <a:schemeClr val="tx1"/>
            </a:solidFill>
            <a:miter lim="800000"/>
            <a:headEnd/>
            <a:tailEnd/>
          </a:ln>
        </p:spPr>
        <p:txBody>
          <a:bodyPr lIns="0" tIns="0" rIns="0" bIns="0" anchor="ct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1687" dirty="0" err="1">
                <a:solidFill>
                  <a:schemeClr val="tx1"/>
                </a:solidFill>
                <a:ea typeface="Gill Sans" charset="0"/>
                <a:cs typeface="Gill Sans" charset="0"/>
              </a:rPr>
              <a:t>Hier</a:t>
            </a:r>
            <a:r>
              <a:rPr lang="en-US" altLang="nl-NL" sz="1687" dirty="0">
                <a:solidFill>
                  <a:schemeClr val="tx1"/>
                </a:solidFill>
                <a:ea typeface="Gill Sans" charset="0"/>
                <a:cs typeface="Gill Sans" charset="0"/>
              </a:rPr>
              <a:t> </a:t>
            </a:r>
            <a:r>
              <a:rPr lang="en-US" altLang="nl-NL" sz="1687" dirty="0" err="1">
                <a:solidFill>
                  <a:schemeClr val="tx1"/>
                </a:solidFill>
                <a:ea typeface="Gill Sans" charset="0"/>
                <a:cs typeface="Gill Sans" charset="0"/>
              </a:rPr>
              <a:t>wordt</a:t>
            </a:r>
            <a:r>
              <a:rPr lang="en-US" altLang="nl-NL" sz="1687" dirty="0">
                <a:solidFill>
                  <a:schemeClr val="tx1"/>
                </a:solidFill>
                <a:ea typeface="Gill Sans" charset="0"/>
                <a:cs typeface="Gill Sans" charset="0"/>
              </a:rPr>
              <a:t> de </a:t>
            </a:r>
            <a:r>
              <a:rPr lang="en-US" altLang="nl-NL" sz="1687" dirty="0" err="1">
                <a:solidFill>
                  <a:schemeClr val="tx1"/>
                </a:solidFill>
                <a:ea typeface="Gill Sans" charset="0"/>
                <a:cs typeface="Gill Sans" charset="0"/>
              </a:rPr>
              <a:t>connectie</a:t>
            </a:r>
            <a:r>
              <a:rPr lang="en-US" altLang="nl-NL" sz="1687" dirty="0">
                <a:solidFill>
                  <a:schemeClr val="tx1"/>
                </a:solidFill>
                <a:ea typeface="Gill Sans" charset="0"/>
                <a:cs typeface="Gill Sans" charset="0"/>
              </a:rPr>
              <a:t> </a:t>
            </a:r>
            <a:r>
              <a:rPr lang="en-US" altLang="nl-NL" sz="1687" dirty="0" err="1">
                <a:solidFill>
                  <a:schemeClr val="tx1"/>
                </a:solidFill>
                <a:ea typeface="Gill Sans" charset="0"/>
                <a:cs typeface="Gill Sans" charset="0"/>
              </a:rPr>
              <a:t>gestart</a:t>
            </a:r>
            <a:r>
              <a:rPr lang="en-US" altLang="nl-NL" sz="1687" dirty="0">
                <a:solidFill>
                  <a:schemeClr val="tx1"/>
                </a:solidFill>
                <a:ea typeface="Gill Sans" charset="0"/>
                <a:cs typeface="Gill Sans" charset="0"/>
              </a:rPr>
              <a:t> </a:t>
            </a:r>
            <a:r>
              <a:rPr lang="en-US" altLang="nl-NL" sz="1687" dirty="0" err="1">
                <a:solidFill>
                  <a:schemeClr val="tx1"/>
                </a:solidFill>
                <a:ea typeface="Gill Sans" charset="0"/>
                <a:cs typeface="Gill Sans" charset="0"/>
              </a:rPr>
              <a:t>zodat</a:t>
            </a:r>
            <a:r>
              <a:rPr lang="en-US" altLang="nl-NL" sz="1687" dirty="0">
                <a:solidFill>
                  <a:schemeClr val="tx1"/>
                </a:solidFill>
                <a:ea typeface="Gill Sans" charset="0"/>
                <a:cs typeface="Gill Sans" charset="0"/>
              </a:rPr>
              <a:t> de client </a:t>
            </a:r>
            <a:r>
              <a:rPr lang="en-US" altLang="nl-NL" sz="1687" dirty="0" err="1">
                <a:solidFill>
                  <a:schemeClr val="tx1"/>
                </a:solidFill>
                <a:ea typeface="Gill Sans" charset="0"/>
                <a:cs typeface="Gill Sans" charset="0"/>
              </a:rPr>
              <a:t>kan</a:t>
            </a:r>
            <a:r>
              <a:rPr lang="en-US" altLang="nl-NL" sz="1687" dirty="0">
                <a:solidFill>
                  <a:schemeClr val="tx1"/>
                </a:solidFill>
                <a:ea typeface="Gill Sans" charset="0"/>
                <a:cs typeface="Gill Sans" charset="0"/>
              </a:rPr>
              <a:t> </a:t>
            </a:r>
            <a:r>
              <a:rPr lang="en-US" altLang="nl-NL" sz="1687" dirty="0" err="1">
                <a:solidFill>
                  <a:schemeClr val="tx1"/>
                </a:solidFill>
                <a:ea typeface="Gill Sans" charset="0"/>
                <a:cs typeface="Gill Sans" charset="0"/>
              </a:rPr>
              <a:t>communiceren</a:t>
            </a:r>
            <a:r>
              <a:rPr lang="en-US" altLang="nl-NL" sz="1687" dirty="0">
                <a:solidFill>
                  <a:schemeClr val="tx1"/>
                </a:solidFill>
                <a:ea typeface="Gill Sans" charset="0"/>
                <a:cs typeface="Gill Sans" charset="0"/>
              </a:rPr>
              <a:t> met de </a:t>
            </a:r>
            <a:r>
              <a:rPr lang="en-US" altLang="nl-NL" sz="1687" u="sng" dirty="0">
                <a:solidFill>
                  <a:schemeClr val="tx1"/>
                </a:solidFill>
                <a:ea typeface="Gill Sans" charset="0"/>
                <a:cs typeface="Gill Sans" charset="0"/>
              </a:rPr>
              <a:t>message broker</a:t>
            </a:r>
          </a:p>
        </p:txBody>
      </p:sp>
      <p:sp>
        <p:nvSpPr>
          <p:cNvPr id="6" name="Titel 1"/>
          <p:cNvSpPr>
            <a:spLocks noGrp="1"/>
          </p:cNvSpPr>
          <p:nvPr>
            <p:ph type="title"/>
          </p:nvPr>
        </p:nvSpPr>
        <p:spPr>
          <a:xfrm>
            <a:off x="252918" y="1123837"/>
            <a:ext cx="3162943" cy="4601183"/>
          </a:xfrm>
        </p:spPr>
        <p:txBody>
          <a:bodyPr/>
          <a:lstStyle/>
          <a:p>
            <a:r>
              <a:rPr lang="nl-NL" dirty="0"/>
              <a:t>JMS </a:t>
            </a:r>
            <a:r>
              <a:rPr lang="nl-NL" dirty="0" err="1"/>
              <a:t>implementation</a:t>
            </a:r>
            <a:endParaRPr lang="nl-NL" dirty="0"/>
          </a:p>
        </p:txBody>
      </p:sp>
    </p:spTree>
    <p:extLst>
      <p:ext uri="{BB962C8B-B14F-4D97-AF65-F5344CB8AC3E}">
        <p14:creationId xmlns:p14="http://schemas.microsoft.com/office/powerpoint/2010/main" val="2339677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286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3" grpId="0" autoUpdateAnimBg="0"/>
      <p:bldP spid="27652" grpId="0" animBg="1"/>
      <p:bldP spid="276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err="1"/>
              <a:t>Selecting</a:t>
            </a:r>
            <a:r>
              <a:rPr lang="nl-NL" dirty="0"/>
              <a:t> </a:t>
            </a:r>
            <a:r>
              <a:rPr lang="nl-NL" dirty="0" err="1"/>
              <a:t>Messages</a:t>
            </a:r>
            <a:endParaRPr lang="nl-NL" dirty="0"/>
          </a:p>
        </p:txBody>
      </p:sp>
      <p:sp>
        <p:nvSpPr>
          <p:cNvPr id="3" name="Ondertitel 2"/>
          <p:cNvSpPr>
            <a:spLocks noGrp="1"/>
          </p:cNvSpPr>
          <p:nvPr>
            <p:ph type="subTitle" idx="1"/>
          </p:nvPr>
        </p:nvSpPr>
        <p:spPr/>
        <p:txBody>
          <a:bodyPr/>
          <a:lstStyle/>
          <a:p>
            <a:r>
              <a:rPr lang="nl-NL" dirty="0" err="1"/>
              <a:t>You</a:t>
            </a:r>
            <a:r>
              <a:rPr lang="nl-NL" dirty="0"/>
              <a:t> </a:t>
            </a:r>
            <a:r>
              <a:rPr lang="nl-NL" dirty="0" err="1"/>
              <a:t>don’t</a:t>
            </a:r>
            <a:r>
              <a:rPr lang="nl-NL" dirty="0"/>
              <a:t> have </a:t>
            </a:r>
            <a:r>
              <a:rPr lang="nl-NL" dirty="0" err="1"/>
              <a:t>to</a:t>
            </a:r>
            <a:r>
              <a:rPr lang="nl-NL" dirty="0"/>
              <a:t> </a:t>
            </a:r>
            <a:r>
              <a:rPr lang="nl-NL" dirty="0" err="1"/>
              <a:t>hear</a:t>
            </a:r>
            <a:r>
              <a:rPr lang="nl-NL" dirty="0"/>
              <a:t> </a:t>
            </a:r>
            <a:r>
              <a:rPr lang="nl-NL" dirty="0" err="1"/>
              <a:t>everything</a:t>
            </a:r>
            <a:endParaRPr lang="nl-NL" dirty="0"/>
          </a:p>
        </p:txBody>
      </p:sp>
    </p:spTree>
    <p:extLst>
      <p:ext uri="{BB962C8B-B14F-4D97-AF65-F5344CB8AC3E}">
        <p14:creationId xmlns:p14="http://schemas.microsoft.com/office/powerpoint/2010/main" val="1834255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What</a:t>
            </a:r>
            <a:r>
              <a:rPr lang="nl-NL" dirty="0"/>
              <a:t> is a Queue</a:t>
            </a:r>
          </a:p>
        </p:txBody>
      </p:sp>
      <p:pic>
        <p:nvPicPr>
          <p:cNvPr id="4" name="Afbeelding 3"/>
          <p:cNvPicPr>
            <a:picLocks noChangeAspect="1"/>
          </p:cNvPicPr>
          <p:nvPr/>
        </p:nvPicPr>
        <p:blipFill>
          <a:blip r:embed="rId2"/>
          <a:stretch>
            <a:fillRect/>
          </a:stretch>
        </p:blipFill>
        <p:spPr>
          <a:xfrm>
            <a:off x="5882859" y="2785371"/>
            <a:ext cx="5720878" cy="3816597"/>
          </a:xfrm>
          <a:prstGeom prst="rect">
            <a:avLst/>
          </a:prstGeom>
        </p:spPr>
      </p:pic>
      <p:pic>
        <p:nvPicPr>
          <p:cNvPr id="6" name="Afbeelding 5"/>
          <p:cNvPicPr>
            <a:picLocks noChangeAspect="1"/>
          </p:cNvPicPr>
          <p:nvPr/>
        </p:nvPicPr>
        <p:blipFill>
          <a:blip r:embed="rId3"/>
          <a:stretch>
            <a:fillRect/>
          </a:stretch>
        </p:blipFill>
        <p:spPr>
          <a:xfrm>
            <a:off x="3518154" y="716089"/>
            <a:ext cx="6366510" cy="1843327"/>
          </a:xfrm>
          <a:prstGeom prst="rect">
            <a:avLst/>
          </a:prstGeom>
        </p:spPr>
      </p:pic>
    </p:spTree>
    <p:extLst>
      <p:ext uri="{BB962C8B-B14F-4D97-AF65-F5344CB8AC3E}">
        <p14:creationId xmlns:p14="http://schemas.microsoft.com/office/powerpoint/2010/main" val="1937057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p:cNvSpPr>
          <p:nvPr/>
        </p:nvSpPr>
        <p:spPr bwMode="auto">
          <a:xfrm rot="-5400000">
            <a:off x="3751664" y="2219232"/>
            <a:ext cx="2870980" cy="533737"/>
          </a:xfrm>
          <a:prstGeom prst="rect">
            <a:avLst/>
          </a:prstGeom>
          <a:solidFill>
            <a:schemeClr val="accent1"/>
          </a:solidFill>
          <a:ln w="12700">
            <a:solidFill>
              <a:srgbClr val="0E28F5"/>
            </a:solidFill>
            <a:miter lim="800000"/>
            <a:headEnd/>
            <a:tailEnd/>
          </a:ln>
        </p:spPr>
        <p:txBody>
          <a:bodyPr wrap="none" lIns="71438" tIns="71438" rIns="71438" bIns="71438" anchor="ctr">
            <a:spAutoFit/>
          </a:bodyP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2531">
                <a:solidFill>
                  <a:srgbClr val="0E28F5"/>
                </a:solidFill>
                <a:ea typeface="Gill Sans" charset="0"/>
                <a:cs typeface="Gill Sans" charset="0"/>
              </a:rPr>
              <a:t>Message Producer</a:t>
            </a:r>
          </a:p>
        </p:txBody>
      </p:sp>
      <p:sp>
        <p:nvSpPr>
          <p:cNvPr id="20483" name="Rectangle 2"/>
          <p:cNvSpPr>
            <a:spLocks/>
          </p:cNvSpPr>
          <p:nvPr/>
        </p:nvSpPr>
        <p:spPr bwMode="auto">
          <a:xfrm rot="5400000">
            <a:off x="8438477" y="2290668"/>
            <a:ext cx="3052120" cy="533737"/>
          </a:xfrm>
          <a:prstGeom prst="rect">
            <a:avLst/>
          </a:prstGeom>
          <a:solidFill>
            <a:schemeClr val="accent1"/>
          </a:solidFill>
          <a:ln w="12700">
            <a:solidFill>
              <a:srgbClr val="0E28F5"/>
            </a:solidFill>
            <a:miter lim="800000"/>
            <a:headEnd/>
            <a:tailEnd/>
          </a:ln>
        </p:spPr>
        <p:txBody>
          <a:bodyPr wrap="none" lIns="71438" tIns="71438" rIns="71438" bIns="71438" anchor="ctr">
            <a:spAutoFit/>
          </a:bodyP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2531">
                <a:solidFill>
                  <a:srgbClr val="0E28F5"/>
                </a:solidFill>
                <a:ea typeface="Gill Sans" charset="0"/>
                <a:cs typeface="Gill Sans" charset="0"/>
              </a:rPr>
              <a:t>Message Consumer</a:t>
            </a:r>
          </a:p>
        </p:txBody>
      </p:sp>
      <p:grpSp>
        <p:nvGrpSpPr>
          <p:cNvPr id="20484" name="Group 5"/>
          <p:cNvGrpSpPr>
            <a:grpSpLocks/>
          </p:cNvGrpSpPr>
          <p:nvPr/>
        </p:nvGrpSpPr>
        <p:grpSpPr bwMode="auto">
          <a:xfrm>
            <a:off x="5533179" y="1218084"/>
            <a:ext cx="2812852" cy="339328"/>
            <a:chOff x="0" y="0"/>
            <a:chExt cx="2519" cy="304"/>
          </a:xfrm>
        </p:grpSpPr>
        <p:sp>
          <p:nvSpPr>
            <p:cNvPr id="20528" name="Line 3"/>
            <p:cNvSpPr>
              <a:spLocks noChangeShapeType="1"/>
            </p:cNvSpPr>
            <p:nvPr/>
          </p:nvSpPr>
          <p:spPr bwMode="auto">
            <a:xfrm flipH="1">
              <a:off x="0" y="173"/>
              <a:ext cx="2519" cy="0"/>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20529" name="Rectangle 4"/>
            <p:cNvSpPr>
              <a:spLocks/>
            </p:cNvSpPr>
            <p:nvPr/>
          </p:nvSpPr>
          <p:spPr bwMode="auto">
            <a:xfrm>
              <a:off x="1031" y="0"/>
              <a:ext cx="1240" cy="304"/>
            </a:xfrm>
            <a:prstGeom prst="rect">
              <a:avLst/>
            </a:prstGeom>
            <a:solidFill>
              <a:schemeClr val="accent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1687">
                  <a:solidFill>
                    <a:srgbClr val="BD2346"/>
                  </a:solidFill>
                  <a:latin typeface="Monaco" charset="0"/>
                  <a:ea typeface="Monaco" charset="0"/>
                  <a:cs typeface="Monaco" charset="0"/>
                  <a:sym typeface="Monaco" charset="0"/>
                </a:rPr>
                <a:t>msg type A</a:t>
              </a:r>
            </a:p>
          </p:txBody>
        </p:sp>
      </p:grpSp>
      <p:grpSp>
        <p:nvGrpSpPr>
          <p:cNvPr id="20485" name="Group 8"/>
          <p:cNvGrpSpPr>
            <a:grpSpLocks/>
          </p:cNvGrpSpPr>
          <p:nvPr/>
        </p:nvGrpSpPr>
        <p:grpSpPr bwMode="auto">
          <a:xfrm>
            <a:off x="5533179" y="1619920"/>
            <a:ext cx="2812852" cy="339328"/>
            <a:chOff x="0" y="0"/>
            <a:chExt cx="2519" cy="304"/>
          </a:xfrm>
        </p:grpSpPr>
        <p:sp>
          <p:nvSpPr>
            <p:cNvPr id="20526" name="Line 6"/>
            <p:cNvSpPr>
              <a:spLocks noChangeShapeType="1"/>
            </p:cNvSpPr>
            <p:nvPr/>
          </p:nvSpPr>
          <p:spPr bwMode="auto">
            <a:xfrm flipH="1">
              <a:off x="0" y="173"/>
              <a:ext cx="2519" cy="0"/>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20527" name="Rectangle 7"/>
            <p:cNvSpPr>
              <a:spLocks/>
            </p:cNvSpPr>
            <p:nvPr/>
          </p:nvSpPr>
          <p:spPr bwMode="auto">
            <a:xfrm>
              <a:off x="1031" y="0"/>
              <a:ext cx="1240" cy="304"/>
            </a:xfrm>
            <a:prstGeom prst="rect">
              <a:avLst/>
            </a:prstGeom>
            <a:solidFill>
              <a:schemeClr val="accent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1687">
                  <a:solidFill>
                    <a:srgbClr val="BD2346"/>
                  </a:solidFill>
                  <a:latin typeface="Monaco" charset="0"/>
                  <a:ea typeface="Monaco" charset="0"/>
                  <a:cs typeface="Monaco" charset="0"/>
                  <a:sym typeface="Monaco" charset="0"/>
                </a:rPr>
                <a:t>msg type B</a:t>
              </a:r>
            </a:p>
          </p:txBody>
        </p:sp>
      </p:grpSp>
      <p:grpSp>
        <p:nvGrpSpPr>
          <p:cNvPr id="20486" name="Group 11"/>
          <p:cNvGrpSpPr>
            <a:grpSpLocks/>
          </p:cNvGrpSpPr>
          <p:nvPr/>
        </p:nvGrpSpPr>
        <p:grpSpPr bwMode="auto">
          <a:xfrm>
            <a:off x="5533179" y="2021756"/>
            <a:ext cx="2812852" cy="339328"/>
            <a:chOff x="0" y="0"/>
            <a:chExt cx="2519" cy="304"/>
          </a:xfrm>
        </p:grpSpPr>
        <p:sp>
          <p:nvSpPr>
            <p:cNvPr id="20524" name="Line 9"/>
            <p:cNvSpPr>
              <a:spLocks noChangeShapeType="1"/>
            </p:cNvSpPr>
            <p:nvPr/>
          </p:nvSpPr>
          <p:spPr bwMode="auto">
            <a:xfrm flipH="1">
              <a:off x="0" y="173"/>
              <a:ext cx="2519" cy="0"/>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20525" name="Rectangle 10"/>
            <p:cNvSpPr>
              <a:spLocks/>
            </p:cNvSpPr>
            <p:nvPr/>
          </p:nvSpPr>
          <p:spPr bwMode="auto">
            <a:xfrm>
              <a:off x="1031" y="0"/>
              <a:ext cx="1240" cy="304"/>
            </a:xfrm>
            <a:prstGeom prst="rect">
              <a:avLst/>
            </a:prstGeom>
            <a:solidFill>
              <a:schemeClr val="accent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1687">
                  <a:solidFill>
                    <a:srgbClr val="BD2346"/>
                  </a:solidFill>
                  <a:latin typeface="Monaco" charset="0"/>
                  <a:ea typeface="Monaco" charset="0"/>
                  <a:cs typeface="Monaco" charset="0"/>
                  <a:sym typeface="Monaco" charset="0"/>
                </a:rPr>
                <a:t>msg type A</a:t>
              </a:r>
            </a:p>
          </p:txBody>
        </p:sp>
      </p:grpSp>
      <p:grpSp>
        <p:nvGrpSpPr>
          <p:cNvPr id="20487" name="Group 14"/>
          <p:cNvGrpSpPr>
            <a:grpSpLocks/>
          </p:cNvGrpSpPr>
          <p:nvPr/>
        </p:nvGrpSpPr>
        <p:grpSpPr bwMode="auto">
          <a:xfrm>
            <a:off x="5533179" y="2423592"/>
            <a:ext cx="2812852" cy="339328"/>
            <a:chOff x="0" y="0"/>
            <a:chExt cx="2519" cy="304"/>
          </a:xfrm>
        </p:grpSpPr>
        <p:sp>
          <p:nvSpPr>
            <p:cNvPr id="20522" name="Line 12"/>
            <p:cNvSpPr>
              <a:spLocks noChangeShapeType="1"/>
            </p:cNvSpPr>
            <p:nvPr/>
          </p:nvSpPr>
          <p:spPr bwMode="auto">
            <a:xfrm flipH="1">
              <a:off x="0" y="173"/>
              <a:ext cx="2519" cy="0"/>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20523" name="Rectangle 13"/>
            <p:cNvSpPr>
              <a:spLocks/>
            </p:cNvSpPr>
            <p:nvPr/>
          </p:nvSpPr>
          <p:spPr bwMode="auto">
            <a:xfrm>
              <a:off x="1031" y="0"/>
              <a:ext cx="1240" cy="304"/>
            </a:xfrm>
            <a:prstGeom prst="rect">
              <a:avLst/>
            </a:prstGeom>
            <a:solidFill>
              <a:schemeClr val="accent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1687">
                  <a:solidFill>
                    <a:srgbClr val="BD2346"/>
                  </a:solidFill>
                  <a:latin typeface="Monaco" charset="0"/>
                  <a:ea typeface="Monaco" charset="0"/>
                  <a:cs typeface="Monaco" charset="0"/>
                  <a:sym typeface="Monaco" charset="0"/>
                </a:rPr>
                <a:t>msg type B</a:t>
              </a:r>
            </a:p>
          </p:txBody>
        </p:sp>
      </p:grpSp>
      <p:grpSp>
        <p:nvGrpSpPr>
          <p:cNvPr id="20488" name="Group 17"/>
          <p:cNvGrpSpPr>
            <a:grpSpLocks/>
          </p:cNvGrpSpPr>
          <p:nvPr/>
        </p:nvGrpSpPr>
        <p:grpSpPr bwMode="auto">
          <a:xfrm>
            <a:off x="5533179" y="2825428"/>
            <a:ext cx="2812852" cy="339328"/>
            <a:chOff x="0" y="0"/>
            <a:chExt cx="2519" cy="304"/>
          </a:xfrm>
        </p:grpSpPr>
        <p:sp>
          <p:nvSpPr>
            <p:cNvPr id="20520" name="Line 15"/>
            <p:cNvSpPr>
              <a:spLocks noChangeShapeType="1"/>
            </p:cNvSpPr>
            <p:nvPr/>
          </p:nvSpPr>
          <p:spPr bwMode="auto">
            <a:xfrm flipH="1">
              <a:off x="0" y="173"/>
              <a:ext cx="2519" cy="0"/>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20521" name="Rectangle 16"/>
            <p:cNvSpPr>
              <a:spLocks/>
            </p:cNvSpPr>
            <p:nvPr/>
          </p:nvSpPr>
          <p:spPr bwMode="auto">
            <a:xfrm>
              <a:off x="1031" y="0"/>
              <a:ext cx="1240" cy="304"/>
            </a:xfrm>
            <a:prstGeom prst="rect">
              <a:avLst/>
            </a:prstGeom>
            <a:solidFill>
              <a:schemeClr val="accent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1687">
                  <a:solidFill>
                    <a:srgbClr val="BD2346"/>
                  </a:solidFill>
                  <a:latin typeface="Monaco" charset="0"/>
                  <a:ea typeface="Monaco" charset="0"/>
                  <a:cs typeface="Monaco" charset="0"/>
                  <a:sym typeface="Monaco" charset="0"/>
                </a:rPr>
                <a:t>msg type C</a:t>
              </a:r>
            </a:p>
          </p:txBody>
        </p:sp>
      </p:grpSp>
      <p:grpSp>
        <p:nvGrpSpPr>
          <p:cNvPr id="20489" name="Group 20"/>
          <p:cNvGrpSpPr>
            <a:grpSpLocks/>
          </p:cNvGrpSpPr>
          <p:nvPr/>
        </p:nvGrpSpPr>
        <p:grpSpPr bwMode="auto">
          <a:xfrm>
            <a:off x="5533179" y="3227264"/>
            <a:ext cx="2812852" cy="339328"/>
            <a:chOff x="0" y="0"/>
            <a:chExt cx="2519" cy="304"/>
          </a:xfrm>
        </p:grpSpPr>
        <p:sp>
          <p:nvSpPr>
            <p:cNvPr id="20518" name="Line 18"/>
            <p:cNvSpPr>
              <a:spLocks noChangeShapeType="1"/>
            </p:cNvSpPr>
            <p:nvPr/>
          </p:nvSpPr>
          <p:spPr bwMode="auto">
            <a:xfrm flipH="1">
              <a:off x="0" y="173"/>
              <a:ext cx="2519" cy="0"/>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20519" name="Rectangle 19"/>
            <p:cNvSpPr>
              <a:spLocks/>
            </p:cNvSpPr>
            <p:nvPr/>
          </p:nvSpPr>
          <p:spPr bwMode="auto">
            <a:xfrm>
              <a:off x="1031" y="0"/>
              <a:ext cx="1240" cy="304"/>
            </a:xfrm>
            <a:prstGeom prst="rect">
              <a:avLst/>
            </a:prstGeom>
            <a:solidFill>
              <a:schemeClr val="accent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1687">
                  <a:solidFill>
                    <a:srgbClr val="BD2346"/>
                  </a:solidFill>
                  <a:latin typeface="Monaco" charset="0"/>
                  <a:ea typeface="Monaco" charset="0"/>
                  <a:cs typeface="Monaco" charset="0"/>
                  <a:sym typeface="Monaco" charset="0"/>
                </a:rPr>
                <a:t>msg type B</a:t>
              </a:r>
            </a:p>
          </p:txBody>
        </p:sp>
      </p:grpSp>
      <p:sp>
        <p:nvSpPr>
          <p:cNvPr id="20490" name="Rectangle 21"/>
          <p:cNvSpPr>
            <a:spLocks/>
          </p:cNvSpPr>
          <p:nvPr/>
        </p:nvSpPr>
        <p:spPr bwMode="auto">
          <a:xfrm rot="5400000">
            <a:off x="7321349" y="2298576"/>
            <a:ext cx="2714625" cy="526852"/>
          </a:xfrm>
          <a:prstGeom prst="rect">
            <a:avLst/>
          </a:prstGeom>
          <a:solidFill>
            <a:schemeClr val="accent1"/>
          </a:solidFill>
          <a:ln w="12700">
            <a:solidFill>
              <a:srgbClr val="0E28F5"/>
            </a:solidFill>
            <a:miter lim="800000"/>
            <a:headEnd/>
            <a:tailEnd/>
          </a:ln>
        </p:spPr>
        <p:txBody>
          <a:bodyPr lIns="71438" tIns="71438" rIns="71438" bIns="71438" anchor="ct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2400">
                <a:solidFill>
                  <a:srgbClr val="0E28F5"/>
                </a:solidFill>
                <a:ea typeface="Gill Sans" charset="0"/>
                <a:cs typeface="Gill Sans" charset="0"/>
              </a:rPr>
              <a:t>Message Selector</a:t>
            </a:r>
          </a:p>
        </p:txBody>
      </p:sp>
      <p:sp>
        <p:nvSpPr>
          <p:cNvPr id="20491" name="Line 22"/>
          <p:cNvSpPr>
            <a:spLocks noChangeShapeType="1"/>
          </p:cNvSpPr>
          <p:nvPr/>
        </p:nvSpPr>
        <p:spPr bwMode="auto">
          <a:xfrm flipH="1">
            <a:off x="8997899" y="1420118"/>
            <a:ext cx="676424" cy="0"/>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20492" name="Line 23"/>
          <p:cNvSpPr>
            <a:spLocks noChangeShapeType="1"/>
          </p:cNvSpPr>
          <p:nvPr/>
        </p:nvSpPr>
        <p:spPr bwMode="auto">
          <a:xfrm flipH="1">
            <a:off x="8997899" y="2188072"/>
            <a:ext cx="676424" cy="0"/>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20493" name="Line 24"/>
          <p:cNvSpPr>
            <a:spLocks noChangeShapeType="1"/>
          </p:cNvSpPr>
          <p:nvPr/>
        </p:nvSpPr>
        <p:spPr bwMode="auto">
          <a:xfrm flipH="1">
            <a:off x="8997899" y="2991743"/>
            <a:ext cx="676424" cy="0"/>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graphicFrame>
        <p:nvGraphicFramePr>
          <p:cNvPr id="21535" name="Group 31"/>
          <p:cNvGraphicFramePr>
            <a:graphicFrameLocks noGrp="1"/>
          </p:cNvGraphicFramePr>
          <p:nvPr/>
        </p:nvGraphicFramePr>
        <p:xfrm>
          <a:off x="3913557" y="4722987"/>
          <a:ext cx="7366992" cy="1535906"/>
        </p:xfrm>
        <a:graphic>
          <a:graphicData uri="http://schemas.openxmlformats.org/drawingml/2006/table">
            <a:tbl>
              <a:tblPr/>
              <a:tblGrid>
                <a:gridCol w="1616273">
                  <a:extLst>
                    <a:ext uri="{9D8B030D-6E8A-4147-A177-3AD203B41FA5}">
                      <a16:colId xmlns:a16="http://schemas.microsoft.com/office/drawing/2014/main" val="20000"/>
                    </a:ext>
                  </a:extLst>
                </a:gridCol>
                <a:gridCol w="5750719">
                  <a:extLst>
                    <a:ext uri="{9D8B030D-6E8A-4147-A177-3AD203B41FA5}">
                      <a16:colId xmlns:a16="http://schemas.microsoft.com/office/drawing/2014/main" val="20001"/>
                    </a:ext>
                  </a:extLst>
                </a:gridCol>
              </a:tblGrid>
              <a:tr h="521270">
                <a:tc>
                  <a:txBody>
                    <a:bodyPr/>
                    <a:lstStyle>
                      <a:lvl1pPr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1pPr>
                      <a:lvl2pPr marL="1333500" indent="-571500"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2pPr>
                      <a:lvl3pPr marL="1778000" indent="-571500"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3pPr>
                      <a:lvl4pPr marL="2222500" indent="-571500"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4pPr>
                      <a:lvl5pPr marL="2667000" indent="-571500"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5pPr>
                      <a:lvl6pPr marL="3124200" indent="-571500" fontAlgn="base">
                        <a:spcBef>
                          <a:spcPts val="2400"/>
                        </a:spcBef>
                        <a:spcAft>
                          <a:spcPct val="0"/>
                        </a:spcAft>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6pPr>
                      <a:lvl7pPr marL="3581400" indent="-571500" fontAlgn="base">
                        <a:spcBef>
                          <a:spcPts val="2400"/>
                        </a:spcBef>
                        <a:spcAft>
                          <a:spcPct val="0"/>
                        </a:spcAft>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7pPr>
                      <a:lvl8pPr marL="4038600" indent="-571500" fontAlgn="base">
                        <a:spcBef>
                          <a:spcPts val="2400"/>
                        </a:spcBef>
                        <a:spcAft>
                          <a:spcPct val="0"/>
                        </a:spcAft>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8pPr>
                      <a:lvl9pPr marL="4495800" indent="-571500" fontAlgn="base">
                        <a:spcBef>
                          <a:spcPts val="2400"/>
                        </a:spcBef>
                        <a:spcAft>
                          <a:spcPct val="0"/>
                        </a:spcAft>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altLang="nl-NL" sz="2500" b="0" i="0" u="none" strike="noStrike" cap="none" normalizeH="0" baseline="0">
                          <a:ln>
                            <a:noFill/>
                          </a:ln>
                          <a:solidFill>
                            <a:srgbClr val="FFFFFF"/>
                          </a:solidFill>
                          <a:effectLst>
                            <a:outerShdw blurRad="38100" dist="38100" dir="2700000" algn="tl">
                              <a:srgbClr val="000000"/>
                            </a:outerShdw>
                          </a:effectLst>
                          <a:latin typeface="Gill Sans" charset="0"/>
                          <a:ea typeface="Heiti SC Light" charset="0"/>
                          <a:cs typeface="Heiti SC Light" charset="0"/>
                          <a:sym typeface="Gill Sans" charset="0"/>
                        </a:rPr>
                        <a:t>Item</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8731FC"/>
                    </a:solidFill>
                  </a:tcPr>
                </a:tc>
                <a:tc>
                  <a:txBody>
                    <a:bodyPr/>
                    <a:lstStyle>
                      <a:lvl1pPr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1pPr>
                      <a:lvl2pPr marL="1333500" indent="-571500"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2pPr>
                      <a:lvl3pPr marL="1778000" indent="-571500"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3pPr>
                      <a:lvl4pPr marL="2222500" indent="-571500"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4pPr>
                      <a:lvl5pPr marL="2667000" indent="-571500"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5pPr>
                      <a:lvl6pPr marL="3124200" indent="-571500" fontAlgn="base">
                        <a:spcBef>
                          <a:spcPts val="2400"/>
                        </a:spcBef>
                        <a:spcAft>
                          <a:spcPct val="0"/>
                        </a:spcAft>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6pPr>
                      <a:lvl7pPr marL="3581400" indent="-571500" fontAlgn="base">
                        <a:spcBef>
                          <a:spcPts val="2400"/>
                        </a:spcBef>
                        <a:spcAft>
                          <a:spcPct val="0"/>
                        </a:spcAft>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7pPr>
                      <a:lvl8pPr marL="4038600" indent="-571500" fontAlgn="base">
                        <a:spcBef>
                          <a:spcPts val="2400"/>
                        </a:spcBef>
                        <a:spcAft>
                          <a:spcPct val="0"/>
                        </a:spcAft>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8pPr>
                      <a:lvl9pPr marL="4495800" indent="-571500" fontAlgn="base">
                        <a:spcBef>
                          <a:spcPts val="2400"/>
                        </a:spcBef>
                        <a:spcAft>
                          <a:spcPct val="0"/>
                        </a:spcAft>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altLang="nl-NL" sz="2500" b="0" i="0" u="none" strike="noStrike" cap="none" normalizeH="0" baseline="0" dirty="0">
                          <a:ln>
                            <a:noFill/>
                          </a:ln>
                          <a:solidFill>
                            <a:srgbClr val="FFFFFF"/>
                          </a:solidFill>
                          <a:effectLst>
                            <a:outerShdw blurRad="38100" dist="38100" dir="2700000" algn="tl">
                              <a:srgbClr val="000000"/>
                            </a:outerShdw>
                          </a:effectLst>
                          <a:latin typeface="Gill Sans" charset="0"/>
                          <a:ea typeface="Heiti SC Light" charset="0"/>
                          <a:cs typeface="Heiti SC Light" charset="0"/>
                          <a:sym typeface="Gill Sans" charset="0"/>
                        </a:rPr>
                        <a:t>Value</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8731FC"/>
                    </a:solidFill>
                  </a:tcPr>
                </a:tc>
                <a:extLst>
                  <a:ext uri="{0D108BD9-81ED-4DB2-BD59-A6C34878D82A}">
                    <a16:rowId xmlns:a16="http://schemas.microsoft.com/office/drawing/2014/main" val="10000"/>
                  </a:ext>
                </a:extLst>
              </a:tr>
              <a:tr h="338212">
                <a:tc>
                  <a:txBody>
                    <a:bodyPr/>
                    <a:lstStyle>
                      <a:lvl1pPr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1pPr>
                      <a:lvl2pPr marL="1333500" indent="-571500"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2pPr>
                      <a:lvl3pPr marL="1778000" indent="-571500"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3pPr>
                      <a:lvl4pPr marL="2222500" indent="-571500"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4pPr>
                      <a:lvl5pPr marL="2667000" indent="-571500"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5pPr>
                      <a:lvl6pPr marL="3124200" indent="-571500" fontAlgn="base">
                        <a:spcBef>
                          <a:spcPts val="2400"/>
                        </a:spcBef>
                        <a:spcAft>
                          <a:spcPct val="0"/>
                        </a:spcAft>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6pPr>
                      <a:lvl7pPr marL="3581400" indent="-571500" fontAlgn="base">
                        <a:spcBef>
                          <a:spcPts val="2400"/>
                        </a:spcBef>
                        <a:spcAft>
                          <a:spcPct val="0"/>
                        </a:spcAft>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7pPr>
                      <a:lvl8pPr marL="4038600" indent="-571500" fontAlgn="base">
                        <a:spcBef>
                          <a:spcPts val="2400"/>
                        </a:spcBef>
                        <a:spcAft>
                          <a:spcPct val="0"/>
                        </a:spcAft>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8pPr>
                      <a:lvl9pPr marL="4495800" indent="-571500" fontAlgn="base">
                        <a:spcBef>
                          <a:spcPts val="2400"/>
                        </a:spcBef>
                        <a:spcAft>
                          <a:spcPct val="0"/>
                        </a:spcAft>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altLang="nl-NL" sz="1700" b="0" i="0" u="none" strike="noStrike" cap="none" normalizeH="0" baseline="0">
                          <a:ln>
                            <a:noFill/>
                          </a:ln>
                          <a:solidFill>
                            <a:schemeClr val="tx1"/>
                          </a:solidFill>
                          <a:effectLst/>
                          <a:latin typeface="Gill Sans" charset="0"/>
                          <a:ea typeface="Heiti SC Light" charset="0"/>
                          <a:cs typeface="Heiti SC Light" charset="0"/>
                          <a:sym typeface="Gill Sans" charset="0"/>
                        </a:rPr>
                        <a:t>Literals</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1pPr>
                      <a:lvl2pPr marL="1333500" indent="-571500"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2pPr>
                      <a:lvl3pPr marL="1778000" indent="-571500"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3pPr>
                      <a:lvl4pPr marL="2222500" indent="-571500"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4pPr>
                      <a:lvl5pPr marL="2667000" indent="-571500"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5pPr>
                      <a:lvl6pPr marL="3124200" indent="-571500" fontAlgn="base">
                        <a:spcBef>
                          <a:spcPts val="2400"/>
                        </a:spcBef>
                        <a:spcAft>
                          <a:spcPct val="0"/>
                        </a:spcAft>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6pPr>
                      <a:lvl7pPr marL="3581400" indent="-571500" fontAlgn="base">
                        <a:spcBef>
                          <a:spcPts val="2400"/>
                        </a:spcBef>
                        <a:spcAft>
                          <a:spcPct val="0"/>
                        </a:spcAft>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7pPr>
                      <a:lvl8pPr marL="4038600" indent="-571500" fontAlgn="base">
                        <a:spcBef>
                          <a:spcPts val="2400"/>
                        </a:spcBef>
                        <a:spcAft>
                          <a:spcPct val="0"/>
                        </a:spcAft>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8pPr>
                      <a:lvl9pPr marL="4495800" indent="-571500" fontAlgn="base">
                        <a:spcBef>
                          <a:spcPts val="2400"/>
                        </a:spcBef>
                        <a:spcAft>
                          <a:spcPct val="0"/>
                        </a:spcAft>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altLang="nl-NL" sz="1700" b="0" i="0" u="none" strike="noStrike" cap="none" normalizeH="0" baseline="0">
                          <a:ln>
                            <a:noFill/>
                          </a:ln>
                          <a:solidFill>
                            <a:schemeClr val="tx1"/>
                          </a:solidFill>
                          <a:effectLst/>
                          <a:latin typeface="Gill Sans" charset="0"/>
                          <a:ea typeface="Heiti SC Light" charset="0"/>
                          <a:cs typeface="Heiti SC Light" charset="0"/>
                          <a:sym typeface="Gill Sans" charset="0"/>
                        </a:rPr>
                        <a:t>Boolean; numbers</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1"/>
                  </a:ext>
                </a:extLst>
              </a:tr>
              <a:tr h="338212">
                <a:tc>
                  <a:txBody>
                    <a:bodyPr/>
                    <a:lstStyle>
                      <a:lvl1pPr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1pPr>
                      <a:lvl2pPr marL="1333500" indent="-571500"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2pPr>
                      <a:lvl3pPr marL="1778000" indent="-571500"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3pPr>
                      <a:lvl4pPr marL="2222500" indent="-571500"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4pPr>
                      <a:lvl5pPr marL="2667000" indent="-571500"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5pPr>
                      <a:lvl6pPr marL="3124200" indent="-571500" fontAlgn="base">
                        <a:spcBef>
                          <a:spcPts val="2400"/>
                        </a:spcBef>
                        <a:spcAft>
                          <a:spcPct val="0"/>
                        </a:spcAft>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6pPr>
                      <a:lvl7pPr marL="3581400" indent="-571500" fontAlgn="base">
                        <a:spcBef>
                          <a:spcPts val="2400"/>
                        </a:spcBef>
                        <a:spcAft>
                          <a:spcPct val="0"/>
                        </a:spcAft>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7pPr>
                      <a:lvl8pPr marL="4038600" indent="-571500" fontAlgn="base">
                        <a:spcBef>
                          <a:spcPts val="2400"/>
                        </a:spcBef>
                        <a:spcAft>
                          <a:spcPct val="0"/>
                        </a:spcAft>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8pPr>
                      <a:lvl9pPr marL="4495800" indent="-571500" fontAlgn="base">
                        <a:spcBef>
                          <a:spcPts val="2400"/>
                        </a:spcBef>
                        <a:spcAft>
                          <a:spcPct val="0"/>
                        </a:spcAft>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altLang="nl-NL" sz="1700" b="0" i="0" u="none" strike="noStrike" cap="none" normalizeH="0" baseline="0">
                          <a:ln>
                            <a:noFill/>
                          </a:ln>
                          <a:solidFill>
                            <a:schemeClr val="tx1"/>
                          </a:solidFill>
                          <a:effectLst/>
                          <a:latin typeface="Gill Sans" charset="0"/>
                          <a:ea typeface="Heiti SC Light" charset="0"/>
                          <a:cs typeface="Heiti SC Light" charset="0"/>
                          <a:sym typeface="Gill Sans" charset="0"/>
                        </a:rPr>
                        <a:t>Identifiers</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1pPr>
                      <a:lvl2pPr marL="1333500" indent="-571500"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2pPr>
                      <a:lvl3pPr marL="1778000" indent="-571500"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3pPr>
                      <a:lvl4pPr marL="2222500" indent="-571500"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4pPr>
                      <a:lvl5pPr marL="2667000" indent="-571500"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5pPr>
                      <a:lvl6pPr marL="3124200" indent="-571500" fontAlgn="base">
                        <a:spcBef>
                          <a:spcPts val="2400"/>
                        </a:spcBef>
                        <a:spcAft>
                          <a:spcPct val="0"/>
                        </a:spcAft>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6pPr>
                      <a:lvl7pPr marL="3581400" indent="-571500" fontAlgn="base">
                        <a:spcBef>
                          <a:spcPts val="2400"/>
                        </a:spcBef>
                        <a:spcAft>
                          <a:spcPct val="0"/>
                        </a:spcAft>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7pPr>
                      <a:lvl8pPr marL="4038600" indent="-571500" fontAlgn="base">
                        <a:spcBef>
                          <a:spcPts val="2400"/>
                        </a:spcBef>
                        <a:spcAft>
                          <a:spcPct val="0"/>
                        </a:spcAft>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8pPr>
                      <a:lvl9pPr marL="4495800" indent="-571500" fontAlgn="base">
                        <a:spcBef>
                          <a:spcPts val="2400"/>
                        </a:spcBef>
                        <a:spcAft>
                          <a:spcPct val="0"/>
                        </a:spcAft>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altLang="nl-NL" sz="1700" b="0" i="0" u="none" strike="noStrike" cap="none" normalizeH="0" baseline="0">
                          <a:ln>
                            <a:noFill/>
                          </a:ln>
                          <a:solidFill>
                            <a:schemeClr val="tx1"/>
                          </a:solidFill>
                          <a:effectLst/>
                          <a:latin typeface="Gill Sans" charset="0"/>
                          <a:ea typeface="Heiti SC Light" charset="0"/>
                          <a:cs typeface="Heiti SC Light" charset="0"/>
                          <a:sym typeface="Gill Sans" charset="0"/>
                        </a:rPr>
                        <a:t>header or property field</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8212">
                <a:tc>
                  <a:txBody>
                    <a:bodyPr/>
                    <a:lstStyle>
                      <a:lvl1pPr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1pPr>
                      <a:lvl2pPr marL="1333500" indent="-571500"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2pPr>
                      <a:lvl3pPr marL="1778000" indent="-571500"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3pPr>
                      <a:lvl4pPr marL="2222500" indent="-571500"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4pPr>
                      <a:lvl5pPr marL="2667000" indent="-571500"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5pPr>
                      <a:lvl6pPr marL="3124200" indent="-571500" fontAlgn="base">
                        <a:spcBef>
                          <a:spcPts val="2400"/>
                        </a:spcBef>
                        <a:spcAft>
                          <a:spcPct val="0"/>
                        </a:spcAft>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6pPr>
                      <a:lvl7pPr marL="3581400" indent="-571500" fontAlgn="base">
                        <a:spcBef>
                          <a:spcPts val="2400"/>
                        </a:spcBef>
                        <a:spcAft>
                          <a:spcPct val="0"/>
                        </a:spcAft>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7pPr>
                      <a:lvl8pPr marL="4038600" indent="-571500" fontAlgn="base">
                        <a:spcBef>
                          <a:spcPts val="2400"/>
                        </a:spcBef>
                        <a:spcAft>
                          <a:spcPct val="0"/>
                        </a:spcAft>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8pPr>
                      <a:lvl9pPr marL="4495800" indent="-571500" fontAlgn="base">
                        <a:spcBef>
                          <a:spcPts val="2400"/>
                        </a:spcBef>
                        <a:spcAft>
                          <a:spcPct val="0"/>
                        </a:spcAft>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altLang="nl-NL" sz="1700" b="0" i="0" u="none" strike="noStrike" cap="none" normalizeH="0" baseline="0">
                          <a:ln>
                            <a:noFill/>
                          </a:ln>
                          <a:solidFill>
                            <a:schemeClr val="tx1"/>
                          </a:solidFill>
                          <a:effectLst/>
                          <a:latin typeface="Gill Sans" charset="0"/>
                          <a:ea typeface="Heiti SC Light" charset="0"/>
                          <a:cs typeface="Heiti SC Light" charset="0"/>
                          <a:sym typeface="Gill Sans" charset="0"/>
                        </a:rPr>
                        <a:t>Operators</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1pPr>
                      <a:lvl2pPr marL="1333500" indent="-571500"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2pPr>
                      <a:lvl3pPr marL="1778000" indent="-571500"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3pPr>
                      <a:lvl4pPr marL="2222500" indent="-571500"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4pPr>
                      <a:lvl5pPr marL="2667000" indent="-571500" algn="l">
                        <a:spcBef>
                          <a:spcPts val="2400"/>
                        </a:spcBef>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5pPr>
                      <a:lvl6pPr marL="3124200" indent="-571500" fontAlgn="base">
                        <a:spcBef>
                          <a:spcPts val="2400"/>
                        </a:spcBef>
                        <a:spcAft>
                          <a:spcPct val="0"/>
                        </a:spcAft>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6pPr>
                      <a:lvl7pPr marL="3581400" indent="-571500" fontAlgn="base">
                        <a:spcBef>
                          <a:spcPts val="2400"/>
                        </a:spcBef>
                        <a:spcAft>
                          <a:spcPct val="0"/>
                        </a:spcAft>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7pPr>
                      <a:lvl8pPr marL="4038600" indent="-571500" fontAlgn="base">
                        <a:spcBef>
                          <a:spcPts val="2400"/>
                        </a:spcBef>
                        <a:spcAft>
                          <a:spcPct val="0"/>
                        </a:spcAft>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8pPr>
                      <a:lvl9pPr marL="4495800" indent="-571500" fontAlgn="base">
                        <a:spcBef>
                          <a:spcPts val="2400"/>
                        </a:spcBef>
                        <a:spcAft>
                          <a:spcPct val="0"/>
                        </a:spcAft>
                        <a:buSzPct val="171000"/>
                        <a:buFont typeface="Gill Sans" charset="0"/>
                        <a:tabLst>
                          <a:tab pos="914400" algn="l"/>
                        </a:tabLst>
                        <a:defRPr sz="3800">
                          <a:solidFill>
                            <a:schemeClr val="tx1"/>
                          </a:solidFill>
                          <a:latin typeface="Gill Sans" charset="0"/>
                          <a:ea typeface="Heiti SC Light" charset="0"/>
                          <a:cs typeface="Heiti SC Light"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altLang="nl-NL" sz="1700" b="0" i="0" u="none" strike="noStrike" cap="none" normalizeH="0" baseline="0" dirty="0">
                          <a:ln>
                            <a:noFill/>
                          </a:ln>
                          <a:solidFill>
                            <a:schemeClr val="tx1"/>
                          </a:solidFill>
                          <a:effectLst/>
                          <a:latin typeface="Gill Sans" charset="0"/>
                          <a:ea typeface="Heiti SC Light" charset="0"/>
                          <a:cs typeface="Heiti SC Light" charset="0"/>
                          <a:sym typeface="Gill Sans" charset="0"/>
                        </a:rPr>
                        <a:t>AND, OR, LIKE, BETWEEN, =,&lt;,&gt;,&lt;=.+&gt;, ...</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3"/>
                  </a:ext>
                </a:extLst>
              </a:tr>
            </a:tbl>
          </a:graphicData>
        </a:graphic>
      </p:graphicFrame>
      <p:sp>
        <p:nvSpPr>
          <p:cNvPr id="20513" name="Rectangle 62"/>
          <p:cNvSpPr>
            <a:spLocks/>
          </p:cNvSpPr>
          <p:nvPr/>
        </p:nvSpPr>
        <p:spPr bwMode="auto">
          <a:xfrm>
            <a:off x="3804234" y="4223421"/>
            <a:ext cx="2587247" cy="454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2953">
                <a:solidFill>
                  <a:srgbClr val="8731FC"/>
                </a:solidFill>
                <a:ea typeface="Gill Sans" charset="0"/>
                <a:cs typeface="Gill Sans" charset="0"/>
              </a:rPr>
              <a:t>Selector syntax</a:t>
            </a:r>
          </a:p>
        </p:txBody>
      </p:sp>
      <p:sp>
        <p:nvSpPr>
          <p:cNvPr id="34" name="Titel 1"/>
          <p:cNvSpPr>
            <a:spLocks noGrp="1"/>
          </p:cNvSpPr>
          <p:nvPr>
            <p:ph type="title"/>
          </p:nvPr>
        </p:nvSpPr>
        <p:spPr>
          <a:xfrm>
            <a:off x="252919" y="1123837"/>
            <a:ext cx="2947482" cy="4601183"/>
          </a:xfrm>
        </p:spPr>
        <p:txBody>
          <a:bodyPr/>
          <a:lstStyle/>
          <a:p>
            <a:r>
              <a:rPr lang="nl-NL" dirty="0" err="1"/>
              <a:t>Selecting</a:t>
            </a:r>
            <a:r>
              <a:rPr lang="nl-NL" dirty="0"/>
              <a:t> </a:t>
            </a:r>
            <a:r>
              <a:rPr lang="nl-NL" dirty="0" err="1"/>
              <a:t>messages</a:t>
            </a:r>
            <a:endParaRPr lang="nl-NL" dirty="0"/>
          </a:p>
        </p:txBody>
      </p:sp>
      <p:sp>
        <p:nvSpPr>
          <p:cNvPr id="35" name="Tekstvak 34"/>
          <p:cNvSpPr txBox="1"/>
          <p:nvPr/>
        </p:nvSpPr>
        <p:spPr>
          <a:xfrm rot="20332068">
            <a:off x="2016676" y="690107"/>
            <a:ext cx="3659972" cy="830997"/>
          </a:xfrm>
          <a:prstGeom prst="rect">
            <a:avLst/>
          </a:prstGeom>
          <a:solidFill>
            <a:srgbClr val="DAFF21"/>
          </a:solidFill>
          <a:ln w="190500">
            <a:solidFill>
              <a:schemeClr val="bg1"/>
            </a:solidFill>
          </a:ln>
          <a:effectLst>
            <a:outerShdw blurRad="50800" dist="38100" dir="18900000" algn="bl" rotWithShape="0">
              <a:prstClr val="black">
                <a:alpha val="40000"/>
              </a:prstClr>
            </a:outerShdw>
          </a:effectLst>
        </p:spPr>
        <p:txBody>
          <a:bodyPr wrap="square" rtlCol="0">
            <a:spAutoFit/>
          </a:bodyPr>
          <a:lstStyle/>
          <a:p>
            <a:pPr algn="ctr"/>
            <a:r>
              <a:rPr lang="nl-NL" sz="1600" b="1" dirty="0" err="1">
                <a:latin typeface="Century Gothic" panose="020B0502020202020204" pitchFamily="34" charset="0"/>
              </a:rPr>
              <a:t>Selectors</a:t>
            </a:r>
            <a:r>
              <a:rPr lang="nl-NL" sz="1600" b="1" dirty="0">
                <a:latin typeface="Century Gothic" panose="020B0502020202020204" pitchFamily="34" charset="0"/>
              </a:rPr>
              <a:t> are </a:t>
            </a:r>
            <a:r>
              <a:rPr lang="nl-NL" sz="1600" b="1" u="sng" dirty="0" err="1">
                <a:latin typeface="Century Gothic" panose="020B0502020202020204" pitchFamily="34" charset="0"/>
              </a:rPr>
              <a:t>conditional</a:t>
            </a:r>
            <a:r>
              <a:rPr lang="nl-NL" sz="1600" b="1" u="sng" dirty="0">
                <a:latin typeface="Century Gothic" panose="020B0502020202020204" pitchFamily="34" charset="0"/>
              </a:rPr>
              <a:t> statements</a:t>
            </a:r>
            <a:r>
              <a:rPr lang="nl-NL" sz="1600" b="1" dirty="0">
                <a:latin typeface="Century Gothic" panose="020B0502020202020204" pitchFamily="34" charset="0"/>
              </a:rPr>
              <a:t> </a:t>
            </a:r>
            <a:r>
              <a:rPr lang="nl-NL" sz="1600" b="1" dirty="0" err="1">
                <a:latin typeface="Century Gothic" panose="020B0502020202020204" pitchFamily="34" charset="0"/>
              </a:rPr>
              <a:t>defined</a:t>
            </a:r>
            <a:r>
              <a:rPr lang="nl-NL" sz="1600" b="1" dirty="0">
                <a:latin typeface="Century Gothic" panose="020B0502020202020204" pitchFamily="34" charset="0"/>
              </a:rPr>
              <a:t> </a:t>
            </a:r>
            <a:r>
              <a:rPr lang="nl-NL" sz="1600" b="1" dirty="0" err="1">
                <a:latin typeface="Century Gothic" panose="020B0502020202020204" pitchFamily="34" charset="0"/>
              </a:rPr>
              <a:t>with</a:t>
            </a:r>
            <a:r>
              <a:rPr lang="nl-NL" sz="1600" b="1" dirty="0">
                <a:latin typeface="Century Gothic" panose="020B0502020202020204" pitchFamily="34" charset="0"/>
              </a:rPr>
              <a:t> </a:t>
            </a:r>
            <a:r>
              <a:rPr lang="nl-NL" sz="1600" b="1" dirty="0" err="1">
                <a:latin typeface="Century Gothic" panose="020B0502020202020204" pitchFamily="34" charset="0"/>
              </a:rPr>
              <a:t>the</a:t>
            </a:r>
            <a:r>
              <a:rPr lang="nl-NL" sz="1600" b="1" dirty="0">
                <a:latin typeface="Century Gothic" panose="020B0502020202020204" pitchFamily="34" charset="0"/>
              </a:rPr>
              <a:t> </a:t>
            </a:r>
            <a:r>
              <a:rPr lang="nl-NL" sz="1600" b="1" dirty="0" err="1">
                <a:latin typeface="Century Gothic" panose="020B0502020202020204" pitchFamily="34" charset="0"/>
              </a:rPr>
              <a:t>use</a:t>
            </a:r>
            <a:r>
              <a:rPr lang="nl-NL" sz="1600" b="1" dirty="0">
                <a:latin typeface="Century Gothic" panose="020B0502020202020204" pitchFamily="34" charset="0"/>
              </a:rPr>
              <a:t> of a subset of SQL92</a:t>
            </a:r>
            <a:endParaRPr lang="nl-NL" sz="1600" b="1" u="sng" dirty="0">
              <a:latin typeface="Century Gothic" panose="020B0502020202020204" pitchFamily="34" charset="0"/>
            </a:endParaRPr>
          </a:p>
        </p:txBody>
      </p:sp>
      <p:sp>
        <p:nvSpPr>
          <p:cNvPr id="36" name="Tekstvak 35"/>
          <p:cNvSpPr txBox="1"/>
          <p:nvPr/>
        </p:nvSpPr>
        <p:spPr>
          <a:xfrm rot="540334">
            <a:off x="7867683" y="459042"/>
            <a:ext cx="3659972" cy="830997"/>
          </a:xfrm>
          <a:prstGeom prst="rect">
            <a:avLst/>
          </a:prstGeom>
          <a:solidFill>
            <a:srgbClr val="DAFF21"/>
          </a:solidFill>
          <a:ln w="190500">
            <a:solidFill>
              <a:schemeClr val="bg1"/>
            </a:solidFill>
          </a:ln>
          <a:effectLst>
            <a:outerShdw blurRad="50800" dist="38100" dir="18900000" algn="bl" rotWithShape="0">
              <a:prstClr val="black">
                <a:alpha val="40000"/>
              </a:prstClr>
            </a:outerShdw>
          </a:effectLst>
        </p:spPr>
        <p:txBody>
          <a:bodyPr wrap="square" rtlCol="0">
            <a:spAutoFit/>
          </a:bodyPr>
          <a:lstStyle/>
          <a:p>
            <a:pPr algn="ctr"/>
            <a:r>
              <a:rPr lang="nl-NL" sz="1600" b="1" dirty="0" err="1">
                <a:latin typeface="Century Gothic" panose="020B0502020202020204" pitchFamily="34" charset="0"/>
              </a:rPr>
              <a:t>Selectors</a:t>
            </a:r>
            <a:r>
              <a:rPr lang="nl-NL" sz="1600" b="1" dirty="0">
                <a:latin typeface="Century Gothic" panose="020B0502020202020204" pitchFamily="34" charset="0"/>
              </a:rPr>
              <a:t> </a:t>
            </a:r>
            <a:r>
              <a:rPr lang="nl-NL" sz="1600" b="1" dirty="0" err="1">
                <a:latin typeface="Century Gothic" panose="020B0502020202020204" pitchFamily="34" charset="0"/>
              </a:rPr>
              <a:t>use</a:t>
            </a:r>
            <a:r>
              <a:rPr lang="nl-NL" sz="1600" b="1" dirty="0">
                <a:latin typeface="Century Gothic" panose="020B0502020202020204" pitchFamily="34" charset="0"/>
              </a:rPr>
              <a:t> </a:t>
            </a:r>
            <a:r>
              <a:rPr lang="nl-NL" sz="1600" b="1" dirty="0" err="1">
                <a:latin typeface="Century Gothic" panose="020B0502020202020204" pitchFamily="34" charset="0"/>
              </a:rPr>
              <a:t>the</a:t>
            </a:r>
            <a:r>
              <a:rPr lang="nl-NL" sz="1600" b="1" dirty="0">
                <a:latin typeface="Century Gothic" panose="020B0502020202020204" pitchFamily="34" charset="0"/>
              </a:rPr>
              <a:t> headers of a </a:t>
            </a:r>
            <a:r>
              <a:rPr lang="nl-NL" sz="1600" b="1" dirty="0" err="1">
                <a:latin typeface="Century Gothic" panose="020B0502020202020204" pitchFamily="34" charset="0"/>
              </a:rPr>
              <a:t>message</a:t>
            </a:r>
            <a:r>
              <a:rPr lang="nl-NL" sz="1600" b="1" dirty="0">
                <a:latin typeface="Century Gothic" panose="020B0502020202020204" pitchFamily="34" charset="0"/>
              </a:rPr>
              <a:t> </a:t>
            </a:r>
            <a:r>
              <a:rPr lang="nl-NL" sz="1600" b="1" dirty="0" err="1">
                <a:latin typeface="Century Gothic" panose="020B0502020202020204" pitchFamily="34" charset="0"/>
              </a:rPr>
              <a:t>to</a:t>
            </a:r>
            <a:r>
              <a:rPr lang="nl-NL" sz="1600" b="1" dirty="0">
                <a:latin typeface="Century Gothic" panose="020B0502020202020204" pitchFamily="34" charset="0"/>
              </a:rPr>
              <a:t> </a:t>
            </a:r>
            <a:r>
              <a:rPr lang="nl-NL" sz="1600" b="1" dirty="0" err="1">
                <a:latin typeface="Century Gothic" panose="020B0502020202020204" pitchFamily="34" charset="0"/>
              </a:rPr>
              <a:t>decide</a:t>
            </a:r>
            <a:r>
              <a:rPr lang="nl-NL" sz="1600" b="1" dirty="0">
                <a:latin typeface="Century Gothic" panose="020B0502020202020204" pitchFamily="34" charset="0"/>
              </a:rPr>
              <a:t> </a:t>
            </a:r>
            <a:r>
              <a:rPr lang="nl-NL" sz="1600" b="1" dirty="0" err="1">
                <a:latin typeface="Century Gothic" panose="020B0502020202020204" pitchFamily="34" charset="0"/>
              </a:rPr>
              <a:t>wether</a:t>
            </a:r>
            <a:r>
              <a:rPr lang="nl-NL" sz="1600" b="1" dirty="0">
                <a:latin typeface="Century Gothic" panose="020B0502020202020204" pitchFamily="34" charset="0"/>
              </a:rPr>
              <a:t> or </a:t>
            </a:r>
            <a:r>
              <a:rPr lang="nl-NL" sz="1600" b="1" dirty="0" err="1">
                <a:latin typeface="Century Gothic" panose="020B0502020202020204" pitchFamily="34" charset="0"/>
              </a:rPr>
              <a:t>not</a:t>
            </a:r>
            <a:r>
              <a:rPr lang="nl-NL" sz="1600" b="1" dirty="0">
                <a:latin typeface="Century Gothic" panose="020B0502020202020204" pitchFamily="34" charset="0"/>
              </a:rPr>
              <a:t> </a:t>
            </a:r>
            <a:r>
              <a:rPr lang="nl-NL" sz="1600" b="1" dirty="0" err="1">
                <a:latin typeface="Century Gothic" panose="020B0502020202020204" pitchFamily="34" charset="0"/>
              </a:rPr>
              <a:t>to</a:t>
            </a:r>
            <a:r>
              <a:rPr lang="nl-NL" sz="1600" b="1" dirty="0">
                <a:latin typeface="Century Gothic" panose="020B0502020202020204" pitchFamily="34" charset="0"/>
              </a:rPr>
              <a:t> forward </a:t>
            </a:r>
            <a:r>
              <a:rPr lang="nl-NL" sz="1600" b="1" dirty="0" err="1">
                <a:latin typeface="Century Gothic" panose="020B0502020202020204" pitchFamily="34" charset="0"/>
              </a:rPr>
              <a:t>this</a:t>
            </a:r>
            <a:r>
              <a:rPr lang="nl-NL" sz="1600" b="1" dirty="0">
                <a:latin typeface="Century Gothic" panose="020B0502020202020204" pitchFamily="34" charset="0"/>
              </a:rPr>
              <a:t> </a:t>
            </a:r>
            <a:r>
              <a:rPr lang="nl-NL" sz="1600" b="1" dirty="0" err="1">
                <a:latin typeface="Century Gothic" panose="020B0502020202020204" pitchFamily="34" charset="0"/>
              </a:rPr>
              <a:t>message</a:t>
            </a:r>
            <a:r>
              <a:rPr lang="nl-NL" sz="1600" b="1" dirty="0">
                <a:latin typeface="Century Gothic" panose="020B0502020202020204" pitchFamily="34" charset="0"/>
              </a:rPr>
              <a:t>.</a:t>
            </a:r>
            <a:endParaRPr lang="nl-NL" sz="1600" b="1" u="sng" dirty="0">
              <a:latin typeface="Century Gothic" panose="020B0502020202020204" pitchFamily="34" charset="0"/>
            </a:endParaRPr>
          </a:p>
        </p:txBody>
      </p:sp>
    </p:spTree>
    <p:extLst>
      <p:ext uri="{BB962C8B-B14F-4D97-AF65-F5344CB8AC3E}">
        <p14:creationId xmlns:p14="http://schemas.microsoft.com/office/powerpoint/2010/main" val="376884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arn(inVertical)">
                                      <p:cBhvr>
                                        <p:cTn id="1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p:cNvSpPr>
          <p:nvPr/>
        </p:nvSpPr>
        <p:spPr bwMode="auto">
          <a:xfrm>
            <a:off x="3569991" y="281285"/>
            <a:ext cx="8009930" cy="30093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3578" tIns="53578" rIns="53578" bIns="53578" anchor="ct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1pPr>
            <a:lvl2pPr marL="742950" indent="-28575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2pPr>
            <a:lvl3pPr marL="11430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3pPr>
            <a:lvl4pPr marL="16002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4pPr>
            <a:lvl5pPr marL="20574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9pPr>
          </a:lstStyle>
          <a:p>
            <a:pPr eaLnBrk="1" hangingPunct="1"/>
            <a:r>
              <a:rPr lang="en-US" altLang="nl-NL" sz="1266" dirty="0">
                <a:solidFill>
                  <a:schemeClr val="tx1"/>
                </a:solidFill>
                <a:latin typeface="Monaco" charset="0"/>
                <a:ea typeface="Monaco" charset="0"/>
                <a:cs typeface="Monaco" charset="0"/>
                <a:sym typeface="Monaco" charset="0"/>
              </a:rPr>
              <a:t>public void </a:t>
            </a:r>
            <a:r>
              <a:rPr lang="en-US" altLang="nl-NL" sz="1266" dirty="0" err="1">
                <a:solidFill>
                  <a:schemeClr val="tx1"/>
                </a:solidFill>
                <a:latin typeface="Monaco" charset="0"/>
                <a:ea typeface="Monaco" charset="0"/>
                <a:cs typeface="Monaco" charset="0"/>
                <a:sym typeface="Monaco" charset="0"/>
              </a:rPr>
              <a:t>sendStockMessage</a:t>
            </a:r>
            <a:r>
              <a:rPr lang="en-US" altLang="nl-NL" sz="1266" dirty="0">
                <a:solidFill>
                  <a:schemeClr val="tx1"/>
                </a:solidFill>
                <a:latin typeface="Monaco" charset="0"/>
                <a:ea typeface="Monaco" charset="0"/>
                <a:cs typeface="Monaco" charset="0"/>
                <a:sym typeface="Monaco" charset="0"/>
              </a:rPr>
              <a:t>(Session </a:t>
            </a:r>
            <a:r>
              <a:rPr lang="en-US" altLang="nl-NL" sz="1266" dirty="0" err="1">
                <a:solidFill>
                  <a:schemeClr val="tx1"/>
                </a:solidFill>
                <a:latin typeface="Monaco" charset="0"/>
                <a:ea typeface="Monaco" charset="0"/>
                <a:cs typeface="Monaco" charset="0"/>
                <a:sym typeface="Monaco" charset="0"/>
              </a:rPr>
              <a:t>session</a:t>
            </a:r>
            <a:r>
              <a:rPr lang="en-US" altLang="nl-NL" sz="1266" dirty="0">
                <a:solidFill>
                  <a:schemeClr val="tx1"/>
                </a:solidFill>
                <a:latin typeface="Monaco" charset="0"/>
                <a:ea typeface="Monaco" charset="0"/>
                <a:cs typeface="Monaco" charset="0"/>
                <a:sym typeface="Monaco" charset="0"/>
              </a:rPr>
              <a:t>,</a:t>
            </a:r>
          </a:p>
          <a:p>
            <a:pPr eaLnBrk="1" hangingPunct="1"/>
            <a:r>
              <a:rPr lang="en-US" altLang="nl-NL" sz="1266" dirty="0">
                <a:solidFill>
                  <a:schemeClr val="tx1"/>
                </a:solidFill>
                <a:latin typeface="Monaco" charset="0"/>
                <a:ea typeface="Monaco" charset="0"/>
                <a:cs typeface="Monaco" charset="0"/>
                <a:sym typeface="Monaco" charset="0"/>
              </a:rPr>
              <a:t>                                 </a:t>
            </a:r>
            <a:r>
              <a:rPr lang="en-US" altLang="nl-NL" sz="1266" dirty="0" err="1">
                <a:solidFill>
                  <a:schemeClr val="tx1"/>
                </a:solidFill>
                <a:latin typeface="Monaco" charset="0"/>
                <a:ea typeface="Monaco" charset="0"/>
                <a:cs typeface="Monaco" charset="0"/>
                <a:sym typeface="Monaco" charset="0"/>
              </a:rPr>
              <a:t>MessageProducer</a:t>
            </a:r>
            <a:r>
              <a:rPr lang="en-US" altLang="nl-NL" sz="1266" dirty="0">
                <a:solidFill>
                  <a:schemeClr val="tx1"/>
                </a:solidFill>
                <a:latin typeface="Monaco" charset="0"/>
                <a:ea typeface="Monaco" charset="0"/>
                <a:cs typeface="Monaco" charset="0"/>
                <a:sym typeface="Monaco" charset="0"/>
              </a:rPr>
              <a:t> producer,</a:t>
            </a:r>
          </a:p>
          <a:p>
            <a:pPr eaLnBrk="1" hangingPunct="1"/>
            <a:r>
              <a:rPr lang="en-US" altLang="nl-NL" sz="1266" dirty="0">
                <a:solidFill>
                  <a:schemeClr val="tx1"/>
                </a:solidFill>
                <a:latin typeface="Monaco" charset="0"/>
                <a:ea typeface="Monaco" charset="0"/>
                <a:cs typeface="Monaco" charset="0"/>
                <a:sym typeface="Monaco" charset="0"/>
              </a:rPr>
              <a:t>                                 Destination </a:t>
            </a:r>
            <a:r>
              <a:rPr lang="en-US" altLang="nl-NL" sz="1266" dirty="0" err="1">
                <a:solidFill>
                  <a:schemeClr val="tx1"/>
                </a:solidFill>
                <a:latin typeface="Monaco" charset="0"/>
                <a:ea typeface="Monaco" charset="0"/>
                <a:cs typeface="Monaco" charset="0"/>
                <a:sym typeface="Monaco" charset="0"/>
              </a:rPr>
              <a:t>destination</a:t>
            </a:r>
            <a:r>
              <a:rPr lang="en-US" altLang="nl-NL" sz="1266" dirty="0">
                <a:solidFill>
                  <a:schemeClr val="tx1"/>
                </a:solidFill>
                <a:latin typeface="Monaco" charset="0"/>
                <a:ea typeface="Monaco" charset="0"/>
                <a:cs typeface="Monaco" charset="0"/>
                <a:sym typeface="Monaco" charset="0"/>
              </a:rPr>
              <a:t>,</a:t>
            </a:r>
          </a:p>
          <a:p>
            <a:pPr eaLnBrk="1" hangingPunct="1"/>
            <a:r>
              <a:rPr lang="en-US" altLang="nl-NL" sz="1266" dirty="0">
                <a:solidFill>
                  <a:schemeClr val="tx1"/>
                </a:solidFill>
                <a:latin typeface="Monaco" charset="0"/>
                <a:ea typeface="Monaco" charset="0"/>
                <a:cs typeface="Monaco" charset="0"/>
                <a:sym typeface="Monaco" charset="0"/>
              </a:rPr>
              <a:t>                                 String payload,</a:t>
            </a:r>
          </a:p>
          <a:p>
            <a:pPr eaLnBrk="1" hangingPunct="1"/>
            <a:r>
              <a:rPr lang="en-US" altLang="nl-NL" sz="1266" dirty="0">
                <a:solidFill>
                  <a:schemeClr val="tx1"/>
                </a:solidFill>
                <a:latin typeface="Monaco" charset="0"/>
                <a:ea typeface="Monaco" charset="0"/>
                <a:cs typeface="Monaco" charset="0"/>
                <a:sym typeface="Monaco" charset="0"/>
              </a:rPr>
              <a:t>                                 String symbol,</a:t>
            </a:r>
          </a:p>
          <a:p>
            <a:pPr eaLnBrk="1" hangingPunct="1"/>
            <a:r>
              <a:rPr lang="en-US" altLang="nl-NL" sz="1266" dirty="0">
                <a:solidFill>
                  <a:schemeClr val="tx1"/>
                </a:solidFill>
                <a:latin typeface="Monaco" charset="0"/>
                <a:ea typeface="Monaco" charset="0"/>
                <a:cs typeface="Monaco" charset="0"/>
                <a:sym typeface="Monaco" charset="0"/>
              </a:rPr>
              <a:t>                                 double price)</a:t>
            </a:r>
          </a:p>
          <a:p>
            <a:pPr eaLnBrk="1" hangingPunct="1"/>
            <a:r>
              <a:rPr lang="en-US" altLang="nl-NL" sz="1266" dirty="0">
                <a:solidFill>
                  <a:schemeClr val="tx1"/>
                </a:solidFill>
                <a:latin typeface="Monaco" charset="0"/>
                <a:ea typeface="Monaco" charset="0"/>
                <a:cs typeface="Monaco" charset="0"/>
                <a:sym typeface="Monaco" charset="0"/>
              </a:rPr>
              <a:t>        throws </a:t>
            </a:r>
            <a:r>
              <a:rPr lang="en-US" altLang="nl-NL" sz="1266" dirty="0" err="1">
                <a:solidFill>
                  <a:schemeClr val="tx1"/>
                </a:solidFill>
                <a:latin typeface="Monaco" charset="0"/>
                <a:ea typeface="Monaco" charset="0"/>
                <a:cs typeface="Monaco" charset="0"/>
                <a:sym typeface="Monaco" charset="0"/>
              </a:rPr>
              <a:t>JMSException</a:t>
            </a:r>
            <a:r>
              <a:rPr lang="en-US" altLang="nl-NL" sz="1266" dirty="0">
                <a:solidFill>
                  <a:schemeClr val="tx1"/>
                </a:solidFill>
                <a:latin typeface="Monaco" charset="0"/>
                <a:ea typeface="Monaco" charset="0"/>
                <a:cs typeface="Monaco" charset="0"/>
                <a:sym typeface="Monaco" charset="0"/>
              </a:rPr>
              <a:t> {</a:t>
            </a:r>
          </a:p>
          <a:p>
            <a:pPr eaLnBrk="1" hangingPunct="1"/>
            <a:r>
              <a:rPr lang="en-US" altLang="nl-NL" sz="1266" dirty="0">
                <a:solidFill>
                  <a:schemeClr val="tx1"/>
                </a:solidFill>
                <a:latin typeface="Monaco" charset="0"/>
                <a:ea typeface="Monaco" charset="0"/>
                <a:cs typeface="Monaco" charset="0"/>
                <a:sym typeface="Monaco" charset="0"/>
              </a:rPr>
              <a:t>    </a:t>
            </a:r>
            <a:r>
              <a:rPr lang="en-US" altLang="nl-NL" sz="1266" dirty="0" err="1">
                <a:solidFill>
                  <a:schemeClr val="tx1"/>
                </a:solidFill>
                <a:latin typeface="Monaco" charset="0"/>
                <a:ea typeface="Monaco" charset="0"/>
                <a:cs typeface="Monaco" charset="0"/>
                <a:sym typeface="Monaco" charset="0"/>
              </a:rPr>
              <a:t>TextMessage</a:t>
            </a:r>
            <a:r>
              <a:rPr lang="en-US" altLang="nl-NL" sz="1266" dirty="0">
                <a:solidFill>
                  <a:schemeClr val="tx1"/>
                </a:solidFill>
                <a:latin typeface="Monaco" charset="0"/>
                <a:ea typeface="Monaco" charset="0"/>
                <a:cs typeface="Monaco" charset="0"/>
                <a:sym typeface="Monaco" charset="0"/>
              </a:rPr>
              <a:t> </a:t>
            </a:r>
            <a:r>
              <a:rPr lang="en-US" altLang="nl-NL" sz="1266" dirty="0" err="1">
                <a:solidFill>
                  <a:schemeClr val="tx1"/>
                </a:solidFill>
                <a:latin typeface="Monaco" charset="0"/>
                <a:ea typeface="Monaco" charset="0"/>
                <a:cs typeface="Monaco" charset="0"/>
                <a:sym typeface="Monaco" charset="0"/>
              </a:rPr>
              <a:t>textMessage</a:t>
            </a:r>
            <a:r>
              <a:rPr lang="en-US" altLang="nl-NL" sz="1266" dirty="0">
                <a:solidFill>
                  <a:schemeClr val="tx1"/>
                </a:solidFill>
                <a:latin typeface="Monaco" charset="0"/>
                <a:ea typeface="Monaco" charset="0"/>
                <a:cs typeface="Monaco" charset="0"/>
                <a:sym typeface="Monaco" charset="0"/>
              </a:rPr>
              <a:t> = </a:t>
            </a:r>
            <a:r>
              <a:rPr lang="en-US" altLang="nl-NL" sz="1266" dirty="0" err="1">
                <a:solidFill>
                  <a:schemeClr val="tx1"/>
                </a:solidFill>
                <a:latin typeface="Monaco" charset="0"/>
                <a:ea typeface="Monaco" charset="0"/>
                <a:cs typeface="Monaco" charset="0"/>
                <a:sym typeface="Monaco" charset="0"/>
              </a:rPr>
              <a:t>session.createTextMessage</a:t>
            </a:r>
            <a:r>
              <a:rPr lang="en-US" altLang="nl-NL" sz="1266" dirty="0">
                <a:solidFill>
                  <a:schemeClr val="tx1"/>
                </a:solidFill>
                <a:latin typeface="Monaco" charset="0"/>
                <a:ea typeface="Monaco" charset="0"/>
                <a:cs typeface="Monaco" charset="0"/>
                <a:sym typeface="Monaco" charset="0"/>
              </a:rPr>
              <a:t>();</a:t>
            </a:r>
          </a:p>
          <a:p>
            <a:pPr eaLnBrk="1" hangingPunct="1"/>
            <a:r>
              <a:rPr lang="en-US" altLang="nl-NL" sz="1266" dirty="0">
                <a:solidFill>
                  <a:schemeClr val="tx1"/>
                </a:solidFill>
                <a:latin typeface="Monaco" charset="0"/>
                <a:ea typeface="Monaco" charset="0"/>
                <a:cs typeface="Monaco" charset="0"/>
                <a:sym typeface="Monaco" charset="0"/>
              </a:rPr>
              <a:t>    </a:t>
            </a:r>
            <a:r>
              <a:rPr lang="en-US" altLang="nl-NL" sz="1266" dirty="0" err="1">
                <a:solidFill>
                  <a:schemeClr val="tx1"/>
                </a:solidFill>
                <a:latin typeface="Monaco" charset="0"/>
                <a:ea typeface="Monaco" charset="0"/>
                <a:cs typeface="Monaco" charset="0"/>
                <a:sym typeface="Monaco" charset="0"/>
              </a:rPr>
              <a:t>textMessage.setText</a:t>
            </a:r>
            <a:r>
              <a:rPr lang="en-US" altLang="nl-NL" sz="1266" dirty="0">
                <a:solidFill>
                  <a:schemeClr val="tx1"/>
                </a:solidFill>
                <a:latin typeface="Monaco" charset="0"/>
                <a:ea typeface="Monaco" charset="0"/>
                <a:cs typeface="Monaco" charset="0"/>
                <a:sym typeface="Monaco" charset="0"/>
              </a:rPr>
              <a:t>(payload);</a:t>
            </a:r>
          </a:p>
          <a:p>
            <a:pPr eaLnBrk="1" hangingPunct="1"/>
            <a:r>
              <a:rPr lang="en-US" altLang="nl-NL" sz="1266" dirty="0">
                <a:solidFill>
                  <a:srgbClr val="FF1218"/>
                </a:solidFill>
                <a:latin typeface="Monaco" charset="0"/>
                <a:ea typeface="Monaco" charset="0"/>
                <a:cs typeface="Monaco" charset="0"/>
                <a:sym typeface="Monaco" charset="0"/>
              </a:rPr>
              <a:t>    </a:t>
            </a:r>
            <a:r>
              <a:rPr lang="en-US" altLang="nl-NL" sz="1266" dirty="0" err="1">
                <a:solidFill>
                  <a:srgbClr val="FF1218"/>
                </a:solidFill>
                <a:latin typeface="Monaco" charset="0"/>
                <a:ea typeface="Monaco" charset="0"/>
                <a:cs typeface="Monaco" charset="0"/>
                <a:sym typeface="Monaco" charset="0"/>
              </a:rPr>
              <a:t>textMessage.setStringProperty</a:t>
            </a:r>
            <a:r>
              <a:rPr lang="en-US" altLang="nl-NL" sz="1266" dirty="0">
                <a:solidFill>
                  <a:srgbClr val="FF1218"/>
                </a:solidFill>
                <a:latin typeface="Monaco" charset="0"/>
                <a:ea typeface="Monaco" charset="0"/>
                <a:cs typeface="Monaco" charset="0"/>
                <a:sym typeface="Monaco" charset="0"/>
              </a:rPr>
              <a:t>("SYMBOL", symbol);</a:t>
            </a:r>
          </a:p>
          <a:p>
            <a:pPr eaLnBrk="1" hangingPunct="1"/>
            <a:r>
              <a:rPr lang="en-US" altLang="nl-NL" sz="1266" dirty="0">
                <a:solidFill>
                  <a:schemeClr val="tx1"/>
                </a:solidFill>
                <a:latin typeface="Monaco" charset="0"/>
                <a:ea typeface="Monaco" charset="0"/>
                <a:cs typeface="Monaco" charset="0"/>
                <a:sym typeface="Monaco" charset="0"/>
              </a:rPr>
              <a:t>    </a:t>
            </a:r>
            <a:r>
              <a:rPr lang="en-US" altLang="nl-NL" sz="1266" dirty="0" err="1">
                <a:solidFill>
                  <a:schemeClr val="tx1"/>
                </a:solidFill>
                <a:latin typeface="Monaco" charset="0"/>
                <a:ea typeface="Monaco" charset="0"/>
                <a:cs typeface="Monaco" charset="0"/>
                <a:sym typeface="Monaco" charset="0"/>
              </a:rPr>
              <a:t>textMessage.setDoubleProperty</a:t>
            </a:r>
            <a:r>
              <a:rPr lang="en-US" altLang="nl-NL" sz="1266" dirty="0">
                <a:solidFill>
                  <a:schemeClr val="tx1"/>
                </a:solidFill>
                <a:latin typeface="Monaco" charset="0"/>
                <a:ea typeface="Monaco" charset="0"/>
                <a:cs typeface="Monaco" charset="0"/>
                <a:sym typeface="Monaco" charset="0"/>
              </a:rPr>
              <a:t>("PRICE", price);</a:t>
            </a:r>
          </a:p>
          <a:p>
            <a:pPr eaLnBrk="1" hangingPunct="1"/>
            <a:r>
              <a:rPr lang="en-US" altLang="nl-NL" sz="1266" dirty="0">
                <a:solidFill>
                  <a:schemeClr val="tx1"/>
                </a:solidFill>
                <a:latin typeface="Monaco" charset="0"/>
                <a:ea typeface="Monaco" charset="0"/>
                <a:cs typeface="Monaco" charset="0"/>
                <a:sym typeface="Monaco" charset="0"/>
              </a:rPr>
              <a:t>    </a:t>
            </a:r>
            <a:r>
              <a:rPr lang="en-US" altLang="nl-NL" sz="1266" dirty="0" err="1">
                <a:solidFill>
                  <a:schemeClr val="tx1"/>
                </a:solidFill>
                <a:latin typeface="Monaco" charset="0"/>
                <a:ea typeface="Monaco" charset="0"/>
                <a:cs typeface="Monaco" charset="0"/>
                <a:sym typeface="Monaco" charset="0"/>
              </a:rPr>
              <a:t>producer.send</a:t>
            </a:r>
            <a:r>
              <a:rPr lang="en-US" altLang="nl-NL" sz="1266" dirty="0">
                <a:solidFill>
                  <a:schemeClr val="tx1"/>
                </a:solidFill>
                <a:latin typeface="Monaco" charset="0"/>
                <a:ea typeface="Monaco" charset="0"/>
                <a:cs typeface="Monaco" charset="0"/>
                <a:sym typeface="Monaco" charset="0"/>
              </a:rPr>
              <a:t>(destination, </a:t>
            </a:r>
            <a:r>
              <a:rPr lang="en-US" altLang="nl-NL" sz="1266" dirty="0" err="1">
                <a:solidFill>
                  <a:schemeClr val="tx1"/>
                </a:solidFill>
                <a:latin typeface="Monaco" charset="0"/>
                <a:ea typeface="Monaco" charset="0"/>
                <a:cs typeface="Monaco" charset="0"/>
                <a:sym typeface="Monaco" charset="0"/>
              </a:rPr>
              <a:t>textMessage</a:t>
            </a:r>
            <a:r>
              <a:rPr lang="en-US" altLang="nl-NL" sz="1266" dirty="0">
                <a:solidFill>
                  <a:schemeClr val="tx1"/>
                </a:solidFill>
                <a:latin typeface="Monaco" charset="0"/>
                <a:ea typeface="Monaco" charset="0"/>
                <a:cs typeface="Monaco" charset="0"/>
                <a:sym typeface="Monaco" charset="0"/>
              </a:rPr>
              <a:t>);</a:t>
            </a:r>
          </a:p>
          <a:p>
            <a:pPr eaLnBrk="1" hangingPunct="1"/>
            <a:r>
              <a:rPr lang="en-US" altLang="nl-NL" sz="1266" dirty="0">
                <a:solidFill>
                  <a:schemeClr val="tx1"/>
                </a:solidFill>
                <a:latin typeface="Monaco" charset="0"/>
                <a:ea typeface="Monaco" charset="0"/>
                <a:cs typeface="Monaco" charset="0"/>
                <a:sym typeface="Monaco" charset="0"/>
              </a:rPr>
              <a:t>}</a:t>
            </a:r>
          </a:p>
        </p:txBody>
      </p:sp>
      <p:grpSp>
        <p:nvGrpSpPr>
          <p:cNvPr id="2" name="Groep 1"/>
          <p:cNvGrpSpPr/>
          <p:nvPr/>
        </p:nvGrpSpPr>
        <p:grpSpPr>
          <a:xfrm>
            <a:off x="4044115" y="3625453"/>
            <a:ext cx="7537845" cy="553641"/>
            <a:chOff x="2068409" y="5156200"/>
            <a:chExt cx="10720491" cy="787400"/>
          </a:xfrm>
        </p:grpSpPr>
        <p:sp>
          <p:nvSpPr>
            <p:cNvPr id="21507" name="Rectangle 2"/>
            <p:cNvSpPr>
              <a:spLocks/>
            </p:cNvSpPr>
            <p:nvPr/>
          </p:nvSpPr>
          <p:spPr bwMode="auto">
            <a:xfrm>
              <a:off x="2438400" y="5156200"/>
              <a:ext cx="10350500" cy="787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3578" tIns="53578" rIns="53578" bIns="53578" anchor="ct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1pPr>
              <a:lvl2pPr marL="742950" indent="-28575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2pPr>
              <a:lvl3pPr marL="11430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3pPr>
              <a:lvl4pPr marL="16002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4pPr>
              <a:lvl5pPr marL="20574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9pPr>
            </a:lstStyle>
            <a:p>
              <a:pPr eaLnBrk="1" hangingPunct="1"/>
              <a:r>
                <a:rPr lang="en-US" altLang="nl-NL" sz="1266" dirty="0">
                  <a:solidFill>
                    <a:srgbClr val="FF1218"/>
                  </a:solidFill>
                  <a:latin typeface="Monaco" charset="0"/>
                  <a:ea typeface="Monaco" charset="0"/>
                  <a:cs typeface="Monaco" charset="0"/>
                  <a:sym typeface="Monaco" charset="0"/>
                </a:rPr>
                <a:t>String selector = "SYMBOL='AAPL'";</a:t>
              </a:r>
            </a:p>
            <a:p>
              <a:pPr eaLnBrk="1" hangingPunct="1"/>
              <a:r>
                <a:rPr lang="en-US" altLang="nl-NL" sz="1266" dirty="0" err="1">
                  <a:solidFill>
                    <a:schemeClr val="tx1"/>
                  </a:solidFill>
                  <a:latin typeface="Monaco" charset="0"/>
                  <a:ea typeface="Monaco" charset="0"/>
                  <a:cs typeface="Monaco" charset="0"/>
                  <a:sym typeface="Monaco" charset="0"/>
                </a:rPr>
                <a:t>MessageConsumer</a:t>
              </a:r>
              <a:r>
                <a:rPr lang="en-US" altLang="nl-NL" sz="1266" dirty="0">
                  <a:solidFill>
                    <a:schemeClr val="tx1"/>
                  </a:solidFill>
                  <a:latin typeface="Monaco" charset="0"/>
                  <a:ea typeface="Monaco" charset="0"/>
                  <a:cs typeface="Monaco" charset="0"/>
                  <a:sym typeface="Monaco" charset="0"/>
                </a:rPr>
                <a:t> consumer = </a:t>
              </a:r>
              <a:r>
                <a:rPr lang="en-US" altLang="nl-NL" sz="1266" dirty="0" err="1">
                  <a:solidFill>
                    <a:schemeClr val="tx1"/>
                  </a:solidFill>
                  <a:latin typeface="Monaco" charset="0"/>
                  <a:ea typeface="Monaco" charset="0"/>
                  <a:cs typeface="Monaco" charset="0"/>
                  <a:sym typeface="Monaco" charset="0"/>
                </a:rPr>
                <a:t>session.createConsumer</a:t>
              </a:r>
              <a:r>
                <a:rPr lang="en-US" altLang="nl-NL" sz="1266" dirty="0">
                  <a:solidFill>
                    <a:schemeClr val="tx1"/>
                  </a:solidFill>
                  <a:latin typeface="Monaco" charset="0"/>
                  <a:ea typeface="Monaco" charset="0"/>
                  <a:cs typeface="Monaco" charset="0"/>
                  <a:sym typeface="Monaco" charset="0"/>
                </a:rPr>
                <a:t>(destination, selector);</a:t>
              </a:r>
            </a:p>
          </p:txBody>
        </p:sp>
        <p:sp>
          <p:nvSpPr>
            <p:cNvPr id="21511" name="Rectangle 8"/>
            <p:cNvSpPr>
              <a:spLocks/>
            </p:cNvSpPr>
            <p:nvPr/>
          </p:nvSpPr>
          <p:spPr bwMode="auto">
            <a:xfrm>
              <a:off x="2068409" y="5207707"/>
              <a:ext cx="298658" cy="646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2953">
                  <a:solidFill>
                    <a:schemeClr val="tx1"/>
                  </a:solidFill>
                  <a:latin typeface="Helvetica Neue" charset="0"/>
                  <a:ea typeface="Helvetica Neue" charset="0"/>
                  <a:cs typeface="Helvetica Neue" charset="0"/>
                  <a:sym typeface="Helvetica Neue" charset="0"/>
                </a:rPr>
                <a:t>1</a:t>
              </a:r>
            </a:p>
          </p:txBody>
        </p:sp>
      </p:grpSp>
      <p:grpSp>
        <p:nvGrpSpPr>
          <p:cNvPr id="3" name="Groep 2"/>
          <p:cNvGrpSpPr/>
          <p:nvPr/>
        </p:nvGrpSpPr>
        <p:grpSpPr>
          <a:xfrm>
            <a:off x="4044115" y="4464844"/>
            <a:ext cx="7537845" cy="553641"/>
            <a:chOff x="2068409" y="6350000"/>
            <a:chExt cx="10720491" cy="787400"/>
          </a:xfrm>
        </p:grpSpPr>
        <p:sp>
          <p:nvSpPr>
            <p:cNvPr id="21509" name="Rectangle 4"/>
            <p:cNvSpPr>
              <a:spLocks/>
            </p:cNvSpPr>
            <p:nvPr/>
          </p:nvSpPr>
          <p:spPr bwMode="auto">
            <a:xfrm>
              <a:off x="2438400" y="6350000"/>
              <a:ext cx="10350500" cy="787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3578" tIns="53578" rIns="53578" bIns="53578" anchor="ct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1pPr>
              <a:lvl2pPr marL="742950" indent="-28575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2pPr>
              <a:lvl3pPr marL="11430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3pPr>
              <a:lvl4pPr marL="16002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4pPr>
              <a:lvl5pPr marL="20574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9pPr>
            </a:lstStyle>
            <a:p>
              <a:pPr eaLnBrk="1" hangingPunct="1"/>
              <a:r>
                <a:rPr lang="en-US" altLang="nl-NL" sz="1266" dirty="0">
                  <a:solidFill>
                    <a:srgbClr val="FF1218"/>
                  </a:solidFill>
                  <a:latin typeface="Monaco" charset="0"/>
                  <a:ea typeface="Monaco" charset="0"/>
                  <a:cs typeface="Monaco" charset="0"/>
                  <a:sym typeface="Monaco" charset="0"/>
                </a:rPr>
                <a:t>String selector = "SYMBOL='AAPL' AND PRICE &gt; " + </a:t>
              </a:r>
              <a:r>
                <a:rPr lang="en-US" altLang="nl-NL" sz="1266" dirty="0" err="1">
                  <a:solidFill>
                    <a:srgbClr val="FF1218"/>
                  </a:solidFill>
                  <a:latin typeface="Monaco" charset="0"/>
                  <a:ea typeface="Monaco" charset="0"/>
                  <a:cs typeface="Monaco" charset="0"/>
                  <a:sym typeface="Monaco" charset="0"/>
                </a:rPr>
                <a:t>getPreviousPrice</a:t>
              </a:r>
              <a:r>
                <a:rPr lang="en-US" altLang="nl-NL" sz="1266" dirty="0">
                  <a:solidFill>
                    <a:srgbClr val="FF1218"/>
                  </a:solidFill>
                  <a:latin typeface="Monaco" charset="0"/>
                  <a:ea typeface="Monaco" charset="0"/>
                  <a:cs typeface="Monaco" charset="0"/>
                  <a:sym typeface="Monaco" charset="0"/>
                </a:rPr>
                <a:t>();</a:t>
              </a:r>
            </a:p>
            <a:p>
              <a:pPr eaLnBrk="1" hangingPunct="1"/>
              <a:r>
                <a:rPr lang="en-US" altLang="nl-NL" sz="1266" dirty="0" err="1">
                  <a:solidFill>
                    <a:schemeClr val="tx1"/>
                  </a:solidFill>
                  <a:latin typeface="Monaco" charset="0"/>
                  <a:ea typeface="Monaco" charset="0"/>
                  <a:cs typeface="Monaco" charset="0"/>
                  <a:sym typeface="Monaco" charset="0"/>
                </a:rPr>
                <a:t>MessageConsumer</a:t>
              </a:r>
              <a:r>
                <a:rPr lang="en-US" altLang="nl-NL" sz="1266" dirty="0">
                  <a:solidFill>
                    <a:schemeClr val="tx1"/>
                  </a:solidFill>
                  <a:latin typeface="Monaco" charset="0"/>
                  <a:ea typeface="Monaco" charset="0"/>
                  <a:cs typeface="Monaco" charset="0"/>
                  <a:sym typeface="Monaco" charset="0"/>
                </a:rPr>
                <a:t> consumer = </a:t>
              </a:r>
              <a:r>
                <a:rPr lang="en-US" altLang="nl-NL" sz="1266" dirty="0" err="1">
                  <a:solidFill>
                    <a:schemeClr val="tx1"/>
                  </a:solidFill>
                  <a:latin typeface="Monaco" charset="0"/>
                  <a:ea typeface="Monaco" charset="0"/>
                  <a:cs typeface="Monaco" charset="0"/>
                  <a:sym typeface="Monaco" charset="0"/>
                </a:rPr>
                <a:t>session.createConsumer</a:t>
              </a:r>
              <a:r>
                <a:rPr lang="en-US" altLang="nl-NL" sz="1266" dirty="0">
                  <a:solidFill>
                    <a:schemeClr val="tx1"/>
                  </a:solidFill>
                  <a:latin typeface="Monaco" charset="0"/>
                  <a:ea typeface="Monaco" charset="0"/>
                  <a:cs typeface="Monaco" charset="0"/>
                  <a:sym typeface="Monaco" charset="0"/>
                </a:rPr>
                <a:t>(destination, selector);</a:t>
              </a:r>
            </a:p>
          </p:txBody>
        </p:sp>
        <p:sp>
          <p:nvSpPr>
            <p:cNvPr id="21512" name="Rectangle 9"/>
            <p:cNvSpPr>
              <a:spLocks/>
            </p:cNvSpPr>
            <p:nvPr/>
          </p:nvSpPr>
          <p:spPr bwMode="auto">
            <a:xfrm>
              <a:off x="2068409" y="6414208"/>
              <a:ext cx="298658" cy="646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2953" dirty="0">
                  <a:solidFill>
                    <a:schemeClr val="tx1"/>
                  </a:solidFill>
                  <a:latin typeface="Helvetica Neue" charset="0"/>
                  <a:ea typeface="Helvetica Neue" charset="0"/>
                  <a:cs typeface="Helvetica Neue" charset="0"/>
                  <a:sym typeface="Helvetica Neue" charset="0"/>
                </a:rPr>
                <a:t>2</a:t>
              </a:r>
            </a:p>
          </p:txBody>
        </p:sp>
      </p:grpSp>
      <p:grpSp>
        <p:nvGrpSpPr>
          <p:cNvPr id="4" name="Groep 3"/>
          <p:cNvGrpSpPr/>
          <p:nvPr/>
        </p:nvGrpSpPr>
        <p:grpSpPr>
          <a:xfrm>
            <a:off x="4044115" y="5331023"/>
            <a:ext cx="7537845" cy="1000125"/>
            <a:chOff x="2068409" y="7581900"/>
            <a:chExt cx="10720491" cy="1422400"/>
          </a:xfrm>
        </p:grpSpPr>
        <p:sp>
          <p:nvSpPr>
            <p:cNvPr id="21508" name="Rectangle 3"/>
            <p:cNvSpPr>
              <a:spLocks/>
            </p:cNvSpPr>
            <p:nvPr/>
          </p:nvSpPr>
          <p:spPr bwMode="auto">
            <a:xfrm>
              <a:off x="2438400" y="7581900"/>
              <a:ext cx="10350500" cy="142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3578" tIns="53578" rIns="53578" bIns="53578" anchor="ct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1pPr>
              <a:lvl2pPr marL="742950" indent="-28575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2pPr>
              <a:lvl3pPr marL="11430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3pPr>
              <a:lvl4pPr marL="16002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4pPr>
              <a:lvl5pPr marL="20574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solidFill>
                    <a:srgbClr val="000000"/>
                  </a:solidFill>
                  <a:latin typeface="Gill Sans" charset="0"/>
                  <a:ea typeface="Heiti SC Light" charset="0"/>
                  <a:cs typeface="Heiti SC Light" charset="0"/>
                  <a:sym typeface="Gill Sans" charset="0"/>
                </a:defRPr>
              </a:lvl9pPr>
            </a:lstStyle>
            <a:p>
              <a:pPr eaLnBrk="1" hangingPunct="1"/>
              <a:r>
                <a:rPr lang="en-US" altLang="nl-NL" sz="1266" dirty="0">
                  <a:solidFill>
                    <a:srgbClr val="FF1218"/>
                  </a:solidFill>
                  <a:latin typeface="Monaco" charset="0"/>
                  <a:ea typeface="Monaco" charset="0"/>
                  <a:cs typeface="Monaco" charset="0"/>
                  <a:sym typeface="Monaco" charset="0"/>
                </a:rPr>
                <a:t>String selector = "SYMBOL IN ('AAPL', 'CSCO') AND PRICE &gt; "        + </a:t>
              </a:r>
              <a:r>
                <a:rPr lang="en-US" altLang="nl-NL" sz="1266" dirty="0" err="1">
                  <a:solidFill>
                    <a:srgbClr val="FF1218"/>
                  </a:solidFill>
                  <a:latin typeface="Monaco" charset="0"/>
                  <a:ea typeface="Monaco" charset="0"/>
                  <a:cs typeface="Monaco" charset="0"/>
                  <a:sym typeface="Monaco" charset="0"/>
                </a:rPr>
                <a:t>getPreviousPrice</a:t>
              </a:r>
              <a:r>
                <a:rPr lang="en-US" altLang="nl-NL" sz="1266" dirty="0">
                  <a:solidFill>
                    <a:srgbClr val="FF1218"/>
                  </a:solidFill>
                  <a:latin typeface="Monaco" charset="0"/>
                  <a:ea typeface="Monaco" charset="0"/>
                  <a:cs typeface="Monaco" charset="0"/>
                  <a:sym typeface="Monaco" charset="0"/>
                </a:rPr>
                <a:t>() + " AND PE_RATIO &lt; "        + </a:t>
              </a:r>
              <a:r>
                <a:rPr lang="en-US" altLang="nl-NL" sz="1266" dirty="0" err="1">
                  <a:solidFill>
                    <a:srgbClr val="FF1218"/>
                  </a:solidFill>
                  <a:latin typeface="Monaco" charset="0"/>
                  <a:ea typeface="Monaco" charset="0"/>
                  <a:cs typeface="Monaco" charset="0"/>
                  <a:sym typeface="Monaco" charset="0"/>
                </a:rPr>
                <a:t>getCurrentAcceptedPriceToEarningsRatioThreshold</a:t>
              </a:r>
              <a:r>
                <a:rPr lang="en-US" altLang="nl-NL" sz="1266" dirty="0">
                  <a:solidFill>
                    <a:srgbClr val="FF1218"/>
                  </a:solidFill>
                  <a:latin typeface="Monaco" charset="0"/>
                  <a:ea typeface="Monaco" charset="0"/>
                  <a:cs typeface="Monaco" charset="0"/>
                  <a:sym typeface="Monaco" charset="0"/>
                </a:rPr>
                <a:t>();</a:t>
              </a:r>
            </a:p>
            <a:p>
              <a:pPr eaLnBrk="1" hangingPunct="1"/>
              <a:r>
                <a:rPr lang="en-US" altLang="nl-NL" sz="1266" dirty="0" err="1">
                  <a:solidFill>
                    <a:schemeClr val="tx1"/>
                  </a:solidFill>
                  <a:latin typeface="Monaco" charset="0"/>
                  <a:ea typeface="Monaco" charset="0"/>
                  <a:cs typeface="Monaco" charset="0"/>
                  <a:sym typeface="Monaco" charset="0"/>
                </a:rPr>
                <a:t>MessageConsumer</a:t>
              </a:r>
              <a:r>
                <a:rPr lang="en-US" altLang="nl-NL" sz="1266" dirty="0">
                  <a:solidFill>
                    <a:schemeClr val="tx1"/>
                  </a:solidFill>
                  <a:latin typeface="Monaco" charset="0"/>
                  <a:ea typeface="Monaco" charset="0"/>
                  <a:cs typeface="Monaco" charset="0"/>
                  <a:sym typeface="Monaco" charset="0"/>
                </a:rPr>
                <a:t> consumer = </a:t>
              </a:r>
              <a:r>
                <a:rPr lang="en-US" altLang="nl-NL" sz="1266" dirty="0" err="1">
                  <a:solidFill>
                    <a:schemeClr val="tx1"/>
                  </a:solidFill>
                  <a:latin typeface="Monaco" charset="0"/>
                  <a:ea typeface="Monaco" charset="0"/>
                  <a:cs typeface="Monaco" charset="0"/>
                  <a:sym typeface="Monaco" charset="0"/>
                </a:rPr>
                <a:t>session.createConsumer</a:t>
              </a:r>
              <a:r>
                <a:rPr lang="en-US" altLang="nl-NL" sz="1266" dirty="0">
                  <a:solidFill>
                    <a:schemeClr val="tx1"/>
                  </a:solidFill>
                  <a:latin typeface="Monaco" charset="0"/>
                  <a:ea typeface="Monaco" charset="0"/>
                  <a:cs typeface="Monaco" charset="0"/>
                  <a:sym typeface="Monaco" charset="0"/>
                </a:rPr>
                <a:t>(destination, selector);</a:t>
              </a:r>
            </a:p>
          </p:txBody>
        </p:sp>
        <p:sp>
          <p:nvSpPr>
            <p:cNvPr id="21513" name="Rectangle 10"/>
            <p:cNvSpPr>
              <a:spLocks/>
            </p:cNvSpPr>
            <p:nvPr/>
          </p:nvSpPr>
          <p:spPr bwMode="auto">
            <a:xfrm>
              <a:off x="2068409" y="7963607"/>
              <a:ext cx="298658" cy="646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2953">
                  <a:solidFill>
                    <a:schemeClr val="tx1"/>
                  </a:solidFill>
                  <a:latin typeface="Helvetica Neue" charset="0"/>
                  <a:ea typeface="Helvetica Neue" charset="0"/>
                  <a:cs typeface="Helvetica Neue" charset="0"/>
                  <a:sym typeface="Helvetica Neue" charset="0"/>
                </a:rPr>
                <a:t>3</a:t>
              </a:r>
            </a:p>
          </p:txBody>
        </p:sp>
      </p:grpSp>
      <p:sp>
        <p:nvSpPr>
          <p:cNvPr id="15" name="Titel 1"/>
          <p:cNvSpPr>
            <a:spLocks noGrp="1"/>
          </p:cNvSpPr>
          <p:nvPr>
            <p:ph type="title"/>
          </p:nvPr>
        </p:nvSpPr>
        <p:spPr>
          <a:xfrm>
            <a:off x="252919" y="1123837"/>
            <a:ext cx="2947482" cy="4601183"/>
          </a:xfrm>
        </p:spPr>
        <p:txBody>
          <a:bodyPr/>
          <a:lstStyle/>
          <a:p>
            <a:r>
              <a:rPr lang="nl-NL" dirty="0" err="1"/>
              <a:t>Selecting</a:t>
            </a:r>
            <a:r>
              <a:rPr lang="nl-NL" dirty="0"/>
              <a:t> </a:t>
            </a:r>
            <a:r>
              <a:rPr lang="nl-NL" dirty="0" err="1"/>
              <a:t>messages</a:t>
            </a:r>
            <a:endParaRPr lang="nl-NL" dirty="0"/>
          </a:p>
        </p:txBody>
      </p:sp>
      <p:sp>
        <p:nvSpPr>
          <p:cNvPr id="16" name="Tekstvak 15"/>
          <p:cNvSpPr txBox="1"/>
          <p:nvPr/>
        </p:nvSpPr>
        <p:spPr>
          <a:xfrm rot="1353019">
            <a:off x="8009752" y="1080596"/>
            <a:ext cx="3659972" cy="1077218"/>
          </a:xfrm>
          <a:prstGeom prst="rect">
            <a:avLst/>
          </a:prstGeom>
          <a:solidFill>
            <a:srgbClr val="DAFF21"/>
          </a:solidFill>
          <a:ln w="190500">
            <a:solidFill>
              <a:schemeClr val="bg1"/>
            </a:solidFill>
          </a:ln>
          <a:effectLst>
            <a:outerShdw blurRad="50800" dist="38100" dir="18900000" algn="bl" rotWithShape="0">
              <a:prstClr val="black">
                <a:alpha val="40000"/>
              </a:prstClr>
            </a:outerShdw>
          </a:effectLst>
        </p:spPr>
        <p:txBody>
          <a:bodyPr wrap="square" rtlCol="0">
            <a:spAutoFit/>
          </a:bodyPr>
          <a:lstStyle/>
          <a:p>
            <a:pPr algn="ctr"/>
            <a:r>
              <a:rPr lang="nl-NL" sz="1600" b="1" dirty="0" err="1">
                <a:latin typeface="Century Gothic" panose="020B0502020202020204" pitchFamily="34" charset="0"/>
              </a:rPr>
              <a:t>Depending</a:t>
            </a:r>
            <a:r>
              <a:rPr lang="nl-NL" sz="1600" b="1" dirty="0">
                <a:latin typeface="Century Gothic" panose="020B0502020202020204" pitchFamily="34" charset="0"/>
              </a:rPr>
              <a:t> on </a:t>
            </a:r>
            <a:r>
              <a:rPr lang="nl-NL" sz="1600" b="1" dirty="0" err="1">
                <a:latin typeface="Century Gothic" panose="020B0502020202020204" pitchFamily="34" charset="0"/>
              </a:rPr>
              <a:t>what</a:t>
            </a:r>
            <a:r>
              <a:rPr lang="nl-NL" sz="1600" b="1" dirty="0">
                <a:latin typeface="Century Gothic" panose="020B0502020202020204" pitchFamily="34" charset="0"/>
              </a:rPr>
              <a:t> has been set in </a:t>
            </a:r>
            <a:r>
              <a:rPr lang="nl-NL" sz="1600" b="1" dirty="0" err="1">
                <a:latin typeface="Century Gothic" panose="020B0502020202020204" pitchFamily="34" charset="0"/>
              </a:rPr>
              <a:t>the</a:t>
            </a:r>
            <a:r>
              <a:rPr lang="nl-NL" sz="1600" b="1" dirty="0">
                <a:latin typeface="Century Gothic" panose="020B0502020202020204" pitchFamily="34" charset="0"/>
              </a:rPr>
              <a:t> </a:t>
            </a:r>
            <a:r>
              <a:rPr lang="nl-NL" sz="1600" b="1" dirty="0" err="1">
                <a:latin typeface="Century Gothic" panose="020B0502020202020204" pitchFamily="34" charset="0"/>
              </a:rPr>
              <a:t>custom</a:t>
            </a:r>
            <a:r>
              <a:rPr lang="nl-NL" sz="1600" b="1" dirty="0">
                <a:latin typeface="Century Gothic" panose="020B0502020202020204" pitchFamily="34" charset="0"/>
              </a:rPr>
              <a:t>-property </a:t>
            </a:r>
            <a:r>
              <a:rPr lang="nl-NL" sz="1600" b="1" dirty="0">
                <a:latin typeface="Arial" panose="020B0604020202020204" pitchFamily="34" charset="0"/>
                <a:cs typeface="Arial" panose="020B0604020202020204" pitchFamily="34" charset="0"/>
              </a:rPr>
              <a:t>SYMBOL </a:t>
            </a:r>
            <a:r>
              <a:rPr lang="nl-NL" sz="1600" b="1" dirty="0" err="1">
                <a:latin typeface="Century Gothic" panose="020B0502020202020204" pitchFamily="34" charset="0"/>
              </a:rPr>
              <a:t>the</a:t>
            </a:r>
            <a:r>
              <a:rPr lang="nl-NL" sz="1600" b="1" dirty="0">
                <a:latin typeface="Century Gothic" panose="020B0502020202020204" pitchFamily="34" charset="0"/>
              </a:rPr>
              <a:t> </a:t>
            </a:r>
            <a:r>
              <a:rPr lang="nl-NL" sz="1600" b="1" dirty="0" err="1">
                <a:latin typeface="Century Gothic" panose="020B0502020202020204" pitchFamily="34" charset="0"/>
              </a:rPr>
              <a:t>message</a:t>
            </a:r>
            <a:r>
              <a:rPr lang="nl-NL" sz="1600" b="1" dirty="0">
                <a:latin typeface="Century Gothic" panose="020B0502020202020204" pitchFamily="34" charset="0"/>
              </a:rPr>
              <a:t> </a:t>
            </a:r>
            <a:r>
              <a:rPr lang="nl-NL" sz="1600" b="1" dirty="0" err="1">
                <a:latin typeface="Century Gothic" panose="020B0502020202020204" pitchFamily="34" charset="0"/>
              </a:rPr>
              <a:t>will</a:t>
            </a:r>
            <a:r>
              <a:rPr lang="nl-NL" sz="1600" b="1" dirty="0">
                <a:latin typeface="Century Gothic" panose="020B0502020202020204" pitchFamily="34" charset="0"/>
              </a:rPr>
              <a:t> </a:t>
            </a:r>
            <a:r>
              <a:rPr lang="nl-NL" sz="1600" b="1" dirty="0" err="1">
                <a:latin typeface="Century Gothic" panose="020B0502020202020204" pitchFamily="34" charset="0"/>
              </a:rPr>
              <a:t>be</a:t>
            </a:r>
            <a:r>
              <a:rPr lang="nl-NL" sz="1600" b="1" dirty="0">
                <a:latin typeface="Century Gothic" panose="020B0502020202020204" pitchFamily="34" charset="0"/>
              </a:rPr>
              <a:t> </a:t>
            </a:r>
            <a:r>
              <a:rPr lang="nl-NL" sz="1600" b="1" dirty="0" err="1">
                <a:latin typeface="Century Gothic" panose="020B0502020202020204" pitchFamily="34" charset="0"/>
              </a:rPr>
              <a:t>forwarded</a:t>
            </a:r>
            <a:r>
              <a:rPr lang="nl-NL" sz="1600" b="1" dirty="0">
                <a:latin typeface="Century Gothic" panose="020B0502020202020204" pitchFamily="34" charset="0"/>
              </a:rPr>
              <a:t> or </a:t>
            </a:r>
            <a:r>
              <a:rPr lang="nl-NL" sz="1600" b="1" dirty="0" err="1">
                <a:latin typeface="Century Gothic" panose="020B0502020202020204" pitchFamily="34" charset="0"/>
              </a:rPr>
              <a:t>not</a:t>
            </a:r>
            <a:r>
              <a:rPr lang="nl-NL" sz="1600" b="1" dirty="0">
                <a:latin typeface="Century Gothic" panose="020B0502020202020204" pitchFamily="34" charset="0"/>
              </a:rPr>
              <a:t>.</a:t>
            </a:r>
            <a:endParaRPr lang="nl-NL" sz="1600" b="1" u="sng" dirty="0">
              <a:latin typeface="Century Gothic" panose="020B0502020202020204" pitchFamily="34" charset="0"/>
            </a:endParaRPr>
          </a:p>
        </p:txBody>
      </p:sp>
    </p:spTree>
    <p:extLst>
      <p:ext uri="{BB962C8B-B14F-4D97-AF65-F5344CB8AC3E}">
        <p14:creationId xmlns:p14="http://schemas.microsoft.com/office/powerpoint/2010/main" val="199845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arn(inVertical)">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When</a:t>
            </a:r>
            <a:r>
              <a:rPr lang="nl-NL" dirty="0"/>
              <a:t> </a:t>
            </a:r>
            <a:r>
              <a:rPr lang="nl-NL" dirty="0" err="1"/>
              <a:t>to</a:t>
            </a:r>
            <a:r>
              <a:rPr lang="nl-NL" dirty="0"/>
              <a:t> </a:t>
            </a:r>
            <a:r>
              <a:rPr lang="nl-NL" dirty="0" err="1"/>
              <a:t>use</a:t>
            </a:r>
            <a:r>
              <a:rPr lang="nl-NL" dirty="0"/>
              <a:t> Queues</a:t>
            </a:r>
          </a:p>
        </p:txBody>
      </p:sp>
      <p:sp>
        <p:nvSpPr>
          <p:cNvPr id="3" name="Tijdelijke aanduiding voor inhoud 2"/>
          <p:cNvSpPr>
            <a:spLocks noGrp="1"/>
          </p:cNvSpPr>
          <p:nvPr>
            <p:ph idx="1"/>
          </p:nvPr>
        </p:nvSpPr>
        <p:spPr/>
        <p:txBody>
          <a:bodyPr/>
          <a:lstStyle/>
          <a:p>
            <a:pPr>
              <a:buSzPct val="125000"/>
            </a:pPr>
            <a:r>
              <a:rPr lang="en-US" altLang="nl-NL" dirty="0"/>
              <a:t>Heterogeneous application integration</a:t>
            </a:r>
          </a:p>
          <a:p>
            <a:pPr>
              <a:buSzPct val="125000"/>
            </a:pPr>
            <a:r>
              <a:rPr lang="en-US" altLang="nl-NL" dirty="0"/>
              <a:t>As a replacement for RPC</a:t>
            </a:r>
          </a:p>
          <a:p>
            <a:pPr>
              <a:buSzPct val="125000"/>
            </a:pPr>
            <a:r>
              <a:rPr lang="en-US" altLang="nl-NL" dirty="0"/>
              <a:t>To loosen the coupling between applications</a:t>
            </a:r>
          </a:p>
          <a:p>
            <a:pPr>
              <a:buSzPct val="125000"/>
            </a:pPr>
            <a:r>
              <a:rPr lang="en-US" altLang="nl-NL" dirty="0"/>
              <a:t>As the backbone of an event-driven architecture</a:t>
            </a:r>
          </a:p>
          <a:p>
            <a:pPr>
              <a:buSzPct val="125000"/>
            </a:pPr>
            <a:r>
              <a:rPr lang="en-US" altLang="nl-NL" dirty="0"/>
              <a:t>To improve application scalability</a:t>
            </a:r>
          </a:p>
          <a:p>
            <a:endParaRPr lang="nl-NL" dirty="0"/>
          </a:p>
        </p:txBody>
      </p:sp>
    </p:spTree>
    <p:extLst>
      <p:ext uri="{BB962C8B-B14F-4D97-AF65-F5344CB8AC3E}">
        <p14:creationId xmlns:p14="http://schemas.microsoft.com/office/powerpoint/2010/main" val="31564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1"/>
          <p:cNvSpPr>
            <a:spLocks noChangeShapeType="1"/>
          </p:cNvSpPr>
          <p:nvPr/>
        </p:nvSpPr>
        <p:spPr bwMode="auto">
          <a:xfrm>
            <a:off x="6901485" y="466576"/>
            <a:ext cx="0" cy="5487293"/>
          </a:xfrm>
          <a:prstGeom prst="line">
            <a:avLst/>
          </a:prstGeom>
          <a:noFill/>
          <a:ln w="38100">
            <a:solidFill>
              <a:srgbClr val="6E47ED"/>
            </a:solidFill>
            <a:prstDash val="sysDot"/>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5363" name="Rectangle 2"/>
          <p:cNvSpPr>
            <a:spLocks/>
          </p:cNvSpPr>
          <p:nvPr/>
        </p:nvSpPr>
        <p:spPr bwMode="auto">
          <a:xfrm>
            <a:off x="3812929" y="1687711"/>
            <a:ext cx="1839516" cy="2625328"/>
          </a:xfrm>
          <a:prstGeom prst="rect">
            <a:avLst/>
          </a:prstGeom>
          <a:noFill/>
          <a:ln w="25400">
            <a:solidFill>
              <a:srgbClr val="0017F5"/>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5364" name="Rectangle 3"/>
          <p:cNvSpPr>
            <a:spLocks/>
          </p:cNvSpPr>
          <p:nvPr/>
        </p:nvSpPr>
        <p:spPr bwMode="auto">
          <a:xfrm>
            <a:off x="3881708" y="1526646"/>
            <a:ext cx="1498808" cy="259623"/>
          </a:xfrm>
          <a:prstGeom prst="rect">
            <a:avLst/>
          </a:prstGeom>
          <a:solidFill>
            <a:schemeClr val="accent1"/>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1687">
                <a:solidFill>
                  <a:srgbClr val="0017F5"/>
                </a:solidFill>
                <a:latin typeface="Optima" charset="0"/>
                <a:ea typeface="Optima" charset="0"/>
                <a:cs typeface="Optima" charset="0"/>
                <a:sym typeface="Optima" charset="0"/>
              </a:rPr>
              <a:t>proces/thread 1</a:t>
            </a:r>
          </a:p>
        </p:txBody>
      </p:sp>
      <p:grpSp>
        <p:nvGrpSpPr>
          <p:cNvPr id="15365" name="Group 6"/>
          <p:cNvGrpSpPr>
            <a:grpSpLocks/>
          </p:cNvGrpSpPr>
          <p:nvPr/>
        </p:nvGrpSpPr>
        <p:grpSpPr bwMode="auto">
          <a:xfrm>
            <a:off x="8125968" y="1526977"/>
            <a:ext cx="1839516" cy="2786062"/>
            <a:chOff x="0" y="28"/>
            <a:chExt cx="1648" cy="2496"/>
          </a:xfrm>
        </p:grpSpPr>
        <p:sp>
          <p:nvSpPr>
            <p:cNvPr id="15464" name="Rectangle 4"/>
            <p:cNvSpPr>
              <a:spLocks/>
            </p:cNvSpPr>
            <p:nvPr/>
          </p:nvSpPr>
          <p:spPr bwMode="auto">
            <a:xfrm>
              <a:off x="0" y="172"/>
              <a:ext cx="1648" cy="2352"/>
            </a:xfrm>
            <a:prstGeom prst="rect">
              <a:avLst/>
            </a:prstGeom>
            <a:noFill/>
            <a:ln w="25400">
              <a:solidFill>
                <a:srgbClr val="0017F5"/>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5465" name="Rectangle 5"/>
            <p:cNvSpPr>
              <a:spLocks/>
            </p:cNvSpPr>
            <p:nvPr/>
          </p:nvSpPr>
          <p:spPr bwMode="auto">
            <a:xfrm>
              <a:off x="246" y="28"/>
              <a:ext cx="1343" cy="233"/>
            </a:xfrm>
            <a:prstGeom prst="rect">
              <a:avLst/>
            </a:prstGeom>
            <a:solidFill>
              <a:schemeClr val="accent1"/>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1687">
                  <a:solidFill>
                    <a:srgbClr val="0017F5"/>
                  </a:solidFill>
                  <a:latin typeface="Optima" charset="0"/>
                  <a:ea typeface="Optima" charset="0"/>
                  <a:cs typeface="Optima" charset="0"/>
                  <a:sym typeface="Optima" charset="0"/>
                </a:rPr>
                <a:t>proces/thread 2</a:t>
              </a:r>
            </a:p>
          </p:txBody>
        </p:sp>
      </p:grpSp>
      <p:sp>
        <p:nvSpPr>
          <p:cNvPr id="15366" name="Line 7"/>
          <p:cNvSpPr>
            <a:spLocks noChangeShapeType="1"/>
          </p:cNvSpPr>
          <p:nvPr/>
        </p:nvSpPr>
        <p:spPr bwMode="auto">
          <a:xfrm flipH="1">
            <a:off x="6245153" y="2733601"/>
            <a:ext cx="1290340" cy="0"/>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5367" name="Rectangle 8"/>
          <p:cNvSpPr>
            <a:spLocks/>
          </p:cNvSpPr>
          <p:nvPr/>
        </p:nvSpPr>
        <p:spPr bwMode="auto">
          <a:xfrm>
            <a:off x="6598689" y="1982060"/>
            <a:ext cx="601127" cy="259623"/>
          </a:xfrm>
          <a:prstGeom prst="rect">
            <a:avLst/>
          </a:prstGeom>
          <a:solidFill>
            <a:schemeClr val="accent1"/>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1687">
                <a:solidFill>
                  <a:srgbClr val="BC0046"/>
                </a:solidFill>
                <a:latin typeface="Optima" charset="0"/>
                <a:ea typeface="Optima" charset="0"/>
                <a:cs typeface="Optima" charset="0"/>
                <a:sym typeface="Optima" charset="0"/>
              </a:rPr>
              <a:t>queue</a:t>
            </a:r>
          </a:p>
        </p:txBody>
      </p:sp>
      <p:sp>
        <p:nvSpPr>
          <p:cNvPr id="15368" name="Rectangle 9"/>
          <p:cNvSpPr>
            <a:spLocks/>
          </p:cNvSpPr>
          <p:nvPr/>
        </p:nvSpPr>
        <p:spPr bwMode="auto">
          <a:xfrm>
            <a:off x="6580830" y="3803716"/>
            <a:ext cx="601127" cy="259623"/>
          </a:xfrm>
          <a:prstGeom prst="rect">
            <a:avLst/>
          </a:prstGeom>
          <a:solidFill>
            <a:schemeClr val="accent1"/>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1687">
                <a:solidFill>
                  <a:srgbClr val="BC0046"/>
                </a:solidFill>
                <a:latin typeface="Optima" charset="0"/>
                <a:ea typeface="Optima" charset="0"/>
                <a:cs typeface="Optima" charset="0"/>
                <a:sym typeface="Optima" charset="0"/>
              </a:rPr>
              <a:t>queue</a:t>
            </a:r>
          </a:p>
        </p:txBody>
      </p:sp>
      <p:sp>
        <p:nvSpPr>
          <p:cNvPr id="15369" name="Line 10"/>
          <p:cNvSpPr>
            <a:spLocks noChangeShapeType="1"/>
          </p:cNvSpPr>
          <p:nvPr/>
        </p:nvSpPr>
        <p:spPr bwMode="auto">
          <a:xfrm>
            <a:off x="6254083" y="3358679"/>
            <a:ext cx="1290340" cy="0"/>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5370" name="Line 11"/>
          <p:cNvSpPr>
            <a:spLocks noChangeShapeType="1"/>
          </p:cNvSpPr>
          <p:nvPr/>
        </p:nvSpPr>
        <p:spPr bwMode="auto">
          <a:xfrm flipH="1">
            <a:off x="4410102" y="1812727"/>
            <a:ext cx="1116" cy="2460129"/>
          </a:xfrm>
          <a:prstGeom prst="line">
            <a:avLst/>
          </a:prstGeom>
          <a:noFill/>
          <a:ln w="38100">
            <a:solidFill>
              <a:srgbClr val="D66F2D"/>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5371" name="Line 12"/>
          <p:cNvSpPr>
            <a:spLocks noChangeShapeType="1"/>
          </p:cNvSpPr>
          <p:nvPr/>
        </p:nvSpPr>
        <p:spPr bwMode="auto">
          <a:xfrm flipH="1">
            <a:off x="4910165" y="2351857"/>
            <a:ext cx="0" cy="1428750"/>
          </a:xfrm>
          <a:prstGeom prst="line">
            <a:avLst/>
          </a:prstGeom>
          <a:noFill/>
          <a:ln w="38100">
            <a:solidFill>
              <a:srgbClr val="D66F2D"/>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5372" name="Line 13"/>
          <p:cNvSpPr>
            <a:spLocks noChangeShapeType="1"/>
          </p:cNvSpPr>
          <p:nvPr/>
        </p:nvSpPr>
        <p:spPr bwMode="auto">
          <a:xfrm>
            <a:off x="8946383" y="2351857"/>
            <a:ext cx="0" cy="1428750"/>
          </a:xfrm>
          <a:prstGeom prst="line">
            <a:avLst/>
          </a:prstGeom>
          <a:noFill/>
          <a:ln w="38100">
            <a:solidFill>
              <a:srgbClr val="D66F2D"/>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5373" name="Line 14"/>
          <p:cNvSpPr>
            <a:spLocks noChangeShapeType="1"/>
          </p:cNvSpPr>
          <p:nvPr/>
        </p:nvSpPr>
        <p:spPr bwMode="auto">
          <a:xfrm>
            <a:off x="4416800" y="1980159"/>
            <a:ext cx="502295" cy="386209"/>
          </a:xfrm>
          <a:prstGeom prst="line">
            <a:avLst/>
          </a:prstGeom>
          <a:noFill/>
          <a:ln w="38100">
            <a:solidFill>
              <a:srgbClr val="D66F2D"/>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5374" name="Line 15"/>
          <p:cNvSpPr>
            <a:spLocks noChangeShapeType="1"/>
          </p:cNvSpPr>
          <p:nvPr/>
        </p:nvSpPr>
        <p:spPr bwMode="auto">
          <a:xfrm rot="10800000" flipH="1">
            <a:off x="4407870" y="3766096"/>
            <a:ext cx="502295" cy="386209"/>
          </a:xfrm>
          <a:prstGeom prst="line">
            <a:avLst/>
          </a:prstGeom>
          <a:noFill/>
          <a:ln w="38100">
            <a:solidFill>
              <a:srgbClr val="D66F2D"/>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5375" name="Oval 16"/>
          <p:cNvSpPr>
            <a:spLocks/>
          </p:cNvSpPr>
          <p:nvPr/>
        </p:nvSpPr>
        <p:spPr bwMode="auto">
          <a:xfrm>
            <a:off x="4330851" y="1910953"/>
            <a:ext cx="169664" cy="169664"/>
          </a:xfrm>
          <a:prstGeom prst="ellipse">
            <a:avLst/>
          </a:prstGeom>
          <a:solidFill>
            <a:schemeClr val="accent1"/>
          </a:solidFill>
          <a:ln w="25400">
            <a:solidFill>
              <a:srgbClr val="D66F2D"/>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5376" name="Oval 17"/>
          <p:cNvSpPr>
            <a:spLocks/>
          </p:cNvSpPr>
          <p:nvPr/>
        </p:nvSpPr>
        <p:spPr bwMode="auto">
          <a:xfrm>
            <a:off x="4330851" y="4018359"/>
            <a:ext cx="169664" cy="169664"/>
          </a:xfrm>
          <a:prstGeom prst="ellipse">
            <a:avLst/>
          </a:prstGeom>
          <a:solidFill>
            <a:schemeClr val="accent1"/>
          </a:solidFill>
          <a:ln w="25400">
            <a:solidFill>
              <a:schemeClr val="tx1"/>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grpSp>
        <p:nvGrpSpPr>
          <p:cNvPr id="15377" name="Group 20"/>
          <p:cNvGrpSpPr>
            <a:grpSpLocks/>
          </p:cNvGrpSpPr>
          <p:nvPr/>
        </p:nvGrpSpPr>
        <p:grpSpPr bwMode="auto">
          <a:xfrm>
            <a:off x="4929140" y="2051596"/>
            <a:ext cx="839391" cy="339328"/>
            <a:chOff x="0" y="0"/>
            <a:chExt cx="752" cy="304"/>
          </a:xfrm>
        </p:grpSpPr>
        <p:sp>
          <p:nvSpPr>
            <p:cNvPr id="15462" name="Freeform 18"/>
            <p:cNvSpPr>
              <a:spLocks/>
            </p:cNvSpPr>
            <p:nvPr/>
          </p:nvSpPr>
          <p:spPr bwMode="auto">
            <a:xfrm>
              <a:off x="32" y="64"/>
              <a:ext cx="681" cy="206"/>
            </a:xfrm>
            <a:custGeom>
              <a:avLst/>
              <a:gdLst>
                <a:gd name="T0" fmla="*/ 0 w 21600"/>
                <a:gd name="T1" fmla="*/ 2 h 21600"/>
                <a:gd name="T2" fmla="*/ 10 w 21600"/>
                <a:gd name="T3" fmla="*/ 0 h 21600"/>
                <a:gd name="T4" fmla="*/ 21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a:moveTo>
                    <a:pt x="0" y="21600"/>
                  </a:moveTo>
                  <a:cubicBezTo>
                    <a:pt x="2955" y="6033"/>
                    <a:pt x="7265" y="0"/>
                    <a:pt x="9909" y="0"/>
                  </a:cubicBezTo>
                  <a:cubicBezTo>
                    <a:pt x="12553" y="0"/>
                    <a:pt x="18572" y="11805"/>
                    <a:pt x="21600" y="21001"/>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nl-NL" sz="1266"/>
            </a:p>
          </p:txBody>
        </p:sp>
        <p:pic>
          <p:nvPicPr>
            <p:cNvPr id="15463" name="Picture 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5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grpSp>
        <p:nvGrpSpPr>
          <p:cNvPr id="15378" name="Group 23"/>
          <p:cNvGrpSpPr>
            <a:grpSpLocks/>
          </p:cNvGrpSpPr>
          <p:nvPr/>
        </p:nvGrpSpPr>
        <p:grpSpPr bwMode="auto">
          <a:xfrm>
            <a:off x="8134898" y="2051596"/>
            <a:ext cx="839391" cy="339328"/>
            <a:chOff x="0" y="0"/>
            <a:chExt cx="752" cy="304"/>
          </a:xfrm>
        </p:grpSpPr>
        <p:sp>
          <p:nvSpPr>
            <p:cNvPr id="15460" name="Freeform 21"/>
            <p:cNvSpPr>
              <a:spLocks/>
            </p:cNvSpPr>
            <p:nvPr/>
          </p:nvSpPr>
          <p:spPr bwMode="auto">
            <a:xfrm>
              <a:off x="32" y="64"/>
              <a:ext cx="681" cy="206"/>
            </a:xfrm>
            <a:custGeom>
              <a:avLst/>
              <a:gdLst>
                <a:gd name="T0" fmla="*/ 0 w 21600"/>
                <a:gd name="T1" fmla="*/ 2 h 21600"/>
                <a:gd name="T2" fmla="*/ 10 w 21600"/>
                <a:gd name="T3" fmla="*/ 0 h 21600"/>
                <a:gd name="T4" fmla="*/ 21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a:moveTo>
                    <a:pt x="0" y="21600"/>
                  </a:moveTo>
                  <a:cubicBezTo>
                    <a:pt x="2955" y="6033"/>
                    <a:pt x="7265" y="0"/>
                    <a:pt x="9909" y="0"/>
                  </a:cubicBezTo>
                  <a:cubicBezTo>
                    <a:pt x="12553" y="0"/>
                    <a:pt x="18572" y="11805"/>
                    <a:pt x="21600" y="21001"/>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nl-NL" sz="1266"/>
            </a:p>
          </p:txBody>
        </p:sp>
        <p:pic>
          <p:nvPicPr>
            <p:cNvPr id="15461" name="Picture 2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5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grpSp>
        <p:nvGrpSpPr>
          <p:cNvPr id="15379" name="Group 26"/>
          <p:cNvGrpSpPr>
            <a:grpSpLocks/>
          </p:cNvGrpSpPr>
          <p:nvPr/>
        </p:nvGrpSpPr>
        <p:grpSpPr bwMode="auto">
          <a:xfrm>
            <a:off x="4929140" y="3801815"/>
            <a:ext cx="839391" cy="339328"/>
            <a:chOff x="0" y="0"/>
            <a:chExt cx="752" cy="304"/>
          </a:xfrm>
        </p:grpSpPr>
        <p:sp>
          <p:nvSpPr>
            <p:cNvPr id="15458" name="Freeform 24"/>
            <p:cNvSpPr>
              <a:spLocks/>
            </p:cNvSpPr>
            <p:nvPr/>
          </p:nvSpPr>
          <p:spPr bwMode="auto">
            <a:xfrm rot="10800000">
              <a:off x="32" y="32"/>
              <a:ext cx="681" cy="206"/>
            </a:xfrm>
            <a:custGeom>
              <a:avLst/>
              <a:gdLst>
                <a:gd name="T0" fmla="*/ 0 w 21600"/>
                <a:gd name="T1" fmla="*/ 2 h 21600"/>
                <a:gd name="T2" fmla="*/ 10 w 21600"/>
                <a:gd name="T3" fmla="*/ 0 h 21600"/>
                <a:gd name="T4" fmla="*/ 21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a:moveTo>
                    <a:pt x="0" y="21600"/>
                  </a:moveTo>
                  <a:cubicBezTo>
                    <a:pt x="2955" y="6033"/>
                    <a:pt x="7265" y="0"/>
                    <a:pt x="9909" y="0"/>
                  </a:cubicBezTo>
                  <a:cubicBezTo>
                    <a:pt x="12553" y="0"/>
                    <a:pt x="18572" y="11805"/>
                    <a:pt x="21600" y="21001"/>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nl-NL" sz="1266"/>
            </a:p>
          </p:txBody>
        </p:sp>
        <p:pic>
          <p:nvPicPr>
            <p:cNvPr id="15459" name="Picture 2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5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grpSp>
        <p:nvGrpSpPr>
          <p:cNvPr id="15380" name="Group 29"/>
          <p:cNvGrpSpPr>
            <a:grpSpLocks/>
          </p:cNvGrpSpPr>
          <p:nvPr/>
        </p:nvGrpSpPr>
        <p:grpSpPr bwMode="auto">
          <a:xfrm>
            <a:off x="8134898" y="3801815"/>
            <a:ext cx="839391" cy="339328"/>
            <a:chOff x="0" y="0"/>
            <a:chExt cx="752" cy="304"/>
          </a:xfrm>
        </p:grpSpPr>
        <p:sp>
          <p:nvSpPr>
            <p:cNvPr id="15456" name="Freeform 27"/>
            <p:cNvSpPr>
              <a:spLocks/>
            </p:cNvSpPr>
            <p:nvPr/>
          </p:nvSpPr>
          <p:spPr bwMode="auto">
            <a:xfrm rot="10800000">
              <a:off x="32" y="32"/>
              <a:ext cx="681" cy="206"/>
            </a:xfrm>
            <a:custGeom>
              <a:avLst/>
              <a:gdLst>
                <a:gd name="T0" fmla="*/ 0 w 21600"/>
                <a:gd name="T1" fmla="*/ 2 h 21600"/>
                <a:gd name="T2" fmla="*/ 10 w 21600"/>
                <a:gd name="T3" fmla="*/ 0 h 21600"/>
                <a:gd name="T4" fmla="*/ 21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a:moveTo>
                    <a:pt x="0" y="21600"/>
                  </a:moveTo>
                  <a:cubicBezTo>
                    <a:pt x="2955" y="6033"/>
                    <a:pt x="7265" y="0"/>
                    <a:pt x="9909" y="0"/>
                  </a:cubicBezTo>
                  <a:cubicBezTo>
                    <a:pt x="12553" y="0"/>
                    <a:pt x="18572" y="11805"/>
                    <a:pt x="21600" y="21001"/>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nl-NL" sz="1266"/>
            </a:p>
          </p:txBody>
        </p:sp>
        <p:pic>
          <p:nvPicPr>
            <p:cNvPr id="15457" name="Picture 2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5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sp>
        <p:nvSpPr>
          <p:cNvPr id="15381" name="Rectangle 30"/>
          <p:cNvSpPr>
            <a:spLocks/>
          </p:cNvSpPr>
          <p:nvPr/>
        </p:nvSpPr>
        <p:spPr bwMode="auto">
          <a:xfrm rot="5400000">
            <a:off x="6475596" y="1018211"/>
            <a:ext cx="900889" cy="363433"/>
          </a:xfrm>
          <a:prstGeom prst="rect">
            <a:avLst/>
          </a:prstGeom>
          <a:solidFill>
            <a:schemeClr val="accent1"/>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lnSpc>
                <a:spcPct val="70000"/>
              </a:lnSpc>
            </a:pPr>
            <a:r>
              <a:rPr lang="en-US" altLang="nl-NL" sz="1687">
                <a:solidFill>
                  <a:srgbClr val="6E47ED"/>
                </a:solidFill>
                <a:latin typeface="Optima" charset="0"/>
                <a:ea typeface="Optima" charset="0"/>
                <a:cs typeface="Optima" charset="0"/>
                <a:sym typeface="Optima" charset="0"/>
              </a:rPr>
              <a:t>network </a:t>
            </a:r>
          </a:p>
          <a:p>
            <a:pPr algn="ctr" eaLnBrk="1" hangingPunct="1">
              <a:lnSpc>
                <a:spcPct val="70000"/>
              </a:lnSpc>
            </a:pPr>
            <a:r>
              <a:rPr lang="en-US" altLang="nl-NL" sz="1687">
                <a:solidFill>
                  <a:srgbClr val="6E47ED"/>
                </a:solidFill>
                <a:latin typeface="Optima" charset="0"/>
                <a:ea typeface="Optima" charset="0"/>
                <a:cs typeface="Optima" charset="0"/>
                <a:sym typeface="Optima" charset="0"/>
              </a:rPr>
              <a:t>boundary</a:t>
            </a:r>
          </a:p>
        </p:txBody>
      </p:sp>
      <p:grpSp>
        <p:nvGrpSpPr>
          <p:cNvPr id="15382" name="Group 63"/>
          <p:cNvGrpSpPr>
            <a:grpSpLocks/>
          </p:cNvGrpSpPr>
          <p:nvPr/>
        </p:nvGrpSpPr>
        <p:grpSpPr bwMode="auto">
          <a:xfrm>
            <a:off x="5754020" y="2258096"/>
            <a:ext cx="2267024" cy="269006"/>
            <a:chOff x="0" y="0"/>
            <a:chExt cx="2030" cy="240"/>
          </a:xfrm>
        </p:grpSpPr>
        <p:grpSp>
          <p:nvGrpSpPr>
            <p:cNvPr id="15424" name="Group 34"/>
            <p:cNvGrpSpPr>
              <a:grpSpLocks/>
            </p:cNvGrpSpPr>
            <p:nvPr/>
          </p:nvGrpSpPr>
          <p:grpSpPr bwMode="auto">
            <a:xfrm>
              <a:off x="0" y="0"/>
              <a:ext cx="350" cy="240"/>
              <a:chOff x="0" y="0"/>
              <a:chExt cx="350" cy="240"/>
            </a:xfrm>
          </p:grpSpPr>
          <p:sp>
            <p:nvSpPr>
              <p:cNvPr id="15453" name="Rectangle 31"/>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5454" name="Line 32"/>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5455" name="Line 33"/>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5425" name="Group 38"/>
            <p:cNvGrpSpPr>
              <a:grpSpLocks/>
            </p:cNvGrpSpPr>
            <p:nvPr/>
          </p:nvGrpSpPr>
          <p:grpSpPr bwMode="auto">
            <a:xfrm>
              <a:off x="240" y="0"/>
              <a:ext cx="350" cy="240"/>
              <a:chOff x="0" y="0"/>
              <a:chExt cx="350" cy="240"/>
            </a:xfrm>
          </p:grpSpPr>
          <p:sp>
            <p:nvSpPr>
              <p:cNvPr id="15450" name="Rectangle 35"/>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5451" name="Line 36"/>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5452" name="Line 37"/>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5426" name="Group 42"/>
            <p:cNvGrpSpPr>
              <a:grpSpLocks/>
            </p:cNvGrpSpPr>
            <p:nvPr/>
          </p:nvGrpSpPr>
          <p:grpSpPr bwMode="auto">
            <a:xfrm>
              <a:off x="480" y="0"/>
              <a:ext cx="350" cy="240"/>
              <a:chOff x="0" y="0"/>
              <a:chExt cx="350" cy="240"/>
            </a:xfrm>
          </p:grpSpPr>
          <p:sp>
            <p:nvSpPr>
              <p:cNvPr id="15447" name="Rectangle 39"/>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5448" name="Line 40"/>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5449" name="Line 41"/>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5427" name="Group 46"/>
            <p:cNvGrpSpPr>
              <a:grpSpLocks/>
            </p:cNvGrpSpPr>
            <p:nvPr/>
          </p:nvGrpSpPr>
          <p:grpSpPr bwMode="auto">
            <a:xfrm>
              <a:off x="720" y="0"/>
              <a:ext cx="350" cy="240"/>
              <a:chOff x="0" y="0"/>
              <a:chExt cx="350" cy="240"/>
            </a:xfrm>
          </p:grpSpPr>
          <p:sp>
            <p:nvSpPr>
              <p:cNvPr id="15444" name="Rectangle 43"/>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5445" name="Line 44"/>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5446" name="Line 45"/>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5428" name="Group 50"/>
            <p:cNvGrpSpPr>
              <a:grpSpLocks/>
            </p:cNvGrpSpPr>
            <p:nvPr/>
          </p:nvGrpSpPr>
          <p:grpSpPr bwMode="auto">
            <a:xfrm>
              <a:off x="960" y="0"/>
              <a:ext cx="350" cy="240"/>
              <a:chOff x="0" y="0"/>
              <a:chExt cx="350" cy="240"/>
            </a:xfrm>
          </p:grpSpPr>
          <p:sp>
            <p:nvSpPr>
              <p:cNvPr id="15441" name="Rectangle 47"/>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5442" name="Line 48"/>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5443" name="Line 49"/>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5429" name="Group 54"/>
            <p:cNvGrpSpPr>
              <a:grpSpLocks/>
            </p:cNvGrpSpPr>
            <p:nvPr/>
          </p:nvGrpSpPr>
          <p:grpSpPr bwMode="auto">
            <a:xfrm>
              <a:off x="1200" y="0"/>
              <a:ext cx="350" cy="240"/>
              <a:chOff x="0" y="0"/>
              <a:chExt cx="350" cy="240"/>
            </a:xfrm>
          </p:grpSpPr>
          <p:sp>
            <p:nvSpPr>
              <p:cNvPr id="15438" name="Rectangle 51"/>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5439" name="Line 52"/>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5440" name="Line 53"/>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5430" name="Group 58"/>
            <p:cNvGrpSpPr>
              <a:grpSpLocks/>
            </p:cNvGrpSpPr>
            <p:nvPr/>
          </p:nvGrpSpPr>
          <p:grpSpPr bwMode="auto">
            <a:xfrm>
              <a:off x="1440" y="0"/>
              <a:ext cx="350" cy="240"/>
              <a:chOff x="0" y="0"/>
              <a:chExt cx="350" cy="240"/>
            </a:xfrm>
          </p:grpSpPr>
          <p:sp>
            <p:nvSpPr>
              <p:cNvPr id="15435" name="Rectangle 55"/>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5436" name="Line 56"/>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5437" name="Line 57"/>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5431" name="Group 62"/>
            <p:cNvGrpSpPr>
              <a:grpSpLocks/>
            </p:cNvGrpSpPr>
            <p:nvPr/>
          </p:nvGrpSpPr>
          <p:grpSpPr bwMode="auto">
            <a:xfrm>
              <a:off x="1680" y="0"/>
              <a:ext cx="350" cy="240"/>
              <a:chOff x="0" y="0"/>
              <a:chExt cx="350" cy="240"/>
            </a:xfrm>
          </p:grpSpPr>
          <p:sp>
            <p:nvSpPr>
              <p:cNvPr id="15432" name="Rectangle 59"/>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5433" name="Line 60"/>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5434" name="Line 61"/>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grpSp>
        <p:nvGrpSpPr>
          <p:cNvPr id="15383" name="Group 96"/>
          <p:cNvGrpSpPr>
            <a:grpSpLocks/>
          </p:cNvGrpSpPr>
          <p:nvPr/>
        </p:nvGrpSpPr>
        <p:grpSpPr bwMode="auto">
          <a:xfrm flipH="1">
            <a:off x="5754020" y="3570760"/>
            <a:ext cx="2267024" cy="269006"/>
            <a:chOff x="0" y="0"/>
            <a:chExt cx="2030" cy="240"/>
          </a:xfrm>
        </p:grpSpPr>
        <p:grpSp>
          <p:nvGrpSpPr>
            <p:cNvPr id="15392" name="Group 67"/>
            <p:cNvGrpSpPr>
              <a:grpSpLocks/>
            </p:cNvGrpSpPr>
            <p:nvPr/>
          </p:nvGrpSpPr>
          <p:grpSpPr bwMode="auto">
            <a:xfrm>
              <a:off x="0" y="0"/>
              <a:ext cx="350" cy="240"/>
              <a:chOff x="0" y="0"/>
              <a:chExt cx="350" cy="240"/>
            </a:xfrm>
          </p:grpSpPr>
          <p:sp>
            <p:nvSpPr>
              <p:cNvPr id="15421" name="Rectangle 64"/>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5422" name="Line 65"/>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5423" name="Line 66"/>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5393" name="Group 71"/>
            <p:cNvGrpSpPr>
              <a:grpSpLocks/>
            </p:cNvGrpSpPr>
            <p:nvPr/>
          </p:nvGrpSpPr>
          <p:grpSpPr bwMode="auto">
            <a:xfrm>
              <a:off x="240" y="0"/>
              <a:ext cx="350" cy="240"/>
              <a:chOff x="0" y="0"/>
              <a:chExt cx="350" cy="240"/>
            </a:xfrm>
          </p:grpSpPr>
          <p:sp>
            <p:nvSpPr>
              <p:cNvPr id="15418" name="Rectangle 68"/>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5419" name="Line 69"/>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5420" name="Line 70"/>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5394" name="Group 75"/>
            <p:cNvGrpSpPr>
              <a:grpSpLocks/>
            </p:cNvGrpSpPr>
            <p:nvPr/>
          </p:nvGrpSpPr>
          <p:grpSpPr bwMode="auto">
            <a:xfrm>
              <a:off x="480" y="0"/>
              <a:ext cx="350" cy="240"/>
              <a:chOff x="0" y="0"/>
              <a:chExt cx="350" cy="240"/>
            </a:xfrm>
          </p:grpSpPr>
          <p:sp>
            <p:nvSpPr>
              <p:cNvPr id="15415" name="Rectangle 72"/>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5416" name="Line 73"/>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5417" name="Line 74"/>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5395" name="Group 79"/>
            <p:cNvGrpSpPr>
              <a:grpSpLocks/>
            </p:cNvGrpSpPr>
            <p:nvPr/>
          </p:nvGrpSpPr>
          <p:grpSpPr bwMode="auto">
            <a:xfrm>
              <a:off x="720" y="0"/>
              <a:ext cx="350" cy="240"/>
              <a:chOff x="0" y="0"/>
              <a:chExt cx="350" cy="240"/>
            </a:xfrm>
          </p:grpSpPr>
          <p:sp>
            <p:nvSpPr>
              <p:cNvPr id="15412" name="Rectangle 76"/>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5413" name="Line 77"/>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5414" name="Line 78"/>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5396" name="Group 83"/>
            <p:cNvGrpSpPr>
              <a:grpSpLocks/>
            </p:cNvGrpSpPr>
            <p:nvPr/>
          </p:nvGrpSpPr>
          <p:grpSpPr bwMode="auto">
            <a:xfrm>
              <a:off x="960" y="0"/>
              <a:ext cx="350" cy="240"/>
              <a:chOff x="0" y="0"/>
              <a:chExt cx="350" cy="240"/>
            </a:xfrm>
          </p:grpSpPr>
          <p:sp>
            <p:nvSpPr>
              <p:cNvPr id="15409" name="Rectangle 80"/>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5410" name="Line 81"/>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5411" name="Line 82"/>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5397" name="Group 87"/>
            <p:cNvGrpSpPr>
              <a:grpSpLocks/>
            </p:cNvGrpSpPr>
            <p:nvPr/>
          </p:nvGrpSpPr>
          <p:grpSpPr bwMode="auto">
            <a:xfrm>
              <a:off x="1200" y="0"/>
              <a:ext cx="350" cy="240"/>
              <a:chOff x="0" y="0"/>
              <a:chExt cx="350" cy="240"/>
            </a:xfrm>
          </p:grpSpPr>
          <p:sp>
            <p:nvSpPr>
              <p:cNvPr id="15406" name="Rectangle 84"/>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5407" name="Line 85"/>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5408" name="Line 86"/>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5398" name="Group 91"/>
            <p:cNvGrpSpPr>
              <a:grpSpLocks/>
            </p:cNvGrpSpPr>
            <p:nvPr/>
          </p:nvGrpSpPr>
          <p:grpSpPr bwMode="auto">
            <a:xfrm>
              <a:off x="1440" y="0"/>
              <a:ext cx="350" cy="240"/>
              <a:chOff x="0" y="0"/>
              <a:chExt cx="350" cy="240"/>
            </a:xfrm>
          </p:grpSpPr>
          <p:sp>
            <p:nvSpPr>
              <p:cNvPr id="15403" name="Rectangle 88"/>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5404" name="Line 89"/>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5405" name="Line 90"/>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5399" name="Group 95"/>
            <p:cNvGrpSpPr>
              <a:grpSpLocks/>
            </p:cNvGrpSpPr>
            <p:nvPr/>
          </p:nvGrpSpPr>
          <p:grpSpPr bwMode="auto">
            <a:xfrm>
              <a:off x="1680" y="0"/>
              <a:ext cx="350" cy="240"/>
              <a:chOff x="0" y="0"/>
              <a:chExt cx="350" cy="240"/>
            </a:xfrm>
          </p:grpSpPr>
          <p:sp>
            <p:nvSpPr>
              <p:cNvPr id="15400" name="Rectangle 92"/>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5401" name="Line 93"/>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5402" name="Line 94"/>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grpSp>
        <p:nvGrpSpPr>
          <p:cNvPr id="15384" name="Group 100"/>
          <p:cNvGrpSpPr>
            <a:grpSpLocks/>
          </p:cNvGrpSpPr>
          <p:nvPr/>
        </p:nvGrpSpPr>
        <p:grpSpPr bwMode="auto">
          <a:xfrm>
            <a:off x="6073257" y="2291581"/>
            <a:ext cx="4589859" cy="3472532"/>
            <a:chOff x="0" y="0"/>
            <a:chExt cx="4112" cy="3110"/>
          </a:xfrm>
        </p:grpSpPr>
        <p:sp>
          <p:nvSpPr>
            <p:cNvPr id="15389" name="Line 97"/>
            <p:cNvSpPr>
              <a:spLocks noChangeShapeType="1"/>
            </p:cNvSpPr>
            <p:nvPr/>
          </p:nvSpPr>
          <p:spPr bwMode="auto">
            <a:xfrm>
              <a:off x="1063" y="1516"/>
              <a:ext cx="991" cy="854"/>
            </a:xfrm>
            <a:prstGeom prst="line">
              <a:avLst/>
            </a:prstGeom>
            <a:noFill/>
            <a:ln w="254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5390" name="Line 98"/>
            <p:cNvSpPr>
              <a:spLocks noChangeShapeType="1"/>
            </p:cNvSpPr>
            <p:nvPr/>
          </p:nvSpPr>
          <p:spPr bwMode="auto">
            <a:xfrm>
              <a:off x="823" y="0"/>
              <a:ext cx="1207" cy="2350"/>
            </a:xfrm>
            <a:prstGeom prst="line">
              <a:avLst/>
            </a:prstGeom>
            <a:noFill/>
            <a:ln w="254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5391" name="Rectangle 99"/>
            <p:cNvSpPr>
              <a:spLocks/>
            </p:cNvSpPr>
            <p:nvPr/>
          </p:nvSpPr>
          <p:spPr bwMode="auto">
            <a:xfrm>
              <a:off x="0" y="2358"/>
              <a:ext cx="4112" cy="752"/>
            </a:xfrm>
            <a:prstGeom prst="rect">
              <a:avLst/>
            </a:prstGeom>
            <a:solidFill>
              <a:schemeClr val="accent1"/>
            </a:solidFill>
            <a:ln w="12700">
              <a:solidFill>
                <a:schemeClr val="tx1"/>
              </a:solidFill>
              <a:miter lim="800000"/>
              <a:headEnd/>
              <a:tailEnd/>
            </a:ln>
          </p:spPr>
          <p:txBody>
            <a:bodyPr lIns="0" tIns="0" rIns="0" bIns="0" anchor="ct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1687" u="sng" dirty="0">
                  <a:solidFill>
                    <a:schemeClr val="tx1"/>
                  </a:solidFill>
                  <a:ea typeface="Gill Sans" charset="0"/>
                  <a:cs typeface="Gill Sans" charset="0"/>
                </a:rPr>
                <a:t>asynchronous communication:</a:t>
              </a:r>
              <a:r>
                <a:rPr lang="en-US" altLang="nl-NL" sz="1687" dirty="0">
                  <a:solidFill>
                    <a:schemeClr val="tx1"/>
                  </a:solidFill>
                  <a:ea typeface="Gill Sans" charset="0"/>
                  <a:cs typeface="Gill Sans" charset="0"/>
                </a:rPr>
                <a:t> the requestor and the provider don’t have to interact with the queue at the same time</a:t>
              </a:r>
            </a:p>
          </p:txBody>
        </p:sp>
      </p:grpSp>
      <p:sp>
        <p:nvSpPr>
          <p:cNvPr id="15385" name="Rectangle 101"/>
          <p:cNvSpPr>
            <a:spLocks/>
          </p:cNvSpPr>
          <p:nvPr/>
        </p:nvSpPr>
        <p:spPr bwMode="auto">
          <a:xfrm>
            <a:off x="6082186" y="6014145"/>
            <a:ext cx="4589859" cy="589359"/>
          </a:xfrm>
          <a:prstGeom prst="rect">
            <a:avLst/>
          </a:prstGeom>
          <a:solidFill>
            <a:schemeClr val="accent1"/>
          </a:solidFill>
          <a:ln w="12700">
            <a:solidFill>
              <a:schemeClr val="tx1"/>
            </a:solidFill>
            <a:miter lim="800000"/>
            <a:headEnd/>
            <a:tailEnd/>
          </a:ln>
        </p:spPr>
        <p:txBody>
          <a:bodyPr lIns="0" tIns="0" rIns="0" bIns="0" anchor="ct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1687" u="sng" dirty="0">
                <a:solidFill>
                  <a:schemeClr val="tx1"/>
                </a:solidFill>
                <a:ea typeface="Gill Sans" charset="0"/>
                <a:cs typeface="Gill Sans" charset="0"/>
              </a:rPr>
              <a:t>synchronous communication:</a:t>
            </a:r>
            <a:r>
              <a:rPr lang="en-US" altLang="nl-NL" sz="1687" dirty="0">
                <a:solidFill>
                  <a:schemeClr val="tx1"/>
                </a:solidFill>
                <a:ea typeface="Gill Sans" charset="0"/>
                <a:cs typeface="Gill Sans" charset="0"/>
              </a:rPr>
              <a:t> the requestor has to wait for the response of the provider </a:t>
            </a:r>
          </a:p>
        </p:txBody>
      </p:sp>
      <p:sp>
        <p:nvSpPr>
          <p:cNvPr id="106" name="Titel 1"/>
          <p:cNvSpPr>
            <a:spLocks noGrp="1"/>
          </p:cNvSpPr>
          <p:nvPr>
            <p:ph type="title"/>
          </p:nvPr>
        </p:nvSpPr>
        <p:spPr>
          <a:xfrm>
            <a:off x="252919" y="1123837"/>
            <a:ext cx="3129842" cy="4601183"/>
          </a:xfrm>
        </p:spPr>
        <p:txBody>
          <a:bodyPr/>
          <a:lstStyle/>
          <a:p>
            <a:r>
              <a:rPr lang="nl-NL" dirty="0"/>
              <a:t>Queues – </a:t>
            </a:r>
            <a:br>
              <a:rPr lang="nl-NL" dirty="0"/>
            </a:br>
            <a:r>
              <a:rPr lang="nl-NL" dirty="0"/>
              <a:t>How does </a:t>
            </a:r>
            <a:r>
              <a:rPr lang="nl-NL" dirty="0" err="1"/>
              <a:t>it</a:t>
            </a:r>
            <a:r>
              <a:rPr lang="nl-NL" dirty="0"/>
              <a:t> </a:t>
            </a:r>
            <a:r>
              <a:rPr lang="nl-NL" dirty="0" err="1"/>
              <a:t>work</a:t>
            </a:r>
            <a:r>
              <a:rPr lang="nl-NL" dirty="0"/>
              <a:t>:</a:t>
            </a:r>
            <a:br>
              <a:rPr lang="nl-NL" dirty="0"/>
            </a:br>
            <a:r>
              <a:rPr lang="nl-NL" dirty="0" err="1"/>
              <a:t>Asynchronous</a:t>
            </a:r>
            <a:r>
              <a:rPr lang="nl-NL" dirty="0"/>
              <a:t> </a:t>
            </a:r>
            <a:r>
              <a:rPr lang="nl-NL" dirty="0" err="1"/>
              <a:t>communication</a:t>
            </a:r>
            <a:endParaRPr lang="nl-NL" dirty="0"/>
          </a:p>
        </p:txBody>
      </p:sp>
      <p:sp>
        <p:nvSpPr>
          <p:cNvPr id="2" name="Tekstvak 1"/>
          <p:cNvSpPr txBox="1"/>
          <p:nvPr/>
        </p:nvSpPr>
        <p:spPr>
          <a:xfrm rot="1147317">
            <a:off x="7649005" y="861301"/>
            <a:ext cx="4154563" cy="833061"/>
          </a:xfrm>
          <a:prstGeom prst="rect">
            <a:avLst/>
          </a:prstGeom>
          <a:solidFill>
            <a:srgbClr val="DAFF21"/>
          </a:solidFill>
          <a:ln w="190500">
            <a:solidFill>
              <a:schemeClr val="bg1"/>
            </a:solidFill>
          </a:ln>
          <a:effectLst>
            <a:outerShdw blurRad="50800" dist="38100" dir="18900000" algn="bl" rotWithShape="0">
              <a:prstClr val="black">
                <a:alpha val="40000"/>
              </a:prstClr>
            </a:outerShdw>
          </a:effectLst>
        </p:spPr>
        <p:txBody>
          <a:bodyPr wrap="square" rtlCol="0">
            <a:spAutoFit/>
          </a:bodyPr>
          <a:lstStyle/>
          <a:p>
            <a:r>
              <a:rPr lang="nl-NL" sz="1600" b="1" dirty="0">
                <a:latin typeface="Century Gothic" panose="020B0502020202020204" pitchFamily="34" charset="0"/>
              </a:rPr>
              <a:t>http is </a:t>
            </a:r>
            <a:r>
              <a:rPr lang="nl-NL" sz="1600" b="1" dirty="0" err="1">
                <a:latin typeface="Century Gothic" panose="020B0502020202020204" pitchFamily="34" charset="0"/>
              </a:rPr>
              <a:t>an</a:t>
            </a:r>
            <a:r>
              <a:rPr lang="nl-NL" sz="1600" b="1" dirty="0">
                <a:latin typeface="Century Gothic" panose="020B0502020202020204" pitchFamily="34" charset="0"/>
              </a:rPr>
              <a:t> </a:t>
            </a:r>
            <a:r>
              <a:rPr lang="nl-NL" sz="1600" b="1" dirty="0" err="1">
                <a:latin typeface="Century Gothic" panose="020B0502020202020204" pitchFamily="34" charset="0"/>
              </a:rPr>
              <a:t>example</a:t>
            </a:r>
            <a:r>
              <a:rPr lang="nl-NL" sz="1600" b="1" dirty="0">
                <a:latin typeface="Century Gothic" panose="020B0502020202020204" pitchFamily="34" charset="0"/>
              </a:rPr>
              <a:t> of </a:t>
            </a:r>
            <a:r>
              <a:rPr lang="nl-NL" sz="1600" b="1" u="sng" dirty="0" err="1">
                <a:latin typeface="Century Gothic" panose="020B0502020202020204" pitchFamily="34" charset="0"/>
              </a:rPr>
              <a:t>synchronous</a:t>
            </a:r>
            <a:r>
              <a:rPr lang="nl-NL" sz="1600" b="1" u="sng" dirty="0">
                <a:latin typeface="Century Gothic" panose="020B0502020202020204" pitchFamily="34" charset="0"/>
              </a:rPr>
              <a:t> </a:t>
            </a:r>
            <a:r>
              <a:rPr lang="nl-NL" sz="1600" b="1" u="sng" dirty="0" err="1">
                <a:latin typeface="Century Gothic" panose="020B0502020202020204" pitchFamily="34" charset="0"/>
              </a:rPr>
              <a:t>communication</a:t>
            </a:r>
            <a:r>
              <a:rPr lang="nl-NL" sz="1600" b="1" dirty="0">
                <a:latin typeface="Century Gothic" panose="020B0502020202020204" pitchFamily="34" charset="0"/>
              </a:rPr>
              <a:t>; </a:t>
            </a:r>
            <a:r>
              <a:rPr lang="nl-NL" sz="1600" b="1" dirty="0" err="1">
                <a:latin typeface="Century Gothic" panose="020B0502020202020204" pitchFamily="34" charset="0"/>
              </a:rPr>
              <a:t>ajax</a:t>
            </a:r>
            <a:r>
              <a:rPr lang="nl-NL" sz="1600" b="1" dirty="0">
                <a:latin typeface="Century Gothic" panose="020B0502020202020204" pitchFamily="34" charset="0"/>
              </a:rPr>
              <a:t> of </a:t>
            </a:r>
            <a:r>
              <a:rPr lang="nl-NL" sz="1600" b="1" u="sng" dirty="0" err="1">
                <a:latin typeface="Century Gothic" panose="020B0502020202020204" pitchFamily="34" charset="0"/>
              </a:rPr>
              <a:t>asynchronous</a:t>
            </a:r>
            <a:r>
              <a:rPr lang="nl-NL" sz="1600" b="1" u="sng" dirty="0">
                <a:latin typeface="Century Gothic" panose="020B0502020202020204" pitchFamily="34" charset="0"/>
              </a:rPr>
              <a:t> </a:t>
            </a:r>
            <a:r>
              <a:rPr lang="nl-NL" sz="1600" b="1" u="sng" dirty="0" err="1">
                <a:latin typeface="Century Gothic" panose="020B0502020202020204" pitchFamily="34" charset="0"/>
              </a:rPr>
              <a:t>communication</a:t>
            </a:r>
            <a:endParaRPr lang="nl-NL" sz="1600" b="1" u="sng" dirty="0">
              <a:latin typeface="Century Gothic" panose="020B0502020202020204" pitchFamily="34" charset="0"/>
            </a:endParaRPr>
          </a:p>
        </p:txBody>
      </p:sp>
    </p:spTree>
    <p:extLst>
      <p:ext uri="{BB962C8B-B14F-4D97-AF65-F5344CB8AC3E}">
        <p14:creationId xmlns:p14="http://schemas.microsoft.com/office/powerpoint/2010/main" val="425022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5384"/>
                                        </p:tgtEl>
                                        <p:attrNameLst>
                                          <p:attrName>style.visibility</p:attrName>
                                        </p:attrNameLst>
                                      </p:cBhvr>
                                      <p:to>
                                        <p:strVal val="visible"/>
                                      </p:to>
                                    </p:set>
                                    <p:animEffect transition="in" filter="wheel(1)">
                                      <p:cBhvr>
                                        <p:cTn id="7" dur="2000"/>
                                        <p:tgtEl>
                                          <p:spTgt spid="1538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385"/>
                                        </p:tgtEl>
                                        <p:attrNameLst>
                                          <p:attrName>style.visibility</p:attrName>
                                        </p:attrNameLst>
                                      </p:cBhvr>
                                      <p:to>
                                        <p:strVal val="visible"/>
                                      </p:to>
                                    </p:set>
                                    <p:anim calcmode="lin" valueType="num">
                                      <p:cBhvr additive="base">
                                        <p:cTn id="12" dur="500" fill="hold"/>
                                        <p:tgtEl>
                                          <p:spTgt spid="15385"/>
                                        </p:tgtEl>
                                        <p:attrNameLst>
                                          <p:attrName>ppt_x</p:attrName>
                                        </p:attrNameLst>
                                      </p:cBhvr>
                                      <p:tavLst>
                                        <p:tav tm="0">
                                          <p:val>
                                            <p:strVal val="#ppt_x"/>
                                          </p:val>
                                        </p:tav>
                                        <p:tav tm="100000">
                                          <p:val>
                                            <p:strVal val="#ppt_x"/>
                                          </p:val>
                                        </p:tav>
                                      </p:tavLst>
                                    </p:anim>
                                    <p:anim calcmode="lin" valueType="num">
                                      <p:cBhvr additive="base">
                                        <p:cTn id="13" dur="500" fill="hold"/>
                                        <p:tgtEl>
                                          <p:spTgt spid="1538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5" grpId="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13"/>
          <p:cNvGrpSpPr>
            <a:grpSpLocks/>
          </p:cNvGrpSpPr>
          <p:nvPr/>
        </p:nvGrpSpPr>
        <p:grpSpPr bwMode="auto">
          <a:xfrm>
            <a:off x="7991871" y="3267150"/>
            <a:ext cx="927571" cy="269006"/>
            <a:chOff x="0" y="0"/>
            <a:chExt cx="830" cy="240"/>
          </a:xfrm>
        </p:grpSpPr>
        <p:grpSp>
          <p:nvGrpSpPr>
            <p:cNvPr id="16438" name="Group 4"/>
            <p:cNvGrpSpPr>
              <a:grpSpLocks/>
            </p:cNvGrpSpPr>
            <p:nvPr/>
          </p:nvGrpSpPr>
          <p:grpSpPr bwMode="auto">
            <a:xfrm>
              <a:off x="0" y="0"/>
              <a:ext cx="350" cy="240"/>
              <a:chOff x="0" y="0"/>
              <a:chExt cx="350" cy="240"/>
            </a:xfrm>
          </p:grpSpPr>
          <p:sp>
            <p:nvSpPr>
              <p:cNvPr id="16447" name="Rectangle 1"/>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6448" name="Line 2"/>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6449" name="Line 3"/>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6439" name="Group 8"/>
            <p:cNvGrpSpPr>
              <a:grpSpLocks/>
            </p:cNvGrpSpPr>
            <p:nvPr/>
          </p:nvGrpSpPr>
          <p:grpSpPr bwMode="auto">
            <a:xfrm>
              <a:off x="240" y="0"/>
              <a:ext cx="350" cy="240"/>
              <a:chOff x="0" y="0"/>
              <a:chExt cx="350" cy="240"/>
            </a:xfrm>
          </p:grpSpPr>
          <p:sp>
            <p:nvSpPr>
              <p:cNvPr id="16444" name="Rectangle 5"/>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6445" name="Line 6"/>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6446" name="Line 7"/>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6440" name="Group 12"/>
            <p:cNvGrpSpPr>
              <a:grpSpLocks/>
            </p:cNvGrpSpPr>
            <p:nvPr/>
          </p:nvGrpSpPr>
          <p:grpSpPr bwMode="auto">
            <a:xfrm>
              <a:off x="480" y="0"/>
              <a:ext cx="350" cy="240"/>
              <a:chOff x="0" y="0"/>
              <a:chExt cx="350" cy="240"/>
            </a:xfrm>
          </p:grpSpPr>
          <p:sp>
            <p:nvSpPr>
              <p:cNvPr id="16441" name="Rectangle 9"/>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6442" name="Line 10"/>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6443" name="Line 11"/>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grpSp>
        <p:nvGrpSpPr>
          <p:cNvPr id="16387" name="Group 16"/>
          <p:cNvGrpSpPr>
            <a:grpSpLocks/>
          </p:cNvGrpSpPr>
          <p:nvPr/>
        </p:nvGrpSpPr>
        <p:grpSpPr bwMode="auto">
          <a:xfrm>
            <a:off x="4425577" y="1884165"/>
            <a:ext cx="1839516" cy="2786062"/>
            <a:chOff x="0" y="28"/>
            <a:chExt cx="1648" cy="2496"/>
          </a:xfrm>
        </p:grpSpPr>
        <p:sp>
          <p:nvSpPr>
            <p:cNvPr id="16436" name="Rectangle 14"/>
            <p:cNvSpPr>
              <a:spLocks/>
            </p:cNvSpPr>
            <p:nvPr/>
          </p:nvSpPr>
          <p:spPr bwMode="auto">
            <a:xfrm>
              <a:off x="0" y="172"/>
              <a:ext cx="1648" cy="2352"/>
            </a:xfrm>
            <a:prstGeom prst="rect">
              <a:avLst/>
            </a:prstGeom>
            <a:noFill/>
            <a:ln w="25400">
              <a:solidFill>
                <a:srgbClr val="0017F5"/>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6437" name="Rectangle 15"/>
            <p:cNvSpPr>
              <a:spLocks/>
            </p:cNvSpPr>
            <p:nvPr/>
          </p:nvSpPr>
          <p:spPr bwMode="auto">
            <a:xfrm>
              <a:off x="62" y="28"/>
              <a:ext cx="1343" cy="233"/>
            </a:xfrm>
            <a:prstGeom prst="rect">
              <a:avLst/>
            </a:prstGeom>
            <a:solidFill>
              <a:schemeClr val="accent1"/>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1687">
                  <a:solidFill>
                    <a:srgbClr val="0017F5"/>
                  </a:solidFill>
                  <a:latin typeface="Optima" charset="0"/>
                  <a:ea typeface="Optima" charset="0"/>
                  <a:cs typeface="Optima" charset="0"/>
                  <a:sym typeface="Optima" charset="0"/>
                </a:rPr>
                <a:t>proces/thread 1</a:t>
              </a:r>
            </a:p>
          </p:txBody>
        </p:sp>
      </p:grpSp>
      <p:grpSp>
        <p:nvGrpSpPr>
          <p:cNvPr id="16388" name="Group 19"/>
          <p:cNvGrpSpPr>
            <a:grpSpLocks/>
          </p:cNvGrpSpPr>
          <p:nvPr/>
        </p:nvGrpSpPr>
        <p:grpSpPr bwMode="auto">
          <a:xfrm>
            <a:off x="8738616" y="1884165"/>
            <a:ext cx="1839516" cy="2786062"/>
            <a:chOff x="0" y="28"/>
            <a:chExt cx="1648" cy="2496"/>
          </a:xfrm>
        </p:grpSpPr>
        <p:sp>
          <p:nvSpPr>
            <p:cNvPr id="16434" name="Rectangle 17"/>
            <p:cNvSpPr>
              <a:spLocks/>
            </p:cNvSpPr>
            <p:nvPr/>
          </p:nvSpPr>
          <p:spPr bwMode="auto">
            <a:xfrm>
              <a:off x="0" y="172"/>
              <a:ext cx="1648" cy="2352"/>
            </a:xfrm>
            <a:prstGeom prst="rect">
              <a:avLst/>
            </a:prstGeom>
            <a:solidFill>
              <a:schemeClr val="accent1"/>
            </a:solidFill>
            <a:ln w="25400">
              <a:solidFill>
                <a:srgbClr val="0017F5"/>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6435" name="Rectangle 18"/>
            <p:cNvSpPr>
              <a:spLocks/>
            </p:cNvSpPr>
            <p:nvPr/>
          </p:nvSpPr>
          <p:spPr bwMode="auto">
            <a:xfrm>
              <a:off x="246" y="28"/>
              <a:ext cx="1343" cy="233"/>
            </a:xfrm>
            <a:prstGeom prst="rect">
              <a:avLst/>
            </a:prstGeom>
            <a:solidFill>
              <a:schemeClr val="accent1"/>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1687">
                  <a:solidFill>
                    <a:srgbClr val="0017F5"/>
                  </a:solidFill>
                  <a:latin typeface="Optima" charset="0"/>
                  <a:ea typeface="Optima" charset="0"/>
                  <a:cs typeface="Optima" charset="0"/>
                  <a:sym typeface="Optima" charset="0"/>
                </a:rPr>
                <a:t>proces/thread 2</a:t>
              </a:r>
            </a:p>
          </p:txBody>
        </p:sp>
      </p:grpSp>
      <p:sp>
        <p:nvSpPr>
          <p:cNvPr id="16389" name="Line 20"/>
          <p:cNvSpPr>
            <a:spLocks noChangeShapeType="1"/>
          </p:cNvSpPr>
          <p:nvPr/>
        </p:nvSpPr>
        <p:spPr bwMode="auto">
          <a:xfrm flipH="1">
            <a:off x="6420247" y="3162226"/>
            <a:ext cx="703213" cy="0"/>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6390" name="Line 21"/>
          <p:cNvSpPr>
            <a:spLocks noChangeShapeType="1"/>
          </p:cNvSpPr>
          <p:nvPr/>
        </p:nvSpPr>
        <p:spPr bwMode="auto">
          <a:xfrm>
            <a:off x="6402387" y="3635499"/>
            <a:ext cx="700980" cy="0"/>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6391" name="Line 22"/>
          <p:cNvSpPr>
            <a:spLocks noChangeShapeType="1"/>
          </p:cNvSpPr>
          <p:nvPr/>
        </p:nvSpPr>
        <p:spPr bwMode="auto">
          <a:xfrm flipH="1">
            <a:off x="5022750" y="2169914"/>
            <a:ext cx="1116" cy="2460129"/>
          </a:xfrm>
          <a:prstGeom prst="line">
            <a:avLst/>
          </a:prstGeom>
          <a:noFill/>
          <a:ln w="38100">
            <a:solidFill>
              <a:srgbClr val="D66F2D"/>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6392" name="Line 23"/>
          <p:cNvSpPr>
            <a:spLocks noChangeShapeType="1"/>
          </p:cNvSpPr>
          <p:nvPr/>
        </p:nvSpPr>
        <p:spPr bwMode="auto">
          <a:xfrm flipH="1">
            <a:off x="5522813" y="2709044"/>
            <a:ext cx="0" cy="1428750"/>
          </a:xfrm>
          <a:prstGeom prst="line">
            <a:avLst/>
          </a:prstGeom>
          <a:noFill/>
          <a:ln w="38100">
            <a:solidFill>
              <a:srgbClr val="D66F2D"/>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6393" name="Line 24"/>
          <p:cNvSpPr>
            <a:spLocks noChangeShapeType="1"/>
          </p:cNvSpPr>
          <p:nvPr/>
        </p:nvSpPr>
        <p:spPr bwMode="auto">
          <a:xfrm>
            <a:off x="9559031" y="2709044"/>
            <a:ext cx="0" cy="1428750"/>
          </a:xfrm>
          <a:prstGeom prst="line">
            <a:avLst/>
          </a:prstGeom>
          <a:noFill/>
          <a:ln w="38100">
            <a:solidFill>
              <a:srgbClr val="D66F2D"/>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6394" name="Line 25"/>
          <p:cNvSpPr>
            <a:spLocks noChangeShapeType="1"/>
          </p:cNvSpPr>
          <p:nvPr/>
        </p:nvSpPr>
        <p:spPr bwMode="auto">
          <a:xfrm>
            <a:off x="5029448" y="2337346"/>
            <a:ext cx="502295" cy="386209"/>
          </a:xfrm>
          <a:prstGeom prst="line">
            <a:avLst/>
          </a:prstGeom>
          <a:noFill/>
          <a:ln w="38100">
            <a:solidFill>
              <a:srgbClr val="D66F2D"/>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6395" name="Line 26"/>
          <p:cNvSpPr>
            <a:spLocks noChangeShapeType="1"/>
          </p:cNvSpPr>
          <p:nvPr/>
        </p:nvSpPr>
        <p:spPr bwMode="auto">
          <a:xfrm rot="10800000" flipH="1">
            <a:off x="5020518" y="4123284"/>
            <a:ext cx="502295" cy="386209"/>
          </a:xfrm>
          <a:prstGeom prst="line">
            <a:avLst/>
          </a:prstGeom>
          <a:noFill/>
          <a:ln w="38100">
            <a:solidFill>
              <a:srgbClr val="D66F2D"/>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6396" name="Oval 27"/>
          <p:cNvSpPr>
            <a:spLocks/>
          </p:cNvSpPr>
          <p:nvPr/>
        </p:nvSpPr>
        <p:spPr bwMode="auto">
          <a:xfrm>
            <a:off x="4943499" y="2268141"/>
            <a:ext cx="169664" cy="169664"/>
          </a:xfrm>
          <a:prstGeom prst="ellipse">
            <a:avLst/>
          </a:prstGeom>
          <a:solidFill>
            <a:schemeClr val="accent1"/>
          </a:solidFill>
          <a:ln w="25400">
            <a:solidFill>
              <a:srgbClr val="D66F2D"/>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6397" name="Oval 28"/>
          <p:cNvSpPr>
            <a:spLocks/>
          </p:cNvSpPr>
          <p:nvPr/>
        </p:nvSpPr>
        <p:spPr bwMode="auto">
          <a:xfrm>
            <a:off x="4943499" y="4375547"/>
            <a:ext cx="169664" cy="169664"/>
          </a:xfrm>
          <a:prstGeom prst="ellipse">
            <a:avLst/>
          </a:prstGeom>
          <a:solidFill>
            <a:schemeClr val="accent1"/>
          </a:solidFill>
          <a:ln w="25400">
            <a:solidFill>
              <a:schemeClr val="tx1"/>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grpSp>
        <p:nvGrpSpPr>
          <p:cNvPr id="16398" name="Group 31"/>
          <p:cNvGrpSpPr>
            <a:grpSpLocks/>
          </p:cNvGrpSpPr>
          <p:nvPr/>
        </p:nvGrpSpPr>
        <p:grpSpPr bwMode="auto">
          <a:xfrm>
            <a:off x="5541788" y="2408783"/>
            <a:ext cx="839391" cy="339328"/>
            <a:chOff x="0" y="0"/>
            <a:chExt cx="752" cy="304"/>
          </a:xfrm>
        </p:grpSpPr>
        <p:sp>
          <p:nvSpPr>
            <p:cNvPr id="16432" name="Freeform 29"/>
            <p:cNvSpPr>
              <a:spLocks/>
            </p:cNvSpPr>
            <p:nvPr/>
          </p:nvSpPr>
          <p:spPr bwMode="auto">
            <a:xfrm>
              <a:off x="32" y="64"/>
              <a:ext cx="681" cy="206"/>
            </a:xfrm>
            <a:custGeom>
              <a:avLst/>
              <a:gdLst>
                <a:gd name="T0" fmla="*/ 0 w 21600"/>
                <a:gd name="T1" fmla="*/ 2 h 21600"/>
                <a:gd name="T2" fmla="*/ 10 w 21600"/>
                <a:gd name="T3" fmla="*/ 0 h 21600"/>
                <a:gd name="T4" fmla="*/ 21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a:moveTo>
                    <a:pt x="0" y="21600"/>
                  </a:moveTo>
                  <a:cubicBezTo>
                    <a:pt x="2955" y="6033"/>
                    <a:pt x="7265" y="0"/>
                    <a:pt x="9909" y="0"/>
                  </a:cubicBezTo>
                  <a:cubicBezTo>
                    <a:pt x="12553" y="0"/>
                    <a:pt x="18572" y="11805"/>
                    <a:pt x="21600" y="21001"/>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nl-NL" sz="1266"/>
            </a:p>
          </p:txBody>
        </p:sp>
        <p:pic>
          <p:nvPicPr>
            <p:cNvPr id="16433" name="Picture 3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5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grpSp>
        <p:nvGrpSpPr>
          <p:cNvPr id="16399" name="Group 34"/>
          <p:cNvGrpSpPr>
            <a:grpSpLocks/>
          </p:cNvGrpSpPr>
          <p:nvPr/>
        </p:nvGrpSpPr>
        <p:grpSpPr bwMode="auto">
          <a:xfrm>
            <a:off x="8747546" y="2408783"/>
            <a:ext cx="839391" cy="339328"/>
            <a:chOff x="0" y="0"/>
            <a:chExt cx="752" cy="304"/>
          </a:xfrm>
        </p:grpSpPr>
        <p:sp>
          <p:nvSpPr>
            <p:cNvPr id="16430" name="Freeform 32"/>
            <p:cNvSpPr>
              <a:spLocks/>
            </p:cNvSpPr>
            <p:nvPr/>
          </p:nvSpPr>
          <p:spPr bwMode="auto">
            <a:xfrm>
              <a:off x="32" y="64"/>
              <a:ext cx="681" cy="206"/>
            </a:xfrm>
            <a:custGeom>
              <a:avLst/>
              <a:gdLst>
                <a:gd name="T0" fmla="*/ 0 w 21600"/>
                <a:gd name="T1" fmla="*/ 2 h 21600"/>
                <a:gd name="T2" fmla="*/ 10 w 21600"/>
                <a:gd name="T3" fmla="*/ 0 h 21600"/>
                <a:gd name="T4" fmla="*/ 21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a:moveTo>
                    <a:pt x="0" y="21600"/>
                  </a:moveTo>
                  <a:cubicBezTo>
                    <a:pt x="2955" y="6033"/>
                    <a:pt x="7265" y="0"/>
                    <a:pt x="9909" y="0"/>
                  </a:cubicBezTo>
                  <a:cubicBezTo>
                    <a:pt x="12553" y="0"/>
                    <a:pt x="18572" y="11805"/>
                    <a:pt x="21600" y="21001"/>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nl-NL" sz="1266"/>
            </a:p>
          </p:txBody>
        </p:sp>
        <p:pic>
          <p:nvPicPr>
            <p:cNvPr id="16431" name="Picture 3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5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grpSp>
        <p:nvGrpSpPr>
          <p:cNvPr id="16400" name="Group 37"/>
          <p:cNvGrpSpPr>
            <a:grpSpLocks/>
          </p:cNvGrpSpPr>
          <p:nvPr/>
        </p:nvGrpSpPr>
        <p:grpSpPr bwMode="auto">
          <a:xfrm>
            <a:off x="5541788" y="4159002"/>
            <a:ext cx="839391" cy="339328"/>
            <a:chOff x="0" y="0"/>
            <a:chExt cx="752" cy="304"/>
          </a:xfrm>
        </p:grpSpPr>
        <p:sp>
          <p:nvSpPr>
            <p:cNvPr id="16428" name="Freeform 35"/>
            <p:cNvSpPr>
              <a:spLocks/>
            </p:cNvSpPr>
            <p:nvPr/>
          </p:nvSpPr>
          <p:spPr bwMode="auto">
            <a:xfrm rot="10800000">
              <a:off x="32" y="32"/>
              <a:ext cx="681" cy="206"/>
            </a:xfrm>
            <a:custGeom>
              <a:avLst/>
              <a:gdLst>
                <a:gd name="T0" fmla="*/ 0 w 21600"/>
                <a:gd name="T1" fmla="*/ 2 h 21600"/>
                <a:gd name="T2" fmla="*/ 10 w 21600"/>
                <a:gd name="T3" fmla="*/ 0 h 21600"/>
                <a:gd name="T4" fmla="*/ 21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a:moveTo>
                    <a:pt x="0" y="21600"/>
                  </a:moveTo>
                  <a:cubicBezTo>
                    <a:pt x="2955" y="6033"/>
                    <a:pt x="7265" y="0"/>
                    <a:pt x="9909" y="0"/>
                  </a:cubicBezTo>
                  <a:cubicBezTo>
                    <a:pt x="12553" y="0"/>
                    <a:pt x="18572" y="11805"/>
                    <a:pt x="21600" y="21001"/>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nl-NL" sz="1266"/>
            </a:p>
          </p:txBody>
        </p:sp>
        <p:pic>
          <p:nvPicPr>
            <p:cNvPr id="16429" name="Picture 3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5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grpSp>
        <p:nvGrpSpPr>
          <p:cNvPr id="16401" name="Group 40"/>
          <p:cNvGrpSpPr>
            <a:grpSpLocks/>
          </p:cNvGrpSpPr>
          <p:nvPr/>
        </p:nvGrpSpPr>
        <p:grpSpPr bwMode="auto">
          <a:xfrm>
            <a:off x="8747546" y="4159002"/>
            <a:ext cx="839391" cy="339328"/>
            <a:chOff x="0" y="0"/>
            <a:chExt cx="752" cy="304"/>
          </a:xfrm>
        </p:grpSpPr>
        <p:sp>
          <p:nvSpPr>
            <p:cNvPr id="16426" name="Freeform 38"/>
            <p:cNvSpPr>
              <a:spLocks/>
            </p:cNvSpPr>
            <p:nvPr/>
          </p:nvSpPr>
          <p:spPr bwMode="auto">
            <a:xfrm rot="10800000">
              <a:off x="32" y="32"/>
              <a:ext cx="681" cy="206"/>
            </a:xfrm>
            <a:custGeom>
              <a:avLst/>
              <a:gdLst>
                <a:gd name="T0" fmla="*/ 0 w 21600"/>
                <a:gd name="T1" fmla="*/ 2 h 21600"/>
                <a:gd name="T2" fmla="*/ 10 w 21600"/>
                <a:gd name="T3" fmla="*/ 0 h 21600"/>
                <a:gd name="T4" fmla="*/ 21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a:moveTo>
                    <a:pt x="0" y="21600"/>
                  </a:moveTo>
                  <a:cubicBezTo>
                    <a:pt x="2955" y="6033"/>
                    <a:pt x="7265" y="0"/>
                    <a:pt x="9909" y="0"/>
                  </a:cubicBezTo>
                  <a:cubicBezTo>
                    <a:pt x="12553" y="0"/>
                    <a:pt x="18572" y="11805"/>
                    <a:pt x="21600" y="21001"/>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nl-NL" sz="1266"/>
            </a:p>
          </p:txBody>
        </p:sp>
        <p:pic>
          <p:nvPicPr>
            <p:cNvPr id="16427" name="Picture 3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5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grpSp>
        <p:nvGrpSpPr>
          <p:cNvPr id="16402" name="Group 53"/>
          <p:cNvGrpSpPr>
            <a:grpSpLocks/>
          </p:cNvGrpSpPr>
          <p:nvPr/>
        </p:nvGrpSpPr>
        <p:grpSpPr bwMode="auto">
          <a:xfrm>
            <a:off x="6357738" y="3267150"/>
            <a:ext cx="927571" cy="269006"/>
            <a:chOff x="0" y="0"/>
            <a:chExt cx="830" cy="240"/>
          </a:xfrm>
        </p:grpSpPr>
        <p:grpSp>
          <p:nvGrpSpPr>
            <p:cNvPr id="16414" name="Group 44"/>
            <p:cNvGrpSpPr>
              <a:grpSpLocks/>
            </p:cNvGrpSpPr>
            <p:nvPr/>
          </p:nvGrpSpPr>
          <p:grpSpPr bwMode="auto">
            <a:xfrm>
              <a:off x="0" y="0"/>
              <a:ext cx="350" cy="240"/>
              <a:chOff x="0" y="0"/>
              <a:chExt cx="350" cy="240"/>
            </a:xfrm>
          </p:grpSpPr>
          <p:sp>
            <p:nvSpPr>
              <p:cNvPr id="16423" name="Rectangle 41"/>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6424" name="Line 42"/>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6425" name="Line 43"/>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6415" name="Group 48"/>
            <p:cNvGrpSpPr>
              <a:grpSpLocks/>
            </p:cNvGrpSpPr>
            <p:nvPr/>
          </p:nvGrpSpPr>
          <p:grpSpPr bwMode="auto">
            <a:xfrm>
              <a:off x="240" y="0"/>
              <a:ext cx="350" cy="240"/>
              <a:chOff x="0" y="0"/>
              <a:chExt cx="350" cy="240"/>
            </a:xfrm>
          </p:grpSpPr>
          <p:sp>
            <p:nvSpPr>
              <p:cNvPr id="16420" name="Rectangle 45"/>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6421" name="Line 46"/>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6422" name="Line 47"/>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6416" name="Group 52"/>
            <p:cNvGrpSpPr>
              <a:grpSpLocks/>
            </p:cNvGrpSpPr>
            <p:nvPr/>
          </p:nvGrpSpPr>
          <p:grpSpPr bwMode="auto">
            <a:xfrm>
              <a:off x="480" y="0"/>
              <a:ext cx="350" cy="240"/>
              <a:chOff x="0" y="0"/>
              <a:chExt cx="350" cy="240"/>
            </a:xfrm>
          </p:grpSpPr>
          <p:sp>
            <p:nvSpPr>
              <p:cNvPr id="16417" name="Rectangle 49"/>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6418" name="Line 50"/>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6419" name="Line 51"/>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sp>
        <p:nvSpPr>
          <p:cNvPr id="16403" name="Line 54"/>
          <p:cNvSpPr>
            <a:spLocks noChangeShapeType="1"/>
          </p:cNvSpPr>
          <p:nvPr/>
        </p:nvSpPr>
        <p:spPr bwMode="auto">
          <a:xfrm flipH="1">
            <a:off x="8054379" y="3162226"/>
            <a:ext cx="703213" cy="0"/>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6404" name="Line 55"/>
          <p:cNvSpPr>
            <a:spLocks noChangeShapeType="1"/>
          </p:cNvSpPr>
          <p:nvPr/>
        </p:nvSpPr>
        <p:spPr bwMode="auto">
          <a:xfrm>
            <a:off x="8036520" y="3635499"/>
            <a:ext cx="700980" cy="0"/>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grpSp>
        <p:nvGrpSpPr>
          <p:cNvPr id="16405" name="Group 58"/>
          <p:cNvGrpSpPr>
            <a:grpSpLocks/>
          </p:cNvGrpSpPr>
          <p:nvPr/>
        </p:nvGrpSpPr>
        <p:grpSpPr bwMode="auto">
          <a:xfrm>
            <a:off x="7096707" y="2044899"/>
            <a:ext cx="918605" cy="2625328"/>
            <a:chOff x="28" y="0"/>
            <a:chExt cx="822" cy="2352"/>
          </a:xfrm>
        </p:grpSpPr>
        <p:sp>
          <p:nvSpPr>
            <p:cNvPr id="16412" name="Rectangle 56"/>
            <p:cNvSpPr>
              <a:spLocks/>
            </p:cNvSpPr>
            <p:nvPr/>
          </p:nvSpPr>
          <p:spPr bwMode="auto">
            <a:xfrm>
              <a:off x="122" y="0"/>
              <a:ext cx="728" cy="2352"/>
            </a:xfrm>
            <a:prstGeom prst="rect">
              <a:avLst/>
            </a:prstGeom>
            <a:solidFill>
              <a:schemeClr val="accent1">
                <a:alpha val="67842"/>
              </a:schemeClr>
            </a:solidFill>
            <a:ln w="25400">
              <a:solidFill>
                <a:srgbClr val="0017F5"/>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6413" name="Rectangle 57"/>
            <p:cNvSpPr>
              <a:spLocks/>
            </p:cNvSpPr>
            <p:nvPr/>
          </p:nvSpPr>
          <p:spPr bwMode="auto">
            <a:xfrm rot="16200000">
              <a:off x="-436" y="1606"/>
              <a:ext cx="1160" cy="232"/>
            </a:xfrm>
            <a:prstGeom prst="rect">
              <a:avLst/>
            </a:prstGeom>
            <a:solidFill>
              <a:schemeClr val="accent1"/>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1687">
                  <a:solidFill>
                    <a:srgbClr val="0017F5"/>
                  </a:solidFill>
                  <a:latin typeface="Optima" charset="0"/>
                  <a:ea typeface="Optima" charset="0"/>
                  <a:cs typeface="Optima" charset="0"/>
                  <a:sym typeface="Optima" charset="0"/>
                </a:rPr>
                <a:t>JMS Provider</a:t>
              </a:r>
            </a:p>
          </p:txBody>
        </p:sp>
      </p:grpSp>
      <p:grpSp>
        <p:nvGrpSpPr>
          <p:cNvPr id="16406" name="Group 61"/>
          <p:cNvGrpSpPr>
            <a:grpSpLocks/>
          </p:cNvGrpSpPr>
          <p:nvPr/>
        </p:nvGrpSpPr>
        <p:grpSpPr bwMode="auto">
          <a:xfrm>
            <a:off x="6435873" y="4465960"/>
            <a:ext cx="4589859" cy="1784821"/>
            <a:chOff x="0" y="0"/>
            <a:chExt cx="4112" cy="1598"/>
          </a:xfrm>
        </p:grpSpPr>
        <p:sp>
          <p:nvSpPr>
            <p:cNvPr id="16410" name="Line 59"/>
            <p:cNvSpPr>
              <a:spLocks noChangeShapeType="1"/>
            </p:cNvSpPr>
            <p:nvPr/>
          </p:nvSpPr>
          <p:spPr bwMode="auto">
            <a:xfrm>
              <a:off x="1063" y="0"/>
              <a:ext cx="991" cy="854"/>
            </a:xfrm>
            <a:prstGeom prst="line">
              <a:avLst/>
            </a:prstGeom>
            <a:noFill/>
            <a:ln w="254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6411" name="Rectangle 60"/>
            <p:cNvSpPr>
              <a:spLocks/>
            </p:cNvSpPr>
            <p:nvPr/>
          </p:nvSpPr>
          <p:spPr bwMode="auto">
            <a:xfrm>
              <a:off x="0" y="838"/>
              <a:ext cx="4112" cy="760"/>
            </a:xfrm>
            <a:prstGeom prst="rect">
              <a:avLst/>
            </a:prstGeom>
            <a:solidFill>
              <a:schemeClr val="accent1"/>
            </a:solidFill>
            <a:ln w="12700">
              <a:solidFill>
                <a:schemeClr val="tx1"/>
              </a:solidFill>
              <a:miter lim="800000"/>
              <a:headEnd/>
              <a:tailEnd/>
            </a:ln>
          </p:spPr>
          <p:txBody>
            <a:bodyPr lIns="0" tIns="0" rIns="0" bIns="0" anchor="ct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1687" u="sng" dirty="0">
                  <a:solidFill>
                    <a:schemeClr val="tx1"/>
                  </a:solidFill>
                  <a:ea typeface="Gill Sans" charset="0"/>
                  <a:cs typeface="Gill Sans" charset="0"/>
                </a:rPr>
                <a:t>JMS Provider:</a:t>
              </a:r>
              <a:r>
                <a:rPr lang="en-US" altLang="nl-NL" sz="1687" dirty="0">
                  <a:solidFill>
                    <a:schemeClr val="tx1"/>
                  </a:solidFill>
                  <a:ea typeface="Gill Sans" charset="0"/>
                  <a:cs typeface="Gill Sans" charset="0"/>
                </a:rPr>
                <a:t> </a:t>
              </a:r>
              <a:r>
                <a:rPr lang="en-US" altLang="nl-NL" sz="1687" i="1" dirty="0">
                  <a:solidFill>
                    <a:schemeClr val="tx1"/>
                  </a:solidFill>
                  <a:ea typeface="Gill Sans" charset="0"/>
                  <a:cs typeface="Gill Sans" charset="0"/>
                </a:rPr>
                <a:t>vendor specific middleware</a:t>
              </a:r>
              <a:r>
                <a:rPr lang="en-US" altLang="nl-NL" sz="1687" dirty="0">
                  <a:solidFill>
                    <a:schemeClr val="tx1"/>
                  </a:solidFill>
                  <a:ea typeface="Gill Sans" charset="0"/>
                  <a:cs typeface="Gill Sans" charset="0"/>
                </a:rPr>
                <a:t> that makes access to the message possible by using the JMS API (like JDBC)</a:t>
              </a:r>
            </a:p>
          </p:txBody>
        </p:sp>
      </p:grpSp>
      <p:sp>
        <p:nvSpPr>
          <p:cNvPr id="66" name="Titel 1"/>
          <p:cNvSpPr>
            <a:spLocks noGrp="1"/>
          </p:cNvSpPr>
          <p:nvPr>
            <p:ph type="title"/>
          </p:nvPr>
        </p:nvSpPr>
        <p:spPr>
          <a:xfrm>
            <a:off x="252919" y="1123837"/>
            <a:ext cx="2947482" cy="4601183"/>
          </a:xfrm>
        </p:spPr>
        <p:txBody>
          <a:bodyPr/>
          <a:lstStyle/>
          <a:p>
            <a:r>
              <a:rPr lang="nl-NL" dirty="0"/>
              <a:t>Queues – </a:t>
            </a:r>
            <a:br>
              <a:rPr lang="nl-NL" dirty="0"/>
            </a:br>
            <a:r>
              <a:rPr lang="nl-NL" dirty="0"/>
              <a:t>How does </a:t>
            </a:r>
            <a:r>
              <a:rPr lang="nl-NL" dirty="0" err="1"/>
              <a:t>it</a:t>
            </a:r>
            <a:r>
              <a:rPr lang="nl-NL" dirty="0"/>
              <a:t> </a:t>
            </a:r>
            <a:r>
              <a:rPr lang="nl-NL" dirty="0" err="1"/>
              <a:t>work</a:t>
            </a:r>
            <a:r>
              <a:rPr lang="nl-NL" dirty="0"/>
              <a:t>:</a:t>
            </a:r>
            <a:br>
              <a:rPr lang="nl-NL" dirty="0"/>
            </a:br>
            <a:r>
              <a:rPr lang="nl-NL" dirty="0"/>
              <a:t>Message brokers</a:t>
            </a:r>
          </a:p>
        </p:txBody>
      </p:sp>
      <p:sp>
        <p:nvSpPr>
          <p:cNvPr id="67" name="Tekstvak 66"/>
          <p:cNvSpPr txBox="1"/>
          <p:nvPr/>
        </p:nvSpPr>
        <p:spPr>
          <a:xfrm rot="1147317">
            <a:off x="7649005" y="1086695"/>
            <a:ext cx="4154563" cy="1077218"/>
          </a:xfrm>
          <a:prstGeom prst="rect">
            <a:avLst/>
          </a:prstGeom>
          <a:solidFill>
            <a:srgbClr val="DAFF21"/>
          </a:solidFill>
          <a:ln w="190500">
            <a:solidFill>
              <a:schemeClr val="bg1"/>
            </a:solidFill>
          </a:ln>
          <a:effectLst>
            <a:outerShdw blurRad="50800" dist="38100" dir="18900000" algn="bl" rotWithShape="0">
              <a:prstClr val="black">
                <a:alpha val="40000"/>
              </a:prstClr>
            </a:outerShdw>
          </a:effectLst>
        </p:spPr>
        <p:txBody>
          <a:bodyPr wrap="square" rtlCol="0">
            <a:spAutoFit/>
          </a:bodyPr>
          <a:lstStyle/>
          <a:p>
            <a:pPr algn="ctr"/>
            <a:r>
              <a:rPr lang="nl-NL" sz="1600" b="1" dirty="0" err="1">
                <a:latin typeface="Century Gothic" panose="020B0502020202020204" pitchFamily="34" charset="0"/>
              </a:rPr>
              <a:t>When</a:t>
            </a:r>
            <a:r>
              <a:rPr lang="nl-NL" sz="1600" b="1" dirty="0">
                <a:latin typeface="Century Gothic" panose="020B0502020202020204" pitchFamily="34" charset="0"/>
              </a:rPr>
              <a:t> </a:t>
            </a:r>
            <a:r>
              <a:rPr lang="nl-NL" sz="1600" b="1" dirty="0" err="1">
                <a:latin typeface="Century Gothic" panose="020B0502020202020204" pitchFamily="34" charset="0"/>
              </a:rPr>
              <a:t>specific</a:t>
            </a:r>
            <a:r>
              <a:rPr lang="nl-NL" sz="1600" b="1" dirty="0">
                <a:latin typeface="Century Gothic" panose="020B0502020202020204" pitchFamily="34" charset="0"/>
              </a:rPr>
              <a:t> actions are </a:t>
            </a:r>
            <a:r>
              <a:rPr lang="nl-NL" sz="1600" b="1" dirty="0" err="1">
                <a:latin typeface="Century Gothic" panose="020B0502020202020204" pitchFamily="34" charset="0"/>
              </a:rPr>
              <a:t>done</a:t>
            </a:r>
            <a:r>
              <a:rPr lang="nl-NL" sz="1600" b="1" dirty="0">
                <a:latin typeface="Century Gothic" panose="020B0502020202020204" pitchFamily="34" charset="0"/>
              </a:rPr>
              <a:t> </a:t>
            </a:r>
            <a:r>
              <a:rPr lang="nl-NL" sz="1600" b="1" dirty="0" err="1">
                <a:latin typeface="Century Gothic" panose="020B0502020202020204" pitchFamily="34" charset="0"/>
              </a:rPr>
              <a:t>with</a:t>
            </a:r>
            <a:r>
              <a:rPr lang="nl-NL" sz="1600" b="1" dirty="0">
                <a:latin typeface="Century Gothic" panose="020B0502020202020204" pitchFamily="34" charset="0"/>
              </a:rPr>
              <a:t> </a:t>
            </a:r>
            <a:r>
              <a:rPr lang="nl-NL" sz="1600" b="1" dirty="0" err="1">
                <a:latin typeface="Century Gothic" panose="020B0502020202020204" pitchFamily="34" charset="0"/>
              </a:rPr>
              <a:t>the</a:t>
            </a:r>
            <a:r>
              <a:rPr lang="nl-NL" sz="1600" b="1" dirty="0">
                <a:latin typeface="Century Gothic" panose="020B0502020202020204" pitchFamily="34" charset="0"/>
              </a:rPr>
              <a:t> </a:t>
            </a:r>
            <a:r>
              <a:rPr lang="nl-NL" sz="1600" b="1" dirty="0" err="1">
                <a:latin typeface="Century Gothic" panose="020B0502020202020204" pitchFamily="34" charset="0"/>
              </a:rPr>
              <a:t>message</a:t>
            </a:r>
            <a:r>
              <a:rPr lang="nl-NL" sz="1600" b="1" dirty="0">
                <a:latin typeface="Century Gothic" panose="020B0502020202020204" pitchFamily="34" charset="0"/>
              </a:rPr>
              <a:t> (routing, </a:t>
            </a:r>
            <a:r>
              <a:rPr lang="nl-NL" sz="1600" b="1" dirty="0" err="1">
                <a:latin typeface="Century Gothic" panose="020B0502020202020204" pitchFamily="34" charset="0"/>
              </a:rPr>
              <a:t>transformation</a:t>
            </a:r>
            <a:r>
              <a:rPr lang="nl-NL" sz="1600" b="1" dirty="0">
                <a:latin typeface="Century Gothic" panose="020B0502020202020204" pitchFamily="34" charset="0"/>
              </a:rPr>
              <a:t> </a:t>
            </a:r>
            <a:r>
              <a:rPr lang="nl-NL" sz="1600" b="1" dirty="0" err="1">
                <a:latin typeface="Century Gothic" panose="020B0502020202020204" pitchFamily="34" charset="0"/>
              </a:rPr>
              <a:t>validation</a:t>
            </a:r>
            <a:r>
              <a:rPr lang="nl-NL" sz="1600" b="1" dirty="0">
                <a:latin typeface="Century Gothic" panose="020B0502020202020204" pitchFamily="34" charset="0"/>
              </a:rPr>
              <a:t>, …) we are </a:t>
            </a:r>
            <a:r>
              <a:rPr lang="nl-NL" sz="1600" b="1" dirty="0" err="1">
                <a:latin typeface="Century Gothic" panose="020B0502020202020204" pitchFamily="34" charset="0"/>
              </a:rPr>
              <a:t>using</a:t>
            </a:r>
            <a:r>
              <a:rPr lang="nl-NL" sz="1600" b="1" dirty="0">
                <a:latin typeface="Century Gothic" panose="020B0502020202020204" pitchFamily="34" charset="0"/>
              </a:rPr>
              <a:t> a </a:t>
            </a:r>
            <a:r>
              <a:rPr lang="nl-NL" sz="1600" b="1" dirty="0" err="1">
                <a:latin typeface="Century Gothic" panose="020B0502020202020204" pitchFamily="34" charset="0"/>
              </a:rPr>
              <a:t>message</a:t>
            </a:r>
            <a:r>
              <a:rPr lang="nl-NL" sz="1600" b="1" dirty="0">
                <a:latin typeface="Century Gothic" panose="020B0502020202020204" pitchFamily="34" charset="0"/>
              </a:rPr>
              <a:t> broker</a:t>
            </a:r>
            <a:endParaRPr lang="nl-NL" sz="1600" b="1" u="sng" dirty="0">
              <a:latin typeface="Century Gothic" panose="020B0502020202020204" pitchFamily="34" charset="0"/>
            </a:endParaRPr>
          </a:p>
        </p:txBody>
      </p:sp>
    </p:spTree>
    <p:extLst>
      <p:ext uri="{BB962C8B-B14F-4D97-AF65-F5344CB8AC3E}">
        <p14:creationId xmlns:p14="http://schemas.microsoft.com/office/powerpoint/2010/main" val="2303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ppt_x"/>
                                          </p:val>
                                        </p:tav>
                                        <p:tav tm="100000">
                                          <p:val>
                                            <p:strVal val="#ppt_x"/>
                                          </p:val>
                                        </p:tav>
                                      </p:tavLst>
                                    </p:anim>
                                    <p:anim calcmode="lin" valueType="num">
                                      <p:cBhvr additive="base">
                                        <p:cTn id="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5"/>
          <p:cNvGrpSpPr>
            <a:grpSpLocks/>
          </p:cNvGrpSpPr>
          <p:nvPr/>
        </p:nvGrpSpPr>
        <p:grpSpPr bwMode="auto">
          <a:xfrm>
            <a:off x="7128906" y="1672084"/>
            <a:ext cx="1040309" cy="3472533"/>
            <a:chOff x="0" y="0"/>
            <a:chExt cx="932" cy="3110"/>
          </a:xfrm>
        </p:grpSpPr>
        <p:sp>
          <p:nvSpPr>
            <p:cNvPr id="17431" name="Line 1"/>
            <p:cNvSpPr>
              <a:spLocks noChangeShapeType="1"/>
            </p:cNvSpPr>
            <p:nvPr/>
          </p:nvSpPr>
          <p:spPr bwMode="auto">
            <a:xfrm flipH="1">
              <a:off x="0" y="0"/>
              <a:ext cx="910" cy="1558"/>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7432" name="Line 2"/>
            <p:cNvSpPr>
              <a:spLocks noChangeShapeType="1"/>
            </p:cNvSpPr>
            <p:nvPr/>
          </p:nvSpPr>
          <p:spPr bwMode="auto">
            <a:xfrm flipH="1">
              <a:off x="2" y="985"/>
              <a:ext cx="930" cy="570"/>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7433" name="Line 3"/>
            <p:cNvSpPr>
              <a:spLocks noChangeShapeType="1"/>
            </p:cNvSpPr>
            <p:nvPr/>
          </p:nvSpPr>
          <p:spPr bwMode="auto">
            <a:xfrm rot="10800000">
              <a:off x="0" y="1552"/>
              <a:ext cx="910" cy="1558"/>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7434" name="Line 4"/>
            <p:cNvSpPr>
              <a:spLocks noChangeShapeType="1"/>
            </p:cNvSpPr>
            <p:nvPr/>
          </p:nvSpPr>
          <p:spPr bwMode="auto">
            <a:xfrm rot="10800000">
              <a:off x="2" y="1545"/>
              <a:ext cx="930" cy="570"/>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7411" name="Group 8"/>
          <p:cNvGrpSpPr>
            <a:grpSpLocks/>
          </p:cNvGrpSpPr>
          <p:nvPr/>
        </p:nvGrpSpPr>
        <p:grpSpPr bwMode="auto">
          <a:xfrm>
            <a:off x="3589401" y="2495848"/>
            <a:ext cx="1134070" cy="1750219"/>
            <a:chOff x="0" y="0"/>
            <a:chExt cx="1016" cy="1568"/>
          </a:xfrm>
        </p:grpSpPr>
        <p:sp>
          <p:nvSpPr>
            <p:cNvPr id="17429" name="Rectangle 6"/>
            <p:cNvSpPr>
              <a:spLocks/>
            </p:cNvSpPr>
            <p:nvPr/>
          </p:nvSpPr>
          <p:spPr bwMode="auto">
            <a:xfrm>
              <a:off x="0" y="181"/>
              <a:ext cx="1016" cy="1387"/>
            </a:xfrm>
            <a:prstGeom prst="rect">
              <a:avLst/>
            </a:prstGeom>
            <a:noFill/>
            <a:ln w="25400">
              <a:solidFill>
                <a:srgbClr val="0017F5"/>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7430" name="Rectangle 7"/>
            <p:cNvSpPr>
              <a:spLocks/>
            </p:cNvSpPr>
            <p:nvPr/>
          </p:nvSpPr>
          <p:spPr bwMode="auto">
            <a:xfrm>
              <a:off x="36" y="0"/>
              <a:ext cx="872" cy="344"/>
            </a:xfrm>
            <a:prstGeom prst="rect">
              <a:avLst/>
            </a:prstGeom>
            <a:solidFill>
              <a:schemeClr val="accent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1687">
                  <a:solidFill>
                    <a:srgbClr val="0017F5"/>
                  </a:solidFill>
                  <a:latin typeface="Optima" charset="0"/>
                  <a:ea typeface="Optima" charset="0"/>
                  <a:cs typeface="Optima" charset="0"/>
                  <a:sym typeface="Optima" charset="0"/>
                </a:rPr>
                <a:t>producer</a:t>
              </a:r>
            </a:p>
          </p:txBody>
        </p:sp>
      </p:grpSp>
      <p:sp>
        <p:nvSpPr>
          <p:cNvPr id="18441" name="Rectangle 9"/>
          <p:cNvSpPr>
            <a:spLocks/>
          </p:cNvSpPr>
          <p:nvPr/>
        </p:nvSpPr>
        <p:spPr bwMode="auto">
          <a:xfrm>
            <a:off x="6402252" y="2160984"/>
            <a:ext cx="812602" cy="2527102"/>
          </a:xfrm>
          <a:prstGeom prst="rect">
            <a:avLst/>
          </a:prstGeom>
          <a:solidFill>
            <a:srgbClr val="FF1218"/>
          </a:solidFill>
          <a:ln w="25400" cap="flat">
            <a:solidFill>
              <a:srgbClr val="272726"/>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nl-NL" sz="2812" dirty="0">
                <a:solidFill>
                  <a:srgbClr val="FFFFFF"/>
                </a:solidFill>
                <a:effectLst>
                  <a:outerShdw blurRad="38100" dist="38100" dir="2700000" algn="tl">
                    <a:srgbClr val="000000"/>
                  </a:outerShdw>
                </a:effectLst>
                <a:ea typeface="Gill Sans" charset="0"/>
                <a:cs typeface="Gill Sans" charset="0"/>
              </a:rPr>
              <a:t>JMS</a:t>
            </a:r>
          </a:p>
          <a:p>
            <a:pPr algn="ctr" eaLnBrk="1" hangingPunct="1">
              <a:defRPr/>
            </a:pPr>
            <a:r>
              <a:rPr lang="en-US" altLang="nl-NL" sz="2812" dirty="0">
                <a:solidFill>
                  <a:srgbClr val="FFFFFF"/>
                </a:solidFill>
                <a:effectLst>
                  <a:outerShdw blurRad="38100" dist="38100" dir="2700000" algn="tl">
                    <a:srgbClr val="000000"/>
                  </a:outerShdw>
                </a:effectLst>
                <a:ea typeface="Gill Sans" charset="0"/>
                <a:cs typeface="Gill Sans" charset="0"/>
              </a:rPr>
              <a:t>API</a:t>
            </a:r>
          </a:p>
        </p:txBody>
      </p:sp>
      <p:sp>
        <p:nvSpPr>
          <p:cNvPr id="18442" name="Rectangle 10"/>
          <p:cNvSpPr>
            <a:spLocks/>
          </p:cNvSpPr>
          <p:nvPr/>
        </p:nvSpPr>
        <p:spPr bwMode="auto">
          <a:xfrm>
            <a:off x="8197120" y="1098351"/>
            <a:ext cx="982266" cy="892969"/>
          </a:xfrm>
          <a:prstGeom prst="rect">
            <a:avLst/>
          </a:prstGeom>
          <a:solidFill>
            <a:srgbClr val="FC3CDA"/>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nl-NL" sz="1266" b="1">
                <a:solidFill>
                  <a:srgbClr val="FFFFFF"/>
                </a:solidFill>
                <a:effectLst>
                  <a:outerShdw blurRad="38100" dist="38100" dir="2700000" algn="tl">
                    <a:srgbClr val="000000"/>
                  </a:outerShdw>
                </a:effectLst>
                <a:ea typeface="Gill Sans" charset="0"/>
                <a:cs typeface="Gill Sans" charset="0"/>
              </a:rPr>
              <a:t>WMQ</a:t>
            </a:r>
          </a:p>
          <a:p>
            <a:pPr algn="ctr" eaLnBrk="1" hangingPunct="1">
              <a:defRPr/>
            </a:pPr>
            <a:r>
              <a:rPr lang="en-US" altLang="nl-NL" sz="1266" b="1">
                <a:solidFill>
                  <a:srgbClr val="FFFFFF"/>
                </a:solidFill>
                <a:effectLst>
                  <a:outerShdw blurRad="38100" dist="38100" dir="2700000" algn="tl">
                    <a:srgbClr val="000000"/>
                  </a:outerShdw>
                </a:effectLst>
                <a:ea typeface="Gill Sans" charset="0"/>
                <a:cs typeface="Gill Sans" charset="0"/>
              </a:rPr>
              <a:t>provider</a:t>
            </a:r>
          </a:p>
        </p:txBody>
      </p:sp>
      <p:sp>
        <p:nvSpPr>
          <p:cNvPr id="18443" name="Rectangle 11"/>
          <p:cNvSpPr>
            <a:spLocks/>
          </p:cNvSpPr>
          <p:nvPr/>
        </p:nvSpPr>
        <p:spPr bwMode="auto">
          <a:xfrm>
            <a:off x="8197120" y="2294930"/>
            <a:ext cx="982266" cy="892969"/>
          </a:xfrm>
          <a:prstGeom prst="rect">
            <a:avLst/>
          </a:prstGeom>
          <a:solidFill>
            <a:srgbClr val="FC3CDA"/>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nl-NL" sz="1266" b="1">
                <a:solidFill>
                  <a:srgbClr val="FFFFFF"/>
                </a:solidFill>
                <a:effectLst>
                  <a:outerShdw blurRad="38100" dist="38100" dir="2700000" algn="tl">
                    <a:srgbClr val="000000"/>
                  </a:outerShdw>
                </a:effectLst>
                <a:ea typeface="Gill Sans" charset="0"/>
                <a:cs typeface="Gill Sans" charset="0"/>
              </a:rPr>
              <a:t>ActiveMQ</a:t>
            </a:r>
          </a:p>
          <a:p>
            <a:pPr algn="ctr" eaLnBrk="1" hangingPunct="1">
              <a:defRPr/>
            </a:pPr>
            <a:r>
              <a:rPr lang="en-US" altLang="nl-NL" sz="1266" b="1">
                <a:solidFill>
                  <a:srgbClr val="FFFFFF"/>
                </a:solidFill>
                <a:effectLst>
                  <a:outerShdw blurRad="38100" dist="38100" dir="2700000" algn="tl">
                    <a:srgbClr val="000000"/>
                  </a:outerShdw>
                </a:effectLst>
                <a:ea typeface="Gill Sans" charset="0"/>
                <a:cs typeface="Gill Sans" charset="0"/>
              </a:rPr>
              <a:t>provider</a:t>
            </a:r>
          </a:p>
        </p:txBody>
      </p:sp>
      <p:sp>
        <p:nvSpPr>
          <p:cNvPr id="18444" name="Rectangle 12"/>
          <p:cNvSpPr>
            <a:spLocks/>
          </p:cNvSpPr>
          <p:nvPr/>
        </p:nvSpPr>
        <p:spPr bwMode="auto">
          <a:xfrm>
            <a:off x="8197120" y="3491508"/>
            <a:ext cx="982266" cy="892969"/>
          </a:xfrm>
          <a:prstGeom prst="rect">
            <a:avLst/>
          </a:prstGeom>
          <a:solidFill>
            <a:srgbClr val="FC3CDA"/>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nl-NL" sz="1266" b="1">
                <a:solidFill>
                  <a:srgbClr val="FFFFFF"/>
                </a:solidFill>
                <a:effectLst>
                  <a:outerShdw blurRad="38100" dist="38100" dir="2700000" algn="tl">
                    <a:srgbClr val="000000"/>
                  </a:outerShdw>
                </a:effectLst>
                <a:ea typeface="Gill Sans" charset="0"/>
                <a:cs typeface="Gill Sans" charset="0"/>
              </a:rPr>
              <a:t>TIBCO</a:t>
            </a:r>
          </a:p>
          <a:p>
            <a:pPr algn="ctr" eaLnBrk="1" hangingPunct="1">
              <a:defRPr/>
            </a:pPr>
            <a:r>
              <a:rPr lang="en-US" altLang="nl-NL" sz="1266" b="1">
                <a:solidFill>
                  <a:srgbClr val="FFFFFF"/>
                </a:solidFill>
                <a:effectLst>
                  <a:outerShdw blurRad="38100" dist="38100" dir="2700000" algn="tl">
                    <a:srgbClr val="000000"/>
                  </a:outerShdw>
                </a:effectLst>
                <a:ea typeface="Gill Sans" charset="0"/>
                <a:cs typeface="Gill Sans" charset="0"/>
              </a:rPr>
              <a:t>provider</a:t>
            </a:r>
          </a:p>
        </p:txBody>
      </p:sp>
      <p:sp>
        <p:nvSpPr>
          <p:cNvPr id="18445" name="Rectangle 13"/>
          <p:cNvSpPr>
            <a:spLocks/>
          </p:cNvSpPr>
          <p:nvPr/>
        </p:nvSpPr>
        <p:spPr bwMode="auto">
          <a:xfrm>
            <a:off x="8197120" y="4688086"/>
            <a:ext cx="982266" cy="892969"/>
          </a:xfrm>
          <a:prstGeom prst="rect">
            <a:avLst/>
          </a:prstGeom>
          <a:solidFill>
            <a:srgbClr val="FC3CDA"/>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nl-NL" sz="1266" b="1">
                <a:solidFill>
                  <a:srgbClr val="FFFFFF"/>
                </a:solidFill>
                <a:effectLst>
                  <a:outerShdw blurRad="38100" dist="38100" dir="2700000" algn="tl">
                    <a:srgbClr val="000000"/>
                  </a:outerShdw>
                </a:effectLst>
                <a:ea typeface="Gill Sans" charset="0"/>
                <a:cs typeface="Gill Sans" charset="0"/>
              </a:rPr>
              <a:t>SonicMQ</a:t>
            </a:r>
          </a:p>
          <a:p>
            <a:pPr algn="ctr" eaLnBrk="1" hangingPunct="1">
              <a:defRPr/>
            </a:pPr>
            <a:r>
              <a:rPr lang="en-US" altLang="nl-NL" sz="1266" b="1">
                <a:solidFill>
                  <a:srgbClr val="FFFFFF"/>
                </a:solidFill>
                <a:effectLst>
                  <a:outerShdw blurRad="38100" dist="38100" dir="2700000" algn="tl">
                    <a:srgbClr val="000000"/>
                  </a:outerShdw>
                </a:effectLst>
                <a:ea typeface="Gill Sans" charset="0"/>
                <a:cs typeface="Gill Sans" charset="0"/>
              </a:rPr>
              <a:t>provider</a:t>
            </a:r>
          </a:p>
        </p:txBody>
      </p:sp>
      <p:sp>
        <p:nvSpPr>
          <p:cNvPr id="18446" name="Rectangle 14"/>
          <p:cNvSpPr>
            <a:spLocks/>
          </p:cNvSpPr>
          <p:nvPr/>
        </p:nvSpPr>
        <p:spPr bwMode="auto">
          <a:xfrm>
            <a:off x="9625870" y="1098351"/>
            <a:ext cx="1991320" cy="892969"/>
          </a:xfrm>
          <a:prstGeom prst="rect">
            <a:avLst/>
          </a:prstGeom>
          <a:solidFill>
            <a:srgbClr val="FC3CDA"/>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nl-NL" sz="1266" b="1">
                <a:solidFill>
                  <a:srgbClr val="FFFFFF"/>
                </a:solidFill>
                <a:effectLst>
                  <a:outerShdw blurRad="38100" dist="38100" dir="2700000" algn="tl">
                    <a:srgbClr val="000000"/>
                  </a:outerShdw>
                </a:effectLst>
                <a:ea typeface="Gill Sans" charset="0"/>
                <a:cs typeface="Gill Sans" charset="0"/>
              </a:rPr>
              <a:t>Websphere MQ</a:t>
            </a:r>
          </a:p>
        </p:txBody>
      </p:sp>
      <p:sp>
        <p:nvSpPr>
          <p:cNvPr id="18447" name="Rectangle 15"/>
          <p:cNvSpPr>
            <a:spLocks/>
          </p:cNvSpPr>
          <p:nvPr/>
        </p:nvSpPr>
        <p:spPr bwMode="auto">
          <a:xfrm>
            <a:off x="9625870" y="2294930"/>
            <a:ext cx="1991320" cy="892969"/>
          </a:xfrm>
          <a:prstGeom prst="rect">
            <a:avLst/>
          </a:prstGeom>
          <a:solidFill>
            <a:srgbClr val="FC3CDA"/>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nl-NL" sz="1266" b="1">
                <a:solidFill>
                  <a:srgbClr val="FFFFFF"/>
                </a:solidFill>
                <a:effectLst>
                  <a:outerShdw blurRad="38100" dist="38100" dir="2700000" algn="tl">
                    <a:srgbClr val="000000"/>
                  </a:outerShdw>
                </a:effectLst>
                <a:ea typeface="Gill Sans" charset="0"/>
                <a:cs typeface="Gill Sans" charset="0"/>
              </a:rPr>
              <a:t>Apache ActiveMQ</a:t>
            </a:r>
          </a:p>
        </p:txBody>
      </p:sp>
      <p:sp>
        <p:nvSpPr>
          <p:cNvPr id="18448" name="Rectangle 16"/>
          <p:cNvSpPr>
            <a:spLocks/>
          </p:cNvSpPr>
          <p:nvPr/>
        </p:nvSpPr>
        <p:spPr bwMode="auto">
          <a:xfrm>
            <a:off x="9625870" y="3491508"/>
            <a:ext cx="1991320" cy="892969"/>
          </a:xfrm>
          <a:prstGeom prst="rect">
            <a:avLst/>
          </a:prstGeom>
          <a:solidFill>
            <a:srgbClr val="FC3CDA"/>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nl-NL" sz="1266" b="1">
                <a:solidFill>
                  <a:srgbClr val="FFFFFF"/>
                </a:solidFill>
                <a:effectLst>
                  <a:outerShdw blurRad="38100" dist="38100" dir="2700000" algn="tl">
                    <a:srgbClr val="000000"/>
                  </a:outerShdw>
                </a:effectLst>
                <a:ea typeface="Gill Sans" charset="0"/>
                <a:cs typeface="Gill Sans" charset="0"/>
              </a:rPr>
              <a:t>TIBCO</a:t>
            </a:r>
          </a:p>
        </p:txBody>
      </p:sp>
      <p:sp>
        <p:nvSpPr>
          <p:cNvPr id="18449" name="Rectangle 17"/>
          <p:cNvSpPr>
            <a:spLocks/>
          </p:cNvSpPr>
          <p:nvPr/>
        </p:nvSpPr>
        <p:spPr bwMode="auto">
          <a:xfrm>
            <a:off x="9625870" y="4688086"/>
            <a:ext cx="1991320" cy="892969"/>
          </a:xfrm>
          <a:prstGeom prst="rect">
            <a:avLst/>
          </a:prstGeom>
          <a:solidFill>
            <a:srgbClr val="FC3CDA"/>
          </a:solidFill>
          <a:ln w="25400" cap="flat">
            <a:solidFill>
              <a:schemeClr val="tx1"/>
            </a:solidFill>
            <a:prstDash val="solid"/>
            <a:miter lim="800000"/>
            <a:headEnd type="none" w="med" len="med"/>
            <a:tailEnd type="none" w="med" len="med"/>
          </a:ln>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eaLnBrk="1" hangingPunct="1">
              <a:defRPr/>
            </a:pPr>
            <a:r>
              <a:rPr lang="en-US" altLang="nl-NL" sz="1266" b="1">
                <a:solidFill>
                  <a:srgbClr val="FFFFFF"/>
                </a:solidFill>
                <a:effectLst>
                  <a:outerShdw blurRad="38100" dist="38100" dir="2700000" algn="tl">
                    <a:srgbClr val="000000"/>
                  </a:outerShdw>
                </a:effectLst>
                <a:ea typeface="Gill Sans" charset="0"/>
                <a:cs typeface="Gill Sans" charset="0"/>
              </a:rPr>
              <a:t>SonicMQ</a:t>
            </a:r>
          </a:p>
        </p:txBody>
      </p:sp>
      <p:sp>
        <p:nvSpPr>
          <p:cNvPr id="17421" name="Line 18"/>
          <p:cNvSpPr>
            <a:spLocks noChangeShapeType="1"/>
          </p:cNvSpPr>
          <p:nvPr/>
        </p:nvSpPr>
        <p:spPr bwMode="auto">
          <a:xfrm flipH="1">
            <a:off x="4494649" y="3421187"/>
            <a:ext cx="1764729" cy="0"/>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7422" name="Line 19"/>
          <p:cNvSpPr>
            <a:spLocks noChangeShapeType="1"/>
          </p:cNvSpPr>
          <p:nvPr/>
        </p:nvSpPr>
        <p:spPr bwMode="auto">
          <a:xfrm flipH="1">
            <a:off x="9209524" y="1537023"/>
            <a:ext cx="376163" cy="0"/>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7423" name="Line 20"/>
          <p:cNvSpPr>
            <a:spLocks noChangeShapeType="1"/>
          </p:cNvSpPr>
          <p:nvPr/>
        </p:nvSpPr>
        <p:spPr bwMode="auto">
          <a:xfrm flipH="1">
            <a:off x="9209524" y="2733601"/>
            <a:ext cx="376163" cy="0"/>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7424" name="Line 21"/>
          <p:cNvSpPr>
            <a:spLocks noChangeShapeType="1"/>
          </p:cNvSpPr>
          <p:nvPr/>
        </p:nvSpPr>
        <p:spPr bwMode="auto">
          <a:xfrm flipH="1">
            <a:off x="9209524" y="3939109"/>
            <a:ext cx="376163" cy="0"/>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7425" name="Line 22"/>
          <p:cNvSpPr>
            <a:spLocks noChangeShapeType="1"/>
          </p:cNvSpPr>
          <p:nvPr/>
        </p:nvSpPr>
        <p:spPr bwMode="auto">
          <a:xfrm flipH="1">
            <a:off x="9209524" y="5135687"/>
            <a:ext cx="376163" cy="0"/>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27" name="Titel 1"/>
          <p:cNvSpPr>
            <a:spLocks noGrp="1"/>
          </p:cNvSpPr>
          <p:nvPr>
            <p:ph type="title"/>
          </p:nvPr>
        </p:nvSpPr>
        <p:spPr>
          <a:xfrm>
            <a:off x="252919" y="1123837"/>
            <a:ext cx="2947482" cy="4601183"/>
          </a:xfrm>
        </p:spPr>
        <p:txBody>
          <a:bodyPr/>
          <a:lstStyle/>
          <a:p>
            <a:r>
              <a:rPr lang="nl-NL" dirty="0"/>
              <a:t>Queues – </a:t>
            </a:r>
            <a:br>
              <a:rPr lang="nl-NL" dirty="0"/>
            </a:br>
            <a:r>
              <a:rPr lang="nl-NL" dirty="0"/>
              <a:t>How does </a:t>
            </a:r>
            <a:r>
              <a:rPr lang="nl-NL" dirty="0" err="1"/>
              <a:t>it</a:t>
            </a:r>
            <a:r>
              <a:rPr lang="nl-NL" dirty="0"/>
              <a:t> </a:t>
            </a:r>
            <a:r>
              <a:rPr lang="nl-NL" dirty="0" err="1"/>
              <a:t>work</a:t>
            </a:r>
            <a:r>
              <a:rPr lang="nl-NL" dirty="0"/>
              <a:t>:</a:t>
            </a:r>
            <a:br>
              <a:rPr lang="nl-NL" dirty="0"/>
            </a:br>
            <a:r>
              <a:rPr lang="nl-NL" dirty="0" err="1"/>
              <a:t>Connecting</a:t>
            </a:r>
            <a:endParaRPr lang="nl-NL" dirty="0"/>
          </a:p>
        </p:txBody>
      </p:sp>
      <p:sp>
        <p:nvSpPr>
          <p:cNvPr id="28" name="Tekstvak 27"/>
          <p:cNvSpPr txBox="1"/>
          <p:nvPr/>
        </p:nvSpPr>
        <p:spPr>
          <a:xfrm rot="20332068">
            <a:off x="4247437" y="1001357"/>
            <a:ext cx="4154563" cy="584775"/>
          </a:xfrm>
          <a:prstGeom prst="rect">
            <a:avLst/>
          </a:prstGeom>
          <a:solidFill>
            <a:srgbClr val="DAFF21"/>
          </a:solidFill>
          <a:ln w="190500">
            <a:solidFill>
              <a:schemeClr val="bg1"/>
            </a:solidFill>
          </a:ln>
          <a:effectLst>
            <a:outerShdw blurRad="50800" dist="38100" dir="18900000" algn="bl" rotWithShape="0">
              <a:prstClr val="black">
                <a:alpha val="40000"/>
              </a:prstClr>
            </a:outerShdw>
          </a:effectLst>
        </p:spPr>
        <p:txBody>
          <a:bodyPr wrap="square" rtlCol="0">
            <a:spAutoFit/>
          </a:bodyPr>
          <a:lstStyle/>
          <a:p>
            <a:pPr algn="ctr"/>
            <a:r>
              <a:rPr lang="nl-NL" sz="1600" b="1" dirty="0">
                <a:latin typeface="Century Gothic" panose="020B0502020202020204" pitchFamily="34" charset="0"/>
              </a:rPr>
              <a:t>A </a:t>
            </a:r>
            <a:r>
              <a:rPr lang="nl-NL" sz="1600" b="1" u="sng" dirty="0" err="1">
                <a:latin typeface="Century Gothic" panose="020B0502020202020204" pitchFamily="34" charset="0"/>
              </a:rPr>
              <a:t>message</a:t>
            </a:r>
            <a:r>
              <a:rPr lang="nl-NL" sz="1600" b="1" u="sng" dirty="0">
                <a:latin typeface="Century Gothic" panose="020B0502020202020204" pitchFamily="34" charset="0"/>
              </a:rPr>
              <a:t> provider </a:t>
            </a:r>
            <a:r>
              <a:rPr lang="nl-NL" sz="1600" b="1" dirty="0" err="1">
                <a:latin typeface="Century Gothic" panose="020B0502020202020204" pitchFamily="34" charset="0"/>
              </a:rPr>
              <a:t>makes</a:t>
            </a:r>
            <a:r>
              <a:rPr lang="nl-NL" sz="1600" b="1" dirty="0">
                <a:latin typeface="Century Gothic" panose="020B0502020202020204" pitchFamily="34" charset="0"/>
              </a:rPr>
              <a:t> </a:t>
            </a:r>
            <a:r>
              <a:rPr lang="nl-NL" sz="1600" b="1" dirty="0" err="1">
                <a:latin typeface="Century Gothic" panose="020B0502020202020204" pitchFamily="34" charset="0"/>
              </a:rPr>
              <a:t>the</a:t>
            </a:r>
            <a:r>
              <a:rPr lang="nl-NL" sz="1600" b="1" dirty="0">
                <a:latin typeface="Century Gothic" panose="020B0502020202020204" pitchFamily="34" charset="0"/>
              </a:rPr>
              <a:t> ‘</a:t>
            </a:r>
            <a:r>
              <a:rPr lang="nl-NL" sz="1600" b="1" dirty="0" err="1">
                <a:latin typeface="Century Gothic" panose="020B0502020202020204" pitchFamily="34" charset="0"/>
              </a:rPr>
              <a:t>destination</a:t>
            </a:r>
            <a:r>
              <a:rPr lang="nl-NL" sz="1600" b="1" dirty="0">
                <a:latin typeface="Century Gothic" panose="020B0502020202020204" pitchFamily="34" charset="0"/>
              </a:rPr>
              <a:t>’ of a </a:t>
            </a:r>
            <a:r>
              <a:rPr lang="nl-NL" sz="1600" b="1" dirty="0" err="1">
                <a:latin typeface="Century Gothic" panose="020B0502020202020204" pitchFamily="34" charset="0"/>
              </a:rPr>
              <a:t>client</a:t>
            </a:r>
            <a:r>
              <a:rPr lang="nl-NL" sz="1600" b="1" dirty="0">
                <a:latin typeface="Century Gothic" panose="020B0502020202020204" pitchFamily="34" charset="0"/>
              </a:rPr>
              <a:t>.</a:t>
            </a:r>
            <a:endParaRPr lang="nl-NL" sz="1600" b="1" u="sng" dirty="0">
              <a:latin typeface="Century Gothic" panose="020B0502020202020204" pitchFamily="34" charset="0"/>
            </a:endParaRPr>
          </a:p>
        </p:txBody>
      </p:sp>
    </p:spTree>
    <p:extLst>
      <p:ext uri="{BB962C8B-B14F-4D97-AF65-F5344CB8AC3E}">
        <p14:creationId xmlns:p14="http://schemas.microsoft.com/office/powerpoint/2010/main" val="166550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a:t>Queue Types</a:t>
            </a:r>
          </a:p>
        </p:txBody>
      </p:sp>
      <p:sp>
        <p:nvSpPr>
          <p:cNvPr id="3" name="Ondertitel 2"/>
          <p:cNvSpPr>
            <a:spLocks noGrp="1"/>
          </p:cNvSpPr>
          <p:nvPr>
            <p:ph type="subTitle" idx="1"/>
          </p:nvPr>
        </p:nvSpPr>
        <p:spPr/>
        <p:txBody>
          <a:bodyPr/>
          <a:lstStyle/>
          <a:p>
            <a:r>
              <a:rPr lang="nl-NL" dirty="0" err="1"/>
              <a:t>Who;s</a:t>
            </a:r>
            <a:r>
              <a:rPr lang="nl-NL" dirty="0"/>
              <a:t> </a:t>
            </a:r>
            <a:r>
              <a:rPr lang="nl-NL" dirty="0" err="1"/>
              <a:t>listening</a:t>
            </a:r>
            <a:endParaRPr lang="nl-NL" dirty="0"/>
          </a:p>
        </p:txBody>
      </p:sp>
    </p:spTree>
    <p:extLst>
      <p:ext uri="{BB962C8B-B14F-4D97-AF65-F5344CB8AC3E}">
        <p14:creationId xmlns:p14="http://schemas.microsoft.com/office/powerpoint/2010/main" val="3974145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Queue Types:</a:t>
            </a:r>
            <a:br>
              <a:rPr lang="nl-NL" dirty="0"/>
            </a:br>
            <a:r>
              <a:rPr lang="nl-NL" dirty="0" err="1"/>
              <a:t>Two</a:t>
            </a:r>
            <a:r>
              <a:rPr lang="nl-NL" dirty="0"/>
              <a:t> Options</a:t>
            </a:r>
          </a:p>
        </p:txBody>
      </p:sp>
      <p:pic>
        <p:nvPicPr>
          <p:cNvPr id="4" name="Afbeelding 3" descr="Diagram of point-to-point messaging, showing Client 1 sending a message to a queue, and Client 2 consuming and acknowledging the message"/>
          <p:cNvPicPr/>
          <p:nvPr/>
        </p:nvPicPr>
        <p:blipFill>
          <a:blip r:embed="rId2">
            <a:extLst>
              <a:ext uri="{28A0092B-C50C-407E-A947-70E740481C1C}">
                <a14:useLocalDpi xmlns:a14="http://schemas.microsoft.com/office/drawing/2010/main" val="0"/>
              </a:ext>
            </a:extLst>
          </a:blip>
          <a:srcRect/>
          <a:stretch>
            <a:fillRect/>
          </a:stretch>
        </p:blipFill>
        <p:spPr bwMode="auto">
          <a:xfrm>
            <a:off x="4890187" y="1573324"/>
            <a:ext cx="3581400" cy="1470660"/>
          </a:xfrm>
          <a:prstGeom prst="rect">
            <a:avLst/>
          </a:prstGeom>
          <a:noFill/>
          <a:ln>
            <a:noFill/>
          </a:ln>
        </p:spPr>
      </p:pic>
      <p:pic>
        <p:nvPicPr>
          <p:cNvPr id="5" name="Afbeelding 4" descr="Diagram of pub/sub messaging, showing Client 1 publishing a message to a topic, and the message being delivered to two subscribers to the topic"/>
          <p:cNvPicPr/>
          <p:nvPr/>
        </p:nvPicPr>
        <p:blipFill>
          <a:blip r:embed="rId3">
            <a:extLst>
              <a:ext uri="{28A0092B-C50C-407E-A947-70E740481C1C}">
                <a14:useLocalDpi xmlns:a14="http://schemas.microsoft.com/office/drawing/2010/main" val="0"/>
              </a:ext>
            </a:extLst>
          </a:blip>
          <a:srcRect/>
          <a:stretch>
            <a:fillRect/>
          </a:stretch>
        </p:blipFill>
        <p:spPr bwMode="auto">
          <a:xfrm>
            <a:off x="4890187" y="4124820"/>
            <a:ext cx="3550920" cy="1600200"/>
          </a:xfrm>
          <a:prstGeom prst="rect">
            <a:avLst/>
          </a:prstGeom>
          <a:noFill/>
          <a:ln>
            <a:noFill/>
          </a:ln>
        </p:spPr>
      </p:pic>
      <p:sp>
        <p:nvSpPr>
          <p:cNvPr id="6" name="Tekstvak 5"/>
          <p:cNvSpPr txBox="1"/>
          <p:nvPr/>
        </p:nvSpPr>
        <p:spPr>
          <a:xfrm>
            <a:off x="4448432" y="1194486"/>
            <a:ext cx="4440195" cy="369332"/>
          </a:xfrm>
          <a:prstGeom prst="rect">
            <a:avLst/>
          </a:prstGeom>
          <a:noFill/>
        </p:spPr>
        <p:txBody>
          <a:bodyPr wrap="square" rtlCol="0">
            <a:spAutoFit/>
          </a:bodyPr>
          <a:lstStyle/>
          <a:p>
            <a:r>
              <a:rPr lang="nl-NL" dirty="0"/>
              <a:t>Option 1: Point-to-Point Messaging</a:t>
            </a:r>
          </a:p>
        </p:txBody>
      </p:sp>
      <p:sp>
        <p:nvSpPr>
          <p:cNvPr id="7" name="Tekstvak 6"/>
          <p:cNvSpPr txBox="1"/>
          <p:nvPr/>
        </p:nvSpPr>
        <p:spPr>
          <a:xfrm>
            <a:off x="4452548" y="3546388"/>
            <a:ext cx="4440195" cy="369332"/>
          </a:xfrm>
          <a:prstGeom prst="rect">
            <a:avLst/>
          </a:prstGeom>
          <a:noFill/>
        </p:spPr>
        <p:txBody>
          <a:bodyPr wrap="square" rtlCol="0">
            <a:spAutoFit/>
          </a:bodyPr>
          <a:lstStyle/>
          <a:p>
            <a:r>
              <a:rPr lang="nl-NL" dirty="0"/>
              <a:t>Option 2: </a:t>
            </a:r>
            <a:r>
              <a:rPr lang="nl-NL" dirty="0" err="1"/>
              <a:t>Publish</a:t>
            </a:r>
            <a:r>
              <a:rPr lang="nl-NL" dirty="0"/>
              <a:t>/</a:t>
            </a:r>
            <a:r>
              <a:rPr lang="nl-NL" dirty="0" err="1"/>
              <a:t>Subscribe</a:t>
            </a:r>
            <a:r>
              <a:rPr lang="nl-NL" dirty="0"/>
              <a:t> Messaging</a:t>
            </a:r>
          </a:p>
        </p:txBody>
      </p:sp>
    </p:spTree>
    <p:extLst>
      <p:ext uri="{BB962C8B-B14F-4D97-AF65-F5344CB8AC3E}">
        <p14:creationId xmlns:p14="http://schemas.microsoft.com/office/powerpoint/2010/main" val="280402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500"/>
                                        <p:tgtEl>
                                          <p:spTgt spid="6"/>
                                        </p:tgtEl>
                                      </p:cBhvr>
                                    </p:animEffect>
                                  </p:childTnLst>
                                </p:cTn>
                              </p:par>
                              <p:par>
                                <p:cTn id="8" presetID="21"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1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par>
                                <p:cTn id="16" presetID="14" presetClass="entr" presetSubtype="1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3"/>
          <p:cNvGrpSpPr>
            <a:grpSpLocks/>
          </p:cNvGrpSpPr>
          <p:nvPr/>
        </p:nvGrpSpPr>
        <p:grpSpPr bwMode="auto">
          <a:xfrm>
            <a:off x="3587687" y="683121"/>
            <a:ext cx="1134070" cy="1660922"/>
            <a:chOff x="0" y="0"/>
            <a:chExt cx="1016" cy="1488"/>
          </a:xfrm>
        </p:grpSpPr>
        <p:sp>
          <p:nvSpPr>
            <p:cNvPr id="18490" name="Rectangle 1"/>
            <p:cNvSpPr>
              <a:spLocks/>
            </p:cNvSpPr>
            <p:nvPr/>
          </p:nvSpPr>
          <p:spPr bwMode="auto">
            <a:xfrm>
              <a:off x="0" y="101"/>
              <a:ext cx="1016" cy="1387"/>
            </a:xfrm>
            <a:prstGeom prst="rect">
              <a:avLst/>
            </a:prstGeom>
            <a:noFill/>
            <a:ln w="25400">
              <a:solidFill>
                <a:srgbClr val="0017F5"/>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8491" name="Rectangle 2"/>
            <p:cNvSpPr>
              <a:spLocks/>
            </p:cNvSpPr>
            <p:nvPr/>
          </p:nvSpPr>
          <p:spPr bwMode="auto">
            <a:xfrm>
              <a:off x="36" y="0"/>
              <a:ext cx="536" cy="176"/>
            </a:xfrm>
            <a:prstGeom prst="rect">
              <a:avLst/>
            </a:prstGeom>
            <a:solidFill>
              <a:schemeClr val="accent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984">
                  <a:solidFill>
                    <a:srgbClr val="0017F5"/>
                  </a:solidFill>
                  <a:latin typeface="Optima" charset="0"/>
                  <a:ea typeface="Optima" charset="0"/>
                  <a:cs typeface="Optima" charset="0"/>
                  <a:sym typeface="Optima" charset="0"/>
                </a:rPr>
                <a:t>producer</a:t>
              </a:r>
            </a:p>
          </p:txBody>
        </p:sp>
      </p:grpSp>
      <p:grpSp>
        <p:nvGrpSpPr>
          <p:cNvPr id="18435" name="Group 38"/>
          <p:cNvGrpSpPr>
            <a:grpSpLocks/>
          </p:cNvGrpSpPr>
          <p:nvPr/>
        </p:nvGrpSpPr>
        <p:grpSpPr bwMode="auto">
          <a:xfrm>
            <a:off x="6484254" y="3125391"/>
            <a:ext cx="2267024" cy="544711"/>
            <a:chOff x="0" y="28"/>
            <a:chExt cx="2030" cy="488"/>
          </a:xfrm>
        </p:grpSpPr>
        <p:sp>
          <p:nvSpPr>
            <p:cNvPr id="18456" name="Rectangle 4"/>
            <p:cNvSpPr>
              <a:spLocks/>
            </p:cNvSpPr>
            <p:nvPr/>
          </p:nvSpPr>
          <p:spPr bwMode="auto">
            <a:xfrm>
              <a:off x="741" y="28"/>
              <a:ext cx="568" cy="233"/>
            </a:xfrm>
            <a:prstGeom prst="rect">
              <a:avLst/>
            </a:prstGeom>
            <a:solidFill>
              <a:schemeClr val="accent1"/>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1687" b="1">
                  <a:solidFill>
                    <a:srgbClr val="BC0046"/>
                  </a:solidFill>
                  <a:latin typeface="Optima" charset="0"/>
                  <a:ea typeface="Optima" charset="0"/>
                  <a:cs typeface="Optima" charset="0"/>
                  <a:sym typeface="Optima" charset="0"/>
                </a:rPr>
                <a:t>queue</a:t>
              </a:r>
            </a:p>
          </p:txBody>
        </p:sp>
        <p:grpSp>
          <p:nvGrpSpPr>
            <p:cNvPr id="18457" name="Group 37"/>
            <p:cNvGrpSpPr>
              <a:grpSpLocks/>
            </p:cNvGrpSpPr>
            <p:nvPr/>
          </p:nvGrpSpPr>
          <p:grpSpPr bwMode="auto">
            <a:xfrm>
              <a:off x="0" y="275"/>
              <a:ext cx="2030" cy="241"/>
              <a:chOff x="0" y="0"/>
              <a:chExt cx="2030" cy="240"/>
            </a:xfrm>
          </p:grpSpPr>
          <p:grpSp>
            <p:nvGrpSpPr>
              <p:cNvPr id="18458" name="Group 8"/>
              <p:cNvGrpSpPr>
                <a:grpSpLocks/>
              </p:cNvGrpSpPr>
              <p:nvPr/>
            </p:nvGrpSpPr>
            <p:grpSpPr bwMode="auto">
              <a:xfrm>
                <a:off x="0" y="0"/>
                <a:ext cx="350" cy="240"/>
                <a:chOff x="0" y="0"/>
                <a:chExt cx="350" cy="240"/>
              </a:xfrm>
            </p:grpSpPr>
            <p:sp>
              <p:nvSpPr>
                <p:cNvPr id="18487" name="Rectangle 5"/>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8488" name="Line 6"/>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8489" name="Line 7"/>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8459" name="Group 12"/>
              <p:cNvGrpSpPr>
                <a:grpSpLocks/>
              </p:cNvGrpSpPr>
              <p:nvPr/>
            </p:nvGrpSpPr>
            <p:grpSpPr bwMode="auto">
              <a:xfrm>
                <a:off x="240" y="0"/>
                <a:ext cx="350" cy="240"/>
                <a:chOff x="0" y="0"/>
                <a:chExt cx="350" cy="240"/>
              </a:xfrm>
            </p:grpSpPr>
            <p:sp>
              <p:nvSpPr>
                <p:cNvPr id="18484" name="Rectangle 9"/>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8485" name="Line 10"/>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8486" name="Line 11"/>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8460" name="Group 16"/>
              <p:cNvGrpSpPr>
                <a:grpSpLocks/>
              </p:cNvGrpSpPr>
              <p:nvPr/>
            </p:nvGrpSpPr>
            <p:grpSpPr bwMode="auto">
              <a:xfrm>
                <a:off x="480" y="0"/>
                <a:ext cx="350" cy="240"/>
                <a:chOff x="0" y="0"/>
                <a:chExt cx="350" cy="240"/>
              </a:xfrm>
            </p:grpSpPr>
            <p:sp>
              <p:nvSpPr>
                <p:cNvPr id="18481" name="Rectangle 13"/>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8482" name="Line 14"/>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8483" name="Line 15"/>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8461" name="Group 20"/>
              <p:cNvGrpSpPr>
                <a:grpSpLocks/>
              </p:cNvGrpSpPr>
              <p:nvPr/>
            </p:nvGrpSpPr>
            <p:grpSpPr bwMode="auto">
              <a:xfrm>
                <a:off x="720" y="0"/>
                <a:ext cx="350" cy="240"/>
                <a:chOff x="0" y="0"/>
                <a:chExt cx="350" cy="240"/>
              </a:xfrm>
            </p:grpSpPr>
            <p:sp>
              <p:nvSpPr>
                <p:cNvPr id="18478" name="Rectangle 17"/>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8479" name="Line 18"/>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8480" name="Line 19"/>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8462" name="Group 24"/>
              <p:cNvGrpSpPr>
                <a:grpSpLocks/>
              </p:cNvGrpSpPr>
              <p:nvPr/>
            </p:nvGrpSpPr>
            <p:grpSpPr bwMode="auto">
              <a:xfrm>
                <a:off x="960" y="0"/>
                <a:ext cx="350" cy="240"/>
                <a:chOff x="0" y="0"/>
                <a:chExt cx="350" cy="240"/>
              </a:xfrm>
            </p:grpSpPr>
            <p:sp>
              <p:nvSpPr>
                <p:cNvPr id="18475" name="Rectangle 21"/>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8476" name="Line 22"/>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8477" name="Line 23"/>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8463" name="Group 28"/>
              <p:cNvGrpSpPr>
                <a:grpSpLocks/>
              </p:cNvGrpSpPr>
              <p:nvPr/>
            </p:nvGrpSpPr>
            <p:grpSpPr bwMode="auto">
              <a:xfrm>
                <a:off x="1200" y="0"/>
                <a:ext cx="350" cy="240"/>
                <a:chOff x="0" y="0"/>
                <a:chExt cx="350" cy="240"/>
              </a:xfrm>
            </p:grpSpPr>
            <p:sp>
              <p:nvSpPr>
                <p:cNvPr id="18472" name="Rectangle 25"/>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8473" name="Line 26"/>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8474" name="Line 27"/>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8464" name="Group 32"/>
              <p:cNvGrpSpPr>
                <a:grpSpLocks/>
              </p:cNvGrpSpPr>
              <p:nvPr/>
            </p:nvGrpSpPr>
            <p:grpSpPr bwMode="auto">
              <a:xfrm>
                <a:off x="1440" y="0"/>
                <a:ext cx="350" cy="240"/>
                <a:chOff x="0" y="0"/>
                <a:chExt cx="350" cy="240"/>
              </a:xfrm>
            </p:grpSpPr>
            <p:sp>
              <p:nvSpPr>
                <p:cNvPr id="18469" name="Rectangle 29"/>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8470" name="Line 30"/>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8471" name="Line 31"/>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nvGrpSpPr>
              <p:cNvPr id="18465" name="Group 36"/>
              <p:cNvGrpSpPr>
                <a:grpSpLocks/>
              </p:cNvGrpSpPr>
              <p:nvPr/>
            </p:nvGrpSpPr>
            <p:grpSpPr bwMode="auto">
              <a:xfrm>
                <a:off x="1680" y="0"/>
                <a:ext cx="350" cy="240"/>
                <a:chOff x="0" y="0"/>
                <a:chExt cx="350" cy="240"/>
              </a:xfrm>
            </p:grpSpPr>
            <p:sp>
              <p:nvSpPr>
                <p:cNvPr id="18466" name="Rectangle 33"/>
                <p:cNvSpPr>
                  <a:spLocks/>
                </p:cNvSpPr>
                <p:nvPr/>
              </p:nvSpPr>
              <p:spPr bwMode="auto">
                <a:xfrm>
                  <a:off x="4" y="0"/>
                  <a:ext cx="240" cy="240"/>
                </a:xfrm>
                <a:prstGeom prst="rect">
                  <a:avLst/>
                </a:prstGeom>
                <a:solidFill>
                  <a:schemeClr val="accent1"/>
                </a:solidFill>
                <a:ln w="25400">
                  <a:solidFill>
                    <a:srgbClr val="BC0046"/>
                  </a:solidFill>
                  <a:miter lim="800000"/>
                  <a:headEnd/>
                  <a:tailEnd/>
                </a:ln>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8467" name="Line 34"/>
                <p:cNvSpPr>
                  <a:spLocks noChangeShapeType="1"/>
                </p:cNvSpPr>
                <p:nvPr/>
              </p:nvSpPr>
              <p:spPr bwMode="auto">
                <a:xfrm>
                  <a:off x="0" y="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8468" name="Line 35"/>
                <p:cNvSpPr>
                  <a:spLocks noChangeShapeType="1"/>
                </p:cNvSpPr>
                <p:nvPr/>
              </p:nvSpPr>
              <p:spPr bwMode="auto">
                <a:xfrm>
                  <a:off x="0" y="240"/>
                  <a:ext cx="350" cy="0"/>
                </a:xfrm>
                <a:prstGeom prst="line">
                  <a:avLst/>
                </a:prstGeom>
                <a:noFill/>
                <a:ln w="25400">
                  <a:solidFill>
                    <a:srgbClr val="BC0046"/>
                  </a:solidFill>
                  <a:miter lim="800000"/>
                  <a:headEnd/>
                  <a:tailEnd/>
                </a:ln>
                <a:extLst>
                  <a:ext uri="{909E8E84-426E-40DD-AFC4-6F175D3DCCD1}">
                    <a14:hiddenFill xmlns:a14="http://schemas.microsoft.com/office/drawing/2010/main">
                      <a:noFill/>
                    </a14:hiddenFill>
                  </a:ext>
                </a:extLst>
              </p:spPr>
              <p:txBody>
                <a:bodyPr lIns="0" tIns="0" rIns="0" bIns="0"/>
                <a:lstStyle/>
                <a:p>
                  <a:endParaRPr lang="nl-NL" sz="1266"/>
                </a:p>
              </p:txBody>
            </p:sp>
          </p:grpSp>
        </p:grpSp>
      </p:grpSp>
      <p:grpSp>
        <p:nvGrpSpPr>
          <p:cNvPr id="18436" name="Group 41"/>
          <p:cNvGrpSpPr>
            <a:grpSpLocks/>
          </p:cNvGrpSpPr>
          <p:nvPr/>
        </p:nvGrpSpPr>
        <p:grpSpPr bwMode="auto">
          <a:xfrm>
            <a:off x="10240304" y="674191"/>
            <a:ext cx="1134070" cy="1687711"/>
            <a:chOff x="0" y="0"/>
            <a:chExt cx="1016" cy="1512"/>
          </a:xfrm>
        </p:grpSpPr>
        <p:sp>
          <p:nvSpPr>
            <p:cNvPr id="18454" name="Rectangle 39"/>
            <p:cNvSpPr>
              <a:spLocks/>
            </p:cNvSpPr>
            <p:nvPr/>
          </p:nvSpPr>
          <p:spPr bwMode="auto">
            <a:xfrm>
              <a:off x="0" y="125"/>
              <a:ext cx="1016" cy="1387"/>
            </a:xfrm>
            <a:prstGeom prst="rect">
              <a:avLst/>
            </a:prstGeom>
            <a:noFill/>
            <a:ln w="25400">
              <a:solidFill>
                <a:srgbClr val="0017F5"/>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8455" name="Rectangle 40"/>
            <p:cNvSpPr>
              <a:spLocks/>
            </p:cNvSpPr>
            <p:nvPr/>
          </p:nvSpPr>
          <p:spPr bwMode="auto">
            <a:xfrm>
              <a:off x="348" y="0"/>
              <a:ext cx="584" cy="176"/>
            </a:xfrm>
            <a:prstGeom prst="rect">
              <a:avLst/>
            </a:prstGeom>
            <a:solidFill>
              <a:schemeClr val="accent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984">
                  <a:solidFill>
                    <a:srgbClr val="0017F5"/>
                  </a:solidFill>
                  <a:latin typeface="Optima" charset="0"/>
                  <a:ea typeface="Optima" charset="0"/>
                  <a:cs typeface="Optima" charset="0"/>
                  <a:sym typeface="Optima" charset="0"/>
                </a:rPr>
                <a:t>consumer</a:t>
              </a:r>
            </a:p>
          </p:txBody>
        </p:sp>
      </p:grpSp>
      <p:grpSp>
        <p:nvGrpSpPr>
          <p:cNvPr id="18437" name="Group 44"/>
          <p:cNvGrpSpPr>
            <a:grpSpLocks/>
          </p:cNvGrpSpPr>
          <p:nvPr/>
        </p:nvGrpSpPr>
        <p:grpSpPr bwMode="auto">
          <a:xfrm>
            <a:off x="10240304" y="2674441"/>
            <a:ext cx="1134070" cy="1687711"/>
            <a:chOff x="0" y="0"/>
            <a:chExt cx="1016" cy="1512"/>
          </a:xfrm>
        </p:grpSpPr>
        <p:sp>
          <p:nvSpPr>
            <p:cNvPr id="18452" name="Rectangle 42"/>
            <p:cNvSpPr>
              <a:spLocks/>
            </p:cNvSpPr>
            <p:nvPr/>
          </p:nvSpPr>
          <p:spPr bwMode="auto">
            <a:xfrm>
              <a:off x="0" y="125"/>
              <a:ext cx="1016" cy="1387"/>
            </a:xfrm>
            <a:prstGeom prst="rect">
              <a:avLst/>
            </a:prstGeom>
            <a:noFill/>
            <a:ln w="25400">
              <a:solidFill>
                <a:srgbClr val="0017F5"/>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8453" name="Rectangle 43"/>
            <p:cNvSpPr>
              <a:spLocks/>
            </p:cNvSpPr>
            <p:nvPr/>
          </p:nvSpPr>
          <p:spPr bwMode="auto">
            <a:xfrm>
              <a:off x="348" y="0"/>
              <a:ext cx="584" cy="176"/>
            </a:xfrm>
            <a:prstGeom prst="rect">
              <a:avLst/>
            </a:prstGeom>
            <a:solidFill>
              <a:schemeClr val="accent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984">
                  <a:solidFill>
                    <a:srgbClr val="0017F5"/>
                  </a:solidFill>
                  <a:latin typeface="Optima" charset="0"/>
                  <a:ea typeface="Optima" charset="0"/>
                  <a:cs typeface="Optima" charset="0"/>
                  <a:sym typeface="Optima" charset="0"/>
                </a:rPr>
                <a:t>consumer</a:t>
              </a:r>
            </a:p>
          </p:txBody>
        </p:sp>
      </p:grpSp>
      <p:grpSp>
        <p:nvGrpSpPr>
          <p:cNvPr id="18438" name="Group 47"/>
          <p:cNvGrpSpPr>
            <a:grpSpLocks/>
          </p:cNvGrpSpPr>
          <p:nvPr/>
        </p:nvGrpSpPr>
        <p:grpSpPr bwMode="auto">
          <a:xfrm>
            <a:off x="10240304" y="4630043"/>
            <a:ext cx="1134070" cy="1687711"/>
            <a:chOff x="0" y="0"/>
            <a:chExt cx="1016" cy="1512"/>
          </a:xfrm>
        </p:grpSpPr>
        <p:sp>
          <p:nvSpPr>
            <p:cNvPr id="18450" name="Rectangle 45"/>
            <p:cNvSpPr>
              <a:spLocks/>
            </p:cNvSpPr>
            <p:nvPr/>
          </p:nvSpPr>
          <p:spPr bwMode="auto">
            <a:xfrm>
              <a:off x="0" y="125"/>
              <a:ext cx="1016" cy="1387"/>
            </a:xfrm>
            <a:prstGeom prst="rect">
              <a:avLst/>
            </a:prstGeom>
            <a:noFill/>
            <a:ln w="25400">
              <a:solidFill>
                <a:srgbClr val="0017F5"/>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endParaRPr lang="nl-NL" altLang="nl-NL" sz="2953"/>
            </a:p>
          </p:txBody>
        </p:sp>
        <p:sp>
          <p:nvSpPr>
            <p:cNvPr id="18451" name="Rectangle 46"/>
            <p:cNvSpPr>
              <a:spLocks/>
            </p:cNvSpPr>
            <p:nvPr/>
          </p:nvSpPr>
          <p:spPr bwMode="auto">
            <a:xfrm>
              <a:off x="348" y="0"/>
              <a:ext cx="584" cy="176"/>
            </a:xfrm>
            <a:prstGeom prst="rect">
              <a:avLst/>
            </a:prstGeom>
            <a:solidFill>
              <a:schemeClr val="accent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eaLnBrk="1" hangingPunct="1"/>
              <a:r>
                <a:rPr lang="en-US" altLang="nl-NL" sz="984">
                  <a:solidFill>
                    <a:srgbClr val="0017F5"/>
                  </a:solidFill>
                  <a:latin typeface="Optima" charset="0"/>
                  <a:ea typeface="Optima" charset="0"/>
                  <a:cs typeface="Optima" charset="0"/>
                  <a:sym typeface="Optima" charset="0"/>
                </a:rPr>
                <a:t>consumer</a:t>
              </a:r>
            </a:p>
          </p:txBody>
        </p:sp>
      </p:grpSp>
      <p:sp>
        <p:nvSpPr>
          <p:cNvPr id="18439" name="Line 48"/>
          <p:cNvSpPr>
            <a:spLocks noChangeShapeType="1"/>
          </p:cNvSpPr>
          <p:nvPr/>
        </p:nvSpPr>
        <p:spPr bwMode="auto">
          <a:xfrm rot="10800000">
            <a:off x="4341129" y="1526977"/>
            <a:ext cx="2101825" cy="1993553"/>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8440" name="Line 49"/>
          <p:cNvSpPr>
            <a:spLocks noChangeShapeType="1"/>
          </p:cNvSpPr>
          <p:nvPr/>
        </p:nvSpPr>
        <p:spPr bwMode="auto">
          <a:xfrm flipH="1">
            <a:off x="8770254" y="1518047"/>
            <a:ext cx="2101825" cy="1993553"/>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18443" name="Rectangle 54"/>
          <p:cNvSpPr>
            <a:spLocks/>
          </p:cNvSpPr>
          <p:nvPr/>
        </p:nvSpPr>
        <p:spPr bwMode="auto">
          <a:xfrm>
            <a:off x="3579873" y="5098852"/>
            <a:ext cx="7036594" cy="830461"/>
          </a:xfrm>
          <a:prstGeom prst="rect">
            <a:avLst/>
          </a:prstGeom>
          <a:solidFill>
            <a:schemeClr val="accent1"/>
          </a:solidFill>
          <a:ln w="12700">
            <a:solidFill>
              <a:schemeClr val="tx1"/>
            </a:solidFill>
            <a:miter lim="800000"/>
            <a:headEnd/>
            <a:tailEnd/>
          </a:ln>
        </p:spPr>
        <p:txBody>
          <a:bodyPr lIns="62508" tIns="62508" rIns="62508" bIns="62508" anchor="ctr"/>
          <a:lstStyle>
            <a:lvl1pPr>
              <a:defRPr sz="4200">
                <a:solidFill>
                  <a:srgbClr val="000000"/>
                </a:solidFill>
                <a:latin typeface="Gill Sans" charset="0"/>
                <a:ea typeface="Heiti SC Light" charset="0"/>
                <a:cs typeface="Heiti SC Light" charset="0"/>
                <a:sym typeface="Gill Sans" charset="0"/>
              </a:defRPr>
            </a:lvl1pPr>
            <a:lvl2pPr marL="742950" indent="-285750">
              <a:defRPr sz="4200">
                <a:solidFill>
                  <a:srgbClr val="000000"/>
                </a:solidFill>
                <a:latin typeface="Gill Sans" charset="0"/>
                <a:ea typeface="Heiti SC Light" charset="0"/>
                <a:cs typeface="Heiti SC Light" charset="0"/>
                <a:sym typeface="Gill Sans" charset="0"/>
              </a:defRPr>
            </a:lvl2pPr>
            <a:lvl3pPr marL="1143000" indent="-228600">
              <a:defRPr sz="4200">
                <a:solidFill>
                  <a:srgbClr val="000000"/>
                </a:solidFill>
                <a:latin typeface="Gill Sans" charset="0"/>
                <a:ea typeface="Heiti SC Light" charset="0"/>
                <a:cs typeface="Heiti SC Light" charset="0"/>
                <a:sym typeface="Gill Sans" charset="0"/>
              </a:defRPr>
            </a:lvl3pPr>
            <a:lvl4pPr marL="1600200" indent="-228600">
              <a:defRPr sz="4200">
                <a:solidFill>
                  <a:srgbClr val="000000"/>
                </a:solidFill>
                <a:latin typeface="Gill Sans" charset="0"/>
                <a:ea typeface="Heiti SC Light" charset="0"/>
                <a:cs typeface="Heiti SC Light" charset="0"/>
                <a:sym typeface="Gill Sans" charset="0"/>
              </a:defRPr>
            </a:lvl4pPr>
            <a:lvl5pPr marL="2057400" indent="-228600">
              <a:defRPr sz="4200">
                <a:solidFill>
                  <a:srgbClr val="000000"/>
                </a:solidFill>
                <a:latin typeface="Gill Sans" charset="0"/>
                <a:ea typeface="Heiti SC Light" charset="0"/>
                <a:cs typeface="Heiti SC Light" charset="0"/>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r" eaLnBrk="1" hangingPunct="1">
              <a:lnSpc>
                <a:spcPct val="150000"/>
              </a:lnSpc>
            </a:pPr>
            <a:r>
              <a:rPr lang="en-US" altLang="nl-NL" sz="1687">
                <a:solidFill>
                  <a:schemeClr val="tx1"/>
                </a:solidFill>
                <a:latin typeface="Monaco" charset="0"/>
                <a:ea typeface="Monaco" charset="0"/>
                <a:cs typeface="Monaco" charset="0"/>
                <a:sym typeface="Monaco" charset="0"/>
              </a:rPr>
              <a:t>MessageConsumer.receive(); //synchronous</a:t>
            </a:r>
          </a:p>
          <a:p>
            <a:pPr algn="r" eaLnBrk="1" hangingPunct="1">
              <a:lnSpc>
                <a:spcPct val="150000"/>
              </a:lnSpc>
            </a:pPr>
            <a:r>
              <a:rPr lang="en-US" altLang="nl-NL" sz="1687">
                <a:solidFill>
                  <a:schemeClr val="tx1"/>
                </a:solidFill>
                <a:latin typeface="Monaco" charset="0"/>
                <a:ea typeface="Monaco" charset="0"/>
                <a:cs typeface="Monaco" charset="0"/>
                <a:sym typeface="Monaco" charset="0"/>
              </a:rPr>
              <a:t>MessageConsumer.setMessageListener(); //asynchronous</a:t>
            </a:r>
          </a:p>
        </p:txBody>
      </p:sp>
      <p:pic>
        <p:nvPicPr>
          <p:cNvPr id="18445" name="Picture 5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1565" y="2183308"/>
            <a:ext cx="482203" cy="1009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60" name="Titel 1"/>
          <p:cNvSpPr>
            <a:spLocks noGrp="1"/>
          </p:cNvSpPr>
          <p:nvPr>
            <p:ph type="title"/>
          </p:nvPr>
        </p:nvSpPr>
        <p:spPr>
          <a:xfrm>
            <a:off x="252919" y="1123837"/>
            <a:ext cx="2947482" cy="4601183"/>
          </a:xfrm>
        </p:spPr>
        <p:txBody>
          <a:bodyPr/>
          <a:lstStyle/>
          <a:p>
            <a:r>
              <a:rPr lang="nl-NL" dirty="0"/>
              <a:t>Queue-types:</a:t>
            </a:r>
            <a:br>
              <a:rPr lang="nl-NL" dirty="0"/>
            </a:br>
            <a:r>
              <a:rPr lang="nl-NL" dirty="0"/>
              <a:t>The Point-to-Point Domain</a:t>
            </a:r>
          </a:p>
        </p:txBody>
      </p:sp>
      <p:sp>
        <p:nvSpPr>
          <p:cNvPr id="64" name="Line 49"/>
          <p:cNvSpPr>
            <a:spLocks noChangeShapeType="1"/>
          </p:cNvSpPr>
          <p:nvPr/>
        </p:nvSpPr>
        <p:spPr bwMode="auto">
          <a:xfrm flipH="1" flipV="1">
            <a:off x="8776609" y="3607592"/>
            <a:ext cx="1999739" cy="341561"/>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
        <p:nvSpPr>
          <p:cNvPr id="65" name="Tekstvak 64"/>
          <p:cNvSpPr txBox="1"/>
          <p:nvPr/>
        </p:nvSpPr>
        <p:spPr>
          <a:xfrm rot="20332068">
            <a:off x="3703125" y="1130011"/>
            <a:ext cx="4154563" cy="1323439"/>
          </a:xfrm>
          <a:prstGeom prst="rect">
            <a:avLst/>
          </a:prstGeom>
          <a:solidFill>
            <a:srgbClr val="DAFF21"/>
          </a:solidFill>
          <a:ln w="190500">
            <a:solidFill>
              <a:schemeClr val="bg1"/>
            </a:solidFill>
          </a:ln>
          <a:effectLst>
            <a:outerShdw blurRad="50800" dist="38100" dir="18900000" algn="bl" rotWithShape="0">
              <a:prstClr val="black">
                <a:alpha val="40000"/>
              </a:prstClr>
            </a:outerShdw>
          </a:effectLst>
        </p:spPr>
        <p:txBody>
          <a:bodyPr wrap="square" rtlCol="0">
            <a:spAutoFit/>
          </a:bodyPr>
          <a:lstStyle/>
          <a:p>
            <a:pPr algn="ctr"/>
            <a:r>
              <a:rPr lang="nl-NL" sz="1600" b="1" dirty="0" err="1">
                <a:latin typeface="Century Gothic" panose="020B0502020202020204" pitchFamily="34" charset="0"/>
              </a:rPr>
              <a:t>All</a:t>
            </a:r>
            <a:r>
              <a:rPr lang="nl-NL" sz="1600" b="1" dirty="0">
                <a:latin typeface="Century Gothic" panose="020B0502020202020204" pitchFamily="34" charset="0"/>
              </a:rPr>
              <a:t> </a:t>
            </a:r>
            <a:r>
              <a:rPr lang="nl-NL" sz="1600" b="1" dirty="0" err="1">
                <a:latin typeface="Century Gothic" panose="020B0502020202020204" pitchFamily="34" charset="0"/>
              </a:rPr>
              <a:t>messages</a:t>
            </a:r>
            <a:r>
              <a:rPr lang="nl-NL" sz="1600" b="1" dirty="0">
                <a:latin typeface="Century Gothic" panose="020B0502020202020204" pitchFamily="34" charset="0"/>
              </a:rPr>
              <a:t> are </a:t>
            </a:r>
            <a:r>
              <a:rPr lang="nl-NL" sz="1600" b="1" dirty="0" err="1">
                <a:latin typeface="Century Gothic" panose="020B0502020202020204" pitchFamily="34" charset="0"/>
              </a:rPr>
              <a:t>kept</a:t>
            </a:r>
            <a:r>
              <a:rPr lang="nl-NL" sz="1600" b="1" dirty="0">
                <a:latin typeface="Century Gothic" panose="020B0502020202020204" pitchFamily="34" charset="0"/>
              </a:rPr>
              <a:t> in </a:t>
            </a:r>
            <a:r>
              <a:rPr lang="nl-NL" sz="1600" b="1" dirty="0" err="1">
                <a:latin typeface="Century Gothic" panose="020B0502020202020204" pitchFamily="34" charset="0"/>
              </a:rPr>
              <a:t>the</a:t>
            </a:r>
            <a:r>
              <a:rPr lang="nl-NL" sz="1600" b="1" dirty="0">
                <a:latin typeface="Century Gothic" panose="020B0502020202020204" pitchFamily="34" charset="0"/>
              </a:rPr>
              <a:t> queue </a:t>
            </a:r>
            <a:r>
              <a:rPr lang="nl-NL" sz="1600" b="1" dirty="0" err="1">
                <a:latin typeface="Century Gothic" panose="020B0502020202020204" pitchFamily="34" charset="0"/>
              </a:rPr>
              <a:t>until</a:t>
            </a:r>
            <a:r>
              <a:rPr lang="nl-NL" sz="1600" b="1" dirty="0">
                <a:latin typeface="Century Gothic" panose="020B0502020202020204" pitchFamily="34" charset="0"/>
              </a:rPr>
              <a:t> </a:t>
            </a:r>
            <a:r>
              <a:rPr lang="nl-NL" sz="1600" b="1" dirty="0" err="1">
                <a:latin typeface="Century Gothic" panose="020B0502020202020204" pitchFamily="34" charset="0"/>
              </a:rPr>
              <a:t>they</a:t>
            </a:r>
            <a:r>
              <a:rPr lang="nl-NL" sz="1600" b="1" dirty="0">
                <a:latin typeface="Century Gothic" panose="020B0502020202020204" pitchFamily="34" charset="0"/>
              </a:rPr>
              <a:t> have been </a:t>
            </a:r>
            <a:r>
              <a:rPr lang="nl-NL" sz="1600" b="1" dirty="0" err="1">
                <a:latin typeface="Century Gothic" panose="020B0502020202020204" pitchFamily="34" charset="0"/>
              </a:rPr>
              <a:t>delivered</a:t>
            </a:r>
            <a:r>
              <a:rPr lang="nl-NL" sz="1600" b="1" dirty="0">
                <a:latin typeface="Century Gothic" panose="020B0502020202020204" pitchFamily="34" charset="0"/>
              </a:rPr>
              <a:t> or have </a:t>
            </a:r>
            <a:r>
              <a:rPr lang="nl-NL" sz="1600" b="1" dirty="0" err="1">
                <a:latin typeface="Century Gothic" panose="020B0502020202020204" pitchFamily="34" charset="0"/>
              </a:rPr>
              <a:t>become</a:t>
            </a:r>
            <a:r>
              <a:rPr lang="nl-NL" sz="1600" b="1" dirty="0">
                <a:latin typeface="Century Gothic" panose="020B0502020202020204" pitchFamily="34" charset="0"/>
              </a:rPr>
              <a:t> </a:t>
            </a:r>
            <a:r>
              <a:rPr lang="nl-NL" sz="1600" b="1" dirty="0" err="1">
                <a:latin typeface="Century Gothic" panose="020B0502020202020204" pitchFamily="34" charset="0"/>
              </a:rPr>
              <a:t>expired</a:t>
            </a:r>
            <a:r>
              <a:rPr lang="nl-NL" sz="1600" b="1" dirty="0">
                <a:latin typeface="Century Gothic" panose="020B0502020202020204" pitchFamily="34" charset="0"/>
              </a:rPr>
              <a:t>. The queue </a:t>
            </a:r>
            <a:r>
              <a:rPr lang="nl-NL" sz="1600" b="1" dirty="0" err="1">
                <a:latin typeface="Century Gothic" panose="020B0502020202020204" pitchFamily="34" charset="0"/>
              </a:rPr>
              <a:t>guarantees</a:t>
            </a:r>
            <a:r>
              <a:rPr lang="nl-NL" sz="1600" b="1" dirty="0">
                <a:latin typeface="Century Gothic" panose="020B0502020202020204" pitchFamily="34" charset="0"/>
              </a:rPr>
              <a:t> delivery </a:t>
            </a:r>
            <a:r>
              <a:rPr lang="nl-NL" sz="1600" b="1" dirty="0" err="1">
                <a:latin typeface="Century Gothic" panose="020B0502020202020204" pitchFamily="34" charset="0"/>
              </a:rPr>
              <a:t>through</a:t>
            </a:r>
            <a:r>
              <a:rPr lang="nl-NL" sz="1600" b="1" dirty="0">
                <a:latin typeface="Century Gothic" panose="020B0502020202020204" pitchFamily="34" charset="0"/>
              </a:rPr>
              <a:t> a </a:t>
            </a:r>
            <a:r>
              <a:rPr lang="nl-NL" sz="1600" b="1" dirty="0" err="1">
                <a:latin typeface="Century Gothic" panose="020B0502020202020204" pitchFamily="34" charset="0"/>
              </a:rPr>
              <a:t>round-robin</a:t>
            </a:r>
            <a:r>
              <a:rPr lang="nl-NL" sz="1600" b="1" dirty="0">
                <a:latin typeface="Century Gothic" panose="020B0502020202020204" pitchFamily="34" charset="0"/>
              </a:rPr>
              <a:t> </a:t>
            </a:r>
            <a:r>
              <a:rPr lang="nl-NL" sz="1600" b="1" dirty="0" err="1">
                <a:latin typeface="Century Gothic" panose="020B0502020202020204" pitchFamily="34" charset="0"/>
              </a:rPr>
              <a:t>principle</a:t>
            </a:r>
            <a:r>
              <a:rPr lang="nl-NL" sz="1600" b="1" dirty="0">
                <a:latin typeface="Century Gothic" panose="020B0502020202020204" pitchFamily="34" charset="0"/>
              </a:rPr>
              <a:t>.</a:t>
            </a:r>
            <a:endParaRPr lang="nl-NL" sz="1600" b="1" u="sng" dirty="0">
              <a:latin typeface="Century Gothic" panose="020B0502020202020204" pitchFamily="34" charset="0"/>
            </a:endParaRPr>
          </a:p>
        </p:txBody>
      </p:sp>
      <p:sp>
        <p:nvSpPr>
          <p:cNvPr id="66" name="Tekstvak 65"/>
          <p:cNvSpPr txBox="1"/>
          <p:nvPr/>
        </p:nvSpPr>
        <p:spPr>
          <a:xfrm rot="541786">
            <a:off x="7844514" y="1814843"/>
            <a:ext cx="4154563" cy="584775"/>
          </a:xfrm>
          <a:prstGeom prst="rect">
            <a:avLst/>
          </a:prstGeom>
          <a:solidFill>
            <a:srgbClr val="DAFF21"/>
          </a:solidFill>
          <a:ln w="190500">
            <a:solidFill>
              <a:schemeClr val="bg1"/>
            </a:solidFill>
          </a:ln>
          <a:effectLst>
            <a:outerShdw blurRad="50800" dist="38100" dir="18900000" algn="bl" rotWithShape="0">
              <a:prstClr val="black">
                <a:alpha val="40000"/>
              </a:prstClr>
            </a:outerShdw>
          </a:effectLst>
        </p:spPr>
        <p:txBody>
          <a:bodyPr wrap="square" rtlCol="0">
            <a:spAutoFit/>
          </a:bodyPr>
          <a:lstStyle/>
          <a:p>
            <a:pPr algn="ctr"/>
            <a:r>
              <a:rPr lang="nl-NL" sz="1600" b="1" dirty="0">
                <a:latin typeface="Century Gothic" panose="020B0502020202020204" pitchFamily="34" charset="0"/>
              </a:rPr>
              <a:t>A </a:t>
            </a:r>
            <a:r>
              <a:rPr lang="nl-NL" sz="1600" b="1" dirty="0" err="1">
                <a:latin typeface="Century Gothic" panose="020B0502020202020204" pitchFamily="34" charset="0"/>
              </a:rPr>
              <a:t>message</a:t>
            </a:r>
            <a:r>
              <a:rPr lang="nl-NL" sz="1600" b="1" dirty="0">
                <a:latin typeface="Century Gothic" panose="020B0502020202020204" pitchFamily="34" charset="0"/>
              </a:rPr>
              <a:t> </a:t>
            </a:r>
            <a:r>
              <a:rPr lang="nl-NL" sz="1600" b="1" dirty="0" err="1">
                <a:latin typeface="Century Gothic" panose="020B0502020202020204" pitchFamily="34" charset="0"/>
              </a:rPr>
              <a:t>will</a:t>
            </a:r>
            <a:r>
              <a:rPr lang="nl-NL" sz="1600" b="1" dirty="0">
                <a:latin typeface="Century Gothic" panose="020B0502020202020204" pitchFamily="34" charset="0"/>
              </a:rPr>
              <a:t> </a:t>
            </a:r>
            <a:r>
              <a:rPr lang="nl-NL" sz="1600" b="1" dirty="0" err="1">
                <a:latin typeface="Century Gothic" panose="020B0502020202020204" pitchFamily="34" charset="0"/>
              </a:rPr>
              <a:t>only</a:t>
            </a:r>
            <a:r>
              <a:rPr lang="nl-NL" sz="1600" b="1" dirty="0">
                <a:latin typeface="Century Gothic" panose="020B0502020202020204" pitchFamily="34" charset="0"/>
              </a:rPr>
              <a:t> </a:t>
            </a:r>
            <a:r>
              <a:rPr lang="nl-NL" sz="1600" b="1" dirty="0" err="1">
                <a:latin typeface="Century Gothic" panose="020B0502020202020204" pitchFamily="34" charset="0"/>
              </a:rPr>
              <a:t>be</a:t>
            </a:r>
            <a:r>
              <a:rPr lang="nl-NL" sz="1600" b="1" dirty="0">
                <a:latin typeface="Century Gothic" panose="020B0502020202020204" pitchFamily="34" charset="0"/>
              </a:rPr>
              <a:t> </a:t>
            </a:r>
            <a:r>
              <a:rPr lang="nl-NL" sz="1600" b="1" dirty="0" err="1">
                <a:latin typeface="Century Gothic" panose="020B0502020202020204" pitchFamily="34" charset="0"/>
              </a:rPr>
              <a:t>delivered</a:t>
            </a:r>
            <a:r>
              <a:rPr lang="nl-NL" sz="1600" b="1" dirty="0">
                <a:latin typeface="Century Gothic" panose="020B0502020202020204" pitchFamily="34" charset="0"/>
              </a:rPr>
              <a:t> </a:t>
            </a:r>
            <a:r>
              <a:rPr lang="nl-NL" sz="1600" b="1" dirty="0" err="1">
                <a:latin typeface="Century Gothic" panose="020B0502020202020204" pitchFamily="34" charset="0"/>
              </a:rPr>
              <a:t>once</a:t>
            </a:r>
            <a:r>
              <a:rPr lang="nl-NL" sz="1600" b="1" dirty="0">
                <a:latin typeface="Century Gothic" panose="020B0502020202020204" pitchFamily="34" charset="0"/>
              </a:rPr>
              <a:t> </a:t>
            </a:r>
            <a:r>
              <a:rPr lang="nl-NL" sz="1600" b="1" dirty="0" err="1">
                <a:latin typeface="Century Gothic" panose="020B0502020202020204" pitchFamily="34" charset="0"/>
              </a:rPr>
              <a:t>to</a:t>
            </a:r>
            <a:r>
              <a:rPr lang="nl-NL" sz="1600" b="1" dirty="0">
                <a:latin typeface="Century Gothic" panose="020B0502020202020204" pitchFamily="34" charset="0"/>
              </a:rPr>
              <a:t> </a:t>
            </a:r>
            <a:r>
              <a:rPr lang="nl-NL" sz="1600" b="1" dirty="0" err="1">
                <a:latin typeface="Century Gothic" panose="020B0502020202020204" pitchFamily="34" charset="0"/>
              </a:rPr>
              <a:t>one</a:t>
            </a:r>
            <a:r>
              <a:rPr lang="nl-NL" sz="1600" b="1" dirty="0">
                <a:latin typeface="Century Gothic" panose="020B0502020202020204" pitchFamily="34" charset="0"/>
              </a:rPr>
              <a:t> </a:t>
            </a:r>
            <a:r>
              <a:rPr lang="nl-NL" sz="1600" b="1" dirty="0" err="1">
                <a:latin typeface="Century Gothic" panose="020B0502020202020204" pitchFamily="34" charset="0"/>
              </a:rPr>
              <a:t>consumer</a:t>
            </a:r>
            <a:r>
              <a:rPr lang="nl-NL" sz="1600" b="1" dirty="0">
                <a:latin typeface="Century Gothic" panose="020B0502020202020204" pitchFamily="34" charset="0"/>
              </a:rPr>
              <a:t>.</a:t>
            </a:r>
            <a:endParaRPr lang="nl-NL" sz="1600" b="1" u="sng" dirty="0">
              <a:latin typeface="Century Gothic" panose="020B0502020202020204" pitchFamily="34" charset="0"/>
            </a:endParaRPr>
          </a:p>
        </p:txBody>
      </p:sp>
      <p:sp>
        <p:nvSpPr>
          <p:cNvPr id="67" name="Line 49"/>
          <p:cNvSpPr>
            <a:spLocks noChangeShapeType="1"/>
          </p:cNvSpPr>
          <p:nvPr/>
        </p:nvSpPr>
        <p:spPr bwMode="auto">
          <a:xfrm flipH="1" flipV="1">
            <a:off x="8776607" y="3779490"/>
            <a:ext cx="2095471" cy="1598412"/>
          </a:xfrm>
          <a:prstGeom prst="line">
            <a:avLst/>
          </a:prstGeom>
          <a:noFill/>
          <a:ln w="38100">
            <a:solidFill>
              <a:srgbClr val="BC0046"/>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nl-NL" sz="1266"/>
          </a:p>
        </p:txBody>
      </p:sp>
    </p:spTree>
    <p:extLst>
      <p:ext uri="{BB962C8B-B14F-4D97-AF65-F5344CB8AC3E}">
        <p14:creationId xmlns:p14="http://schemas.microsoft.com/office/powerpoint/2010/main" val="235349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8440"/>
                                        </p:tgtEl>
                                        <p:attrNameLst>
                                          <p:attrName>style.visibility</p:attrName>
                                        </p:attrNameLst>
                                      </p:cBhvr>
                                      <p:to>
                                        <p:strVal val="hidden"/>
                                      </p:to>
                                    </p:set>
                                  </p:childTnLst>
                                </p:cTn>
                              </p:par>
                              <p:par>
                                <p:cTn id="15" presetID="1" presetClass="exit" presetSubtype="0" fill="hold" grpId="5" nodeType="withEffect">
                                  <p:stCondLst>
                                    <p:cond delay="0"/>
                                  </p:stCondLst>
                                  <p:childTnLst>
                                    <p:set>
                                      <p:cBhvr>
                                        <p:cTn id="16" dur="1" fill="hold">
                                          <p:stCondLst>
                                            <p:cond delay="0"/>
                                          </p:stCondLst>
                                        </p:cTn>
                                        <p:tgtEl>
                                          <p:spTgt spid="1843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6" nodeType="clickEffect">
                                  <p:stCondLst>
                                    <p:cond delay="0"/>
                                  </p:stCondLst>
                                  <p:childTnLst>
                                    <p:set>
                                      <p:cBhvr>
                                        <p:cTn id="20" dur="1" fill="hold">
                                          <p:stCondLst>
                                            <p:cond delay="0"/>
                                          </p:stCondLst>
                                        </p:cTn>
                                        <p:tgtEl>
                                          <p:spTgt spid="184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8439"/>
                                        </p:tgtEl>
                                        <p:attrNameLst>
                                          <p:attrName>style.visibility</p:attrName>
                                        </p:attrNameLst>
                                      </p:cBhvr>
                                      <p:to>
                                        <p:strVal val="hidden"/>
                                      </p:to>
                                    </p:set>
                                  </p:childTnLst>
                                </p:cTn>
                              </p:par>
                              <p:par>
                                <p:cTn id="29" presetID="1" presetClass="exit" presetSubtype="0" fill="hold" grpId="2" nodeType="withEffect">
                                  <p:stCondLst>
                                    <p:cond delay="0"/>
                                  </p:stCondLst>
                                  <p:childTnLst>
                                    <p:set>
                                      <p:cBhvr>
                                        <p:cTn id="30" dur="1" fill="hold">
                                          <p:stCondLst>
                                            <p:cond delay="0"/>
                                          </p:stCondLst>
                                        </p:cTn>
                                        <p:tgtEl>
                                          <p:spTgt spid="6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2" nodeType="clickEffect">
                                  <p:stCondLst>
                                    <p:cond delay="0"/>
                                  </p:stCondLst>
                                  <p:childTnLst>
                                    <p:set>
                                      <p:cBhvr>
                                        <p:cTn id="34" dur="1" fill="hold">
                                          <p:stCondLst>
                                            <p:cond delay="0"/>
                                          </p:stCondLst>
                                        </p:cTn>
                                        <p:tgtEl>
                                          <p:spTgt spid="184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5"/>
                                        </p:tgtEl>
                                        <p:attrNameLst>
                                          <p:attrName>style.visibility</p:attrName>
                                        </p:attrNameLst>
                                      </p:cBhvr>
                                      <p:to>
                                        <p:strVal val="visible"/>
                                      </p:to>
                                    </p:set>
                                    <p:anim calcmode="lin" valueType="num">
                                      <p:cBhvr additive="base">
                                        <p:cTn id="43" dur="500" fill="hold"/>
                                        <p:tgtEl>
                                          <p:spTgt spid="65"/>
                                        </p:tgtEl>
                                        <p:attrNameLst>
                                          <p:attrName>ppt_x</p:attrName>
                                        </p:attrNameLst>
                                      </p:cBhvr>
                                      <p:tavLst>
                                        <p:tav tm="0">
                                          <p:val>
                                            <p:strVal val="#ppt_x"/>
                                          </p:val>
                                        </p:tav>
                                        <p:tav tm="100000">
                                          <p:val>
                                            <p:strVal val="#ppt_x"/>
                                          </p:val>
                                        </p:tav>
                                      </p:tavLst>
                                    </p:anim>
                                    <p:anim calcmode="lin" valueType="num">
                                      <p:cBhvr additive="base">
                                        <p:cTn id="44"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6"/>
                                        </p:tgtEl>
                                        <p:attrNameLst>
                                          <p:attrName>style.visibility</p:attrName>
                                        </p:attrNameLst>
                                      </p:cBhvr>
                                      <p:to>
                                        <p:strVal val="visible"/>
                                      </p:to>
                                    </p:set>
                                    <p:anim calcmode="lin" valueType="num">
                                      <p:cBhvr additive="base">
                                        <p:cTn id="49" dur="500" fill="hold"/>
                                        <p:tgtEl>
                                          <p:spTgt spid="66"/>
                                        </p:tgtEl>
                                        <p:attrNameLst>
                                          <p:attrName>ppt_x</p:attrName>
                                        </p:attrNameLst>
                                      </p:cBhvr>
                                      <p:tavLst>
                                        <p:tav tm="0">
                                          <p:val>
                                            <p:strVal val="#ppt_x"/>
                                          </p:val>
                                        </p:tav>
                                        <p:tav tm="100000">
                                          <p:val>
                                            <p:strVal val="#ppt_x"/>
                                          </p:val>
                                        </p:tav>
                                      </p:tavLst>
                                    </p:anim>
                                    <p:anim calcmode="lin" valueType="num">
                                      <p:cBhvr additive="base">
                                        <p:cTn id="50"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P spid="18439" grpId="1" animBg="1"/>
      <p:bldP spid="18439" grpId="2" animBg="1"/>
      <p:bldP spid="18439" grpId="5" animBg="1"/>
      <p:bldP spid="18439" grpId="6" animBg="1"/>
      <p:bldP spid="18440" grpId="0" animBg="1"/>
      <p:bldP spid="18440" grpId="1" animBg="1"/>
      <p:bldP spid="64" grpId="0" animBg="1"/>
      <p:bldP spid="64" grpId="2" animBg="1"/>
      <p:bldP spid="65" grpId="0" animBg="1"/>
      <p:bldP spid="66" grpId="0" animBg="1"/>
      <p:bldP spid="67" grpId="0" animBg="1"/>
    </p:bld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3061</TotalTime>
  <Words>1357</Words>
  <Application>Microsoft Office PowerPoint</Application>
  <PresentationFormat>Widescreen</PresentationFormat>
  <Paragraphs>225</Paragraphs>
  <Slides>21</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Calibri</vt:lpstr>
      <vt:lpstr>Century Gothic</vt:lpstr>
      <vt:lpstr>Corbel</vt:lpstr>
      <vt:lpstr>Courier New</vt:lpstr>
      <vt:lpstr>Elephant</vt:lpstr>
      <vt:lpstr>Gill Sans</vt:lpstr>
      <vt:lpstr>Helvetica Neue</vt:lpstr>
      <vt:lpstr>Monaco</vt:lpstr>
      <vt:lpstr>Optima</vt:lpstr>
      <vt:lpstr>Wingdings 2</vt:lpstr>
      <vt:lpstr>Frame</vt:lpstr>
      <vt:lpstr>Queues</vt:lpstr>
      <vt:lpstr>What is a Queue</vt:lpstr>
      <vt:lpstr>When to use Queues</vt:lpstr>
      <vt:lpstr>Queues –  How does it work: Asynchronous communication</vt:lpstr>
      <vt:lpstr>Queues –  How does it work: Message brokers</vt:lpstr>
      <vt:lpstr>Queues –  How does it work: Connecting</vt:lpstr>
      <vt:lpstr>Queue Types</vt:lpstr>
      <vt:lpstr>Queue Types: Two Options</vt:lpstr>
      <vt:lpstr>Queue-types: The Point-to-Point Domain</vt:lpstr>
      <vt:lpstr>Queue-types: The Publish/ Subscribe Domain</vt:lpstr>
      <vt:lpstr>JMS</vt:lpstr>
      <vt:lpstr>JMS Implementation</vt:lpstr>
      <vt:lpstr>JMS implementation</vt:lpstr>
      <vt:lpstr>JMS implementation</vt:lpstr>
      <vt:lpstr>JMS implementation</vt:lpstr>
      <vt:lpstr>JMS implementation</vt:lpstr>
      <vt:lpstr>JMS implementation</vt:lpstr>
      <vt:lpstr>JMS implementation</vt:lpstr>
      <vt:lpstr>Selecting Messages</vt:lpstr>
      <vt:lpstr>Selecting messages</vt:lpstr>
      <vt:lpstr>Selecting messages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Application Integration</dc:title>
  <dc:creator>rihh</dc:creator>
  <cp:lastModifiedBy>Harald Rietdijk</cp:lastModifiedBy>
  <cp:revision>74</cp:revision>
  <dcterms:created xsi:type="dcterms:W3CDTF">2015-09-14T15:22:10Z</dcterms:created>
  <dcterms:modified xsi:type="dcterms:W3CDTF">2020-12-01T12:46:08Z</dcterms:modified>
</cp:coreProperties>
</file>