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1" r:id="rId5"/>
    <p:sldId id="297" r:id="rId6"/>
    <p:sldId id="293" r:id="rId7"/>
    <p:sldId id="303" r:id="rId8"/>
    <p:sldId id="304" r:id="rId9"/>
    <p:sldId id="305" r:id="rId10"/>
    <p:sldId id="311" r:id="rId11"/>
    <p:sldId id="310" r:id="rId12"/>
    <p:sldId id="312" r:id="rId13"/>
    <p:sldId id="313" r:id="rId14"/>
    <p:sldId id="314" r:id="rId15"/>
    <p:sldId id="307" r:id="rId16"/>
    <p:sldId id="308" r:id="rId17"/>
    <p:sldId id="318" r:id="rId18"/>
    <p:sldId id="319" r:id="rId19"/>
    <p:sldId id="315" r:id="rId20"/>
    <p:sldId id="320" r:id="rId21"/>
    <p:sldId id="321" r:id="rId22"/>
    <p:sldId id="316" r:id="rId23"/>
    <p:sldId id="317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637"/>
    <a:srgbClr val="EBEBEB"/>
    <a:srgbClr val="355C80"/>
    <a:srgbClr val="616161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2860D-BC55-43BF-B628-813F1F882EDE}" v="66" dt="2019-11-26T20:02:12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A8542766-F3E0-45BE-8F1A-414357491F20}"/>
              </a:ext>
            </a:extLst>
          </p:cNvPr>
          <p:cNvSpPr/>
          <p:nvPr userDrawn="1"/>
        </p:nvSpPr>
        <p:spPr>
          <a:xfrm>
            <a:off x="1" y="0"/>
            <a:ext cx="12199966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355C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9F7C6F-0A59-4B2C-BB63-B2EB69DC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90D3BD7-4991-430B-95BC-FFCB9C81B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86C4A2-F4BC-45E5-BBEA-F7DE723D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27-11-2020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1B3249-E5B5-4991-87F9-4C456636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024A38-818A-45AB-8DE9-04A5EB58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97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DA52A-4303-4F58-AF3A-CB3695BD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D44CFCE-972D-44D4-A1E6-6E9D4A293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EE49B2-EFB8-4A52-A02D-4047000B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27-11-2020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608B4B-1887-4F8F-B04E-99D3E850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F364E5-4FBA-4E95-BA09-07D2DF0D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99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8D0E508-D411-49CA-AE2C-0C006B6E5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E0A5180-00C7-4D69-B9E9-EAF0CC39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832F12-843A-4721-B5AD-14E33640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27-11-2020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0DA8A32-A95A-46DD-BC8E-AA1CD6B3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79DBAB-FA65-45B8-AEFE-BDA60AE8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0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D6394-53DE-4265-B47E-D6E467D1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0105D8-41CC-4D91-9A61-1E0DA991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87B17B-588E-40F4-92EC-0A45547D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27-11-2020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C4FF39-9866-4356-A4A7-94A0BDC4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2F0EDF-CCEF-4868-B4C6-348FEC99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42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900DE-193D-4116-A1E7-E986440F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F22A9D7-DD7D-4C46-B365-FE4E4CA9A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9ED518-7F22-4110-941D-CB753C06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27-11-2020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A38A59-729E-4124-A4F5-AE11D757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7761C9-CC98-4E35-93B6-B6947492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647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0DAE9-FC9D-46E4-973C-0E783F88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A94FE6-1C3F-4869-986D-AE9F292A4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CA7E00-3BA6-4F21-8D37-FF925D24D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7BE1F1-1E02-4C4B-9215-C26C763A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27-11-2020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AF3DC3E-F0E0-4866-B361-FFE8248D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28E252-9450-4652-A2D1-BF722846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123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56214-D696-477E-AE00-09C9146C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9F0DC0-93F6-481B-819D-A1318C703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90A036-E6A0-4B20-AD4C-89037A06A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2AC2B50-7461-45A7-A216-24532B379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FD859F2-1977-4569-A7A4-AC5188A6A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AD24FB9-D745-4395-B472-CA71652C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27-11-2020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EC0C436-BB54-4DEB-85D6-1B4C258F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74ECD90-2461-4D00-B287-53208A10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09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1C2CA9FE-4E72-4353-B561-F413E9C5A9BB}"/>
              </a:ext>
            </a:extLst>
          </p:cNvPr>
          <p:cNvSpPr/>
          <p:nvPr userDrawn="1"/>
        </p:nvSpPr>
        <p:spPr>
          <a:xfrm>
            <a:off x="556606" y="0"/>
            <a:ext cx="11643360" cy="12115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355C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64AC64-E27D-44C9-A610-1AF91FBD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32922"/>
            <a:ext cx="11115675" cy="543378"/>
          </a:xfrm>
        </p:spPr>
        <p:txBody>
          <a:bodyPr>
            <a:noAutofit/>
          </a:bodyPr>
          <a:lstStyle>
            <a:lvl1pPr>
              <a:defRPr sz="2400" b="0">
                <a:solidFill>
                  <a:srgbClr val="355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DEC0BAF-D9C9-4575-8425-141829EB4B72}"/>
              </a:ext>
            </a:extLst>
          </p:cNvPr>
          <p:cNvSpPr/>
          <p:nvPr userDrawn="1"/>
        </p:nvSpPr>
        <p:spPr>
          <a:xfrm>
            <a:off x="0" y="0"/>
            <a:ext cx="548640" cy="6858000"/>
          </a:xfrm>
          <a:prstGeom prst="rect">
            <a:avLst/>
          </a:prstGeom>
          <a:solidFill>
            <a:srgbClr val="355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r>
              <a:rPr lang="en-US" dirty="0"/>
              <a:t>  </a:t>
            </a:r>
            <a:fld id="{33D1DAA3-8644-42D0-B630-75AC1C1FAB6B}" type="slidenum">
              <a:rPr lang="en-NL" sz="1600" smtClean="0"/>
              <a:pPr/>
              <a:t>‹#›</a:t>
            </a:fld>
            <a:endParaRPr lang="en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794A3CA-5AE3-493F-A724-221CABA9A4C1}"/>
              </a:ext>
            </a:extLst>
          </p:cNvPr>
          <p:cNvSpPr/>
          <p:nvPr userDrawn="1"/>
        </p:nvSpPr>
        <p:spPr>
          <a:xfrm>
            <a:off x="556606" y="1211580"/>
            <a:ext cx="11643360" cy="56464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056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16FB480-41F5-4A63-A450-20D93A4E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27-11-2020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5A03342-9EEC-4FE3-A19E-89D611C3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9CACFD-DF69-41BC-95E4-02BC34EF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291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40FA3-7763-43B6-9F75-041564EB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388E29-93E0-4808-A0C6-93906D4B1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3DE3CCE-634D-4AF6-B6F3-4D5D77E7A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B76883B-C825-4CE0-A6CF-701EA6A5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27-11-2020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A7D3743-845F-4326-B0F3-48F1C031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1F822C-0453-4C5D-B363-B74EC3C6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6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B2A2D-346D-4590-9E0A-AC60DC05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44E9AE0-777D-4CAC-B0AC-978A99F60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E87D238-5D13-4717-8E69-1C2A109F1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9F8C440-7759-47F2-AF23-BCA24872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27-11-2020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87A9A4-0D9C-47D4-A717-D169472D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788B0E5-0784-44DF-8B86-34F1A8CE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627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03A072E-EABC-4722-B5F9-99893C57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553AFAD-1026-4DD7-B20F-6EA70F083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01A226-BD8B-4F30-8AD6-F24729EDA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DBF9A-23EA-4162-B93D-733512854980}" type="datetimeFigureOut">
              <a:rPr lang="nl-NL" smtClean="0"/>
              <a:t>27-11-2020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59C9E7-5C34-436F-84B9-5524C6D8F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9F7A5B-8BE4-49B5-ABEA-8A3942494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70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8081/startmijnflow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8081/startmijnflow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4EAC44DD-77CC-4362-B31A-9CCBFD542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61266"/>
              </p:ext>
            </p:extLst>
          </p:nvPr>
        </p:nvGraphicFramePr>
        <p:xfrm>
          <a:off x="1523999" y="960120"/>
          <a:ext cx="9143999" cy="2295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9">
                  <a:extLst>
                    <a:ext uri="{9D8B030D-6E8A-4147-A177-3AD203B41FA5}">
                      <a16:colId xmlns:a16="http://schemas.microsoft.com/office/drawing/2014/main" val="2161616772"/>
                    </a:ext>
                  </a:extLst>
                </a:gridCol>
              </a:tblGrid>
              <a:tr h="2295842"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endParaRPr lang="nl-NL" sz="3600" b="0" dirty="0">
                        <a:solidFill>
                          <a:srgbClr val="5D606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nl-NL" sz="3600" b="0" dirty="0">
                          <a:solidFill>
                            <a:srgbClr val="5D6067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Een Anypoint flow maken</a:t>
                      </a:r>
                    </a:p>
                    <a:p>
                      <a:pPr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nl-NL" sz="3600" b="0" dirty="0">
                          <a:solidFill>
                            <a:srgbClr val="5D6067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2020</a:t>
                      </a:r>
                    </a:p>
                  </a:txBody>
                  <a:tcPr anchor="b">
                    <a:lnL w="1270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79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58210"/>
                  </a:ext>
                </a:extLst>
              </a:tr>
            </a:tbl>
          </a:graphicData>
        </a:graphic>
      </p:graphicFrame>
      <p:sp>
        <p:nvSpPr>
          <p:cNvPr id="2" name="Rechthoek 1">
            <a:extLst>
              <a:ext uri="{FF2B5EF4-FFF2-40B4-BE49-F238E27FC236}">
                <a16:creationId xmlns:a16="http://schemas.microsoft.com/office/drawing/2014/main" id="{28EF6D44-83EB-45DA-A922-75FB00B6ACDE}"/>
              </a:ext>
            </a:extLst>
          </p:cNvPr>
          <p:cNvSpPr/>
          <p:nvPr/>
        </p:nvSpPr>
        <p:spPr>
          <a:xfrm>
            <a:off x="1408320" y="6129576"/>
            <a:ext cx="2426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nl-NL" dirty="0">
                <a:solidFill>
                  <a:srgbClr val="5D6067"/>
                </a:solidFill>
                <a:cs typeface="Arial" panose="020B0604020202020204" pitchFamily="34" charset="0"/>
              </a:rPr>
              <a:t>Harald Rietdijk</a:t>
            </a:r>
            <a:br>
              <a:rPr lang="nl-NL" dirty="0">
                <a:solidFill>
                  <a:srgbClr val="5D6067"/>
                </a:solidFill>
                <a:cs typeface="Arial" panose="020B0604020202020204" pitchFamily="34" charset="0"/>
              </a:rPr>
            </a:br>
            <a:r>
              <a:rPr lang="nl-NL" dirty="0">
                <a:solidFill>
                  <a:srgbClr val="5D6067"/>
                </a:solidFill>
                <a:cs typeface="Arial" panose="020B0604020202020204" pitchFamily="34" charset="0"/>
              </a:rPr>
              <a:t>h.h.rietdijk@pl.hanze.nl</a:t>
            </a:r>
          </a:p>
        </p:txBody>
      </p:sp>
    </p:spTree>
    <p:extLst>
      <p:ext uri="{BB962C8B-B14F-4D97-AF65-F5344CB8AC3E}">
        <p14:creationId xmlns:p14="http://schemas.microsoft.com/office/powerpoint/2010/main" val="326105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4766A-0538-4395-A3A4-0168BDFB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of de console twee </a:t>
            </a:r>
            <a:r>
              <a:rPr lang="en-US" dirty="0" err="1"/>
              <a:t>keer</a:t>
            </a:r>
            <a:r>
              <a:rPr lang="en-US" dirty="0"/>
              <a:t> DEPLOYED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.  </a:t>
            </a:r>
            <a:br>
              <a:rPr lang="en-US" dirty="0"/>
            </a:br>
            <a:r>
              <a:rPr lang="en-US" dirty="0"/>
              <a:t>( 1 x </a:t>
            </a:r>
            <a:r>
              <a:rPr lang="en-US" dirty="0" err="1"/>
              <a:t>voor</a:t>
            </a:r>
            <a:r>
              <a:rPr lang="en-US" dirty="0"/>
              <a:t> de Mule runtime </a:t>
            </a:r>
            <a:r>
              <a:rPr lang="en-US" dirty="0" err="1"/>
              <a:t>en</a:t>
            </a:r>
            <a:r>
              <a:rPr lang="en-US" dirty="0"/>
              <a:t> 1 x </a:t>
            </a:r>
            <a:r>
              <a:rPr lang="en-US" dirty="0" err="1"/>
              <a:t>voor</a:t>
            </a:r>
            <a:r>
              <a:rPr lang="en-US" dirty="0"/>
              <a:t> je Flow)</a:t>
            </a: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81AFE90-CB3F-4C4F-A5B8-AD86AB8B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3" y="1906618"/>
            <a:ext cx="10982325" cy="3914775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C6E703A5-8186-4E4D-BD47-753FC446B910}"/>
              </a:ext>
            </a:extLst>
          </p:cNvPr>
          <p:cNvSpPr/>
          <p:nvPr/>
        </p:nvSpPr>
        <p:spPr>
          <a:xfrm>
            <a:off x="987084" y="6155746"/>
            <a:ext cx="110708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/>
              <a:t>Na wijziging van je flow code kun je door CTRL+S je flow automatisch opnieuw </a:t>
            </a:r>
            <a:r>
              <a:rPr lang="nl-NL" b="1" dirty="0" err="1"/>
              <a:t>deployen</a:t>
            </a:r>
            <a:r>
              <a:rPr lang="nl-NL" b="1" dirty="0"/>
              <a:t>. Mule </a:t>
            </a:r>
            <a:r>
              <a:rPr lang="nl-NL" b="1" dirty="0" err="1"/>
              <a:t>runtime</a:t>
            </a:r>
            <a:r>
              <a:rPr lang="nl-NL" b="1" dirty="0"/>
              <a:t> wordt dan</a:t>
            </a:r>
            <a:br>
              <a:rPr lang="nl-NL" b="1" dirty="0"/>
            </a:br>
            <a:r>
              <a:rPr lang="nl-NL" b="1" dirty="0"/>
              <a:t> niet gestopt en herstart.</a:t>
            </a:r>
          </a:p>
        </p:txBody>
      </p:sp>
    </p:spTree>
    <p:extLst>
      <p:ext uri="{BB962C8B-B14F-4D97-AF65-F5344CB8AC3E}">
        <p14:creationId xmlns:p14="http://schemas.microsoft.com/office/powerpoint/2010/main" val="859966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5E46A-19A8-4C23-8C04-AE67A8A8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 flow in de browser met </a:t>
            </a:r>
            <a:r>
              <a:rPr lang="nl-NL" dirty="0">
                <a:hlinkClick r:id="rId2"/>
              </a:rPr>
              <a:t>http://localhost:8081/startmijnflow</a:t>
            </a: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5A7AA45-13CD-49A0-9381-3C520DA6C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343302"/>
            <a:ext cx="9607119" cy="540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5B190-4A25-4582-8BB6-96552FC6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test </a:t>
            </a:r>
            <a:r>
              <a:rPr lang="en-US" dirty="0" err="1"/>
              <a:t>ook</a:t>
            </a:r>
            <a:r>
              <a:rPr lang="en-US" dirty="0"/>
              <a:t> in Postman.</a:t>
            </a:r>
            <a:br>
              <a:rPr lang="en-US" dirty="0"/>
            </a:br>
            <a:r>
              <a:rPr lang="en-US" dirty="0" err="1"/>
              <a:t>Gebruik</a:t>
            </a:r>
            <a:r>
              <a:rPr lang="en-US" dirty="0"/>
              <a:t> postman om een request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Posten</a:t>
            </a:r>
            <a:r>
              <a:rPr lang="en-US" dirty="0"/>
              <a:t> op </a:t>
            </a:r>
            <a:r>
              <a:rPr lang="nl-NL" dirty="0">
                <a:hlinkClick r:id="rId2"/>
              </a:rPr>
              <a:t>http://localhost:8081/startmijnflow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3B412C4-9B97-4D39-B63F-41EFE9EAF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78" y="1378258"/>
            <a:ext cx="9570129" cy="538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9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5B190-4A25-4582-8BB6-96552FC6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Hallo allemaal!</a:t>
            </a: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B1EC288-DC93-498D-A62C-7537C7ADA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267842"/>
            <a:ext cx="9732885" cy="547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13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15CC-C0DF-4969-908D-85FC6D2B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Objecten meesturen en ontvangen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220C16-3E72-4372-B9F3-095CD592CD82}"/>
              </a:ext>
            </a:extLst>
          </p:cNvPr>
          <p:cNvSpPr txBox="1"/>
          <p:nvPr/>
        </p:nvSpPr>
        <p:spPr>
          <a:xfrm>
            <a:off x="872455" y="1518407"/>
            <a:ext cx="3833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Het is mogelijk om bijvoorbeeld JSON </a:t>
            </a:r>
            <a:r>
              <a:rPr lang="nl-NL" dirty="0" err="1"/>
              <a:t>opjecten</a:t>
            </a:r>
            <a:r>
              <a:rPr lang="nl-NL" dirty="0"/>
              <a:t> mee te sturen met je </a:t>
            </a:r>
            <a:r>
              <a:rPr lang="nl-NL" dirty="0" err="1"/>
              <a:t>request</a:t>
            </a:r>
            <a:r>
              <a:rPr lang="nl-NL" dirty="0"/>
              <a:t> vanuit Postman (ik gebruik hier een ander </a:t>
            </a:r>
            <a:r>
              <a:rPr lang="nl-NL" dirty="0" err="1"/>
              <a:t>endpoint</a:t>
            </a:r>
            <a:r>
              <a:rPr lang="nl-NL" dirty="0"/>
              <a:t> (</a:t>
            </a:r>
            <a:r>
              <a:rPr lang="nl-NL" dirty="0" err="1"/>
              <a:t>sayhello</a:t>
            </a:r>
            <a:r>
              <a:rPr lang="nl-NL" dirty="0"/>
              <a:t>), maar dat is niet relevant)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02CDC-4F8D-46F3-856C-A6339FB13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224" y="1518407"/>
            <a:ext cx="7400925" cy="224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9939FB-FC14-4C3F-9086-8856842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62" y="3766307"/>
            <a:ext cx="81629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49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84B2-7EFD-42A8-987A-C87C83C1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http </a:t>
            </a:r>
            <a:r>
              <a:rPr lang="nl-NL" dirty="0" err="1"/>
              <a:t>listener</a:t>
            </a:r>
            <a:r>
              <a:rPr lang="nl-NL" dirty="0"/>
              <a:t> weet nog van niks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0A7D8E-A9FC-4DAE-A72B-89AAB1549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12" y="1630544"/>
            <a:ext cx="10307047" cy="44931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9F7B1BB-32D6-4D4C-8725-EE8FF3B62286}"/>
              </a:ext>
            </a:extLst>
          </p:cNvPr>
          <p:cNvSpPr/>
          <p:nvPr/>
        </p:nvSpPr>
        <p:spPr>
          <a:xfrm>
            <a:off x="10012218" y="4969164"/>
            <a:ext cx="886691" cy="2582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099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192-D1A8-432C-BAE8-1543ED68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Metadata, elke component heeft deze tab in </a:t>
            </a:r>
            <a:r>
              <a:rPr lang="nl-NL" dirty="0" err="1"/>
              <a:t>properties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7B89D-60C1-483B-A274-6407438BA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162050"/>
            <a:ext cx="8315325" cy="3200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73E692-399A-47E6-AF81-DD6C35076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287" y="1923123"/>
            <a:ext cx="4531064" cy="4878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E2F200-9BD8-48B4-9565-173AF9D279C9}"/>
              </a:ext>
            </a:extLst>
          </p:cNvPr>
          <p:cNvSpPr txBox="1"/>
          <p:nvPr/>
        </p:nvSpPr>
        <p:spPr>
          <a:xfrm>
            <a:off x="761999" y="4714875"/>
            <a:ext cx="59436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/>
              <a:t>Gerbuik</a:t>
            </a:r>
            <a:r>
              <a:rPr lang="nl-NL" sz="1600" dirty="0"/>
              <a:t> de metadata om bijvoorbeeld op een HTTP-</a:t>
            </a:r>
            <a:r>
              <a:rPr lang="nl-NL" sz="1600" dirty="0" err="1"/>
              <a:t>listener</a:t>
            </a:r>
            <a:r>
              <a:rPr lang="nl-NL" sz="1600" dirty="0"/>
              <a:t> aan te geven wat de output is, of bij de set-</a:t>
            </a:r>
            <a:r>
              <a:rPr lang="nl-NL" sz="1600" dirty="0" err="1"/>
              <a:t>payload</a:t>
            </a:r>
            <a:r>
              <a:rPr lang="nl-NL" sz="1600" dirty="0"/>
              <a:t> wat de input is. </a:t>
            </a:r>
          </a:p>
          <a:p>
            <a:r>
              <a:rPr lang="nl-NL" sz="1600" dirty="0"/>
              <a:t>Metadata gebruik je als </a:t>
            </a:r>
            <a:r>
              <a:rPr lang="nl-NL" sz="1600" dirty="0" err="1"/>
              <a:t>Anypoint</a:t>
            </a:r>
            <a:r>
              <a:rPr lang="nl-NL" sz="1600" dirty="0"/>
              <a:t> niet zelf kan bepalen wat de in of output is van een component.</a:t>
            </a:r>
          </a:p>
          <a:p>
            <a:r>
              <a:rPr lang="nl-NL" sz="1600" dirty="0"/>
              <a:t>Je kunt zelf een datatype toevoegen. Voor JSON en XML types kun je voorbeeld bestanden (zoals die op </a:t>
            </a:r>
            <a:r>
              <a:rPr lang="nl-NL" sz="1600" dirty="0" err="1"/>
              <a:t>BlackBoard</a:t>
            </a:r>
            <a:r>
              <a:rPr lang="nl-NL" sz="1600" dirty="0"/>
              <a:t> staan) gebruiken. </a:t>
            </a:r>
            <a:r>
              <a:rPr lang="nl-NL" sz="1600" dirty="0" err="1"/>
              <a:t>Anypoint</a:t>
            </a:r>
            <a:r>
              <a:rPr lang="nl-NL" sz="1600" dirty="0"/>
              <a:t> bepaalt dan zelf de structuur van het type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2540533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F9C7-0B51-4272-8349-E56063DC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Werken met het binnengekomen object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7C86D-FA19-4D42-9059-C94937813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205000"/>
            <a:ext cx="10698737" cy="212009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10F16F7-CC8D-42F5-A9FB-BC32DA38B86C}"/>
              </a:ext>
            </a:extLst>
          </p:cNvPr>
          <p:cNvSpPr/>
          <p:nvPr/>
        </p:nvSpPr>
        <p:spPr>
          <a:xfrm>
            <a:off x="9624291" y="1810327"/>
            <a:ext cx="923636" cy="9328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64C7BD-7D8B-45D2-B63C-83E3F73279BB}"/>
              </a:ext>
            </a:extLst>
          </p:cNvPr>
          <p:cNvSpPr/>
          <p:nvPr/>
        </p:nvSpPr>
        <p:spPr>
          <a:xfrm>
            <a:off x="1778466" y="2273417"/>
            <a:ext cx="2533475" cy="3355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0B9B6-5367-4B44-BD6C-E04392707422}"/>
              </a:ext>
            </a:extLst>
          </p:cNvPr>
          <p:cNvSpPr txBox="1"/>
          <p:nvPr/>
        </p:nvSpPr>
        <p:spPr>
          <a:xfrm>
            <a:off x="1157681" y="3598877"/>
            <a:ext cx="5796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 de </a:t>
            </a:r>
            <a:r>
              <a:rPr lang="nl-NL" dirty="0" err="1"/>
              <a:t>payload</a:t>
            </a:r>
            <a:r>
              <a:rPr lang="nl-NL" dirty="0"/>
              <a:t> zijn nu de velden beschikbaar zoals die in het JSON bestand gedefinieerd zijn. Let op de structuur van de opdracht binnen de set-</a:t>
            </a:r>
            <a:r>
              <a:rPr lang="nl-NL" dirty="0" err="1"/>
              <a:t>variable</a:t>
            </a:r>
            <a:r>
              <a:rPr lang="nl-NL" dirty="0"/>
              <a:t>, dit is </a:t>
            </a:r>
            <a:r>
              <a:rPr lang="nl-NL" dirty="0" err="1"/>
              <a:t>Anypoint</a:t>
            </a:r>
            <a:r>
              <a:rPr lang="nl-NL" dirty="0"/>
              <a:t> eigen. Zie ook de documentatie over </a:t>
            </a:r>
            <a:r>
              <a:rPr lang="nl-NL" dirty="0" err="1"/>
              <a:t>DataWeave</a:t>
            </a:r>
            <a:r>
              <a:rPr lang="nl-NL" dirty="0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3562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3CC2-FF9D-4FF7-8E6A-508B742C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Ook de output kan </a:t>
            </a:r>
            <a:r>
              <a:rPr lang="nl-NL" dirty="0" err="1"/>
              <a:t>geformateerd</a:t>
            </a:r>
            <a:r>
              <a:rPr lang="nl-NL" dirty="0"/>
              <a:t> worden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E3834-8B0A-486F-8F6B-FCFDA3A7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30" y="1251239"/>
            <a:ext cx="7245151" cy="487247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28214A3-7988-4739-B8C3-8BCFEC3D02C7}"/>
              </a:ext>
            </a:extLst>
          </p:cNvPr>
          <p:cNvSpPr/>
          <p:nvPr/>
        </p:nvSpPr>
        <p:spPr>
          <a:xfrm>
            <a:off x="4747491" y="2595418"/>
            <a:ext cx="1154545" cy="5433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BB9352-B41D-441A-8823-62865ACDD485}"/>
              </a:ext>
            </a:extLst>
          </p:cNvPr>
          <p:cNvSpPr/>
          <p:nvPr/>
        </p:nvSpPr>
        <p:spPr>
          <a:xfrm>
            <a:off x="1782330" y="5092117"/>
            <a:ext cx="2865171" cy="8556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8738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BEA9-6F8F-472A-82D0-260F551D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 de </a:t>
            </a:r>
            <a:r>
              <a:rPr lang="nl-NL" dirty="0" err="1"/>
              <a:t>transform</a:t>
            </a:r>
            <a:r>
              <a:rPr lang="nl-NL" dirty="0"/>
              <a:t> </a:t>
            </a:r>
            <a:r>
              <a:rPr lang="nl-NL" dirty="0" err="1"/>
              <a:t>message</a:t>
            </a:r>
            <a:r>
              <a:rPr lang="nl-NL" dirty="0"/>
              <a:t> 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9FBD55-8309-4800-9C4C-A61CCACC3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885" y="0"/>
            <a:ext cx="603383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FD30DD-0C0D-4ADD-9C98-4C254ECDD0B8}"/>
              </a:ext>
            </a:extLst>
          </p:cNvPr>
          <p:cNvSpPr txBox="1"/>
          <p:nvPr/>
        </p:nvSpPr>
        <p:spPr>
          <a:xfrm>
            <a:off x="885825" y="2390775"/>
            <a:ext cx="2905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Met behulp van de </a:t>
            </a:r>
            <a:r>
              <a:rPr lang="nl-NL" dirty="0" err="1"/>
              <a:t>transform</a:t>
            </a:r>
            <a:r>
              <a:rPr lang="nl-NL" dirty="0"/>
              <a:t> </a:t>
            </a:r>
            <a:r>
              <a:rPr lang="nl-NL" dirty="0" err="1"/>
              <a:t>message</a:t>
            </a:r>
            <a:r>
              <a:rPr lang="nl-NL" dirty="0"/>
              <a:t> is het eenvoudig om de output van de ene component om te zetten naar de input van de volgende component.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236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11AFB-9460-4C05-ACE9-9FA5664B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new Mule project</a:t>
            </a: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40A60E9-719E-4D45-9FC2-1B4962743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297186"/>
            <a:ext cx="9648825" cy="542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39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F0C0-B72C-4B08-A899-F16753DA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in Postman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5E165-535B-434A-96CA-F3F751B4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752475"/>
            <a:ext cx="7400925" cy="2247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B60654-8B3F-4D1C-B5BC-987785FA3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3" y="2457450"/>
            <a:ext cx="8162925" cy="231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53AA8C-EFF1-4232-B052-D8E323BFF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581525"/>
            <a:ext cx="5238750" cy="22383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F5A2CB9-D5EF-475D-A237-4B4ED6101849}"/>
              </a:ext>
            </a:extLst>
          </p:cNvPr>
          <p:cNvSpPr/>
          <p:nvPr/>
        </p:nvSpPr>
        <p:spPr>
          <a:xfrm>
            <a:off x="3848100" y="5815012"/>
            <a:ext cx="2333625" cy="581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9CB70-E74F-4F8F-80DD-7D41818BDE28}"/>
              </a:ext>
            </a:extLst>
          </p:cNvPr>
          <p:cNvSpPr txBox="1"/>
          <p:nvPr/>
        </p:nvSpPr>
        <p:spPr>
          <a:xfrm>
            <a:off x="2747963" y="592085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Response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2465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D19756D-DDD1-401D-A430-2759D0DD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359454"/>
            <a:ext cx="9537199" cy="5364674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EDE76B2-F32B-40FC-9C7D-7504056E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ready to go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846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C546A-B274-40A6-9AC2-CE0184C2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een http listener bij Global Configuration Elements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4A3B1C4-AC6E-46FC-89BF-A00AD74A9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8" y="1300013"/>
            <a:ext cx="9713651" cy="54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6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C546A-B274-40A6-9AC2-CE0184C2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een http listener bij Global Configuration Elements</a:t>
            </a: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7712D00-40F9-4CF5-9B2A-B8AFDC3D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321108"/>
            <a:ext cx="9732885" cy="547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9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5B190-4A25-4582-8BB6-96552FC6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Plaats</a:t>
            </a:r>
            <a:r>
              <a:rPr lang="en-US" dirty="0"/>
              <a:t> een </a:t>
            </a:r>
            <a:r>
              <a:rPr lang="en-US" dirty="0" err="1"/>
              <a:t>url</a:t>
            </a:r>
            <a:r>
              <a:rPr lang="en-US" dirty="0"/>
              <a:t>-pad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keuze</a:t>
            </a:r>
            <a:r>
              <a:rPr lang="en-US" dirty="0"/>
              <a:t> in </a:t>
            </a:r>
            <a:r>
              <a:rPr lang="en-US" i="1" dirty="0"/>
              <a:t>Path</a:t>
            </a:r>
            <a:r>
              <a:rPr lang="en-US" dirty="0"/>
              <a:t>.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9238544-0A90-49C1-8A75-1E489B365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334691"/>
            <a:ext cx="9429750" cy="53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7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30F00-B0BD-4D52-90F8-9B1BEA42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Voeg</a:t>
            </a:r>
            <a:r>
              <a:rPr lang="en-US" dirty="0"/>
              <a:t> een </a:t>
            </a:r>
            <a:r>
              <a:rPr lang="en-US" dirty="0" err="1"/>
              <a:t>variabele</a:t>
            </a:r>
            <a:r>
              <a:rPr lang="en-US" dirty="0"/>
              <a:t> toe </a:t>
            </a:r>
            <a:r>
              <a:rPr lang="en-US" dirty="0" err="1"/>
              <a:t>aan</a:t>
            </a:r>
            <a:r>
              <a:rPr lang="en-US" dirty="0"/>
              <a:t> de flow</a:t>
            </a: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9E55203-BD86-4A19-B502-D474CB109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285596"/>
            <a:ext cx="9677650" cy="544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5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2D313-C10F-471E-9810-DBF6E1A1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Voeg</a:t>
            </a:r>
            <a:r>
              <a:rPr lang="en-US" dirty="0"/>
              <a:t> Set Payload component toe.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reduceer</a:t>
            </a:r>
            <a:r>
              <a:rPr lang="en-US" dirty="0"/>
              <a:t> de output tot </a:t>
            </a:r>
            <a:r>
              <a:rPr lang="en-US" dirty="0" err="1"/>
              <a:t>uitsluitend</a:t>
            </a:r>
            <a:r>
              <a:rPr lang="en-US" dirty="0"/>
              <a:t> het net </a:t>
            </a:r>
            <a:r>
              <a:rPr lang="en-US" dirty="0" err="1"/>
              <a:t>gemaakte</a:t>
            </a:r>
            <a:r>
              <a:rPr lang="en-US" dirty="0"/>
              <a:t> veld.  (van het type </a:t>
            </a:r>
            <a:r>
              <a:rPr lang="nl-NL" i="1" dirty="0"/>
              <a:t>output </a:t>
            </a:r>
            <a:r>
              <a:rPr lang="nl-NL" i="1" dirty="0" err="1"/>
              <a:t>text</a:t>
            </a:r>
            <a:r>
              <a:rPr lang="nl-NL" i="1" dirty="0"/>
              <a:t>/</a:t>
            </a:r>
            <a:r>
              <a:rPr lang="nl-NL" i="1" dirty="0" err="1"/>
              <a:t>plain</a:t>
            </a:r>
            <a:r>
              <a:rPr lang="nl-NL" b="1" dirty="0"/>
              <a:t>)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2513FA2-9E52-4539-9F68-6E9C57E3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90" y="1334423"/>
            <a:ext cx="9661864" cy="543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6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DDF77-0CC6-4403-81FC-737CD685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de flow </a:t>
            </a:r>
            <a:r>
              <a:rPr lang="en-US" dirty="0" err="1"/>
              <a:t>als</a:t>
            </a:r>
            <a:r>
              <a:rPr lang="en-US" dirty="0"/>
              <a:t> Mule Application</a:t>
            </a:r>
            <a:br>
              <a:rPr lang="en-US" dirty="0"/>
            </a:br>
            <a:r>
              <a:rPr lang="en-US" sz="1800" dirty="0"/>
              <a:t>(Let op: de run knop </a:t>
            </a:r>
            <a:r>
              <a:rPr lang="en-US" sz="1800" dirty="0" err="1"/>
              <a:t>bovenin</a:t>
            </a:r>
            <a:r>
              <a:rPr lang="en-US" sz="1800" dirty="0"/>
              <a:t> </a:t>
            </a:r>
            <a:r>
              <a:rPr lang="en-US" sz="1800" dirty="0" err="1"/>
              <a:t>pakt</a:t>
            </a:r>
            <a:r>
              <a:rPr lang="en-US" sz="1800" dirty="0"/>
              <a:t> </a:t>
            </a:r>
            <a:r>
              <a:rPr lang="en-US" sz="1800" dirty="0" err="1"/>
              <a:t>niet</a:t>
            </a:r>
            <a:r>
              <a:rPr lang="en-US" sz="1800" dirty="0"/>
              <a:t> </a:t>
            </a:r>
            <a:r>
              <a:rPr lang="en-US" sz="1800" dirty="0" err="1"/>
              <a:t>altijd</a:t>
            </a:r>
            <a:r>
              <a:rPr lang="en-US" sz="1800" dirty="0"/>
              <a:t> je project </a:t>
            </a:r>
            <a:r>
              <a:rPr lang="en-US" sz="1800" dirty="0" err="1"/>
              <a:t>waar</a:t>
            </a:r>
            <a:r>
              <a:rPr lang="en-US" sz="1800" dirty="0"/>
              <a:t> je net </a:t>
            </a:r>
            <a:r>
              <a:rPr lang="en-US" sz="1800" dirty="0" err="1"/>
              <a:t>aan</a:t>
            </a:r>
            <a:r>
              <a:rPr lang="en-US" sz="1800" dirty="0"/>
              <a:t> </a:t>
            </a:r>
            <a:r>
              <a:rPr lang="en-US" sz="1800" dirty="0" err="1"/>
              <a:t>gewerkt</a:t>
            </a:r>
            <a:r>
              <a:rPr lang="en-US" sz="1800" dirty="0"/>
              <a:t> </a:t>
            </a:r>
            <a:r>
              <a:rPr lang="en-US" sz="1800" dirty="0" err="1"/>
              <a:t>hebt</a:t>
            </a:r>
            <a:r>
              <a:rPr lang="en-US" sz="1800" dirty="0"/>
              <a:t>)</a:t>
            </a: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CE31237-E45D-4137-B9BE-21A5D82F7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309735"/>
            <a:ext cx="9642628" cy="542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297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4DF52CD1518440A9410417543192CF" ma:contentTypeVersion="11" ma:contentTypeDescription="Een nieuw document maken." ma:contentTypeScope="" ma:versionID="84561bb80af84ced7de3ee100ad5b499">
  <xsd:schema xmlns:xsd="http://www.w3.org/2001/XMLSchema" xmlns:xs="http://www.w3.org/2001/XMLSchema" xmlns:p="http://schemas.microsoft.com/office/2006/metadata/properties" xmlns:ns3="41d31240-3f9b-4160-aa9d-7e114304e6cc" xmlns:ns4="d665bda0-32f6-4388-bc96-c7f43a2006b3" targetNamespace="http://schemas.microsoft.com/office/2006/metadata/properties" ma:root="true" ma:fieldsID="802497450e6e849176d5068781131c9e" ns3:_="" ns4:_="">
    <xsd:import namespace="41d31240-3f9b-4160-aa9d-7e114304e6cc"/>
    <xsd:import namespace="d665bda0-32f6-4388-bc96-c7f43a2006b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31240-3f9b-4160-aa9d-7e114304e6c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bda0-32f6-4388-bc96-c7f43a200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BDC546-F7F9-4E5F-8D5D-F91C6737ED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EB3D31-85B1-4C30-AB73-01BB3B86BAE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4EF13AA-BD8C-4024-A396-8A0990B54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d31240-3f9b-4160-aa9d-7e114304e6cc"/>
    <ds:schemaRef ds:uri="d665bda0-32f6-4388-bc96-c7f43a2006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420</Words>
  <Application>Microsoft Office PowerPoint</Application>
  <PresentationFormat>Widescreen</PresentationFormat>
  <Paragraphs>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Kantoorthema</vt:lpstr>
      <vt:lpstr>PowerPoint Presentation</vt:lpstr>
      <vt:lpstr>Make new Mule project</vt:lpstr>
      <vt:lpstr>You are ready to go</vt:lpstr>
      <vt:lpstr>Begin een http listener bij Global Configuration Elements</vt:lpstr>
      <vt:lpstr>Begin een http listener bij Global Configuration Elements</vt:lpstr>
      <vt:lpstr>Plaats een url-pad naar keuze in Path.</vt:lpstr>
      <vt:lpstr>Voeg een variabele toe aan de flow</vt:lpstr>
      <vt:lpstr>Voeg Set Payload component toe. En reduceer de output tot uitsluitend het net gemaakte veld.  (van het type output text/plain)</vt:lpstr>
      <vt:lpstr>Run de flow als Mule Application (Let op: de run knop bovenin pakt niet altijd je project waar je net aan gewerkt hebt)</vt:lpstr>
      <vt:lpstr>Check of de console twee keer DEPLOYED aan geeft.   ( 1 x voor de Mule runtime en 1 x voor je Flow)</vt:lpstr>
      <vt:lpstr>Test de flow in de browser met http://localhost:8081/startmijnflow</vt:lpstr>
      <vt:lpstr>En test ook in Postman. Gebruik postman om een request te Posten op http://localhost:8081/startmijnflow</vt:lpstr>
      <vt:lpstr>Hallo allemaal!</vt:lpstr>
      <vt:lpstr>Objecten meesturen en ontvangen</vt:lpstr>
      <vt:lpstr>De http listener weet nog van niks</vt:lpstr>
      <vt:lpstr>Metadata, elke component heeft deze tab in properties</vt:lpstr>
      <vt:lpstr>Werken met het binnengekomen object</vt:lpstr>
      <vt:lpstr>Ook de output kan geformateerd worden</vt:lpstr>
      <vt:lpstr>Gebruik de transform message </vt:lpstr>
      <vt:lpstr>Test in Postman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Vegter GJ, Geert</dc:creator>
  <cp:lastModifiedBy>Harald Rietdijk</cp:lastModifiedBy>
  <cp:revision>15</cp:revision>
  <dcterms:created xsi:type="dcterms:W3CDTF">2019-11-14T19:47:38Z</dcterms:created>
  <dcterms:modified xsi:type="dcterms:W3CDTF">2020-11-27T12:19:43Z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0x010100FD4DF52CD1518440A9410417543192CF</vt:lpwstr>
  </property>
</Properties>
</file>