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71" r:id="rId5"/>
    <p:sldId id="297" r:id="rId6"/>
    <p:sldId id="293" r:id="rId7"/>
    <p:sldId id="303" r:id="rId8"/>
    <p:sldId id="322" r:id="rId9"/>
    <p:sldId id="324" r:id="rId10"/>
    <p:sldId id="325" r:id="rId11"/>
    <p:sldId id="326" r:id="rId12"/>
    <p:sldId id="327" r:id="rId13"/>
    <p:sldId id="304" r:id="rId14"/>
    <p:sldId id="305" r:id="rId15"/>
    <p:sldId id="311" r:id="rId16"/>
    <p:sldId id="310" r:id="rId17"/>
    <p:sldId id="323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637"/>
    <a:srgbClr val="EBEBEB"/>
    <a:srgbClr val="355C80"/>
    <a:srgbClr val="616161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779" autoAdjust="0"/>
  </p:normalViewPr>
  <p:slideViewPr>
    <p:cSldViewPr snapToGrid="0">
      <p:cViewPr varScale="1">
        <p:scale>
          <a:sx n="69" d="100"/>
          <a:sy n="69" d="100"/>
        </p:scale>
        <p:origin x="12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F92C3-22C2-48BD-8D72-6261F8E07BD0}" type="datetimeFigureOut">
              <a:rPr lang="LID4096" smtClean="0"/>
              <a:t>02/25/2021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A3AB0-93CA-45FD-82E4-199AA6B1B3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4831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dw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2.0</a:t>
            </a:r>
          </a:p>
          <a:p>
            <a:r>
              <a:rPr lang="en-GB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 application/xml</a:t>
            </a:r>
          </a:p>
          <a:p>
            <a:r>
              <a:rPr lang="de-DE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</a:t>
            </a:r>
            <a:r>
              <a:rPr lang="de-DE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ns0 http://soapserver.qbuzz.com/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ns0#logEtas: {</a:t>
            </a:r>
          </a:p>
          <a:p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etaBericht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{</a:t>
            </a:r>
          </a:p>
          <a:p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lijnNaam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payload.Bericht.lijnNaam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eindpunt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payload.Bericht.eindpunt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bedrijf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payload.Bericht.bedrijf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busID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payload.Bericht.busID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tijd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payload.Bericht.tijd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ETAs: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payload.Bericht.ETAs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.*ETA map(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item,index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-&gt; {</a:t>
            </a:r>
          </a:p>
          <a:p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halteNaam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item.halteNaam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richting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item.richting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aankomsttijd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item.aankomsttijd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A3AB0-93CA-45FD-82E4-199AA6B1B3D5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2441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A8542766-F3E0-45BE-8F1A-414357491F20}"/>
              </a:ext>
            </a:extLst>
          </p:cNvPr>
          <p:cNvSpPr/>
          <p:nvPr userDrawn="1"/>
        </p:nvSpPr>
        <p:spPr>
          <a:xfrm>
            <a:off x="1" y="0"/>
            <a:ext cx="12199966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355C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9F7C6F-0A59-4B2C-BB63-B2EB69DC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90D3BD7-4991-430B-95BC-FFCB9C81B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F86C4A2-F4BC-45E5-BBEA-F7DE723D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BF9A-23EA-4162-B93D-733512854980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1B3249-E5B5-4991-87F9-4C456636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024A38-818A-45AB-8DE9-04A5EB58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363B-DE5B-4FB1-9021-7E7A4B132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497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DA52A-4303-4F58-AF3A-CB3695BD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D44CFCE-972D-44D4-A1E6-6E9D4A293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EE49B2-EFB8-4A52-A02D-4047000B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BF9A-23EA-4162-B93D-733512854980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3608B4B-1887-4F8F-B04E-99D3E850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F364E5-4FBA-4E95-BA09-07D2DF0D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363B-DE5B-4FB1-9021-7E7A4B132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199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8D0E508-D411-49CA-AE2C-0C006B6E5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E0A5180-00C7-4D69-B9E9-EAF0CC39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8832F12-843A-4721-B5AD-14E33640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BF9A-23EA-4162-B93D-733512854980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0DA8A32-A95A-46DD-BC8E-AA1CD6B3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79DBAB-FA65-45B8-AEFE-BDA60AE8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363B-DE5B-4FB1-9021-7E7A4B132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0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D6394-53DE-4265-B47E-D6E467D1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0105D8-41CC-4D91-9A61-1E0DA9913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87B17B-588E-40F4-92EC-0A45547D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BF9A-23EA-4162-B93D-733512854980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C4FF39-9866-4356-A4A7-94A0BDC4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2F0EDF-CCEF-4868-B4C6-348FEC99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363B-DE5B-4FB1-9021-7E7A4B132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142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900DE-193D-4116-A1E7-E986440F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F22A9D7-DD7D-4C46-B365-FE4E4CA9A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9ED518-7F22-4110-941D-CB753C06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BF9A-23EA-4162-B93D-733512854980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A38A59-729E-4124-A4F5-AE11D757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7761C9-CC98-4E35-93B6-B6947492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363B-DE5B-4FB1-9021-7E7A4B132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647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0DAE9-FC9D-46E4-973C-0E783F88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A94FE6-1C3F-4869-986D-AE9F292A4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CA7E00-3BA6-4F21-8D37-FF925D24D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07BE1F1-1E02-4C4B-9215-C26C763AF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BF9A-23EA-4162-B93D-733512854980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AF3DC3E-F0E0-4866-B361-FFE8248D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128E252-9450-4652-A2D1-BF722846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363B-DE5B-4FB1-9021-7E7A4B132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123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56214-D696-477E-AE00-09C9146C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9F0DC0-93F6-481B-819D-A1318C703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90A036-E6A0-4B20-AD4C-89037A06A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2AC2B50-7461-45A7-A216-24532B379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FD859F2-1977-4569-A7A4-AC5188A6A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AD24FB9-D745-4395-B472-CA71652C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BF9A-23EA-4162-B93D-733512854980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EC0C436-BB54-4DEB-85D6-1B4C258F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74ECD90-2461-4D00-B287-53208A10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363B-DE5B-4FB1-9021-7E7A4B132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109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1C2CA9FE-4E72-4353-B561-F413E9C5A9BB}"/>
              </a:ext>
            </a:extLst>
          </p:cNvPr>
          <p:cNvSpPr/>
          <p:nvPr userDrawn="1"/>
        </p:nvSpPr>
        <p:spPr>
          <a:xfrm>
            <a:off x="556606" y="0"/>
            <a:ext cx="11643360" cy="12115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355C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64AC64-E27D-44C9-A610-1AF91FBDB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32922"/>
            <a:ext cx="11115675" cy="543378"/>
          </a:xfrm>
        </p:spPr>
        <p:txBody>
          <a:bodyPr>
            <a:noAutofit/>
          </a:bodyPr>
          <a:lstStyle>
            <a:lvl1pPr>
              <a:defRPr sz="2400" b="0">
                <a:solidFill>
                  <a:srgbClr val="355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DEC0BAF-D9C9-4575-8425-141829EB4B72}"/>
              </a:ext>
            </a:extLst>
          </p:cNvPr>
          <p:cNvSpPr/>
          <p:nvPr userDrawn="1"/>
        </p:nvSpPr>
        <p:spPr>
          <a:xfrm>
            <a:off x="0" y="0"/>
            <a:ext cx="548640" cy="6858000"/>
          </a:xfrm>
          <a:prstGeom prst="rect">
            <a:avLst/>
          </a:prstGeom>
          <a:solidFill>
            <a:srgbClr val="355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r>
              <a:rPr lang="en-US" dirty="0"/>
              <a:t>  </a:t>
            </a:r>
            <a:fld id="{33D1DAA3-8644-42D0-B630-75AC1C1FAB6B}" type="slidenum">
              <a:rPr lang="en-NL" sz="1600" smtClean="0"/>
              <a:pPr/>
              <a:t>‹#›</a:t>
            </a:fld>
            <a:endParaRPr lang="en-NL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794A3CA-5AE3-493F-A724-221CABA9A4C1}"/>
              </a:ext>
            </a:extLst>
          </p:cNvPr>
          <p:cNvSpPr/>
          <p:nvPr userDrawn="1"/>
        </p:nvSpPr>
        <p:spPr>
          <a:xfrm>
            <a:off x="556606" y="1211580"/>
            <a:ext cx="11643360" cy="56464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056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16FB480-41F5-4A63-A450-20D93A4E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BF9A-23EA-4162-B93D-733512854980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5A03342-9EEC-4FE3-A19E-89D611C3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9CACFD-DF69-41BC-95E4-02BC34EF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363B-DE5B-4FB1-9021-7E7A4B132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291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40FA3-7763-43B6-9F75-041564EB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388E29-93E0-4808-A0C6-93906D4B1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3DE3CCE-634D-4AF6-B6F3-4D5D77E7A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B76883B-C825-4CE0-A6CF-701EA6A5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BF9A-23EA-4162-B93D-733512854980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A7D3743-845F-4326-B0F3-48F1C031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D1F822C-0453-4C5D-B363-B74EC3C6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363B-DE5B-4FB1-9021-7E7A4B132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6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B2A2D-346D-4590-9E0A-AC60DC055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44E9AE0-777D-4CAC-B0AC-978A99F60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E87D238-5D13-4717-8E69-1C2A109F1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9F8C440-7759-47F2-AF23-BCA24872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BF9A-23EA-4162-B93D-733512854980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887A9A4-0D9C-47D4-A717-D169472D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788B0E5-0784-44DF-8B86-34F1A8CE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363B-DE5B-4FB1-9021-7E7A4B132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627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03A072E-EABC-4722-B5F9-99893C57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553AFAD-1026-4DD7-B20F-6EA70F083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01A226-BD8B-4F30-8AD6-F24729EDA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DBF9A-23EA-4162-B93D-733512854980}" type="datetimeFigureOut">
              <a:rPr lang="nl-NL" smtClean="0"/>
              <a:t>25-2-2021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59C9E7-5C34-436F-84B9-5524C6D8F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9F7A5B-8BE4-49B5-ABEA-8A3942494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363B-DE5B-4FB1-9021-7E7A4B132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70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4EAC44DD-77CC-4362-B31A-9CCBFD542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796256"/>
              </p:ext>
            </p:extLst>
          </p:nvPr>
        </p:nvGraphicFramePr>
        <p:xfrm>
          <a:off x="1523999" y="960120"/>
          <a:ext cx="9143999" cy="2295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9">
                  <a:extLst>
                    <a:ext uri="{9D8B030D-6E8A-4147-A177-3AD203B41FA5}">
                      <a16:colId xmlns:a16="http://schemas.microsoft.com/office/drawing/2014/main" val="2161616772"/>
                    </a:ext>
                  </a:extLst>
                </a:gridCol>
              </a:tblGrid>
              <a:tr h="2295842">
                <a:tc>
                  <a:txBody>
                    <a:bodyPr/>
                    <a:lstStyle/>
                    <a:p>
                      <a:pPr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endParaRPr lang="nl-NL" sz="3600" b="0" dirty="0">
                        <a:solidFill>
                          <a:srgbClr val="5D606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nl-NL" sz="3600" b="0" dirty="0" err="1">
                          <a:solidFill>
                            <a:srgbClr val="5D6067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AnyPoint</a:t>
                      </a:r>
                      <a:r>
                        <a:rPr lang="nl-NL" sz="3600" b="0" dirty="0">
                          <a:solidFill>
                            <a:srgbClr val="5D6067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verbinden met SOAP services</a:t>
                      </a:r>
                    </a:p>
                    <a:p>
                      <a:pPr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nl-NL" sz="3600" b="0" dirty="0">
                          <a:solidFill>
                            <a:srgbClr val="5D6067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2020</a:t>
                      </a:r>
                    </a:p>
                  </a:txBody>
                  <a:tcPr anchor="b">
                    <a:lnL w="1270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79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58210"/>
                  </a:ext>
                </a:extLst>
              </a:tr>
            </a:tbl>
          </a:graphicData>
        </a:graphic>
      </p:graphicFrame>
      <p:sp>
        <p:nvSpPr>
          <p:cNvPr id="2" name="Rechthoek 1">
            <a:extLst>
              <a:ext uri="{FF2B5EF4-FFF2-40B4-BE49-F238E27FC236}">
                <a16:creationId xmlns:a16="http://schemas.microsoft.com/office/drawing/2014/main" id="{28EF6D44-83EB-45DA-A922-75FB00B6ACDE}"/>
              </a:ext>
            </a:extLst>
          </p:cNvPr>
          <p:cNvSpPr/>
          <p:nvPr/>
        </p:nvSpPr>
        <p:spPr>
          <a:xfrm>
            <a:off x="1408320" y="6129576"/>
            <a:ext cx="24263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nl-NL" dirty="0">
                <a:solidFill>
                  <a:srgbClr val="5D6067"/>
                </a:solidFill>
                <a:cs typeface="Arial" panose="020B0604020202020204" pitchFamily="34" charset="0"/>
              </a:rPr>
              <a:t>Harald Rietdijk</a:t>
            </a:r>
            <a:br>
              <a:rPr lang="nl-NL" dirty="0">
                <a:solidFill>
                  <a:srgbClr val="5D6067"/>
                </a:solidFill>
                <a:cs typeface="Arial" panose="020B0604020202020204" pitchFamily="34" charset="0"/>
              </a:rPr>
            </a:br>
            <a:r>
              <a:rPr lang="nl-NL" dirty="0">
                <a:solidFill>
                  <a:srgbClr val="5D6067"/>
                </a:solidFill>
                <a:cs typeface="Arial" panose="020B0604020202020204" pitchFamily="34" charset="0"/>
              </a:rPr>
              <a:t>h.h.rietdijk@pl.hanze.nl</a:t>
            </a:r>
          </a:p>
        </p:txBody>
      </p:sp>
    </p:spTree>
    <p:extLst>
      <p:ext uri="{BB962C8B-B14F-4D97-AF65-F5344CB8AC3E}">
        <p14:creationId xmlns:p14="http://schemas.microsoft.com/office/powerpoint/2010/main" val="3261058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C546A-B274-40A6-9AC2-CE0184C2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Voeg</a:t>
            </a:r>
            <a:r>
              <a:rPr lang="en-US" dirty="0"/>
              <a:t> de consumer toe </a:t>
            </a:r>
            <a:r>
              <a:rPr lang="en-US" dirty="0" err="1"/>
              <a:t>aan</a:t>
            </a:r>
            <a:r>
              <a:rPr lang="en-US" dirty="0"/>
              <a:t> de flow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30458-4C9C-4242-BD63-752B40B92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004887"/>
            <a:ext cx="119443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9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5B190-4A25-4582-8BB6-96552FC6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Selecteer</a:t>
            </a:r>
            <a:r>
              <a:rPr lang="en-US" dirty="0"/>
              <a:t> de service die je wilt </a:t>
            </a:r>
            <a:r>
              <a:rPr lang="en-US" dirty="0" err="1"/>
              <a:t>aanroepen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B41DA-4518-4C65-B60B-8B64E9FBB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1566862"/>
            <a:ext cx="10525125" cy="3724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7FA905-6F99-4138-ABAC-64C9DC5F310C}"/>
              </a:ext>
            </a:extLst>
          </p:cNvPr>
          <p:cNvSpPr txBox="1"/>
          <p:nvPr/>
        </p:nvSpPr>
        <p:spPr>
          <a:xfrm>
            <a:off x="1047750" y="5410200"/>
            <a:ext cx="10525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Omdat in de WSDL die </a:t>
            </a:r>
            <a:r>
              <a:rPr lang="nl-NL" dirty="0" err="1"/>
              <a:t>gepubliseerd</a:t>
            </a:r>
            <a:r>
              <a:rPr lang="nl-NL" dirty="0"/>
              <a:t> is door de </a:t>
            </a:r>
            <a:r>
              <a:rPr lang="nl-NL" dirty="0" err="1"/>
              <a:t>java</a:t>
            </a:r>
            <a:r>
              <a:rPr lang="nl-NL" dirty="0"/>
              <a:t> applicatie alle gegeven over de uitwisseling al benoemd worden, kun je nu simpelweg de </a:t>
            </a:r>
            <a:r>
              <a:rPr lang="nl-NL" dirty="0" err="1"/>
              <a:t>transform</a:t>
            </a:r>
            <a:r>
              <a:rPr lang="nl-NL" dirty="0"/>
              <a:t> </a:t>
            </a:r>
            <a:r>
              <a:rPr lang="nl-NL" dirty="0" err="1"/>
              <a:t>message</a:t>
            </a:r>
            <a:r>
              <a:rPr lang="nl-NL" dirty="0"/>
              <a:t> gebruiken om de input van de </a:t>
            </a:r>
            <a:r>
              <a:rPr lang="nl-NL" dirty="0" err="1"/>
              <a:t>consumer</a:t>
            </a:r>
            <a:r>
              <a:rPr lang="nl-NL" dirty="0"/>
              <a:t> te vullen. In dit geval hoef je niet de metadata te bewerken. Zorg er wel voor dat de response in een eigen variabele wordt opgevangen. Dit kun je aangeven bij het </a:t>
            </a:r>
            <a:r>
              <a:rPr lang="nl-NL" dirty="0" err="1"/>
              <a:t>advanced</a:t>
            </a:r>
            <a:r>
              <a:rPr lang="nl-NL" dirty="0"/>
              <a:t> tabje.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48673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30F00-B0BD-4D52-90F8-9B1BEA42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Zorg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alleen</a:t>
            </a:r>
            <a:r>
              <a:rPr lang="en-US" dirty="0"/>
              <a:t> de </a:t>
            </a:r>
            <a:r>
              <a:rPr lang="en-US" dirty="0" err="1"/>
              <a:t>juiste</a:t>
            </a:r>
            <a:r>
              <a:rPr lang="en-US" dirty="0"/>
              <a:t> </a:t>
            </a:r>
            <a:r>
              <a:rPr lang="en-US" dirty="0" err="1"/>
              <a:t>berichten</a:t>
            </a:r>
            <a:r>
              <a:rPr lang="en-US" dirty="0"/>
              <a:t> </a:t>
            </a:r>
            <a:r>
              <a:rPr lang="en-US" dirty="0" err="1"/>
              <a:t>verstuurd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A48E64-25A9-4D6F-98AB-563202D05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934767"/>
            <a:ext cx="9954428" cy="49884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DCF469-BC19-4192-B574-3C1DAB666634}"/>
              </a:ext>
            </a:extLst>
          </p:cNvPr>
          <p:cNvSpPr txBox="1"/>
          <p:nvPr/>
        </p:nvSpPr>
        <p:spPr>
          <a:xfrm>
            <a:off x="676275" y="5981700"/>
            <a:ext cx="10785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Door gebruik te maken van de </a:t>
            </a:r>
            <a:r>
              <a:rPr lang="nl-NL" dirty="0" err="1"/>
              <a:t>choice</a:t>
            </a:r>
            <a:r>
              <a:rPr lang="nl-NL" dirty="0"/>
              <a:t> component kun je meerdere paden in je flow maken. In dit geval moet</a:t>
            </a:r>
          </a:p>
          <a:p>
            <a:r>
              <a:rPr lang="nl-NL" dirty="0"/>
              <a:t>de </a:t>
            </a:r>
            <a:r>
              <a:rPr lang="nl-NL" dirty="0" err="1"/>
              <a:t>consumer</a:t>
            </a:r>
            <a:r>
              <a:rPr lang="nl-NL" dirty="0"/>
              <a:t> alleen aangeroepen worden voor QBUZZ berichten van bussen die bij een halte zijn. </a:t>
            </a:r>
          </a:p>
          <a:p>
            <a:r>
              <a:rPr lang="nl-NL" dirty="0"/>
              <a:t>(let op: hier wordt gebruik gemaakt van variabelen die in deze flow zijn gedefinieerd, dat zal bij jou dus ander zijn)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52855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2D313-C10F-471E-9810-DBF6E1A1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Maak deze extra stap in de flow asynchroon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144BFF-D75F-45E3-935E-6A47E9565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157287"/>
            <a:ext cx="8610600" cy="5000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5810B5-6F46-4093-A336-EDC99712BBC5}"/>
              </a:ext>
            </a:extLst>
          </p:cNvPr>
          <p:cNvSpPr txBox="1"/>
          <p:nvPr/>
        </p:nvSpPr>
        <p:spPr>
          <a:xfrm>
            <a:off x="761999" y="6315075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Door met de rechtermuisknop de </a:t>
            </a:r>
            <a:r>
              <a:rPr lang="nl-NL" dirty="0" err="1"/>
              <a:t>choice</a:t>
            </a:r>
            <a:r>
              <a:rPr lang="nl-NL" dirty="0"/>
              <a:t> te selecteren kun je de flow asynchroon maken.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22868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71B8-F25E-4A1F-BC4C-383DC0A9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 de applicatie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05F74-D844-4E96-B342-88EB8D39D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21" y="1200150"/>
            <a:ext cx="6886679" cy="50802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D2D2DB-EB24-4C1F-94AA-694535B22922}"/>
              </a:ext>
            </a:extLst>
          </p:cNvPr>
          <p:cNvSpPr txBox="1"/>
          <p:nvPr/>
        </p:nvSpPr>
        <p:spPr>
          <a:xfrm>
            <a:off x="7839075" y="1962150"/>
            <a:ext cx="4038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De </a:t>
            </a:r>
            <a:r>
              <a:rPr lang="nl-NL" dirty="0" err="1"/>
              <a:t>Qbuzz</a:t>
            </a:r>
            <a:r>
              <a:rPr lang="nl-NL" dirty="0"/>
              <a:t> website zal nu informatie tonen. Deze is nog niet compleet want alleen de halte berichten worden verwerkt. In opdracht 2 zal dit verder afgerond worden.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5745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11AFB-9460-4C05-ACE9-9FA5664B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de </a:t>
            </a:r>
            <a:r>
              <a:rPr lang="en-US" dirty="0" err="1"/>
              <a:t>aangeleverde</a:t>
            </a:r>
            <a:r>
              <a:rPr lang="en-US" dirty="0"/>
              <a:t> code </a:t>
            </a:r>
            <a:r>
              <a:rPr lang="en-US" dirty="0" err="1"/>
              <a:t>voor</a:t>
            </a:r>
            <a:r>
              <a:rPr lang="en-US" dirty="0"/>
              <a:t> de QBUZZ services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26B05-D8D9-4190-9F69-E83ABCECA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6" y="1724892"/>
            <a:ext cx="10971136" cy="340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3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EDE76B2-F32B-40FC-9C7D-7504056E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ready to go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5449F-BEB7-4606-8D61-18AE57E24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825" y="1943100"/>
            <a:ext cx="7163175" cy="47339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B763A38-8646-4668-B391-8BE4D8167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8" y="1409700"/>
            <a:ext cx="5300184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6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C546A-B274-40A6-9AC2-CE0184C2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 </a:t>
            </a:r>
            <a:r>
              <a:rPr lang="en-US" dirty="0" err="1"/>
              <a:t>een</a:t>
            </a:r>
            <a:r>
              <a:rPr lang="en-US" dirty="0"/>
              <a:t> Web Service </a:t>
            </a:r>
            <a:r>
              <a:rPr lang="en-US" dirty="0" err="1"/>
              <a:t>Conumer</a:t>
            </a:r>
            <a:r>
              <a:rPr lang="en-US" dirty="0"/>
              <a:t> bij Global Configuration Elements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F969-C449-4C35-9525-E353A4E6C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195387"/>
            <a:ext cx="88963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6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C546A-B274-40A6-9AC2-CE0184C2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 </a:t>
            </a:r>
            <a:r>
              <a:rPr lang="en-US" dirty="0" err="1"/>
              <a:t>een</a:t>
            </a:r>
            <a:r>
              <a:rPr lang="en-US" dirty="0"/>
              <a:t> Web Service </a:t>
            </a:r>
            <a:r>
              <a:rPr lang="en-US" dirty="0" err="1"/>
              <a:t>Conumer</a:t>
            </a:r>
            <a:r>
              <a:rPr lang="en-US" dirty="0"/>
              <a:t> bij Global Configuration Elements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2EF13-671D-42CD-B415-5911225F8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876300"/>
            <a:ext cx="5095875" cy="6162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1C16A6-8493-423F-90D2-FE03E158683C}"/>
              </a:ext>
            </a:extLst>
          </p:cNvPr>
          <p:cNvSpPr txBox="1"/>
          <p:nvPr/>
        </p:nvSpPr>
        <p:spPr>
          <a:xfrm>
            <a:off x="6410325" y="2028825"/>
            <a:ext cx="5391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Vul de locatie van de QBUZZ services in bij de </a:t>
            </a:r>
            <a:r>
              <a:rPr lang="nl-NL" dirty="0" err="1"/>
              <a:t>Wsdl</a:t>
            </a:r>
            <a:r>
              <a:rPr lang="nl-NL" dirty="0"/>
              <a:t> </a:t>
            </a:r>
            <a:r>
              <a:rPr lang="nl-NL" dirty="0" err="1"/>
              <a:t>location</a:t>
            </a:r>
            <a:r>
              <a:rPr lang="nl-NL" dirty="0"/>
              <a:t>, de overige velden moeten nu automatisch gevuld worden (de Server moet wel draaien natuurlijk)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3721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C546A-B274-40A6-9AC2-CE0184C2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Alleen</a:t>
            </a:r>
            <a:r>
              <a:rPr lang="en-US" dirty="0"/>
              <a:t> de QBUZZ </a:t>
            </a:r>
            <a:r>
              <a:rPr lang="en-US" dirty="0" err="1"/>
              <a:t>berichten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eerst</a:t>
            </a:r>
            <a:r>
              <a:rPr lang="en-US" dirty="0"/>
              <a:t> </a:t>
            </a:r>
            <a:r>
              <a:rPr lang="en-US" dirty="0" err="1"/>
              <a:t>gelogd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C35D11-F134-4EE5-A6E9-03347AA4F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766762"/>
            <a:ext cx="11144250" cy="5324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116E3A-B2FA-4B5D-A71C-8140153DCA61}"/>
              </a:ext>
            </a:extLst>
          </p:cNvPr>
          <p:cNvSpPr txBox="1"/>
          <p:nvPr/>
        </p:nvSpPr>
        <p:spPr>
          <a:xfrm>
            <a:off x="761999" y="6324600"/>
            <a:ext cx="988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Voeg een </a:t>
            </a:r>
            <a:r>
              <a:rPr lang="nl-NL" dirty="0" err="1"/>
              <a:t>choice</a:t>
            </a:r>
            <a:r>
              <a:rPr lang="nl-NL" dirty="0"/>
              <a:t> toe aan de flow na de </a:t>
            </a:r>
            <a:r>
              <a:rPr lang="nl-NL" dirty="0" err="1"/>
              <a:t>ForEach</a:t>
            </a:r>
            <a:r>
              <a:rPr lang="nl-NL" dirty="0"/>
              <a:t>. En voer de selectie op QBUZZ uit.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4B3C1-8A24-441F-BE9F-37D2B6678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1" y="5124450"/>
            <a:ext cx="50673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4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C546A-B274-40A6-9AC2-CE0184C2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Voeg</a:t>
            </a:r>
            <a:r>
              <a:rPr lang="en-US" dirty="0"/>
              <a:t> de consumer toe </a:t>
            </a:r>
            <a:r>
              <a:rPr lang="en-US" dirty="0" err="1"/>
              <a:t>aan</a:t>
            </a:r>
            <a:r>
              <a:rPr lang="en-US" dirty="0"/>
              <a:t> de flow en </a:t>
            </a:r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transform message </a:t>
            </a:r>
            <a:r>
              <a:rPr lang="en-US" dirty="0" err="1"/>
              <a:t>hiervoor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75CE58-2466-4291-B1BF-9428A4739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876300"/>
            <a:ext cx="7029450" cy="4467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C57974-3833-45EE-8D57-DD6D06ACF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2576512"/>
            <a:ext cx="4914900" cy="2638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7A8446-BCC8-454B-B1E6-CF600D26EBDF}"/>
              </a:ext>
            </a:extLst>
          </p:cNvPr>
          <p:cNvSpPr txBox="1"/>
          <p:nvPr/>
        </p:nvSpPr>
        <p:spPr>
          <a:xfrm>
            <a:off x="676275" y="5610225"/>
            <a:ext cx="1096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Voeg de Web Service Consumer toe en stel de </a:t>
            </a:r>
            <a:r>
              <a:rPr lang="nl-NL" dirty="0" err="1"/>
              <a:t>opration</a:t>
            </a:r>
            <a:r>
              <a:rPr lang="nl-NL" dirty="0"/>
              <a:t> in op </a:t>
            </a:r>
            <a:r>
              <a:rPr lang="nl-NL" dirty="0" err="1"/>
              <a:t>logEtas</a:t>
            </a:r>
            <a:r>
              <a:rPr lang="nl-NL" dirty="0"/>
              <a:t>. Hierna kun je een </a:t>
            </a:r>
            <a:r>
              <a:rPr lang="nl-NL" dirty="0" err="1"/>
              <a:t>transform</a:t>
            </a:r>
            <a:r>
              <a:rPr lang="nl-NL" dirty="0"/>
              <a:t> </a:t>
            </a:r>
            <a:r>
              <a:rPr lang="nl-NL" dirty="0" err="1"/>
              <a:t>message</a:t>
            </a:r>
            <a:r>
              <a:rPr lang="nl-NL" dirty="0"/>
              <a:t> voor de </a:t>
            </a:r>
            <a:r>
              <a:rPr lang="nl-NL" dirty="0" err="1"/>
              <a:t>consumer</a:t>
            </a:r>
            <a:r>
              <a:rPr lang="nl-NL" dirty="0"/>
              <a:t> plaatsen.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02123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C546A-B274-40A6-9AC2-CE0184C2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</a:t>
            </a:r>
            <a:r>
              <a:rPr lang="en-US" dirty="0"/>
              <a:t> de transform message met de </a:t>
            </a:r>
            <a:r>
              <a:rPr lang="en-US" dirty="0" err="1"/>
              <a:t>juiste</a:t>
            </a:r>
            <a:r>
              <a:rPr lang="en-US" dirty="0"/>
              <a:t> </a:t>
            </a:r>
            <a:r>
              <a:rPr lang="en-US" dirty="0" err="1"/>
              <a:t>gegevens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67C800-7995-4BC6-9E0C-A3E6780AA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281039"/>
            <a:ext cx="12192000" cy="36482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6778E7-73C9-4946-AA57-ED9EE871BECE}"/>
              </a:ext>
            </a:extLst>
          </p:cNvPr>
          <p:cNvSpPr txBox="1"/>
          <p:nvPr/>
        </p:nvSpPr>
        <p:spPr>
          <a:xfrm>
            <a:off x="571500" y="5314950"/>
            <a:ext cx="11306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De </a:t>
            </a:r>
            <a:r>
              <a:rPr lang="nl-NL" dirty="0" err="1"/>
              <a:t>transform</a:t>
            </a:r>
            <a:r>
              <a:rPr lang="nl-NL" dirty="0"/>
              <a:t> </a:t>
            </a:r>
            <a:r>
              <a:rPr lang="nl-NL" dirty="0" err="1"/>
              <a:t>message</a:t>
            </a:r>
            <a:r>
              <a:rPr lang="nl-NL" dirty="0"/>
              <a:t> weet nu welke input de </a:t>
            </a:r>
            <a:r>
              <a:rPr lang="nl-NL" dirty="0" err="1"/>
              <a:t>consumer</a:t>
            </a:r>
            <a:r>
              <a:rPr lang="nl-NL" dirty="0"/>
              <a:t> verwacht. Omdat het inkomende XML bericht niet hetzelfde formaat heeft als het uitgaande maar de lijst met </a:t>
            </a:r>
            <a:r>
              <a:rPr lang="nl-NL" dirty="0" err="1"/>
              <a:t>ETAs</a:t>
            </a:r>
            <a:r>
              <a:rPr lang="nl-NL" dirty="0"/>
              <a:t> wel verwerkt moet worden wordt hier gebruik gemaakt van de map functie van </a:t>
            </a:r>
            <a:r>
              <a:rPr lang="nl-NL" dirty="0" err="1"/>
              <a:t>DataWeave</a:t>
            </a:r>
            <a:r>
              <a:rPr lang="nl-NL" dirty="0"/>
              <a:t>. Deze voert een loop uit over de collectie van </a:t>
            </a:r>
            <a:r>
              <a:rPr lang="nl-NL" dirty="0" err="1"/>
              <a:t>ETAs</a:t>
            </a:r>
            <a:r>
              <a:rPr lang="nl-NL" dirty="0"/>
              <a:t>. Deze code staat in de </a:t>
            </a:r>
            <a:r>
              <a:rPr lang="nl-NL" dirty="0" err="1"/>
              <a:t>notes</a:t>
            </a:r>
            <a:r>
              <a:rPr lang="nl-NL" dirty="0"/>
              <a:t> van deze slide.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6905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C546A-B274-40A6-9AC2-CE0184C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569" y="3566776"/>
            <a:ext cx="11115675" cy="543378"/>
          </a:xfrm>
        </p:spPr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volgende</a:t>
            </a:r>
            <a:r>
              <a:rPr lang="en-US" dirty="0"/>
              <a:t> slides laten de </a:t>
            </a:r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stap</a:t>
            </a:r>
            <a:r>
              <a:rPr lang="en-US" dirty="0"/>
              <a:t> van </a:t>
            </a:r>
            <a:r>
              <a:rPr lang="en-US" dirty="0" err="1"/>
              <a:t>opdracht</a:t>
            </a:r>
            <a:r>
              <a:rPr lang="en-US" dirty="0"/>
              <a:t> twee </a:t>
            </a:r>
            <a:r>
              <a:rPr lang="en-US" dirty="0" err="1"/>
              <a:t>zien</a:t>
            </a:r>
            <a:r>
              <a:rPr lang="en-US" dirty="0"/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325536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4DF52CD1518440A9410417543192CF" ma:contentTypeVersion="11" ma:contentTypeDescription="Een nieuw document maken." ma:contentTypeScope="" ma:versionID="84561bb80af84ced7de3ee100ad5b499">
  <xsd:schema xmlns:xsd="http://www.w3.org/2001/XMLSchema" xmlns:xs="http://www.w3.org/2001/XMLSchema" xmlns:p="http://schemas.microsoft.com/office/2006/metadata/properties" xmlns:ns3="41d31240-3f9b-4160-aa9d-7e114304e6cc" xmlns:ns4="d665bda0-32f6-4388-bc96-c7f43a2006b3" targetNamespace="http://schemas.microsoft.com/office/2006/metadata/properties" ma:root="true" ma:fieldsID="802497450e6e849176d5068781131c9e" ns3:_="" ns4:_="">
    <xsd:import namespace="41d31240-3f9b-4160-aa9d-7e114304e6cc"/>
    <xsd:import namespace="d665bda0-32f6-4388-bc96-c7f43a2006b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31240-3f9b-4160-aa9d-7e114304e6c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5bda0-32f6-4388-bc96-c7f43a200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EF13AA-BD8C-4024-A396-8A0990B54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d31240-3f9b-4160-aa9d-7e114304e6cc"/>
    <ds:schemaRef ds:uri="d665bda0-32f6-4388-bc96-c7f43a2006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BDC546-F7F9-4E5F-8D5D-F91C6737ED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EB3D31-85B1-4C30-AB73-01BB3B86BAE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</TotalTime>
  <Words>548</Words>
  <Application>Microsoft Office PowerPoint</Application>
  <PresentationFormat>Widescreen</PresentationFormat>
  <Paragraphs>48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Kantoorthema</vt:lpstr>
      <vt:lpstr>PowerPoint Presentation</vt:lpstr>
      <vt:lpstr>Start de aangeleverde code voor de QBUZZ services</vt:lpstr>
      <vt:lpstr>You are ready to go</vt:lpstr>
      <vt:lpstr>Begin een Web Service Conumer bij Global Configuration Elements</vt:lpstr>
      <vt:lpstr>Begin een Web Service Conumer bij Global Configuration Elements</vt:lpstr>
      <vt:lpstr>Alleen de QBUZZ berichten moeten eerst gelogd worden</vt:lpstr>
      <vt:lpstr>Voeg de consumer toe aan de flow en plaats een transform message hiervoor</vt:lpstr>
      <vt:lpstr>Vul de transform message met de juiste gegevens</vt:lpstr>
      <vt:lpstr>De volgende slides laten de eerste stap van opdracht twee zien.</vt:lpstr>
      <vt:lpstr>Voeg de consumer toe aan de flow</vt:lpstr>
      <vt:lpstr>Selecteer de service die je wilt aanroepen</vt:lpstr>
      <vt:lpstr>Zorg er voor dat alleen de juiste berichten verstuurd worden</vt:lpstr>
      <vt:lpstr>Maak deze extra stap in de flow asynchroon</vt:lpstr>
      <vt:lpstr>Test de applicatie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Vegter GJ, Geert</dc:creator>
  <cp:lastModifiedBy>Harald Rietdijk</cp:lastModifiedBy>
  <cp:revision>24</cp:revision>
  <dcterms:created xsi:type="dcterms:W3CDTF">2019-11-14T19:47:38Z</dcterms:created>
  <dcterms:modified xsi:type="dcterms:W3CDTF">2021-02-25T12:34:56Z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0x010100FD4DF52CD1518440A9410417543192CF</vt:lpwstr>
  </property>
</Properties>
</file>