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1" r:id="rId5"/>
    <p:sldId id="273" r:id="rId6"/>
    <p:sldId id="274" r:id="rId7"/>
    <p:sldId id="276" r:id="rId8"/>
    <p:sldId id="275" r:id="rId9"/>
    <p:sldId id="278" r:id="rId10"/>
    <p:sldId id="277" r:id="rId11"/>
    <p:sldId id="279" r:id="rId12"/>
    <p:sldId id="280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637"/>
    <a:srgbClr val="EBEBEB"/>
    <a:srgbClr val="355C80"/>
    <a:srgbClr val="616161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A8542766-F3E0-45BE-8F1A-414357491F20}"/>
              </a:ext>
            </a:extLst>
          </p:cNvPr>
          <p:cNvSpPr/>
          <p:nvPr userDrawn="1"/>
        </p:nvSpPr>
        <p:spPr>
          <a:xfrm>
            <a:off x="1" y="0"/>
            <a:ext cx="12199966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355C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9F7C6F-0A59-4B2C-BB63-B2EB69DC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90D3BD7-4991-430B-95BC-FFCB9C81B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86C4A2-F4BC-45E5-BBEA-F7DE723D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8-12-2020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1B3249-E5B5-4991-87F9-4C456636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024A38-818A-45AB-8DE9-04A5EB58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497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DA52A-4303-4F58-AF3A-CB3695BD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D44CFCE-972D-44D4-A1E6-6E9D4A293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EE49B2-EFB8-4A52-A02D-4047000B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8-12-2020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608B4B-1887-4F8F-B04E-99D3E850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F364E5-4FBA-4E95-BA09-07D2DF0D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99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8D0E508-D411-49CA-AE2C-0C006B6E5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E0A5180-00C7-4D69-B9E9-EAF0CC39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832F12-843A-4721-B5AD-14E33640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8-12-2020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0DA8A32-A95A-46DD-BC8E-AA1CD6B3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79DBAB-FA65-45B8-AEFE-BDA60AE8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0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D6394-53DE-4265-B47E-D6E467D1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0105D8-41CC-4D91-9A61-1E0DA991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87B17B-588E-40F4-92EC-0A45547D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8-12-2020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C4FF39-9866-4356-A4A7-94A0BDC4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2F0EDF-CCEF-4868-B4C6-348FEC99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42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900DE-193D-4116-A1E7-E986440F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F22A9D7-DD7D-4C46-B365-FE4E4CA9A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9ED518-7F22-4110-941D-CB753C06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8-12-2020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A38A59-729E-4124-A4F5-AE11D757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7761C9-CC98-4E35-93B6-B6947492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647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0DAE9-FC9D-46E4-973C-0E783F88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A94FE6-1C3F-4869-986D-AE9F292A4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CA7E00-3BA6-4F21-8D37-FF925D24D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7BE1F1-1E02-4C4B-9215-C26C763A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8-12-2020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AF3DC3E-F0E0-4866-B361-FFE8248D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128E252-9450-4652-A2D1-BF722846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123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56214-D696-477E-AE00-09C9146C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9F0DC0-93F6-481B-819D-A1318C703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90A036-E6A0-4B20-AD4C-89037A06A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2AC2B50-7461-45A7-A216-24532B379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FD859F2-1977-4569-A7A4-AC5188A6A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AD24FB9-D745-4395-B472-CA71652C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8-12-2020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EC0C436-BB54-4DEB-85D6-1B4C258F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74ECD90-2461-4D00-B287-53208A10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09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1C2CA9FE-4E72-4353-B561-F413E9C5A9BB}"/>
              </a:ext>
            </a:extLst>
          </p:cNvPr>
          <p:cNvSpPr/>
          <p:nvPr userDrawn="1"/>
        </p:nvSpPr>
        <p:spPr>
          <a:xfrm>
            <a:off x="556606" y="0"/>
            <a:ext cx="11643360" cy="12115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355C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64AC64-E27D-44C9-A610-1AF91FBD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32922"/>
            <a:ext cx="11115675" cy="543378"/>
          </a:xfrm>
        </p:spPr>
        <p:txBody>
          <a:bodyPr>
            <a:noAutofit/>
          </a:bodyPr>
          <a:lstStyle>
            <a:lvl1pPr>
              <a:defRPr sz="2400" b="0">
                <a:solidFill>
                  <a:srgbClr val="355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DEC0BAF-D9C9-4575-8425-141829EB4B72}"/>
              </a:ext>
            </a:extLst>
          </p:cNvPr>
          <p:cNvSpPr/>
          <p:nvPr userDrawn="1"/>
        </p:nvSpPr>
        <p:spPr>
          <a:xfrm>
            <a:off x="0" y="0"/>
            <a:ext cx="548640" cy="6858000"/>
          </a:xfrm>
          <a:prstGeom prst="rect">
            <a:avLst/>
          </a:prstGeom>
          <a:solidFill>
            <a:srgbClr val="355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r>
              <a:rPr lang="en-US" dirty="0"/>
              <a:t>  </a:t>
            </a:r>
            <a:fld id="{33D1DAA3-8644-42D0-B630-75AC1C1FAB6B}" type="slidenum">
              <a:rPr lang="en-NL" sz="1600" smtClean="0"/>
              <a:pPr/>
              <a:t>‹#›</a:t>
            </a:fld>
            <a:endParaRPr lang="en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794A3CA-5AE3-493F-A724-221CABA9A4C1}"/>
              </a:ext>
            </a:extLst>
          </p:cNvPr>
          <p:cNvSpPr/>
          <p:nvPr userDrawn="1"/>
        </p:nvSpPr>
        <p:spPr>
          <a:xfrm>
            <a:off x="556606" y="1211580"/>
            <a:ext cx="11643360" cy="56464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056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16FB480-41F5-4A63-A450-20D93A4E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8-12-2020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5A03342-9EEC-4FE3-A19E-89D611C3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9CACFD-DF69-41BC-95E4-02BC34EF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291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40FA3-7763-43B6-9F75-041564EB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388E29-93E0-4808-A0C6-93906D4B1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3DE3CCE-634D-4AF6-B6F3-4D5D77E7A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B76883B-C825-4CE0-A6CF-701EA6A5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8-12-2020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A7D3743-845F-4326-B0F3-48F1C031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D1F822C-0453-4C5D-B363-B74EC3C6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6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B2A2D-346D-4590-9E0A-AC60DC05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44E9AE0-777D-4CAC-B0AC-978A99F60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E87D238-5D13-4717-8E69-1C2A109F1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9F8C440-7759-47F2-AF23-BCA24872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BF9A-23EA-4162-B93D-733512854980}" type="datetimeFigureOut">
              <a:rPr lang="nl-NL" smtClean="0"/>
              <a:t>8-12-2020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87A9A4-0D9C-47D4-A717-D169472D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788B0E5-0784-44DF-8B86-34F1A8CE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627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03A072E-EABC-4722-B5F9-99893C57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553AFAD-1026-4DD7-B20F-6EA70F083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01A226-BD8B-4F30-8AD6-F24729EDA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DBF9A-23EA-4162-B93D-733512854980}" type="datetimeFigureOut">
              <a:rPr lang="nl-NL" smtClean="0"/>
              <a:t>8-12-2020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59C9E7-5C34-436F-84B9-5524C6D8F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9F7A5B-8BE4-49B5-ABEA-8A3942494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363B-DE5B-4FB1-9021-7E7A4B132B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70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vnrepository.com/search?q=mysq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4EAC44DD-77CC-4362-B31A-9CCBFD542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88184"/>
              </p:ext>
            </p:extLst>
          </p:nvPr>
        </p:nvGraphicFramePr>
        <p:xfrm>
          <a:off x="1523999" y="960120"/>
          <a:ext cx="9143999" cy="2295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9">
                  <a:extLst>
                    <a:ext uri="{9D8B030D-6E8A-4147-A177-3AD203B41FA5}">
                      <a16:colId xmlns:a16="http://schemas.microsoft.com/office/drawing/2014/main" val="2161616772"/>
                    </a:ext>
                  </a:extLst>
                </a:gridCol>
              </a:tblGrid>
              <a:tr h="2295842"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endParaRPr lang="nl-NL" sz="3600" b="0" dirty="0">
                        <a:solidFill>
                          <a:srgbClr val="5D606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nl-NL" sz="3600" b="0" dirty="0" err="1">
                          <a:solidFill>
                            <a:srgbClr val="5D6067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AnyPoint</a:t>
                      </a:r>
                      <a:r>
                        <a:rPr lang="nl-NL" sz="3600" b="0" dirty="0">
                          <a:solidFill>
                            <a:srgbClr val="5D6067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Database Gebruiken (</a:t>
                      </a:r>
                      <a:r>
                        <a:rPr lang="nl-NL" sz="3600" b="0" dirty="0" err="1">
                          <a:solidFill>
                            <a:srgbClr val="5D6067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MySQL</a:t>
                      </a:r>
                      <a:r>
                        <a:rPr lang="nl-NL" sz="3600" b="0" dirty="0">
                          <a:solidFill>
                            <a:srgbClr val="5D6067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nl-NL" sz="3600" b="0" dirty="0">
                          <a:solidFill>
                            <a:srgbClr val="5D6067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2020</a:t>
                      </a:r>
                    </a:p>
                  </a:txBody>
                  <a:tcPr anchor="b">
                    <a:lnL w="1270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379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58210"/>
                  </a:ext>
                </a:extLst>
              </a:tr>
            </a:tbl>
          </a:graphicData>
        </a:graphic>
      </p:graphicFrame>
      <p:sp>
        <p:nvSpPr>
          <p:cNvPr id="2" name="Rechthoek 1">
            <a:extLst>
              <a:ext uri="{FF2B5EF4-FFF2-40B4-BE49-F238E27FC236}">
                <a16:creationId xmlns:a16="http://schemas.microsoft.com/office/drawing/2014/main" id="{28EF6D44-83EB-45DA-A922-75FB00B6ACDE}"/>
              </a:ext>
            </a:extLst>
          </p:cNvPr>
          <p:cNvSpPr/>
          <p:nvPr/>
        </p:nvSpPr>
        <p:spPr>
          <a:xfrm>
            <a:off x="1408320" y="6129576"/>
            <a:ext cx="2426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nl-NL" dirty="0">
                <a:solidFill>
                  <a:srgbClr val="5D6067"/>
                </a:solidFill>
                <a:cs typeface="Arial" panose="020B0604020202020204" pitchFamily="34" charset="0"/>
              </a:rPr>
              <a:t>Harald Rietdijk</a:t>
            </a:r>
            <a:br>
              <a:rPr lang="nl-NL" dirty="0">
                <a:solidFill>
                  <a:srgbClr val="5D6067"/>
                </a:solidFill>
                <a:cs typeface="Arial" panose="020B0604020202020204" pitchFamily="34" charset="0"/>
              </a:rPr>
            </a:br>
            <a:r>
              <a:rPr lang="nl-NL" dirty="0">
                <a:solidFill>
                  <a:srgbClr val="5D6067"/>
                </a:solidFill>
                <a:cs typeface="Arial" panose="020B0604020202020204" pitchFamily="34" charset="0"/>
              </a:rPr>
              <a:t>h.h.rietdijk@pl.hanze.nl</a:t>
            </a:r>
          </a:p>
        </p:txBody>
      </p:sp>
    </p:spTree>
    <p:extLst>
      <p:ext uri="{BB962C8B-B14F-4D97-AF65-F5344CB8AC3E}">
        <p14:creationId xmlns:p14="http://schemas.microsoft.com/office/powerpoint/2010/main" val="326105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71B8-EF09-40CB-B37E-351DFA81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Gegevens ophalen en wegschrijven in een Database met </a:t>
            </a:r>
            <a:r>
              <a:rPr lang="nl-NL" dirty="0" err="1"/>
              <a:t>Anypoint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6AC17-81EE-410D-9BAC-2CC277D48AC1}"/>
              </a:ext>
            </a:extLst>
          </p:cNvPr>
          <p:cNvSpPr txBox="1"/>
          <p:nvPr/>
        </p:nvSpPr>
        <p:spPr>
          <a:xfrm>
            <a:off x="1207363" y="1597981"/>
            <a:ext cx="10875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 deze leertaak gaan we gegevens ophalen en wegschrijven in een database. Hiervoor maken we in </a:t>
            </a:r>
            <a:r>
              <a:rPr lang="nl-NL" dirty="0" err="1"/>
              <a:t>AnyPoint</a:t>
            </a:r>
            <a:r>
              <a:rPr lang="nl-NL" dirty="0"/>
              <a:t> een </a:t>
            </a:r>
          </a:p>
          <a:p>
            <a:r>
              <a:rPr lang="nl-NL" dirty="0"/>
              <a:t>Flow aan die gestart wordt door een </a:t>
            </a:r>
            <a:r>
              <a:rPr lang="nl-NL" dirty="0" err="1"/>
              <a:t>listener</a:t>
            </a:r>
            <a:r>
              <a:rPr lang="nl-NL" dirty="0"/>
              <a:t> op het </a:t>
            </a:r>
            <a:r>
              <a:rPr lang="nl-NL" dirty="0" err="1"/>
              <a:t>endpoint</a:t>
            </a:r>
            <a:r>
              <a:rPr lang="nl-NL" dirty="0"/>
              <a:t> localhost:8081/databasegroet.</a:t>
            </a:r>
          </a:p>
          <a:p>
            <a:r>
              <a:rPr lang="nl-NL" dirty="0"/>
              <a:t>Dit </a:t>
            </a:r>
            <a:r>
              <a:rPr lang="nl-NL" dirty="0" err="1"/>
              <a:t>endpoint</a:t>
            </a:r>
            <a:r>
              <a:rPr lang="nl-NL" dirty="0"/>
              <a:t> zal aangeroepen worden met de queryparameters “</a:t>
            </a:r>
            <a:r>
              <a:rPr lang="nl-NL" i="1" dirty="0"/>
              <a:t>naam”</a:t>
            </a:r>
            <a:r>
              <a:rPr lang="nl-NL" dirty="0"/>
              <a:t>  en “</a:t>
            </a:r>
            <a:r>
              <a:rPr lang="nl-NL" i="1" dirty="0" err="1"/>
              <a:t>groetType</a:t>
            </a:r>
            <a:r>
              <a:rPr lang="nl-NL" dirty="0"/>
              <a:t>” waarna uit de </a:t>
            </a:r>
          </a:p>
          <a:p>
            <a:r>
              <a:rPr lang="nl-NL" dirty="0"/>
              <a:t>database een groet aanhef opgehaald wordt, de groet wordt opgeslagen en natuurlijk ook geretourneerd.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70A65-6648-47AC-9774-4841ED33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63" y="2905125"/>
            <a:ext cx="3650296" cy="3535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3D4A17-72CA-4F27-B85A-13DC46400D9F}"/>
              </a:ext>
            </a:extLst>
          </p:cNvPr>
          <p:cNvSpPr txBox="1"/>
          <p:nvPr/>
        </p:nvSpPr>
        <p:spPr>
          <a:xfrm>
            <a:off x="5362575" y="3690359"/>
            <a:ext cx="664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Begin met een http-</a:t>
            </a:r>
            <a:r>
              <a:rPr lang="nl-NL" dirty="0" err="1"/>
              <a:t>listener</a:t>
            </a:r>
            <a:r>
              <a:rPr lang="nl-NL" dirty="0"/>
              <a:t> die naar het pad “databasegroet” luistert. Sla de </a:t>
            </a:r>
            <a:r>
              <a:rPr lang="nl-NL" dirty="0" err="1"/>
              <a:t>queryParameter</a:t>
            </a:r>
            <a:r>
              <a:rPr lang="nl-NL" dirty="0"/>
              <a:t> “</a:t>
            </a:r>
            <a:r>
              <a:rPr lang="nl-NL" i="1" dirty="0"/>
              <a:t>naam</a:t>
            </a:r>
            <a:r>
              <a:rPr lang="nl-NL" dirty="0"/>
              <a:t>” op in de variabele </a:t>
            </a:r>
            <a:r>
              <a:rPr lang="nl-NL"/>
              <a:t>naam.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883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3242-16D7-4DA2-B644-93370697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Bereid de database voor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3E849-4C7A-4942-8D53-467813E43015}"/>
              </a:ext>
            </a:extLst>
          </p:cNvPr>
          <p:cNvSpPr txBox="1"/>
          <p:nvPr/>
        </p:nvSpPr>
        <p:spPr>
          <a:xfrm>
            <a:off x="949911" y="1660124"/>
            <a:ext cx="968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Maak in de </a:t>
            </a:r>
            <a:r>
              <a:rPr lang="nl-NL" dirty="0" err="1"/>
              <a:t>MySQL</a:t>
            </a:r>
            <a:r>
              <a:rPr lang="nl-NL" dirty="0"/>
              <a:t> database een user aan en  maak met behulp van het bijgeleverde </a:t>
            </a:r>
            <a:r>
              <a:rPr lang="nl-NL" dirty="0" err="1"/>
              <a:t>sql</a:t>
            </a:r>
            <a:r>
              <a:rPr lang="nl-NL" dirty="0"/>
              <a:t> script </a:t>
            </a:r>
          </a:p>
          <a:p>
            <a:r>
              <a:rPr lang="nl-NL" dirty="0"/>
              <a:t>Het schema en de benodigde tabel aan. Maak een connectie zoals hieronder.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4F9D8-C57F-4D5A-9D80-02532F3ED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528" y="2306455"/>
            <a:ext cx="6638649" cy="443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2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A951-0369-43EF-BD23-7627DD1A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Verbinden in </a:t>
            </a:r>
            <a:r>
              <a:rPr lang="nl-NL" dirty="0" err="1"/>
              <a:t>AnyPoint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1F5BEF-D4C7-4B59-8098-A7504E8D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3" y="821647"/>
            <a:ext cx="9801225" cy="52147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E3E00A-3C43-43D6-8095-6144C8B68E68}"/>
              </a:ext>
            </a:extLst>
          </p:cNvPr>
          <p:cNvSpPr txBox="1"/>
          <p:nvPr/>
        </p:nvSpPr>
        <p:spPr>
          <a:xfrm>
            <a:off x="1419223" y="6201912"/>
            <a:ext cx="980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Voeg een Select component toe aan de flow, en klik op de knop om een configuratie toe te voegen.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6294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7FFC-D4D5-4A16-B7D4-D0580587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Verbinden in </a:t>
            </a:r>
            <a:r>
              <a:rPr lang="nl-NL" dirty="0" err="1"/>
              <a:t>AnyPoint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9C9976-64C1-48D7-A816-BC8B0FF4F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41" y="1299912"/>
            <a:ext cx="3775136" cy="4258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1D3056-F3BE-4EC3-AA56-5F9068A82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14" y="1264779"/>
            <a:ext cx="4073998" cy="425817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F0EB3B7-8E60-451E-83B2-A1A26AB61FF3}"/>
              </a:ext>
            </a:extLst>
          </p:cNvPr>
          <p:cNvSpPr/>
          <p:nvPr/>
        </p:nvSpPr>
        <p:spPr>
          <a:xfrm>
            <a:off x="5673477" y="3153173"/>
            <a:ext cx="1122137" cy="296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94E22-A70A-4E4A-817F-CBC9B604D210}"/>
              </a:ext>
            </a:extLst>
          </p:cNvPr>
          <p:cNvSpPr txBox="1"/>
          <p:nvPr/>
        </p:nvSpPr>
        <p:spPr>
          <a:xfrm>
            <a:off x="1331649" y="5832629"/>
            <a:ext cx="10635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Selecteer </a:t>
            </a:r>
            <a:r>
              <a:rPr lang="nl-NL" dirty="0" err="1"/>
              <a:t>MySQL</a:t>
            </a:r>
            <a:r>
              <a:rPr lang="nl-NL" dirty="0"/>
              <a:t> Connection, druk op </a:t>
            </a:r>
            <a:r>
              <a:rPr lang="nl-NL" dirty="0" err="1"/>
              <a:t>Modify</a:t>
            </a:r>
            <a:r>
              <a:rPr lang="nl-NL" dirty="0"/>
              <a:t> bij </a:t>
            </a:r>
            <a:r>
              <a:rPr lang="nl-NL" dirty="0" err="1"/>
              <a:t>Required</a:t>
            </a:r>
            <a:r>
              <a:rPr lang="nl-NL" dirty="0"/>
              <a:t> Libraries en voer de </a:t>
            </a:r>
            <a:r>
              <a:rPr lang="nl-NL" dirty="0" err="1"/>
              <a:t>Maven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r>
              <a:rPr lang="nl-NL" dirty="0"/>
              <a:t> in. De meest recente zijn te vinden op </a:t>
            </a:r>
            <a:r>
              <a:rPr lang="nl-NL" dirty="0">
                <a:hlinkClick r:id="rId4"/>
              </a:rPr>
              <a:t>https://mvnrepository.com/search?q=mysql</a:t>
            </a:r>
            <a:r>
              <a:rPr lang="nl-NL" dirty="0"/>
              <a:t>. Voer tenslotte de connectie gegevens in.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7414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48BD-B38B-4BAB-92B9-8F6804F0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Database </a:t>
            </a:r>
            <a:r>
              <a:rPr lang="nl-NL" dirty="0" err="1"/>
              <a:t>Config</a:t>
            </a:r>
            <a:r>
              <a:rPr lang="nl-NL" dirty="0"/>
              <a:t> aanmaken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1699D1-810F-41F5-B578-E9B10F98E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52" y="1508417"/>
            <a:ext cx="3813299" cy="4661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A1B77D-F5E5-4710-BE36-B36B2BFBB0F8}"/>
              </a:ext>
            </a:extLst>
          </p:cNvPr>
          <p:cNvSpPr txBox="1"/>
          <p:nvPr/>
        </p:nvSpPr>
        <p:spPr>
          <a:xfrm>
            <a:off x="5663953" y="1677880"/>
            <a:ext cx="5513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Bij de </a:t>
            </a:r>
            <a:r>
              <a:rPr lang="nl-NL" dirty="0" err="1"/>
              <a:t>global</a:t>
            </a:r>
            <a:r>
              <a:rPr lang="nl-NL" dirty="0"/>
              <a:t> </a:t>
            </a:r>
            <a:r>
              <a:rPr lang="nl-NL" dirty="0" err="1"/>
              <a:t>elements</a:t>
            </a:r>
            <a:r>
              <a:rPr lang="nl-NL" dirty="0"/>
              <a:t> kun je nu een database </a:t>
            </a:r>
            <a:r>
              <a:rPr lang="nl-NL" dirty="0" err="1"/>
              <a:t>Config</a:t>
            </a:r>
            <a:r>
              <a:rPr lang="nl-NL" dirty="0"/>
              <a:t> aanmaken met de instellingen zoals die hier gegeven zijn (wel je eigen user en password invullen natuurlijk)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8450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1C79-5E97-4550-A7AC-C589EE0F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Gegevens ophalen uit </a:t>
            </a:r>
            <a:r>
              <a:rPr lang="nl-NL"/>
              <a:t>de database</a:t>
            </a:r>
            <a:endParaRPr lang="LID4096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BBBCA6-F918-475F-92F0-CBE9156D2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271587"/>
            <a:ext cx="5724525" cy="5030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E1CA8B-89A1-4EB5-8253-E0C2A1AF8BDE}"/>
              </a:ext>
            </a:extLst>
          </p:cNvPr>
          <p:cNvSpPr txBox="1"/>
          <p:nvPr/>
        </p:nvSpPr>
        <p:spPr>
          <a:xfrm>
            <a:off x="6486524" y="1724025"/>
            <a:ext cx="5705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We gaan uit de database het groettype ophalen. Dit gebeurt op basis van de queryparameter </a:t>
            </a:r>
            <a:r>
              <a:rPr lang="nl-NL" sz="1600" dirty="0" err="1"/>
              <a:t>groetType</a:t>
            </a:r>
            <a:r>
              <a:rPr lang="nl-NL" sz="1600" dirty="0"/>
              <a:t>.</a:t>
            </a:r>
          </a:p>
          <a:p>
            <a:endParaRPr lang="nl-NL" sz="1600" dirty="0"/>
          </a:p>
          <a:p>
            <a:r>
              <a:rPr lang="nl-NL" sz="1600" dirty="0"/>
              <a:t>Om dit te doen zet je de select component in de flow, vul de SQL query tekst in:</a:t>
            </a:r>
          </a:p>
          <a:p>
            <a:r>
              <a:rPr lang="nl-NL" sz="1600" dirty="0"/>
              <a:t>SELECT groet FROM groetformaat WHERE groetstijl = :</a:t>
            </a:r>
            <a:r>
              <a:rPr lang="nl-NL" sz="1600" dirty="0" err="1"/>
              <a:t>groetType</a:t>
            </a:r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Het :</a:t>
            </a:r>
            <a:r>
              <a:rPr lang="nl-NL" sz="1600" dirty="0" err="1"/>
              <a:t>groetType</a:t>
            </a:r>
            <a:r>
              <a:rPr lang="nl-NL" sz="1600" dirty="0"/>
              <a:t> geeft aan dat hier een parameter gebruikt wordt. Deze kun je bij de input parameters invullen:</a:t>
            </a:r>
          </a:p>
          <a:p>
            <a:r>
              <a:rPr lang="en-GB" sz="1600" dirty="0"/>
              <a:t>{'</a:t>
            </a:r>
            <a:r>
              <a:rPr lang="en-GB" sz="1600" dirty="0" err="1"/>
              <a:t>groetType</a:t>
            </a:r>
            <a:r>
              <a:rPr lang="en-GB" sz="1600" dirty="0"/>
              <a:t>' : </a:t>
            </a:r>
            <a:r>
              <a:rPr lang="en-GB" sz="1600" dirty="0" err="1"/>
              <a:t>attributes.queryParams.groetType</a:t>
            </a:r>
            <a:r>
              <a:rPr lang="en-GB" sz="1600" dirty="0"/>
              <a:t>}</a:t>
            </a:r>
          </a:p>
          <a:p>
            <a:endParaRPr lang="en-GB" sz="1600" dirty="0"/>
          </a:p>
          <a:p>
            <a:r>
              <a:rPr lang="en-GB" sz="1600" dirty="0" err="1"/>
              <a:t>Omdat</a:t>
            </a:r>
            <a:r>
              <a:rPr lang="en-GB" sz="1600" dirty="0"/>
              <a:t> </a:t>
            </a:r>
            <a:r>
              <a:rPr lang="en-GB" sz="1600" dirty="0" err="1"/>
              <a:t>voor</a:t>
            </a:r>
            <a:r>
              <a:rPr lang="en-GB" sz="1600" dirty="0"/>
              <a:t> </a:t>
            </a:r>
            <a:r>
              <a:rPr lang="en-GB" sz="1600" dirty="0" err="1"/>
              <a:t>een</a:t>
            </a:r>
            <a:r>
              <a:rPr lang="en-GB" sz="1600" dirty="0"/>
              <a:t> component </a:t>
            </a:r>
            <a:r>
              <a:rPr lang="en-GB" sz="1600" dirty="0" err="1"/>
              <a:t>als</a:t>
            </a:r>
            <a:r>
              <a:rPr lang="en-GB" sz="1600" dirty="0"/>
              <a:t> </a:t>
            </a:r>
            <a:r>
              <a:rPr lang="en-GB" sz="1600" dirty="0" err="1"/>
              <a:t>deze</a:t>
            </a:r>
            <a:r>
              <a:rPr lang="en-GB" sz="1600" dirty="0"/>
              <a:t> Select de output </a:t>
            </a:r>
            <a:r>
              <a:rPr lang="en-GB" sz="1600" dirty="0" err="1"/>
              <a:t>voorspelbaar</a:t>
            </a:r>
            <a:r>
              <a:rPr lang="en-GB" sz="1600" dirty="0"/>
              <a:t> is </a:t>
            </a:r>
            <a:r>
              <a:rPr lang="en-GB" sz="1600" dirty="0" err="1"/>
              <a:t>zal</a:t>
            </a:r>
            <a:r>
              <a:rPr lang="en-GB" sz="1600" dirty="0"/>
              <a:t> </a:t>
            </a:r>
            <a:r>
              <a:rPr lang="en-GB" sz="1600" dirty="0" err="1"/>
              <a:t>Anypoint</a:t>
            </a:r>
            <a:r>
              <a:rPr lang="en-GB" sz="1600" dirty="0"/>
              <a:t> de metadata </a:t>
            </a:r>
            <a:r>
              <a:rPr lang="en-GB" sz="1600" dirty="0" err="1"/>
              <a:t>autmatisch</a:t>
            </a:r>
            <a:r>
              <a:rPr lang="en-GB" sz="1600" dirty="0"/>
              <a:t> </a:t>
            </a:r>
            <a:r>
              <a:rPr lang="en-GB" sz="1600" dirty="0" err="1"/>
              <a:t>bepalen</a:t>
            </a:r>
            <a:r>
              <a:rPr lang="en-GB" sz="1600" dirty="0"/>
              <a:t>. Na de select is </a:t>
            </a:r>
            <a:r>
              <a:rPr lang="en-GB" sz="1600" dirty="0" err="1"/>
              <a:t>dus</a:t>
            </a:r>
            <a:r>
              <a:rPr lang="en-GB" sz="1600" dirty="0"/>
              <a:t> het veld </a:t>
            </a:r>
            <a:r>
              <a:rPr lang="en-GB" sz="1600" dirty="0" err="1"/>
              <a:t>groet</a:t>
            </a:r>
            <a:r>
              <a:rPr lang="en-GB" sz="1600" dirty="0"/>
              <a:t> </a:t>
            </a:r>
            <a:r>
              <a:rPr lang="en-GB" sz="1600" dirty="0" err="1"/>
              <a:t>beschikbaar</a:t>
            </a:r>
            <a:r>
              <a:rPr lang="en-GB" sz="1600" dirty="0"/>
              <a:t> in de Payload.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23956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D873-392F-402B-B3F8-330ED2D0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Controleer dat er een resultaat gevonden is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F8EA4-740C-4895-9840-503140BFE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9" y="1377056"/>
            <a:ext cx="5257800" cy="4743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0EFC8C-FA8C-4C7C-838E-051274C3ED7C}"/>
              </a:ext>
            </a:extLst>
          </p:cNvPr>
          <p:cNvSpPr txBox="1"/>
          <p:nvPr/>
        </p:nvSpPr>
        <p:spPr>
          <a:xfrm>
            <a:off x="6572250" y="1581150"/>
            <a:ext cx="5429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Omdat er een gewoon select statement gebruikt is zal de uitvoer een </a:t>
            </a:r>
            <a:r>
              <a:rPr lang="nl-NL" dirty="0" err="1"/>
              <a:t>recordset</a:t>
            </a:r>
            <a:r>
              <a:rPr lang="nl-NL" dirty="0"/>
              <a:t> zijn (zelfs als er zoals in dit geval de bedoeling is maar één record gevonden is). Je moet dus van de </a:t>
            </a:r>
            <a:r>
              <a:rPr lang="nl-NL" dirty="0" err="1"/>
              <a:t>payload</a:t>
            </a:r>
            <a:r>
              <a:rPr lang="nl-NL" dirty="0"/>
              <a:t> controleren of het eerste record niet </a:t>
            </a:r>
            <a:r>
              <a:rPr lang="nl-NL" dirty="0" err="1"/>
              <a:t>null</a:t>
            </a:r>
            <a:r>
              <a:rPr lang="nl-NL" dirty="0"/>
              <a:t> is, zoals hiernaast is aangegeven. Je ziet dat de </a:t>
            </a:r>
            <a:r>
              <a:rPr lang="nl-NL" dirty="0" err="1"/>
              <a:t>payload</a:t>
            </a:r>
            <a:r>
              <a:rPr lang="nl-NL" dirty="0"/>
              <a:t> nu dus een arrays is.</a:t>
            </a:r>
          </a:p>
          <a:p>
            <a:endParaRPr lang="nl-NL" dirty="0"/>
          </a:p>
          <a:p>
            <a:r>
              <a:rPr lang="nl-NL" dirty="0"/>
              <a:t>NB. De nieuwste </a:t>
            </a:r>
            <a:r>
              <a:rPr lang="nl-NL" dirty="0" err="1"/>
              <a:t>AnyPoint</a:t>
            </a:r>
            <a:r>
              <a:rPr lang="nl-NL" dirty="0"/>
              <a:t> versie heeft ook de Query Single component waarbij dus niet een </a:t>
            </a:r>
            <a:r>
              <a:rPr lang="nl-NL" dirty="0" err="1"/>
              <a:t>recordset</a:t>
            </a:r>
            <a:r>
              <a:rPr lang="nl-NL" dirty="0"/>
              <a:t> maar een single record wordt geretourneerd.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3045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3875-356E-4B24-A219-ADA7D755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Gegevens wegschrijven in de database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0B33B2-CC06-4D6F-BF1C-8FF41B77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084868"/>
            <a:ext cx="5305425" cy="3619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BCB071-137D-4B31-8F75-6EBFB6BB4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4" y="2626937"/>
            <a:ext cx="4533900" cy="4231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0D525B-4982-4AED-9FAB-CC2E5903FF6E}"/>
              </a:ext>
            </a:extLst>
          </p:cNvPr>
          <p:cNvSpPr txBox="1"/>
          <p:nvPr/>
        </p:nvSpPr>
        <p:spPr>
          <a:xfrm>
            <a:off x="6581775" y="1295400"/>
            <a:ext cx="550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Formatteer de uitvoer zodat de groet er correct uitziet. Let hierbij op de as String toevoegingen.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89A35-84A4-41D2-9990-D0592D74F775}"/>
              </a:ext>
            </a:extLst>
          </p:cNvPr>
          <p:cNvSpPr txBox="1"/>
          <p:nvPr/>
        </p:nvSpPr>
        <p:spPr>
          <a:xfrm>
            <a:off x="676275" y="4704368"/>
            <a:ext cx="6305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Schrijf met een </a:t>
            </a:r>
            <a:r>
              <a:rPr lang="nl-NL" dirty="0" err="1"/>
              <a:t>Insert</a:t>
            </a:r>
            <a:r>
              <a:rPr lang="nl-NL" dirty="0"/>
              <a:t> de gegevens weg naar de database. Geef verder bij het </a:t>
            </a:r>
            <a:r>
              <a:rPr lang="nl-NL" dirty="0" err="1"/>
              <a:t>advanced</a:t>
            </a:r>
            <a:r>
              <a:rPr lang="nl-NL" dirty="0"/>
              <a:t> tabje van de eigenschappen van de </a:t>
            </a:r>
            <a:r>
              <a:rPr lang="nl-NL" dirty="0" err="1"/>
              <a:t>Insert</a:t>
            </a:r>
            <a:r>
              <a:rPr lang="nl-NL" dirty="0"/>
              <a:t> aan dat het antwoord van de DB opgeslagen moet worden in een nieuwe variabele. Dit omdat anders de </a:t>
            </a:r>
            <a:r>
              <a:rPr lang="nl-NL" dirty="0" err="1"/>
              <a:t>payload</a:t>
            </a:r>
            <a:r>
              <a:rPr lang="nl-NL" dirty="0"/>
              <a:t>, waar de opgemaakte groet in staat die we ook terugsturen als antwoord op de HTTP </a:t>
            </a:r>
            <a:r>
              <a:rPr lang="nl-NL" dirty="0" err="1"/>
              <a:t>request</a:t>
            </a:r>
            <a:r>
              <a:rPr lang="nl-NL" dirty="0"/>
              <a:t>, wordt overschreven. Dit kan door bij de Target </a:t>
            </a:r>
            <a:r>
              <a:rPr lang="nl-NL" dirty="0" err="1"/>
              <a:t>Variable</a:t>
            </a:r>
            <a:r>
              <a:rPr lang="nl-NL" dirty="0"/>
              <a:t> iets in te vullen.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6909422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4DF52CD1518440A9410417543192CF" ma:contentTypeVersion="11" ma:contentTypeDescription="Een nieuw document maken." ma:contentTypeScope="" ma:versionID="84561bb80af84ced7de3ee100ad5b499">
  <xsd:schema xmlns:xsd="http://www.w3.org/2001/XMLSchema" xmlns:xs="http://www.w3.org/2001/XMLSchema" xmlns:p="http://schemas.microsoft.com/office/2006/metadata/properties" xmlns:ns3="41d31240-3f9b-4160-aa9d-7e114304e6cc" xmlns:ns4="d665bda0-32f6-4388-bc96-c7f43a2006b3" targetNamespace="http://schemas.microsoft.com/office/2006/metadata/properties" ma:root="true" ma:fieldsID="802497450e6e849176d5068781131c9e" ns3:_="" ns4:_="">
    <xsd:import namespace="41d31240-3f9b-4160-aa9d-7e114304e6cc"/>
    <xsd:import namespace="d665bda0-32f6-4388-bc96-c7f43a2006b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31240-3f9b-4160-aa9d-7e114304e6c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bda0-32f6-4388-bc96-c7f43a200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EF13AA-BD8C-4024-A396-8A0990B54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d31240-3f9b-4160-aa9d-7e114304e6cc"/>
    <ds:schemaRef ds:uri="d665bda0-32f6-4388-bc96-c7f43a2006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BDC546-F7F9-4E5F-8D5D-F91C6737ED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EB3D31-85B1-4C30-AB73-01BB3B86BAE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568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PowerPoint Presentation</vt:lpstr>
      <vt:lpstr>Gegevens ophalen en wegschrijven in een Database met Anypoint</vt:lpstr>
      <vt:lpstr>Bereid de database voor</vt:lpstr>
      <vt:lpstr>Verbinden in AnyPoint</vt:lpstr>
      <vt:lpstr>Verbinden in AnyPoint</vt:lpstr>
      <vt:lpstr>Database Config aanmaken</vt:lpstr>
      <vt:lpstr>Gegevens ophalen uit de database</vt:lpstr>
      <vt:lpstr>Controleer dat er een resultaat gevonden is</vt:lpstr>
      <vt:lpstr>Gegevens wegschrijven in de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Vegter GJ, Geert</dc:creator>
  <cp:lastModifiedBy>Harald Rietdijk</cp:lastModifiedBy>
  <cp:revision>32</cp:revision>
  <dcterms:created xsi:type="dcterms:W3CDTF">2019-11-14T19:47:38Z</dcterms:created>
  <dcterms:modified xsi:type="dcterms:W3CDTF">2020-12-08T13:23:18Z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0x010100FD4DF52CD1518440A9410417543192CF</vt:lpwstr>
  </property>
</Properties>
</file>