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608" r:id="rId2"/>
    <p:sldId id="489" r:id="rId3"/>
    <p:sldId id="286" r:id="rId4"/>
    <p:sldId id="509" r:id="rId5"/>
    <p:sldId id="510" r:id="rId6"/>
    <p:sldId id="511" r:id="rId7"/>
    <p:sldId id="600" r:id="rId8"/>
    <p:sldId id="601" r:id="rId9"/>
    <p:sldId id="602" r:id="rId10"/>
    <p:sldId id="512" r:id="rId11"/>
    <p:sldId id="559" r:id="rId12"/>
    <p:sldId id="560" r:id="rId13"/>
    <p:sldId id="561" r:id="rId14"/>
    <p:sldId id="562" r:id="rId15"/>
    <p:sldId id="563" r:id="rId16"/>
    <p:sldId id="564" r:id="rId17"/>
    <p:sldId id="565" r:id="rId18"/>
    <p:sldId id="566" r:id="rId19"/>
    <p:sldId id="567" r:id="rId20"/>
    <p:sldId id="568" r:id="rId21"/>
    <p:sldId id="569" r:id="rId22"/>
    <p:sldId id="606" r:id="rId23"/>
    <p:sldId id="599" r:id="rId24"/>
    <p:sldId id="57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Асимптотическая сложность алгоритмов" id="{F4085BB5-5C2E-45D5-859D-C367D4AA9515}">
          <p14:sldIdLst>
            <p14:sldId id="608"/>
            <p14:sldId id="489"/>
            <p14:sldId id="286"/>
            <p14:sldId id="509"/>
            <p14:sldId id="510"/>
            <p14:sldId id="511"/>
            <p14:sldId id="600"/>
            <p14:sldId id="601"/>
            <p14:sldId id="602"/>
            <p14:sldId id="512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606"/>
            <p14:sldId id="599"/>
            <p14:sldId id="5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008000"/>
    <a:srgbClr val="00A42F"/>
    <a:srgbClr val="0000FF"/>
    <a:srgbClr val="216F85"/>
    <a:srgbClr val="F3FBFE"/>
    <a:srgbClr val="44F297"/>
    <a:srgbClr val="FF93D6"/>
    <a:srgbClr val="D2B900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02" autoAdjust="0"/>
    <p:restoredTop sz="78412" autoAdjust="0"/>
  </p:normalViewPr>
  <p:slideViewPr>
    <p:cSldViewPr>
      <p:cViewPr varScale="1">
        <p:scale>
          <a:sx n="90" d="100"/>
          <a:sy n="90" d="100"/>
        </p:scale>
        <p:origin x="15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311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</a:t>
            </a:r>
            <a:r>
              <a:rPr lang="ru-RU" baseline="0" dirty="0"/>
              <a:t> улучшения понимания изобразим возрастание количества операций для каждого класса сложности от размерности задачи </a:t>
            </a:r>
            <a:r>
              <a:rPr lang="en-US" baseline="0" dirty="0"/>
              <a:t>N</a:t>
            </a:r>
            <a:r>
              <a:rPr lang="ru-RU" baseline="0" dirty="0"/>
              <a:t> на графике</a:t>
            </a:r>
            <a:r>
              <a:rPr lang="en-US" baseline="0" dirty="0"/>
              <a:t>.</a:t>
            </a: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(Экспоненциальный класс не показан.)</a:t>
            </a:r>
          </a:p>
          <a:p>
            <a:pPr marL="0" indent="0">
              <a:buNone/>
            </a:pPr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baseline="0" dirty="0"/>
              <a:t>Вопрос для знатоков</a:t>
            </a:r>
            <a:r>
              <a:rPr lang="ru-RU" baseline="0" dirty="0"/>
              <a:t>: по какому основанию логарифм в этих формулах?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Ответ: любому, константный множитель не учитывается</a:t>
            </a:r>
            <a:endParaRPr lang="ru-RU" dirty="0"/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Обратите внимание: классы сложности считаются для больших </a:t>
            </a:r>
            <a:r>
              <a:rPr lang="en-US" baseline="0" dirty="0"/>
              <a:t>N,</a:t>
            </a: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часто можно найти такие </a:t>
            </a:r>
            <a:r>
              <a:rPr lang="en-US" baseline="0" dirty="0"/>
              <a:t>N </a:t>
            </a:r>
            <a:r>
              <a:rPr lang="ru-RU" baseline="0" dirty="0"/>
              <a:t>при которых алгоритм с линейной сложностью будет выполняться дольше алгоритма с квадратичной сложностью (например, за счёт большей константы), но</a:t>
            </a:r>
          </a:p>
          <a:p>
            <a:pPr marL="0" indent="0">
              <a:buNone/>
            </a:pPr>
            <a:r>
              <a:rPr lang="ru-RU" baseline="0" dirty="0"/>
              <a:t>при возрастании </a:t>
            </a:r>
            <a:r>
              <a:rPr lang="en-US" baseline="0" dirty="0"/>
              <a:t>N </a:t>
            </a:r>
            <a:r>
              <a:rPr lang="ru-RU" baseline="0" dirty="0"/>
              <a:t>всё равно начнёт выигрывать.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57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Докажем</a:t>
            </a:r>
            <a:r>
              <a:rPr lang="en-US" dirty="0"/>
              <a:t>,</a:t>
            </a:r>
            <a:r>
              <a:rPr lang="ru-RU" dirty="0"/>
              <a:t> что сложности </a:t>
            </a:r>
            <a:r>
              <a:rPr lang="en-US" dirty="0"/>
              <a:t>N! </a:t>
            </a:r>
            <a:r>
              <a:rPr lang="ru-RU" dirty="0"/>
              <a:t>и </a:t>
            </a:r>
            <a:r>
              <a:rPr lang="en-US" dirty="0"/>
              <a:t>N</a:t>
            </a:r>
            <a:r>
              <a:rPr lang="en-US" baseline="30000" dirty="0"/>
              <a:t>N</a:t>
            </a:r>
            <a:r>
              <a:rPr lang="ru-RU" dirty="0"/>
              <a:t> относятся</a:t>
            </a:r>
            <a:r>
              <a:rPr lang="ru-RU" baseline="0" dirty="0"/>
              <a:t> к одному классу сложности.</a:t>
            </a:r>
          </a:p>
          <a:p>
            <a:pPr marL="0" indent="0">
              <a:buNone/>
            </a:pPr>
            <a:r>
              <a:rPr lang="ru-RU" baseline="0" dirty="0"/>
              <a:t>Выводить приведенную формулу я не буду – у нас не высшая математика.</a:t>
            </a:r>
          </a:p>
          <a:p>
            <a:pPr marL="0" indent="0">
              <a:buNone/>
            </a:pPr>
            <a:r>
              <a:rPr lang="ru-RU" baseline="0" dirty="0"/>
              <a:t>Простым способом покажу, что она работает (см. следующий слайд).</a:t>
            </a:r>
            <a:endParaRPr lang="ru-RU" baseline="30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268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/>
              <a:t>Поскольку</a:t>
            </a:r>
            <a:r>
              <a:rPr lang="ru-RU" baseline="0" dirty="0"/>
              <a:t> и левая и правая часть выражения очень быстро возрастают, то возьмём логарифм от обоих частей и, более того, отобразим график в двойном логарифмическом масштабе (логарифмические оси и по Х и по </a:t>
            </a:r>
            <a:r>
              <a:rPr lang="en-US" baseline="0" dirty="0"/>
              <a:t>Y)</a:t>
            </a:r>
            <a:r>
              <a:rPr lang="ru-RU" baseline="0" dirty="0"/>
              <a:t>.</a:t>
            </a:r>
          </a:p>
          <a:p>
            <a:pPr marL="228600" indent="-228600">
              <a:buAutoNum type="arabicParenR"/>
            </a:pPr>
            <a:r>
              <a:rPr lang="ru-RU" baseline="0" dirty="0"/>
              <a:t>Для сравнения именно классов сложности, а не частей формулы Муавра-Стирлинга </a:t>
            </a:r>
            <a:r>
              <a:rPr lang="ru-RU" dirty="0"/>
              <a:t>правая часть равенства</a:t>
            </a:r>
            <a:r>
              <a:rPr lang="ru-RU" baseline="0" dirty="0"/>
              <a:t> предельно упрощена до просто </a:t>
            </a:r>
            <a:r>
              <a:rPr lang="en-US" baseline="0" dirty="0"/>
              <a:t>ln(N</a:t>
            </a:r>
            <a:r>
              <a:rPr lang="en-US" baseline="30000" dirty="0"/>
              <a:t>N</a:t>
            </a:r>
            <a:r>
              <a:rPr lang="en-US" baseline="0" dirty="0"/>
              <a:t>)</a:t>
            </a:r>
            <a:r>
              <a:rPr lang="ru-RU" baseline="0" dirty="0"/>
              <a:t>.</a:t>
            </a:r>
            <a:r>
              <a:rPr lang="en-US" baseline="0" dirty="0"/>
              <a:t> </a:t>
            </a:r>
            <a:r>
              <a:rPr lang="ru-RU" baseline="0" dirty="0"/>
              <a:t>Даже при таком упрощении формулы видно</a:t>
            </a:r>
            <a:r>
              <a:rPr lang="en-US" baseline="0" dirty="0"/>
              <a:t>,</a:t>
            </a:r>
            <a:r>
              <a:rPr lang="ru-RU" baseline="0" dirty="0"/>
              <a:t> что графики идут очень близко.</a:t>
            </a:r>
            <a:br>
              <a:rPr lang="ru-RU" baseline="0" dirty="0"/>
            </a:br>
            <a:r>
              <a:rPr lang="ru-RU" baseline="0" dirty="0"/>
              <a:t>И пускай в абсолютных единицах разница всё время возрастает, но относительная разница быстро убывает.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218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На графике изображена нормированная оценка расстояния между значениями: </a:t>
            </a:r>
            <a:r>
              <a:rPr lang="en-US" baseline="0" dirty="0"/>
              <a:t>|a-b|/max(|a|, |b|)</a:t>
            </a:r>
            <a:endParaRPr lang="ru-RU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dirty="0"/>
              <a:t>При</a:t>
            </a:r>
            <a:r>
              <a:rPr lang="ru-RU" baseline="0" dirty="0"/>
              <a:t> использовании точной формулы (со всеми коэффициентами) точность в 1% достигается уже при </a:t>
            </a:r>
            <a:r>
              <a:rPr lang="en-US" baseline="0" dirty="0"/>
              <a:t>N = 9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014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Решения всех задач, которые придумывают программисты всегда состоят из блоков решённых ранее задач.</a:t>
            </a:r>
            <a:br>
              <a:rPr lang="ru-RU" dirty="0"/>
            </a:br>
            <a:r>
              <a:rPr lang="ru-RU" dirty="0"/>
              <a:t>Поэтому чем больше задач вы уже решили, тем лучше алгоритмы сможете предлагать для новых задач</a:t>
            </a:r>
          </a:p>
          <a:p>
            <a:r>
              <a:rPr lang="ru-RU" dirty="0"/>
              <a:t>и тем выше ваш уровень, как программиста.</a:t>
            </a:r>
          </a:p>
          <a:p>
            <a:endParaRPr lang="ru-RU" dirty="0"/>
          </a:p>
          <a:p>
            <a:r>
              <a:rPr lang="ru-RU" dirty="0"/>
              <a:t>Итак, для этой задачи мы берём какой либо алгоритм, и пытаемся его подстроить под новую задачу.</a:t>
            </a:r>
          </a:p>
          <a:p>
            <a:r>
              <a:rPr lang="ru-RU" dirty="0"/>
              <a:t>Вспоминаем, что с перестановками элементов в массиве мы сталкивались в задачах сортировки.</a:t>
            </a:r>
          </a:p>
          <a:p>
            <a:r>
              <a:rPr lang="ru-RU" dirty="0"/>
              <a:t>Берём все знакомые сортировки, подставляем вместо операции сравнения элементов</a:t>
            </a:r>
            <a:r>
              <a:rPr lang="en-US" dirty="0"/>
              <a:t> </a:t>
            </a:r>
            <a:r>
              <a:rPr lang="ru-RU" dirty="0"/>
              <a:t>случайный результат (</a:t>
            </a:r>
            <a:r>
              <a:rPr lang="en-US" dirty="0"/>
              <a:t>rand()</a:t>
            </a:r>
            <a:r>
              <a:rPr lang="ru-RU" dirty="0"/>
              <a:t> % 2) и</a:t>
            </a:r>
            <a:br>
              <a:rPr lang="ru-RU" dirty="0"/>
            </a:br>
            <a:r>
              <a:rPr lang="ru-RU" dirty="0"/>
              <a:t>получаем готовый алгоритм перемешивания карт.</a:t>
            </a:r>
            <a:br>
              <a:rPr lang="ru-RU" dirty="0"/>
            </a:br>
            <a:r>
              <a:rPr lang="ru-RU" dirty="0"/>
              <a:t>Осталось выбрать лучший метод сортировки. Вот тут и понадобится асимптотический анализ сложности.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72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375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680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714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Асимптотический</a:t>
            </a:r>
            <a:r>
              <a:rPr lang="ru-RU" baseline="0" dirty="0"/>
              <a:t> анализ сложности - </a:t>
            </a:r>
            <a:r>
              <a:rPr lang="ru-RU" dirty="0"/>
              <a:t>удобный инструмент для сравнения эффективности разных алгоритмов</a:t>
            </a:r>
            <a:r>
              <a:rPr lang="ru-RU" baseline="0" dirty="0"/>
              <a:t> "на пальцах"</a:t>
            </a:r>
            <a:br>
              <a:rPr lang="ru-RU" baseline="0" dirty="0"/>
            </a:br>
            <a:r>
              <a:rPr lang="ru-RU" baseline="0" dirty="0"/>
              <a:t>и выбора лучшего алгоритма.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359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2) Отсортировать оба массива (</a:t>
            </a:r>
            <a:r>
              <a:rPr lang="en-US" dirty="0" err="1"/>
              <a:t>NlogN</a:t>
            </a:r>
            <a:r>
              <a:rPr lang="en-US" dirty="0"/>
              <a:t> + </a:t>
            </a:r>
            <a:r>
              <a:rPr lang="en-US" dirty="0" err="1"/>
              <a:t>MlogM</a:t>
            </a:r>
            <a:r>
              <a:rPr lang="en-US" dirty="0"/>
              <a:t>)</a:t>
            </a:r>
            <a:r>
              <a:rPr lang="ru-RU" baseline="0" dirty="0"/>
              <a:t>,</a:t>
            </a:r>
            <a:br>
              <a:rPr lang="ru-RU" baseline="0" dirty="0"/>
            </a:br>
            <a:r>
              <a:rPr lang="ru-RU" baseline="0" dirty="0"/>
              <a:t>затем за один проход объединить их (п</a:t>
            </a:r>
            <a:r>
              <a:rPr lang="ru-RU" dirty="0"/>
              <a:t>о сути, это одна</a:t>
            </a:r>
            <a:r>
              <a:rPr lang="ru-RU" baseline="0" dirty="0"/>
              <a:t> итерация </a:t>
            </a:r>
            <a:r>
              <a:rPr lang="ru-RU" dirty="0"/>
              <a:t>из сортировки слиянием)</a:t>
            </a:r>
            <a:r>
              <a:rPr lang="ru-RU" baseline="0" dirty="0"/>
              <a:t> – сложность </a:t>
            </a:r>
            <a:r>
              <a:rPr lang="en-US" baseline="0" dirty="0"/>
              <a:t>N + M</a:t>
            </a:r>
            <a:endParaRPr lang="ru-RU" dirty="0"/>
          </a:p>
          <a:p>
            <a:r>
              <a:rPr lang="ru-RU" dirty="0"/>
              <a:t>Класс</a:t>
            </a:r>
            <a:r>
              <a:rPr lang="ru-RU" baseline="0" dirty="0"/>
              <a:t> сложности </a:t>
            </a:r>
            <a:r>
              <a:rPr lang="en-US" baseline="0" dirty="0" err="1"/>
              <a:t>NlogN</a:t>
            </a:r>
            <a:r>
              <a:rPr lang="en-US" baseline="0" dirty="0"/>
              <a:t> </a:t>
            </a:r>
            <a:r>
              <a:rPr lang="ru-RU" baseline="0" dirty="0"/>
              <a:t>выше класса сложности </a:t>
            </a:r>
            <a:r>
              <a:rPr lang="en-US" baseline="0" dirty="0"/>
              <a:t>N, </a:t>
            </a:r>
            <a:r>
              <a:rPr lang="ru-RU" baseline="0" dirty="0"/>
              <a:t>поэтому вторую часть алгоритма можно не считать.</a:t>
            </a:r>
          </a:p>
          <a:p>
            <a:r>
              <a:rPr lang="ru-RU" baseline="0" dirty="0"/>
              <a:t>Итоговая сложность </a:t>
            </a:r>
            <a:r>
              <a:rPr lang="en-US" baseline="0" dirty="0" err="1"/>
              <a:t>NlogN</a:t>
            </a:r>
            <a:r>
              <a:rPr lang="en-US" baseline="0" dirty="0"/>
              <a:t> + </a:t>
            </a:r>
            <a:r>
              <a:rPr lang="en-US" baseline="0" dirty="0" err="1"/>
              <a:t>MlogM</a:t>
            </a:r>
            <a:r>
              <a:rPr lang="ru-RU" baseline="0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009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7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 лидер,</a:t>
            </a:r>
            <a:r>
              <a:rPr lang="ru-RU" baseline="0" dirty="0"/>
              <a:t> казалось бы, </a:t>
            </a:r>
            <a:r>
              <a:rPr lang="ru-RU" dirty="0"/>
              <a:t>найден, не так ли?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882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 лучший алгоритм найден, им оказался новый алгоритм сконструированный на основе рассмотренных </a:t>
            </a:r>
            <a:r>
              <a:rPr lang="ru-RU" baseline="0" dirty="0"/>
              <a:t>выше</a:t>
            </a:r>
            <a:r>
              <a:rPr lang="ru-RU" dirty="0"/>
              <a:t>: отсортировать меньший массив и искать в нём элементы большего используя бинарный поиск.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630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721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538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477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Чем дальше от начала курса</a:t>
            </a:r>
            <a:r>
              <a:rPr lang="ru-RU" baseline="0" dirty="0"/>
              <a:t>, тем сложнее и крупнее становятся разрабатываемые вами алгоритмы.</a:t>
            </a:r>
          </a:p>
          <a:p>
            <a:r>
              <a:rPr lang="ru-RU" baseline="0" dirty="0"/>
              <a:t>Зачастую одна и та же задача может иметь несколько решений. Если эти решения существенно отличаются друг от друга, то бывает сложно выбрать лучшее.</a:t>
            </a:r>
          </a:p>
          <a:p>
            <a:r>
              <a:rPr lang="ru-RU" baseline="0" dirty="0"/>
              <a:t>Текущая лекция будет посвящена тому, как оценить качество любого решения и как на основе этого сравнивать различные алгоритмы и находить даже лучшие.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96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Большинство алгоритмов имеют</a:t>
            </a:r>
            <a:r>
              <a:rPr lang="en-US" dirty="0"/>
              <a:t> </a:t>
            </a:r>
            <a:r>
              <a:rPr lang="ru-RU" dirty="0"/>
              <a:t>главный параметр </a:t>
            </a:r>
            <a:r>
              <a:rPr lang="en-US" dirty="0"/>
              <a:t>N</a:t>
            </a:r>
            <a:r>
              <a:rPr lang="ru-RU" dirty="0"/>
              <a:t>,</a:t>
            </a:r>
            <a:r>
              <a:rPr lang="ru-RU" baseline="0" dirty="0"/>
              <a:t> который наиболее сильно влияет на время их выполнения</a:t>
            </a:r>
            <a:r>
              <a:rPr lang="en-US" baseline="0" dirty="0"/>
              <a:t>:</a:t>
            </a:r>
            <a:br>
              <a:rPr lang="ru-RU" baseline="0" dirty="0"/>
            </a:br>
            <a:r>
              <a:rPr lang="ru-RU" baseline="0" dirty="0"/>
              <a:t>это может быть длина строки при поиске подстроки, или количество элементов в массиве при сортировке.</a:t>
            </a:r>
            <a:endParaRPr lang="en-US" baseline="0" dirty="0"/>
          </a:p>
          <a:p>
            <a:pPr marL="0" indent="0">
              <a:buNone/>
            </a:pPr>
            <a:r>
              <a:rPr lang="ru-RU" baseline="0" dirty="0"/>
              <a:t>В данном случае </a:t>
            </a:r>
            <a:r>
              <a:rPr lang="en-US" baseline="0" dirty="0"/>
              <a:t>N  - </a:t>
            </a:r>
            <a:r>
              <a:rPr lang="ru-RU" baseline="0" dirty="0"/>
              <a:t>это </a:t>
            </a:r>
            <a:r>
              <a:rPr lang="ru-RU" b="1" baseline="0" dirty="0"/>
              <a:t>размерность задачи.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188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="1" baseline="0" dirty="0"/>
              <a:t>Константная сложность </a:t>
            </a:r>
            <a:r>
              <a:rPr lang="ru-RU" baseline="0" dirty="0"/>
              <a:t>– время выполнения не зависит от размерности задачи </a:t>
            </a:r>
            <a:r>
              <a:rPr lang="en-US" baseline="0" dirty="0"/>
              <a:t>N: </a:t>
            </a:r>
            <a:r>
              <a:rPr lang="ru-RU" baseline="0" dirty="0"/>
              <a:t>получение элемента массива по его индексу никак не зависит от размера массива.</a:t>
            </a:r>
            <a:br>
              <a:rPr lang="ru-RU" baseline="0" dirty="0"/>
            </a:br>
            <a:r>
              <a:rPr lang="ru-RU" dirty="0"/>
              <a:t>При оценке класса</a:t>
            </a:r>
            <a:r>
              <a:rPr lang="ru-RU" baseline="0" dirty="0"/>
              <a:t> сложности обычно постоянный множитель для простоты не учитывается:</a:t>
            </a:r>
            <a:br>
              <a:rPr lang="ru-RU" baseline="0" dirty="0"/>
            </a:br>
            <a:r>
              <a:rPr lang="ru-RU" baseline="0" dirty="0"/>
              <a:t>переход в следующий класс сложности приведёт к возрастанию времени выполнения значительно больше чем любая константа (теоретически, на практике, конечно же, не всегда).</a:t>
            </a:r>
          </a:p>
          <a:p>
            <a:pPr marL="228600" indent="-228600">
              <a:buAutoNum type="arabicParenR"/>
            </a:pPr>
            <a:r>
              <a:rPr lang="ru-RU" b="1" dirty="0"/>
              <a:t>Логарифмический класс сложности </a:t>
            </a:r>
            <a:r>
              <a:rPr lang="ru-RU" dirty="0"/>
              <a:t>часто получается при использовании в алгоритме принципа "разделяй и властвую", когда </a:t>
            </a:r>
            <a:r>
              <a:rPr lang="ru-RU" baseline="0" dirty="0"/>
              <a:t>пространство решений разбивается на меньшие блоки, как например при бинарном поиске.</a:t>
            </a:r>
          </a:p>
          <a:p>
            <a:pPr marL="228600" indent="-228600">
              <a:buAutoNum type="arabicParenR"/>
            </a:pPr>
            <a:r>
              <a:rPr lang="ru-RU" b="1" baseline="0" dirty="0"/>
              <a:t>Линейную сложность </a:t>
            </a:r>
            <a:r>
              <a:rPr lang="ru-RU" baseline="0" dirty="0"/>
              <a:t>имеют алгоритмы в которых обрабатываются все элементы массива, но при этом изменение каждого элемента массива никак не связано со значениями других элементов массива, например, посчитать длину строки или заменить в строке все прописные буквы на заглавные.</a:t>
            </a:r>
          </a:p>
          <a:p>
            <a:pPr marL="228600" indent="-228600">
              <a:buAutoNum type="arabicParenR"/>
            </a:pPr>
            <a:r>
              <a:rPr lang="en-US" b="1" baseline="0" dirty="0"/>
              <a:t>N log(N) </a:t>
            </a:r>
            <a:r>
              <a:rPr lang="en-US" baseline="0" dirty="0"/>
              <a:t>– </a:t>
            </a:r>
            <a:r>
              <a:rPr lang="ru-RU" baseline="0" dirty="0"/>
              <a:t>для этого класса сложности нет подходящего слова в русском языке, поэтому так и говорят класс </a:t>
            </a:r>
            <a:r>
              <a:rPr lang="en-US" baseline="0" dirty="0"/>
              <a:t>N log(N)</a:t>
            </a:r>
            <a:r>
              <a:rPr lang="ru-RU" baseline="0" dirty="0"/>
              <a:t>.</a:t>
            </a:r>
          </a:p>
          <a:p>
            <a:pPr marL="457200" lvl="1" indent="0">
              <a:buNone/>
            </a:pPr>
            <a:r>
              <a:rPr lang="ru-RU" baseline="0" dirty="0"/>
              <a:t>иногда этот класс сложности называют "квазилинейной сложностью", но этот термин определяет класс от противного, а не описывает сам класс (квазилинейная = "почти линейная"), поэтому я не рекомендую его использовать.</a:t>
            </a:r>
            <a:endParaRPr lang="en-US" baseline="0" dirty="0"/>
          </a:p>
          <a:p>
            <a:pPr marL="228600" indent="-228600">
              <a:buAutoNum type="arabicParenR"/>
            </a:pPr>
            <a:r>
              <a:rPr lang="ru-RU" b="1" baseline="0" dirty="0"/>
              <a:t>Квадратичная сложность </a:t>
            </a:r>
            <a:r>
              <a:rPr lang="ru-RU" baseline="0" dirty="0"/>
              <a:t>появляется в алгоритмах, где требуется обрабатывать все возможные пары элементов из массива.</a:t>
            </a:r>
          </a:p>
          <a:p>
            <a:pPr marL="228600" indent="-228600">
              <a:buAutoNum type="arabicParenR"/>
            </a:pPr>
            <a:r>
              <a:rPr lang="ru-RU" b="1" baseline="0" dirty="0"/>
              <a:t>Кубическая сложность </a:t>
            </a:r>
            <a:r>
              <a:rPr lang="ru-RU" baseline="0" dirty="0"/>
              <a:t>– при переборе всех возможных комбинаций по три из элементов массива</a:t>
            </a:r>
          </a:p>
          <a:p>
            <a:pPr marL="228600" indent="-228600">
              <a:buAutoNum type="arabicParenR"/>
            </a:pPr>
            <a:r>
              <a:rPr lang="en-US" baseline="0" dirty="0"/>
              <a:t>N</a:t>
            </a:r>
            <a:r>
              <a:rPr lang="en-US" baseline="30000" dirty="0"/>
              <a:t>K</a:t>
            </a:r>
            <a:r>
              <a:rPr lang="en-US" baseline="0" dirty="0"/>
              <a:t> - </a:t>
            </a:r>
            <a:r>
              <a:rPr lang="ru-RU" baseline="0" dirty="0"/>
              <a:t>также иногда отдельно выделяют как </a:t>
            </a:r>
            <a:r>
              <a:rPr lang="ru-RU" b="1" baseline="0" dirty="0"/>
              <a:t>полиномиальный класс сложности </a:t>
            </a:r>
            <a:r>
              <a:rPr lang="ru-RU" baseline="0" dirty="0"/>
              <a:t>и относят к нему любую константную степень.</a:t>
            </a:r>
          </a:p>
          <a:p>
            <a:pPr marL="228600" indent="-228600">
              <a:buAutoNum type="arabicParenR"/>
            </a:pPr>
            <a:r>
              <a:rPr lang="ru-RU" baseline="0" dirty="0"/>
              <a:t>Для разных задач оптимальные алгоритмы дают решения разной сложности, </a:t>
            </a:r>
            <a:br>
              <a:rPr lang="ru-RU" baseline="0" dirty="0"/>
            </a:br>
            <a:r>
              <a:rPr lang="ru-RU" baseline="0" dirty="0"/>
              <a:t>есть и такие где есть решение только экспоненциальное и приходится его использовать.</a:t>
            </a:r>
          </a:p>
          <a:p>
            <a:pPr marL="228600" indent="-228600">
              <a:buAutoNum type="arabicParenR"/>
            </a:pPr>
            <a:r>
              <a:rPr lang="ru-RU" baseline="0" dirty="0"/>
              <a:t>Экспоненциальный класс сложности включает </a:t>
            </a:r>
            <a:r>
              <a:rPr lang="en-US" baseline="0" dirty="0"/>
              <a:t>N</a:t>
            </a:r>
            <a:r>
              <a:rPr lang="en-US" baseline="30000" dirty="0"/>
              <a:t>N</a:t>
            </a:r>
            <a:r>
              <a:rPr lang="en-US" baseline="0" dirty="0"/>
              <a:t>, N!, 2</a:t>
            </a:r>
            <a:r>
              <a:rPr lang="en-US" baseline="30000" dirty="0"/>
              <a:t>N</a:t>
            </a:r>
            <a:r>
              <a:rPr lang="en-US" baseline="0" dirty="0"/>
              <a:t> – </a:t>
            </a:r>
            <a:r>
              <a:rPr lang="ru-RU" baseline="0" dirty="0"/>
              <a:t>это неочевидно, но математики утверждают, что эти классы сложности очень близки друг к другу</a:t>
            </a:r>
          </a:p>
          <a:p>
            <a:pPr marL="228600" indent="-228600">
              <a:buAutoNum type="arabicParenR"/>
            </a:pPr>
            <a:r>
              <a:rPr lang="ru-RU" baseline="0" dirty="0"/>
              <a:t>Класс сложности оценивают не только по времени выполнения – аналогично можно оценить класс сложности по используемой алгоритмом дополнительной памяти. Для многих задач можно получить выигрыш во времени выполнения за счёт увеличения объёма задействованной памяти.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81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/>
              <a:t>серым</a:t>
            </a:r>
            <a:r>
              <a:rPr lang="ru-RU" baseline="0" dirty="0"/>
              <a:t> отмечены времена, которые вы скорее всего не заметите (а мы тестируем программы на размерности порядка 10)</a:t>
            </a:r>
          </a:p>
          <a:p>
            <a:pPr marL="228600" indent="-228600">
              <a:buAutoNum type="arabicParenR"/>
            </a:pPr>
            <a:r>
              <a:rPr lang="ru-RU" baseline="0" dirty="0"/>
              <a:t>термин </a:t>
            </a:r>
            <a:r>
              <a:rPr lang="en-US" baseline="0" dirty="0"/>
              <a:t>"</a:t>
            </a:r>
            <a:r>
              <a:rPr lang="ru-RU" baseline="0" dirty="0"/>
              <a:t>никогда</a:t>
            </a:r>
            <a:r>
              <a:rPr lang="en-US" baseline="0" dirty="0"/>
              <a:t>"</a:t>
            </a:r>
            <a:r>
              <a:rPr lang="ru-RU" baseline="0" dirty="0"/>
              <a:t> на этом слайде означает, что раньше наступит тепловая смерть вселенной, чем алгоритм досчитает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когда говорят про класс сложности выделяют главный фактор – показатель степени </a:t>
            </a:r>
            <a:r>
              <a:rPr lang="en-US" baseline="0" dirty="0"/>
              <a:t>N, </a:t>
            </a:r>
            <a:r>
              <a:rPr lang="ru-RU" baseline="0" dirty="0"/>
              <a:t>при этом постоянные множители не учитывают, потому что любой постоянный множитель меркнет при возрастании параметра </a:t>
            </a:r>
            <a:r>
              <a:rPr lang="en-US" baseline="0" dirty="0"/>
              <a:t>N.</a:t>
            </a:r>
            <a:endParaRPr lang="ru-RU" dirty="0"/>
          </a:p>
          <a:p>
            <a:pPr marL="228600" indent="-228600">
              <a:buAutoNum type="arabicParenR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558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Какой класс сложности у приведенного алгоритма?</a:t>
            </a:r>
          </a:p>
          <a:p>
            <a:r>
              <a:rPr lang="ru-RU" dirty="0"/>
              <a:t>Ответ: кубический</a:t>
            </a:r>
          </a:p>
          <a:p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При оценке класса сложности не считают количество операций внутри каждой итерации и не учитывают оптимизации компилятора, поскольку такой подсчёт сильно усложняет задачу анализа сложности и существенно уменьшает возможность частого использования этого метода. Поэтому константный множитель не учитывается при оценке класса сложности.</a:t>
            </a:r>
            <a:endParaRPr lang="en-US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="0" baseline="0" dirty="0"/>
              <a:t>В реальной жизни скорость алгоритма кроме класса сложности зависит и от его дружественности к кэшу процессора: то есть скорость выполнения алгоритма одной и той же сложности на разном железе может сильно различаться, но это будут только разы(константа), а не порядки, даже если эта разница в 1000 раз.</a:t>
            </a:r>
            <a:br>
              <a:rPr lang="ru-RU" b="0" baseline="0" dirty="0"/>
            </a:br>
            <a:r>
              <a:rPr lang="ru-RU" b="0" baseline="0" dirty="0"/>
              <a:t>Все оптимизации, про которые я рассказывал ранее дают улучшение обычно на константу. Это заметно, но</a:t>
            </a:r>
            <a:br>
              <a:rPr lang="ru-RU" b="0" baseline="0" dirty="0"/>
            </a:br>
            <a:r>
              <a:rPr lang="ru-RU" b="0" baseline="0" dirty="0"/>
              <a:t>ошибка же при выборе алгоритма может приводить к разнице во времени выполнения программы на порядки.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299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Какой класс сложности у приведенного алгоритма?</a:t>
            </a:r>
          </a:p>
          <a:p>
            <a:r>
              <a:rPr lang="ru-RU" dirty="0"/>
              <a:t>Ответ: квадратичный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602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Какой класс сложности у приведенного алгоритма?</a:t>
            </a:r>
          </a:p>
          <a:p>
            <a:r>
              <a:rPr lang="ru-RU" dirty="0"/>
              <a:t>Ответ: квадратичный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89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12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424297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81634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784459" y="0"/>
            <a:ext cx="7543800" cy="1012807"/>
          </a:xfrm>
        </p:spPr>
        <p:txBody>
          <a:bodyPr/>
          <a:lstStyle/>
          <a:p>
            <a:r>
              <a:rPr lang="ru-RU" dirty="0"/>
              <a:t>Общая информация</a:t>
            </a: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548641" y="1212784"/>
            <a:ext cx="8296976" cy="4088420"/>
          </a:xfrm>
        </p:spPr>
        <p:txBody>
          <a:bodyPr>
            <a:noAutofit/>
          </a:bodyPr>
          <a:lstStyle/>
          <a:p>
            <a:pPr marL="268288" indent="-268288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AutoNum type="arabicPeriod"/>
            </a:pPr>
            <a:r>
              <a:rPr lang="ru-RU" altLang="ru-RU" sz="2400" dirty="0"/>
              <a:t>Объем курса: 16 лекций (по 2 </a:t>
            </a:r>
            <a:r>
              <a:rPr lang="ru-RU" altLang="ru-RU" sz="2400" dirty="0" err="1"/>
              <a:t>академ</a:t>
            </a:r>
            <a:r>
              <a:rPr lang="ru-RU" altLang="ru-RU" sz="2400" dirty="0"/>
              <a:t>. часа)</a:t>
            </a:r>
            <a:br>
              <a:rPr lang="ru-RU" altLang="ru-RU" sz="2400" dirty="0"/>
            </a:br>
            <a:r>
              <a:rPr lang="ru-RU" altLang="ru-RU" sz="2400" dirty="0"/>
              <a:t>                           8 лабораторных занятий – </a:t>
            </a:r>
            <a:r>
              <a:rPr lang="ru-RU" altLang="ru-RU" sz="2400" dirty="0" err="1"/>
              <a:t>выч</a:t>
            </a:r>
            <a:r>
              <a:rPr lang="ru-RU" altLang="ru-RU" sz="2400" dirty="0"/>
              <a:t>. практика</a:t>
            </a:r>
            <a:br>
              <a:rPr lang="ru-RU" altLang="ru-RU" sz="2400" dirty="0"/>
            </a:br>
            <a:r>
              <a:rPr lang="ru-RU" altLang="ru-RU" sz="2400" dirty="0"/>
              <a:t>                           16 лабораторных занятий – ООП</a:t>
            </a:r>
          </a:p>
          <a:p>
            <a:pPr marL="268288" indent="-268288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AutoNum type="arabicPeriod"/>
              <a:tabLst>
                <a:tab pos="2954338" algn="l"/>
              </a:tabLst>
            </a:pPr>
            <a:r>
              <a:rPr lang="ru-RU" altLang="ru-RU" sz="2400" dirty="0"/>
              <a:t> Формы </a:t>
            </a:r>
            <a:r>
              <a:rPr lang="ru-RU" altLang="ru-RU" sz="2400" dirty="0" err="1"/>
              <a:t>отчетности</a:t>
            </a:r>
            <a:r>
              <a:rPr lang="ru-RU" altLang="ru-RU" sz="2400" dirty="0"/>
              <a:t>:</a:t>
            </a:r>
            <a:br>
              <a:rPr lang="ru-RU" altLang="ru-RU" sz="2400" dirty="0"/>
            </a:br>
            <a:r>
              <a:rPr lang="ru-RU" altLang="ru-RU" sz="2400" dirty="0"/>
              <a:t>                             </a:t>
            </a:r>
            <a:r>
              <a:rPr lang="ru-RU" altLang="ru-RU" sz="2400" dirty="0" err="1"/>
              <a:t>выч</a:t>
            </a:r>
            <a:r>
              <a:rPr lang="ru-RU" altLang="ru-RU" sz="2400" dirty="0"/>
              <a:t>. практика – зачёт</a:t>
            </a:r>
            <a:br>
              <a:rPr lang="ru-RU" altLang="ru-RU" sz="2400" dirty="0"/>
            </a:br>
            <a:r>
              <a:rPr lang="ru-RU" altLang="ru-RU" sz="2400" dirty="0"/>
              <a:t>                             лабораторный практикум – допуск к экзамену</a:t>
            </a:r>
            <a:br>
              <a:rPr lang="ru-RU" altLang="ru-RU" sz="2400" dirty="0"/>
            </a:br>
            <a:r>
              <a:rPr lang="ru-RU" altLang="ru-RU" sz="2400" dirty="0"/>
              <a:t>                             экзамен</a:t>
            </a:r>
          </a:p>
          <a:p>
            <a:pPr marL="268288" indent="-268288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AutoNum type="arabicPeriod"/>
              <a:tabLst>
                <a:tab pos="4032250" algn="l"/>
              </a:tabLst>
            </a:pPr>
            <a:r>
              <a:rPr lang="ru-RU" altLang="ru-RU" sz="2400" dirty="0"/>
              <a:t> Весовые коэффициенты для формирования итоговой экзаменационной оценки:	6</a:t>
            </a:r>
            <a:r>
              <a:rPr lang="en-US" altLang="ru-RU" sz="2400" dirty="0"/>
              <a:t>0%</a:t>
            </a:r>
            <a:r>
              <a:rPr lang="ru-RU" altLang="ru-RU" sz="2400" dirty="0"/>
              <a:t> – экзамен,</a:t>
            </a:r>
            <a:br>
              <a:rPr lang="ru-RU" altLang="ru-RU" sz="2400" dirty="0"/>
            </a:br>
            <a:r>
              <a:rPr lang="ru-RU" altLang="ru-RU" sz="2400" dirty="0"/>
              <a:t>	4</a:t>
            </a:r>
            <a:r>
              <a:rPr lang="en-US" altLang="ru-RU" sz="2400" dirty="0"/>
              <a:t>0%</a:t>
            </a:r>
            <a:r>
              <a:rPr lang="ru-RU" altLang="ru-RU" sz="2400" dirty="0"/>
              <a:t> – лабораторный практикум.</a:t>
            </a:r>
          </a:p>
          <a:p>
            <a:pPr marL="268288" indent="-268288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AutoNum type="arabicPeriod"/>
              <a:tabLst>
                <a:tab pos="4216400" algn="l"/>
              </a:tabLst>
            </a:pPr>
            <a:r>
              <a:rPr lang="ru-RU" altLang="ru-RU" sz="2400" dirty="0"/>
              <a:t> Условие допуска к экзамену – выполнение программы 	лабораторного практикума.</a:t>
            </a:r>
          </a:p>
          <a:p>
            <a:endParaRPr lang="ru-RU" sz="24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347788" algn="l"/>
              </a:tabLst>
            </a:pPr>
            <a:r>
              <a:rPr lang="ru-RU"/>
              <a:t>Левкович Н.В.</a:t>
            </a:r>
            <a:r>
              <a:rPr lang="en-US"/>
              <a:t>	</a:t>
            </a:r>
            <a:r>
              <a:rPr lang="ru-RU"/>
              <a:t>2021/2022</a:t>
            </a:r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общая информация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5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20688"/>
            <a:ext cx="7851136" cy="5616624"/>
          </a:xfrm>
          <a:prstGeom prst="rect">
            <a:avLst/>
          </a:prstGeo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dirty="0"/>
              <a:t>Анализ сложности алгоритмов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>
            <a:normAutofit fontScale="90000"/>
          </a:bodyPr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04369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dirty="0"/>
              <a:t>Анализ сложности алгоритмов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>
            <a:normAutofit fontScale="90000"/>
          </a:bodyPr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9992" y="5733256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*формула Муавра — Стирлинга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98072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Равенство классов сложности </a:t>
            </a:r>
            <a:r>
              <a:rPr lang="en-US" sz="2400" dirty="0"/>
              <a:t>N! </a:t>
            </a:r>
            <a:r>
              <a:rPr lang="ru-RU" sz="2400" dirty="0"/>
              <a:t>и </a:t>
            </a:r>
            <a:r>
              <a:rPr lang="en-US" sz="2400" dirty="0"/>
              <a:t>N</a:t>
            </a:r>
            <a:r>
              <a:rPr lang="en-US" sz="2400" baseline="30000" dirty="0"/>
              <a:t>N</a:t>
            </a:r>
            <a:endParaRPr lang="ru-RU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51720" y="2780928"/>
                <a:ext cx="5148782" cy="1287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! </m:t>
                          </m:r>
                        </m:e>
                      </m:fun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780928"/>
                <a:ext cx="5148782" cy="12874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49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8640960" cy="4409524"/>
          </a:xfrm>
          <a:prstGeom prst="rect">
            <a:avLst/>
          </a:prstGeo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dirty="0"/>
              <a:t>Анализ сложности алгоритмов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>
            <a:normAutofit fontScale="90000"/>
          </a:bodyPr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98072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Равенство классов сложности </a:t>
            </a:r>
            <a:r>
              <a:rPr lang="en-US" sz="2400" dirty="0"/>
              <a:t>N! </a:t>
            </a:r>
            <a:r>
              <a:rPr lang="ru-RU" sz="2400" dirty="0"/>
              <a:t>и </a:t>
            </a:r>
            <a:r>
              <a:rPr lang="en-US" sz="2400" dirty="0"/>
              <a:t>N</a:t>
            </a:r>
            <a:r>
              <a:rPr lang="en-US" sz="2400" baseline="30000" dirty="0"/>
              <a:t>N</a:t>
            </a:r>
            <a:endParaRPr lang="ru-RU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40152" y="764704"/>
                <a:ext cx="3089244" cy="772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 </m:t>
                          </m:r>
                        </m:e>
                      </m:func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ru-RU" sz="11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764704"/>
                <a:ext cx="3089244" cy="7724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39752" y="2132856"/>
                <a:ext cx="8140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132856"/>
                <a:ext cx="81400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1763688" y="2348880"/>
            <a:ext cx="432048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39752" y="2708920"/>
                <a:ext cx="9421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708920"/>
                <a:ext cx="94211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>
            <a:off x="1763688" y="2924944"/>
            <a:ext cx="4320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7884368" y="5445224"/>
                <a:ext cx="4871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5445224"/>
                <a:ext cx="487121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63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63" y="1556792"/>
            <a:ext cx="8561905" cy="4409524"/>
          </a:xfrm>
          <a:prstGeom prst="rect">
            <a:avLst/>
          </a:prstGeo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dirty="0"/>
              <a:t>Анализ сложности алгоритмов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>
            <a:normAutofit fontScale="90000"/>
          </a:bodyPr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98072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Равенство классов сложности </a:t>
            </a:r>
            <a:r>
              <a:rPr lang="en-US" sz="2400" dirty="0"/>
              <a:t>N! </a:t>
            </a:r>
            <a:r>
              <a:rPr lang="ru-RU" sz="2400" dirty="0"/>
              <a:t>и </a:t>
            </a:r>
            <a:r>
              <a:rPr lang="en-US" sz="2400" dirty="0"/>
              <a:t>N</a:t>
            </a:r>
            <a:r>
              <a:rPr lang="en-US" sz="2400" baseline="30000" dirty="0"/>
              <a:t>N</a:t>
            </a:r>
            <a:endParaRPr lang="ru-RU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40152" y="764704"/>
                <a:ext cx="3089244" cy="772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 </m:t>
                          </m:r>
                        </m:e>
                      </m:func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ru-RU" sz="11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764704"/>
                <a:ext cx="3089244" cy="7724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39552" y="5877272"/>
            <a:ext cx="84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при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 &gt;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разница между двумя левой и правой частью равенства менее 1%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20072" y="2060848"/>
                <a:ext cx="2839303" cy="1181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m:rPr>
                              <m:nor/>
                            </m:rPr>
                            <a:rPr lang="ru-RU" sz="2800" dirty="0"/>
                            <m:t> − </m:t>
                          </m:r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ru-RU" sz="2800" dirty="0"/>
                            <m:t>  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060848"/>
                <a:ext cx="2839303" cy="1181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8316416" y="5445224"/>
                <a:ext cx="4871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5445224"/>
                <a:ext cx="48712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684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7"/>
          <p:cNvSpPr>
            <a:spLocks noChangeArrowheads="1"/>
          </p:cNvSpPr>
          <p:nvPr/>
        </p:nvSpPr>
        <p:spPr bwMode="auto">
          <a:xfrm>
            <a:off x="1043608" y="1268760"/>
            <a:ext cx="72007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ctr" eaLnBrk="1" hangingPunct="1"/>
            <a:r>
              <a:rPr lang="ru-RU" altLang="ru-RU" sz="3200" i="1" u="sng" dirty="0">
                <a:latin typeface="+mn-lt"/>
              </a:rPr>
              <a:t>Задача </a:t>
            </a:r>
            <a:endParaRPr lang="ru-RU" altLang="ru-RU" sz="3200" dirty="0">
              <a:latin typeface="+mn-lt"/>
            </a:endParaRPr>
          </a:p>
          <a:p>
            <a:pPr indent="0" algn="ctr" eaLnBrk="1" hangingPunct="1"/>
            <a:r>
              <a:rPr lang="ru-RU" altLang="ru-RU" sz="3200" b="1" dirty="0">
                <a:latin typeface="+mn-lt"/>
              </a:rPr>
              <a:t>Переставить элементы массива А</a:t>
            </a:r>
            <a:r>
              <a:rPr lang="en-US" altLang="ru-RU" sz="3200" b="1" dirty="0">
                <a:latin typeface="+mn-lt"/>
              </a:rPr>
              <a:t>[N]</a:t>
            </a:r>
            <a:br>
              <a:rPr lang="ru-RU" altLang="ru-RU" sz="3200" b="1" dirty="0">
                <a:latin typeface="+mn-lt"/>
              </a:rPr>
            </a:br>
            <a:r>
              <a:rPr lang="ru-RU" altLang="ru-RU" sz="3200" b="1" dirty="0">
                <a:latin typeface="+mn-lt"/>
              </a:rPr>
              <a:t>в случайном порядке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2996952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1) возьмём какую-нибудь сортировку и вместо операции сравнения будем возвращать случайный вариант: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4191471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 "пузырька"</a:t>
            </a:r>
            <a:endParaRPr lang="ru-RU" sz="2400" baseline="30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995936" y="4191471"/>
            <a:ext cx="2097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- </a:t>
            </a:r>
            <a:r>
              <a:rPr lang="ru-RU" sz="2400" dirty="0"/>
              <a:t>сложность </a:t>
            </a:r>
            <a:r>
              <a:rPr lang="en-US" sz="2400" dirty="0"/>
              <a:t>N</a:t>
            </a:r>
            <a:r>
              <a:rPr lang="en-US" sz="2400" baseline="30000" dirty="0"/>
              <a:t>2</a:t>
            </a:r>
            <a:endParaRPr lang="ru-RU" sz="2400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4911551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Быстрая сортировка</a:t>
            </a:r>
            <a:endParaRPr lang="ru-RU" sz="2400" baseline="30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995936" y="4911551"/>
            <a:ext cx="2706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- </a:t>
            </a:r>
            <a:r>
              <a:rPr lang="ru-RU" sz="2400" dirty="0"/>
              <a:t>сложность </a:t>
            </a:r>
            <a:r>
              <a:rPr lang="en-US" sz="2400" dirty="0"/>
              <a:t>N</a:t>
            </a:r>
            <a:r>
              <a:rPr lang="ru-RU" sz="2400" dirty="0"/>
              <a:t> </a:t>
            </a:r>
            <a:r>
              <a:rPr lang="en-US" sz="2400" dirty="0"/>
              <a:t>log N</a:t>
            </a:r>
            <a:endParaRPr lang="ru-RU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43045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7"/>
          <p:cNvSpPr>
            <a:spLocks noChangeArrowheads="1"/>
          </p:cNvSpPr>
          <p:nvPr/>
        </p:nvSpPr>
        <p:spPr bwMode="auto">
          <a:xfrm>
            <a:off x="971600" y="908720"/>
            <a:ext cx="72007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ctr" eaLnBrk="1" hangingPunct="1"/>
            <a:r>
              <a:rPr lang="ru-RU" altLang="ru-RU" sz="3200" i="1" u="sng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Задача </a:t>
            </a:r>
            <a:endParaRPr lang="ru-RU" altLang="ru-RU" sz="3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indent="0" algn="ctr" eaLnBrk="1" hangingPunct="1"/>
            <a:r>
              <a:rPr lang="ru-RU" altLang="ru-RU" sz="32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Переставить элементы массива А</a:t>
            </a:r>
            <a:r>
              <a:rPr lang="en-US" altLang="ru-RU" sz="32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[N]</a:t>
            </a:r>
            <a:br>
              <a:rPr lang="ru-RU" altLang="ru-RU" sz="32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</a:br>
            <a:r>
              <a:rPr lang="ru-RU" altLang="ru-RU" sz="32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в случайном порядке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0" y="2564904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1) Быстрая сортировка</a:t>
            </a:r>
            <a:endParaRPr lang="ru-RU" sz="2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779912" y="2564904"/>
            <a:ext cx="2706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сложность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log N</a:t>
            </a:r>
            <a:endParaRPr lang="ru-RU" sz="2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299695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Можно ли быстрее?</a:t>
            </a:r>
            <a:endParaRPr lang="ru-RU" sz="2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3573016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2) Сортировка вставками</a:t>
            </a:r>
            <a:endParaRPr lang="ru-RU" sz="2400" baseline="30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738738" y="3573016"/>
            <a:ext cx="540526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- </a:t>
            </a:r>
            <a:r>
              <a:rPr lang="ru-RU" sz="2400" dirty="0"/>
              <a:t>не требуются сравнения</a:t>
            </a:r>
            <a:br>
              <a:rPr lang="ru-RU" sz="2400" dirty="0"/>
            </a:br>
            <a:r>
              <a:rPr lang="ru-RU" sz="2400" dirty="0"/>
              <a:t>(сразу выбираем случайную</a:t>
            </a:r>
            <a:br>
              <a:rPr lang="ru-RU" sz="2400" dirty="0"/>
            </a:br>
            <a:r>
              <a:rPr lang="ru-RU" sz="2400" dirty="0"/>
              <a:t>позицию для вставки)</a:t>
            </a:r>
            <a:r>
              <a:rPr lang="en-US" sz="2400" dirty="0"/>
              <a:t>,</a:t>
            </a:r>
            <a:br>
              <a:rPr lang="ru-RU" sz="2400" dirty="0"/>
            </a:br>
            <a:r>
              <a:rPr lang="ru-RU" sz="2400" dirty="0"/>
              <a:t>всё ещё требуется освобождение места</a:t>
            </a:r>
            <a:br>
              <a:rPr lang="ru-RU" sz="2400" dirty="0"/>
            </a:br>
            <a:r>
              <a:rPr lang="ru-RU" sz="2400" dirty="0"/>
              <a:t>для вставляемого элемента</a:t>
            </a:r>
            <a:br>
              <a:rPr lang="ru-RU" sz="2400" dirty="0"/>
            </a:br>
            <a:r>
              <a:rPr lang="ru-RU" sz="2400" dirty="0"/>
              <a:t>в случайной позиции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79912" y="5805264"/>
            <a:ext cx="1971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prstClr val="black"/>
                </a:solidFill>
              </a:rPr>
              <a:t>сложность </a:t>
            </a:r>
            <a:r>
              <a:rPr lang="en-US" sz="2400" b="1" dirty="0">
                <a:solidFill>
                  <a:prstClr val="black"/>
                </a:solidFill>
              </a:rPr>
              <a:t>N</a:t>
            </a:r>
            <a:r>
              <a:rPr lang="en-US" sz="2400" b="1" baseline="30000" dirty="0">
                <a:solidFill>
                  <a:prstClr val="black"/>
                </a:solidFill>
              </a:rPr>
              <a:t>2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4882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155679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3) Модифицируем сортировку выбором</a:t>
            </a:r>
            <a:endParaRPr lang="ru-RU" sz="2400" baseline="300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36673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Полилиния 17"/>
          <p:cNvSpPr/>
          <p:nvPr/>
        </p:nvSpPr>
        <p:spPr>
          <a:xfrm flipV="1">
            <a:off x="3995936" y="4653136"/>
            <a:ext cx="2376264" cy="442849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2" name="Группа 21"/>
          <p:cNvGrpSpPr/>
          <p:nvPr/>
        </p:nvGrpSpPr>
        <p:grpSpPr>
          <a:xfrm>
            <a:off x="5580112" y="4581128"/>
            <a:ext cx="2016224" cy="1296144"/>
            <a:chOff x="323528" y="4581128"/>
            <a:chExt cx="2016224" cy="1296144"/>
          </a:xfrm>
        </p:grpSpPr>
        <p:cxnSp>
          <p:nvCxnSpPr>
            <p:cNvPr id="25" name="Прямая со стрелкой 24"/>
            <p:cNvCxnSpPr/>
            <p:nvPr/>
          </p:nvCxnSpPr>
          <p:spPr>
            <a:xfrm flipV="1">
              <a:off x="1331640" y="4581128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23528" y="4797152"/>
              <a:ext cx="2016224" cy="10801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ru-RU" sz="2000" dirty="0"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пусть</a:t>
              </a:r>
              <a:br>
                <a:rPr lang="en-US" sz="2000" dirty="0"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dirty="0"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rand()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% 4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2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8" name="Дуга 27"/>
          <p:cNvSpPr/>
          <p:nvPr/>
        </p:nvSpPr>
        <p:spPr>
          <a:xfrm>
            <a:off x="3275856" y="3356992"/>
            <a:ext cx="5256584" cy="720080"/>
          </a:xfrm>
          <a:prstGeom prst="arc">
            <a:avLst>
              <a:gd name="adj1" fmla="val 10813367"/>
              <a:gd name="adj2" fmla="val 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3347864" y="2132856"/>
            <a:ext cx="1152128" cy="1584176"/>
            <a:chOff x="755576" y="5157192"/>
            <a:chExt cx="1152128" cy="1584176"/>
          </a:xfrm>
        </p:grpSpPr>
        <p:cxnSp>
          <p:nvCxnSpPr>
            <p:cNvPr id="20" name="Прямая со стрелкой 19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66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Полилиния 17"/>
          <p:cNvSpPr/>
          <p:nvPr/>
        </p:nvSpPr>
        <p:spPr>
          <a:xfrm flipV="1">
            <a:off x="3995936" y="4653136"/>
            <a:ext cx="2376264" cy="442849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3347864" y="2132856"/>
            <a:ext cx="1152128" cy="1584176"/>
            <a:chOff x="755576" y="5157192"/>
            <a:chExt cx="1152128" cy="1584176"/>
          </a:xfrm>
        </p:grpSpPr>
        <p:cxnSp>
          <p:nvCxnSpPr>
            <p:cNvPr id="20" name="Прямая со стрелкой 19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38345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51520" y="155679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3) Модифицируем сортировку выбором</a:t>
            </a:r>
            <a:endParaRPr lang="ru-RU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750561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940152" y="5445224"/>
            <a:ext cx="1596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prstClr val="black"/>
                </a:solidFill>
              </a:rPr>
              <a:t>сложность</a:t>
            </a:r>
            <a:endParaRPr lang="ru-RU" b="1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4716016" y="2132856"/>
            <a:ext cx="1152128" cy="1584176"/>
            <a:chOff x="755576" y="5157192"/>
            <a:chExt cx="1152128" cy="1584176"/>
          </a:xfrm>
        </p:grpSpPr>
        <p:cxnSp>
          <p:nvCxnSpPr>
            <p:cNvPr id="20" name="Прямая со стрелкой 19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38345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7452320" y="5445224"/>
            <a:ext cx="327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400" b="1" dirty="0">
                <a:solidFill>
                  <a:prstClr val="black"/>
                </a:solidFill>
              </a:rPr>
              <a:t>?</a:t>
            </a:r>
            <a:endParaRPr lang="ru-RU" b="1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452320" y="5445224"/>
            <a:ext cx="38664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N</a:t>
            </a:r>
            <a:endParaRPr lang="ru-RU" b="1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0" y="155679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3) Модифицируем сортировку выбором</a:t>
            </a:r>
            <a:endParaRPr lang="ru-RU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21040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 7"/>
          <p:cNvSpPr/>
          <p:nvPr/>
        </p:nvSpPr>
        <p:spPr>
          <a:xfrm>
            <a:off x="2555776" y="4880758"/>
            <a:ext cx="3816424" cy="498764"/>
          </a:xfrm>
          <a:custGeom>
            <a:avLst/>
            <a:gdLst>
              <a:gd name="connsiteX0" fmla="*/ 0 w 2992582"/>
              <a:gd name="connsiteY0" fmla="*/ 0 h 498764"/>
              <a:gd name="connsiteX1" fmla="*/ 1781298 w 2992582"/>
              <a:gd name="connsiteY1" fmla="*/ 486889 h 498764"/>
              <a:gd name="connsiteX2" fmla="*/ 2992582 w 2992582"/>
              <a:gd name="connsiteY2" fmla="*/ 498764 h 498764"/>
              <a:gd name="connsiteX3" fmla="*/ 0 w 2992582"/>
              <a:gd name="connsiteY3" fmla="*/ 0 h 4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498764">
                <a:moveTo>
                  <a:pt x="0" y="0"/>
                </a:moveTo>
                <a:lnTo>
                  <a:pt x="1781298" y="486889"/>
                </a:lnTo>
                <a:lnTo>
                  <a:pt x="2992582" y="4987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7"/>
          <p:cNvSpPr>
            <a:spLocks noChangeArrowheads="1"/>
          </p:cNvSpPr>
          <p:nvPr/>
        </p:nvSpPr>
        <p:spPr bwMode="auto">
          <a:xfrm>
            <a:off x="251520" y="980728"/>
            <a:ext cx="864096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ctr" eaLnBrk="1" hangingPunct="1"/>
            <a:r>
              <a:rPr lang="ru-RU" altLang="ru-RU" sz="3200" i="1" u="sng" dirty="0">
                <a:latin typeface="+mn-lt"/>
              </a:rPr>
              <a:t>Задача </a:t>
            </a:r>
            <a:endParaRPr lang="ru-RU" altLang="ru-RU" sz="3200" dirty="0">
              <a:latin typeface="+mn-lt"/>
            </a:endParaRPr>
          </a:p>
          <a:p>
            <a:pPr indent="0" algn="ctr" eaLnBrk="1" hangingPunct="1"/>
            <a:r>
              <a:rPr lang="ru-RU" sz="3200" dirty="0"/>
              <a:t>Для каждого элемента из массива A</a:t>
            </a:r>
            <a:r>
              <a:rPr lang="en-US" sz="3200" dirty="0"/>
              <a:t>[N]</a:t>
            </a:r>
            <a:r>
              <a:rPr lang="ru-RU" sz="3200" dirty="0"/>
              <a:t> посчитать сколько раз он встречается</a:t>
            </a:r>
            <a:br>
              <a:rPr lang="en-US" sz="3200" dirty="0"/>
            </a:br>
            <a:r>
              <a:rPr lang="ru-RU" sz="3200" dirty="0"/>
              <a:t>в массиве B</a:t>
            </a:r>
            <a:r>
              <a:rPr lang="en-US" sz="3200" dirty="0"/>
              <a:t>[M]</a:t>
            </a:r>
            <a:endParaRPr lang="ru-R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3140968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1) Сравнение каждого с каждым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644008" y="3140968"/>
            <a:ext cx="2546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400" dirty="0">
                <a:solidFill>
                  <a:prstClr val="black"/>
                </a:solidFill>
              </a:rPr>
              <a:t>=</a:t>
            </a:r>
            <a:r>
              <a:rPr lang="en-US" sz="2400" dirty="0">
                <a:solidFill>
                  <a:prstClr val="black"/>
                </a:solidFill>
              </a:rPr>
              <a:t>&gt;</a:t>
            </a:r>
            <a:r>
              <a:rPr lang="ru-RU" sz="2400" dirty="0">
                <a:solidFill>
                  <a:prstClr val="black"/>
                </a:solidFill>
              </a:rPr>
              <a:t> сложность </a:t>
            </a:r>
            <a:r>
              <a:rPr lang="en-US" sz="2400" dirty="0">
                <a:solidFill>
                  <a:prstClr val="black"/>
                </a:solidFill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</a:rPr>
              <a:t>·</a:t>
            </a:r>
            <a:r>
              <a:rPr lang="en-US" sz="2400" dirty="0">
                <a:solidFill>
                  <a:prstClr val="black"/>
                </a:solidFill>
              </a:rPr>
              <a:t>M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3573016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ru-RU" sz="2400" dirty="0"/>
              <a:t>) Отсортировать оба массива и объединить их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05939"/>
              </p:ext>
            </p:extLst>
          </p:nvPr>
        </p:nvGraphicFramePr>
        <p:xfrm>
          <a:off x="971600" y="4509519"/>
          <a:ext cx="18288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499036"/>
              </p:ext>
            </p:extLst>
          </p:nvPr>
        </p:nvGraphicFramePr>
        <p:xfrm>
          <a:off x="971600" y="5373216"/>
          <a:ext cx="6096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73224" y="446370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530120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endParaRPr lang="ru-RU" sz="2400" dirty="0"/>
          </a:p>
        </p:txBody>
      </p:sp>
      <p:cxnSp>
        <p:nvCxnSpPr>
          <p:cNvPr id="21" name="Прямая соединительная линия 20"/>
          <p:cNvCxnSpPr>
            <a:stCxn id="16" idx="2"/>
          </p:cNvCxnSpPr>
          <p:nvPr/>
        </p:nvCxnSpPr>
        <p:spPr>
          <a:xfrm>
            <a:off x="1886000" y="4880359"/>
            <a:ext cx="525760" cy="49285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3815409" y="3933056"/>
            <a:ext cx="5328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1793875" algn="l"/>
              </a:tabLst>
            </a:pPr>
            <a:r>
              <a:rPr lang="ru-RU" sz="2400" dirty="0"/>
              <a:t>=</a:t>
            </a:r>
            <a:r>
              <a:rPr lang="en-US" sz="2400" dirty="0"/>
              <a:t>&gt;</a:t>
            </a:r>
            <a:r>
              <a:rPr lang="ru-RU" sz="2400" dirty="0"/>
              <a:t> сложность </a:t>
            </a:r>
            <a:r>
              <a:rPr lang="en-US" sz="2400" dirty="0" err="1"/>
              <a:t>N</a:t>
            </a:r>
            <a:r>
              <a:rPr lang="en-US" sz="2400" dirty="0" err="1">
                <a:latin typeface="Calibri" panose="020F0502020204030204" pitchFamily="34" charset="0"/>
              </a:rPr>
              <a:t>·logN</a:t>
            </a:r>
            <a:r>
              <a:rPr lang="en-US" sz="2400" dirty="0">
                <a:latin typeface="Calibri" panose="020F0502020204030204" pitchFamily="34" charset="0"/>
              </a:rPr>
              <a:t> + </a:t>
            </a:r>
            <a:r>
              <a:rPr lang="en-US" sz="2400" dirty="0" err="1">
                <a:latin typeface="Calibri" panose="020F0502020204030204" pitchFamily="34" charset="0"/>
              </a:rPr>
              <a:t>M·logM</a:t>
            </a:r>
            <a:r>
              <a:rPr lang="en-US" sz="2400" dirty="0">
                <a:latin typeface="Calibri" panose="020F0502020204030204" pitchFamily="34" charset="0"/>
              </a:rPr>
              <a:t> + </a:t>
            </a:r>
            <a:r>
              <a:rPr lang="en-US" sz="2400" dirty="0"/>
              <a:t>N + M</a:t>
            </a:r>
            <a:endParaRPr lang="ru-RU" sz="24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815409" y="3933056"/>
            <a:ext cx="5328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1793875" algn="l"/>
              </a:tabLst>
            </a:pPr>
            <a:r>
              <a:rPr lang="ru-RU" sz="2400" dirty="0"/>
              <a:t>=</a:t>
            </a:r>
            <a:r>
              <a:rPr lang="en-US" sz="2400" dirty="0"/>
              <a:t>&gt;</a:t>
            </a:r>
            <a:r>
              <a:rPr lang="ru-RU" sz="2400" dirty="0"/>
              <a:t> сложность </a:t>
            </a:r>
            <a:r>
              <a:rPr lang="en-US" sz="2400" dirty="0" err="1"/>
              <a:t>N</a:t>
            </a:r>
            <a:r>
              <a:rPr lang="en-US" sz="2400" dirty="0" err="1">
                <a:latin typeface="Calibri" panose="020F0502020204030204" pitchFamily="34" charset="0"/>
              </a:rPr>
              <a:t>·logN</a:t>
            </a:r>
            <a:r>
              <a:rPr lang="en-US" sz="2400" dirty="0">
                <a:latin typeface="Calibri" panose="020F0502020204030204" pitchFamily="34" charset="0"/>
              </a:rPr>
              <a:t> + </a:t>
            </a:r>
            <a:r>
              <a:rPr lang="en-US" sz="2400" dirty="0" err="1">
                <a:latin typeface="Calibri" panose="020F0502020204030204" pitchFamily="34" charset="0"/>
              </a:rPr>
              <a:t>M·logM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63690" y="407852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vCnt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4080493"/>
            <a:ext cx="648072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77582" y="4065677"/>
            <a:ext cx="648072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77343" y="4067143"/>
            <a:ext cx="648072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32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14" grpId="0"/>
      <p:bldP spid="15" grpId="0"/>
      <p:bldP spid="18" grpId="0"/>
      <p:bldP spid="19" grpId="0"/>
      <p:bldP spid="34" grpId="0"/>
      <p:bldP spid="34" grpId="1"/>
      <p:bldP spid="35" grpId="0"/>
      <p:bldP spid="20" grpId="0"/>
      <p:bldP spid="11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82396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Опрос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2000" y="1557000"/>
            <a:ext cx="8867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Что такое функция?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Что такое "</a:t>
            </a:r>
            <a:r>
              <a:rPr lang="en-US" sz="2400" dirty="0"/>
              <a:t>Undefined behavior</a:t>
            </a:r>
            <a:r>
              <a:rPr lang="ru-RU" sz="2400" dirty="0"/>
              <a:t>" ("неопределённое поведение")?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Какие алгоритмы сортировок вы помните?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Что такое устойчивая сортировка?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Какие сортировки являются устойчивыми:</a:t>
            </a:r>
            <a:br>
              <a:rPr lang="ru-RU" sz="2400" dirty="0"/>
            </a:br>
            <a:r>
              <a:rPr lang="ru-RU" sz="2400" dirty="0"/>
              <a:t>вставками, обменом, выбором?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Какая сложность сортировки методом "пузырька"?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</p:spPr>
        <p:txBody>
          <a:bodyPr/>
          <a:lstStyle/>
          <a:p>
            <a:r>
              <a:rPr lang="ru-RU" dirty="0"/>
              <a:t>разминка</a:t>
            </a:r>
            <a:endParaRPr lang="en-US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347788" algn="l"/>
              </a:tabLst>
            </a:pPr>
            <a:r>
              <a:rPr lang="ru-RU"/>
              <a:t>Левкович Н.В.	2021/2022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5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7"/>
          <p:cNvSpPr>
            <a:spLocks noChangeArrowheads="1"/>
          </p:cNvSpPr>
          <p:nvPr/>
        </p:nvSpPr>
        <p:spPr bwMode="auto">
          <a:xfrm>
            <a:off x="251520" y="980728"/>
            <a:ext cx="864096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ctr" eaLnBrk="1" hangingPunct="1"/>
            <a:r>
              <a:rPr lang="ru-RU" altLang="ru-RU" sz="3200" i="1" u="sng" dirty="0">
                <a:latin typeface="+mn-lt"/>
              </a:rPr>
              <a:t>Задача </a:t>
            </a:r>
            <a:endParaRPr lang="ru-RU" altLang="ru-RU" sz="3200" dirty="0">
              <a:latin typeface="+mn-lt"/>
            </a:endParaRPr>
          </a:p>
          <a:p>
            <a:pPr indent="0" algn="ctr" eaLnBrk="1" hangingPunct="1"/>
            <a:r>
              <a:rPr lang="ru-RU" sz="3200" dirty="0"/>
              <a:t>Для каждого элемента из массива A</a:t>
            </a:r>
            <a:r>
              <a:rPr lang="en-US" sz="3200" dirty="0"/>
              <a:t>[N]</a:t>
            </a:r>
            <a:r>
              <a:rPr lang="ru-RU" sz="3200" dirty="0"/>
              <a:t> посчитать сколько раз он встречается</a:t>
            </a:r>
            <a:br>
              <a:rPr lang="en-US" sz="3200" dirty="0"/>
            </a:br>
            <a:r>
              <a:rPr lang="ru-RU" sz="3200" dirty="0"/>
              <a:t>в массиве B</a:t>
            </a:r>
            <a:r>
              <a:rPr lang="en-US" sz="3200" dirty="0"/>
              <a:t>[M]</a:t>
            </a:r>
            <a:endParaRPr lang="ru-RU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79512" y="4365104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3) Отсортировать второй массив и искать в нём бинарным поиском элементы первого массива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4896949" y="4941168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1793875" algn="l"/>
              </a:tabLst>
            </a:pPr>
            <a:r>
              <a:rPr lang="ru-RU" sz="2400" dirty="0"/>
              <a:t>=</a:t>
            </a:r>
            <a:r>
              <a:rPr lang="en-US" sz="2400" dirty="0"/>
              <a:t>&gt;</a:t>
            </a:r>
            <a:r>
              <a:rPr lang="ru-RU" sz="2400" dirty="0"/>
              <a:t> сложность </a:t>
            </a:r>
            <a:r>
              <a:rPr lang="en-US" sz="2400" dirty="0" err="1"/>
              <a:t>M</a:t>
            </a:r>
            <a:r>
              <a:rPr lang="en-US" sz="2400" dirty="0" err="1">
                <a:latin typeface="Calibri" panose="020F0502020204030204" pitchFamily="34" charset="0"/>
              </a:rPr>
              <a:t>·logM</a:t>
            </a:r>
            <a:r>
              <a:rPr lang="en-US" sz="2400" dirty="0">
                <a:latin typeface="Calibri" panose="020F0502020204030204" pitchFamily="34" charset="0"/>
              </a:rPr>
              <a:t> + </a:t>
            </a:r>
            <a:r>
              <a:rPr lang="en-US" sz="2400" dirty="0" err="1">
                <a:latin typeface="Calibri" panose="020F0502020204030204" pitchFamily="34" charset="0"/>
              </a:rPr>
              <a:t>N·logM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3140968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1) Сравнение каждого с каждым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4644008" y="3140968"/>
            <a:ext cx="2546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 сложность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·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</a:t>
            </a: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9512" y="3573016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) Отсортировать оба массива и объединить их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3815409" y="3933056"/>
            <a:ext cx="5328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1793875" algn="l"/>
              </a:tabLst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 сложность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·logN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 +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M·logM</a:t>
            </a: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914116" y="5877272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1793875" algn="l"/>
              </a:tabLst>
            </a:pPr>
            <a:r>
              <a:rPr lang="ru-RU" sz="2400" dirty="0"/>
              <a:t>=</a:t>
            </a:r>
            <a:r>
              <a:rPr lang="en-US" sz="2400" dirty="0"/>
              <a:t>&gt;</a:t>
            </a:r>
            <a:r>
              <a:rPr lang="ru-RU" sz="2400" dirty="0"/>
              <a:t> сложность </a:t>
            </a:r>
            <a:r>
              <a:rPr lang="en-US" sz="2400" dirty="0" err="1"/>
              <a:t>N</a:t>
            </a:r>
            <a:r>
              <a:rPr lang="en-US" sz="2400" dirty="0" err="1">
                <a:latin typeface="Calibri" panose="020F0502020204030204" pitchFamily="34" charset="0"/>
              </a:rPr>
              <a:t>·logN</a:t>
            </a:r>
            <a:r>
              <a:rPr lang="en-US" sz="2400" dirty="0">
                <a:latin typeface="Calibri" panose="020F0502020204030204" pitchFamily="34" charset="0"/>
              </a:rPr>
              <a:t> + </a:t>
            </a:r>
            <a:r>
              <a:rPr lang="en-US" sz="2400" dirty="0" err="1">
                <a:latin typeface="Calibri" panose="020F0502020204030204" pitchFamily="34" charset="0"/>
              </a:rPr>
              <a:t>M·logN</a:t>
            </a:r>
            <a:endParaRPr lang="ru-RU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79512" y="5301208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r>
              <a:rPr lang="ru-RU" sz="2400" dirty="0"/>
              <a:t>) Отсортировать первый массив и искать в нём бинарным поиском элементы второго массива</a:t>
            </a:r>
          </a:p>
        </p:txBody>
      </p:sp>
    </p:spTree>
    <p:extLst>
      <p:ext uri="{BB962C8B-B14F-4D97-AF65-F5344CB8AC3E}">
        <p14:creationId xmlns:p14="http://schemas.microsoft.com/office/powerpoint/2010/main" val="231526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9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764833"/>
              </p:ext>
            </p:extLst>
          </p:nvPr>
        </p:nvGraphicFramePr>
        <p:xfrm>
          <a:off x="251520" y="1844824"/>
          <a:ext cx="8640960" cy="295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N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M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N·M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N·log</a:t>
                      </a:r>
                      <a:r>
                        <a:rPr lang="en-US" sz="2400" b="1" baseline="-25000" dirty="0">
                          <a:latin typeface="+mn-lt"/>
                        </a:rPr>
                        <a:t>2</a:t>
                      </a:r>
                      <a:r>
                        <a:rPr lang="en-US" sz="2400" b="1" dirty="0">
                          <a:latin typeface="+mn-lt"/>
                        </a:rPr>
                        <a:t>N + M·log</a:t>
                      </a:r>
                      <a:r>
                        <a:rPr lang="en-US" sz="2400" b="1" baseline="-25000" dirty="0">
                          <a:latin typeface="+mn-lt"/>
                        </a:rPr>
                        <a:t>2</a:t>
                      </a:r>
                      <a:r>
                        <a:rPr lang="en-US" sz="2400" b="1" dirty="0">
                          <a:latin typeface="+mn-lt"/>
                        </a:rPr>
                        <a:t>M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n-lt"/>
                        </a:rPr>
                        <a:t>(N+M)·log</a:t>
                      </a:r>
                      <a:r>
                        <a:rPr lang="en-US" sz="2400" b="1" baseline="-25000" dirty="0">
                          <a:latin typeface="+mn-lt"/>
                        </a:rPr>
                        <a:t>2</a:t>
                      </a:r>
                      <a:r>
                        <a:rPr lang="en-US" sz="2400" b="1" dirty="0">
                          <a:latin typeface="+mn-lt"/>
                        </a:rPr>
                        <a:t>N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n-lt"/>
                        </a:rPr>
                        <a:t>(N+M)·log</a:t>
                      </a:r>
                      <a:r>
                        <a:rPr lang="en-US" sz="2400" b="1" baseline="-25000" dirty="0">
                          <a:latin typeface="+mn-lt"/>
                        </a:rPr>
                        <a:t>2</a:t>
                      </a:r>
                      <a:r>
                        <a:rPr lang="en-US" sz="2400" b="1" baseline="0" dirty="0">
                          <a:latin typeface="+mn-lt"/>
                        </a:rPr>
                        <a:t>M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76635"/>
              </p:ext>
            </p:extLst>
          </p:nvPr>
        </p:nvGraphicFramePr>
        <p:xfrm>
          <a:off x="251520" y="2636912"/>
          <a:ext cx="8640960" cy="43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n-lt"/>
                        </a:rPr>
                        <a:t>16</a:t>
                      </a:r>
                      <a:endParaRPr lang="ru-RU" sz="2400" b="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n-lt"/>
                        </a:rPr>
                        <a:t>1024</a:t>
                      </a:r>
                      <a:endParaRPr lang="ru-RU" sz="2400" b="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16384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+mn-lt"/>
                        </a:rPr>
                        <a:t>10304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+mn-lt"/>
                        </a:rPr>
                        <a:t>4160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+mn-lt"/>
                        </a:rPr>
                        <a:t>10400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94429"/>
              </p:ext>
            </p:extLst>
          </p:nvPr>
        </p:nvGraphicFramePr>
        <p:xfrm>
          <a:off x="251520" y="4365104"/>
          <a:ext cx="8640960" cy="43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n-lt"/>
                        </a:rPr>
                        <a:t>1024</a:t>
                      </a:r>
                      <a:endParaRPr lang="ru-RU" sz="2400" b="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n-lt"/>
                        </a:rPr>
                        <a:t>16</a:t>
                      </a:r>
                      <a:endParaRPr lang="ru-RU" sz="2400" b="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16384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+mn-lt"/>
                        </a:rPr>
                        <a:t>10304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+mn-lt"/>
                        </a:rPr>
                        <a:t>10400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+mn-lt"/>
                        </a:rPr>
                        <a:t>4160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5980"/>
              </p:ext>
            </p:extLst>
          </p:nvPr>
        </p:nvGraphicFramePr>
        <p:xfrm>
          <a:off x="251520" y="3933056"/>
          <a:ext cx="8640960" cy="43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n-lt"/>
                        </a:rPr>
                        <a:t>1024</a:t>
                      </a:r>
                      <a:endParaRPr lang="ru-RU" sz="2400" b="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n-lt"/>
                        </a:rPr>
                        <a:t>64</a:t>
                      </a:r>
                      <a:endParaRPr lang="ru-RU" sz="2400" b="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65536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+mn-lt"/>
                        </a:rPr>
                        <a:t>10624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+mn-lt"/>
                        </a:rPr>
                        <a:t>10880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6528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219586"/>
              </p:ext>
            </p:extLst>
          </p:nvPr>
        </p:nvGraphicFramePr>
        <p:xfrm>
          <a:off x="251520" y="3501008"/>
          <a:ext cx="8640960" cy="43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n-lt"/>
                        </a:rPr>
                        <a:t>1024</a:t>
                      </a:r>
                      <a:endParaRPr lang="ru-RU" sz="2400" b="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n-lt"/>
                        </a:rPr>
                        <a:t>1024</a:t>
                      </a:r>
                      <a:endParaRPr lang="ru-RU" sz="2400" b="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~10</a:t>
                      </a:r>
                      <a:r>
                        <a:rPr lang="en-US" sz="2400" baseline="30000" dirty="0">
                          <a:latin typeface="+mn-lt"/>
                        </a:rPr>
                        <a:t>6</a:t>
                      </a:r>
                      <a:endParaRPr lang="ru-RU" sz="2400" baseline="300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22528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20480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20480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13066"/>
              </p:ext>
            </p:extLst>
          </p:nvPr>
        </p:nvGraphicFramePr>
        <p:xfrm>
          <a:off x="251520" y="3068960"/>
          <a:ext cx="8640960" cy="43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n-lt"/>
                        </a:rPr>
                        <a:t>64</a:t>
                      </a:r>
                      <a:endParaRPr lang="ru-RU" sz="2400" b="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n-lt"/>
                        </a:rPr>
                        <a:t>1024</a:t>
                      </a:r>
                      <a:endParaRPr lang="ru-RU" sz="2400" b="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65536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+mn-lt"/>
                        </a:rPr>
                        <a:t>10624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6528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+mn-lt"/>
                        </a:rPr>
                        <a:t>10880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1520" y="5029440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Самый быстрый способ:</a:t>
            </a:r>
          </a:p>
          <a:p>
            <a:r>
              <a:rPr lang="en-US" sz="2400" dirty="0"/>
              <a:t>5</a:t>
            </a:r>
            <a:r>
              <a:rPr lang="ru-RU" sz="2400" dirty="0"/>
              <a:t>) Сортируем меньший массив и ищем в нём</a:t>
            </a:r>
            <a:br>
              <a:rPr lang="en-US" sz="2400" dirty="0"/>
            </a:br>
            <a:r>
              <a:rPr lang="ru-RU" sz="2400" dirty="0"/>
              <a:t>элементы большего массива с помощью бинарного поиска</a:t>
            </a:r>
          </a:p>
        </p:txBody>
      </p:sp>
    </p:spTree>
    <p:extLst>
      <p:ext uri="{BB962C8B-B14F-4D97-AF65-F5344CB8AC3E}">
        <p14:creationId xmlns:p14="http://schemas.microsoft.com/office/powerpoint/2010/main" val="127685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788630"/>
            <a:ext cx="828092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400" b="1" dirty="0"/>
              <a:t>Тест: какой класс сложности каждого из алгоритмов?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1340768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"Пробелов в строке: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4797152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"Пробелов в строке: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2924944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"Пробелов в строке: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2852936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0" y="4725144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2" name="Заголовок 4">
            <a:extLst>
              <a:ext uri="{FF2B5EF4-FFF2-40B4-BE49-F238E27FC236}">
                <a16:creationId xmlns:a16="http://schemas.microsoft.com/office/drawing/2014/main" id="{7D5B54AE-5E59-4CBF-A12A-69DE09A79338}"/>
              </a:ext>
            </a:extLst>
          </p:cNvPr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Скругленный прямоугольник 7">
            <a:extLst>
              <a:ext uri="{FF2B5EF4-FFF2-40B4-BE49-F238E27FC236}">
                <a16:creationId xmlns:a16="http://schemas.microsoft.com/office/drawing/2014/main" id="{5FFA0268-8173-4C50-8D1C-F285FCF7C0CB}"/>
              </a:ext>
            </a:extLst>
          </p:cNvPr>
          <p:cNvSpPr/>
          <p:nvPr/>
        </p:nvSpPr>
        <p:spPr>
          <a:xfrm>
            <a:off x="7795320" y="1700812"/>
            <a:ext cx="1162467" cy="63532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</a:t>
            </a:r>
            <a:r>
              <a:rPr lang="en-US" sz="3200" baseline="30000" dirty="0">
                <a:solidFill>
                  <a:schemeClr val="tx1"/>
                </a:solidFill>
              </a:rPr>
              <a:t>2</a:t>
            </a:r>
            <a:endParaRPr lang="ru-RU" sz="3200" baseline="30000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7">
            <a:extLst>
              <a:ext uri="{FF2B5EF4-FFF2-40B4-BE49-F238E27FC236}">
                <a16:creationId xmlns:a16="http://schemas.microsoft.com/office/drawing/2014/main" id="{2A349236-DCC8-4965-8706-04C45EFCE9FC}"/>
              </a:ext>
            </a:extLst>
          </p:cNvPr>
          <p:cNvSpPr/>
          <p:nvPr/>
        </p:nvSpPr>
        <p:spPr>
          <a:xfrm>
            <a:off x="7795320" y="3461877"/>
            <a:ext cx="1162467" cy="63532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</a:t>
            </a:r>
            <a:endParaRPr lang="ru-RU" sz="3200" baseline="30000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7">
            <a:extLst>
              <a:ext uri="{FF2B5EF4-FFF2-40B4-BE49-F238E27FC236}">
                <a16:creationId xmlns:a16="http://schemas.microsoft.com/office/drawing/2014/main" id="{B5BEA2DC-C8C6-43C0-8AAF-4F574D17DFB7}"/>
              </a:ext>
            </a:extLst>
          </p:cNvPr>
          <p:cNvSpPr/>
          <p:nvPr/>
        </p:nvSpPr>
        <p:spPr>
          <a:xfrm>
            <a:off x="7791602" y="5237850"/>
            <a:ext cx="1162467" cy="63532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</a:t>
            </a:r>
            <a:endParaRPr lang="ru-RU" sz="3200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77165" y="1868529"/>
                <a:ext cx="6449087" cy="445590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>
                  <a:spcBef>
                    <a:spcPts val="800"/>
                  </a:spcBef>
                </a:pPr>
                <a:r>
                  <a:rPr lang="en-US" sz="2000" dirty="0"/>
                  <a:t>	</a:t>
                </a:r>
                <a:r>
                  <a:rPr lang="ru-RU" sz="2000" dirty="0"/>
                  <a:t>константная сложность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000" dirty="0"/>
                  <a:t>	</a:t>
                </a:r>
                <a:r>
                  <a:rPr lang="ru-RU" sz="2000" dirty="0"/>
                  <a:t>логарифмическая сложность</a:t>
                </a:r>
                <a:endParaRPr lang="en-US" sz="2000" dirty="0"/>
              </a:p>
              <a:p>
                <a:pPr>
                  <a:spcBef>
                    <a:spcPts val="800"/>
                  </a:spcBef>
                </a:pPr>
                <a:r>
                  <a:rPr lang="en-US" sz="2000" dirty="0"/>
                  <a:t>	</a:t>
                </a:r>
                <a:r>
                  <a:rPr lang="ru-RU" sz="2000" dirty="0"/>
                  <a:t>линейная сложность</a:t>
                </a:r>
                <a:endParaRPr lang="en-US" sz="2000" baseline="30000" dirty="0"/>
              </a:p>
              <a:p>
                <a:pPr>
                  <a:spcBef>
                    <a:spcPts val="800"/>
                  </a:spcBef>
                </a:pPr>
                <a:r>
                  <a:rPr lang="en-US" sz="2000" dirty="0"/>
                  <a:t>	</a:t>
                </a:r>
                <a:r>
                  <a:rPr lang="ru-RU" sz="2000" dirty="0"/>
                  <a:t>константная (ограничена 4000</a:t>
                </a:r>
                <a:r>
                  <a:rPr lang="en-US" sz="2000" dirty="0"/>
                  <a:t>)</a:t>
                </a:r>
              </a:p>
              <a:p>
                <a:pPr>
                  <a:spcBef>
                    <a:spcPts val="2000"/>
                  </a:spcBef>
                </a:pPr>
                <a:r>
                  <a:rPr lang="en-US" sz="2000" b="0" dirty="0"/>
                  <a:t>	</a:t>
                </a:r>
                <a:r>
                  <a:rPr lang="ru-RU" sz="2000" b="0" dirty="0"/>
                  <a:t>экспоненциальная сложность (</a:t>
                </a:r>
                <a:r>
                  <a:rPr lang="en-US" sz="2000" b="0" dirty="0"/>
                  <a:t>N</a:t>
                </a:r>
                <a:r>
                  <a:rPr lang="en-US" sz="2000" b="0" baseline="30000" dirty="0"/>
                  <a:t>N</a:t>
                </a:r>
                <a:r>
                  <a:rPr lang="en-US" sz="2000" b="0" dirty="0"/>
                  <a:t>)</a:t>
                </a:r>
                <a:endParaRPr lang="ru-RU" sz="2000" b="0" dirty="0"/>
              </a:p>
              <a:p>
                <a:pPr>
                  <a:spcBef>
                    <a:spcPts val="3000"/>
                  </a:spcBef>
                </a:pPr>
                <a:r>
                  <a:rPr lang="en-US" sz="2000" dirty="0"/>
                  <a:t>	N log(N)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ad>
                      <m:ra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g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2000" dirty="0"/>
                  <a:t> (</a:t>
                </a:r>
                <a:r>
                  <a:rPr lang="ru-RU" sz="2000" dirty="0"/>
                  <a:t>медленнее логарифмического, быстрее</a:t>
                </a:r>
                <a:r>
                  <a:rPr lang="en-US" sz="2000" dirty="0"/>
                  <a:t> </a:t>
                </a:r>
                <a:r>
                  <a:rPr lang="ru-RU" sz="2000" dirty="0"/>
                  <a:t>линейного</a:t>
                </a:r>
                <a:r>
                  <a:rPr lang="en-US" sz="2000" dirty="0"/>
                  <a:t>)</a:t>
                </a:r>
              </a:p>
              <a:p>
                <a:pPr>
                  <a:spcBef>
                    <a:spcPts val="800"/>
                  </a:spcBef>
                </a:pPr>
                <a:r>
                  <a:rPr lang="ru-RU" sz="2000" dirty="0"/>
                  <a:t>                                                                    </a:t>
                </a:r>
                <a:r>
                  <a:rPr lang="en-US" sz="2000" dirty="0"/>
                  <a:t>		</a:t>
                </a:r>
                <a:r>
                  <a:rPr lang="ru-RU" sz="2000" dirty="0"/>
                  <a:t>, квадратичная</a:t>
                </a:r>
              </a:p>
              <a:p>
                <a:pPr>
                  <a:spcBef>
                    <a:spcPts val="1000"/>
                  </a:spcBef>
                </a:pPr>
                <a:r>
                  <a:rPr lang="en-US" sz="2000" dirty="0"/>
                  <a:t>	</a:t>
                </a:r>
                <a:r>
                  <a:rPr lang="ru-RU" sz="2000" dirty="0"/>
                  <a:t>кубическая</a:t>
                </a:r>
              </a:p>
              <a:p>
                <a:r>
                  <a:rPr lang="en-US" sz="2000" dirty="0"/>
                  <a:t>	</a:t>
                </a:r>
                <a:r>
                  <a:rPr lang="ru-RU" sz="2000" dirty="0"/>
                  <a:t>экспоненциальная сложность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165" y="1868529"/>
                <a:ext cx="6449087" cy="4455900"/>
              </a:xfrm>
              <a:prstGeom prst="rect">
                <a:avLst/>
              </a:prstGeom>
              <a:blipFill>
                <a:blip r:embed="rId3"/>
                <a:stretch>
                  <a:fillRect l="-473" t="-822" b="-1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102" y="692501"/>
            <a:ext cx="8907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Тест: упорядочите алгоритмы по возрастанию класса сложности, если известно количество выполняемых в них операций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1560" y="1868529"/>
                <a:ext cx="2664296" cy="4548233"/>
              </a:xfrm>
              <a:prstGeom prst="rect">
                <a:avLst/>
              </a:prstGeom>
              <a:noFill/>
            </p:spPr>
            <p:txBody>
              <a:bodyPr wrap="square" lIns="36000" rIns="36000" rtlCol="0">
                <a:spAutoFit/>
              </a:bodyPr>
              <a:lstStyle/>
              <a:p>
                <a:pPr>
                  <a:spcBef>
                    <a:spcPts val="800"/>
                  </a:spcBef>
                </a:pPr>
                <a:r>
                  <a:rPr lang="ru-RU" sz="2000" dirty="0"/>
                  <a:t>10</a:t>
                </a:r>
                <a:r>
                  <a:rPr lang="ru-RU" sz="2000" baseline="30000" dirty="0"/>
                  <a:t>100</a:t>
                </a:r>
                <a:endParaRPr lang="ru-RU" sz="2000" dirty="0"/>
              </a:p>
              <a:p>
                <a:pPr>
                  <a:spcBef>
                    <a:spcPts val="800"/>
                  </a:spcBef>
                </a:pPr>
                <a:r>
                  <a:rPr lang="en-US" sz="2000" dirty="0"/>
                  <a:t>20·log</a:t>
                </a:r>
                <a:r>
                  <a:rPr lang="en-US" sz="2000" baseline="-25000" dirty="0"/>
                  <a:t>10</a:t>
                </a:r>
                <a:r>
                  <a:rPr lang="en-US" sz="2000" dirty="0"/>
                  <a:t>(N</a:t>
                </a:r>
                <a:r>
                  <a:rPr lang="en-US" sz="2000" baseline="30000" dirty="0"/>
                  <a:t>256</a:t>
                </a:r>
                <a:r>
                  <a:rPr lang="en-US" sz="2000" dirty="0"/>
                  <a:t>)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000" dirty="0"/>
                  <a:t>2·ln(256</a:t>
                </a:r>
                <a:r>
                  <a:rPr lang="en-US" sz="2000" baseline="30000" dirty="0"/>
                  <a:t>N</a:t>
                </a:r>
                <a:r>
                  <a:rPr lang="en-US" sz="2000" dirty="0"/>
                  <a:t>)</a:t>
                </a:r>
                <a:endParaRPr lang="en-US" sz="2000" baseline="30000" dirty="0"/>
              </a:p>
              <a:p>
                <a:pPr>
                  <a:spcBef>
                    <a:spcPts val="800"/>
                  </a:spcBef>
                </a:pPr>
                <a:r>
                  <a:rPr lang="en-US" sz="2000" dirty="0"/>
                  <a:t>2000·(sin(N/10000) + 1)</a:t>
                </a:r>
                <a:endParaRPr lang="en-US" sz="2000" baseline="30000" dirty="0"/>
              </a:p>
              <a:p>
                <a:pPr>
                  <a:spcBef>
                    <a:spcPts val="8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800"/>
                  </a:spcBef>
                </a:pPr>
                <a:r>
                  <a:rPr lang="en-US" sz="2000" dirty="0"/>
                  <a:t>log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((2N)!)</a:t>
                </a:r>
                <a:endParaRPr lang="en-US" sz="2000" baseline="-25000" dirty="0"/>
              </a:p>
              <a:p>
                <a:pPr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</m:t>
                    </m:r>
                    <m:rad>
                      <m:ra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g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e>
                    </m:rad>
                  </m:oMath>
                </a14:m>
                <a:r>
                  <a:rPr lang="en-US" sz="2000" dirty="0"/>
                  <a:t> 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sz="2000" dirty="0"/>
                  <a:t> </a:t>
                </a:r>
                <a:endParaRPr lang="en-US" sz="2000" dirty="0"/>
              </a:p>
              <a:p>
                <a:pPr>
                  <a:spcBef>
                    <a:spcPts val="8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ru-RU" sz="2000" dirty="0"/>
                  <a:t> 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</a:rPr>
                      <m:t>·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l-G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</m:oMath>
                </a14:m>
                <a:r>
                  <a:rPr lang="ru-RU" sz="2000" dirty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868529"/>
                <a:ext cx="2664296" cy="4548233"/>
              </a:xfrm>
              <a:prstGeom prst="rect">
                <a:avLst/>
              </a:prstGeom>
              <a:blipFill rotWithShape="0">
                <a:blip r:embed="rId4"/>
                <a:stretch>
                  <a:fillRect l="-4348" t="-804" b="-135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052149" y="4984905"/>
                <a:ext cx="2145305" cy="712054"/>
              </a:xfrm>
              <a:prstGeom prst="rect">
                <a:avLst/>
              </a:prstGeom>
            </p:spPr>
            <p:txBody>
              <a:bodyPr wrap="square" lIns="90000" r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2!·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149" y="4984905"/>
                <a:ext cx="2145305" cy="7120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31665" y="1868528"/>
            <a:ext cx="479895" cy="460638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spcBef>
                <a:spcPts val="800"/>
              </a:spcBef>
            </a:pPr>
            <a:r>
              <a:rPr lang="ru-RU" sz="2000" dirty="0"/>
              <a:t>2)</a:t>
            </a:r>
          </a:p>
          <a:p>
            <a:pPr>
              <a:spcBef>
                <a:spcPts val="800"/>
              </a:spcBef>
            </a:pPr>
            <a:r>
              <a:rPr lang="ru-RU" sz="2000" dirty="0"/>
              <a:t>3)</a:t>
            </a:r>
            <a:endParaRPr lang="en-US" sz="2000" dirty="0"/>
          </a:p>
          <a:p>
            <a:pPr>
              <a:spcBef>
                <a:spcPts val="800"/>
              </a:spcBef>
            </a:pPr>
            <a:r>
              <a:rPr lang="ru-RU" sz="2000" dirty="0"/>
              <a:t>5)</a:t>
            </a:r>
            <a:endParaRPr lang="en-US" sz="2000" baseline="30000" dirty="0"/>
          </a:p>
          <a:p>
            <a:pPr>
              <a:spcBef>
                <a:spcPts val="800"/>
              </a:spcBef>
            </a:pPr>
            <a:r>
              <a:rPr lang="ru-RU" sz="2000" dirty="0"/>
              <a:t>1)</a:t>
            </a:r>
            <a:endParaRPr lang="en-US" sz="2000" baseline="30000" dirty="0"/>
          </a:p>
          <a:p>
            <a:pPr>
              <a:spcBef>
                <a:spcPts val="2000"/>
              </a:spcBef>
            </a:pPr>
            <a:r>
              <a:rPr lang="ru-RU" sz="2000" dirty="0"/>
              <a:t>9)</a:t>
            </a:r>
            <a:endParaRPr lang="en-US" sz="2000" dirty="0"/>
          </a:p>
          <a:p>
            <a:pPr>
              <a:spcBef>
                <a:spcPts val="3000"/>
              </a:spcBef>
            </a:pPr>
            <a:r>
              <a:rPr lang="ru-RU" sz="2000" dirty="0"/>
              <a:t>6)</a:t>
            </a:r>
            <a:endParaRPr lang="en-US" sz="2000" baseline="-25000" dirty="0"/>
          </a:p>
          <a:p>
            <a:pPr>
              <a:spcBef>
                <a:spcPts val="1000"/>
              </a:spcBef>
            </a:pPr>
            <a:r>
              <a:rPr lang="ru-RU" sz="2000" dirty="0"/>
              <a:t>4)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ru-RU" sz="2000" dirty="0"/>
              <a:t>7)</a:t>
            </a:r>
            <a:endParaRPr lang="en-US" sz="2000" dirty="0"/>
          </a:p>
          <a:p>
            <a:pPr>
              <a:spcBef>
                <a:spcPts val="800"/>
              </a:spcBef>
            </a:pPr>
            <a:r>
              <a:rPr lang="ru-RU" sz="2000" dirty="0"/>
              <a:t>8)</a:t>
            </a:r>
          </a:p>
          <a:p>
            <a:pPr>
              <a:spcBef>
                <a:spcPts val="400"/>
              </a:spcBef>
            </a:pPr>
            <a:r>
              <a:rPr lang="ru-RU" sz="2000" dirty="0"/>
              <a:t>10)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5047132" y="5157192"/>
                <a:ext cx="1656184" cy="400110"/>
              </a:xfrm>
              <a:prstGeom prst="rect">
                <a:avLst/>
              </a:prstGeom>
            </p:spPr>
            <p:txBody>
              <a:bodyPr wrap="square" r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132" y="5157192"/>
                <a:ext cx="1656184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6536035" y="5157192"/>
                <a:ext cx="654025" cy="400110"/>
              </a:xfrm>
              <a:prstGeom prst="rect">
                <a:avLst/>
              </a:prstGeom>
            </p:spPr>
            <p:txBody>
              <a:bodyPr wrap="none" r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35" y="5157192"/>
                <a:ext cx="65402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044508" y="1523498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класс сложности</a:t>
            </a:r>
          </a:p>
        </p:txBody>
      </p:sp>
    </p:spTree>
    <p:extLst>
      <p:ext uri="{BB962C8B-B14F-4D97-AF65-F5344CB8AC3E}">
        <p14:creationId xmlns:p14="http://schemas.microsoft.com/office/powerpoint/2010/main" val="139693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3" grpId="0"/>
      <p:bldP spid="14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1520" y="1304764"/>
            <a:ext cx="8892480" cy="432048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Асимптотическая оценка сложности алгоритмов.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4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116632"/>
            <a:ext cx="8640960" cy="619268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627063" indent="-627063">
              <a:lnSpc>
                <a:spcPct val="107000"/>
              </a:lnSpc>
            </a:pPr>
            <a:r>
              <a:rPr lang="ru-RU" sz="3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3. Процедурное программирование</a:t>
            </a:r>
            <a:endParaRPr lang="en-US" sz="3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7063" indent="-266700">
              <a:lnSpc>
                <a:spcPct val="107000"/>
              </a:lnSpc>
              <a:spcBef>
                <a:spcPts val="18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  <a:tabLst>
                <a:tab pos="1879600" algn="l"/>
              </a:tabLst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cs typeface="Times New Roman" panose="02020603050405020304" pitchFamily="18" charset="0"/>
              </a:rPr>
              <a:t>Тема 7. Введение в процедурное и	структурное программирование</a:t>
            </a:r>
            <a:endParaRPr lang="en-US" dirty="0">
              <a:solidFill>
                <a:prstClr val="white">
                  <a:lumMod val="65000"/>
                </a:prstClr>
              </a:solidFill>
              <a:cs typeface="Times New Roman" panose="02020603050405020304" pitchFamily="18" charset="0"/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cs typeface="Times New Roman" panose="02020603050405020304" pitchFamily="18" charset="0"/>
              </a:rPr>
              <a:t>Тема 8. Управляющие инструкции</a:t>
            </a:r>
            <a:endParaRPr lang="en-US" dirty="0">
              <a:solidFill>
                <a:prstClr val="white">
                  <a:lumMod val="65000"/>
                </a:prstClr>
              </a:solidFill>
              <a:cs typeface="Times New Roman" panose="02020603050405020304" pitchFamily="18" charset="0"/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cs typeface="Times New Roman" panose="02020603050405020304" pitchFamily="18" charset="0"/>
              </a:rPr>
              <a:t>Тема 9. Базовые структуры данных</a:t>
            </a:r>
            <a:endParaRPr lang="en-US" dirty="0">
              <a:solidFill>
                <a:prstClr val="white">
                  <a:lumMod val="65000"/>
                </a:prstClr>
              </a:solidFill>
              <a:cs typeface="Times New Roman" panose="02020603050405020304" pitchFamily="18" charset="0"/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cs typeface="Times New Roman" panose="02020603050405020304" pitchFamily="18" charset="0"/>
              </a:rPr>
              <a:t>Тема 10. Управление памятью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cs typeface="Times New Roman" panose="02020603050405020304" pitchFamily="18" charset="0"/>
              </a:rPr>
              <a:t>Тема 11. Функции</a:t>
            </a:r>
          </a:p>
          <a:p>
            <a:pPr marL="627063" indent="-457200">
              <a:lnSpc>
                <a:spcPct val="80000"/>
              </a:lnSpc>
              <a:buClr>
                <a:srgbClr val="2683C6"/>
              </a:buClr>
              <a:buFont typeface="Wingdings" panose="05000000000000000000" pitchFamily="2" charset="2"/>
              <a:buChar char="Ø"/>
            </a:pPr>
            <a:r>
              <a:rPr lang="ru-RU" sz="33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Тема 12. Асимптотическая оценка 							сложности алгоритмов</a:t>
            </a:r>
            <a:endParaRPr lang="en-US" sz="33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27063">
              <a:lnSpc>
                <a:spcPct val="107000"/>
              </a:lnSpc>
              <a:buClr>
                <a:schemeClr val="bg1">
                  <a:lumMod val="65000"/>
                </a:scheme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13. Рекурсия</a:t>
            </a:r>
          </a:p>
          <a:p>
            <a:pPr marL="627063">
              <a:lnSpc>
                <a:spcPct val="107000"/>
              </a:lnSpc>
              <a:buClr>
                <a:schemeClr val="bg1">
                  <a:lumMod val="65000"/>
                </a:scheme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14. Связанные динамические структуры данных</a:t>
            </a:r>
          </a:p>
          <a:p>
            <a:pPr marL="627063">
              <a:lnSpc>
                <a:spcPct val="107000"/>
              </a:lnSpc>
              <a:buClr>
                <a:schemeClr val="bg1">
                  <a:lumMod val="65000"/>
                </a:schemeClr>
              </a:buClr>
            </a:pP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marL="627063" indent="-45720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ru-RU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347788" algn="l"/>
              </a:tabLst>
            </a:pPr>
            <a:r>
              <a:rPr lang="ru-RU"/>
              <a:t>Левкович Н.В.	2021/2022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8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>
            <a:normAutofit fontScale="90000"/>
          </a:bodyPr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dirty="0"/>
              <a:t>Анализ сложности алгоритмов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07504" y="1196752"/>
            <a:ext cx="4977938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100;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nn-NO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79512" y="3573016"/>
            <a:ext cx="3816424" cy="2664296"/>
          </a:xfrm>
          <a:prstGeom prst="roundRect">
            <a:avLst/>
          </a:prstGeom>
          <a:solidFill>
            <a:schemeClr val="bg1">
              <a:alpha val="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Сколько времени будет выполняться эта программа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(пусть одна итерация выполняется за 1 такт, частота процессора 1 ГГц) ?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25458"/>
              </p:ext>
            </p:extLst>
          </p:nvPr>
        </p:nvGraphicFramePr>
        <p:xfrm>
          <a:off x="4283968" y="4077072"/>
          <a:ext cx="4608512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N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/>
                        <a:t>тактов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/>
                        <a:t>времени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10</a:t>
                      </a:r>
                      <a:r>
                        <a:rPr lang="ru-RU" sz="2200" baseline="30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1 </a:t>
                      </a:r>
                      <a:r>
                        <a:rPr lang="ru-RU" sz="2200" dirty="0" err="1"/>
                        <a:t>мкс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10</a:t>
                      </a:r>
                      <a:r>
                        <a:rPr lang="ru-RU" sz="2200" baseline="30000" dirty="0"/>
                        <a:t>6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1 </a:t>
                      </a:r>
                      <a:r>
                        <a:rPr lang="ru-RU" sz="2200" dirty="0" err="1"/>
                        <a:t>мс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10</a:t>
                      </a:r>
                      <a:r>
                        <a:rPr lang="ru-RU" sz="2200" baseline="30000" dirty="0"/>
                        <a:t>9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1 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10 000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10</a:t>
                      </a:r>
                      <a:r>
                        <a:rPr lang="ru-RU" sz="2200" baseline="30000" dirty="0"/>
                        <a:t>12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1000 с = 16 м 40 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148064" y="1196752"/>
            <a:ext cx="3816424" cy="1872208"/>
          </a:xfrm>
          <a:prstGeom prst="roundRect">
            <a:avLst/>
          </a:prstGeom>
          <a:solidFill>
            <a:schemeClr val="bg1">
              <a:alpha val="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Большинство алгоритмов имеют главный параметр N, который наиболее сильно влияет на время их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279212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>
            <a:normAutofit fontScale="90000"/>
          </a:bodyPr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dirty="0"/>
              <a:t>Анализ сложности алгоритмов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641821"/>
              </p:ext>
            </p:extLst>
          </p:nvPr>
        </p:nvGraphicFramePr>
        <p:xfrm>
          <a:off x="1718730" y="1848498"/>
          <a:ext cx="60486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9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 ~</a:t>
                      </a:r>
                      <a:endParaRPr lang="ru-RU" sz="2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название класса сложности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baseline="0" dirty="0"/>
                        <a:t>константная сложность</a:t>
                      </a:r>
                      <a:endParaRPr lang="ru-RU" sz="24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log(N)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/>
                        <a:t>логарифмическая</a:t>
                      </a:r>
                      <a:r>
                        <a:rPr lang="ru-RU" sz="2400" baseline="0" dirty="0"/>
                        <a:t> сложность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/>
                        <a:t>линейная</a:t>
                      </a:r>
                      <a:r>
                        <a:rPr lang="ru-RU" sz="2400" baseline="0" dirty="0"/>
                        <a:t> сложность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</a:t>
                      </a:r>
                      <a:r>
                        <a:rPr lang="en-US" sz="2400" dirty="0" err="1">
                          <a:latin typeface="Calibri" panose="020F0502020204030204" pitchFamily="34" charset="0"/>
                        </a:rPr>
                        <a:t>·log</a:t>
                      </a:r>
                      <a:r>
                        <a:rPr lang="en-US" sz="2400" dirty="0">
                          <a:latin typeface="Calibri" panose="020F0502020204030204" pitchFamily="34" charset="0"/>
                        </a:rPr>
                        <a:t>(N)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en-US" sz="24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·log</a:t>
                      </a: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(N)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  <a:r>
                        <a:rPr lang="en-US" sz="2400" baseline="30000" dirty="0"/>
                        <a:t>2</a:t>
                      </a:r>
                      <a:endParaRPr lang="ru-RU" sz="24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/>
                        <a:t>квадратичная сложность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  <a:r>
                        <a:rPr lang="en-US" sz="2400" baseline="30000" dirty="0"/>
                        <a:t>3</a:t>
                      </a:r>
                      <a:endParaRPr lang="ru-RU" sz="24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/>
                        <a:t>кубическая сложность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N</a:t>
                      </a:r>
                      <a:r>
                        <a:rPr lang="en-US" sz="2400" dirty="0"/>
                        <a:t>, N!, N</a:t>
                      </a:r>
                      <a:r>
                        <a:rPr lang="en-US" sz="2400" baseline="30000" dirty="0"/>
                        <a:t>N</a:t>
                      </a:r>
                      <a:endParaRPr lang="ru-RU" sz="24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/>
                        <a:t>экспоненциальная сложность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91818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>
            <a:normAutofit fontScale="90000"/>
          </a:bodyPr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dirty="0"/>
              <a:t>Анализ сложности алгоритмов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22144"/>
              </p:ext>
            </p:extLst>
          </p:nvPr>
        </p:nvGraphicFramePr>
        <p:xfrm>
          <a:off x="179512" y="1988840"/>
          <a:ext cx="1152128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83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 ~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log(N)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N</a:t>
                      </a:r>
                      <a:r>
                        <a:rPr lang="en-US" sz="2200" dirty="0" err="1">
                          <a:latin typeface="Calibri" panose="020F0502020204030204" pitchFamily="34" charset="0"/>
                        </a:rPr>
                        <a:t>·log</a:t>
                      </a:r>
                      <a:r>
                        <a:rPr lang="en-US" sz="2200" dirty="0">
                          <a:latin typeface="Calibri" panose="020F0502020204030204" pitchFamily="34" charset="0"/>
                        </a:rPr>
                        <a:t>(N)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</a:t>
                      </a:r>
                      <a:r>
                        <a:rPr lang="en-US" sz="2200" baseline="30000" dirty="0"/>
                        <a:t>2</a:t>
                      </a:r>
                      <a:endParaRPr lang="ru-RU" sz="22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</a:t>
                      </a:r>
                      <a:r>
                        <a:rPr lang="en-US" sz="2200" baseline="30000" dirty="0"/>
                        <a:t>3</a:t>
                      </a:r>
                      <a:endParaRPr lang="ru-RU" sz="22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N</a:t>
                      </a:r>
                      <a:endParaRPr lang="ru-RU" sz="22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19330"/>
              </p:ext>
            </p:extLst>
          </p:nvPr>
        </p:nvGraphicFramePr>
        <p:xfrm>
          <a:off x="1331640" y="1988840"/>
          <a:ext cx="7704858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83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N</a:t>
                      </a:r>
                      <a:r>
                        <a:rPr lang="en-US" sz="2200" b="1" baseline="0" dirty="0"/>
                        <a:t> = 10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N = 100</a:t>
                      </a:r>
                      <a:endParaRPr lang="ru-RU" sz="2200" b="1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N = 1000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N = 10</a:t>
                      </a:r>
                      <a:r>
                        <a:rPr lang="ru-RU" sz="2200" b="1" baseline="30000" dirty="0"/>
                        <a:t>4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N</a:t>
                      </a:r>
                      <a:r>
                        <a:rPr lang="ru-RU" sz="2200" b="1" dirty="0"/>
                        <a:t> </a:t>
                      </a:r>
                      <a:r>
                        <a:rPr lang="en-US" sz="2200" b="1" dirty="0"/>
                        <a:t>= 10</a:t>
                      </a:r>
                      <a:r>
                        <a:rPr lang="en-US" sz="2200" b="1" baseline="30000" dirty="0"/>
                        <a:t>5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N  = 10</a:t>
                      </a:r>
                      <a:r>
                        <a:rPr lang="en-US" sz="2200" b="1" baseline="30000" dirty="0"/>
                        <a:t>6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мкс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мкс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мкс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200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мкс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мкс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500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мкс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мкс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10 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16,</a:t>
                      </a:r>
                      <a:r>
                        <a:rPr lang="en-US" sz="2200" dirty="0"/>
                        <a:t>7</a:t>
                      </a:r>
                      <a:r>
                        <a:rPr lang="ru-RU" sz="2200" dirty="0"/>
                        <a:t> мин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мкс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1 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/>
                        <a:t>16</a:t>
                      </a:r>
                      <a:r>
                        <a:rPr lang="en-US" sz="2200" dirty="0"/>
                        <a:t>,7</a:t>
                      </a:r>
                      <a:r>
                        <a:rPr lang="ru-RU" sz="2200" dirty="0"/>
                        <a:t> мин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277,8ч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31,7</a:t>
                      </a:r>
                      <a:r>
                        <a:rPr lang="ru-RU" sz="2200" baseline="0" dirty="0"/>
                        <a:t> лет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ru-RU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2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мкс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4</a:t>
                      </a:r>
                      <a:r>
                        <a:rPr lang="ru-RU" sz="2200" dirty="0">
                          <a:latin typeface="Calibri" panose="020F0502020204030204" pitchFamily="34" charset="0"/>
                        </a:rPr>
                        <a:t>·</a:t>
                      </a:r>
                      <a:r>
                        <a:rPr lang="ru-RU" sz="2200" dirty="0"/>
                        <a:t>10</a:t>
                      </a:r>
                      <a:r>
                        <a:rPr lang="ru-RU" sz="2200" baseline="30000" dirty="0"/>
                        <a:t>13</a:t>
                      </a:r>
                      <a:r>
                        <a:rPr lang="ru-RU" sz="2200" baseline="0" dirty="0"/>
                        <a:t>лет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никогда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никогда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никогда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никогда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1600" y="1556792"/>
            <a:ext cx="8280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Время выполнения алгоритма при различной размерности задачи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31232" y="5373216"/>
            <a:ext cx="6912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Одна итерация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~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1 такт, частота процессора 1ГГц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414559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916604"/>
            <a:ext cx="8640960" cy="1068434"/>
          </a:xfrm>
        </p:spPr>
        <p:txBody>
          <a:bodyPr>
            <a:normAutofit fontScale="90000"/>
          </a:bodyPr>
          <a:lstStyle/>
          <a:p>
            <a:pPr>
              <a:lnSpc>
                <a:spcPct val="70000"/>
              </a:lnSpc>
            </a:pPr>
            <a:r>
              <a:rPr lang="ru-RU" dirty="0"/>
              <a:t>Как</a:t>
            </a:r>
            <a:r>
              <a:rPr lang="en-US" dirty="0"/>
              <a:t> </a:t>
            </a:r>
            <a:r>
              <a:rPr lang="ru-RU" dirty="0"/>
              <a:t>определить</a:t>
            </a:r>
            <a:br>
              <a:rPr lang="ru-RU" dirty="0"/>
            </a:br>
            <a:r>
              <a:rPr lang="ru-RU" dirty="0"/>
              <a:t>класс сложности алгоритма?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938" y="4869160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AutoNum type="arabicParenR"/>
            </a:pPr>
            <a:r>
              <a:rPr lang="ru-RU" sz="2000" dirty="0"/>
              <a:t>посмотреть на границы циклов (также учесть вложенные циклы)</a:t>
            </a:r>
          </a:p>
          <a:p>
            <a:pPr marL="342900" indent="-342900">
              <a:spcBef>
                <a:spcPts val="1200"/>
              </a:spcBef>
              <a:buFontTx/>
              <a:buAutoNum type="arabicParenR"/>
            </a:pPr>
            <a:r>
              <a:rPr lang="ru-RU" sz="2000" dirty="0"/>
              <a:t>игнорируем константу-множитель</a:t>
            </a:r>
            <a:r>
              <a:rPr lang="en-US" sz="2000" dirty="0"/>
              <a:t>, </a:t>
            </a:r>
            <a:r>
              <a:rPr lang="ru-RU" sz="2000" dirty="0"/>
              <a:t>оставляем только зависимость от </a:t>
            </a:r>
            <a:r>
              <a:rPr lang="en-US" sz="2000" dirty="0"/>
              <a:t>N</a:t>
            </a:r>
            <a:br>
              <a:rPr lang="ru-RU" sz="2000" dirty="0"/>
            </a:br>
            <a:r>
              <a:rPr lang="ru-RU" sz="2000" dirty="0"/>
              <a:t>(это позволяет игнорировать инкремент счётчика цикла, оптимизацию компилятора и т.д. и проводить оценку сложности быстро)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098449" y="2011744"/>
            <a:ext cx="4977938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70000"/>
              </a:lnSpc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4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916604"/>
            <a:ext cx="8640960" cy="1068434"/>
          </a:xfrm>
        </p:spPr>
        <p:txBody>
          <a:bodyPr>
            <a:normAutofit fontScale="90000"/>
          </a:bodyPr>
          <a:lstStyle/>
          <a:p>
            <a:pPr>
              <a:lnSpc>
                <a:spcPct val="70000"/>
              </a:lnSpc>
            </a:pPr>
            <a:r>
              <a:rPr lang="ru-RU" dirty="0"/>
              <a:t>Как рассчитать</a:t>
            </a:r>
            <a:br>
              <a:rPr lang="ru-RU" dirty="0"/>
            </a:br>
            <a:r>
              <a:rPr lang="ru-RU" dirty="0"/>
              <a:t>класс сложности алгоритма?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4869160"/>
            <a:ext cx="8640960" cy="12961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arenR" startAt="3"/>
            </a:pPr>
            <a:r>
              <a:rPr lang="ru-RU" sz="2000" dirty="0"/>
              <a:t>если алгоритм состоит из последовательного выполнения двух или более частей с одним классом сложности, то итоговый алгоритм имеет такой же класс сложности (потому что константный множитель не учитывается).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083031" y="2180992"/>
            <a:ext cx="4977938" cy="2462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dSum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dSum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1./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+ 1./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dSum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1./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+ 1./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95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916604"/>
            <a:ext cx="8640960" cy="1068434"/>
          </a:xfrm>
        </p:spPr>
        <p:txBody>
          <a:bodyPr>
            <a:normAutofit fontScale="90000"/>
          </a:bodyPr>
          <a:lstStyle/>
          <a:p>
            <a:pPr>
              <a:lnSpc>
                <a:spcPct val="70000"/>
              </a:lnSpc>
            </a:pPr>
            <a:r>
              <a:rPr lang="ru-RU" dirty="0"/>
              <a:t>Как рассчитать</a:t>
            </a:r>
            <a:br>
              <a:rPr lang="ru-RU" dirty="0"/>
            </a:br>
            <a:r>
              <a:rPr lang="ru-RU" dirty="0"/>
              <a:t>класс сложности алгоритма?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Анализ сложности алгоритмов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19" y="4882305"/>
            <a:ext cx="8640961" cy="13234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arenR" startAt="4"/>
            </a:pPr>
            <a:r>
              <a:rPr lang="ru-RU" sz="2000" dirty="0"/>
              <a:t>если алгоритм состоит из последовательного выполнения двух или более частей с разным классом сложности, то итоговый алгоритм имеет максимальный класс сложности своих частей (потому что на фоне более ресурсоёмкой части остальные просто потеряются).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083030" y="2033288"/>
            <a:ext cx="4977938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dSum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dSum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1./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dSum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1./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1./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dSum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8309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22924</TotalTime>
  <Words>2317</Words>
  <Application>Microsoft Office PowerPoint</Application>
  <PresentationFormat>Экран (4:3)</PresentationFormat>
  <Paragraphs>529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Consolas</vt:lpstr>
      <vt:lpstr>Wingdings</vt:lpstr>
      <vt:lpstr>Ретро</vt:lpstr>
      <vt:lpstr>Общая информация</vt:lpstr>
      <vt:lpstr>Опрос</vt:lpstr>
      <vt:lpstr>Презентация PowerPoint</vt:lpstr>
      <vt:lpstr>Анализ сложности алгоритмов</vt:lpstr>
      <vt:lpstr>Анализ сложности алгоритмов</vt:lpstr>
      <vt:lpstr>Анализ сложности алгоритмов</vt:lpstr>
      <vt:lpstr>Как определить класс сложности алгоритма?</vt:lpstr>
      <vt:lpstr>Как рассчитать класс сложности алгоритма?</vt:lpstr>
      <vt:lpstr>Как рассчитать класс сложности алгоритма?</vt:lpstr>
      <vt:lpstr>Анализ сложности алгоритмов</vt:lpstr>
      <vt:lpstr>Анализ сложности алгоритмов</vt:lpstr>
      <vt:lpstr>Анализ сложности алгоритмов</vt:lpstr>
      <vt:lpstr>Анализ сложности алгоритмов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структуры данных</dc:title>
  <dc:creator>Windows User</dc:creator>
  <cp:lastModifiedBy>Ion</cp:lastModifiedBy>
  <cp:revision>1084</cp:revision>
  <dcterms:created xsi:type="dcterms:W3CDTF">2017-05-18T18:58:30Z</dcterms:created>
  <dcterms:modified xsi:type="dcterms:W3CDTF">2022-03-05T22:34:19Z</dcterms:modified>
</cp:coreProperties>
</file>