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54"/>
  </p:notesMasterIdLst>
  <p:handoutMasterIdLst>
    <p:handoutMasterId r:id="rId55"/>
  </p:handoutMasterIdLst>
  <p:sldIdLst>
    <p:sldId id="286" r:id="rId2"/>
    <p:sldId id="311" r:id="rId3"/>
    <p:sldId id="560" r:id="rId4"/>
    <p:sldId id="494" r:id="rId5"/>
    <p:sldId id="495" r:id="rId6"/>
    <p:sldId id="498" r:id="rId7"/>
    <p:sldId id="497" r:id="rId8"/>
    <p:sldId id="496" r:id="rId9"/>
    <p:sldId id="561" r:id="rId10"/>
    <p:sldId id="565" r:id="rId11"/>
    <p:sldId id="562" r:id="rId12"/>
    <p:sldId id="499" r:id="rId13"/>
    <p:sldId id="500" r:id="rId14"/>
    <p:sldId id="501" r:id="rId15"/>
    <p:sldId id="559" r:id="rId16"/>
    <p:sldId id="504" r:id="rId17"/>
    <p:sldId id="528" r:id="rId18"/>
    <p:sldId id="529" r:id="rId19"/>
    <p:sldId id="531" r:id="rId20"/>
    <p:sldId id="532" r:id="rId21"/>
    <p:sldId id="533" r:id="rId22"/>
    <p:sldId id="534" r:id="rId23"/>
    <p:sldId id="535" r:id="rId24"/>
    <p:sldId id="536" r:id="rId25"/>
    <p:sldId id="537" r:id="rId26"/>
    <p:sldId id="539" r:id="rId27"/>
    <p:sldId id="538" r:id="rId28"/>
    <p:sldId id="540" r:id="rId29"/>
    <p:sldId id="543" r:id="rId30"/>
    <p:sldId id="548" r:id="rId31"/>
    <p:sldId id="549" r:id="rId32"/>
    <p:sldId id="550" r:id="rId33"/>
    <p:sldId id="551" r:id="rId34"/>
    <p:sldId id="552" r:id="rId35"/>
    <p:sldId id="553" r:id="rId36"/>
    <p:sldId id="569" r:id="rId37"/>
    <p:sldId id="527" r:id="rId38"/>
    <p:sldId id="554" r:id="rId39"/>
    <p:sldId id="567" r:id="rId40"/>
    <p:sldId id="555" r:id="rId41"/>
    <p:sldId id="563" r:id="rId42"/>
    <p:sldId id="557" r:id="rId43"/>
    <p:sldId id="558" r:id="rId44"/>
    <p:sldId id="568" r:id="rId45"/>
    <p:sldId id="513" r:id="rId46"/>
    <p:sldId id="603" r:id="rId47"/>
    <p:sldId id="514" r:id="rId48"/>
    <p:sldId id="515" r:id="rId49"/>
    <p:sldId id="516" r:id="rId50"/>
    <p:sldId id="517" r:id="rId51"/>
    <p:sldId id="604" r:id="rId52"/>
    <p:sldId id="56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екурсия" id="{F1FB65C7-2CA8-4311-B8F9-C16E1E023C7C}">
          <p14:sldIdLst>
            <p14:sldId id="286"/>
            <p14:sldId id="311"/>
            <p14:sldId id="560"/>
            <p14:sldId id="494"/>
            <p14:sldId id="495"/>
            <p14:sldId id="498"/>
            <p14:sldId id="497"/>
            <p14:sldId id="496"/>
            <p14:sldId id="561"/>
            <p14:sldId id="565"/>
            <p14:sldId id="562"/>
            <p14:sldId id="499"/>
            <p14:sldId id="500"/>
          </p14:sldIdLst>
        </p14:section>
        <p14:section name="Быстрая сортировка" id="{16F22EFF-4B8E-444D-9B51-A223FC62D720}">
          <p14:sldIdLst>
            <p14:sldId id="501"/>
            <p14:sldId id="559"/>
            <p14:sldId id="504"/>
            <p14:sldId id="528"/>
            <p14:sldId id="529"/>
            <p14:sldId id="531"/>
            <p14:sldId id="532"/>
            <p14:sldId id="533"/>
            <p14:sldId id="534"/>
            <p14:sldId id="535"/>
            <p14:sldId id="536"/>
            <p14:sldId id="537"/>
            <p14:sldId id="539"/>
            <p14:sldId id="538"/>
            <p14:sldId id="540"/>
            <p14:sldId id="543"/>
            <p14:sldId id="548"/>
            <p14:sldId id="549"/>
            <p14:sldId id="550"/>
            <p14:sldId id="551"/>
            <p14:sldId id="552"/>
            <p14:sldId id="553"/>
            <p14:sldId id="569"/>
            <p14:sldId id="527"/>
            <p14:sldId id="554"/>
            <p14:sldId id="567"/>
            <p14:sldId id="555"/>
            <p14:sldId id="563"/>
          </p14:sldIdLst>
        </p14:section>
        <p14:section name="шаблоны" id="{0EB11BA8-D014-4C8D-99E2-3CE040003F66}">
          <p14:sldIdLst>
            <p14:sldId id="557"/>
            <p14:sldId id="558"/>
            <p14:sldId id="568"/>
          </p14:sldIdLst>
        </p14:section>
        <p14:section name="Теорема о сложности сортировки" id="{885B11D4-6143-4E37-920F-90331D4912B3}">
          <p14:sldIdLst>
            <p14:sldId id="513"/>
            <p14:sldId id="603"/>
            <p14:sldId id="514"/>
            <p14:sldId id="515"/>
            <p14:sldId id="516"/>
            <p14:sldId id="517"/>
            <p14:sldId id="604"/>
            <p14:sldId id="56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008A"/>
    <a:srgbClr val="880000"/>
    <a:srgbClr val="0000FF"/>
    <a:srgbClr val="F3FBFE"/>
    <a:srgbClr val="008000"/>
    <a:srgbClr val="000080"/>
    <a:srgbClr val="00A42F"/>
    <a:srgbClr val="D2B900"/>
    <a:srgbClr val="B48900"/>
    <a:srgbClr val="E7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0" autoAdjust="0"/>
    <p:restoredTop sz="71029" autoAdjust="0"/>
  </p:normalViewPr>
  <p:slideViewPr>
    <p:cSldViewPr>
      <p:cViewPr varScale="1">
        <p:scale>
          <a:sx n="81" d="100"/>
          <a:sy n="81" d="100"/>
        </p:scale>
        <p:origin x="2058"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90" d="100"/>
          <a:sy n="90" d="100"/>
        </p:scale>
        <p:origin x="2358" y="72"/>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06.03.2022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06.03.2022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a:t>
            </a:fld>
            <a:endParaRPr lang="ru-RU"/>
          </a:p>
        </p:txBody>
      </p:sp>
    </p:spTree>
    <p:extLst>
      <p:ext uri="{BB962C8B-B14F-4D97-AF65-F5344CB8AC3E}">
        <p14:creationId xmlns:p14="http://schemas.microsoft.com/office/powerpoint/2010/main" val="1296796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Образное представление понятий рекурсивного спуска и рекурсивного возврата.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baseline="0" dirty="0"/>
              <a:t>Вычисления на рекурсивном спуске</a:t>
            </a:r>
            <a:r>
              <a:rPr lang="ru-RU" baseline="0" dirty="0"/>
              <a:t> выполняются при погружении в глубь рекурсивных вызовов, при этом возврат из рекурсии происходит быстро – без вычислений.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baseline="0" dirty="0"/>
              <a:t>Вычисления на рекурсивном возврате</a:t>
            </a:r>
            <a:r>
              <a:rPr lang="ru-RU" baseline="0" dirty="0"/>
              <a:t> выполняются при возврате из рекурсии, погружение вниз происходит быстро – без вычислений.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Третий вид рекурсивных функций – вычисления производятся и на спуске и при возврате.</a:t>
            </a:r>
          </a:p>
        </p:txBody>
      </p:sp>
      <p:sp>
        <p:nvSpPr>
          <p:cNvPr id="4" name="Номер слайда 3"/>
          <p:cNvSpPr>
            <a:spLocks noGrp="1"/>
          </p:cNvSpPr>
          <p:nvPr>
            <p:ph type="sldNum" sz="quarter" idx="10"/>
          </p:nvPr>
        </p:nvSpPr>
        <p:spPr/>
        <p:txBody>
          <a:bodyPr/>
          <a:lstStyle/>
          <a:p>
            <a:fld id="{2E08C350-4DE1-4956-942B-64CFE5E0D8AA}" type="slidenum">
              <a:rPr lang="ru-RU" smtClean="0"/>
              <a:t>10</a:t>
            </a:fld>
            <a:endParaRPr lang="ru-RU"/>
          </a:p>
        </p:txBody>
      </p:sp>
    </p:spTree>
    <p:extLst>
      <p:ext uri="{BB962C8B-B14F-4D97-AF65-F5344CB8AC3E}">
        <p14:creationId xmlns:p14="http://schemas.microsoft.com/office/powerpoint/2010/main" val="237537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Задача с подвохом: тут проверка условия приводит к завершению функции, а не к продолжению рекурсии, хотя сути это не меняет.</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Сперва производятся вычисления параметров (</a:t>
            </a:r>
            <a:r>
              <a:rPr lang="en-US" baseline="0" dirty="0"/>
              <a:t>n </a:t>
            </a:r>
            <a:r>
              <a:rPr lang="ru-RU" baseline="0" dirty="0"/>
              <a:t>и </a:t>
            </a:r>
            <a:r>
              <a:rPr lang="en-US" baseline="0" dirty="0"/>
              <a:t>m % n)</a:t>
            </a:r>
            <a:r>
              <a:rPr lang="ru-RU" baseline="0" dirty="0"/>
              <a:t>, а потом следует вызов функции по рекурсии.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Следовательно тут вычисления выполняются </a:t>
            </a:r>
            <a:r>
              <a:rPr lang="ru-RU" b="1" baseline="0" dirty="0"/>
              <a:t>на рекурсивном спуске</a:t>
            </a:r>
            <a:r>
              <a:rPr lang="ru-RU"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В реально используемых задачах легче ответить на этот вопрос: там больше вычислений.</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11</a:t>
            </a:fld>
            <a:endParaRPr lang="ru-RU"/>
          </a:p>
        </p:txBody>
      </p:sp>
    </p:spTree>
    <p:extLst>
      <p:ext uri="{BB962C8B-B14F-4D97-AF65-F5344CB8AC3E}">
        <p14:creationId xmlns:p14="http://schemas.microsoft.com/office/powerpoint/2010/main" val="149867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Именно из-за принципа </a:t>
            </a:r>
            <a:r>
              <a:rPr lang="ru-RU" sz="1200" dirty="0"/>
              <a:t>"разделяй и властвуй" при </a:t>
            </a:r>
            <a:r>
              <a:rPr lang="ru-RU" baseline="0" dirty="0"/>
              <a:t>оценке сложности появляется </a:t>
            </a:r>
            <a:r>
              <a:rPr lang="en-US" baseline="0" dirty="0"/>
              <a:t>log</a:t>
            </a:r>
            <a:r>
              <a:rPr lang="ru-RU" baseline="0" dirty="0"/>
              <a:t>(</a:t>
            </a:r>
            <a:r>
              <a:rPr lang="en-US" baseline="0" dirty="0"/>
              <a:t>N</a:t>
            </a:r>
            <a:r>
              <a:rPr lang="ru-RU" baseline="0" dirty="0"/>
              <a:t>).</a:t>
            </a:r>
          </a:p>
          <a:p>
            <a:pPr marL="228600" indent="-228600">
              <a:buAutoNum type="arabicParenR"/>
            </a:pPr>
            <a:r>
              <a:rPr lang="ru-RU" baseline="0" dirty="0"/>
              <a:t>Понятно, что эту задачу на слайде можно решить без рекурсии и причём достаточно эффективно.</a:t>
            </a:r>
            <a:br>
              <a:rPr lang="ru-RU" baseline="0" dirty="0"/>
            </a:br>
            <a:r>
              <a:rPr lang="ru-RU" baseline="0" dirty="0"/>
              <a:t>На следующем слайде приведём рекурсивное решение, но только для иллюстрации принципа "разделяй и властвуй".</a:t>
            </a:r>
          </a:p>
        </p:txBody>
      </p:sp>
      <p:sp>
        <p:nvSpPr>
          <p:cNvPr id="4" name="Номер слайда 3"/>
          <p:cNvSpPr>
            <a:spLocks noGrp="1"/>
          </p:cNvSpPr>
          <p:nvPr>
            <p:ph type="sldNum" sz="quarter" idx="10"/>
          </p:nvPr>
        </p:nvSpPr>
        <p:spPr/>
        <p:txBody>
          <a:bodyPr/>
          <a:lstStyle/>
          <a:p>
            <a:fld id="{2E08C350-4DE1-4956-942B-64CFE5E0D8AA}" type="slidenum">
              <a:rPr lang="ru-RU" smtClean="0"/>
              <a:t>12</a:t>
            </a:fld>
            <a:endParaRPr lang="ru-RU"/>
          </a:p>
        </p:txBody>
      </p:sp>
    </p:spTree>
    <p:extLst>
      <p:ext uri="{BB962C8B-B14F-4D97-AF65-F5344CB8AC3E}">
        <p14:creationId xmlns:p14="http://schemas.microsoft.com/office/powerpoint/2010/main" val="1048440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baseline="0" dirty="0"/>
              <a:t>Какая глубина рекурсии получилась? (у меня получилось 4, последний вызов не считается он нулевой)</a:t>
            </a:r>
          </a:p>
          <a:p>
            <a:pPr marL="228600" indent="-228600">
              <a:buAutoNum type="arabicParenR"/>
            </a:pPr>
            <a:r>
              <a:rPr lang="ru-RU" baseline="0" dirty="0"/>
              <a:t>Какая тут форма рекурсивных вычислений: на спуске или на возврате? (Ответ: основные вычисления выполняются на возврате (максимальное из двух чисел). Однако вариант ответа "с вычислением и на спуске и на возврате" тоже засчитывается – на спуске массив делится на две части. Двоякий ответ тут появляется только из-за простоты решаемой задачи.)</a:t>
            </a:r>
          </a:p>
          <a:p>
            <a:pPr marL="0" indent="0">
              <a:buNone/>
            </a:pPr>
            <a:r>
              <a:rPr lang="en-US" baseline="0" dirty="0"/>
              <a:t>2) </a:t>
            </a:r>
            <a:r>
              <a:rPr lang="ru-RU" baseline="0" dirty="0"/>
              <a:t>количество сравнений в этой рекурсивной версии алгоритма такое же, что и в итерационной версии,</a:t>
            </a:r>
          </a:p>
          <a:p>
            <a:pPr marL="0" indent="0">
              <a:buNone/>
            </a:pPr>
            <a:r>
              <a:rPr lang="ru-RU" baseline="0" dirty="0"/>
              <a:t>а вот операций вызова функции существенно больше.</a:t>
            </a:r>
            <a:r>
              <a:rPr lang="en-US" baseline="0" dirty="0"/>
              <a:t> </a:t>
            </a:r>
            <a:r>
              <a:rPr lang="ru-RU" baseline="0" dirty="0"/>
              <a:t>А значит рекурсивная версия этого алгоритма работает медленнее итерационной.</a:t>
            </a:r>
          </a:p>
          <a:p>
            <a:pPr marL="0" indent="0">
              <a:buNone/>
            </a:pPr>
            <a:r>
              <a:rPr lang="ru-RU" baseline="0" dirty="0"/>
              <a:t>Поэтому сейчас перейдём задаче, в которой принцип "разделяй и властвуй" даёт существенное преимущество.</a:t>
            </a:r>
          </a:p>
          <a:p>
            <a:pPr marL="0" indent="0">
              <a:buNone/>
            </a:pPr>
            <a:endParaRPr lang="ru-RU" baseline="0" dirty="0"/>
          </a:p>
          <a:p>
            <a:pPr marL="0" indent="0">
              <a:buNone/>
            </a:pPr>
            <a:r>
              <a:rPr lang="ru-RU" baseline="0" dirty="0"/>
              <a:t>Примечание: само понятие рекурсии лучше отрабатывается не на лекциях, а при решении задач. Сразу упомяну, что этот метод хорошо себя проявляет при решении задач на динамические структуры данных: поиск в бинарном дереве, поиск пути в графах, освобождение памяти динамических структур и т.д.</a:t>
            </a:r>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175982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t>Энтони Ричард Хоар – англичанин, хотя</a:t>
            </a:r>
            <a:r>
              <a:rPr lang="ru-RU" sz="1200" baseline="0" dirty="0"/>
              <a:t> и </a:t>
            </a:r>
            <a:r>
              <a:rPr lang="ru-RU" sz="1200" dirty="0"/>
              <a:t>родился в колониальной части британской</a:t>
            </a:r>
            <a:r>
              <a:rPr lang="ru-RU" sz="1200" baseline="0" dirty="0"/>
              <a:t> империи (1934г) на Шри Ланке у английских родителей, обучался в Оксфорде.</a:t>
            </a:r>
            <a:endParaRPr lang="ru-RU" dirty="0"/>
          </a:p>
          <a:p>
            <a:r>
              <a:rPr lang="ru-RU" dirty="0"/>
              <a:t>В 1999 году вышел на пенсию в звании почетного профессора и перешёл на должность ведущего исследователя в </a:t>
            </a:r>
            <a:r>
              <a:rPr lang="en-US" dirty="0"/>
              <a:t>Microsoft Research </a:t>
            </a:r>
            <a:r>
              <a:rPr lang="ru-RU" dirty="0"/>
              <a:t>в Кембридже, где и работает на момент 2011 года. </a:t>
            </a:r>
          </a:p>
          <a:p>
            <a:endParaRPr lang="ru-RU"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Для</a:t>
            </a:r>
            <a:r>
              <a:rPr lang="ru-RU" sz="1200" baseline="0" dirty="0"/>
              <a:t> сравнения: алгоритм </a:t>
            </a:r>
            <a:r>
              <a:rPr lang="ru-RU" sz="1200" dirty="0"/>
              <a:t>сортировки слиянием был опубликован Дж Фон Нейманом</a:t>
            </a:r>
            <a:r>
              <a:rPr lang="ru-RU" sz="1200" baseline="0" dirty="0"/>
              <a:t> в</a:t>
            </a:r>
            <a:r>
              <a:rPr lang="ru-RU" sz="1200" dirty="0"/>
              <a:t>1945</a:t>
            </a:r>
            <a:br>
              <a:rPr lang="ru-RU" sz="1200" dirty="0"/>
            </a:br>
            <a:r>
              <a:rPr lang="ru-RU" sz="1200" dirty="0"/>
              <a:t>быстрая сортировка ранее не</a:t>
            </a:r>
            <a:r>
              <a:rPr lang="ru-RU" sz="1200" baseline="0" dirty="0"/>
              <a:t> требовалась, поскольку не было таких объёмов данных, которые нужно было сортировать.</a:t>
            </a:r>
            <a:br>
              <a:rPr lang="ru-RU" sz="1200" baseline="0" dirty="0"/>
            </a:br>
            <a:r>
              <a:rPr lang="ru-RU" sz="1200" baseline="0" dirty="0"/>
              <a:t>Пообщавшись с Колмогоровым, Хоар придумал быструю сортировку во время работы над автоматическим переводчиком: для быстрого нахождения перевода для большого набора слов было эффективнее сперва их упорядочить. Автоматические переводчики до сих пор переводят не идеально, а вот придуманный при этом алгоритм быстрой сортировки до сих пор считается самым эффективным в своём классе.</a:t>
            </a:r>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2847810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15</a:t>
            </a:fld>
            <a:endParaRPr lang="ru-RU"/>
          </a:p>
        </p:txBody>
      </p:sp>
    </p:spTree>
    <p:extLst>
      <p:ext uri="{BB962C8B-B14F-4D97-AF65-F5344CB8AC3E}">
        <p14:creationId xmlns:p14="http://schemas.microsoft.com/office/powerpoint/2010/main" val="225912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Рассмотрим на примере.</a:t>
            </a:r>
          </a:p>
          <a:p>
            <a:pPr marL="0" indent="0">
              <a:buNone/>
            </a:pPr>
            <a:r>
              <a:rPr lang="ru-RU" baseline="0" dirty="0"/>
              <a:t>Будем упорядочивать набор столбиков по возрастанию высоты.</a:t>
            </a:r>
          </a:p>
          <a:p>
            <a:pPr marL="0" indent="0">
              <a:buNone/>
            </a:pPr>
            <a:r>
              <a:rPr lang="ru-RU" baseline="0" dirty="0"/>
              <a:t>Первая итерация – берём весь массив.</a:t>
            </a:r>
          </a:p>
          <a:p>
            <a:pPr marL="0" indent="0">
              <a:buNone/>
            </a:pPr>
            <a:r>
              <a:rPr lang="ru-RU" baseline="0" dirty="0"/>
              <a:t>Выбираем опорный элемент.</a:t>
            </a:r>
          </a:p>
          <a:p>
            <a:pPr marL="0" indent="0">
              <a:buNone/>
            </a:pPr>
            <a:r>
              <a:rPr lang="ru-RU" baseline="0" dirty="0"/>
              <a:t>Для наглядности элементы меньшие опорного покрашены в зелёный, большие опорного в синий, опорный в жёлтый.</a:t>
            </a:r>
          </a:p>
        </p:txBody>
      </p:sp>
      <p:sp>
        <p:nvSpPr>
          <p:cNvPr id="4" name="Номер слайда 3"/>
          <p:cNvSpPr>
            <a:spLocks noGrp="1"/>
          </p:cNvSpPr>
          <p:nvPr>
            <p:ph type="sldNum" sz="quarter" idx="10"/>
          </p:nvPr>
        </p:nvSpPr>
        <p:spPr/>
        <p:txBody>
          <a:bodyPr/>
          <a:lstStyle/>
          <a:p>
            <a:fld id="{2E08C350-4DE1-4956-942B-64CFE5E0D8AA}" type="slidenum">
              <a:rPr lang="ru-RU" smtClean="0"/>
              <a:t>16</a:t>
            </a:fld>
            <a:endParaRPr lang="ru-RU"/>
          </a:p>
        </p:txBody>
      </p:sp>
    </p:spTree>
    <p:extLst>
      <p:ext uri="{BB962C8B-B14F-4D97-AF65-F5344CB8AC3E}">
        <p14:creationId xmlns:p14="http://schemas.microsoft.com/office/powerpoint/2010/main" val="420691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Начиная с правой стороны массива ищем первый элемент меньший или равный опорному.</a:t>
            </a:r>
          </a:p>
          <a:p>
            <a:pPr marL="0" indent="0">
              <a:buNone/>
            </a:pPr>
            <a:r>
              <a:rPr lang="ru-RU" baseline="0" dirty="0"/>
              <a:t>Примечание: почему отбираются не только меньшие но и равные будет объяснено на слайде в конце первой итерации.</a:t>
            </a:r>
          </a:p>
        </p:txBody>
      </p:sp>
      <p:sp>
        <p:nvSpPr>
          <p:cNvPr id="4" name="Номер слайда 3"/>
          <p:cNvSpPr>
            <a:spLocks noGrp="1"/>
          </p:cNvSpPr>
          <p:nvPr>
            <p:ph type="sldNum" sz="quarter" idx="10"/>
          </p:nvPr>
        </p:nvSpPr>
        <p:spPr/>
        <p:txBody>
          <a:bodyPr/>
          <a:lstStyle/>
          <a:p>
            <a:fld id="{2E08C350-4DE1-4956-942B-64CFE5E0D8AA}" type="slidenum">
              <a:rPr lang="ru-RU" smtClean="0"/>
              <a:t>17</a:t>
            </a:fld>
            <a:endParaRPr lang="ru-RU"/>
          </a:p>
        </p:txBody>
      </p:sp>
    </p:spTree>
    <p:extLst>
      <p:ext uri="{BB962C8B-B14F-4D97-AF65-F5344CB8AC3E}">
        <p14:creationId xmlns:p14="http://schemas.microsoft.com/office/powerpoint/2010/main" val="2290318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Нашли такой – самая правая стрелочка.</a:t>
            </a:r>
          </a:p>
        </p:txBody>
      </p:sp>
      <p:sp>
        <p:nvSpPr>
          <p:cNvPr id="4" name="Номер слайда 3"/>
          <p:cNvSpPr>
            <a:spLocks noGrp="1"/>
          </p:cNvSpPr>
          <p:nvPr>
            <p:ph type="sldNum" sz="quarter" idx="10"/>
          </p:nvPr>
        </p:nvSpPr>
        <p:spPr/>
        <p:txBody>
          <a:bodyPr/>
          <a:lstStyle/>
          <a:p>
            <a:fld id="{2E08C350-4DE1-4956-942B-64CFE5E0D8AA}" type="slidenum">
              <a:rPr lang="ru-RU" smtClean="0"/>
              <a:t>18</a:t>
            </a:fld>
            <a:endParaRPr lang="ru-RU"/>
          </a:p>
        </p:txBody>
      </p:sp>
    </p:spTree>
    <p:extLst>
      <p:ext uri="{BB962C8B-B14F-4D97-AF65-F5344CB8AC3E}">
        <p14:creationId xmlns:p14="http://schemas.microsoft.com/office/powerpoint/2010/main" val="4053949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err="1"/>
              <a:t>Ищём</a:t>
            </a:r>
            <a:r>
              <a:rPr lang="ru-RU" baseline="0" dirty="0"/>
              <a:t> начиная с левой стороны массива такой элемент, который больше или равен опорному.</a:t>
            </a:r>
          </a:p>
          <a:p>
            <a:pPr marL="0" indent="0">
              <a:buNone/>
            </a:pPr>
            <a:r>
              <a:rPr lang="ru-RU" baseline="0" dirty="0"/>
              <a:t>Первый же элемент подходит – самая левая стрелочка.</a:t>
            </a:r>
          </a:p>
        </p:txBody>
      </p:sp>
      <p:sp>
        <p:nvSpPr>
          <p:cNvPr id="4" name="Номер слайда 3"/>
          <p:cNvSpPr>
            <a:spLocks noGrp="1"/>
          </p:cNvSpPr>
          <p:nvPr>
            <p:ph type="sldNum" sz="quarter" idx="10"/>
          </p:nvPr>
        </p:nvSpPr>
        <p:spPr/>
        <p:txBody>
          <a:bodyPr/>
          <a:lstStyle/>
          <a:p>
            <a:fld id="{2E08C350-4DE1-4956-942B-64CFE5E0D8AA}" type="slidenum">
              <a:rPr lang="ru-RU" smtClean="0"/>
              <a:t>19</a:t>
            </a:fld>
            <a:endParaRPr lang="ru-RU"/>
          </a:p>
        </p:txBody>
      </p:sp>
    </p:spTree>
    <p:extLst>
      <p:ext uri="{BB962C8B-B14F-4D97-AF65-F5344CB8AC3E}">
        <p14:creationId xmlns:p14="http://schemas.microsoft.com/office/powerpoint/2010/main" val="36621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a:t>Рекурсивные</a:t>
            </a:r>
            <a:r>
              <a:rPr lang="ru-RU" b="0" baseline="0" dirty="0"/>
              <a:t> доказательства в математике (он же метод математической индукции) позволяют путём конечного числа шагов доказать свойства бесконечного числа объектов.</a:t>
            </a:r>
            <a:endParaRPr lang="ru-RU" sz="1200" b="0" dirty="0"/>
          </a:p>
          <a:p>
            <a:pPr marL="0" indent="0">
              <a:buNone/>
            </a:pPr>
            <a:endParaRPr lang="ru-RU" b="0" dirty="0"/>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a:p>
        </p:txBody>
      </p:sp>
    </p:spTree>
    <p:extLst>
      <p:ext uri="{BB962C8B-B14F-4D97-AF65-F5344CB8AC3E}">
        <p14:creationId xmlns:p14="http://schemas.microsoft.com/office/powerpoint/2010/main" val="150700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Меняем найденные два элемента местами.</a:t>
            </a:r>
          </a:p>
        </p:txBody>
      </p:sp>
      <p:sp>
        <p:nvSpPr>
          <p:cNvPr id="4" name="Номер слайда 3"/>
          <p:cNvSpPr>
            <a:spLocks noGrp="1"/>
          </p:cNvSpPr>
          <p:nvPr>
            <p:ph type="sldNum" sz="quarter" idx="10"/>
          </p:nvPr>
        </p:nvSpPr>
        <p:spPr/>
        <p:txBody>
          <a:bodyPr/>
          <a:lstStyle/>
          <a:p>
            <a:fld id="{2E08C350-4DE1-4956-942B-64CFE5E0D8AA}" type="slidenum">
              <a:rPr lang="ru-RU" smtClean="0"/>
              <a:t>20</a:t>
            </a:fld>
            <a:endParaRPr lang="ru-RU"/>
          </a:p>
        </p:txBody>
      </p:sp>
    </p:spTree>
    <p:extLst>
      <p:ext uri="{BB962C8B-B14F-4D97-AF65-F5344CB8AC3E}">
        <p14:creationId xmlns:p14="http://schemas.microsoft.com/office/powerpoint/2010/main" val="1148959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Продолжаем поиск дальше со следующей позиции.</a:t>
            </a:r>
          </a:p>
          <a:p>
            <a:pPr marL="0" indent="0">
              <a:buNone/>
            </a:pPr>
            <a:r>
              <a:rPr lang="ru-RU" baseline="0" dirty="0"/>
              <a:t>На этом слайде ищем справа элементы меньшие или равные опорному.</a:t>
            </a:r>
          </a:p>
        </p:txBody>
      </p:sp>
      <p:sp>
        <p:nvSpPr>
          <p:cNvPr id="4" name="Номер слайда 3"/>
          <p:cNvSpPr>
            <a:spLocks noGrp="1"/>
          </p:cNvSpPr>
          <p:nvPr>
            <p:ph type="sldNum" sz="quarter" idx="10"/>
          </p:nvPr>
        </p:nvSpPr>
        <p:spPr/>
        <p:txBody>
          <a:bodyPr/>
          <a:lstStyle/>
          <a:p>
            <a:fld id="{2E08C350-4DE1-4956-942B-64CFE5E0D8AA}" type="slidenum">
              <a:rPr lang="ru-RU" smtClean="0"/>
              <a:t>21</a:t>
            </a:fld>
            <a:endParaRPr lang="ru-RU"/>
          </a:p>
        </p:txBody>
      </p:sp>
    </p:spTree>
    <p:extLst>
      <p:ext uri="{BB962C8B-B14F-4D97-AF65-F5344CB8AC3E}">
        <p14:creationId xmlns:p14="http://schemas.microsoft.com/office/powerpoint/2010/main" val="1094936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ищем дальше</a:t>
            </a:r>
          </a:p>
        </p:txBody>
      </p:sp>
      <p:sp>
        <p:nvSpPr>
          <p:cNvPr id="4" name="Номер слайда 3"/>
          <p:cNvSpPr>
            <a:spLocks noGrp="1"/>
          </p:cNvSpPr>
          <p:nvPr>
            <p:ph type="sldNum" sz="quarter" idx="10"/>
          </p:nvPr>
        </p:nvSpPr>
        <p:spPr/>
        <p:txBody>
          <a:bodyPr/>
          <a:lstStyle/>
          <a:p>
            <a:fld id="{2E08C350-4DE1-4956-942B-64CFE5E0D8AA}" type="slidenum">
              <a:rPr lang="ru-RU" smtClean="0"/>
              <a:t>22</a:t>
            </a:fld>
            <a:endParaRPr lang="ru-RU"/>
          </a:p>
        </p:txBody>
      </p:sp>
    </p:spTree>
    <p:extLst>
      <p:ext uri="{BB962C8B-B14F-4D97-AF65-F5344CB8AC3E}">
        <p14:creationId xmlns:p14="http://schemas.microsoft.com/office/powerpoint/2010/main" val="3005080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Элемент меньший опорного найден.</a:t>
            </a:r>
          </a:p>
        </p:txBody>
      </p:sp>
      <p:sp>
        <p:nvSpPr>
          <p:cNvPr id="4" name="Номер слайда 3"/>
          <p:cNvSpPr>
            <a:spLocks noGrp="1"/>
          </p:cNvSpPr>
          <p:nvPr>
            <p:ph type="sldNum" sz="quarter" idx="10"/>
          </p:nvPr>
        </p:nvSpPr>
        <p:spPr/>
        <p:txBody>
          <a:bodyPr/>
          <a:lstStyle/>
          <a:p>
            <a:fld id="{2E08C350-4DE1-4956-942B-64CFE5E0D8AA}" type="slidenum">
              <a:rPr lang="ru-RU" smtClean="0"/>
              <a:t>23</a:t>
            </a:fld>
            <a:endParaRPr lang="ru-RU"/>
          </a:p>
        </p:txBody>
      </p:sp>
    </p:spTree>
    <p:extLst>
      <p:ext uri="{BB962C8B-B14F-4D97-AF65-F5344CB8AC3E}">
        <p14:creationId xmlns:p14="http://schemas.microsoft.com/office/powerpoint/2010/main" val="841093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Ищем слева элемент больший или равный опорному.</a:t>
            </a:r>
          </a:p>
          <a:p>
            <a:pPr marL="0" indent="0">
              <a:buNone/>
            </a:pPr>
            <a:r>
              <a:rPr lang="ru-RU" baseline="0" dirty="0"/>
              <a:t>И сразу же нашли такой элемент.</a:t>
            </a:r>
          </a:p>
        </p:txBody>
      </p:sp>
      <p:sp>
        <p:nvSpPr>
          <p:cNvPr id="4" name="Номер слайда 3"/>
          <p:cNvSpPr>
            <a:spLocks noGrp="1"/>
          </p:cNvSpPr>
          <p:nvPr>
            <p:ph type="sldNum" sz="quarter" idx="10"/>
          </p:nvPr>
        </p:nvSpPr>
        <p:spPr/>
        <p:txBody>
          <a:bodyPr/>
          <a:lstStyle/>
          <a:p>
            <a:fld id="{2E08C350-4DE1-4956-942B-64CFE5E0D8AA}" type="slidenum">
              <a:rPr lang="ru-RU" smtClean="0"/>
              <a:t>24</a:t>
            </a:fld>
            <a:endParaRPr lang="ru-RU"/>
          </a:p>
        </p:txBody>
      </p:sp>
    </p:spTree>
    <p:extLst>
      <p:ext uri="{BB962C8B-B14F-4D97-AF65-F5344CB8AC3E}">
        <p14:creationId xmlns:p14="http://schemas.microsoft.com/office/powerpoint/2010/main" val="284277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Меняем местами найденные два элемента.</a:t>
            </a:r>
          </a:p>
        </p:txBody>
      </p:sp>
      <p:sp>
        <p:nvSpPr>
          <p:cNvPr id="4" name="Номер слайда 3"/>
          <p:cNvSpPr>
            <a:spLocks noGrp="1"/>
          </p:cNvSpPr>
          <p:nvPr>
            <p:ph type="sldNum" sz="quarter" idx="10"/>
          </p:nvPr>
        </p:nvSpPr>
        <p:spPr/>
        <p:txBody>
          <a:bodyPr/>
          <a:lstStyle/>
          <a:p>
            <a:fld id="{2E08C350-4DE1-4956-942B-64CFE5E0D8AA}" type="slidenum">
              <a:rPr lang="ru-RU" smtClean="0"/>
              <a:t>25</a:t>
            </a:fld>
            <a:endParaRPr lang="ru-RU"/>
          </a:p>
        </p:txBody>
      </p:sp>
    </p:spTree>
    <p:extLst>
      <p:ext uri="{BB962C8B-B14F-4D97-AF65-F5344CB8AC3E}">
        <p14:creationId xmlns:p14="http://schemas.microsoft.com/office/powerpoint/2010/main" val="1860498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Продолжаем поиск дальше.</a:t>
            </a:r>
          </a:p>
          <a:p>
            <a:pPr marL="0" indent="0">
              <a:buNone/>
            </a:pPr>
            <a:r>
              <a:rPr lang="ru-RU" baseline="0" dirty="0"/>
              <a:t>Ищем со следующей позиции справа такой элемент, который меньше или равен опорному.</a:t>
            </a:r>
          </a:p>
          <a:p>
            <a:pPr marL="0" indent="0">
              <a:buNone/>
            </a:pPr>
            <a:r>
              <a:rPr lang="ru-RU" baseline="0" dirty="0"/>
              <a:t>И сразу же нашли его.</a:t>
            </a:r>
          </a:p>
        </p:txBody>
      </p:sp>
      <p:sp>
        <p:nvSpPr>
          <p:cNvPr id="4" name="Номер слайда 3"/>
          <p:cNvSpPr>
            <a:spLocks noGrp="1"/>
          </p:cNvSpPr>
          <p:nvPr>
            <p:ph type="sldNum" sz="quarter" idx="10"/>
          </p:nvPr>
        </p:nvSpPr>
        <p:spPr/>
        <p:txBody>
          <a:bodyPr/>
          <a:lstStyle/>
          <a:p>
            <a:fld id="{2E08C350-4DE1-4956-942B-64CFE5E0D8AA}" type="slidenum">
              <a:rPr lang="ru-RU" smtClean="0"/>
              <a:t>26</a:t>
            </a:fld>
            <a:endParaRPr lang="ru-RU"/>
          </a:p>
        </p:txBody>
      </p:sp>
    </p:spTree>
    <p:extLst>
      <p:ext uri="{BB962C8B-B14F-4D97-AF65-F5344CB8AC3E}">
        <p14:creationId xmlns:p14="http://schemas.microsoft.com/office/powerpoint/2010/main" val="1101546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Ищем со следующей позиции слева такой элемент, который больше или равен опорному.</a:t>
            </a:r>
          </a:p>
        </p:txBody>
      </p:sp>
      <p:sp>
        <p:nvSpPr>
          <p:cNvPr id="4" name="Номер слайда 3"/>
          <p:cNvSpPr>
            <a:spLocks noGrp="1"/>
          </p:cNvSpPr>
          <p:nvPr>
            <p:ph type="sldNum" sz="quarter" idx="10"/>
          </p:nvPr>
        </p:nvSpPr>
        <p:spPr/>
        <p:txBody>
          <a:bodyPr/>
          <a:lstStyle/>
          <a:p>
            <a:fld id="{2E08C350-4DE1-4956-942B-64CFE5E0D8AA}" type="slidenum">
              <a:rPr lang="ru-RU" smtClean="0"/>
              <a:t>27</a:t>
            </a:fld>
            <a:endParaRPr lang="ru-RU"/>
          </a:p>
        </p:txBody>
      </p:sp>
    </p:spTree>
    <p:extLst>
      <p:ext uri="{BB962C8B-B14F-4D97-AF65-F5344CB8AC3E}">
        <p14:creationId xmlns:p14="http://schemas.microsoft.com/office/powerpoint/2010/main" val="3673530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Нашли такой элемент.</a:t>
            </a:r>
          </a:p>
        </p:txBody>
      </p:sp>
      <p:sp>
        <p:nvSpPr>
          <p:cNvPr id="4" name="Номер слайда 3"/>
          <p:cNvSpPr>
            <a:spLocks noGrp="1"/>
          </p:cNvSpPr>
          <p:nvPr>
            <p:ph type="sldNum" sz="quarter" idx="10"/>
          </p:nvPr>
        </p:nvSpPr>
        <p:spPr/>
        <p:txBody>
          <a:bodyPr/>
          <a:lstStyle/>
          <a:p>
            <a:fld id="{2E08C350-4DE1-4956-942B-64CFE5E0D8AA}" type="slidenum">
              <a:rPr lang="ru-RU" smtClean="0"/>
              <a:t>28</a:t>
            </a:fld>
            <a:endParaRPr lang="ru-RU"/>
          </a:p>
        </p:txBody>
      </p:sp>
    </p:spTree>
    <p:extLst>
      <p:ext uri="{BB962C8B-B14F-4D97-AF65-F5344CB8AC3E}">
        <p14:creationId xmlns:p14="http://schemas.microsoft.com/office/powerpoint/2010/main" val="2322916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Меняем местами два найденных элемента.</a:t>
            </a:r>
          </a:p>
        </p:txBody>
      </p:sp>
      <p:sp>
        <p:nvSpPr>
          <p:cNvPr id="4" name="Номер слайда 3"/>
          <p:cNvSpPr>
            <a:spLocks noGrp="1"/>
          </p:cNvSpPr>
          <p:nvPr>
            <p:ph type="sldNum" sz="quarter" idx="10"/>
          </p:nvPr>
        </p:nvSpPr>
        <p:spPr/>
        <p:txBody>
          <a:bodyPr/>
          <a:lstStyle/>
          <a:p>
            <a:fld id="{2E08C350-4DE1-4956-942B-64CFE5E0D8AA}" type="slidenum">
              <a:rPr lang="ru-RU" smtClean="0"/>
              <a:t>29</a:t>
            </a:fld>
            <a:endParaRPr lang="ru-RU"/>
          </a:p>
        </p:txBody>
      </p:sp>
    </p:spTree>
    <p:extLst>
      <p:ext uri="{BB962C8B-B14F-4D97-AF65-F5344CB8AC3E}">
        <p14:creationId xmlns:p14="http://schemas.microsoft.com/office/powerpoint/2010/main" val="74798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Аналогично рекурсивные алгоритмы в программировании позволяют обрабатывать множество</a:t>
            </a:r>
            <a:r>
              <a:rPr lang="ru-RU" baseline="0" dirty="0"/>
              <a:t> элементов конечным набором инструкций (по сути заменяя циклы).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Первое свойство</a:t>
            </a:r>
            <a:r>
              <a:rPr lang="ru-RU" baseline="0" dirty="0"/>
              <a:t> рекурсивных алгоритмов (из трёх)</a:t>
            </a:r>
            <a:r>
              <a:rPr lang="en-US" baseline="0" dirty="0"/>
              <a:t>:</a:t>
            </a:r>
            <a:r>
              <a:rPr lang="ru-RU" baseline="0" dirty="0"/>
              <a:t> функция вызывает саму себя.</a:t>
            </a:r>
            <a:endParaRPr lang="ru-RU" dirty="0"/>
          </a:p>
          <a:p>
            <a:pPr marL="0" indent="0">
              <a:buNone/>
            </a:pPr>
            <a:endParaRPr lang="ru-RU" dirty="0"/>
          </a:p>
          <a:p>
            <a:pPr marL="0" indent="0">
              <a:buNone/>
            </a:pPr>
            <a:r>
              <a:rPr lang="ru-RU" dirty="0"/>
              <a:t>Итерационный </a:t>
            </a:r>
            <a:r>
              <a:rPr lang="en-US" dirty="0"/>
              <a:t> </a:t>
            </a:r>
            <a:r>
              <a:rPr lang="ru-RU" dirty="0"/>
              <a:t>алгоритм – это решение задачи с использованием циклов</a:t>
            </a:r>
            <a:r>
              <a:rPr lang="en-US" dirty="0"/>
              <a:t>.</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a:p>
        </p:txBody>
      </p:sp>
    </p:spTree>
    <p:extLst>
      <p:ext uri="{BB962C8B-B14F-4D97-AF65-F5344CB8AC3E}">
        <p14:creationId xmlns:p14="http://schemas.microsoft.com/office/powerpoint/2010/main" val="1530613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30</a:t>
            </a:fld>
            <a:endParaRPr lang="ru-RU"/>
          </a:p>
        </p:txBody>
      </p:sp>
    </p:spTree>
    <p:extLst>
      <p:ext uri="{BB962C8B-B14F-4D97-AF65-F5344CB8AC3E}">
        <p14:creationId xmlns:p14="http://schemas.microsoft.com/office/powerpoint/2010/main" val="3370009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Указатель дошёл до опорного элемента – он не обязан в итоге быть в середине, так что его тоже может понадобиться переставить.</a:t>
            </a:r>
          </a:p>
        </p:txBody>
      </p:sp>
      <p:sp>
        <p:nvSpPr>
          <p:cNvPr id="4" name="Номер слайда 3"/>
          <p:cNvSpPr>
            <a:spLocks noGrp="1"/>
          </p:cNvSpPr>
          <p:nvPr>
            <p:ph type="sldNum" sz="quarter" idx="10"/>
          </p:nvPr>
        </p:nvSpPr>
        <p:spPr/>
        <p:txBody>
          <a:bodyPr/>
          <a:lstStyle/>
          <a:p>
            <a:fld id="{2E08C350-4DE1-4956-942B-64CFE5E0D8AA}" type="slidenum">
              <a:rPr lang="ru-RU" smtClean="0"/>
              <a:t>31</a:t>
            </a:fld>
            <a:endParaRPr lang="ru-RU"/>
          </a:p>
        </p:txBody>
      </p:sp>
    </p:spTree>
    <p:extLst>
      <p:ext uri="{BB962C8B-B14F-4D97-AF65-F5344CB8AC3E}">
        <p14:creationId xmlns:p14="http://schemas.microsoft.com/office/powerpoint/2010/main" val="4059917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32</a:t>
            </a:fld>
            <a:endParaRPr lang="ru-RU"/>
          </a:p>
        </p:txBody>
      </p:sp>
    </p:spTree>
    <p:extLst>
      <p:ext uri="{BB962C8B-B14F-4D97-AF65-F5344CB8AC3E}">
        <p14:creationId xmlns:p14="http://schemas.microsoft.com/office/powerpoint/2010/main" val="759210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33</a:t>
            </a:fld>
            <a:endParaRPr lang="ru-RU"/>
          </a:p>
        </p:txBody>
      </p:sp>
    </p:spTree>
    <p:extLst>
      <p:ext uri="{BB962C8B-B14F-4D97-AF65-F5344CB8AC3E}">
        <p14:creationId xmlns:p14="http://schemas.microsoft.com/office/powerpoint/2010/main" val="1149557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34</a:t>
            </a:fld>
            <a:endParaRPr lang="ru-RU"/>
          </a:p>
        </p:txBody>
      </p:sp>
    </p:spTree>
    <p:extLst>
      <p:ext uri="{BB962C8B-B14F-4D97-AF65-F5344CB8AC3E}">
        <p14:creationId xmlns:p14="http://schemas.microsoft.com/office/powerpoint/2010/main" val="1739985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35</a:t>
            </a:fld>
            <a:endParaRPr lang="ru-RU"/>
          </a:p>
        </p:txBody>
      </p:sp>
    </p:spTree>
    <p:extLst>
      <p:ext uri="{BB962C8B-B14F-4D97-AF65-F5344CB8AC3E}">
        <p14:creationId xmlns:p14="http://schemas.microsoft.com/office/powerpoint/2010/main" val="1377630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Указатели "встретились" =</a:t>
            </a:r>
            <a:r>
              <a:rPr lang="en-US" baseline="0" dirty="0"/>
              <a:t>&gt; </a:t>
            </a:r>
            <a:r>
              <a:rPr lang="ru-RU" baseline="0" dirty="0"/>
              <a:t>итерация завершена:</a:t>
            </a:r>
          </a:p>
          <a:p>
            <a:pPr marL="228600" indent="-228600">
              <a:buAutoNum type="arabicParenR"/>
            </a:pPr>
            <a:r>
              <a:rPr lang="ru-RU" baseline="0" dirty="0"/>
              <a:t>За один этап разделения все элементы были разделены на две группы</a:t>
            </a:r>
          </a:p>
          <a:p>
            <a:pPr marL="228600" indent="-228600">
              <a:buAutoNum type="arabicParenR"/>
            </a:pPr>
            <a:r>
              <a:rPr lang="ru-RU" baseline="0" dirty="0"/>
              <a:t>больше перемещений между этими группами не требуется</a:t>
            </a:r>
          </a:p>
          <a:p>
            <a:pPr marL="228600" indent="-228600">
              <a:buAutoNum type="arabicParenR"/>
            </a:pPr>
            <a:r>
              <a:rPr lang="ru-RU" baseline="0" dirty="0"/>
              <a:t>нужно только отсортировать элементы внутри каждой из групп, используя рекурсию</a:t>
            </a:r>
          </a:p>
          <a:p>
            <a:pPr marL="228600" indent="-228600">
              <a:buAutoNum type="arabicParenR"/>
            </a:pPr>
            <a:r>
              <a:rPr lang="ru-RU" baseline="0" dirty="0"/>
              <a:t>опорный элемент попадает в одну из групп и необязательно будет на границе разделения групп</a:t>
            </a:r>
          </a:p>
          <a:p>
            <a:pPr marL="228600" indent="-228600">
              <a:buAutoNum type="arabicParenR"/>
            </a:pPr>
            <a:r>
              <a:rPr lang="ru-RU" baseline="0" dirty="0"/>
              <a:t>группы не будут одинаковыми по количеству элементов</a:t>
            </a:r>
          </a:p>
          <a:p>
            <a:pPr marL="228600" indent="-228600">
              <a:buAutoNum type="arabicParenR"/>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36</a:t>
            </a:fld>
            <a:endParaRPr lang="ru-RU"/>
          </a:p>
        </p:txBody>
      </p:sp>
    </p:spTree>
    <p:extLst>
      <p:ext uri="{BB962C8B-B14F-4D97-AF65-F5344CB8AC3E}">
        <p14:creationId xmlns:p14="http://schemas.microsoft.com/office/powerpoint/2010/main" val="682996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Если каждый раз массив будет делиться ровно пополам, то количество таких итераций будет равно </a:t>
            </a:r>
            <a:r>
              <a:rPr lang="en-US" baseline="0" dirty="0"/>
              <a:t>log</a:t>
            </a:r>
            <a:r>
              <a:rPr lang="en-US" baseline="-25000" dirty="0"/>
              <a:t>2</a:t>
            </a:r>
            <a:r>
              <a:rPr lang="en-US" baseline="0" dirty="0"/>
              <a:t>(N).</a:t>
            </a:r>
            <a:endParaRPr lang="ru-RU" baseline="0" dirty="0"/>
          </a:p>
          <a:p>
            <a:pPr marL="0" indent="0">
              <a:buNone/>
            </a:pPr>
            <a:r>
              <a:rPr lang="ru-RU" baseline="0" dirty="0"/>
              <a:t>То есть в идеальном случае асимптотическая сложность будет </a:t>
            </a:r>
            <a:r>
              <a:rPr lang="en-US" baseline="0" dirty="0" err="1"/>
              <a:t>NlogN</a:t>
            </a:r>
            <a:r>
              <a:rPr lang="en-US" baseline="0" dirty="0"/>
              <a:t>.</a:t>
            </a:r>
          </a:p>
          <a:p>
            <a:pPr marL="0" indent="0">
              <a:buNone/>
            </a:pPr>
            <a:r>
              <a:rPr lang="ru-RU" baseline="0" dirty="0"/>
              <a:t>Теоретические оценки показывают, что в среднем асимптотическая сложность также будет </a:t>
            </a:r>
            <a:r>
              <a:rPr lang="en-US" baseline="0" dirty="0" err="1"/>
              <a:t>NlogN</a:t>
            </a:r>
            <a:r>
              <a:rPr lang="ru-RU" baseline="0" dirty="0"/>
              <a:t>.</a:t>
            </a:r>
          </a:p>
        </p:txBody>
      </p:sp>
      <p:sp>
        <p:nvSpPr>
          <p:cNvPr id="4" name="Номер слайда 3"/>
          <p:cNvSpPr>
            <a:spLocks noGrp="1"/>
          </p:cNvSpPr>
          <p:nvPr>
            <p:ph type="sldNum" sz="quarter" idx="10"/>
          </p:nvPr>
        </p:nvSpPr>
        <p:spPr/>
        <p:txBody>
          <a:bodyPr/>
          <a:lstStyle/>
          <a:p>
            <a:fld id="{2E08C350-4DE1-4956-942B-64CFE5E0D8AA}" type="slidenum">
              <a:rPr lang="ru-RU" smtClean="0"/>
              <a:t>37</a:t>
            </a:fld>
            <a:endParaRPr lang="ru-RU"/>
          </a:p>
        </p:txBody>
      </p:sp>
    </p:spTree>
    <p:extLst>
      <p:ext uri="{BB962C8B-B14F-4D97-AF65-F5344CB8AC3E}">
        <p14:creationId xmlns:p14="http://schemas.microsoft.com/office/powerpoint/2010/main" val="3198897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Какая форма рекурсивных вычислений в этом алгоритме: на спуске или на возврате?</a:t>
            </a:r>
          </a:p>
          <a:p>
            <a:pPr marL="0" indent="0">
              <a:buNone/>
            </a:pPr>
            <a:r>
              <a:rPr lang="ru-RU" baseline="0" dirty="0"/>
              <a:t>Ответ: на спуске – действия по разделению элементов на две группы происходят до рекурсивного вызова.</a:t>
            </a:r>
          </a:p>
          <a:p>
            <a:pPr marL="0" indent="0">
              <a:buNone/>
            </a:pPr>
            <a:endParaRPr lang="ru-RU" baseline="0" dirty="0"/>
          </a:p>
          <a:p>
            <a:pPr marL="0" indent="0">
              <a:buNone/>
            </a:pPr>
            <a:r>
              <a:rPr lang="ru-RU" baseline="0" dirty="0"/>
              <a:t>Как и для других алгоритмов приведенных в лекции я рекомендую попробовать его написать самостоятельно:</a:t>
            </a:r>
          </a:p>
          <a:p>
            <a:pPr marL="0" indent="0">
              <a:buNone/>
            </a:pPr>
            <a:r>
              <a:rPr lang="ru-RU" baseline="0" dirty="0"/>
              <a:t>разбить алгоритм на этапы, и реализовать в коде каждый из них.</a:t>
            </a:r>
          </a:p>
          <a:p>
            <a:pPr marL="0" indent="0">
              <a:buNone/>
            </a:pPr>
            <a:r>
              <a:rPr lang="ru-RU" baseline="0" dirty="0"/>
              <a:t>Это лучшая тренировка до перехода к сложным большим задачам второго семестра.</a:t>
            </a:r>
          </a:p>
        </p:txBody>
      </p:sp>
      <p:sp>
        <p:nvSpPr>
          <p:cNvPr id="4" name="Номер слайда 3"/>
          <p:cNvSpPr>
            <a:spLocks noGrp="1"/>
          </p:cNvSpPr>
          <p:nvPr>
            <p:ph type="sldNum" sz="quarter" idx="10"/>
          </p:nvPr>
        </p:nvSpPr>
        <p:spPr/>
        <p:txBody>
          <a:bodyPr/>
          <a:lstStyle/>
          <a:p>
            <a:fld id="{2E08C350-4DE1-4956-942B-64CFE5E0D8AA}" type="slidenum">
              <a:rPr lang="ru-RU" smtClean="0"/>
              <a:t>38</a:t>
            </a:fld>
            <a:endParaRPr lang="ru-RU"/>
          </a:p>
        </p:txBody>
      </p:sp>
    </p:spTree>
    <p:extLst>
      <p:ext uri="{BB962C8B-B14F-4D97-AF65-F5344CB8AC3E}">
        <p14:creationId xmlns:p14="http://schemas.microsoft.com/office/powerpoint/2010/main" val="4083065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При сортировке этого массива было осуществлено 8 итераций,</a:t>
            </a:r>
          </a:p>
          <a:p>
            <a:pPr marL="0" indent="0">
              <a:buNone/>
            </a:pPr>
            <a:r>
              <a:rPr lang="ru-RU" baseline="0" dirty="0"/>
              <a:t>на первой итерации было осуществлено </a:t>
            </a:r>
            <a:r>
              <a:rPr lang="en-US" baseline="0" dirty="0"/>
              <a:t>N+1 = 9 </a:t>
            </a:r>
            <a:r>
              <a:rPr lang="ru-RU" baseline="0" dirty="0"/>
              <a:t>сравнений и 1 перестановка</a:t>
            </a:r>
          </a:p>
          <a:p>
            <a:pPr marL="0" indent="0">
              <a:buNone/>
            </a:pPr>
            <a:r>
              <a:rPr lang="ru-RU" baseline="0" dirty="0"/>
              <a:t>на второй итерации </a:t>
            </a:r>
            <a:r>
              <a:rPr lang="en-US" baseline="0" dirty="0"/>
              <a:t>- </a:t>
            </a:r>
            <a:r>
              <a:rPr lang="ru-RU" baseline="0" dirty="0"/>
              <a:t>8 сравнений и 1 перестановка</a:t>
            </a:r>
            <a:endParaRPr lang="en-US" baseline="0" dirty="0"/>
          </a:p>
          <a:p>
            <a:pPr marL="0" indent="0">
              <a:buNone/>
            </a:pPr>
            <a:r>
              <a:rPr lang="ru-RU" baseline="0" dirty="0"/>
              <a:t>и т.д.</a:t>
            </a:r>
          </a:p>
          <a:p>
            <a:pPr marL="0" indent="0">
              <a:buNone/>
            </a:pPr>
            <a:r>
              <a:rPr lang="ru-RU" baseline="0" dirty="0"/>
              <a:t>Итоговая сложность </a:t>
            </a:r>
            <a:r>
              <a:rPr lang="en-US" baseline="0" dirty="0"/>
              <a:t>~ N</a:t>
            </a:r>
            <a:r>
              <a:rPr lang="en-US" baseline="30000" dirty="0"/>
              <a:t>2</a:t>
            </a:r>
            <a:endParaRPr lang="ru-RU" baseline="0" dirty="0"/>
          </a:p>
          <a:p>
            <a:pPr marL="228600" indent="-228600">
              <a:buAutoNum type="arabicParenR"/>
            </a:pPr>
            <a:r>
              <a:rPr lang="ru-RU" baseline="0" dirty="0"/>
              <a:t>При неудачном выборе опорного элемента сложность сортировки возрастает до </a:t>
            </a:r>
            <a:r>
              <a:rPr lang="en-US" baseline="0" dirty="0"/>
              <a:t>N</a:t>
            </a:r>
            <a:r>
              <a:rPr lang="en-US" baseline="30000" dirty="0"/>
              <a:t>2</a:t>
            </a:r>
            <a:r>
              <a:rPr lang="ru-RU" baseline="0" dirty="0"/>
              <a:t>. Этим любили пользоваться при составлении заданий для олимпиад по программированию несколько лет назад, подбирая массивы исходных данных так, чтобы решения классической быстрой сортировкой работали медленно. На сайте университета ИТМО описание, как сформировать такой массив занимает существенно больше, чем описание самого алгоритма быстрой сортировки.</a:t>
            </a:r>
          </a:p>
          <a:p>
            <a:pPr marL="228600" indent="-228600">
              <a:buAutoNum type="arabicParenR"/>
            </a:pPr>
            <a:r>
              <a:rPr lang="ru-RU" baseline="0" dirty="0"/>
              <a:t>Чтобы не спотыкаться на этой проблеме рекомендуется использовать встроенные в язык программирования функции сортировки (</a:t>
            </a:r>
            <a:r>
              <a:rPr lang="en-US" baseline="0" dirty="0"/>
              <a:t>std::sort)</a:t>
            </a:r>
            <a:r>
              <a:rPr lang="ru-RU" baseline="0" dirty="0"/>
              <a:t>, которые в случае существенного роста глубины рекурсии переключаются на более медленный (по константе, но не по асимптотической сложности), но не вылетающий алгоритм сортировки.</a:t>
            </a:r>
          </a:p>
        </p:txBody>
      </p:sp>
      <p:sp>
        <p:nvSpPr>
          <p:cNvPr id="4" name="Номер слайда 3"/>
          <p:cNvSpPr>
            <a:spLocks noGrp="1"/>
          </p:cNvSpPr>
          <p:nvPr>
            <p:ph type="sldNum" sz="quarter" idx="10"/>
          </p:nvPr>
        </p:nvSpPr>
        <p:spPr/>
        <p:txBody>
          <a:bodyPr/>
          <a:lstStyle/>
          <a:p>
            <a:fld id="{2E08C350-4DE1-4956-942B-64CFE5E0D8AA}" type="slidenum">
              <a:rPr lang="ru-RU" smtClean="0"/>
              <a:t>39</a:t>
            </a:fld>
            <a:endParaRPr lang="ru-RU"/>
          </a:p>
        </p:txBody>
      </p:sp>
    </p:spTree>
    <p:extLst>
      <p:ext uri="{BB962C8B-B14F-4D97-AF65-F5344CB8AC3E}">
        <p14:creationId xmlns:p14="http://schemas.microsoft.com/office/powerpoint/2010/main" val="53107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Второе свойство</a:t>
            </a:r>
            <a:r>
              <a:rPr lang="ru-RU" baseline="0" dirty="0"/>
              <a:t> рекурсивных алгоритмов из трёх: обязательное наличие условия завершения.</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3571648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baseline="0" dirty="0"/>
              <a:t>Если все элементы в массиве равны, то приведенная реализация покажет сложность </a:t>
            </a:r>
            <a:r>
              <a:rPr lang="en-US" baseline="0" dirty="0"/>
              <a:t>~ N</a:t>
            </a:r>
            <a:r>
              <a:rPr lang="en-US" baseline="30000" dirty="0"/>
              <a:t>2</a:t>
            </a:r>
            <a:r>
              <a:rPr lang="en-US" baseline="0" dirty="0"/>
              <a:t>, </a:t>
            </a:r>
            <a:r>
              <a:rPr lang="ru-RU" baseline="0" dirty="0"/>
              <a:t>однако есть модификации быстрой сортировки без этого недостатка.</a:t>
            </a:r>
          </a:p>
        </p:txBody>
      </p:sp>
      <p:sp>
        <p:nvSpPr>
          <p:cNvPr id="4" name="Номер слайда 3"/>
          <p:cNvSpPr>
            <a:spLocks noGrp="1"/>
          </p:cNvSpPr>
          <p:nvPr>
            <p:ph type="sldNum" sz="quarter" idx="10"/>
          </p:nvPr>
        </p:nvSpPr>
        <p:spPr/>
        <p:txBody>
          <a:bodyPr/>
          <a:lstStyle/>
          <a:p>
            <a:fld id="{2E08C350-4DE1-4956-942B-64CFE5E0D8AA}" type="slidenum">
              <a:rPr lang="ru-RU" smtClean="0"/>
              <a:t>40</a:t>
            </a:fld>
            <a:endParaRPr lang="ru-RU"/>
          </a:p>
        </p:txBody>
      </p:sp>
    </p:spTree>
    <p:extLst>
      <p:ext uri="{BB962C8B-B14F-4D97-AF65-F5344CB8AC3E}">
        <p14:creationId xmlns:p14="http://schemas.microsoft.com/office/powerpoint/2010/main" val="137130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 Быстрая сортировка</a:t>
            </a:r>
            <a:r>
              <a:rPr lang="ru-RU" baseline="0" dirty="0"/>
              <a:t> является неустойчивой, а значит элементы имеющие одинаковое значение ключа будут перемешаны (почти) случайным образом.</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41</a:t>
            </a:fld>
            <a:endParaRPr lang="ru-RU"/>
          </a:p>
        </p:txBody>
      </p:sp>
    </p:spTree>
    <p:extLst>
      <p:ext uri="{BB962C8B-B14F-4D97-AF65-F5344CB8AC3E}">
        <p14:creationId xmlns:p14="http://schemas.microsoft.com/office/powerpoint/2010/main" val="1298824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Использование шаблонных функций это реализация парадигмы </a:t>
            </a:r>
            <a:r>
              <a:rPr lang="ru-RU" b="1" u="sng" baseline="0" dirty="0"/>
              <a:t>обобщённого программирования</a:t>
            </a:r>
            <a:r>
              <a:rPr lang="ru-RU" baseline="0" dirty="0"/>
              <a:t> (в английской литературе - </a:t>
            </a:r>
            <a:r>
              <a:rPr lang="en-US" baseline="0" dirty="0"/>
              <a:t>generic programming</a:t>
            </a:r>
            <a:r>
              <a:rPr lang="ru-RU" baseline="0" dirty="0"/>
              <a:t>).</a:t>
            </a:r>
          </a:p>
          <a:p>
            <a:pPr marL="0" indent="0">
              <a:buNone/>
            </a:pPr>
            <a:r>
              <a:rPr lang="ru-RU" baseline="0" dirty="0"/>
              <a:t>Шаблонные функции позволяют написать функцию один раз, а компилятор будет её воспроизводить для всех возможных типов параметров сам – в зависимости от типа аргументов, передаваемых в функцию.</a:t>
            </a:r>
            <a:endParaRPr lang="en-US" baseline="0" dirty="0"/>
          </a:p>
          <a:p>
            <a:pPr marL="0" indent="0">
              <a:buNone/>
            </a:pPr>
            <a:endParaRPr lang="en-US" baseline="0" dirty="0"/>
          </a:p>
          <a:p>
            <a:pPr marL="0" indent="0">
              <a:buNone/>
            </a:pPr>
            <a:r>
              <a:rPr lang="ru-RU" baseline="0" dirty="0"/>
              <a:t>До </a:t>
            </a:r>
            <a:r>
              <a:rPr lang="en-US" baseline="0" dirty="0"/>
              <a:t>C++</a:t>
            </a:r>
            <a:r>
              <a:rPr lang="ru-RU" baseline="0" dirty="0"/>
              <a:t>17 вместо ключевого слова </a:t>
            </a:r>
            <a:r>
              <a:rPr lang="en-US" baseline="0" dirty="0" err="1"/>
              <a:t>typename</a:t>
            </a:r>
            <a:r>
              <a:rPr lang="en-US" baseline="0" dirty="0"/>
              <a:t> </a:t>
            </a:r>
            <a:r>
              <a:rPr lang="ru-RU" baseline="0" dirty="0"/>
              <a:t>использовалось ключевое слово </a:t>
            </a:r>
            <a:r>
              <a:rPr lang="en-US" baseline="0" dirty="0"/>
              <a:t>class</a:t>
            </a:r>
            <a:r>
              <a:rPr lang="ru-RU" baseline="0" dirty="0"/>
              <a:t>, и такое использование разрешено для обратной совместимости. В новых программах лучше использовать </a:t>
            </a:r>
            <a:r>
              <a:rPr lang="en-US" baseline="0" dirty="0" err="1"/>
              <a:t>typename</a:t>
            </a:r>
            <a:r>
              <a:rPr lang="ru-RU" baseline="0" dirty="0"/>
              <a:t>,</a:t>
            </a:r>
            <a:r>
              <a:rPr lang="en-US" baseline="0" dirty="0"/>
              <a:t> </a:t>
            </a:r>
            <a:r>
              <a:rPr lang="ru-RU" baseline="0" dirty="0"/>
              <a:t>как более логически подходящее. Компилятор обрабатывает оба этих ключевых слова одинаково.</a:t>
            </a:r>
          </a:p>
          <a:p>
            <a:pPr marL="0" indent="0">
              <a:buNone/>
            </a:pPr>
            <a:r>
              <a:rPr lang="ru-RU" baseline="0" dirty="0"/>
              <a:t>Старый синтаксис</a:t>
            </a:r>
            <a:r>
              <a:rPr lang="en-US" baseline="0" dirty="0"/>
              <a:t>: template &lt;class Type&gt;void swap(T&amp; a, T&amp; b);</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Начиная с </a:t>
            </a:r>
            <a:r>
              <a:rPr lang="en-US" baseline="0" dirty="0"/>
              <a:t>C</a:t>
            </a:r>
            <a:r>
              <a:rPr lang="ru-RU" baseline="0" dirty="0"/>
              <a:t>++17:</a:t>
            </a:r>
            <a:r>
              <a:rPr lang="en-US" baseline="0" dirty="0"/>
              <a:t> </a:t>
            </a:r>
            <a:r>
              <a:rPr lang="ru-RU" baseline="0" dirty="0"/>
              <a:t> </a:t>
            </a:r>
            <a:r>
              <a:rPr lang="en-US" baseline="0" dirty="0"/>
              <a:t>template &lt;</a:t>
            </a:r>
            <a:r>
              <a:rPr lang="en-US" baseline="0" dirty="0" err="1"/>
              <a:t>typename</a:t>
            </a:r>
            <a:r>
              <a:rPr lang="en-US" baseline="0" dirty="0"/>
              <a:t> Type&gt;void swap(T&amp; a, T&amp; b);</a:t>
            </a:r>
          </a:p>
          <a:p>
            <a:pPr marL="0" indent="0">
              <a:buNone/>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42</a:t>
            </a:fld>
            <a:endParaRPr lang="ru-RU"/>
          </a:p>
        </p:txBody>
      </p:sp>
    </p:spTree>
    <p:extLst>
      <p:ext uri="{BB962C8B-B14F-4D97-AF65-F5344CB8AC3E}">
        <p14:creationId xmlns:p14="http://schemas.microsoft.com/office/powerpoint/2010/main" val="2479911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43</a:t>
            </a:fld>
            <a:endParaRPr lang="ru-RU"/>
          </a:p>
        </p:txBody>
      </p:sp>
    </p:spTree>
    <p:extLst>
      <p:ext uri="{BB962C8B-B14F-4D97-AF65-F5344CB8AC3E}">
        <p14:creationId xmlns:p14="http://schemas.microsoft.com/office/powerpoint/2010/main" val="1153687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aseline="0" dirty="0"/>
              <a:t>Шаблонные функции удобно использовать для алгоритмов сортировки (стандартный алгоритм сортировки </a:t>
            </a:r>
            <a:r>
              <a:rPr lang="en-US" baseline="0" dirty="0"/>
              <a:t>sort </a:t>
            </a:r>
            <a:r>
              <a:rPr lang="ru-RU" baseline="0" dirty="0"/>
              <a:t>реализован как шаблон, то есть сортирует массивы любых типов поддерживающих оператор сравнения (в стандартной реализации используется только </a:t>
            </a:r>
            <a:r>
              <a:rPr lang="en-US" baseline="0" dirty="0"/>
              <a:t>o</a:t>
            </a:r>
            <a:r>
              <a:rPr lang="ru-RU" baseline="0" dirty="0" err="1"/>
              <a:t>perator</a:t>
            </a:r>
            <a:r>
              <a:rPr lang="ru-RU" baseline="0" dirty="0"/>
              <a:t>&lt;)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aseline="0" dirty="0"/>
              <a:t>При вызове пользовательской функции компилятор сперва ищет её перегруженный вариант с точным совпадением типов параметров, если такого нет, то поиск продолжается среди функций-шаблонов.</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aseline="0" dirty="0"/>
              <a:t>Иногда может понадобиться перегрузить функцию-шаблон с помощью конкретной реализации, например, для сортировки массива – обычные типы сортируются корректно с использованием встроенных операторов сравнения, а С-строки потребуют отдельной операции сравнения. Для реализации этой задачи будет необходимо:</a:t>
            </a:r>
            <a:br>
              <a:rPr lang="ru-RU" baseline="0" dirty="0"/>
            </a:br>
            <a:r>
              <a:rPr lang="ru-RU" baseline="0" dirty="0"/>
              <a:t>- реализовать сортировку массива в виде шаблона</a:t>
            </a:r>
            <a:br>
              <a:rPr lang="ru-RU" baseline="0" dirty="0"/>
            </a:br>
            <a:r>
              <a:rPr lang="ru-RU" baseline="0" dirty="0"/>
              <a:t>- при этом сравнение пары элементов массива вынести в отдельную функцию, также реализованную в виде шаблона </a:t>
            </a:r>
            <a:r>
              <a:rPr lang="en-US" baseline="0" dirty="0"/>
              <a:t>(</a:t>
            </a:r>
            <a:r>
              <a:rPr lang="ru-RU" baseline="0" dirty="0"/>
              <a:t>внутри только вызов </a:t>
            </a:r>
            <a:r>
              <a:rPr lang="en-US" baseline="0" dirty="0"/>
              <a:t>operator&lt;</a:t>
            </a:r>
            <a:r>
              <a:rPr lang="ru-RU" baseline="0" dirty="0"/>
              <a:t>)</a:t>
            </a:r>
            <a:br>
              <a:rPr lang="ru-RU" baseline="0" dirty="0"/>
            </a:br>
            <a:r>
              <a:rPr lang="ru-RU" baseline="0" dirty="0"/>
              <a:t>- перегрузить функцию сравнения для С-строк обычной функцией (внутри только вызов </a:t>
            </a:r>
            <a:r>
              <a:rPr lang="en-US" baseline="0" dirty="0" err="1"/>
              <a:t>strcmp</a:t>
            </a:r>
            <a:r>
              <a:rPr lang="en-US" baseline="0" dirty="0"/>
              <a:t>)</a:t>
            </a:r>
            <a:br>
              <a:rPr lang="ru-RU" baseline="0" dirty="0"/>
            </a:br>
            <a:r>
              <a:rPr lang="ru-RU" baseline="0" dirty="0"/>
              <a:t>В одной из лабораторных работ второго семестра именно это и будет от вас требоваться: написать свой шаблон функции сортировки, который будет работать со всеми встроенными типами и дополнительно с </a:t>
            </a:r>
            <a:r>
              <a:rPr lang="en-US" baseline="0" dirty="0"/>
              <a:t>C-</a:t>
            </a:r>
            <a:r>
              <a:rPr lang="ru-RU" baseline="0" dirty="0"/>
              <a:t>строками.</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1" baseline="0" dirty="0"/>
              <a:t>Важное замечание</a:t>
            </a:r>
            <a:r>
              <a:rPr lang="ru-RU" baseline="0" dirty="0"/>
              <a:t>: шаблоны компилируются (и проверяются на корректность) только при использовании и только с тем типом с которым он используется. Это означает:</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   А) раздельно скомпилировать шаблонную функцию в одном </a:t>
            </a:r>
            <a:r>
              <a:rPr lang="en-US" baseline="0" dirty="0" err="1"/>
              <a:t>cpp</a:t>
            </a:r>
            <a:r>
              <a:rPr lang="en-US" baseline="0" dirty="0"/>
              <a:t> </a:t>
            </a:r>
            <a:r>
              <a:rPr lang="ru-RU" baseline="0" dirty="0"/>
              <a:t>файле и далее использовать в другом не получится. Следовательно,</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     </a:t>
            </a:r>
            <a:r>
              <a:rPr lang="en-US" baseline="0" dirty="0"/>
              <a:t>- </a:t>
            </a:r>
            <a:r>
              <a:rPr lang="ru-RU" baseline="0" dirty="0"/>
              <a:t>объявление шаблонов вместе с реализацией всегда выносится в файл заголовка (</a:t>
            </a:r>
            <a:r>
              <a:rPr lang="en-US" baseline="0" dirty="0"/>
              <a:t>.h)</a:t>
            </a:r>
            <a:r>
              <a:rPr lang="ru-RU" baseline="0" dirty="0"/>
              <a:t> или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     - шаблонные функции используются только в том </a:t>
            </a:r>
            <a:r>
              <a:rPr lang="en-US" baseline="0" dirty="0" err="1"/>
              <a:t>cpp</a:t>
            </a:r>
            <a:r>
              <a:rPr lang="en-US" baseline="0" dirty="0"/>
              <a:t> </a:t>
            </a:r>
            <a:r>
              <a:rPr lang="ru-RU" baseline="0" dirty="0"/>
              <a:t>файле, где лежит их реализация.</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   Б) корректность кода внутри шаблонной функции проверяется только когда в коде есть её вызовы.</a:t>
            </a:r>
            <a:br>
              <a:rPr lang="ru-RU" baseline="0" dirty="0"/>
            </a:br>
            <a:r>
              <a:rPr lang="ru-RU" baseline="0" dirty="0"/>
              <a:t>       Поэтому рекомендуется сперва написать просто функцию для одного типа, отладить её и только после этого превращать её в шаблонную.</a:t>
            </a:r>
          </a:p>
        </p:txBody>
      </p:sp>
      <p:sp>
        <p:nvSpPr>
          <p:cNvPr id="4" name="Номер слайда 3"/>
          <p:cNvSpPr>
            <a:spLocks noGrp="1"/>
          </p:cNvSpPr>
          <p:nvPr>
            <p:ph type="sldNum" sz="quarter" idx="10"/>
          </p:nvPr>
        </p:nvSpPr>
        <p:spPr/>
        <p:txBody>
          <a:bodyPr/>
          <a:lstStyle/>
          <a:p>
            <a:fld id="{2E08C350-4DE1-4956-942B-64CFE5E0D8AA}" type="slidenum">
              <a:rPr lang="ru-RU" smtClean="0"/>
              <a:t>44</a:t>
            </a:fld>
            <a:endParaRPr lang="ru-RU"/>
          </a:p>
        </p:txBody>
      </p:sp>
    </p:spTree>
    <p:extLst>
      <p:ext uri="{BB962C8B-B14F-4D97-AF65-F5344CB8AC3E}">
        <p14:creationId xmlns:p14="http://schemas.microsoft.com/office/powerpoint/2010/main" val="437399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Это единственная теорема в курсе программирование</a:t>
            </a:r>
          </a:p>
          <a:p>
            <a:pPr marL="0" indent="0">
              <a:buNone/>
            </a:pPr>
            <a:r>
              <a:rPr lang="ru-RU" b="1" dirty="0"/>
              <a:t>Вопрос для знатоков</a:t>
            </a:r>
            <a:r>
              <a:rPr lang="ru-RU" dirty="0"/>
              <a:t>: по какому основанию логарифм в этой формуле?</a:t>
            </a:r>
            <a:br>
              <a:rPr lang="en-US" dirty="0"/>
            </a:br>
            <a:r>
              <a:rPr lang="ru-RU" dirty="0"/>
              <a:t>(Ответ будет в доказательстве теоремы)</a:t>
            </a:r>
          </a:p>
          <a:p>
            <a:pPr marL="228600" indent="-228600">
              <a:buAutoNum type="arabicParenR"/>
            </a:pPr>
            <a:r>
              <a:rPr lang="ru-RU" dirty="0"/>
              <a:t>Определение, что такое </a:t>
            </a:r>
            <a:r>
              <a:rPr lang="ru-RU" b="1" u="sng" dirty="0"/>
              <a:t>сортировка</a:t>
            </a:r>
            <a:r>
              <a:rPr lang="ru-RU" dirty="0"/>
              <a:t> – это нахождение такой перестановки элементов массива, при которой они оказываются выстроены в определённом порядке (либо все по возрастанию, либо все по убыванию).</a:t>
            </a:r>
            <a:br>
              <a:rPr lang="ru-RU" dirty="0"/>
            </a:br>
            <a:r>
              <a:rPr lang="ru-RU" dirty="0"/>
              <a:t>Массив структур упорядочивается по порядку возрастания(убывания) одного из своих полей, называемого в таком случае </a:t>
            </a:r>
            <a:r>
              <a:rPr lang="ru-RU" b="1" u="sng" dirty="0"/>
              <a:t>ключом</a:t>
            </a:r>
            <a:r>
              <a:rPr lang="ru-RU" dirty="0"/>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aseline="0" dirty="0"/>
              <a:t>Для упрощения доказательства будем считать, что все элементы в массиве различны.</a:t>
            </a:r>
            <a:br>
              <a:rPr lang="ru-RU" baseline="0" dirty="0"/>
            </a:br>
            <a:r>
              <a:rPr lang="ru-RU" baseline="0" dirty="0"/>
              <a:t>Мы можем сделать такое допущение поскольку</a:t>
            </a:r>
            <a:br>
              <a:rPr lang="ru-RU" baseline="0" dirty="0"/>
            </a:br>
            <a:r>
              <a:rPr lang="ru-RU" baseline="0" dirty="0"/>
              <a:t>количество вариантов исходных данных в которых все элементы различны </a:t>
            </a:r>
            <a:br>
              <a:rPr lang="ru-RU" baseline="0" dirty="0"/>
            </a:br>
            <a:r>
              <a:rPr lang="ru-RU" baseline="0" dirty="0"/>
              <a:t>существенно больше количества вариантов исходных данных в которых встречается ощутимое количество совпадающих элементов.</a:t>
            </a:r>
            <a:endParaRPr lang="ru-RU" dirty="0"/>
          </a:p>
          <a:p>
            <a:pPr marL="228600" indent="-228600">
              <a:buAutoNum type="arabicParenR"/>
            </a:pPr>
            <a:r>
              <a:rPr lang="ru-RU" dirty="0"/>
              <a:t>Используем принцип</a:t>
            </a:r>
            <a:r>
              <a:rPr lang="ru-RU" baseline="0" dirty="0"/>
              <a:t> "разделяй и властвуй" – будем делить каждый раз всё множество возможных перестановок пополам и отбрасывать одну из половин.</a:t>
            </a:r>
          </a:p>
        </p:txBody>
      </p:sp>
      <p:sp>
        <p:nvSpPr>
          <p:cNvPr id="4" name="Номер слайда 3"/>
          <p:cNvSpPr>
            <a:spLocks noGrp="1"/>
          </p:cNvSpPr>
          <p:nvPr>
            <p:ph type="sldNum" sz="quarter" idx="10"/>
          </p:nvPr>
        </p:nvSpPr>
        <p:spPr/>
        <p:txBody>
          <a:bodyPr/>
          <a:lstStyle/>
          <a:p>
            <a:fld id="{2E08C350-4DE1-4956-942B-64CFE5E0D8AA}" type="slidenum">
              <a:rPr lang="ru-RU" smtClean="0"/>
              <a:t>45</a:t>
            </a:fld>
            <a:endParaRPr lang="ru-RU"/>
          </a:p>
        </p:txBody>
      </p:sp>
    </p:spTree>
    <p:extLst>
      <p:ext uri="{BB962C8B-B14F-4D97-AF65-F5344CB8AC3E}">
        <p14:creationId xmlns:p14="http://schemas.microsoft.com/office/powerpoint/2010/main" val="15446910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Например, если я</a:t>
            </a:r>
            <a:r>
              <a:rPr lang="ru-RU" baseline="0" dirty="0"/>
              <a:t> хочу упорядочить три элемента </a:t>
            </a:r>
            <a:r>
              <a:rPr lang="ru-RU" b="1" i="0" baseline="0" dirty="0"/>
              <a:t>по возрастанию</a:t>
            </a:r>
            <a:r>
              <a:rPr lang="ru-RU" baseline="0" dirty="0"/>
              <a:t>, то</a:t>
            </a:r>
          </a:p>
          <a:p>
            <a:pPr marL="0" indent="0">
              <a:buNone/>
            </a:pPr>
            <a:r>
              <a:rPr lang="ru-RU" baseline="0" dirty="0"/>
              <a:t>у меня есть </a:t>
            </a:r>
            <a:r>
              <a:rPr lang="en-US" baseline="0" dirty="0"/>
              <a:t>N! = 6 </a:t>
            </a:r>
            <a:r>
              <a:rPr lang="ru-RU" baseline="0" dirty="0"/>
              <a:t>вариантов перестановок этих трёх элементов.</a:t>
            </a:r>
          </a:p>
          <a:p>
            <a:pPr marL="0" indent="0">
              <a:buNone/>
            </a:pPr>
            <a:r>
              <a:rPr lang="ru-RU" baseline="0" dirty="0"/>
              <a:t>После того, как я узнаю результат операции сравнения первых двух элементов, я смогу исключить некоторые варианты перестановок, которые точно не приведут массив в упорядоченное по возрастанию состояние.</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46</a:t>
            </a:fld>
            <a:endParaRPr lang="ru-RU"/>
          </a:p>
        </p:txBody>
      </p:sp>
    </p:spTree>
    <p:extLst>
      <p:ext uri="{BB962C8B-B14F-4D97-AF65-F5344CB8AC3E}">
        <p14:creationId xmlns:p14="http://schemas.microsoft.com/office/powerpoint/2010/main" val="37080647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47</a:t>
            </a:fld>
            <a:endParaRPr lang="ru-RU"/>
          </a:p>
        </p:txBody>
      </p:sp>
    </p:spTree>
    <p:extLst>
      <p:ext uri="{BB962C8B-B14F-4D97-AF65-F5344CB8AC3E}">
        <p14:creationId xmlns:p14="http://schemas.microsoft.com/office/powerpoint/2010/main" val="509063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То есть сравниваемые элементы надо выбирать так, чтобы при любом результате операции сравнения у нас количество оставшихся вариантов существенно сокращалось.</a:t>
            </a:r>
          </a:p>
          <a:p>
            <a:pPr marL="0" indent="0">
              <a:buNone/>
            </a:pPr>
            <a:r>
              <a:rPr lang="ru-RU" baseline="0" dirty="0"/>
              <a:t>Ранее, при рассмотрении бинарной сортировки, мы убедились, что это произойдёт если две получившихся группы будут одинакового размера.</a:t>
            </a:r>
            <a:br>
              <a:rPr lang="ru-RU" baseline="0" dirty="0"/>
            </a:br>
            <a:r>
              <a:rPr lang="ru-RU" baseline="0" dirty="0"/>
              <a:t>Тогда количество вариантов будет уменьшаться быстрее всего, а именно в два раза</a:t>
            </a:r>
            <a:r>
              <a:rPr lang="en-US" baseline="0" dirty="0"/>
              <a:t> </a:t>
            </a:r>
            <a:r>
              <a:rPr lang="ru-RU" baseline="0" dirty="0"/>
              <a:t>после каждой операции сравнения.</a:t>
            </a:r>
          </a:p>
        </p:txBody>
      </p:sp>
      <p:sp>
        <p:nvSpPr>
          <p:cNvPr id="4" name="Номер слайда 3"/>
          <p:cNvSpPr>
            <a:spLocks noGrp="1"/>
          </p:cNvSpPr>
          <p:nvPr>
            <p:ph type="sldNum" sz="quarter" idx="10"/>
          </p:nvPr>
        </p:nvSpPr>
        <p:spPr/>
        <p:txBody>
          <a:bodyPr/>
          <a:lstStyle/>
          <a:p>
            <a:fld id="{2E08C350-4DE1-4956-942B-64CFE5E0D8AA}" type="slidenum">
              <a:rPr lang="ru-RU" smtClean="0"/>
              <a:t>48</a:t>
            </a:fld>
            <a:endParaRPr lang="ru-RU"/>
          </a:p>
        </p:txBody>
      </p:sp>
    </p:spTree>
    <p:extLst>
      <p:ext uri="{BB962C8B-B14F-4D97-AF65-F5344CB8AC3E}">
        <p14:creationId xmlns:p14="http://schemas.microsoft.com/office/powerpoint/2010/main" val="4074698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Ответ на вопрос со слайда с формулировкой теоремы(какое основание логарифма в формуле?): логарифм в этой формуле по основанию 2, потому что только два варианта результата у операции сравнения, то есть пространство решений на каждой итерации сокращается в два раза.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Если</a:t>
            </a:r>
            <a:r>
              <a:rPr lang="ru-RU" baseline="0" dirty="0"/>
              <a:t> бы мы использовали вместо операции сравнения вопрос с количество вариантов ответа более 2, то можно было бы разбивать пространство решений на большее количество групп, и основание логарифма тогда было бы другим.</a:t>
            </a:r>
          </a:p>
          <a:p>
            <a:pPr marL="0" indent="0">
              <a:buNone/>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49</a:t>
            </a:fld>
            <a:endParaRPr lang="ru-RU"/>
          </a:p>
        </p:txBody>
      </p:sp>
    </p:spTree>
    <p:extLst>
      <p:ext uri="{BB962C8B-B14F-4D97-AF65-F5344CB8AC3E}">
        <p14:creationId xmlns:p14="http://schemas.microsoft.com/office/powerpoint/2010/main" val="148215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Третье свойство рекурсии из трёх:</a:t>
            </a:r>
            <a:r>
              <a:rPr lang="ru-RU" baseline="0" dirty="0"/>
              <a:t> существование не рекурсивного алгоритма решающего аналогичную задачу.</a:t>
            </a:r>
            <a:endParaRPr lang="ru-RU" dirty="0"/>
          </a:p>
          <a:p>
            <a:pPr marL="0" indent="0">
              <a:buNone/>
            </a:pPr>
            <a:endParaRPr lang="ru-RU" dirty="0"/>
          </a:p>
          <a:p>
            <a:pPr marL="228600" indent="-228600">
              <a:buAutoNum type="arabicParenR"/>
            </a:pPr>
            <a:r>
              <a:rPr lang="ru-RU" dirty="0"/>
              <a:t>Реализация</a:t>
            </a:r>
            <a:r>
              <a:rPr lang="ru-RU" baseline="0" dirty="0"/>
              <a:t> через рекурсию часто проще для понимания и компактнее по записи (например, нам при вычислении факториала не понадобились локальные переменные и цикл).</a:t>
            </a:r>
          </a:p>
          <a:p>
            <a:pPr marL="228600" indent="-228600">
              <a:buAutoNum type="arabicParenR"/>
            </a:pPr>
            <a:r>
              <a:rPr lang="ru-RU" baseline="0" dirty="0"/>
              <a:t>Реализация без рекурсии (через циклы) часто эффективнее как по памяти так и по быстродействию (при вызове функции тратится место в стеке на адрес возврата из функции и локальные переменные, при этом память расходуется менее эффективно чем при реализации через циклы).</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4066016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Это и есть наилучший возможный класс сложности для универсальных сортировок</a:t>
            </a:r>
            <a:br>
              <a:rPr lang="en-US" dirty="0"/>
            </a:br>
            <a:r>
              <a:rPr lang="ru-RU" dirty="0"/>
              <a:t>(использующих операцию попарного сравнения элементов).</a:t>
            </a:r>
            <a:endParaRPr lang="en-US" dirty="0"/>
          </a:p>
          <a:p>
            <a:pPr marL="0" indent="0">
              <a:buNone/>
            </a:pPr>
            <a:r>
              <a:rPr lang="ru-RU" dirty="0"/>
              <a:t>Существуют </a:t>
            </a:r>
            <a:r>
              <a:rPr lang="ru-RU" dirty="0" err="1"/>
              <a:t>неуниверсальные</a:t>
            </a:r>
            <a:r>
              <a:rPr lang="ru-RU" dirty="0"/>
              <a:t> сортировки, которые</a:t>
            </a:r>
            <a:r>
              <a:rPr lang="ru-RU" baseline="0" dirty="0"/>
              <a:t> работают быстрее, но они имеют дополнительные ограничения (например, сортируют только целые числа или имеют требование на заранее известное распределение элементов внутри диапазона возможных значений, лучше если равномерное).</a:t>
            </a:r>
            <a:br>
              <a:rPr lang="ru-RU" baseline="0" dirty="0"/>
            </a:br>
            <a:r>
              <a:rPr lang="ru-RU" baseline="0" dirty="0"/>
              <a:t>Например такими сортировками являются блочная и поразрядная сортировки.</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50</a:t>
            </a:fld>
            <a:endParaRPr lang="ru-RU"/>
          </a:p>
        </p:txBody>
      </p:sp>
    </p:spTree>
    <p:extLst>
      <p:ext uri="{BB962C8B-B14F-4D97-AF65-F5344CB8AC3E}">
        <p14:creationId xmlns:p14="http://schemas.microsoft.com/office/powerpoint/2010/main" val="3439864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Блочная и поразрядная сортировки работают хорошо только</a:t>
            </a:r>
            <a:r>
              <a:rPr lang="ru-RU" baseline="0" dirty="0"/>
              <a:t> при сортировке чисел или строк, и только если известно распределение этих данных. Чаще всего эти алгоритмы не применимы. Поэтому мы не рассматриваем их в курсе.</a:t>
            </a:r>
          </a:p>
          <a:p>
            <a:endParaRPr lang="ru-RU" dirty="0"/>
          </a:p>
          <a:p>
            <a:r>
              <a:rPr lang="ru-RU" dirty="0"/>
              <a:t>Блочная сортировка =</a:t>
            </a:r>
            <a:r>
              <a:rPr lang="ru-RU" baseline="0" dirty="0"/>
              <a:t> корзинная сортировка: распределяем элементы между корзинами, потом сортируем содержимое корзин по отдельности используя тот же принцип. Скорость этой сортировки сильно деградирует, если данные делятся между корзинами неравномерно (или содержат много одинаковых элементов).</a:t>
            </a:r>
          </a:p>
          <a:p>
            <a:endParaRPr lang="ru-RU" dirty="0"/>
          </a:p>
          <a:p>
            <a:r>
              <a:rPr lang="ru-RU" dirty="0"/>
              <a:t>Пирамидальная сортировка (</a:t>
            </a:r>
            <a:r>
              <a:rPr lang="en-US" dirty="0" err="1"/>
              <a:t>HeapSort</a:t>
            </a:r>
            <a:r>
              <a:rPr lang="ru-RU" dirty="0"/>
              <a:t>)</a:t>
            </a:r>
            <a:r>
              <a:rPr lang="en-US" dirty="0"/>
              <a:t> – </a:t>
            </a:r>
            <a:r>
              <a:rPr lang="ru-RU" dirty="0"/>
              <a:t>использует специальную структуры данных кучу (</a:t>
            </a:r>
            <a:r>
              <a:rPr lang="en-US" dirty="0"/>
              <a:t>heap)</a:t>
            </a:r>
            <a:r>
              <a:rPr lang="ru-RU" dirty="0"/>
              <a:t> для сортировки. По асимптотической сложности она лучшая (</a:t>
            </a:r>
            <a:r>
              <a:rPr lang="en-US" dirty="0" err="1"/>
              <a:t>NlogN</a:t>
            </a:r>
            <a:r>
              <a:rPr lang="en-US" dirty="0"/>
              <a:t> </a:t>
            </a:r>
            <a:r>
              <a:rPr lang="ru-RU" dirty="0"/>
              <a:t>в самом худшем случае), но за счёт большой константы проигрывает быстрой сортировки в большинстве случаев.</a:t>
            </a:r>
          </a:p>
        </p:txBody>
      </p:sp>
      <p:sp>
        <p:nvSpPr>
          <p:cNvPr id="4" name="Номер слайда 3"/>
          <p:cNvSpPr>
            <a:spLocks noGrp="1"/>
          </p:cNvSpPr>
          <p:nvPr>
            <p:ph type="sldNum" sz="quarter" idx="10"/>
          </p:nvPr>
        </p:nvSpPr>
        <p:spPr/>
        <p:txBody>
          <a:bodyPr/>
          <a:lstStyle/>
          <a:p>
            <a:fld id="{2E08C350-4DE1-4956-942B-64CFE5E0D8AA}" type="slidenum">
              <a:rPr lang="ru-RU" smtClean="0"/>
              <a:t>51</a:t>
            </a:fld>
            <a:endParaRPr lang="ru-RU"/>
          </a:p>
        </p:txBody>
      </p:sp>
    </p:spTree>
    <p:extLst>
      <p:ext uri="{BB962C8B-B14F-4D97-AF65-F5344CB8AC3E}">
        <p14:creationId xmlns:p14="http://schemas.microsoft.com/office/powerpoint/2010/main" val="38789319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err="1"/>
          </a:p>
        </p:txBody>
      </p:sp>
      <p:sp>
        <p:nvSpPr>
          <p:cNvPr id="4" name="Номер слайда 3"/>
          <p:cNvSpPr>
            <a:spLocks noGrp="1"/>
          </p:cNvSpPr>
          <p:nvPr>
            <p:ph type="sldNum" sz="quarter" idx="10"/>
          </p:nvPr>
        </p:nvSpPr>
        <p:spPr/>
        <p:txBody>
          <a:bodyPr/>
          <a:lstStyle/>
          <a:p>
            <a:fld id="{2E08C350-4DE1-4956-942B-64CFE5E0D8AA}" type="slidenum">
              <a:rPr lang="ru-RU" smtClean="0"/>
              <a:t>52</a:t>
            </a:fld>
            <a:endParaRPr lang="ru-RU"/>
          </a:p>
        </p:txBody>
      </p:sp>
    </p:spTree>
    <p:extLst>
      <p:ext uri="{BB962C8B-B14F-4D97-AF65-F5344CB8AC3E}">
        <p14:creationId xmlns:p14="http://schemas.microsoft.com/office/powerpoint/2010/main" val="126549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Этому алгоритму уже более 2000 лет.</a:t>
            </a:r>
          </a:p>
          <a:p>
            <a:pPr marL="0" indent="0">
              <a:buNone/>
            </a:pPr>
            <a:r>
              <a:rPr lang="ru-RU" dirty="0"/>
              <a:t>Тут</a:t>
            </a:r>
            <a:r>
              <a:rPr lang="ru-RU" baseline="0" dirty="0"/>
              <a:t> приведен п</a:t>
            </a:r>
            <a:r>
              <a:rPr lang="ru-RU" dirty="0"/>
              <a:t>ример его рекурсивной реализации</a:t>
            </a:r>
            <a:r>
              <a:rPr lang="ru-RU" baseline="0" dirty="0"/>
              <a:t>.</a:t>
            </a:r>
            <a:endParaRPr lang="en-US" baseline="0" dirty="0"/>
          </a:p>
          <a:p>
            <a:pPr marL="0" indent="0">
              <a:buNone/>
            </a:pPr>
            <a:r>
              <a:rPr lang="ru-RU" baseline="0" dirty="0"/>
              <a:t>Плюсы: никаких циклов, никаких временных переменных - красота.</a:t>
            </a:r>
          </a:p>
          <a:p>
            <a:pPr marL="0" indent="0">
              <a:buNone/>
            </a:pPr>
            <a:r>
              <a:rPr lang="ru-RU" baseline="0" dirty="0"/>
              <a:t>(результат выполнения алгоритма – последнее число перед тем как получится ноль, в данном случае получилась 1, то есть общих делителей кроме единицы нет).</a:t>
            </a:r>
          </a:p>
          <a:p>
            <a:pPr marL="0" indent="0">
              <a:buNone/>
            </a:pPr>
            <a:endParaRPr lang="ru-RU" baseline="0" dirty="0"/>
          </a:p>
          <a:p>
            <a:pPr marL="0" indent="0">
              <a:buNone/>
            </a:pPr>
            <a:r>
              <a:rPr lang="ru-RU" baseline="0" dirty="0"/>
              <a:t>Не смотря на свою простоту, алгоритм используется и в наше время, в частности в криптографии.</a:t>
            </a:r>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a:p>
        </p:txBody>
      </p:sp>
    </p:spTree>
    <p:extLst>
      <p:ext uri="{BB962C8B-B14F-4D97-AF65-F5344CB8AC3E}">
        <p14:creationId xmlns:p14="http://schemas.microsoft.com/office/powerpoint/2010/main" val="216735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7</a:t>
            </a:fld>
            <a:endParaRPr lang="ru-RU"/>
          </a:p>
        </p:txBody>
      </p:sp>
    </p:spTree>
    <p:extLst>
      <p:ext uri="{BB962C8B-B14F-4D97-AF65-F5344CB8AC3E}">
        <p14:creationId xmlns:p14="http://schemas.microsoft.com/office/powerpoint/2010/main" val="960214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8</a:t>
            </a:fld>
            <a:endParaRPr lang="ru-RU"/>
          </a:p>
        </p:txBody>
      </p:sp>
    </p:spTree>
    <p:extLst>
      <p:ext uri="{BB962C8B-B14F-4D97-AF65-F5344CB8AC3E}">
        <p14:creationId xmlns:p14="http://schemas.microsoft.com/office/powerpoint/2010/main" val="105441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 – </a:t>
            </a:r>
            <a:r>
              <a:rPr lang="ru-RU" baseline="0" dirty="0"/>
              <a:t>тут и на следующем слайде используется для обозначения набора операторов, выполняющих какие-либо вычисления.</a:t>
            </a:r>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a:p>
        </p:txBody>
      </p:sp>
    </p:spTree>
    <p:extLst>
      <p:ext uri="{BB962C8B-B14F-4D97-AF65-F5344CB8AC3E}">
        <p14:creationId xmlns:p14="http://schemas.microsoft.com/office/powerpoint/2010/main" val="135053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Номер слайда 12"/>
          <p:cNvSpPr>
            <a:spLocks noGrp="1"/>
          </p:cNvSpPr>
          <p:nvPr>
            <p:ph type="sldNum" sz="quarter" idx="12"/>
          </p:nvPr>
        </p:nvSpPr>
        <p:spPr/>
        <p:txBody>
          <a:bodyPr/>
          <a:lstStyle/>
          <a:p>
            <a:fld id="{4FAB73BC-B049-4115-A692-8D63A059BFB8}" type="slidenum">
              <a:rPr lang="en-US" smtClean="0"/>
              <a:pPr/>
              <a:t>‹#›</a:t>
            </a:fld>
            <a:endParaRPr lang="en-US"/>
          </a:p>
        </p:txBody>
      </p:sp>
      <p:sp>
        <p:nvSpPr>
          <p:cNvPr id="12" name="Footer Placeholder 4"/>
          <p:cNvSpPr>
            <a:spLocks noGrp="1"/>
          </p:cNvSpPr>
          <p:nvPr>
            <p:ph type="ftr" sz="quarter" idx="3"/>
          </p:nvPr>
        </p:nvSpPr>
        <p:spPr>
          <a:xfrm>
            <a:off x="2764639" y="6459786"/>
            <a:ext cx="4543665" cy="365125"/>
          </a:xfrm>
          <a:prstGeom prst="rect">
            <a:avLst/>
          </a:prstGeom>
        </p:spPr>
        <p:txBody>
          <a:bodyPr vert="horz" lIns="91440" tIns="45720" rIns="91440" bIns="45720" rtlCol="0" anchor="ctr"/>
          <a:lstStyle>
            <a:lvl1pPr algn="ctr">
              <a:defRPr sz="1600" cap="all" baseline="0">
                <a:solidFill>
                  <a:schemeClr val="bg1"/>
                </a:solidFill>
              </a:defRPr>
            </a:lvl1pPr>
          </a:lstStyle>
          <a:p>
            <a:r>
              <a:rPr lang="ru-RU" dirty="0"/>
              <a:t>РЕКУРСИЯ</a:t>
            </a:r>
            <a:endParaRPr lang="en-US" dirty="0"/>
          </a:p>
        </p:txBody>
      </p:sp>
      <p:sp>
        <p:nvSpPr>
          <p:cNvPr id="14"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a:t>Левкович Н.В.	2021/2022</a:t>
            </a:r>
          </a:p>
        </p:txBody>
      </p:sp>
    </p:spTree>
    <p:extLst>
      <p:ext uri="{BB962C8B-B14F-4D97-AF65-F5344CB8AC3E}">
        <p14:creationId xmlns:p14="http://schemas.microsoft.com/office/powerpoint/2010/main" val="360189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Нижний колонтитул 4"/>
          <p:cNvSpPr>
            <a:spLocks noGrp="1"/>
          </p:cNvSpPr>
          <p:nvPr>
            <p:ph type="ftr" sz="quarter" idx="11"/>
          </p:nvPr>
        </p:nvSpPr>
        <p:spPr/>
        <p:txBody>
          <a:bodyPr/>
          <a:lstStyle>
            <a:lvl1pPr>
              <a:defRPr>
                <a:solidFill>
                  <a:schemeClr val="bg1"/>
                </a:solidFill>
              </a:defRPr>
            </a:lvl1pPr>
          </a:lstStyle>
          <a:p>
            <a:r>
              <a:rPr lang="ru-RU" dirty="0"/>
              <a:t>РЕКУРСИЯ</a:t>
            </a:r>
            <a:endParaRPr lang="en-US" dirty="0"/>
          </a:p>
        </p:txBody>
      </p:sp>
      <p:sp>
        <p:nvSpPr>
          <p:cNvPr id="6" name="Номер слайда 5"/>
          <p:cNvSpPr>
            <a:spLocks noGrp="1"/>
          </p:cNvSpPr>
          <p:nvPr>
            <p:ph type="sldNum" sz="quarter" idx="12"/>
          </p:nvPr>
        </p:nvSpPr>
        <p:spPr/>
        <p:txBody>
          <a:bodyPr/>
          <a:lstStyle/>
          <a:p>
            <a:fld id="{35996D3A-6AFD-458C-90C1-256E03643476}" type="slidenum">
              <a:rPr lang="en-US" smtClean="0"/>
              <a:pPr/>
              <a:t>‹#›</a:t>
            </a:fld>
            <a:endParaRPr lang="en-US"/>
          </a:p>
        </p:txBody>
      </p:sp>
      <p:sp>
        <p:nvSpPr>
          <p:cNvPr id="8"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a:t>Левкович Н.В.	2021/2022</a:t>
            </a:r>
          </a:p>
        </p:txBody>
      </p:sp>
    </p:spTree>
    <p:extLst>
      <p:ext uri="{BB962C8B-B14F-4D97-AF65-F5344CB8AC3E}">
        <p14:creationId xmlns:p14="http://schemas.microsoft.com/office/powerpoint/2010/main" val="374425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Нижний колонтитул 3"/>
          <p:cNvSpPr>
            <a:spLocks noGrp="1"/>
          </p:cNvSpPr>
          <p:nvPr>
            <p:ph type="ftr" sz="quarter" idx="11"/>
          </p:nvPr>
        </p:nvSpPr>
        <p:spPr/>
        <p:txBody>
          <a:bodyPr/>
          <a:lstStyle>
            <a:lvl1pPr>
              <a:defRPr>
                <a:solidFill>
                  <a:schemeClr val="bg1"/>
                </a:solidFill>
              </a:defRPr>
            </a:lvl1pPr>
          </a:lstStyle>
          <a:p>
            <a:r>
              <a:rPr lang="ru-RU" dirty="0"/>
              <a:t>РЕКУРСИЯ</a:t>
            </a:r>
            <a:endParaRPr lang="en-US" dirty="0"/>
          </a:p>
        </p:txBody>
      </p:sp>
      <p:sp>
        <p:nvSpPr>
          <p:cNvPr id="5" name="Номер слайда 4"/>
          <p:cNvSpPr>
            <a:spLocks noGrp="1"/>
          </p:cNvSpPr>
          <p:nvPr>
            <p:ph type="sldNum" sz="quarter" idx="12"/>
          </p:nvPr>
        </p:nvSpPr>
        <p:spPr/>
        <p:txBody>
          <a:bodyPr/>
          <a:lstStyle/>
          <a:p>
            <a:fld id="{35996D3A-6AFD-458C-90C1-256E03643476}" type="slidenum">
              <a:rPr lang="en-US" smtClean="0"/>
              <a:pPr/>
              <a:t>‹#›</a:t>
            </a:fld>
            <a:endParaRPr lang="en-US"/>
          </a:p>
        </p:txBody>
      </p:sp>
      <p:sp>
        <p:nvSpPr>
          <p:cNvPr id="8"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a:t>Левкович Н.В.	2021/2022</a:t>
            </a:r>
          </a:p>
        </p:txBody>
      </p:sp>
    </p:spTree>
    <p:extLst>
      <p:ext uri="{BB962C8B-B14F-4D97-AF65-F5344CB8AC3E}">
        <p14:creationId xmlns:p14="http://schemas.microsoft.com/office/powerpoint/2010/main" val="219032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5" name="Номер слайда 4"/>
          <p:cNvSpPr>
            <a:spLocks noGrp="1"/>
          </p:cNvSpPr>
          <p:nvPr>
            <p:ph type="sldNum" sz="quarter" idx="12"/>
          </p:nvPr>
        </p:nvSpPr>
        <p:spPr/>
        <p:txBody>
          <a:bodyPr/>
          <a:lstStyle/>
          <a:p>
            <a:fld id="{35996D3A-6AFD-458C-90C1-256E03643476}" type="slidenum">
              <a:rPr lang="en-US" smtClean="0"/>
              <a:pPr/>
              <a:t>‹#›</a:t>
            </a:fld>
            <a:endParaRPr lang="en-US"/>
          </a:p>
        </p:txBody>
      </p:sp>
      <p:sp>
        <p:nvSpPr>
          <p:cNvPr id="7" name="Нижний колонтитул 3"/>
          <p:cNvSpPr>
            <a:spLocks noGrp="1"/>
          </p:cNvSpPr>
          <p:nvPr>
            <p:ph type="ftr" sz="quarter" idx="11"/>
          </p:nvPr>
        </p:nvSpPr>
        <p:spPr>
          <a:xfrm>
            <a:off x="2764639" y="6459786"/>
            <a:ext cx="4543665" cy="365125"/>
          </a:xfrm>
        </p:spPr>
        <p:txBody>
          <a:bodyPr/>
          <a:lstStyle>
            <a:lvl1pPr>
              <a:defRPr>
                <a:solidFill>
                  <a:schemeClr val="bg1"/>
                </a:solidFill>
              </a:defRPr>
            </a:lvl1pPr>
          </a:lstStyle>
          <a:p>
            <a:r>
              <a:rPr lang="ru-RU" dirty="0"/>
              <a:t>РЕКУРСИЯ</a:t>
            </a:r>
            <a:endParaRPr lang="en-US" dirty="0"/>
          </a:p>
        </p:txBody>
      </p:sp>
      <p:sp>
        <p:nvSpPr>
          <p:cNvPr id="8"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a:t>Левкович Н.В.	2021/2022</a:t>
            </a:r>
          </a:p>
        </p:txBody>
      </p:sp>
    </p:spTree>
    <p:extLst>
      <p:ext uri="{BB962C8B-B14F-4D97-AF65-F5344CB8AC3E}">
        <p14:creationId xmlns:p14="http://schemas.microsoft.com/office/powerpoint/2010/main" val="20645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Номер слайда 8"/>
          <p:cNvSpPr>
            <a:spLocks noGrp="1"/>
          </p:cNvSpPr>
          <p:nvPr>
            <p:ph type="sldNum" sz="quarter" idx="12"/>
          </p:nvPr>
        </p:nvSpPr>
        <p:spPr/>
        <p:txBody>
          <a:bodyPr/>
          <a:lstStyle/>
          <a:p>
            <a:fld id="{35996D3A-6AFD-458C-90C1-256E03643476}" type="slidenum">
              <a:rPr lang="en-US" smtClean="0"/>
              <a:pPr/>
              <a:t>‹#›</a:t>
            </a:fld>
            <a:endParaRPr lang="en-US"/>
          </a:p>
        </p:txBody>
      </p:sp>
      <p:sp>
        <p:nvSpPr>
          <p:cNvPr id="11" name="Нижний колонтитул 3"/>
          <p:cNvSpPr>
            <a:spLocks noGrp="1"/>
          </p:cNvSpPr>
          <p:nvPr>
            <p:ph type="ftr" sz="quarter" idx="11"/>
          </p:nvPr>
        </p:nvSpPr>
        <p:spPr>
          <a:xfrm>
            <a:off x="2764639" y="6459786"/>
            <a:ext cx="4543665" cy="365125"/>
          </a:xfrm>
        </p:spPr>
        <p:txBody>
          <a:bodyPr/>
          <a:lstStyle>
            <a:lvl1pPr>
              <a:defRPr>
                <a:solidFill>
                  <a:schemeClr val="bg1"/>
                </a:solidFill>
              </a:defRPr>
            </a:lvl1pPr>
          </a:lstStyle>
          <a:p>
            <a:r>
              <a:rPr lang="ru-RU" dirty="0"/>
              <a:t>РЕКУРСИЯ</a:t>
            </a:r>
            <a:endParaRPr lang="en-US" dirty="0"/>
          </a:p>
        </p:txBody>
      </p:sp>
      <p:sp>
        <p:nvSpPr>
          <p:cNvPr id="12"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a:t>Левкович Н.В.	2021/2022</a:t>
            </a:r>
          </a:p>
        </p:txBody>
      </p:sp>
    </p:spTree>
    <p:extLst>
      <p:ext uri="{BB962C8B-B14F-4D97-AF65-F5344CB8AC3E}">
        <p14:creationId xmlns:p14="http://schemas.microsoft.com/office/powerpoint/2010/main" val="2859335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Footer Placeholder 4"/>
          <p:cNvSpPr>
            <a:spLocks noGrp="1"/>
          </p:cNvSpPr>
          <p:nvPr>
            <p:ph type="ftr" sz="quarter" idx="3"/>
          </p:nvPr>
        </p:nvSpPr>
        <p:spPr>
          <a:xfrm>
            <a:off x="2764639" y="6459786"/>
            <a:ext cx="4543665" cy="365125"/>
          </a:xfrm>
          <a:prstGeom prst="rect">
            <a:avLst/>
          </a:prstGeom>
        </p:spPr>
        <p:txBody>
          <a:bodyPr vert="horz" lIns="91440" tIns="45720" rIns="91440" bIns="45720" rtlCol="0" anchor="ctr"/>
          <a:lstStyle>
            <a:lvl1pPr algn="ctr">
              <a:defRPr sz="1600" cap="all" baseline="0">
                <a:solidFill>
                  <a:schemeClr val="accent2">
                    <a:lumMod val="20000"/>
                    <a:lumOff val="80000"/>
                  </a:schemeClr>
                </a:solidFill>
              </a:defRPr>
            </a:lvl1pPr>
          </a:lstStyle>
          <a:p>
            <a:r>
              <a:rPr lang="ru-RU" dirty="0">
                <a:solidFill>
                  <a:schemeClr val="bg1"/>
                </a:solidFill>
              </a:rPr>
              <a:t>РЕКУРСИЯ</a:t>
            </a:r>
            <a:endParaRPr lang="en-US" dirty="0">
              <a:solidFill>
                <a:schemeClr val="bg1"/>
              </a:solidFil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a:solidFill>
                  <a:srgbClr val="FFFFFF"/>
                </a:solidFill>
              </a:defRPr>
            </a:lvl1pPr>
          </a:lstStyle>
          <a:p>
            <a:fld id="{35996D3A-6AFD-458C-90C1-256E03643476}" type="slidenum">
              <a:rPr lang="en-US" smtClean="0"/>
              <a:pPr/>
              <a:t>‹#›</a:t>
            </a:fld>
            <a:endParaRPr lang="en-US" dirty="0"/>
          </a:p>
        </p:txBody>
      </p:sp>
      <p:sp>
        <p:nvSpPr>
          <p:cNvPr id="11"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a:t>Левкович Н.В.	2021/2022</a:t>
            </a:r>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4" r:id="rId3"/>
    <p:sldLayoutId id="2147483667" r:id="rId4"/>
    <p:sldLayoutId id="2147483668" r:id="rId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habr.com/post/188010/"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95536" y="116632"/>
            <a:ext cx="8640960" cy="6192688"/>
          </a:xfrm>
          <a:prstGeom prst="rect">
            <a:avLst/>
          </a:prstGeom>
          <a:noFill/>
        </p:spPr>
        <p:txBody>
          <a:bodyPr wrap="square">
            <a:noAutofit/>
          </a:bodyPr>
          <a:lstStyle/>
          <a:p>
            <a:pPr marL="360363" indent="-360363">
              <a:lnSpc>
                <a:spcPct val="107000"/>
              </a:lnSpc>
              <a:buClr>
                <a:schemeClr val="bg1">
                  <a:lumMod val="65000"/>
                </a:schemeClr>
              </a:buClr>
              <a:buFont typeface="Wingdings" panose="05000000000000000000" pitchFamily="2" charset="2"/>
              <a:buChar char="ü"/>
            </a:pPr>
            <a:r>
              <a:rPr lang="ru-RU" b="1" dirty="0">
                <a:solidFill>
                  <a:schemeClr val="bg1">
                    <a:lumMod val="65000"/>
                  </a:schemeClr>
                </a:solidFill>
                <a:ea typeface="Calibri" panose="020F0502020204030204" pitchFamily="34" charset="0"/>
                <a:cs typeface="Times New Roman" panose="02020603050405020304" pitchFamily="18" charset="0"/>
              </a:rPr>
              <a:t>Раздел 1. Компьютеры и информация</a:t>
            </a:r>
          </a:p>
          <a:p>
            <a:pPr marL="627063" indent="-266700">
              <a:lnSpc>
                <a:spcPct val="107000"/>
              </a:lnSpc>
              <a:buClr>
                <a:schemeClr val="bg1">
                  <a:lumMod val="65000"/>
                </a:schemeClr>
              </a:buClr>
              <a:buFont typeface="Wingdings" panose="05000000000000000000" pitchFamily="2" charset="2"/>
              <a:buChar char="ü"/>
            </a:pPr>
            <a:r>
              <a:rPr lang="ru-RU" dirty="0">
                <a:solidFill>
                  <a:schemeClr val="bg1">
                    <a:lumMod val="65000"/>
                  </a:schemeClr>
                </a:solidFill>
                <a:cs typeface="Times New Roman" panose="02020603050405020304" pitchFamily="18" charset="0"/>
              </a:rPr>
              <a:t>Тема 1. Принципы работы компьютера</a:t>
            </a:r>
          </a:p>
          <a:p>
            <a:pPr marL="627063" indent="-266700">
              <a:lnSpc>
                <a:spcPct val="107000"/>
              </a:lnSpc>
              <a:buClr>
                <a:schemeClr val="bg1">
                  <a:lumMod val="65000"/>
                </a:schemeClr>
              </a:buClr>
              <a:buFont typeface="Wingdings" panose="05000000000000000000" pitchFamily="2" charset="2"/>
              <a:buChar char="ü"/>
            </a:pPr>
            <a:r>
              <a:rPr lang="ru-RU" dirty="0">
                <a:solidFill>
                  <a:schemeClr val="bg1">
                    <a:lumMod val="65000"/>
                  </a:schemeClr>
                </a:solidFill>
                <a:cs typeface="Times New Roman" panose="02020603050405020304" pitchFamily="18" charset="0"/>
              </a:rPr>
              <a:t>Тема 2. Информация</a:t>
            </a:r>
          </a:p>
          <a:p>
            <a:pPr marL="627063" indent="-266700">
              <a:lnSpc>
                <a:spcPct val="107000"/>
              </a:lnSpc>
              <a:buClr>
                <a:schemeClr val="bg1">
                  <a:lumMod val="65000"/>
                </a:schemeClr>
              </a:buClr>
              <a:buFont typeface="Wingdings" panose="05000000000000000000" pitchFamily="2" charset="2"/>
              <a:buChar char="ü"/>
            </a:pPr>
            <a:r>
              <a:rPr lang="ru-RU" dirty="0">
                <a:solidFill>
                  <a:schemeClr val="bg1">
                    <a:lumMod val="65000"/>
                  </a:schemeClr>
                </a:solidFill>
                <a:cs typeface="Times New Roman" panose="02020603050405020304" pitchFamily="18" charset="0"/>
              </a:rPr>
              <a:t>Тема 3. Представление данных в компьютере</a:t>
            </a:r>
          </a:p>
          <a:p>
            <a:pPr marL="360363" indent="-360363">
              <a:lnSpc>
                <a:spcPct val="107000"/>
              </a:lnSpc>
              <a:spcBef>
                <a:spcPts val="1200"/>
              </a:spcBef>
              <a:buClr>
                <a:schemeClr val="bg1">
                  <a:lumMod val="65000"/>
                </a:schemeClr>
              </a:buClr>
              <a:buFont typeface="Wingdings" panose="05000000000000000000" pitchFamily="2" charset="2"/>
              <a:buChar char="ü"/>
            </a:pPr>
            <a:r>
              <a:rPr lang="ru-RU" b="1" dirty="0">
                <a:solidFill>
                  <a:schemeClr val="bg1">
                    <a:lumMod val="65000"/>
                  </a:schemeClr>
                </a:solidFill>
                <a:ea typeface="Calibri" panose="020F0502020204030204" pitchFamily="34" charset="0"/>
                <a:cs typeface="Times New Roman" panose="02020603050405020304" pitchFamily="18" charset="0"/>
              </a:rPr>
              <a:t>Раздел 2. Основы</a:t>
            </a:r>
            <a:r>
              <a:rPr lang="en-US" b="1" dirty="0">
                <a:solidFill>
                  <a:schemeClr val="bg1">
                    <a:lumMod val="65000"/>
                  </a:schemeClr>
                </a:solidFill>
                <a:ea typeface="Calibri" panose="020F0502020204030204" pitchFamily="34" charset="0"/>
                <a:cs typeface="Times New Roman" panose="02020603050405020304" pitchFamily="18" charset="0"/>
              </a:rPr>
              <a:t> </a:t>
            </a:r>
            <a:r>
              <a:rPr lang="ru-RU" b="1" dirty="0">
                <a:solidFill>
                  <a:schemeClr val="bg1">
                    <a:lumMod val="65000"/>
                  </a:schemeClr>
                </a:solidFill>
                <a:ea typeface="Calibri" panose="020F0502020204030204" pitchFamily="34" charset="0"/>
                <a:cs typeface="Times New Roman" panose="02020603050405020304" pitchFamily="18" charset="0"/>
              </a:rPr>
              <a:t>программирования</a:t>
            </a:r>
            <a:endParaRPr lang="en-US" b="1" dirty="0">
              <a:solidFill>
                <a:schemeClr val="bg1">
                  <a:lumMod val="65000"/>
                </a:schemeClr>
              </a:solidFill>
              <a:ea typeface="Calibri" panose="020F0502020204030204" pitchFamily="34" charset="0"/>
              <a:cs typeface="Times New Roman" panose="02020603050405020304" pitchFamily="18" charset="0"/>
            </a:endParaRPr>
          </a:p>
          <a:p>
            <a:pPr marL="627063" indent="-266700">
              <a:lnSpc>
                <a:spcPct val="107000"/>
              </a:lnSpc>
              <a:buClr>
                <a:schemeClr val="bg1">
                  <a:lumMod val="65000"/>
                </a:schemeClr>
              </a:buClr>
              <a:buFont typeface="Wingdings" panose="05000000000000000000" pitchFamily="2" charset="2"/>
              <a:buChar char="ü"/>
            </a:pPr>
            <a:r>
              <a:rPr lang="ru-RU" dirty="0">
                <a:solidFill>
                  <a:schemeClr val="bg1">
                    <a:lumMod val="65000"/>
                  </a:schemeClr>
                </a:solidFill>
                <a:ea typeface="Calibri" panose="020F0502020204030204" pitchFamily="34" charset="0"/>
                <a:cs typeface="Times New Roman" panose="02020603050405020304" pitchFamily="18" charset="0"/>
              </a:rPr>
              <a:t>Тема 4. Языки программирования</a:t>
            </a:r>
          </a:p>
          <a:p>
            <a:pPr marL="627063" indent="-266700">
              <a:lnSpc>
                <a:spcPct val="107000"/>
              </a:lnSpc>
              <a:buClr>
                <a:schemeClr val="bg1">
                  <a:lumMod val="65000"/>
                </a:schemeClr>
              </a:buClr>
              <a:buFont typeface="Wingdings" panose="05000000000000000000" pitchFamily="2" charset="2"/>
              <a:buChar char="ü"/>
            </a:pPr>
            <a:r>
              <a:rPr lang="ru-RU" dirty="0">
                <a:solidFill>
                  <a:prstClr val="white">
                    <a:lumMod val="65000"/>
                  </a:prstClr>
                </a:solidFill>
                <a:ea typeface="Calibri" panose="020F0502020204030204" pitchFamily="34" charset="0"/>
                <a:cs typeface="Times New Roman" panose="02020603050405020304" pitchFamily="18" charset="0"/>
              </a:rPr>
              <a:t>Тема 5. Базовые элементы языка программирования</a:t>
            </a:r>
          </a:p>
          <a:p>
            <a:pPr marL="627063" indent="-266700">
              <a:lnSpc>
                <a:spcPct val="107000"/>
              </a:lnSpc>
              <a:buClr>
                <a:schemeClr val="bg1">
                  <a:lumMod val="65000"/>
                </a:schemeClr>
              </a:buClr>
              <a:buFont typeface="Wingdings" panose="05000000000000000000" pitchFamily="2" charset="2"/>
              <a:buChar char="ü"/>
            </a:pPr>
            <a:r>
              <a:rPr lang="ru-RU" dirty="0">
                <a:solidFill>
                  <a:prstClr val="white">
                    <a:lumMod val="65000"/>
                  </a:prstClr>
                </a:solidFill>
                <a:ea typeface="Calibri" panose="020F0502020204030204" pitchFamily="34" charset="0"/>
                <a:cs typeface="Times New Roman" panose="02020603050405020304" pitchFamily="18" charset="0"/>
              </a:rPr>
              <a:t>Тема 6. Концепция типа данных</a:t>
            </a:r>
            <a:endParaRPr lang="en-US" dirty="0">
              <a:solidFill>
                <a:prstClr val="white">
                  <a:lumMod val="65000"/>
                </a:prstClr>
              </a:solidFill>
              <a:ea typeface="Calibri" panose="020F0502020204030204" pitchFamily="34" charset="0"/>
              <a:cs typeface="Times New Roman" panose="02020603050405020304" pitchFamily="18" charset="0"/>
            </a:endParaRPr>
          </a:p>
          <a:p>
            <a:pPr marL="627063" indent="-627063">
              <a:lnSpc>
                <a:spcPct val="107000"/>
              </a:lnSpc>
            </a:pPr>
            <a:r>
              <a:rPr lang="ru-RU" sz="3400" b="1" u="sng" dirty="0">
                <a:solidFill>
                  <a:schemeClr val="tx1">
                    <a:lumMod val="75000"/>
                    <a:lumOff val="25000"/>
                  </a:schemeClr>
                </a:solidFill>
              </a:rPr>
              <a:t>Раздел 3. Процедурное программирование</a:t>
            </a:r>
            <a:endParaRPr lang="en-US" sz="3400" b="1" u="sng" dirty="0">
              <a:solidFill>
                <a:schemeClr val="tx1">
                  <a:lumMod val="75000"/>
                  <a:lumOff val="25000"/>
                </a:schemeClr>
              </a:solidFill>
            </a:endParaRPr>
          </a:p>
          <a:p>
            <a:pPr marL="627063" indent="-266700">
              <a:lnSpc>
                <a:spcPct val="107000"/>
              </a:lnSpc>
              <a:spcBef>
                <a:spcPts val="1800"/>
              </a:spcBef>
              <a:buClr>
                <a:schemeClr val="bg1">
                  <a:lumMod val="65000"/>
                </a:schemeClr>
              </a:buClr>
              <a:buFont typeface="Wingdings" panose="05000000000000000000" pitchFamily="2" charset="2"/>
              <a:buChar char="ü"/>
              <a:tabLst>
                <a:tab pos="1879600" algn="l"/>
              </a:tabLst>
            </a:pPr>
            <a:r>
              <a:rPr lang="ru-RU" dirty="0">
                <a:solidFill>
                  <a:prstClr val="white">
                    <a:lumMod val="65000"/>
                  </a:prstClr>
                </a:solidFill>
                <a:cs typeface="Times New Roman" panose="02020603050405020304" pitchFamily="18" charset="0"/>
              </a:rPr>
              <a:t>Тема 7. Введение в процедурное и	структурное программирование</a:t>
            </a:r>
            <a:endParaRPr lang="en-US" dirty="0">
              <a:solidFill>
                <a:prstClr val="white">
                  <a:lumMod val="65000"/>
                </a:prstClr>
              </a:solidFill>
              <a:cs typeface="Times New Roman" panose="02020603050405020304" pitchFamily="18" charset="0"/>
            </a:endParaRPr>
          </a:p>
          <a:p>
            <a:pPr marL="627063" indent="-266700">
              <a:lnSpc>
                <a:spcPct val="107000"/>
              </a:lnSpc>
              <a:buClr>
                <a:schemeClr val="bg1">
                  <a:lumMod val="65000"/>
                </a:schemeClr>
              </a:buClr>
              <a:buFont typeface="Wingdings" panose="05000000000000000000" pitchFamily="2" charset="2"/>
              <a:buChar char="ü"/>
            </a:pPr>
            <a:r>
              <a:rPr lang="ru-RU" dirty="0">
                <a:solidFill>
                  <a:prstClr val="white">
                    <a:lumMod val="65000"/>
                  </a:prstClr>
                </a:solidFill>
                <a:cs typeface="Times New Roman" panose="02020603050405020304" pitchFamily="18" charset="0"/>
              </a:rPr>
              <a:t>Тема 8. Управляющие инструкции</a:t>
            </a:r>
            <a:endParaRPr lang="en-US" dirty="0">
              <a:solidFill>
                <a:prstClr val="white">
                  <a:lumMod val="65000"/>
                </a:prstClr>
              </a:solidFill>
              <a:cs typeface="Times New Roman" panose="02020603050405020304" pitchFamily="18" charset="0"/>
            </a:endParaRPr>
          </a:p>
          <a:p>
            <a:pPr marL="627063" indent="-266700">
              <a:lnSpc>
                <a:spcPct val="107000"/>
              </a:lnSpc>
              <a:buClr>
                <a:schemeClr val="bg1">
                  <a:lumMod val="65000"/>
                </a:schemeClr>
              </a:buClr>
              <a:buFont typeface="Wingdings" panose="05000000000000000000" pitchFamily="2" charset="2"/>
              <a:buChar char="ü"/>
            </a:pPr>
            <a:r>
              <a:rPr lang="ru-RU" dirty="0">
                <a:solidFill>
                  <a:prstClr val="white">
                    <a:lumMod val="65000"/>
                  </a:prstClr>
                </a:solidFill>
                <a:cs typeface="Times New Roman" panose="02020603050405020304" pitchFamily="18" charset="0"/>
              </a:rPr>
              <a:t>Тема 9. Базовые структуры данных</a:t>
            </a:r>
            <a:endParaRPr lang="en-US" dirty="0">
              <a:solidFill>
                <a:prstClr val="white">
                  <a:lumMod val="65000"/>
                </a:prstClr>
              </a:solidFill>
              <a:cs typeface="Times New Roman" panose="02020603050405020304" pitchFamily="18" charset="0"/>
            </a:endParaRPr>
          </a:p>
          <a:p>
            <a:pPr marL="627063" indent="-266700">
              <a:lnSpc>
                <a:spcPct val="107000"/>
              </a:lnSpc>
              <a:buClr>
                <a:schemeClr val="bg1">
                  <a:lumMod val="65000"/>
                </a:schemeClr>
              </a:buClr>
              <a:buFont typeface="Wingdings" panose="05000000000000000000" pitchFamily="2" charset="2"/>
              <a:buChar char="ü"/>
            </a:pPr>
            <a:r>
              <a:rPr lang="ru-RU" dirty="0">
                <a:solidFill>
                  <a:prstClr val="white">
                    <a:lumMod val="65000"/>
                  </a:prstClr>
                </a:solidFill>
                <a:cs typeface="Times New Roman" panose="02020603050405020304" pitchFamily="18" charset="0"/>
              </a:rPr>
              <a:t>Тема 10. Управление памятью</a:t>
            </a:r>
          </a:p>
          <a:p>
            <a:pPr marL="627063" indent="-266700">
              <a:lnSpc>
                <a:spcPct val="107000"/>
              </a:lnSpc>
              <a:buClr>
                <a:schemeClr val="bg1">
                  <a:lumMod val="65000"/>
                </a:schemeClr>
              </a:buClr>
              <a:buFont typeface="Wingdings" panose="05000000000000000000" pitchFamily="2" charset="2"/>
              <a:buChar char="ü"/>
            </a:pPr>
            <a:r>
              <a:rPr lang="ru-RU" dirty="0">
                <a:solidFill>
                  <a:prstClr val="white">
                    <a:lumMod val="65000"/>
                  </a:prstClr>
                </a:solidFill>
                <a:cs typeface="Times New Roman" panose="02020603050405020304" pitchFamily="18" charset="0"/>
              </a:rPr>
              <a:t>Тема 11. Функции</a:t>
            </a:r>
            <a:endParaRPr lang="en-US" dirty="0">
              <a:solidFill>
                <a:prstClr val="white">
                  <a:lumMod val="65000"/>
                </a:prstClr>
              </a:solidFill>
              <a:cs typeface="Times New Roman" panose="02020603050405020304" pitchFamily="18" charset="0"/>
            </a:endParaRPr>
          </a:p>
          <a:p>
            <a:pPr marL="627063" indent="-266700">
              <a:lnSpc>
                <a:spcPct val="107000"/>
              </a:lnSpc>
              <a:buClr>
                <a:schemeClr val="bg1">
                  <a:lumMod val="65000"/>
                </a:schemeClr>
              </a:buClr>
              <a:buFont typeface="Wingdings" panose="05000000000000000000" pitchFamily="2" charset="2"/>
              <a:buChar char="ü"/>
            </a:pPr>
            <a:r>
              <a:rPr lang="ru-RU" dirty="0">
                <a:solidFill>
                  <a:prstClr val="white">
                    <a:lumMod val="65000"/>
                  </a:prstClr>
                </a:solidFill>
                <a:cs typeface="Times New Roman" panose="02020603050405020304" pitchFamily="18" charset="0"/>
              </a:rPr>
              <a:t>Тема 12. Асимптотическая оценка сложности алгоритмов</a:t>
            </a:r>
          </a:p>
          <a:p>
            <a:pPr marL="627063" indent="-457200">
              <a:lnSpc>
                <a:spcPct val="107000"/>
              </a:lnSpc>
              <a:buClr>
                <a:schemeClr val="accent2"/>
              </a:buClr>
              <a:buFont typeface="Wingdings" panose="05000000000000000000" pitchFamily="2" charset="2"/>
              <a:buChar char="Ø"/>
            </a:pPr>
            <a:r>
              <a:rPr lang="ru-RU" sz="3400" b="1" i="1" dirty="0">
                <a:solidFill>
                  <a:schemeClr val="tx1">
                    <a:lumMod val="75000"/>
                    <a:lumOff val="25000"/>
                  </a:schemeClr>
                </a:solidFill>
              </a:rPr>
              <a:t>Тема 1</a:t>
            </a:r>
            <a:r>
              <a:rPr lang="en-US" sz="3400" b="1" i="1" dirty="0">
                <a:solidFill>
                  <a:schemeClr val="tx1">
                    <a:lumMod val="75000"/>
                    <a:lumOff val="25000"/>
                  </a:schemeClr>
                </a:solidFill>
              </a:rPr>
              <a:t>3</a:t>
            </a:r>
            <a:r>
              <a:rPr lang="ru-RU" sz="3400" b="1" i="1" dirty="0">
                <a:solidFill>
                  <a:schemeClr val="tx1">
                    <a:lumMod val="75000"/>
                    <a:lumOff val="25000"/>
                  </a:schemeClr>
                </a:solidFill>
              </a:rPr>
              <a:t>. Рекурсия</a:t>
            </a:r>
          </a:p>
          <a:p>
            <a:pPr marL="627063" lvl="0">
              <a:lnSpc>
                <a:spcPct val="107000"/>
              </a:lnSpc>
              <a:buClr>
                <a:prstClr val="white">
                  <a:lumMod val="65000"/>
                </a:prstClr>
              </a:buClr>
            </a:pPr>
            <a:r>
              <a:rPr lang="ru-RU" dirty="0">
                <a:solidFill>
                  <a:prstClr val="white">
                    <a:lumMod val="75000"/>
                  </a:prstClr>
                </a:solidFill>
              </a:rPr>
              <a:t>Тема 14. Связанные динамические структуры данных</a:t>
            </a:r>
          </a:p>
        </p:txBody>
      </p:sp>
      <p:sp>
        <p:nvSpPr>
          <p:cNvPr id="4" name="Номер слайда 3"/>
          <p:cNvSpPr>
            <a:spLocks noGrp="1"/>
          </p:cNvSpPr>
          <p:nvPr>
            <p:ph type="sldNum" sz="quarter" idx="12"/>
          </p:nvPr>
        </p:nvSpPr>
        <p:spPr/>
        <p:txBody>
          <a:bodyPr/>
          <a:lstStyle/>
          <a:p>
            <a:fld id="{35996D3A-6AFD-458C-90C1-256E03643476}" type="slidenum">
              <a:rPr lang="en-US" smtClean="0"/>
              <a:pPr/>
              <a:t>1</a:t>
            </a:fld>
            <a:endParaRPr lang="en-US" dirty="0"/>
          </a:p>
        </p:txBody>
      </p: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955581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10</a:t>
            </a:fld>
            <a:endParaRPr lang="en-US"/>
          </a:p>
        </p:txBody>
      </p:sp>
      <p:sp>
        <p:nvSpPr>
          <p:cNvPr id="9" name="Прямоугольник 8"/>
          <p:cNvSpPr/>
          <p:nvPr/>
        </p:nvSpPr>
        <p:spPr>
          <a:xfrm>
            <a:off x="252000" y="765000"/>
            <a:ext cx="8496000" cy="461665"/>
          </a:xfrm>
          <a:prstGeom prst="rect">
            <a:avLst/>
          </a:prstGeom>
        </p:spPr>
        <p:txBody>
          <a:bodyPr wrap="square">
            <a:spAutoFit/>
          </a:bodyPr>
          <a:lstStyle/>
          <a:p>
            <a:r>
              <a:rPr lang="ru-RU" sz="2400" b="1" i="1" dirty="0"/>
              <a:t>Рекурсивные функции могут принимать три формы:</a:t>
            </a:r>
          </a:p>
        </p:txBody>
      </p:sp>
      <p:sp>
        <p:nvSpPr>
          <p:cNvPr id="12" name="Прямоугольник 11"/>
          <p:cNvSpPr/>
          <p:nvPr/>
        </p:nvSpPr>
        <p:spPr>
          <a:xfrm>
            <a:off x="108000" y="1413000"/>
            <a:ext cx="3024000" cy="430887"/>
          </a:xfrm>
          <a:prstGeom prst="rect">
            <a:avLst/>
          </a:prstGeom>
          <a:ln>
            <a:solidFill>
              <a:schemeClr val="accent1"/>
            </a:solidFill>
          </a:ln>
        </p:spPr>
        <p:txBody>
          <a:bodyPr wrap="square" lIns="36000" rIns="36000">
            <a:spAutoFit/>
          </a:bodyPr>
          <a:lstStyle/>
          <a:p>
            <a:pPr lvl="0"/>
            <a:r>
              <a:rPr lang="ru-RU" sz="2200" b="1" i="1" dirty="0">
                <a:solidFill>
                  <a:prstClr val="black"/>
                </a:solidFill>
              </a:rPr>
              <a:t>на рекурсивном спуске</a:t>
            </a:r>
            <a:endParaRPr lang="ru-RU" sz="2200" i="1" dirty="0">
              <a:solidFill>
                <a:prstClr val="black"/>
              </a:solidFill>
            </a:endParaRPr>
          </a:p>
        </p:txBody>
      </p:sp>
      <p:sp>
        <p:nvSpPr>
          <p:cNvPr id="15" name="Прямоугольник 14"/>
          <p:cNvSpPr/>
          <p:nvPr/>
        </p:nvSpPr>
        <p:spPr>
          <a:xfrm>
            <a:off x="3204000" y="1413000"/>
            <a:ext cx="2880000" cy="769441"/>
          </a:xfrm>
          <a:prstGeom prst="rect">
            <a:avLst/>
          </a:prstGeom>
          <a:ln>
            <a:solidFill>
              <a:schemeClr val="accent1"/>
            </a:solidFill>
          </a:ln>
        </p:spPr>
        <p:txBody>
          <a:bodyPr wrap="square" lIns="36000" rIns="36000">
            <a:spAutoFit/>
          </a:bodyPr>
          <a:lstStyle/>
          <a:p>
            <a:pPr lvl="0"/>
            <a:r>
              <a:rPr lang="ru-RU" sz="2200" b="1" i="1" dirty="0">
                <a:solidFill>
                  <a:prstClr val="black"/>
                </a:solidFill>
              </a:rPr>
              <a:t>на рекурсивном возврате</a:t>
            </a:r>
            <a:endParaRPr lang="ru-RU" sz="2200" i="1" dirty="0">
              <a:solidFill>
                <a:prstClr val="black"/>
              </a:solidFill>
            </a:endParaRPr>
          </a:p>
        </p:txBody>
      </p:sp>
      <p:sp>
        <p:nvSpPr>
          <p:cNvPr id="18" name="Прямоугольник 17"/>
          <p:cNvSpPr/>
          <p:nvPr/>
        </p:nvSpPr>
        <p:spPr>
          <a:xfrm>
            <a:off x="6156000" y="1413000"/>
            <a:ext cx="2880000" cy="1107996"/>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действий</a:t>
            </a:r>
            <a:br>
              <a:rPr lang="ru-RU" sz="2200" dirty="0">
                <a:solidFill>
                  <a:prstClr val="black"/>
                </a:solidFill>
              </a:rPr>
            </a:br>
            <a:r>
              <a:rPr lang="ru-RU" sz="2200" dirty="0">
                <a:solidFill>
                  <a:prstClr val="black"/>
                </a:solidFill>
              </a:rPr>
              <a:t>и </a:t>
            </a:r>
            <a:r>
              <a:rPr lang="ru-RU" sz="2200" u="sng" dirty="0">
                <a:solidFill>
                  <a:prstClr val="black"/>
                </a:solidFill>
              </a:rPr>
              <a:t>до</a:t>
            </a:r>
            <a:r>
              <a:rPr lang="ru-RU" sz="2200" dirty="0">
                <a:solidFill>
                  <a:prstClr val="black"/>
                </a:solidFill>
              </a:rPr>
              <a:t> и </a:t>
            </a:r>
            <a:r>
              <a:rPr lang="ru-RU" sz="2200" u="sng" dirty="0">
                <a:solidFill>
                  <a:prstClr val="black"/>
                </a:solidFill>
              </a:rPr>
              <a:t>после </a:t>
            </a:r>
            <a:r>
              <a:rPr lang="ru-RU" sz="2200" dirty="0">
                <a:solidFill>
                  <a:prstClr val="black"/>
                </a:solidFill>
              </a:rPr>
              <a:t>рекурсивного вызова </a:t>
            </a:r>
            <a:endParaRPr lang="ru-RU" sz="2200" i="1" dirty="0">
              <a:solidFill>
                <a:prstClr val="black"/>
              </a:solidFill>
            </a:endParaRPr>
          </a:p>
        </p:txBody>
      </p:sp>
      <p:sp>
        <p:nvSpPr>
          <p:cNvPr id="20" name="Нижний колонтитул 19"/>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21" name="Дата 20"/>
          <p:cNvSpPr>
            <a:spLocks noGrp="1"/>
          </p:cNvSpPr>
          <p:nvPr>
            <p:ph type="dt" sz="half" idx="2"/>
          </p:nvPr>
        </p:nvSpPr>
        <p:spPr/>
        <p:txBody>
          <a:bodyPr/>
          <a:lstStyle/>
          <a:p>
            <a:pPr>
              <a:tabLst>
                <a:tab pos="1347788" algn="l"/>
              </a:tabLst>
            </a:pPr>
            <a:r>
              <a:rPr lang="ru-RU" dirty="0"/>
              <a:t>Левкович Н.В.	2021/2022</a:t>
            </a:r>
          </a:p>
        </p:txBody>
      </p:sp>
      <p:grpSp>
        <p:nvGrpSpPr>
          <p:cNvPr id="139" name="Группа 138"/>
          <p:cNvGrpSpPr/>
          <p:nvPr/>
        </p:nvGrpSpPr>
        <p:grpSpPr>
          <a:xfrm>
            <a:off x="310209" y="3148575"/>
            <a:ext cx="2559747" cy="2995217"/>
            <a:chOff x="310209" y="3148575"/>
            <a:chExt cx="2559747" cy="2995217"/>
          </a:xfrm>
        </p:grpSpPr>
        <p:cxnSp>
          <p:nvCxnSpPr>
            <p:cNvPr id="40" name="Прямая соединительная линия 39"/>
            <p:cNvCxnSpPr/>
            <p:nvPr/>
          </p:nvCxnSpPr>
          <p:spPr>
            <a:xfrm flipV="1">
              <a:off x="561729" y="5235987"/>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V="1">
              <a:off x="561730" y="4848863"/>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V="1">
              <a:off x="561730" y="4457369"/>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7" idx="3"/>
            </p:cNvCxnSpPr>
            <p:nvPr/>
          </p:nvCxnSpPr>
          <p:spPr>
            <a:xfrm flipV="1">
              <a:off x="564410" y="4055791"/>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Прямая со стрелкой 2"/>
            <p:cNvCxnSpPr/>
            <p:nvPr/>
          </p:nvCxnSpPr>
          <p:spPr>
            <a:xfrm>
              <a:off x="601995" y="3479792"/>
              <a:ext cx="0" cy="266400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7476" y="5716502"/>
              <a:ext cx="2232480" cy="400110"/>
            </a:xfrm>
            <a:prstGeom prst="rect">
              <a:avLst/>
            </a:prstGeom>
            <a:noFill/>
          </p:spPr>
          <p:txBody>
            <a:bodyPr wrap="square" rtlCol="0">
              <a:spAutoFit/>
            </a:bodyPr>
            <a:lstStyle/>
            <a:p>
              <a:r>
                <a:rPr lang="ru-RU" sz="2000" dirty="0"/>
                <a:t>уровень рекурсии</a:t>
              </a:r>
            </a:p>
          </p:txBody>
        </p:sp>
        <p:sp>
          <p:nvSpPr>
            <p:cNvPr id="7" name="TextBox 6"/>
            <p:cNvSpPr txBox="1"/>
            <p:nvPr/>
          </p:nvSpPr>
          <p:spPr>
            <a:xfrm>
              <a:off x="312890" y="3824959"/>
              <a:ext cx="251520" cy="461665"/>
            </a:xfrm>
            <a:prstGeom prst="rect">
              <a:avLst/>
            </a:prstGeom>
            <a:noFill/>
          </p:spPr>
          <p:txBody>
            <a:bodyPr wrap="square" rtlCol="0">
              <a:spAutoFit/>
            </a:bodyPr>
            <a:lstStyle/>
            <a:p>
              <a:r>
                <a:rPr lang="ru-RU" sz="2400" dirty="0"/>
                <a:t>0</a:t>
              </a:r>
            </a:p>
          </p:txBody>
        </p:sp>
        <p:cxnSp>
          <p:nvCxnSpPr>
            <p:cNvPr id="10" name="Прямая соединительная линия 9"/>
            <p:cNvCxnSpPr/>
            <p:nvPr/>
          </p:nvCxnSpPr>
          <p:spPr>
            <a:xfrm>
              <a:off x="639234" y="4055792"/>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962475" y="4055792"/>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999234" y="4457014"/>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1322475" y="4457014"/>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1394475" y="4846679"/>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1717716" y="4846679"/>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1789716" y="5236344"/>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4550" y="3611035"/>
              <a:ext cx="251520" cy="461665"/>
            </a:xfrm>
            <a:prstGeom prst="rect">
              <a:avLst/>
            </a:prstGeom>
            <a:noFill/>
          </p:spPr>
          <p:txBody>
            <a:bodyPr wrap="square" rtlCol="0">
              <a:spAutoFit/>
            </a:bodyPr>
            <a:lstStyle/>
            <a:p>
              <a:r>
                <a:rPr lang="en-US" sz="2400" dirty="0"/>
                <a:t>S</a:t>
              </a:r>
              <a:endParaRPr lang="ru-RU" sz="2400" dirty="0"/>
            </a:p>
          </p:txBody>
        </p:sp>
        <p:sp>
          <p:nvSpPr>
            <p:cNvPr id="32" name="TextBox 31"/>
            <p:cNvSpPr txBox="1"/>
            <p:nvPr/>
          </p:nvSpPr>
          <p:spPr>
            <a:xfrm>
              <a:off x="1033370" y="4074794"/>
              <a:ext cx="251520" cy="461665"/>
            </a:xfrm>
            <a:prstGeom prst="rect">
              <a:avLst/>
            </a:prstGeom>
            <a:noFill/>
          </p:spPr>
          <p:txBody>
            <a:bodyPr wrap="square" rtlCol="0">
              <a:spAutoFit/>
            </a:bodyPr>
            <a:lstStyle/>
            <a:p>
              <a:r>
                <a:rPr lang="en-US" sz="2400" dirty="0"/>
                <a:t>S</a:t>
              </a:r>
              <a:endParaRPr lang="ru-RU" sz="2400" dirty="0"/>
            </a:p>
          </p:txBody>
        </p:sp>
        <p:sp>
          <p:nvSpPr>
            <p:cNvPr id="33" name="TextBox 32"/>
            <p:cNvSpPr txBox="1"/>
            <p:nvPr/>
          </p:nvSpPr>
          <p:spPr>
            <a:xfrm>
              <a:off x="1427003" y="4455185"/>
              <a:ext cx="251520" cy="461665"/>
            </a:xfrm>
            <a:prstGeom prst="rect">
              <a:avLst/>
            </a:prstGeom>
            <a:noFill/>
          </p:spPr>
          <p:txBody>
            <a:bodyPr wrap="square" rtlCol="0">
              <a:spAutoFit/>
            </a:bodyPr>
            <a:lstStyle/>
            <a:p>
              <a:r>
                <a:rPr lang="en-US" sz="2400" dirty="0"/>
                <a:t>S</a:t>
              </a:r>
              <a:endParaRPr lang="ru-RU" sz="2400" dirty="0"/>
            </a:p>
          </p:txBody>
        </p:sp>
        <p:sp>
          <p:nvSpPr>
            <p:cNvPr id="34" name="TextBox 33"/>
            <p:cNvSpPr txBox="1"/>
            <p:nvPr/>
          </p:nvSpPr>
          <p:spPr>
            <a:xfrm>
              <a:off x="1804453" y="4846679"/>
              <a:ext cx="251520" cy="461665"/>
            </a:xfrm>
            <a:prstGeom prst="rect">
              <a:avLst/>
            </a:prstGeom>
            <a:noFill/>
          </p:spPr>
          <p:txBody>
            <a:bodyPr wrap="square" rtlCol="0">
              <a:spAutoFit/>
            </a:bodyPr>
            <a:lstStyle/>
            <a:p>
              <a:r>
                <a:rPr lang="en-US" sz="2400" dirty="0"/>
                <a:t>S</a:t>
              </a:r>
              <a:endParaRPr lang="ru-RU" sz="2400" dirty="0"/>
            </a:p>
          </p:txBody>
        </p:sp>
        <p:sp>
          <p:nvSpPr>
            <p:cNvPr id="41" name="TextBox 40"/>
            <p:cNvSpPr txBox="1"/>
            <p:nvPr/>
          </p:nvSpPr>
          <p:spPr>
            <a:xfrm>
              <a:off x="310209" y="4219505"/>
              <a:ext cx="251520" cy="461665"/>
            </a:xfrm>
            <a:prstGeom prst="rect">
              <a:avLst/>
            </a:prstGeom>
            <a:noFill/>
          </p:spPr>
          <p:txBody>
            <a:bodyPr wrap="square" rtlCol="0">
              <a:spAutoFit/>
            </a:bodyPr>
            <a:lstStyle/>
            <a:p>
              <a:r>
                <a:rPr lang="en-US" sz="2400" dirty="0"/>
                <a:t>1</a:t>
              </a:r>
              <a:endParaRPr lang="ru-RU" sz="2400" dirty="0"/>
            </a:p>
          </p:txBody>
        </p:sp>
        <p:sp>
          <p:nvSpPr>
            <p:cNvPr id="42" name="TextBox 41"/>
            <p:cNvSpPr txBox="1"/>
            <p:nvPr/>
          </p:nvSpPr>
          <p:spPr>
            <a:xfrm>
              <a:off x="319900" y="4610608"/>
              <a:ext cx="251520" cy="461665"/>
            </a:xfrm>
            <a:prstGeom prst="rect">
              <a:avLst/>
            </a:prstGeom>
            <a:noFill/>
          </p:spPr>
          <p:txBody>
            <a:bodyPr wrap="square" rtlCol="0">
              <a:spAutoFit/>
            </a:bodyPr>
            <a:lstStyle/>
            <a:p>
              <a:r>
                <a:rPr lang="en-US" sz="2400" dirty="0"/>
                <a:t>2</a:t>
              </a:r>
              <a:endParaRPr lang="ru-RU" sz="2400" dirty="0"/>
            </a:p>
          </p:txBody>
        </p:sp>
        <p:sp>
          <p:nvSpPr>
            <p:cNvPr id="43" name="TextBox 42"/>
            <p:cNvSpPr txBox="1"/>
            <p:nvPr/>
          </p:nvSpPr>
          <p:spPr>
            <a:xfrm>
              <a:off x="319900" y="4992283"/>
              <a:ext cx="251520" cy="461665"/>
            </a:xfrm>
            <a:prstGeom prst="rect">
              <a:avLst/>
            </a:prstGeom>
            <a:noFill/>
          </p:spPr>
          <p:txBody>
            <a:bodyPr wrap="square" rtlCol="0">
              <a:spAutoFit/>
            </a:bodyPr>
            <a:lstStyle/>
            <a:p>
              <a:r>
                <a:rPr lang="en-US" sz="2400" dirty="0"/>
                <a:t>3</a:t>
              </a:r>
              <a:endParaRPr lang="ru-RU" sz="2400" dirty="0"/>
            </a:p>
          </p:txBody>
        </p:sp>
        <p:grpSp>
          <p:nvGrpSpPr>
            <p:cNvPr id="101" name="Группа 100"/>
            <p:cNvGrpSpPr/>
            <p:nvPr/>
          </p:nvGrpSpPr>
          <p:grpSpPr>
            <a:xfrm flipV="1">
              <a:off x="2115206" y="4063752"/>
              <a:ext cx="184961" cy="1175567"/>
              <a:chOff x="3540967" y="4041358"/>
              <a:chExt cx="184961" cy="1175567"/>
            </a:xfrm>
          </p:grpSpPr>
          <p:cxnSp>
            <p:nvCxnSpPr>
              <p:cNvPr id="102" name="Прямая со стрелкой 101"/>
              <p:cNvCxnSpPr/>
              <p:nvPr/>
            </p:nvCxnSpPr>
            <p:spPr>
              <a:xfrm flipH="1" flipV="1">
                <a:off x="3540967" y="4041358"/>
                <a:ext cx="64716" cy="397821"/>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p:cNvCxnSpPr/>
              <p:nvPr/>
            </p:nvCxnSpPr>
            <p:spPr>
              <a:xfrm flipH="1" flipV="1">
                <a:off x="3610078" y="4429329"/>
                <a:ext cx="67178" cy="40450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flipV="1">
                <a:off x="3677573" y="4824633"/>
                <a:ext cx="48355" cy="39229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cxnSp>
          <p:nvCxnSpPr>
            <p:cNvPr id="129" name="Прямая со стрелкой 128"/>
            <p:cNvCxnSpPr/>
            <p:nvPr/>
          </p:nvCxnSpPr>
          <p:spPr>
            <a:xfrm>
              <a:off x="319900" y="3610240"/>
              <a:ext cx="2357265" cy="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2365437" y="3148575"/>
              <a:ext cx="251520" cy="461665"/>
            </a:xfrm>
            <a:prstGeom prst="rect">
              <a:avLst/>
            </a:prstGeom>
            <a:noFill/>
          </p:spPr>
          <p:txBody>
            <a:bodyPr wrap="square" rtlCol="0">
              <a:spAutoFit/>
            </a:bodyPr>
            <a:lstStyle/>
            <a:p>
              <a:r>
                <a:rPr lang="en-US" sz="2400" dirty="0"/>
                <a:t>t</a:t>
              </a:r>
              <a:endParaRPr lang="ru-RU" sz="2400" dirty="0"/>
            </a:p>
          </p:txBody>
        </p:sp>
      </p:grpSp>
      <p:grpSp>
        <p:nvGrpSpPr>
          <p:cNvPr id="140" name="Группа 139"/>
          <p:cNvGrpSpPr/>
          <p:nvPr/>
        </p:nvGrpSpPr>
        <p:grpSpPr>
          <a:xfrm>
            <a:off x="3220126" y="3174212"/>
            <a:ext cx="2559747" cy="2947019"/>
            <a:chOff x="3220126" y="3174212"/>
            <a:chExt cx="2559747" cy="2947019"/>
          </a:xfrm>
        </p:grpSpPr>
        <p:grpSp>
          <p:nvGrpSpPr>
            <p:cNvPr id="127" name="Группа 126"/>
            <p:cNvGrpSpPr/>
            <p:nvPr/>
          </p:nvGrpSpPr>
          <p:grpSpPr>
            <a:xfrm>
              <a:off x="3220126" y="3457231"/>
              <a:ext cx="2559747" cy="2664000"/>
              <a:chOff x="3220126" y="3457231"/>
              <a:chExt cx="2559747" cy="2664000"/>
            </a:xfrm>
          </p:grpSpPr>
          <p:sp>
            <p:nvSpPr>
              <p:cNvPr id="64" name="TextBox 63"/>
              <p:cNvSpPr txBox="1"/>
              <p:nvPr/>
            </p:nvSpPr>
            <p:spPr>
              <a:xfrm flipH="1">
                <a:off x="3751653" y="4824118"/>
                <a:ext cx="251520" cy="461665"/>
              </a:xfrm>
              <a:prstGeom prst="rect">
                <a:avLst/>
              </a:prstGeom>
              <a:noFill/>
            </p:spPr>
            <p:txBody>
              <a:bodyPr wrap="square" rtlCol="0">
                <a:spAutoFit/>
              </a:bodyPr>
              <a:lstStyle/>
              <a:p>
                <a:r>
                  <a:rPr lang="en-US" sz="2400" dirty="0"/>
                  <a:t>S</a:t>
                </a:r>
                <a:endParaRPr lang="ru-RU" sz="2400" dirty="0"/>
              </a:p>
            </p:txBody>
          </p:sp>
          <p:cxnSp>
            <p:nvCxnSpPr>
              <p:cNvPr id="46" name="Прямая соединительная линия 45"/>
              <p:cNvCxnSpPr/>
              <p:nvPr/>
            </p:nvCxnSpPr>
            <p:spPr>
              <a:xfrm flipV="1">
                <a:off x="3471646" y="5213426"/>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flipV="1">
                <a:off x="3471647" y="4826302"/>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V="1">
                <a:off x="3471647" y="4434808"/>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a:stCxn id="52" idx="3"/>
              </p:cNvCxnSpPr>
              <p:nvPr/>
            </p:nvCxnSpPr>
            <p:spPr>
              <a:xfrm flipV="1">
                <a:off x="3474327" y="4033230"/>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a:off x="3511912" y="3457231"/>
                <a:ext cx="0" cy="266400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47393" y="5693941"/>
                <a:ext cx="2232480" cy="400110"/>
              </a:xfrm>
              <a:prstGeom prst="rect">
                <a:avLst/>
              </a:prstGeom>
              <a:noFill/>
            </p:spPr>
            <p:txBody>
              <a:bodyPr wrap="square" rtlCol="0">
                <a:spAutoFit/>
              </a:bodyPr>
              <a:lstStyle/>
              <a:p>
                <a:r>
                  <a:rPr lang="ru-RU" sz="2000" dirty="0"/>
                  <a:t>уровень рекурсии</a:t>
                </a:r>
              </a:p>
            </p:txBody>
          </p:sp>
          <p:sp>
            <p:nvSpPr>
              <p:cNvPr id="52" name="TextBox 51"/>
              <p:cNvSpPr txBox="1"/>
              <p:nvPr/>
            </p:nvSpPr>
            <p:spPr>
              <a:xfrm>
                <a:off x="3222807" y="3802398"/>
                <a:ext cx="251520" cy="461665"/>
              </a:xfrm>
              <a:prstGeom prst="rect">
                <a:avLst/>
              </a:prstGeom>
              <a:noFill/>
            </p:spPr>
            <p:txBody>
              <a:bodyPr wrap="square" rtlCol="0">
                <a:spAutoFit/>
              </a:bodyPr>
              <a:lstStyle/>
              <a:p>
                <a:r>
                  <a:rPr lang="ru-RU" sz="2400" dirty="0"/>
                  <a:t>0</a:t>
                </a:r>
              </a:p>
            </p:txBody>
          </p:sp>
          <p:grpSp>
            <p:nvGrpSpPr>
              <p:cNvPr id="111" name="Группа 110"/>
              <p:cNvGrpSpPr/>
              <p:nvPr/>
            </p:nvGrpSpPr>
            <p:grpSpPr>
              <a:xfrm>
                <a:off x="4017910" y="3588474"/>
                <a:ext cx="1150482" cy="1625309"/>
                <a:chOff x="4017910" y="3588474"/>
                <a:chExt cx="1150482" cy="1625309"/>
              </a:xfrm>
            </p:grpSpPr>
            <p:grpSp>
              <p:nvGrpSpPr>
                <p:cNvPr id="109" name="Группа 108"/>
                <p:cNvGrpSpPr/>
                <p:nvPr/>
              </p:nvGrpSpPr>
              <p:grpSpPr>
                <a:xfrm>
                  <a:off x="4129103" y="3588474"/>
                  <a:ext cx="1023973" cy="1305815"/>
                  <a:chOff x="4129103" y="3588474"/>
                  <a:chExt cx="1023973" cy="1305815"/>
                </a:xfrm>
              </p:grpSpPr>
              <p:sp>
                <p:nvSpPr>
                  <p:cNvPr id="61" name="TextBox 60"/>
                  <p:cNvSpPr txBox="1"/>
                  <p:nvPr/>
                </p:nvSpPr>
                <p:spPr>
                  <a:xfrm flipH="1">
                    <a:off x="4901556" y="3588474"/>
                    <a:ext cx="251520" cy="461665"/>
                  </a:xfrm>
                  <a:prstGeom prst="rect">
                    <a:avLst/>
                  </a:prstGeom>
                  <a:noFill/>
                </p:spPr>
                <p:txBody>
                  <a:bodyPr wrap="square" rtlCol="0">
                    <a:spAutoFit/>
                  </a:bodyPr>
                  <a:lstStyle/>
                  <a:p>
                    <a:r>
                      <a:rPr lang="en-US" sz="2400" dirty="0"/>
                      <a:t>S</a:t>
                    </a:r>
                    <a:endParaRPr lang="ru-RU" sz="2400" dirty="0"/>
                  </a:p>
                </p:txBody>
              </p:sp>
              <p:sp>
                <p:nvSpPr>
                  <p:cNvPr id="62" name="TextBox 61"/>
                  <p:cNvSpPr txBox="1"/>
                  <p:nvPr/>
                </p:nvSpPr>
                <p:spPr>
                  <a:xfrm flipH="1">
                    <a:off x="4522736" y="4052233"/>
                    <a:ext cx="251520" cy="461665"/>
                  </a:xfrm>
                  <a:prstGeom prst="rect">
                    <a:avLst/>
                  </a:prstGeom>
                  <a:noFill/>
                </p:spPr>
                <p:txBody>
                  <a:bodyPr wrap="square" rtlCol="0">
                    <a:spAutoFit/>
                  </a:bodyPr>
                  <a:lstStyle/>
                  <a:p>
                    <a:r>
                      <a:rPr lang="en-US" sz="2400" dirty="0"/>
                      <a:t>S</a:t>
                    </a:r>
                    <a:endParaRPr lang="ru-RU" sz="2400" dirty="0"/>
                  </a:p>
                </p:txBody>
              </p:sp>
              <p:sp>
                <p:nvSpPr>
                  <p:cNvPr id="63" name="TextBox 62"/>
                  <p:cNvSpPr txBox="1"/>
                  <p:nvPr/>
                </p:nvSpPr>
                <p:spPr>
                  <a:xfrm flipH="1">
                    <a:off x="4129103" y="4432624"/>
                    <a:ext cx="251520" cy="461665"/>
                  </a:xfrm>
                  <a:prstGeom prst="rect">
                    <a:avLst/>
                  </a:prstGeom>
                  <a:noFill/>
                </p:spPr>
                <p:txBody>
                  <a:bodyPr wrap="square" rtlCol="0">
                    <a:spAutoFit/>
                  </a:bodyPr>
                  <a:lstStyle/>
                  <a:p>
                    <a:r>
                      <a:rPr lang="en-US" sz="2400" dirty="0"/>
                      <a:t>S</a:t>
                    </a:r>
                    <a:endParaRPr lang="ru-RU" sz="2400" dirty="0"/>
                  </a:p>
                </p:txBody>
              </p:sp>
            </p:grpSp>
            <p:grpSp>
              <p:nvGrpSpPr>
                <p:cNvPr id="110" name="Группа 109"/>
                <p:cNvGrpSpPr/>
                <p:nvPr/>
              </p:nvGrpSpPr>
              <p:grpSpPr>
                <a:xfrm>
                  <a:off x="4017910" y="4033231"/>
                  <a:ext cx="1150482" cy="1180552"/>
                  <a:chOff x="4017910" y="4033231"/>
                  <a:chExt cx="1150482" cy="1180552"/>
                </a:xfrm>
              </p:grpSpPr>
              <p:cxnSp>
                <p:nvCxnSpPr>
                  <p:cNvPr id="53" name="Прямая соединительная линия 52"/>
                  <p:cNvCxnSpPr/>
                  <p:nvPr/>
                </p:nvCxnSpPr>
                <p:spPr>
                  <a:xfrm flipH="1">
                    <a:off x="4845151" y="4033231"/>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H="1">
                    <a:off x="4773151" y="4033231"/>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a:xfrm flipH="1">
                    <a:off x="4485151" y="443445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p:nvPr/>
                </p:nvCxnSpPr>
                <p:spPr>
                  <a:xfrm flipH="1">
                    <a:off x="4413151" y="4434453"/>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a:xfrm flipH="1">
                    <a:off x="4089910" y="4824118"/>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flipH="1">
                    <a:off x="4017910" y="4824118"/>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grpSp>
          <p:cxnSp>
            <p:nvCxnSpPr>
              <p:cNvPr id="59" name="Прямая соединительная линия 58"/>
              <p:cNvCxnSpPr/>
              <p:nvPr/>
            </p:nvCxnSpPr>
            <p:spPr>
              <a:xfrm flipH="1">
                <a:off x="3725928" y="5213783"/>
                <a:ext cx="291983"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220126" y="4196944"/>
                <a:ext cx="251520" cy="461665"/>
              </a:xfrm>
              <a:prstGeom prst="rect">
                <a:avLst/>
              </a:prstGeom>
              <a:noFill/>
            </p:spPr>
            <p:txBody>
              <a:bodyPr wrap="square" rtlCol="0">
                <a:spAutoFit/>
              </a:bodyPr>
              <a:lstStyle/>
              <a:p>
                <a:r>
                  <a:rPr lang="en-US" sz="2400" dirty="0"/>
                  <a:t>1</a:t>
                </a:r>
                <a:endParaRPr lang="ru-RU" sz="2400" dirty="0"/>
              </a:p>
            </p:txBody>
          </p:sp>
          <p:sp>
            <p:nvSpPr>
              <p:cNvPr id="66" name="TextBox 65"/>
              <p:cNvSpPr txBox="1"/>
              <p:nvPr/>
            </p:nvSpPr>
            <p:spPr>
              <a:xfrm>
                <a:off x="3229817" y="4588047"/>
                <a:ext cx="251520" cy="461665"/>
              </a:xfrm>
              <a:prstGeom prst="rect">
                <a:avLst/>
              </a:prstGeom>
              <a:noFill/>
            </p:spPr>
            <p:txBody>
              <a:bodyPr wrap="square" rtlCol="0">
                <a:spAutoFit/>
              </a:bodyPr>
              <a:lstStyle/>
              <a:p>
                <a:r>
                  <a:rPr lang="en-US" sz="2400" dirty="0"/>
                  <a:t>2</a:t>
                </a:r>
                <a:endParaRPr lang="ru-RU" sz="2400" dirty="0"/>
              </a:p>
            </p:txBody>
          </p:sp>
          <p:sp>
            <p:nvSpPr>
              <p:cNvPr id="67" name="TextBox 66"/>
              <p:cNvSpPr txBox="1"/>
              <p:nvPr/>
            </p:nvSpPr>
            <p:spPr>
              <a:xfrm>
                <a:off x="3229817" y="4969722"/>
                <a:ext cx="251520" cy="461665"/>
              </a:xfrm>
              <a:prstGeom prst="rect">
                <a:avLst/>
              </a:prstGeom>
              <a:noFill/>
            </p:spPr>
            <p:txBody>
              <a:bodyPr wrap="square" rtlCol="0">
                <a:spAutoFit/>
              </a:bodyPr>
              <a:lstStyle/>
              <a:p>
                <a:r>
                  <a:rPr lang="en-US" sz="2400" dirty="0"/>
                  <a:t>3</a:t>
                </a:r>
                <a:endParaRPr lang="ru-RU" sz="2400" dirty="0"/>
              </a:p>
            </p:txBody>
          </p:sp>
          <p:grpSp>
            <p:nvGrpSpPr>
              <p:cNvPr id="100" name="Группа 99"/>
              <p:cNvGrpSpPr/>
              <p:nvPr/>
            </p:nvGrpSpPr>
            <p:grpSpPr>
              <a:xfrm>
                <a:off x="3540967" y="4041358"/>
                <a:ext cx="184961" cy="1175567"/>
                <a:chOff x="3540967" y="4041358"/>
                <a:chExt cx="184961" cy="1175567"/>
              </a:xfrm>
            </p:grpSpPr>
            <p:cxnSp>
              <p:nvCxnSpPr>
                <p:cNvPr id="60" name="Прямая со стрелкой 59"/>
                <p:cNvCxnSpPr/>
                <p:nvPr/>
              </p:nvCxnSpPr>
              <p:spPr>
                <a:xfrm flipH="1" flipV="1">
                  <a:off x="3540967" y="4041358"/>
                  <a:ext cx="64716" cy="397821"/>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3" name="Прямая со стрелкой 92"/>
                <p:cNvCxnSpPr/>
                <p:nvPr/>
              </p:nvCxnSpPr>
              <p:spPr>
                <a:xfrm flipH="1" flipV="1">
                  <a:off x="3610078" y="4429329"/>
                  <a:ext cx="67178" cy="40450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4" name="Прямая со стрелкой 93"/>
                <p:cNvCxnSpPr/>
                <p:nvPr/>
              </p:nvCxnSpPr>
              <p:spPr>
                <a:xfrm flipH="1" flipV="1">
                  <a:off x="3677573" y="4824633"/>
                  <a:ext cx="48355" cy="39229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grpSp>
        <p:cxnSp>
          <p:nvCxnSpPr>
            <p:cNvPr id="134" name="Прямая со стрелкой 133"/>
            <p:cNvCxnSpPr/>
            <p:nvPr/>
          </p:nvCxnSpPr>
          <p:spPr>
            <a:xfrm>
              <a:off x="3269064" y="3620267"/>
              <a:ext cx="2357265" cy="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309448" y="3174212"/>
              <a:ext cx="251520" cy="461665"/>
            </a:xfrm>
            <a:prstGeom prst="rect">
              <a:avLst/>
            </a:prstGeom>
            <a:noFill/>
          </p:spPr>
          <p:txBody>
            <a:bodyPr wrap="square" rtlCol="0">
              <a:spAutoFit/>
            </a:bodyPr>
            <a:lstStyle/>
            <a:p>
              <a:r>
                <a:rPr lang="en-US" sz="2400" dirty="0"/>
                <a:t>t</a:t>
              </a:r>
              <a:endParaRPr lang="ru-RU" sz="2400" dirty="0"/>
            </a:p>
          </p:txBody>
        </p:sp>
      </p:grpSp>
      <p:grpSp>
        <p:nvGrpSpPr>
          <p:cNvPr id="141" name="Группа 140"/>
          <p:cNvGrpSpPr/>
          <p:nvPr/>
        </p:nvGrpSpPr>
        <p:grpSpPr>
          <a:xfrm>
            <a:off x="5904480" y="3174774"/>
            <a:ext cx="3131520" cy="2969017"/>
            <a:chOff x="5904480" y="3174774"/>
            <a:chExt cx="3131520" cy="2969017"/>
          </a:xfrm>
        </p:grpSpPr>
        <p:cxnSp>
          <p:nvCxnSpPr>
            <p:cNvPr id="136" name="Прямая со стрелкой 135"/>
            <p:cNvCxnSpPr/>
            <p:nvPr/>
          </p:nvCxnSpPr>
          <p:spPr>
            <a:xfrm>
              <a:off x="6121278" y="3620267"/>
              <a:ext cx="2842722" cy="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8166815" y="3174774"/>
              <a:ext cx="251520" cy="461665"/>
            </a:xfrm>
            <a:prstGeom prst="rect">
              <a:avLst/>
            </a:prstGeom>
            <a:noFill/>
          </p:spPr>
          <p:txBody>
            <a:bodyPr wrap="square" rtlCol="0">
              <a:spAutoFit/>
            </a:bodyPr>
            <a:lstStyle/>
            <a:p>
              <a:r>
                <a:rPr lang="en-US" sz="2400" dirty="0"/>
                <a:t>t</a:t>
              </a:r>
              <a:endParaRPr lang="ru-RU" sz="2400" dirty="0"/>
            </a:p>
          </p:txBody>
        </p:sp>
        <p:grpSp>
          <p:nvGrpSpPr>
            <p:cNvPr id="128" name="Группа 127"/>
            <p:cNvGrpSpPr/>
            <p:nvPr/>
          </p:nvGrpSpPr>
          <p:grpSpPr>
            <a:xfrm>
              <a:off x="5904480" y="3479791"/>
              <a:ext cx="3131520" cy="2664000"/>
              <a:chOff x="5904480" y="3479791"/>
              <a:chExt cx="3131520" cy="2664000"/>
            </a:xfrm>
          </p:grpSpPr>
          <p:grpSp>
            <p:nvGrpSpPr>
              <p:cNvPr id="108" name="Группа 107"/>
              <p:cNvGrpSpPr/>
              <p:nvPr/>
            </p:nvGrpSpPr>
            <p:grpSpPr>
              <a:xfrm>
                <a:off x="6158681" y="4055791"/>
                <a:ext cx="2877319" cy="1180196"/>
                <a:chOff x="6370115" y="4055792"/>
                <a:chExt cx="2008941" cy="1180196"/>
              </a:xfrm>
            </p:grpSpPr>
            <p:cxnSp>
              <p:nvCxnSpPr>
                <p:cNvPr id="69" name="Прямая соединительная линия 68"/>
                <p:cNvCxnSpPr/>
                <p:nvPr/>
              </p:nvCxnSpPr>
              <p:spPr>
                <a:xfrm flipV="1">
                  <a:off x="6396990" y="5235987"/>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9"/>
                <p:cNvCxnSpPr/>
                <p:nvPr/>
              </p:nvCxnSpPr>
              <p:spPr>
                <a:xfrm flipV="1">
                  <a:off x="6396991" y="4848863"/>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70"/>
                <p:cNvCxnSpPr/>
                <p:nvPr/>
              </p:nvCxnSpPr>
              <p:spPr>
                <a:xfrm flipV="1">
                  <a:off x="6396991" y="4457369"/>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p:cNvCxnSpPr>
                  <a:stCxn id="75" idx="3"/>
                </p:cNvCxnSpPr>
                <p:nvPr/>
              </p:nvCxnSpPr>
              <p:spPr>
                <a:xfrm>
                  <a:off x="6370115" y="4055792"/>
                  <a:ext cx="2004542"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3" name="Прямая со стрелкой 72"/>
              <p:cNvCxnSpPr/>
              <p:nvPr/>
            </p:nvCxnSpPr>
            <p:spPr>
              <a:xfrm>
                <a:off x="6196266" y="3479791"/>
                <a:ext cx="0" cy="266400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231747" y="5716501"/>
                <a:ext cx="2232480" cy="400110"/>
              </a:xfrm>
              <a:prstGeom prst="rect">
                <a:avLst/>
              </a:prstGeom>
              <a:noFill/>
            </p:spPr>
            <p:txBody>
              <a:bodyPr wrap="square" rtlCol="0">
                <a:spAutoFit/>
              </a:bodyPr>
              <a:lstStyle/>
              <a:p>
                <a:r>
                  <a:rPr lang="ru-RU" sz="2000" dirty="0"/>
                  <a:t>уровень рекурсии</a:t>
                </a:r>
              </a:p>
            </p:txBody>
          </p:sp>
          <p:sp>
            <p:nvSpPr>
              <p:cNvPr id="75" name="TextBox 74"/>
              <p:cNvSpPr txBox="1"/>
              <p:nvPr/>
            </p:nvSpPr>
            <p:spPr>
              <a:xfrm>
                <a:off x="5907161" y="3824958"/>
                <a:ext cx="251520" cy="461665"/>
              </a:xfrm>
              <a:prstGeom prst="rect">
                <a:avLst/>
              </a:prstGeom>
              <a:noFill/>
            </p:spPr>
            <p:txBody>
              <a:bodyPr wrap="square" rtlCol="0">
                <a:spAutoFit/>
              </a:bodyPr>
              <a:lstStyle/>
              <a:p>
                <a:r>
                  <a:rPr lang="ru-RU" sz="2400" dirty="0"/>
                  <a:t>0</a:t>
                </a:r>
              </a:p>
            </p:txBody>
          </p:sp>
          <p:cxnSp>
            <p:nvCxnSpPr>
              <p:cNvPr id="76" name="Прямая соединительная линия 75"/>
              <p:cNvCxnSpPr/>
              <p:nvPr/>
            </p:nvCxnSpPr>
            <p:spPr>
              <a:xfrm>
                <a:off x="6233505" y="4055791"/>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p:cNvCxnSpPr/>
              <p:nvPr/>
            </p:nvCxnSpPr>
            <p:spPr>
              <a:xfrm>
                <a:off x="6556746" y="4055791"/>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a:off x="6593505" y="445701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p:cNvCxnSpPr/>
              <p:nvPr/>
            </p:nvCxnSpPr>
            <p:spPr>
              <a:xfrm>
                <a:off x="6916746" y="4457013"/>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p:nvPr/>
            </p:nvCxnSpPr>
            <p:spPr>
              <a:xfrm>
                <a:off x="6988746" y="4846678"/>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81" name="Прямая со стрелкой 80"/>
              <p:cNvCxnSpPr/>
              <p:nvPr/>
            </p:nvCxnSpPr>
            <p:spPr>
              <a:xfrm>
                <a:off x="7311987" y="4846678"/>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p:nvPr/>
            </p:nvCxnSpPr>
            <p:spPr>
              <a:xfrm>
                <a:off x="7383987" y="523634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48821" y="3611034"/>
                <a:ext cx="251520" cy="461665"/>
              </a:xfrm>
              <a:prstGeom prst="rect">
                <a:avLst/>
              </a:prstGeom>
              <a:noFill/>
            </p:spPr>
            <p:txBody>
              <a:bodyPr wrap="square" rtlCol="0">
                <a:spAutoFit/>
              </a:bodyPr>
              <a:lstStyle/>
              <a:p>
                <a:r>
                  <a:rPr lang="en-US" sz="2400" dirty="0"/>
                  <a:t>S</a:t>
                </a:r>
                <a:endParaRPr lang="ru-RU" sz="2400" dirty="0"/>
              </a:p>
            </p:txBody>
          </p:sp>
          <p:sp>
            <p:nvSpPr>
              <p:cNvPr id="85" name="TextBox 84"/>
              <p:cNvSpPr txBox="1"/>
              <p:nvPr/>
            </p:nvSpPr>
            <p:spPr>
              <a:xfrm>
                <a:off x="6627641" y="4074793"/>
                <a:ext cx="251520" cy="461665"/>
              </a:xfrm>
              <a:prstGeom prst="rect">
                <a:avLst/>
              </a:prstGeom>
              <a:noFill/>
            </p:spPr>
            <p:txBody>
              <a:bodyPr wrap="square" rtlCol="0">
                <a:spAutoFit/>
              </a:bodyPr>
              <a:lstStyle/>
              <a:p>
                <a:r>
                  <a:rPr lang="en-US" sz="2400" dirty="0"/>
                  <a:t>S</a:t>
                </a:r>
                <a:endParaRPr lang="ru-RU" sz="2400" dirty="0"/>
              </a:p>
            </p:txBody>
          </p:sp>
          <p:sp>
            <p:nvSpPr>
              <p:cNvPr id="86" name="TextBox 85"/>
              <p:cNvSpPr txBox="1"/>
              <p:nvPr/>
            </p:nvSpPr>
            <p:spPr>
              <a:xfrm>
                <a:off x="7021274" y="4455184"/>
                <a:ext cx="251520" cy="461665"/>
              </a:xfrm>
              <a:prstGeom prst="rect">
                <a:avLst/>
              </a:prstGeom>
              <a:noFill/>
            </p:spPr>
            <p:txBody>
              <a:bodyPr wrap="square" rtlCol="0">
                <a:spAutoFit/>
              </a:bodyPr>
              <a:lstStyle/>
              <a:p>
                <a:r>
                  <a:rPr lang="en-US" sz="2400" dirty="0"/>
                  <a:t>S</a:t>
                </a:r>
                <a:endParaRPr lang="ru-RU" sz="2400" dirty="0"/>
              </a:p>
            </p:txBody>
          </p:sp>
          <p:sp>
            <p:nvSpPr>
              <p:cNvPr id="87" name="TextBox 86"/>
              <p:cNvSpPr txBox="1"/>
              <p:nvPr/>
            </p:nvSpPr>
            <p:spPr>
              <a:xfrm>
                <a:off x="7398724" y="4846678"/>
                <a:ext cx="251520" cy="461665"/>
              </a:xfrm>
              <a:prstGeom prst="rect">
                <a:avLst/>
              </a:prstGeom>
              <a:noFill/>
            </p:spPr>
            <p:txBody>
              <a:bodyPr wrap="square" rtlCol="0">
                <a:spAutoFit/>
              </a:bodyPr>
              <a:lstStyle/>
              <a:p>
                <a:r>
                  <a:rPr lang="en-US" sz="2400" dirty="0"/>
                  <a:t>S</a:t>
                </a:r>
                <a:endParaRPr lang="ru-RU" sz="2400" dirty="0"/>
              </a:p>
            </p:txBody>
          </p:sp>
          <p:sp>
            <p:nvSpPr>
              <p:cNvPr id="88" name="TextBox 87"/>
              <p:cNvSpPr txBox="1"/>
              <p:nvPr/>
            </p:nvSpPr>
            <p:spPr>
              <a:xfrm>
                <a:off x="5904480" y="4219504"/>
                <a:ext cx="251520" cy="461665"/>
              </a:xfrm>
              <a:prstGeom prst="rect">
                <a:avLst/>
              </a:prstGeom>
              <a:noFill/>
            </p:spPr>
            <p:txBody>
              <a:bodyPr wrap="square" rtlCol="0">
                <a:spAutoFit/>
              </a:bodyPr>
              <a:lstStyle/>
              <a:p>
                <a:r>
                  <a:rPr lang="en-US" sz="2400" dirty="0"/>
                  <a:t>1</a:t>
                </a:r>
                <a:endParaRPr lang="ru-RU" sz="2400" dirty="0"/>
              </a:p>
            </p:txBody>
          </p:sp>
          <p:sp>
            <p:nvSpPr>
              <p:cNvPr id="89" name="TextBox 88"/>
              <p:cNvSpPr txBox="1"/>
              <p:nvPr/>
            </p:nvSpPr>
            <p:spPr>
              <a:xfrm>
                <a:off x="5914171" y="4610607"/>
                <a:ext cx="251520" cy="461665"/>
              </a:xfrm>
              <a:prstGeom prst="rect">
                <a:avLst/>
              </a:prstGeom>
              <a:noFill/>
            </p:spPr>
            <p:txBody>
              <a:bodyPr wrap="square" rtlCol="0">
                <a:spAutoFit/>
              </a:bodyPr>
              <a:lstStyle/>
              <a:p>
                <a:r>
                  <a:rPr lang="en-US" sz="2400" dirty="0"/>
                  <a:t>2</a:t>
                </a:r>
                <a:endParaRPr lang="ru-RU" sz="2400" dirty="0"/>
              </a:p>
            </p:txBody>
          </p:sp>
          <p:sp>
            <p:nvSpPr>
              <p:cNvPr id="90" name="TextBox 89"/>
              <p:cNvSpPr txBox="1"/>
              <p:nvPr/>
            </p:nvSpPr>
            <p:spPr>
              <a:xfrm>
                <a:off x="5914171" y="4992282"/>
                <a:ext cx="251520" cy="461665"/>
              </a:xfrm>
              <a:prstGeom prst="rect">
                <a:avLst/>
              </a:prstGeom>
              <a:noFill/>
            </p:spPr>
            <p:txBody>
              <a:bodyPr wrap="square" rtlCol="0">
                <a:spAutoFit/>
              </a:bodyPr>
              <a:lstStyle/>
              <a:p>
                <a:r>
                  <a:rPr lang="en-US" sz="2400" dirty="0"/>
                  <a:t>3</a:t>
                </a:r>
                <a:endParaRPr lang="ru-RU" sz="2400" dirty="0"/>
              </a:p>
            </p:txBody>
          </p:sp>
          <p:grpSp>
            <p:nvGrpSpPr>
              <p:cNvPr id="112" name="Группа 111"/>
              <p:cNvGrpSpPr/>
              <p:nvPr/>
            </p:nvGrpSpPr>
            <p:grpSpPr>
              <a:xfrm>
                <a:off x="7688061" y="3610240"/>
                <a:ext cx="1150482" cy="1625309"/>
                <a:chOff x="4017910" y="3588474"/>
                <a:chExt cx="1150482" cy="1625309"/>
              </a:xfrm>
            </p:grpSpPr>
            <p:grpSp>
              <p:nvGrpSpPr>
                <p:cNvPr id="113" name="Группа 112"/>
                <p:cNvGrpSpPr/>
                <p:nvPr/>
              </p:nvGrpSpPr>
              <p:grpSpPr>
                <a:xfrm>
                  <a:off x="4129103" y="3588474"/>
                  <a:ext cx="1023973" cy="1305815"/>
                  <a:chOff x="4129103" y="3588474"/>
                  <a:chExt cx="1023973" cy="1305815"/>
                </a:xfrm>
              </p:grpSpPr>
              <p:sp>
                <p:nvSpPr>
                  <p:cNvPr id="121" name="TextBox 120"/>
                  <p:cNvSpPr txBox="1"/>
                  <p:nvPr/>
                </p:nvSpPr>
                <p:spPr>
                  <a:xfrm flipH="1">
                    <a:off x="4901556" y="3588474"/>
                    <a:ext cx="251520" cy="461665"/>
                  </a:xfrm>
                  <a:prstGeom prst="rect">
                    <a:avLst/>
                  </a:prstGeom>
                  <a:noFill/>
                </p:spPr>
                <p:txBody>
                  <a:bodyPr wrap="square" rtlCol="0">
                    <a:spAutoFit/>
                  </a:bodyPr>
                  <a:lstStyle/>
                  <a:p>
                    <a:r>
                      <a:rPr lang="en-US" sz="2400" dirty="0"/>
                      <a:t>S</a:t>
                    </a:r>
                    <a:endParaRPr lang="ru-RU" sz="2400" dirty="0"/>
                  </a:p>
                </p:txBody>
              </p:sp>
              <p:sp>
                <p:nvSpPr>
                  <p:cNvPr id="122" name="TextBox 121"/>
                  <p:cNvSpPr txBox="1"/>
                  <p:nvPr/>
                </p:nvSpPr>
                <p:spPr>
                  <a:xfrm flipH="1">
                    <a:off x="4522736" y="4052233"/>
                    <a:ext cx="251520" cy="461665"/>
                  </a:xfrm>
                  <a:prstGeom prst="rect">
                    <a:avLst/>
                  </a:prstGeom>
                  <a:noFill/>
                </p:spPr>
                <p:txBody>
                  <a:bodyPr wrap="square" rtlCol="0">
                    <a:spAutoFit/>
                  </a:bodyPr>
                  <a:lstStyle/>
                  <a:p>
                    <a:r>
                      <a:rPr lang="en-US" sz="2400" dirty="0"/>
                      <a:t>S</a:t>
                    </a:r>
                    <a:endParaRPr lang="ru-RU" sz="2400" dirty="0"/>
                  </a:p>
                </p:txBody>
              </p:sp>
              <p:sp>
                <p:nvSpPr>
                  <p:cNvPr id="123" name="TextBox 122"/>
                  <p:cNvSpPr txBox="1"/>
                  <p:nvPr/>
                </p:nvSpPr>
                <p:spPr>
                  <a:xfrm flipH="1">
                    <a:off x="4129103" y="4432624"/>
                    <a:ext cx="251520" cy="461665"/>
                  </a:xfrm>
                  <a:prstGeom prst="rect">
                    <a:avLst/>
                  </a:prstGeom>
                  <a:noFill/>
                </p:spPr>
                <p:txBody>
                  <a:bodyPr wrap="square" rtlCol="0">
                    <a:spAutoFit/>
                  </a:bodyPr>
                  <a:lstStyle/>
                  <a:p>
                    <a:r>
                      <a:rPr lang="en-US" sz="2400" dirty="0"/>
                      <a:t>S</a:t>
                    </a:r>
                    <a:endParaRPr lang="ru-RU" sz="2400" dirty="0"/>
                  </a:p>
                </p:txBody>
              </p:sp>
            </p:grpSp>
            <p:grpSp>
              <p:nvGrpSpPr>
                <p:cNvPr id="114" name="Группа 113"/>
                <p:cNvGrpSpPr/>
                <p:nvPr/>
              </p:nvGrpSpPr>
              <p:grpSpPr>
                <a:xfrm>
                  <a:off x="4017910" y="4033231"/>
                  <a:ext cx="1150482" cy="1180552"/>
                  <a:chOff x="4017910" y="4033231"/>
                  <a:chExt cx="1150482" cy="1180552"/>
                </a:xfrm>
              </p:grpSpPr>
              <p:cxnSp>
                <p:nvCxnSpPr>
                  <p:cNvPr id="115" name="Прямая соединительная линия 114"/>
                  <p:cNvCxnSpPr/>
                  <p:nvPr/>
                </p:nvCxnSpPr>
                <p:spPr>
                  <a:xfrm flipH="1">
                    <a:off x="4845151" y="4033231"/>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p:nvPr/>
                </p:nvCxnSpPr>
                <p:spPr>
                  <a:xfrm flipH="1">
                    <a:off x="4773151" y="4033231"/>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flipH="1">
                    <a:off x="4485151" y="443445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p:cNvCxnSpPr/>
                  <p:nvPr/>
                </p:nvCxnSpPr>
                <p:spPr>
                  <a:xfrm flipH="1">
                    <a:off x="4413151" y="4434453"/>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a:xfrm flipH="1">
                    <a:off x="4089910" y="4824118"/>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20" name="Прямая со стрелкой 119"/>
                  <p:cNvCxnSpPr/>
                  <p:nvPr/>
                </p:nvCxnSpPr>
                <p:spPr>
                  <a:xfrm flipH="1">
                    <a:off x="4017910" y="4824118"/>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31364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11</a:t>
            </a:fld>
            <a:endParaRPr lang="en-US"/>
          </a:p>
        </p:txBody>
      </p:sp>
      <p:sp>
        <p:nvSpPr>
          <p:cNvPr id="6" name="Прямоугольник 5"/>
          <p:cNvSpPr/>
          <p:nvPr/>
        </p:nvSpPr>
        <p:spPr>
          <a:xfrm>
            <a:off x="1548000" y="2349000"/>
            <a:ext cx="6192000" cy="2800767"/>
          </a:xfrm>
          <a:prstGeom prst="rect">
            <a:avLst/>
          </a:prstGeom>
          <a:ln>
            <a:solidFill>
              <a:schemeClr val="accent1"/>
            </a:solidFill>
          </a:ln>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err="1">
                <a:solidFill>
                  <a:srgbClr val="880000"/>
                </a:solidFill>
                <a:highlight>
                  <a:srgbClr val="FFFFFF"/>
                </a:highlight>
                <a:latin typeface="Consolas" panose="020B0609020204030204" pitchFamily="49" charset="0"/>
              </a:rPr>
              <a:t>gcd</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a:t>
            </a:r>
            <a:r>
              <a:rPr lang="en-US" sz="2200" dirty="0" err="1">
                <a:solidFill>
                  <a:srgbClr val="800000"/>
                </a:solidFill>
                <a:highlight>
                  <a:srgbClr val="FFFFFF"/>
                </a:highlight>
                <a:latin typeface="Consolas" panose="020B0609020204030204" pitchFamily="49" charset="0"/>
              </a:rPr>
              <a:t>gcd</a:t>
            </a:r>
            <a:r>
              <a:rPr lang="en-US" sz="2200" dirty="0">
                <a:solidFill>
                  <a:srgbClr val="8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 "</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 == 0)</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a:t>
            </a:r>
            <a:r>
              <a:rPr lang="en-US" sz="2200" dirty="0" err="1">
                <a:solidFill>
                  <a:srgbClr val="880000"/>
                </a:solidFill>
                <a:highlight>
                  <a:srgbClr val="FFFFFF"/>
                </a:highlight>
                <a:latin typeface="Consolas" panose="020B0609020204030204" pitchFamily="49" charset="0"/>
              </a:rPr>
              <a:t>gcd</a:t>
            </a:r>
            <a:r>
              <a:rPr lang="en-US" sz="2200" dirty="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endParaRPr lang="ru-RU" sz="2200" dirty="0"/>
          </a:p>
        </p:txBody>
      </p:sp>
      <p:sp>
        <p:nvSpPr>
          <p:cNvPr id="10" name="Прямоугольник 9"/>
          <p:cNvSpPr/>
          <p:nvPr/>
        </p:nvSpPr>
        <p:spPr>
          <a:xfrm>
            <a:off x="1908000" y="3069000"/>
            <a:ext cx="5760000" cy="648064"/>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396000" y="1125000"/>
            <a:ext cx="7488000" cy="461665"/>
          </a:xfrm>
          <a:prstGeom prst="rect">
            <a:avLst/>
          </a:prstGeom>
        </p:spPr>
        <p:txBody>
          <a:bodyPr wrap="square">
            <a:spAutoFit/>
          </a:bodyPr>
          <a:lstStyle/>
          <a:p>
            <a:r>
              <a:rPr lang="ru-RU" sz="2400" b="1" i="1" dirty="0"/>
              <a:t>Какая форма рекурсивной функции использована?</a:t>
            </a:r>
          </a:p>
        </p:txBody>
      </p:sp>
      <p:sp>
        <p:nvSpPr>
          <p:cNvPr id="7" name="Прямоугольник 6"/>
          <p:cNvSpPr/>
          <p:nvPr/>
        </p:nvSpPr>
        <p:spPr>
          <a:xfrm>
            <a:off x="4428000" y="5445000"/>
            <a:ext cx="2941126" cy="400110"/>
          </a:xfrm>
          <a:prstGeom prst="rect">
            <a:avLst/>
          </a:prstGeom>
        </p:spPr>
        <p:txBody>
          <a:bodyPr wrap="none">
            <a:spAutoFit/>
          </a:bodyPr>
          <a:lstStyle/>
          <a:p>
            <a:r>
              <a:rPr lang="ru-RU" sz="2000" b="1" i="1" dirty="0">
                <a:solidFill>
                  <a:schemeClr val="bg1">
                    <a:lumMod val="50000"/>
                  </a:schemeClr>
                </a:solidFill>
              </a:rPr>
              <a:t>* на рекурсивном спуске</a:t>
            </a:r>
            <a:endParaRPr lang="ru-RU" sz="2000" dirty="0">
              <a:solidFill>
                <a:schemeClr val="bg1">
                  <a:lumMod val="50000"/>
                </a:schemeClr>
              </a:solidFill>
            </a:endParaRPr>
          </a:p>
        </p:txBody>
      </p:sp>
      <p:sp>
        <p:nvSpPr>
          <p:cNvPr id="11" name="Нижний колонтитул 10"/>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3" name="Дата 12"/>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116480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Принцип "разделяй и властвуй"</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12</a:t>
            </a:fld>
            <a:endParaRPr lang="en-US"/>
          </a:p>
        </p:txBody>
      </p:sp>
      <p:sp>
        <p:nvSpPr>
          <p:cNvPr id="6" name="Прямоугольник 5"/>
          <p:cNvSpPr/>
          <p:nvPr/>
        </p:nvSpPr>
        <p:spPr>
          <a:xfrm>
            <a:off x="179512" y="4581128"/>
            <a:ext cx="3672408"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iMaxVal</a:t>
            </a:r>
            <a:r>
              <a:rPr lang="en-US" dirty="0">
                <a:solidFill>
                  <a:srgbClr val="000000"/>
                </a:solidFill>
                <a:highlight>
                  <a:srgbClr val="FFFFFF"/>
                </a:highlight>
                <a:latin typeface="Consolas" panose="020B0609020204030204" pitchFamily="49" charset="0"/>
              </a:rPr>
              <a:t> =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[0];</a:t>
            </a:r>
          </a:p>
          <a:p>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 1;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&lt; </a:t>
            </a:r>
            <a:r>
              <a:rPr lang="nn-NO" dirty="0">
                <a:solidFill>
                  <a:srgbClr val="000080"/>
                </a:solidFill>
                <a:highlight>
                  <a:srgbClr val="FFFFFF"/>
                </a:highlight>
                <a:latin typeface="Consolas" panose="020B0609020204030204" pitchFamily="49" charset="0"/>
              </a:rPr>
              <a:t>N</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&gt; </a:t>
            </a:r>
            <a:r>
              <a:rPr lang="en-US" dirty="0" err="1">
                <a:solidFill>
                  <a:srgbClr val="000080"/>
                </a:solidFill>
                <a:highlight>
                  <a:srgbClr val="FFFFFF"/>
                </a:highlight>
                <a:latin typeface="Consolas" panose="020B0609020204030204" pitchFamily="49" charset="0"/>
              </a:rPr>
              <a:t>iMaxVal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iMaxval</a:t>
            </a:r>
            <a:r>
              <a:rPr lang="en-US" dirty="0">
                <a:solidFill>
                  <a:srgbClr val="000000"/>
                </a:solidFill>
                <a:highlight>
                  <a:srgbClr val="FFFFFF"/>
                </a:highlight>
                <a:latin typeface="Consolas" panose="020B0609020204030204" pitchFamily="49" charset="0"/>
              </a:rPr>
              <a:t> =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endParaRPr lang="ru-RU" dirty="0"/>
          </a:p>
        </p:txBody>
      </p:sp>
      <p:sp>
        <p:nvSpPr>
          <p:cNvPr id="8" name="Прямоугольник 7"/>
          <p:cNvSpPr/>
          <p:nvPr/>
        </p:nvSpPr>
        <p:spPr>
          <a:xfrm>
            <a:off x="251520" y="980728"/>
            <a:ext cx="8640960" cy="1569660"/>
          </a:xfrm>
          <a:prstGeom prst="rect">
            <a:avLst/>
          </a:prstGeom>
        </p:spPr>
        <p:txBody>
          <a:bodyPr wrap="square">
            <a:spAutoFit/>
          </a:bodyPr>
          <a:lstStyle/>
          <a:p>
            <a:r>
              <a:rPr lang="ru-RU" sz="2400" dirty="0"/>
              <a:t>Принцип "разделяй и властвуй" предполагает разделение входного массива данных на две приблизительно равные части для которых выполняется тот же алгоритм.</a:t>
            </a:r>
          </a:p>
          <a:p>
            <a:r>
              <a:rPr lang="ru-RU" sz="2400" dirty="0"/>
              <a:t>Часто его легче реализовать по принципу рекурсии.</a:t>
            </a:r>
          </a:p>
        </p:txBody>
      </p:sp>
      <p:sp>
        <p:nvSpPr>
          <p:cNvPr id="12" name="Прямоугольник 11"/>
          <p:cNvSpPr/>
          <p:nvPr/>
        </p:nvSpPr>
        <p:spPr>
          <a:xfrm>
            <a:off x="251520" y="2636912"/>
            <a:ext cx="8640960" cy="830997"/>
          </a:xfrm>
          <a:prstGeom prst="rect">
            <a:avLst/>
          </a:prstGeom>
        </p:spPr>
        <p:txBody>
          <a:bodyPr wrap="square">
            <a:spAutoFit/>
          </a:bodyPr>
          <a:lstStyle/>
          <a:p>
            <a:r>
              <a:rPr lang="ru-RU" sz="2400" dirty="0"/>
              <a:t>В качестве примера рассмотрим задачу поиска</a:t>
            </a:r>
            <a:br>
              <a:rPr lang="ru-RU" sz="2400" dirty="0"/>
            </a:br>
            <a:r>
              <a:rPr lang="ru-RU" sz="2400" dirty="0"/>
              <a:t>максимального из N элементов, сохраненных в массиве </a:t>
            </a:r>
            <a:r>
              <a:rPr lang="en-US" sz="2400" dirty="0" err="1">
                <a:solidFill>
                  <a:srgbClr val="000080"/>
                </a:solidFill>
                <a:highlight>
                  <a:srgbClr val="FFFFFF"/>
                </a:highlight>
                <a:latin typeface="Consolas" panose="020B0609020204030204" pitchFamily="49" charset="0"/>
              </a:rPr>
              <a:t>vA</a:t>
            </a:r>
            <a:r>
              <a:rPr lang="ru-RU" sz="2400" dirty="0"/>
              <a:t>[</a:t>
            </a:r>
            <a:r>
              <a:rPr lang="en-US" sz="2400" dirty="0">
                <a:solidFill>
                  <a:srgbClr val="000080"/>
                </a:solidFill>
                <a:highlight>
                  <a:srgbClr val="FFFFFF"/>
                </a:highlight>
                <a:latin typeface="Consolas" panose="020B0609020204030204" pitchFamily="49" charset="0"/>
              </a:rPr>
              <a:t>N</a:t>
            </a:r>
            <a:r>
              <a:rPr lang="ru-RU" sz="2400" dirty="0"/>
              <a:t>].</a:t>
            </a:r>
            <a:endParaRPr lang="en-US" sz="2400" dirty="0"/>
          </a:p>
        </p:txBody>
      </p:sp>
      <p:sp>
        <p:nvSpPr>
          <p:cNvPr id="14" name="Прямоугольник 13"/>
          <p:cNvSpPr/>
          <p:nvPr/>
        </p:nvSpPr>
        <p:spPr>
          <a:xfrm>
            <a:off x="251520" y="3789040"/>
            <a:ext cx="8640960" cy="461665"/>
          </a:xfrm>
          <a:prstGeom prst="rect">
            <a:avLst/>
          </a:prstGeom>
        </p:spPr>
        <p:txBody>
          <a:bodyPr wrap="square">
            <a:spAutoFit/>
          </a:bodyPr>
          <a:lstStyle/>
          <a:p>
            <a:pPr lvl="0"/>
            <a:r>
              <a:rPr lang="ru-RU" sz="2400" dirty="0">
                <a:solidFill>
                  <a:prstClr val="black"/>
                </a:solidFill>
              </a:rPr>
              <a:t>Не рекурсивное решение задачи за один проход массива: </a:t>
            </a:r>
          </a:p>
        </p:txBody>
      </p:sp>
      <p:sp>
        <p:nvSpPr>
          <p:cNvPr id="9" name="Нижний колонтитул 8"/>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0" name="Дата 9"/>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152879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8388424" y="4653136"/>
            <a:ext cx="504056" cy="369332"/>
          </a:xfrm>
          <a:prstGeom prst="rect">
            <a:avLst/>
          </a:prstGeom>
          <a:noFill/>
        </p:spPr>
        <p:txBody>
          <a:bodyPr wrap="square" rtlCol="0" anchor="ctr">
            <a:spAutoFit/>
          </a:bodyPr>
          <a:lstStyle/>
          <a:p>
            <a:pPr algn="ctr"/>
            <a:r>
              <a:rPr lang="ru-RU" dirty="0"/>
              <a:t>9</a:t>
            </a:r>
          </a:p>
        </p:txBody>
      </p:sp>
      <p:sp>
        <p:nvSpPr>
          <p:cNvPr id="39" name="TextBox 38"/>
          <p:cNvSpPr txBox="1"/>
          <p:nvPr/>
        </p:nvSpPr>
        <p:spPr>
          <a:xfrm>
            <a:off x="6732240" y="4221088"/>
            <a:ext cx="504056" cy="369332"/>
          </a:xfrm>
          <a:prstGeom prst="rect">
            <a:avLst/>
          </a:prstGeom>
          <a:noFill/>
        </p:spPr>
        <p:txBody>
          <a:bodyPr wrap="square" rtlCol="0" anchor="ctr">
            <a:spAutoFit/>
          </a:bodyPr>
          <a:lstStyle/>
          <a:p>
            <a:pPr algn="ctr"/>
            <a:r>
              <a:rPr lang="ru-RU" dirty="0">
                <a:solidFill>
                  <a:schemeClr val="bg1">
                    <a:lumMod val="50000"/>
                  </a:schemeClr>
                </a:solidFill>
              </a:rPr>
              <a:t>1</a:t>
            </a:r>
          </a:p>
        </p:txBody>
      </p:sp>
      <p:sp>
        <p:nvSpPr>
          <p:cNvPr id="32" name="TextBox 31"/>
          <p:cNvSpPr txBox="1"/>
          <p:nvPr/>
        </p:nvSpPr>
        <p:spPr>
          <a:xfrm>
            <a:off x="2843808" y="4221088"/>
            <a:ext cx="504056" cy="369332"/>
          </a:xfrm>
          <a:prstGeom prst="rect">
            <a:avLst/>
          </a:prstGeom>
          <a:noFill/>
        </p:spPr>
        <p:txBody>
          <a:bodyPr wrap="square" rtlCol="0" anchor="ctr">
            <a:spAutoFit/>
          </a:bodyPr>
          <a:lstStyle/>
          <a:p>
            <a:pPr algn="ctr"/>
            <a:r>
              <a:rPr lang="ru-RU" dirty="0">
                <a:solidFill>
                  <a:schemeClr val="bg1">
                    <a:lumMod val="50000"/>
                  </a:schemeClr>
                </a:solidFill>
              </a:rPr>
              <a:t>2</a:t>
            </a:r>
          </a:p>
        </p:txBody>
      </p:sp>
      <p:sp>
        <p:nvSpPr>
          <p:cNvPr id="33" name="TextBox 32"/>
          <p:cNvSpPr txBox="1"/>
          <p:nvPr/>
        </p:nvSpPr>
        <p:spPr>
          <a:xfrm>
            <a:off x="3419872" y="4221088"/>
            <a:ext cx="504056" cy="369332"/>
          </a:xfrm>
          <a:prstGeom prst="rect">
            <a:avLst/>
          </a:prstGeom>
          <a:noFill/>
        </p:spPr>
        <p:txBody>
          <a:bodyPr wrap="square" rtlCol="0" anchor="ctr">
            <a:spAutoFit/>
          </a:bodyPr>
          <a:lstStyle/>
          <a:p>
            <a:pPr algn="ctr"/>
            <a:r>
              <a:rPr lang="ru-RU" dirty="0"/>
              <a:t>3</a:t>
            </a:r>
          </a:p>
        </p:txBody>
      </p:sp>
      <p:sp>
        <p:nvSpPr>
          <p:cNvPr id="34" name="TextBox 33"/>
          <p:cNvSpPr txBox="1"/>
          <p:nvPr/>
        </p:nvSpPr>
        <p:spPr>
          <a:xfrm>
            <a:off x="3995936" y="4653136"/>
            <a:ext cx="504056" cy="369332"/>
          </a:xfrm>
          <a:prstGeom prst="rect">
            <a:avLst/>
          </a:prstGeom>
          <a:noFill/>
        </p:spPr>
        <p:txBody>
          <a:bodyPr wrap="square" rtlCol="0" anchor="ctr">
            <a:spAutoFit/>
          </a:bodyPr>
          <a:lstStyle/>
          <a:p>
            <a:pPr algn="ctr"/>
            <a:r>
              <a:rPr lang="ru-RU" dirty="0"/>
              <a:t>11</a:t>
            </a:r>
          </a:p>
        </p:txBody>
      </p:sp>
      <p:sp>
        <p:nvSpPr>
          <p:cNvPr id="35" name="TextBox 34"/>
          <p:cNvSpPr txBox="1"/>
          <p:nvPr/>
        </p:nvSpPr>
        <p:spPr>
          <a:xfrm>
            <a:off x="4860032" y="4653136"/>
            <a:ext cx="432048" cy="369332"/>
          </a:xfrm>
          <a:prstGeom prst="rect">
            <a:avLst/>
          </a:prstGeom>
          <a:noFill/>
        </p:spPr>
        <p:txBody>
          <a:bodyPr wrap="square" rtlCol="0" anchor="ctr">
            <a:spAutoFit/>
          </a:bodyPr>
          <a:lstStyle/>
          <a:p>
            <a:pPr algn="ctr"/>
            <a:r>
              <a:rPr lang="ru-RU" dirty="0"/>
              <a:t>8</a:t>
            </a:r>
          </a:p>
        </p:txBody>
      </p:sp>
      <p:sp>
        <p:nvSpPr>
          <p:cNvPr id="36" name="TextBox 35"/>
          <p:cNvSpPr txBox="1"/>
          <p:nvPr/>
        </p:nvSpPr>
        <p:spPr>
          <a:xfrm>
            <a:off x="4499992" y="4221088"/>
            <a:ext cx="504056" cy="369332"/>
          </a:xfrm>
          <a:prstGeom prst="rect">
            <a:avLst/>
          </a:prstGeom>
          <a:noFill/>
        </p:spPr>
        <p:txBody>
          <a:bodyPr wrap="square" rtlCol="0" anchor="ctr">
            <a:spAutoFit/>
          </a:bodyPr>
          <a:lstStyle/>
          <a:p>
            <a:pPr algn="ctr"/>
            <a:r>
              <a:rPr lang="ru-RU" dirty="0"/>
              <a:t>8</a:t>
            </a:r>
          </a:p>
        </p:txBody>
      </p:sp>
      <p:sp>
        <p:nvSpPr>
          <p:cNvPr id="37" name="TextBox 36"/>
          <p:cNvSpPr txBox="1"/>
          <p:nvPr/>
        </p:nvSpPr>
        <p:spPr>
          <a:xfrm>
            <a:off x="5148064" y="4221088"/>
            <a:ext cx="360040" cy="369332"/>
          </a:xfrm>
          <a:prstGeom prst="rect">
            <a:avLst/>
          </a:prstGeom>
          <a:noFill/>
        </p:spPr>
        <p:txBody>
          <a:bodyPr wrap="square" rtlCol="0" anchor="ctr">
            <a:spAutoFit/>
          </a:bodyPr>
          <a:lstStyle/>
          <a:p>
            <a:pPr algn="ctr"/>
            <a:r>
              <a:rPr lang="ru-RU" dirty="0">
                <a:solidFill>
                  <a:schemeClr val="bg1">
                    <a:lumMod val="50000"/>
                  </a:schemeClr>
                </a:solidFill>
              </a:rPr>
              <a:t>6</a:t>
            </a:r>
          </a:p>
        </p:txBody>
      </p:sp>
      <p:sp>
        <p:nvSpPr>
          <p:cNvPr id="38" name="TextBox 37"/>
          <p:cNvSpPr txBox="1"/>
          <p:nvPr/>
        </p:nvSpPr>
        <p:spPr>
          <a:xfrm>
            <a:off x="6156176" y="4221088"/>
            <a:ext cx="504056" cy="369332"/>
          </a:xfrm>
          <a:prstGeom prst="rect">
            <a:avLst/>
          </a:prstGeom>
          <a:noFill/>
        </p:spPr>
        <p:txBody>
          <a:bodyPr wrap="square" rtlCol="0" anchor="ctr">
            <a:spAutoFit/>
          </a:bodyPr>
          <a:lstStyle/>
          <a:p>
            <a:pPr algn="ctr"/>
            <a:r>
              <a:rPr lang="ru-RU" dirty="0"/>
              <a:t>10</a:t>
            </a:r>
          </a:p>
        </p:txBody>
      </p:sp>
      <p:sp>
        <p:nvSpPr>
          <p:cNvPr id="40" name="TextBox 39"/>
          <p:cNvSpPr txBox="1"/>
          <p:nvPr/>
        </p:nvSpPr>
        <p:spPr>
          <a:xfrm>
            <a:off x="7812360" y="4653136"/>
            <a:ext cx="504056" cy="369332"/>
          </a:xfrm>
          <a:prstGeom prst="rect">
            <a:avLst/>
          </a:prstGeom>
          <a:noFill/>
        </p:spPr>
        <p:txBody>
          <a:bodyPr wrap="square" rtlCol="0" anchor="ctr">
            <a:spAutoFit/>
          </a:bodyPr>
          <a:lstStyle/>
          <a:p>
            <a:pPr algn="ctr"/>
            <a:r>
              <a:rPr lang="ru-RU" dirty="0">
                <a:solidFill>
                  <a:schemeClr val="bg1">
                    <a:lumMod val="50000"/>
                  </a:schemeClr>
                </a:solidFill>
              </a:rPr>
              <a:t>5</a:t>
            </a:r>
          </a:p>
        </p:txBody>
      </p:sp>
      <p:sp>
        <p:nvSpPr>
          <p:cNvPr id="42" name="TextBox 41"/>
          <p:cNvSpPr txBox="1"/>
          <p:nvPr/>
        </p:nvSpPr>
        <p:spPr>
          <a:xfrm>
            <a:off x="5724128" y="4653136"/>
            <a:ext cx="360040" cy="369332"/>
          </a:xfrm>
          <a:prstGeom prst="rect">
            <a:avLst/>
          </a:prstGeom>
          <a:noFill/>
        </p:spPr>
        <p:txBody>
          <a:bodyPr wrap="square" rtlCol="0" anchor="ctr">
            <a:spAutoFit/>
          </a:bodyPr>
          <a:lstStyle/>
          <a:p>
            <a:pPr algn="ctr"/>
            <a:r>
              <a:rPr lang="ru-RU" dirty="0">
                <a:solidFill>
                  <a:schemeClr val="bg1">
                    <a:lumMod val="50000"/>
                  </a:schemeClr>
                </a:solidFill>
              </a:rPr>
              <a:t>4</a:t>
            </a:r>
          </a:p>
        </p:txBody>
      </p:sp>
      <p:sp>
        <p:nvSpPr>
          <p:cNvPr id="43" name="TextBox 42"/>
          <p:cNvSpPr txBox="1"/>
          <p:nvPr/>
        </p:nvSpPr>
        <p:spPr>
          <a:xfrm>
            <a:off x="6444208" y="4653136"/>
            <a:ext cx="576064" cy="369332"/>
          </a:xfrm>
          <a:prstGeom prst="rect">
            <a:avLst/>
          </a:prstGeom>
          <a:noFill/>
        </p:spPr>
        <p:txBody>
          <a:bodyPr wrap="square" rtlCol="0" anchor="ctr">
            <a:spAutoFit/>
          </a:bodyPr>
          <a:lstStyle/>
          <a:p>
            <a:pPr algn="ctr"/>
            <a:r>
              <a:rPr lang="ru-RU" dirty="0"/>
              <a:t>10</a:t>
            </a:r>
          </a:p>
        </p:txBody>
      </p:sp>
      <p:sp>
        <p:nvSpPr>
          <p:cNvPr id="44" name="TextBox 43"/>
          <p:cNvSpPr txBox="1"/>
          <p:nvPr/>
        </p:nvSpPr>
        <p:spPr>
          <a:xfrm>
            <a:off x="7308304" y="4653136"/>
            <a:ext cx="504056" cy="369332"/>
          </a:xfrm>
          <a:prstGeom prst="rect">
            <a:avLst/>
          </a:prstGeom>
          <a:noFill/>
        </p:spPr>
        <p:txBody>
          <a:bodyPr wrap="square" rtlCol="0" anchor="ctr">
            <a:spAutoFit/>
          </a:bodyPr>
          <a:lstStyle/>
          <a:p>
            <a:pPr algn="ctr"/>
            <a:r>
              <a:rPr lang="ru-RU" dirty="0">
                <a:solidFill>
                  <a:schemeClr val="bg1">
                    <a:lumMod val="50000"/>
                  </a:schemeClr>
                </a:solidFill>
              </a:rPr>
              <a:t>7</a:t>
            </a:r>
          </a:p>
        </p:txBody>
      </p:sp>
      <p:sp>
        <p:nvSpPr>
          <p:cNvPr id="46" name="TextBox 45"/>
          <p:cNvSpPr txBox="1"/>
          <p:nvPr/>
        </p:nvSpPr>
        <p:spPr>
          <a:xfrm>
            <a:off x="3131840" y="4653136"/>
            <a:ext cx="504056" cy="369332"/>
          </a:xfrm>
          <a:prstGeom prst="rect">
            <a:avLst/>
          </a:prstGeom>
          <a:noFill/>
        </p:spPr>
        <p:txBody>
          <a:bodyPr wrap="square" rtlCol="0" anchor="ctr">
            <a:spAutoFit/>
          </a:bodyPr>
          <a:lstStyle/>
          <a:p>
            <a:pPr algn="ctr"/>
            <a:r>
              <a:rPr lang="ru-RU" dirty="0">
                <a:solidFill>
                  <a:schemeClr val="bg1">
                    <a:lumMod val="50000"/>
                  </a:schemeClr>
                </a:solidFill>
              </a:rPr>
              <a:t>3</a:t>
            </a:r>
          </a:p>
        </p:txBody>
      </p:sp>
      <p:sp>
        <p:nvSpPr>
          <p:cNvPr id="47" name="TextBox 46"/>
          <p:cNvSpPr txBox="1"/>
          <p:nvPr/>
        </p:nvSpPr>
        <p:spPr>
          <a:xfrm>
            <a:off x="3419872" y="5085184"/>
            <a:ext cx="504056" cy="369332"/>
          </a:xfrm>
          <a:prstGeom prst="rect">
            <a:avLst/>
          </a:prstGeom>
          <a:noFill/>
        </p:spPr>
        <p:txBody>
          <a:bodyPr wrap="square" rtlCol="0" anchor="ctr">
            <a:spAutoFit/>
          </a:bodyPr>
          <a:lstStyle/>
          <a:p>
            <a:pPr algn="ctr"/>
            <a:r>
              <a:rPr lang="ru-RU" dirty="0"/>
              <a:t>11</a:t>
            </a:r>
          </a:p>
        </p:txBody>
      </p:sp>
      <p:sp>
        <p:nvSpPr>
          <p:cNvPr id="48" name="TextBox 47"/>
          <p:cNvSpPr txBox="1"/>
          <p:nvPr/>
        </p:nvSpPr>
        <p:spPr>
          <a:xfrm>
            <a:off x="6660232" y="5085184"/>
            <a:ext cx="720080" cy="369332"/>
          </a:xfrm>
          <a:prstGeom prst="rect">
            <a:avLst/>
          </a:prstGeom>
          <a:noFill/>
        </p:spPr>
        <p:txBody>
          <a:bodyPr wrap="square" rtlCol="0" anchor="ctr">
            <a:spAutoFit/>
          </a:bodyPr>
          <a:lstStyle/>
          <a:p>
            <a:pPr algn="ctr"/>
            <a:r>
              <a:rPr lang="ru-RU" dirty="0"/>
              <a:t>10</a:t>
            </a:r>
          </a:p>
        </p:txBody>
      </p:sp>
      <p:sp>
        <p:nvSpPr>
          <p:cNvPr id="51" name="TextBox 50"/>
          <p:cNvSpPr txBox="1"/>
          <p:nvPr/>
        </p:nvSpPr>
        <p:spPr>
          <a:xfrm>
            <a:off x="8172400" y="5085184"/>
            <a:ext cx="432048" cy="369332"/>
          </a:xfrm>
          <a:prstGeom prst="rect">
            <a:avLst/>
          </a:prstGeom>
          <a:noFill/>
        </p:spPr>
        <p:txBody>
          <a:bodyPr wrap="square" rtlCol="0" anchor="ctr">
            <a:spAutoFit/>
          </a:bodyPr>
          <a:lstStyle/>
          <a:p>
            <a:pPr algn="ctr"/>
            <a:r>
              <a:rPr lang="ru-RU" dirty="0">
                <a:solidFill>
                  <a:schemeClr val="bg1">
                    <a:lumMod val="50000"/>
                  </a:schemeClr>
                </a:solidFill>
              </a:rPr>
              <a:t>9</a:t>
            </a:r>
          </a:p>
        </p:txBody>
      </p:sp>
      <p:sp>
        <p:nvSpPr>
          <p:cNvPr id="52" name="TextBox 51"/>
          <p:cNvSpPr txBox="1"/>
          <p:nvPr/>
        </p:nvSpPr>
        <p:spPr>
          <a:xfrm>
            <a:off x="4211960" y="5589240"/>
            <a:ext cx="576064" cy="369332"/>
          </a:xfrm>
          <a:prstGeom prst="rect">
            <a:avLst/>
          </a:prstGeom>
          <a:noFill/>
        </p:spPr>
        <p:txBody>
          <a:bodyPr wrap="square" rtlCol="0" anchor="ctr">
            <a:spAutoFit/>
          </a:bodyPr>
          <a:lstStyle/>
          <a:p>
            <a:pPr algn="ctr"/>
            <a:r>
              <a:rPr lang="ru-RU" dirty="0"/>
              <a:t>11</a:t>
            </a:r>
          </a:p>
        </p:txBody>
      </p:sp>
      <p:sp>
        <p:nvSpPr>
          <p:cNvPr id="53" name="TextBox 52"/>
          <p:cNvSpPr txBox="1"/>
          <p:nvPr/>
        </p:nvSpPr>
        <p:spPr>
          <a:xfrm>
            <a:off x="7236296" y="5589240"/>
            <a:ext cx="648072" cy="369332"/>
          </a:xfrm>
          <a:prstGeom prst="rect">
            <a:avLst/>
          </a:prstGeom>
          <a:noFill/>
        </p:spPr>
        <p:txBody>
          <a:bodyPr wrap="square" rtlCol="0" anchor="ctr">
            <a:spAutoFit/>
          </a:bodyPr>
          <a:lstStyle/>
          <a:p>
            <a:pPr algn="ctr"/>
            <a:r>
              <a:rPr lang="ru-RU" dirty="0">
                <a:solidFill>
                  <a:schemeClr val="bg1">
                    <a:lumMod val="50000"/>
                  </a:schemeClr>
                </a:solidFill>
              </a:rPr>
              <a:t>10</a:t>
            </a:r>
          </a:p>
        </p:txBody>
      </p:sp>
      <p:sp>
        <p:nvSpPr>
          <p:cNvPr id="55" name="TextBox 54"/>
          <p:cNvSpPr txBox="1"/>
          <p:nvPr/>
        </p:nvSpPr>
        <p:spPr>
          <a:xfrm>
            <a:off x="5580112" y="6021288"/>
            <a:ext cx="576064" cy="369332"/>
          </a:xfrm>
          <a:prstGeom prst="rect">
            <a:avLst/>
          </a:prstGeom>
          <a:noFill/>
        </p:spPr>
        <p:txBody>
          <a:bodyPr wrap="square" rtlCol="0" anchor="ctr">
            <a:spAutoFit/>
          </a:bodyPr>
          <a:lstStyle/>
          <a:p>
            <a:pPr algn="ctr"/>
            <a:r>
              <a:rPr lang="ru-RU" dirty="0"/>
              <a:t>11</a:t>
            </a:r>
          </a:p>
        </p:txBody>
      </p:sp>
      <p:sp>
        <p:nvSpPr>
          <p:cNvPr id="56" name="TextBox 55"/>
          <p:cNvSpPr txBox="1"/>
          <p:nvPr/>
        </p:nvSpPr>
        <p:spPr>
          <a:xfrm>
            <a:off x="5148064" y="5085184"/>
            <a:ext cx="432048" cy="369332"/>
          </a:xfrm>
          <a:prstGeom prst="rect">
            <a:avLst/>
          </a:prstGeom>
          <a:noFill/>
        </p:spPr>
        <p:txBody>
          <a:bodyPr wrap="square" rtlCol="0" anchor="ctr">
            <a:spAutoFit/>
          </a:bodyPr>
          <a:lstStyle/>
          <a:p>
            <a:pPr algn="ctr"/>
            <a:r>
              <a:rPr lang="ru-RU" dirty="0">
                <a:solidFill>
                  <a:schemeClr val="bg1">
                    <a:lumMod val="50000"/>
                  </a:schemeClr>
                </a:solidFill>
              </a:rPr>
              <a:t>8</a:t>
            </a: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Принцип "разделяй и властвуй"</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13</a:t>
            </a:fld>
            <a:endParaRPr lang="en-US"/>
          </a:p>
        </p:txBody>
      </p:sp>
      <p:sp>
        <p:nvSpPr>
          <p:cNvPr id="6" name="Прямоугольник 5"/>
          <p:cNvSpPr/>
          <p:nvPr/>
        </p:nvSpPr>
        <p:spPr>
          <a:xfrm>
            <a:off x="251520" y="764704"/>
            <a:ext cx="5976664" cy="2862322"/>
          </a:xfrm>
          <a:prstGeom prst="rect">
            <a:avLst/>
          </a:prstGeom>
        </p:spPr>
        <p:txBody>
          <a:bodyPr wrap="square">
            <a:spAutoFit/>
          </a:bodyPr>
          <a:lstStyle/>
          <a:p>
            <a:r>
              <a:rPr lang="en-US" dirty="0">
                <a:solidFill>
                  <a:srgbClr val="00A42F"/>
                </a:solidFill>
                <a:highlight>
                  <a:srgbClr val="FFFFFF"/>
                </a:highlight>
                <a:latin typeface="Consolas" panose="020B0609020204030204" pitchFamily="49" charset="0"/>
              </a:rPr>
              <a:t>// </a:t>
            </a:r>
            <a:r>
              <a:rPr lang="ru-RU" dirty="0">
                <a:solidFill>
                  <a:srgbClr val="00A42F"/>
                </a:solidFill>
                <a:highlight>
                  <a:srgbClr val="FFFFFF"/>
                </a:highlight>
                <a:latin typeface="Consolas" panose="020B0609020204030204" pitchFamily="49" charset="0"/>
              </a:rPr>
              <a:t>поиск максимального элемента в массиве</a:t>
            </a:r>
          </a:p>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FindMax</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a:t>
            </a:r>
          </a:p>
          <a:p>
            <a:r>
              <a:rPr lang="pt-BR" dirty="0">
                <a:solidFill>
                  <a:srgbClr val="000000"/>
                </a:solidFill>
                <a:highlight>
                  <a:srgbClr val="FFFFFF"/>
                </a:highlight>
                <a:latin typeface="Consolas" panose="020B0609020204030204" pitchFamily="49" charset="0"/>
              </a:rPr>
              <a:t>    </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a:t>
            </a:r>
            <a:r>
              <a:rPr lang="pt-BR" dirty="0">
                <a:solidFill>
                  <a:srgbClr val="000080"/>
                </a:solidFill>
                <a:highlight>
                  <a:srgbClr val="FFFFFF"/>
                </a:highlight>
                <a:latin typeface="Consolas" panose="020B0609020204030204" pitchFamily="49" charset="0"/>
              </a:rPr>
              <a:t>m</a:t>
            </a:r>
            <a:r>
              <a:rPr lang="pt-BR" dirty="0">
                <a:solidFill>
                  <a:srgbClr val="000000"/>
                </a:solidFill>
                <a:highlight>
                  <a:srgbClr val="FFFFFF"/>
                </a:highlight>
                <a:latin typeface="Consolas" panose="020B0609020204030204" pitchFamily="49" charset="0"/>
              </a:rPr>
              <a:t> = (</a:t>
            </a:r>
            <a:r>
              <a:rPr lang="pt-BR" dirty="0">
                <a:solidFill>
                  <a:srgbClr val="000080"/>
                </a:solidFill>
                <a:highlight>
                  <a:srgbClr val="FFFFFF"/>
                </a:highlight>
                <a:latin typeface="Consolas" panose="020B0609020204030204" pitchFamily="49" charset="0"/>
              </a:rPr>
              <a:t>l</a:t>
            </a:r>
            <a:r>
              <a:rPr lang="pt-BR" dirty="0">
                <a:solidFill>
                  <a:srgbClr val="000000"/>
                </a:solidFill>
                <a:highlight>
                  <a:srgbClr val="FFFFFF"/>
                </a:highlight>
                <a:latin typeface="Consolas" panose="020B0609020204030204" pitchFamily="49" charset="0"/>
              </a:rPr>
              <a:t> + </a:t>
            </a:r>
            <a:r>
              <a:rPr lang="pt-BR" dirty="0">
                <a:solidFill>
                  <a:srgbClr val="000080"/>
                </a:solidFill>
                <a:highlight>
                  <a:srgbClr val="FFFFFF"/>
                </a:highlight>
                <a:latin typeface="Consolas" panose="020B0609020204030204" pitchFamily="49" charset="0"/>
              </a:rPr>
              <a:t>r</a:t>
            </a:r>
            <a:r>
              <a:rPr lang="pt-BR" dirty="0">
                <a:solidFill>
                  <a:srgbClr val="000000"/>
                </a:solidFill>
                <a:highlight>
                  <a:srgbClr val="FFFFFF"/>
                </a:highlight>
                <a:latin typeface="Consolas" panose="020B0609020204030204" pitchFamily="49" charset="0"/>
              </a:rPr>
              <a:t>) / 2;</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u</a:t>
            </a:r>
            <a:r>
              <a:rPr lang="en-US" dirty="0">
                <a:solidFill>
                  <a:srgbClr val="000000"/>
                </a:solidFill>
                <a:highlight>
                  <a:srgbClr val="FFFFFF"/>
                </a:highlight>
                <a:latin typeface="Consolas" panose="020B0609020204030204" pitchFamily="49" charset="0"/>
              </a:rPr>
              <a:t> = </a:t>
            </a:r>
            <a:r>
              <a:rPr lang="en-US" dirty="0" err="1">
                <a:solidFill>
                  <a:srgbClr val="880000"/>
                </a:solidFill>
                <a:highlight>
                  <a:srgbClr val="FFFFFF"/>
                </a:highlight>
                <a:latin typeface="Consolas" panose="020B0609020204030204" pitchFamily="49" charset="0"/>
              </a:rPr>
              <a:t>FindMax</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v</a:t>
            </a:r>
            <a:r>
              <a:rPr lang="fr-FR" dirty="0">
                <a:solidFill>
                  <a:srgbClr val="000000"/>
                </a:solidFill>
                <a:highlight>
                  <a:srgbClr val="FFFFFF"/>
                </a:highlight>
                <a:latin typeface="Consolas" panose="020B0609020204030204" pitchFamily="49" charset="0"/>
              </a:rPr>
              <a:t> = </a:t>
            </a:r>
            <a:r>
              <a:rPr lang="fr-FR" dirty="0">
                <a:solidFill>
                  <a:srgbClr val="880000"/>
                </a:solidFill>
                <a:highlight>
                  <a:srgbClr val="FFFFFF"/>
                </a:highlight>
                <a:latin typeface="Consolas" panose="020B0609020204030204" pitchFamily="49" charset="0"/>
              </a:rPr>
              <a:t>FindMax</a:t>
            </a:r>
            <a:r>
              <a:rPr lang="fr-FR" dirty="0">
                <a:solidFill>
                  <a:srgbClr val="000000"/>
                </a:solidFill>
                <a:highlight>
                  <a:srgbClr val="FFFFFF"/>
                </a:highlight>
                <a:latin typeface="Consolas" panose="020B0609020204030204" pitchFamily="49" charset="0"/>
              </a:rPr>
              <a:t>(</a:t>
            </a:r>
            <a:r>
              <a:rPr lang="fr-FR" dirty="0">
                <a:solidFill>
                  <a:srgbClr val="000080"/>
                </a:solidFill>
                <a:highlight>
                  <a:srgbClr val="FFFFFF"/>
                </a:highlight>
                <a:latin typeface="Consolas" panose="020B0609020204030204" pitchFamily="49" charset="0"/>
              </a:rPr>
              <a:t>vA</a:t>
            </a:r>
            <a:r>
              <a:rPr lang="fr-FR"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m</a:t>
            </a:r>
            <a:r>
              <a:rPr lang="fr-FR" dirty="0">
                <a:solidFill>
                  <a:srgbClr val="000000"/>
                </a:solidFill>
                <a:highlight>
                  <a:srgbClr val="FFFFFF"/>
                </a:highlight>
                <a:latin typeface="Consolas" panose="020B0609020204030204" pitchFamily="49" charset="0"/>
              </a:rPr>
              <a:t> + 1, </a:t>
            </a:r>
            <a:r>
              <a:rPr lang="fr-FR" dirty="0">
                <a:solidFill>
                  <a:srgbClr val="000080"/>
                </a:solidFill>
                <a:highlight>
                  <a:srgbClr val="FFFFFF"/>
                </a:highlight>
                <a:latin typeface="Consolas" panose="020B0609020204030204" pitchFamily="49" charset="0"/>
              </a:rPr>
              <a:t>r</a:t>
            </a:r>
            <a:r>
              <a:rPr lang="fr-FR"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u</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v</a:t>
            </a:r>
            <a:r>
              <a:rPr lang="ru-RU"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u </a:t>
            </a:r>
            <a:r>
              <a:rPr lang="en-US" dirty="0">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 v</a:t>
            </a:r>
            <a:r>
              <a:rPr lang="en-US" dirty="0">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endParaRPr lang="ru-RU" dirty="0"/>
          </a:p>
        </p:txBody>
      </p:sp>
      <p:graphicFrame>
        <p:nvGraphicFramePr>
          <p:cNvPr id="9" name="Таблица 8"/>
          <p:cNvGraphicFramePr>
            <a:graphicFrameLocks noGrp="1"/>
          </p:cNvGraphicFramePr>
          <p:nvPr>
            <p:extLst>
              <p:ext uri="{D42A27DB-BD31-4B8C-83A1-F6EECF244321}">
                <p14:modId xmlns:p14="http://schemas.microsoft.com/office/powerpoint/2010/main" val="3493802322"/>
              </p:ext>
            </p:extLst>
          </p:nvPr>
        </p:nvGraphicFramePr>
        <p:xfrm>
          <a:off x="2843808" y="3645024"/>
          <a:ext cx="6096002" cy="370840"/>
        </p:xfrm>
        <a:graphic>
          <a:graphicData uri="http://schemas.openxmlformats.org/drawingml/2006/table">
            <a:tbl>
              <a:tblPr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pPr algn="ctr"/>
                      <a:r>
                        <a:rPr lang="ru-RU" dirty="0"/>
                        <a:t>2</a:t>
                      </a:r>
                    </a:p>
                  </a:txBody>
                  <a:tcPr/>
                </a:tc>
                <a:tc>
                  <a:txBody>
                    <a:bodyPr/>
                    <a:lstStyle/>
                    <a:p>
                      <a:pPr algn="ctr"/>
                      <a:r>
                        <a:rPr lang="ru-RU" dirty="0"/>
                        <a:t>3</a:t>
                      </a:r>
                    </a:p>
                  </a:txBody>
                  <a:tcPr/>
                </a:tc>
                <a:tc>
                  <a:txBody>
                    <a:bodyPr/>
                    <a:lstStyle/>
                    <a:p>
                      <a:pPr algn="ctr"/>
                      <a:r>
                        <a:rPr lang="ru-RU" dirty="0"/>
                        <a:t>11</a:t>
                      </a:r>
                    </a:p>
                  </a:txBody>
                  <a:tcPr/>
                </a:tc>
                <a:tc>
                  <a:txBody>
                    <a:bodyPr/>
                    <a:lstStyle/>
                    <a:p>
                      <a:pPr algn="ctr"/>
                      <a:r>
                        <a:rPr lang="ru-RU" dirty="0"/>
                        <a:t>8</a:t>
                      </a:r>
                    </a:p>
                  </a:txBody>
                  <a:tcPr/>
                </a:tc>
                <a:tc>
                  <a:txBody>
                    <a:bodyPr/>
                    <a:lstStyle/>
                    <a:p>
                      <a:pPr algn="ctr"/>
                      <a:r>
                        <a:rPr lang="ru-RU" dirty="0"/>
                        <a:t>6</a:t>
                      </a:r>
                    </a:p>
                  </a:txBody>
                  <a:tcPr/>
                </a:tc>
                <a:tc>
                  <a:txBody>
                    <a:bodyPr/>
                    <a:lstStyle/>
                    <a:p>
                      <a:pPr algn="ctr"/>
                      <a:r>
                        <a:rPr lang="ru-RU" dirty="0"/>
                        <a:t>4</a:t>
                      </a:r>
                    </a:p>
                  </a:txBody>
                  <a:tcPr/>
                </a:tc>
                <a:tc>
                  <a:txBody>
                    <a:bodyPr/>
                    <a:lstStyle/>
                    <a:p>
                      <a:pPr algn="ctr"/>
                      <a:r>
                        <a:rPr lang="ru-RU" dirty="0"/>
                        <a:t>10</a:t>
                      </a:r>
                    </a:p>
                  </a:txBody>
                  <a:tcPr/>
                </a:tc>
                <a:tc>
                  <a:txBody>
                    <a:bodyPr/>
                    <a:lstStyle/>
                    <a:p>
                      <a:pPr algn="ctr"/>
                      <a:r>
                        <a:rPr lang="ru-RU" dirty="0"/>
                        <a:t>1</a:t>
                      </a:r>
                    </a:p>
                  </a:txBody>
                  <a:tcPr/>
                </a:tc>
                <a:tc>
                  <a:txBody>
                    <a:bodyPr/>
                    <a:lstStyle/>
                    <a:p>
                      <a:pPr algn="ctr"/>
                      <a:r>
                        <a:rPr lang="ru-RU" dirty="0"/>
                        <a:t>7</a:t>
                      </a:r>
                    </a:p>
                  </a:txBody>
                  <a:tcPr/>
                </a:tc>
                <a:tc>
                  <a:txBody>
                    <a:bodyPr/>
                    <a:lstStyle/>
                    <a:p>
                      <a:pPr algn="ctr"/>
                      <a:r>
                        <a:rPr lang="ru-RU" dirty="0"/>
                        <a:t>5</a:t>
                      </a:r>
                    </a:p>
                  </a:txBody>
                  <a:tcPr/>
                </a:tc>
                <a:tc>
                  <a:txBody>
                    <a:bodyPr/>
                    <a:lstStyle/>
                    <a:p>
                      <a:pPr algn="ctr"/>
                      <a:r>
                        <a:rPr lang="ru-RU" dirty="0"/>
                        <a:t>9</a:t>
                      </a:r>
                    </a:p>
                  </a:txBody>
                  <a:tcPr/>
                </a:tc>
                <a:extLst>
                  <a:ext uri="{0D108BD9-81ED-4DB2-BD59-A6C34878D82A}">
                    <a16:rowId xmlns:a16="http://schemas.microsoft.com/office/drawing/2014/main" val="10000"/>
                  </a:ext>
                </a:extLst>
              </a:tr>
            </a:tbl>
          </a:graphicData>
        </a:graphic>
      </p:graphicFrame>
      <p:sp>
        <p:nvSpPr>
          <p:cNvPr id="11" name="Правая фигурная скобка 10"/>
          <p:cNvSpPr/>
          <p:nvPr/>
        </p:nvSpPr>
        <p:spPr>
          <a:xfrm rot="16200000" flipH="1">
            <a:off x="4319972" y="3825044"/>
            <a:ext cx="360040" cy="3312368"/>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Правая фигурная скобка 12"/>
          <p:cNvSpPr/>
          <p:nvPr/>
        </p:nvSpPr>
        <p:spPr>
          <a:xfrm rot="16200000" flipH="1">
            <a:off x="7380312" y="4149080"/>
            <a:ext cx="360040" cy="266429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Правая фигурная скобка 13"/>
          <p:cNvSpPr/>
          <p:nvPr/>
        </p:nvSpPr>
        <p:spPr>
          <a:xfrm rot="16200000" flipH="1">
            <a:off x="3491880" y="4149080"/>
            <a:ext cx="360040" cy="165618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Правая фигурная скобка 14"/>
          <p:cNvSpPr/>
          <p:nvPr/>
        </p:nvSpPr>
        <p:spPr>
          <a:xfrm rot="16200000" flipH="1">
            <a:off x="5184068" y="4185084"/>
            <a:ext cx="360040" cy="158417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Правая фигурная скобка 15"/>
          <p:cNvSpPr/>
          <p:nvPr/>
        </p:nvSpPr>
        <p:spPr>
          <a:xfrm rot="16200000" flipH="1">
            <a:off x="6840252" y="4185084"/>
            <a:ext cx="360040" cy="158417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 name="Правая фигурная скобка 16"/>
          <p:cNvSpPr/>
          <p:nvPr/>
        </p:nvSpPr>
        <p:spPr>
          <a:xfrm rot="16200000" flipH="1">
            <a:off x="8208404" y="4473116"/>
            <a:ext cx="360040" cy="100811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Правая фигурная скобка 17"/>
          <p:cNvSpPr/>
          <p:nvPr/>
        </p:nvSpPr>
        <p:spPr>
          <a:xfrm rot="16200000" flipH="1">
            <a:off x="2915816"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9" name="Правая фигурная скобка 18"/>
          <p:cNvSpPr/>
          <p:nvPr/>
        </p:nvSpPr>
        <p:spPr>
          <a:xfrm rot="16200000" flipH="1">
            <a:off x="3491880"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0" name="Правая фигурная скобка 19"/>
          <p:cNvSpPr/>
          <p:nvPr/>
        </p:nvSpPr>
        <p:spPr>
          <a:xfrm rot="16200000" flipH="1">
            <a:off x="4067944"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Правая фигурная скобка 20"/>
          <p:cNvSpPr/>
          <p:nvPr/>
        </p:nvSpPr>
        <p:spPr>
          <a:xfrm rot="16200000" flipH="1">
            <a:off x="4896036" y="4041068"/>
            <a:ext cx="360040" cy="100811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2" name="Правая фигурная скобка 21"/>
          <p:cNvSpPr/>
          <p:nvPr/>
        </p:nvSpPr>
        <p:spPr>
          <a:xfrm rot="16200000" flipH="1">
            <a:off x="5724128"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3" name="Правая фигурная скобка 22"/>
          <p:cNvSpPr/>
          <p:nvPr/>
        </p:nvSpPr>
        <p:spPr>
          <a:xfrm rot="16200000" flipH="1">
            <a:off x="6552220" y="4041068"/>
            <a:ext cx="360040" cy="100811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4" name="Правая фигурная скобка 23"/>
          <p:cNvSpPr/>
          <p:nvPr/>
        </p:nvSpPr>
        <p:spPr>
          <a:xfrm rot="16200000" flipH="1">
            <a:off x="7380312"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Правая фигурная скобка 24"/>
          <p:cNvSpPr/>
          <p:nvPr/>
        </p:nvSpPr>
        <p:spPr>
          <a:xfrm rot="16200000" flipH="1">
            <a:off x="3203848" y="4005064"/>
            <a:ext cx="360040" cy="1080120"/>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Правая фигурная скобка 25"/>
          <p:cNvSpPr/>
          <p:nvPr/>
        </p:nvSpPr>
        <p:spPr>
          <a:xfrm rot="16200000" flipH="1">
            <a:off x="4572000"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7" name="Правая фигурная скобка 26"/>
          <p:cNvSpPr/>
          <p:nvPr/>
        </p:nvSpPr>
        <p:spPr>
          <a:xfrm rot="16200000" flipH="1">
            <a:off x="5148064"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8" name="Правая фигурная скобка 27"/>
          <p:cNvSpPr/>
          <p:nvPr/>
        </p:nvSpPr>
        <p:spPr>
          <a:xfrm rot="16200000" flipH="1">
            <a:off x="6228184"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9" name="Правая фигурная скобка 28"/>
          <p:cNvSpPr/>
          <p:nvPr/>
        </p:nvSpPr>
        <p:spPr>
          <a:xfrm rot="16200000" flipH="1">
            <a:off x="6804248"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0" name="Правая фигурная скобка 29"/>
          <p:cNvSpPr/>
          <p:nvPr/>
        </p:nvSpPr>
        <p:spPr>
          <a:xfrm rot="16200000" flipH="1">
            <a:off x="7884368"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1" name="Правая фигурная скобка 30"/>
          <p:cNvSpPr/>
          <p:nvPr/>
        </p:nvSpPr>
        <p:spPr>
          <a:xfrm rot="16200000" flipH="1">
            <a:off x="8460432"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4" name="Правая фигурная скобка 53"/>
          <p:cNvSpPr/>
          <p:nvPr/>
        </p:nvSpPr>
        <p:spPr>
          <a:xfrm rot="16200000" flipH="1">
            <a:off x="5688124" y="2888940"/>
            <a:ext cx="360040" cy="604867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 name="Нижний колонтитул 7"/>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0" name="Дата 9"/>
          <p:cNvSpPr>
            <a:spLocks noGrp="1"/>
          </p:cNvSpPr>
          <p:nvPr>
            <p:ph type="dt" sz="half" idx="2"/>
          </p:nvPr>
        </p:nvSpPr>
        <p:spPr/>
        <p:txBody>
          <a:bodyPr/>
          <a:lstStyle/>
          <a:p>
            <a:pPr>
              <a:tabLst>
                <a:tab pos="1347788" algn="l"/>
              </a:tabLst>
            </a:pPr>
            <a:r>
              <a:rPr lang="ru-RU" dirty="0"/>
              <a:t>Левкович Н.В.	2021/2022</a:t>
            </a:r>
          </a:p>
        </p:txBody>
      </p:sp>
      <p:cxnSp>
        <p:nvCxnSpPr>
          <p:cNvPr id="50" name="Прямая со стрелкой 49"/>
          <p:cNvCxnSpPr/>
          <p:nvPr/>
        </p:nvCxnSpPr>
        <p:spPr>
          <a:xfrm flipV="1">
            <a:off x="2206863" y="3429000"/>
            <a:ext cx="0" cy="2910611"/>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96062" y="3576005"/>
            <a:ext cx="1223752" cy="537070"/>
          </a:xfrm>
          <a:prstGeom prst="rect">
            <a:avLst/>
          </a:prstGeom>
          <a:noFill/>
        </p:spPr>
        <p:txBody>
          <a:bodyPr wrap="square" rtlCol="0">
            <a:spAutoFit/>
          </a:bodyPr>
          <a:lstStyle/>
          <a:p>
            <a:pPr algn="r">
              <a:lnSpc>
                <a:spcPct val="70000"/>
              </a:lnSpc>
            </a:pPr>
            <a:r>
              <a:rPr lang="ru-RU" sz="2000" dirty="0"/>
              <a:t>глубина рекурсии</a:t>
            </a:r>
          </a:p>
        </p:txBody>
      </p:sp>
      <p:sp>
        <p:nvSpPr>
          <p:cNvPr id="58" name="TextBox 57"/>
          <p:cNvSpPr txBox="1"/>
          <p:nvPr/>
        </p:nvSpPr>
        <p:spPr>
          <a:xfrm>
            <a:off x="2221520" y="5848489"/>
            <a:ext cx="259417" cy="367473"/>
          </a:xfrm>
          <a:prstGeom prst="rect">
            <a:avLst/>
          </a:prstGeom>
          <a:noFill/>
        </p:spPr>
        <p:txBody>
          <a:bodyPr wrap="square" rtlCol="0" anchor="ctr">
            <a:spAutoFit/>
          </a:bodyPr>
          <a:lstStyle/>
          <a:p>
            <a:pPr algn="ctr">
              <a:lnSpc>
                <a:spcPct val="70000"/>
              </a:lnSpc>
            </a:pPr>
            <a:r>
              <a:rPr lang="en-US" sz="2400" dirty="0"/>
              <a:t>0</a:t>
            </a:r>
            <a:endParaRPr lang="ru-RU" sz="2400" dirty="0"/>
          </a:p>
        </p:txBody>
      </p:sp>
      <p:sp>
        <p:nvSpPr>
          <p:cNvPr id="59" name="TextBox 58"/>
          <p:cNvSpPr txBox="1"/>
          <p:nvPr/>
        </p:nvSpPr>
        <p:spPr>
          <a:xfrm>
            <a:off x="2221520" y="5325903"/>
            <a:ext cx="259417" cy="367473"/>
          </a:xfrm>
          <a:prstGeom prst="rect">
            <a:avLst/>
          </a:prstGeom>
          <a:noFill/>
        </p:spPr>
        <p:txBody>
          <a:bodyPr wrap="square" rtlCol="0" anchor="ctr">
            <a:spAutoFit/>
          </a:bodyPr>
          <a:lstStyle/>
          <a:p>
            <a:pPr algn="ctr">
              <a:lnSpc>
                <a:spcPct val="70000"/>
              </a:lnSpc>
            </a:pPr>
            <a:r>
              <a:rPr lang="en-US" sz="2400" dirty="0"/>
              <a:t>1</a:t>
            </a:r>
            <a:endParaRPr lang="ru-RU" sz="2400" dirty="0"/>
          </a:p>
        </p:txBody>
      </p:sp>
      <p:sp>
        <p:nvSpPr>
          <p:cNvPr id="60" name="TextBox 59"/>
          <p:cNvSpPr txBox="1"/>
          <p:nvPr/>
        </p:nvSpPr>
        <p:spPr>
          <a:xfrm>
            <a:off x="2221520" y="4807821"/>
            <a:ext cx="259417" cy="367473"/>
          </a:xfrm>
          <a:prstGeom prst="rect">
            <a:avLst/>
          </a:prstGeom>
          <a:noFill/>
        </p:spPr>
        <p:txBody>
          <a:bodyPr wrap="square" rtlCol="0" anchor="ctr">
            <a:spAutoFit/>
          </a:bodyPr>
          <a:lstStyle/>
          <a:p>
            <a:pPr algn="ctr">
              <a:lnSpc>
                <a:spcPct val="70000"/>
              </a:lnSpc>
            </a:pPr>
            <a:r>
              <a:rPr lang="en-US" sz="2400" dirty="0"/>
              <a:t>2</a:t>
            </a:r>
            <a:endParaRPr lang="ru-RU" sz="2400" dirty="0"/>
          </a:p>
        </p:txBody>
      </p:sp>
      <p:sp>
        <p:nvSpPr>
          <p:cNvPr id="61" name="TextBox 60"/>
          <p:cNvSpPr txBox="1"/>
          <p:nvPr/>
        </p:nvSpPr>
        <p:spPr>
          <a:xfrm>
            <a:off x="2221520" y="4353030"/>
            <a:ext cx="259417" cy="367473"/>
          </a:xfrm>
          <a:prstGeom prst="rect">
            <a:avLst/>
          </a:prstGeom>
          <a:noFill/>
        </p:spPr>
        <p:txBody>
          <a:bodyPr wrap="square" rtlCol="0" anchor="ctr">
            <a:spAutoFit/>
          </a:bodyPr>
          <a:lstStyle/>
          <a:p>
            <a:pPr algn="ctr">
              <a:lnSpc>
                <a:spcPct val="70000"/>
              </a:lnSpc>
            </a:pPr>
            <a:r>
              <a:rPr lang="en-US" sz="2400" dirty="0"/>
              <a:t>3</a:t>
            </a:r>
            <a:endParaRPr lang="ru-RU" sz="2400" dirty="0"/>
          </a:p>
        </p:txBody>
      </p:sp>
      <p:sp>
        <p:nvSpPr>
          <p:cNvPr id="62" name="TextBox 61"/>
          <p:cNvSpPr txBox="1"/>
          <p:nvPr/>
        </p:nvSpPr>
        <p:spPr>
          <a:xfrm>
            <a:off x="2221520" y="3830444"/>
            <a:ext cx="259417" cy="367473"/>
          </a:xfrm>
          <a:prstGeom prst="rect">
            <a:avLst/>
          </a:prstGeom>
          <a:noFill/>
        </p:spPr>
        <p:txBody>
          <a:bodyPr wrap="square" rtlCol="0" anchor="ctr">
            <a:spAutoFit/>
          </a:bodyPr>
          <a:lstStyle/>
          <a:p>
            <a:pPr algn="ctr">
              <a:lnSpc>
                <a:spcPct val="70000"/>
              </a:lnSpc>
            </a:pPr>
            <a:r>
              <a:rPr lang="en-US" sz="2400" dirty="0"/>
              <a:t>4</a:t>
            </a:r>
            <a:endParaRPr lang="ru-RU" sz="2400" dirty="0"/>
          </a:p>
        </p:txBody>
      </p:sp>
    </p:spTree>
    <p:extLst>
      <p:ext uri="{BB962C8B-B14F-4D97-AF65-F5344CB8AC3E}">
        <p14:creationId xmlns:p14="http://schemas.microsoft.com/office/powerpoint/2010/main" val="380512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60"/>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6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9" grpId="0"/>
      <p:bldP spid="32" grpId="0"/>
      <p:bldP spid="33" grpId="0"/>
      <p:bldP spid="34" grpId="0"/>
      <p:bldP spid="35" grpId="0"/>
      <p:bldP spid="36" grpId="0"/>
      <p:bldP spid="37" grpId="0"/>
      <p:bldP spid="38" grpId="0"/>
      <p:bldP spid="40" grpId="0"/>
      <p:bldP spid="42" grpId="0"/>
      <p:bldP spid="43" grpId="0"/>
      <p:bldP spid="44" grpId="0"/>
      <p:bldP spid="46" grpId="0"/>
      <p:bldP spid="47" grpId="0"/>
      <p:bldP spid="48" grpId="0"/>
      <p:bldP spid="51" grpId="0"/>
      <p:bldP spid="52" grpId="0"/>
      <p:bldP spid="53" grpId="0"/>
      <p:bldP spid="55" grpId="0"/>
      <p:bldP spid="56"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54" grpId="0" animBg="1"/>
      <p:bldP spid="57" grpId="0"/>
      <p:bldP spid="58" grpId="0"/>
      <p:bldP spid="59" grpId="0"/>
      <p:bldP spid="60" grpId="0"/>
      <p:bldP spid="61"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b="1" dirty="0">
                <a:solidFill>
                  <a:schemeClr val="bg1">
                    <a:lumMod val="65000"/>
                  </a:schemeClr>
                </a:solidFill>
              </a:rPr>
              <a:t>Быстрая сортировка</a:t>
            </a:r>
          </a:p>
        </p:txBody>
      </p:sp>
      <p:sp>
        <p:nvSpPr>
          <p:cNvPr id="4" name="Номер слайда 3"/>
          <p:cNvSpPr>
            <a:spLocks noGrp="1"/>
          </p:cNvSpPr>
          <p:nvPr>
            <p:ph type="sldNum" sz="quarter" idx="12"/>
          </p:nvPr>
        </p:nvSpPr>
        <p:spPr/>
        <p:txBody>
          <a:bodyPr/>
          <a:lstStyle/>
          <a:p>
            <a:fld id="{35996D3A-6AFD-458C-90C1-256E03643476}" type="slidenum">
              <a:rPr lang="en-US" smtClean="0"/>
              <a:pPr/>
              <a:t>14</a:t>
            </a:fld>
            <a:endParaRPr lang="en-US"/>
          </a:p>
        </p:txBody>
      </p:sp>
      <p:sp>
        <p:nvSpPr>
          <p:cNvPr id="8" name="Прямоугольник 7"/>
          <p:cNvSpPr/>
          <p:nvPr/>
        </p:nvSpPr>
        <p:spPr>
          <a:xfrm>
            <a:off x="251520" y="4843865"/>
            <a:ext cx="8640960" cy="1577035"/>
          </a:xfrm>
          <a:prstGeom prst="rect">
            <a:avLst/>
          </a:prstGeom>
        </p:spPr>
        <p:txBody>
          <a:bodyPr wrap="square">
            <a:spAutoFit/>
          </a:bodyPr>
          <a:lstStyle/>
          <a:p>
            <a:pPr>
              <a:lnSpc>
                <a:spcPct val="80000"/>
              </a:lnSpc>
            </a:pPr>
            <a:r>
              <a:rPr lang="ru-RU" sz="2400" dirty="0"/>
              <a:t>Быстрая сортировка</a:t>
            </a:r>
          </a:p>
          <a:p>
            <a:pPr marL="342900" indent="-342900">
              <a:lnSpc>
                <a:spcPct val="80000"/>
              </a:lnSpc>
              <a:buFont typeface="Arial" panose="020B0604020202020204" pitchFamily="34" charset="0"/>
              <a:buChar char="•"/>
            </a:pPr>
            <a:r>
              <a:rPr lang="ru-RU" sz="2400" dirty="0"/>
              <a:t>реализует принцип "разделяй и властвуй"</a:t>
            </a:r>
          </a:p>
          <a:p>
            <a:pPr marL="342900" indent="-342900">
              <a:lnSpc>
                <a:spcPct val="80000"/>
              </a:lnSpc>
              <a:buFont typeface="Arial" panose="020B0604020202020204" pitchFamily="34" charset="0"/>
              <a:buChar char="•"/>
            </a:pPr>
            <a:r>
              <a:rPr lang="ru-RU" sz="2400" dirty="0"/>
              <a:t>придумана в 1960 г Ч. Э. Р. Хоаром во время обучения в аспирантуре МГУ по программе обмена студентов (опубликована в 1962)</a:t>
            </a: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01" y="792733"/>
            <a:ext cx="3505500" cy="3505500"/>
          </a:xfrm>
          <a:prstGeom prst="rect">
            <a:avLst/>
          </a:prstGeom>
        </p:spPr>
      </p:pic>
      <p:sp>
        <p:nvSpPr>
          <p:cNvPr id="11" name="Нижний колонтитул 10"/>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2" name="Дата 11"/>
          <p:cNvSpPr>
            <a:spLocks noGrp="1"/>
          </p:cNvSpPr>
          <p:nvPr>
            <p:ph type="dt" sz="half" idx="2"/>
          </p:nvPr>
        </p:nvSpPr>
        <p:spPr/>
        <p:txBody>
          <a:bodyPr/>
          <a:lstStyle/>
          <a:p>
            <a:pPr>
              <a:tabLst>
                <a:tab pos="1347788" algn="l"/>
              </a:tabLst>
            </a:pPr>
            <a:r>
              <a:rPr lang="ru-RU" dirty="0"/>
              <a:t>Левкович Н.В.	2021/2022</a:t>
            </a:r>
          </a:p>
        </p:txBody>
      </p:sp>
      <p:pic>
        <p:nvPicPr>
          <p:cNvPr id="3" name="Рисунок 2">
            <a:extLst>
              <a:ext uri="{FF2B5EF4-FFF2-40B4-BE49-F238E27FC236}">
                <a16:creationId xmlns:a16="http://schemas.microsoft.com/office/drawing/2014/main" id="{BEE6ACAD-907D-4502-9510-2DC9CB6BD200}"/>
              </a:ext>
            </a:extLst>
          </p:cNvPr>
          <p:cNvPicPr>
            <a:picLocks noChangeAspect="1"/>
          </p:cNvPicPr>
          <p:nvPr/>
        </p:nvPicPr>
        <p:blipFill rotWithShape="1">
          <a:blip r:embed="rId4"/>
          <a:srcRect l="19557" r="20941"/>
          <a:stretch/>
        </p:blipFill>
        <p:spPr>
          <a:xfrm>
            <a:off x="5180263" y="792733"/>
            <a:ext cx="3363990" cy="3513234"/>
          </a:xfrm>
          <a:prstGeom prst="rect">
            <a:avLst/>
          </a:prstGeom>
        </p:spPr>
      </p:pic>
      <p:sp>
        <p:nvSpPr>
          <p:cNvPr id="6" name="Прямоугольник 5">
            <a:extLst>
              <a:ext uri="{FF2B5EF4-FFF2-40B4-BE49-F238E27FC236}">
                <a16:creationId xmlns:a16="http://schemas.microsoft.com/office/drawing/2014/main" id="{C6227526-8C55-41F0-B75C-4EBF64E1292E}"/>
              </a:ext>
            </a:extLst>
          </p:cNvPr>
          <p:cNvSpPr/>
          <p:nvPr/>
        </p:nvSpPr>
        <p:spPr>
          <a:xfrm>
            <a:off x="5180263" y="4287496"/>
            <a:ext cx="3363990" cy="690638"/>
          </a:xfrm>
          <a:prstGeom prst="rect">
            <a:avLst/>
          </a:prstGeom>
        </p:spPr>
        <p:txBody>
          <a:bodyPr wrap="square">
            <a:spAutoFit/>
          </a:bodyPr>
          <a:lstStyle/>
          <a:p>
            <a:pPr algn="r">
              <a:lnSpc>
                <a:spcPct val="80000"/>
              </a:lnSpc>
            </a:pPr>
            <a:r>
              <a:rPr lang="ru-RU" sz="2400" dirty="0"/>
              <a:t>Колмогоров Андрей Николаевич</a:t>
            </a:r>
          </a:p>
        </p:txBody>
      </p:sp>
      <p:sp>
        <p:nvSpPr>
          <p:cNvPr id="9" name="Прямоугольник 8">
            <a:extLst>
              <a:ext uri="{FF2B5EF4-FFF2-40B4-BE49-F238E27FC236}">
                <a16:creationId xmlns:a16="http://schemas.microsoft.com/office/drawing/2014/main" id="{6B7E8A50-B3C1-4570-94ED-ED5185B4E950}"/>
              </a:ext>
            </a:extLst>
          </p:cNvPr>
          <p:cNvSpPr/>
          <p:nvPr/>
        </p:nvSpPr>
        <p:spPr>
          <a:xfrm>
            <a:off x="314211" y="4287496"/>
            <a:ext cx="3808671" cy="461665"/>
          </a:xfrm>
          <a:prstGeom prst="rect">
            <a:avLst/>
          </a:prstGeom>
        </p:spPr>
        <p:txBody>
          <a:bodyPr wrap="none">
            <a:spAutoFit/>
          </a:bodyPr>
          <a:lstStyle/>
          <a:p>
            <a:r>
              <a:rPr lang="ru-RU" sz="2400" dirty="0"/>
              <a:t>Чарльз Энтони Ричард Хоар</a:t>
            </a:r>
          </a:p>
        </p:txBody>
      </p:sp>
    </p:spTree>
    <p:extLst>
      <p:ext uri="{BB962C8B-B14F-4D97-AF65-F5344CB8AC3E}">
        <p14:creationId xmlns:p14="http://schemas.microsoft.com/office/powerpoint/2010/main" val="9795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b="1" dirty="0">
                <a:solidFill>
                  <a:schemeClr val="bg1">
                    <a:lumMod val="65000"/>
                  </a:schemeClr>
                </a:solidFill>
              </a:rPr>
              <a:t>Быстрая сортировка</a:t>
            </a:r>
          </a:p>
        </p:txBody>
      </p:sp>
      <p:sp>
        <p:nvSpPr>
          <p:cNvPr id="4" name="Номер слайда 3"/>
          <p:cNvSpPr>
            <a:spLocks noGrp="1"/>
          </p:cNvSpPr>
          <p:nvPr>
            <p:ph type="sldNum" sz="quarter" idx="12"/>
          </p:nvPr>
        </p:nvSpPr>
        <p:spPr/>
        <p:txBody>
          <a:bodyPr/>
          <a:lstStyle/>
          <a:p>
            <a:fld id="{35996D3A-6AFD-458C-90C1-256E03643476}" type="slidenum">
              <a:rPr lang="en-US" smtClean="0"/>
              <a:pPr/>
              <a:t>15</a:t>
            </a:fld>
            <a:endParaRPr lang="en-US"/>
          </a:p>
        </p:txBody>
      </p:sp>
      <p:sp>
        <p:nvSpPr>
          <p:cNvPr id="10" name="Прямоугольник 9"/>
          <p:cNvSpPr/>
          <p:nvPr/>
        </p:nvSpPr>
        <p:spPr>
          <a:xfrm>
            <a:off x="468000" y="1629000"/>
            <a:ext cx="7992888" cy="3801041"/>
          </a:xfrm>
          <a:prstGeom prst="rect">
            <a:avLst/>
          </a:prstGeom>
        </p:spPr>
        <p:txBody>
          <a:bodyPr wrap="square">
            <a:spAutoFit/>
          </a:bodyPr>
          <a:lstStyle/>
          <a:p>
            <a:pPr>
              <a:spcBef>
                <a:spcPts val="600"/>
              </a:spcBef>
            </a:pPr>
            <a:r>
              <a:rPr lang="ru-RU" sz="2400" dirty="0"/>
              <a:t>Алгоритм быстрой сортировки</a:t>
            </a:r>
            <a:r>
              <a:rPr lang="en-US" sz="2400" dirty="0"/>
              <a:t>:</a:t>
            </a:r>
            <a:endParaRPr lang="ru-RU" sz="2400" dirty="0"/>
          </a:p>
          <a:p>
            <a:pPr marL="457200" indent="-457200">
              <a:spcBef>
                <a:spcPts val="600"/>
              </a:spcBef>
              <a:buAutoNum type="arabicParenR"/>
            </a:pPr>
            <a:r>
              <a:rPr lang="ru-RU" sz="2400" dirty="0"/>
              <a:t>выбрать опорный элемент из массива (любой)</a:t>
            </a:r>
          </a:p>
          <a:p>
            <a:pPr marL="457200" indent="-457200">
              <a:spcBef>
                <a:spcPts val="600"/>
              </a:spcBef>
              <a:buAutoNum type="arabicParenR"/>
            </a:pPr>
            <a:r>
              <a:rPr lang="ru-RU" sz="2400" dirty="0"/>
              <a:t>разделить массив на две части:</a:t>
            </a:r>
          </a:p>
          <a:p>
            <a:pPr>
              <a:spcBef>
                <a:spcPts val="600"/>
              </a:spcBef>
            </a:pPr>
            <a:r>
              <a:rPr lang="ru-RU" sz="2400" dirty="0"/>
              <a:t>       - элементы </a:t>
            </a:r>
            <a:r>
              <a:rPr lang="en-US" sz="2400" dirty="0"/>
              <a:t>&lt;=</a:t>
            </a:r>
            <a:r>
              <a:rPr lang="ru-RU" sz="2400" dirty="0"/>
              <a:t> опорного</a:t>
            </a:r>
          </a:p>
          <a:p>
            <a:pPr>
              <a:spcBef>
                <a:spcPts val="600"/>
              </a:spcBef>
            </a:pPr>
            <a:r>
              <a:rPr lang="ru-RU" sz="2400" dirty="0"/>
              <a:t>       - элементы </a:t>
            </a:r>
            <a:r>
              <a:rPr lang="en-US" sz="2400" dirty="0"/>
              <a:t>&gt;= </a:t>
            </a:r>
            <a:r>
              <a:rPr lang="ru-RU" sz="2400" dirty="0"/>
              <a:t>опорного</a:t>
            </a:r>
          </a:p>
          <a:p>
            <a:pPr marL="450850" indent="-450850">
              <a:spcBef>
                <a:spcPts val="600"/>
              </a:spcBef>
            </a:pPr>
            <a:r>
              <a:rPr lang="ru-RU" sz="2400" dirty="0"/>
              <a:t>3)	рекурсивно применить первые два шага к двум полученным </a:t>
            </a:r>
            <a:r>
              <a:rPr lang="ru-RU" sz="2400" dirty="0" err="1"/>
              <a:t>подмассивам</a:t>
            </a:r>
            <a:r>
              <a:rPr lang="ru-RU" sz="2400" dirty="0"/>
              <a:t>.</a:t>
            </a:r>
            <a:br>
              <a:rPr lang="ru-RU" sz="2400" dirty="0"/>
            </a:br>
            <a:r>
              <a:rPr lang="ru-RU" sz="2400" dirty="0"/>
              <a:t>Рекурсия не применяется к массиву, в котором только один элемент.</a:t>
            </a:r>
          </a:p>
        </p:txBody>
      </p: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9" name="Дата 8"/>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227352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16</a:t>
            </a:fld>
            <a:endParaRPr lang="en-US"/>
          </a:p>
        </p:txBody>
      </p:sp>
      <p:sp>
        <p:nvSpPr>
          <p:cNvPr id="8" name="Прямоугольник 7"/>
          <p:cNvSpPr/>
          <p:nvPr/>
        </p:nvSpPr>
        <p:spPr>
          <a:xfrm>
            <a:off x="179512" y="908720"/>
            <a:ext cx="7992888" cy="461665"/>
          </a:xfrm>
          <a:prstGeom prst="rect">
            <a:avLst/>
          </a:prstGeom>
        </p:spPr>
        <p:txBody>
          <a:bodyPr wrap="square">
            <a:spAutoFit/>
          </a:bodyPr>
          <a:lstStyle/>
          <a:p>
            <a:r>
              <a:rPr lang="ru-RU" sz="2400" dirty="0"/>
              <a:t>Быстрая сортировка</a:t>
            </a:r>
          </a:p>
        </p:txBody>
      </p:sp>
      <p:sp>
        <p:nvSpPr>
          <p:cNvPr id="6" name="Прямоугольник 5"/>
          <p:cNvSpPr/>
          <p:nvPr/>
        </p:nvSpPr>
        <p:spPr>
          <a:xfrm>
            <a:off x="1548024" y="5373168"/>
            <a:ext cx="432000" cy="2160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9" name="Прямоугольник 8"/>
          <p:cNvSpPr/>
          <p:nvPr/>
        </p:nvSpPr>
        <p:spPr>
          <a:xfrm>
            <a:off x="6084024" y="5157168"/>
            <a:ext cx="432000" cy="4320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11" name="Прямоугольник 10"/>
          <p:cNvSpPr/>
          <p:nvPr/>
        </p:nvSpPr>
        <p:spPr>
          <a:xfrm>
            <a:off x="3564024" y="4941168"/>
            <a:ext cx="432000" cy="648072"/>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2" name="Прямоугольник 11"/>
          <p:cNvSpPr/>
          <p:nvPr/>
        </p:nvSpPr>
        <p:spPr>
          <a:xfrm>
            <a:off x="2556024" y="4725168"/>
            <a:ext cx="432000" cy="86409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13" name="Прямоугольник 12"/>
          <p:cNvSpPr/>
          <p:nvPr/>
        </p:nvSpPr>
        <p:spPr>
          <a:xfrm>
            <a:off x="7596024" y="4437168"/>
            <a:ext cx="432000" cy="11521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14" name="Прямоугольник 13"/>
          <p:cNvSpPr/>
          <p:nvPr/>
        </p:nvSpPr>
        <p:spPr>
          <a:xfrm>
            <a:off x="5580024" y="4221168"/>
            <a:ext cx="432000" cy="1368152"/>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15" name="Прямоугольник 14"/>
          <p:cNvSpPr/>
          <p:nvPr/>
        </p:nvSpPr>
        <p:spPr>
          <a:xfrm>
            <a:off x="4572000" y="3933000"/>
            <a:ext cx="432000" cy="1656183"/>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7</a:t>
            </a:r>
            <a:endParaRPr lang="ru-RU" dirty="0">
              <a:noFill/>
            </a:endParaRPr>
          </a:p>
        </p:txBody>
      </p:sp>
      <p:sp>
        <p:nvSpPr>
          <p:cNvPr id="16" name="Прямоугольник 1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7" name="Прямоугольник 26"/>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32" name="Прямоугольник 31"/>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5" name="Прямая со стрелкой 34"/>
          <p:cNvCxnSpPr/>
          <p:nvPr/>
        </p:nvCxnSpPr>
        <p:spPr>
          <a:xfrm flipH="1">
            <a:off x="4788000" y="1989000"/>
            <a:ext cx="288040" cy="1656000"/>
          </a:xfrm>
          <a:prstGeom prst="straightConnector1">
            <a:avLst/>
          </a:prstGeom>
          <a:ln w="31750">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5076000" y="1269000"/>
            <a:ext cx="2160240" cy="720080"/>
          </a:xfrm>
          <a:prstGeom prst="rect">
            <a:avLst/>
          </a:prstGeom>
          <a:solidFill>
            <a:schemeClr val="accent1">
              <a:lumMod val="20000"/>
              <a:lumOff val="80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solidFill>
              </a:rPr>
              <a:t>опорный элемент</a:t>
            </a:r>
          </a:p>
        </p:txBody>
      </p:sp>
      <p:cxnSp>
        <p:nvCxnSpPr>
          <p:cNvPr id="40" name="Прямая соединительная линия 39"/>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 name="Нижний колонтитул 9"/>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31" name="Дата 30"/>
          <p:cNvSpPr>
            <a:spLocks noGrp="1"/>
          </p:cNvSpPr>
          <p:nvPr>
            <p:ph type="dt" sz="half" idx="2"/>
          </p:nvPr>
        </p:nvSpPr>
        <p:spPr/>
        <p:txBody>
          <a:bodyPr/>
          <a:lstStyle/>
          <a:p>
            <a:pPr>
              <a:tabLst>
                <a:tab pos="1347788" algn="l"/>
              </a:tabLst>
            </a:pPr>
            <a:r>
              <a:rPr lang="ru-RU" dirty="0"/>
              <a:t>Левкович Н.В.	2021/2022</a:t>
            </a:r>
          </a:p>
        </p:txBody>
      </p:sp>
      <p:cxnSp>
        <p:nvCxnSpPr>
          <p:cNvPr id="33" name="Прямая со стрелкой 32">
            <a:extLst>
              <a:ext uri="{FF2B5EF4-FFF2-40B4-BE49-F238E27FC236}">
                <a16:creationId xmlns:a16="http://schemas.microsoft.com/office/drawing/2014/main" id="{26E7D1C9-D329-49D3-8C1F-9F14A6EF0849}"/>
              </a:ext>
            </a:extLst>
          </p:cNvPr>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26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2"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17</a:t>
            </a:fld>
            <a:endParaRPr lang="en-US"/>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V="1">
            <a:off x="831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2" name="Прямоугольник 41"/>
          <p:cNvSpPr/>
          <p:nvPr/>
        </p:nvSpPr>
        <p:spPr>
          <a:xfrm>
            <a:off x="4788000" y="5733256"/>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52" name="Прямоугольник 51"/>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a:t>
            </a:r>
            <a:r>
              <a:rPr lang="en-US" sz="2400" dirty="0"/>
              <a:t>c</a:t>
            </a:r>
            <a:r>
              <a:rPr lang="ru-RU" sz="2400" dirty="0"/>
              <a:t> </a:t>
            </a:r>
            <a:r>
              <a:rPr lang="ru-RU" sz="2400" u="sng" dirty="0"/>
              <a:t>правой</a:t>
            </a:r>
            <a:r>
              <a:rPr lang="ru-RU" sz="2400" dirty="0"/>
              <a:t> стороны массива</a:t>
            </a:r>
          </a:p>
        </p:txBody>
      </p:sp>
      <p:sp>
        <p:nvSpPr>
          <p:cNvPr id="53" name="Прямоугольник 5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54" name="Прямоугольник 53"/>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
        <p:nvSpPr>
          <p:cNvPr id="44" name="Дуга 43"/>
          <p:cNvSpPr/>
          <p:nvPr/>
        </p:nvSpPr>
        <p:spPr>
          <a:xfrm flipV="1">
            <a:off x="4788000" y="5847681"/>
            <a:ext cx="3528000" cy="360033"/>
          </a:xfrm>
          <a:prstGeom prst="arc">
            <a:avLst>
              <a:gd name="adj1" fmla="val 10813819"/>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166357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18</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sp>
        <p:nvSpPr>
          <p:cNvPr id="36" name="Прямоугольник 35"/>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cxnSp>
        <p:nvCxnSpPr>
          <p:cNvPr id="39" name="Прямая со стрелкой 38"/>
          <p:cNvCxnSpPr/>
          <p:nvPr/>
        </p:nvCxnSpPr>
        <p:spPr>
          <a:xfrm flipV="1">
            <a:off x="7811643"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4" name="Прямоугольник 33"/>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2" name="Группа 1"/>
          <p:cNvGrpSpPr/>
          <p:nvPr/>
        </p:nvGrpSpPr>
        <p:grpSpPr>
          <a:xfrm>
            <a:off x="4788000" y="5733256"/>
            <a:ext cx="3023643" cy="474458"/>
            <a:chOff x="4788000" y="5733256"/>
            <a:chExt cx="3528000" cy="474458"/>
          </a:xfrm>
        </p:grpSpPr>
        <p:sp>
          <p:nvSpPr>
            <p:cNvPr id="32" name="Прямоугольник 31"/>
            <p:cNvSpPr/>
            <p:nvPr/>
          </p:nvSpPr>
          <p:spPr>
            <a:xfrm>
              <a:off x="4788000" y="5733256"/>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5" name="Дуга 34"/>
            <p:cNvSpPr/>
            <p:nvPr/>
          </p:nvSpPr>
          <p:spPr>
            <a:xfrm flipV="1">
              <a:off x="4788000" y="5847681"/>
              <a:ext cx="3528000" cy="360033"/>
            </a:xfrm>
            <a:prstGeom prst="arc">
              <a:avLst>
                <a:gd name="adj1" fmla="val 10813819"/>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37" name="Прямая со стрелкой 36"/>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468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19</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H="1" flipV="1">
            <a:off x="756475"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781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больший</a:t>
            </a:r>
            <a:r>
              <a:rPr lang="ru-RU" sz="2400" dirty="0"/>
              <a:t> или равный</a:t>
            </a:r>
            <a:br>
              <a:rPr lang="ru-RU" sz="2400" dirty="0"/>
            </a:br>
            <a:r>
              <a:rPr lang="ru-RU" sz="2400" dirty="0"/>
              <a:t>						опорному	с </a:t>
            </a:r>
            <a:r>
              <a:rPr lang="ru-RU" sz="2400" u="sng" dirty="0"/>
              <a:t>левой</a:t>
            </a:r>
            <a:r>
              <a:rPr lang="ru-RU" sz="2400" dirty="0"/>
              <a:t> стороны 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2" name="Группа 1"/>
          <p:cNvGrpSpPr/>
          <p:nvPr/>
        </p:nvGrpSpPr>
        <p:grpSpPr>
          <a:xfrm>
            <a:off x="756475" y="5741630"/>
            <a:ext cx="4031525" cy="474458"/>
            <a:chOff x="1260000" y="5741630"/>
            <a:chExt cx="3528000" cy="474458"/>
          </a:xfrm>
        </p:grpSpPr>
        <p:sp>
          <p:nvSpPr>
            <p:cNvPr id="32" name="Прямоугольник 31"/>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6" name="Дуга 35"/>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37" name="Прямая со стрелкой 36"/>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63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75520" y="2997128"/>
            <a:ext cx="8640960" cy="1800493"/>
          </a:xfrm>
          <a:prstGeom prst="rect">
            <a:avLst/>
          </a:prstGeom>
          <a:noFill/>
        </p:spPr>
        <p:txBody>
          <a:bodyPr wrap="square" rtlCol="0">
            <a:spAutoFit/>
          </a:bodyPr>
          <a:lstStyle/>
          <a:p>
            <a:pPr>
              <a:spcBef>
                <a:spcPts val="600"/>
              </a:spcBef>
            </a:pPr>
            <a:r>
              <a:rPr lang="ru-RU" sz="2400" b="1" i="1" dirty="0">
                <a:solidFill>
                  <a:schemeClr val="bg1">
                    <a:lumMod val="50000"/>
                  </a:schemeClr>
                </a:solidFill>
              </a:rPr>
              <a:t>Например</a:t>
            </a:r>
          </a:p>
          <a:p>
            <a:pPr marL="342900" indent="-342900">
              <a:spcBef>
                <a:spcPts val="600"/>
              </a:spcBef>
              <a:buFont typeface="Arial" panose="020B0604020202020204" pitchFamily="34" charset="0"/>
              <a:buChar char="•"/>
            </a:pPr>
            <a:r>
              <a:rPr lang="ru-RU" sz="2400" dirty="0"/>
              <a:t>Факториал</a:t>
            </a:r>
            <a:endParaRPr lang="en-US" sz="2400" dirty="0"/>
          </a:p>
          <a:p>
            <a:pPr marL="342900" indent="-342900">
              <a:spcBef>
                <a:spcPts val="600"/>
              </a:spcBef>
              <a:buFont typeface="Arial" panose="020B0604020202020204" pitchFamily="34" charset="0"/>
              <a:buChar char="•"/>
            </a:pPr>
            <a:endParaRPr lang="en-US" sz="2400" dirty="0"/>
          </a:p>
          <a:p>
            <a:pPr marL="342900" indent="-342900">
              <a:spcBef>
                <a:spcPts val="600"/>
              </a:spcBef>
              <a:buFont typeface="Arial" panose="020B0604020202020204" pitchFamily="34" charset="0"/>
              <a:buChar char="•"/>
            </a:pPr>
            <a:r>
              <a:rPr lang="ru-RU" sz="2400" dirty="0"/>
              <a:t>Ряд чисел Фибоначчи</a:t>
            </a:r>
            <a:endParaRPr lang="en-US" sz="2400" dirty="0"/>
          </a:p>
        </p:txBody>
      </p:sp>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a:t>
            </a:fld>
            <a:endParaRPr lang="en-US"/>
          </a:p>
        </p:txBody>
      </p:sp>
      <p:sp>
        <p:nvSpPr>
          <p:cNvPr id="6" name="TextBox 5"/>
          <p:cNvSpPr txBox="1"/>
          <p:nvPr/>
        </p:nvSpPr>
        <p:spPr>
          <a:xfrm>
            <a:off x="324000" y="1845000"/>
            <a:ext cx="8640960" cy="1246495"/>
          </a:xfrm>
          <a:prstGeom prst="rect">
            <a:avLst/>
          </a:prstGeom>
          <a:noFill/>
        </p:spPr>
        <p:txBody>
          <a:bodyPr wrap="square" rtlCol="0">
            <a:spAutoFit/>
          </a:bodyPr>
          <a:lstStyle/>
          <a:p>
            <a:r>
              <a:rPr lang="ru-RU" sz="2200" dirty="0">
                <a:solidFill>
                  <a:schemeClr val="bg1">
                    <a:lumMod val="50000"/>
                  </a:schemeClr>
                </a:solidFill>
              </a:rPr>
              <a:t>В математике</a:t>
            </a:r>
          </a:p>
          <a:p>
            <a:pPr>
              <a:spcBef>
                <a:spcPts val="600"/>
              </a:spcBef>
            </a:pPr>
            <a:r>
              <a:rPr lang="ru-RU" sz="2400" b="1" i="1" dirty="0"/>
              <a:t>Рекурсивная функция </a:t>
            </a:r>
            <a:r>
              <a:rPr lang="ru-RU" sz="2400" dirty="0"/>
              <a:t>- функция, которая определена через понятие самой этой функции.</a:t>
            </a:r>
          </a:p>
        </p:txBody>
      </p:sp>
      <p:sp>
        <p:nvSpPr>
          <p:cNvPr id="13" name="TextBox 12"/>
          <p:cNvSpPr txBox="1"/>
          <p:nvPr/>
        </p:nvSpPr>
        <p:spPr>
          <a:xfrm>
            <a:off x="4716000" y="261000"/>
            <a:ext cx="4248496" cy="1107996"/>
          </a:xfrm>
          <a:prstGeom prst="rect">
            <a:avLst/>
          </a:prstGeom>
          <a:noFill/>
        </p:spPr>
        <p:txBody>
          <a:bodyPr wrap="square" rtlCol="0">
            <a:spAutoFit/>
          </a:bodyPr>
          <a:lstStyle/>
          <a:p>
            <a:r>
              <a:rPr lang="ru-RU" sz="2200" dirty="0">
                <a:solidFill>
                  <a:schemeClr val="bg1">
                    <a:lumMod val="65000"/>
                  </a:schemeClr>
                </a:solidFill>
              </a:rPr>
              <a:t>* Чтобы понять рекурсию, нужно</a:t>
            </a:r>
            <a:br>
              <a:rPr lang="en-US" sz="2200" dirty="0">
                <a:solidFill>
                  <a:schemeClr val="bg1">
                    <a:lumMod val="65000"/>
                  </a:schemeClr>
                </a:solidFill>
              </a:rPr>
            </a:br>
            <a:r>
              <a:rPr lang="en-US" sz="2200" dirty="0">
                <a:solidFill>
                  <a:schemeClr val="bg1">
                    <a:lumMod val="65000"/>
                  </a:schemeClr>
                </a:solidFill>
              </a:rPr>
              <a:t>  </a:t>
            </a:r>
            <a:r>
              <a:rPr lang="ru-RU" sz="2200" dirty="0">
                <a:solidFill>
                  <a:schemeClr val="bg1">
                    <a:lumMod val="65000"/>
                  </a:schemeClr>
                </a:solidFill>
              </a:rPr>
              <a:t> сначала понять рекурсию</a:t>
            </a:r>
          </a:p>
          <a:p>
            <a:pPr algn="r"/>
            <a:r>
              <a:rPr lang="ru-RU" sz="2200" dirty="0">
                <a:solidFill>
                  <a:schemeClr val="bg1">
                    <a:lumMod val="65000"/>
                  </a:schemeClr>
                </a:solidFill>
              </a:rPr>
              <a:t>(народный фольклор)</a:t>
            </a:r>
          </a:p>
        </p:txBody>
      </p:sp>
      <p:sp>
        <p:nvSpPr>
          <p:cNvPr id="8" name="Прямоугольник 7"/>
          <p:cNvSpPr/>
          <p:nvPr/>
        </p:nvSpPr>
        <p:spPr>
          <a:xfrm>
            <a:off x="4644480" y="4005240"/>
            <a:ext cx="2736304" cy="1200329"/>
          </a:xfrm>
          <a:prstGeom prst="rect">
            <a:avLst/>
          </a:prstGeom>
        </p:spPr>
        <p:txBody>
          <a:bodyPr wrap="square">
            <a:spAutoFit/>
          </a:bodyPr>
          <a:lstStyle/>
          <a:p>
            <a:pPr lvl="0">
              <a:spcBef>
                <a:spcPts val="600"/>
              </a:spcBef>
            </a:pPr>
            <a:r>
              <a:rPr lang="en-US" sz="2400" dirty="0">
                <a:solidFill>
                  <a:prstClr val="black"/>
                </a:solidFill>
              </a:rPr>
              <a:t>F(1) = 0</a:t>
            </a:r>
            <a:br>
              <a:rPr lang="en-US" sz="2400" dirty="0">
                <a:solidFill>
                  <a:prstClr val="black"/>
                </a:solidFill>
              </a:rPr>
            </a:br>
            <a:r>
              <a:rPr lang="en-US" sz="2400" dirty="0">
                <a:solidFill>
                  <a:prstClr val="black"/>
                </a:solidFill>
              </a:rPr>
              <a:t>F(2) = 1</a:t>
            </a:r>
            <a:br>
              <a:rPr lang="en-US" sz="2400" dirty="0">
                <a:solidFill>
                  <a:prstClr val="black"/>
                </a:solidFill>
              </a:rPr>
            </a:br>
            <a:r>
              <a:rPr lang="en-US" sz="2400" dirty="0">
                <a:solidFill>
                  <a:prstClr val="black"/>
                </a:solidFill>
              </a:rPr>
              <a:t>F(n) = F(n-1) + F(n-2)</a:t>
            </a:r>
            <a:endParaRPr lang="ru-RU" sz="2400" dirty="0">
              <a:solidFill>
                <a:prstClr val="black"/>
              </a:solidFill>
            </a:endParaRPr>
          </a:p>
        </p:txBody>
      </p:sp>
      <p:sp>
        <p:nvSpPr>
          <p:cNvPr id="11" name="Прямоугольник 10"/>
          <p:cNvSpPr/>
          <p:nvPr/>
        </p:nvSpPr>
        <p:spPr>
          <a:xfrm>
            <a:off x="4644480" y="3069136"/>
            <a:ext cx="4572000" cy="907941"/>
          </a:xfrm>
          <a:prstGeom prst="rect">
            <a:avLst/>
          </a:prstGeom>
        </p:spPr>
        <p:txBody>
          <a:bodyPr>
            <a:spAutoFit/>
          </a:bodyPr>
          <a:lstStyle/>
          <a:p>
            <a:pPr lvl="0">
              <a:spcBef>
                <a:spcPts val="600"/>
              </a:spcBef>
            </a:pPr>
            <a:r>
              <a:rPr lang="en-US" sz="2400" dirty="0">
                <a:solidFill>
                  <a:prstClr val="black"/>
                </a:solidFill>
              </a:rPr>
              <a:t>factorial(0) = 1</a:t>
            </a:r>
          </a:p>
          <a:p>
            <a:pPr lvl="0">
              <a:spcBef>
                <a:spcPts val="600"/>
              </a:spcBef>
            </a:pPr>
            <a:r>
              <a:rPr lang="en-US" sz="2400" dirty="0">
                <a:solidFill>
                  <a:prstClr val="black"/>
                </a:solidFill>
              </a:rPr>
              <a:t>factorial(n) = n * factorial(n-1)</a:t>
            </a:r>
            <a:endParaRPr lang="ru-RU" sz="2400" dirty="0">
              <a:solidFill>
                <a:prstClr val="black"/>
              </a:solidFill>
            </a:endParaRPr>
          </a:p>
        </p:txBody>
      </p:sp>
      <p:sp>
        <p:nvSpPr>
          <p:cNvPr id="9" name="Нижний колонтитул 8"/>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0" name="Дата 9"/>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42900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20</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50" name="Прямая со стрелкой 49"/>
          <p:cNvCxnSpPr/>
          <p:nvPr/>
        </p:nvCxnSpPr>
        <p:spPr>
          <a:xfrm flipV="1">
            <a:off x="781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251520" y="1124744"/>
            <a:ext cx="7992888" cy="461665"/>
          </a:xfrm>
          <a:prstGeom prst="rect">
            <a:avLst/>
          </a:prstGeom>
        </p:spPr>
        <p:txBody>
          <a:bodyPr wrap="square">
            <a:spAutoFit/>
          </a:bodyPr>
          <a:lstStyle/>
          <a:p>
            <a:r>
              <a:rPr lang="ru-RU" sz="2400" dirty="0"/>
              <a:t>Быстрая сортировка: перестановка</a:t>
            </a:r>
          </a:p>
        </p:txBody>
      </p:sp>
      <p:cxnSp>
        <p:nvCxnSpPr>
          <p:cNvPr id="35" name="Прямая со стрелкой 34"/>
          <p:cNvCxnSpPr/>
          <p:nvPr/>
        </p:nvCxnSpPr>
        <p:spPr>
          <a:xfrm flipV="1">
            <a:off x="75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cxnSp>
        <p:nvCxnSpPr>
          <p:cNvPr id="38" name="Прямая со стрелкой 37"/>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21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1.11111E-6 -2.96296E-6 L 0.20677 -0.07801 C 0.25017 -0.0956 0.3151 -0.10486 0.38246 -0.10486 C 0.45955 -0.10486 0.52135 -0.0956 0.56476 -0.07801 L 0.7717 -2.96296E-6 " pathEditMode="relative" rAng="0" ptsTypes="AAAAA">
                                      <p:cBhvr>
                                        <p:cTn id="6" dur="2000" fill="hold"/>
                                        <p:tgtEl>
                                          <p:spTgt spid="23"/>
                                        </p:tgtEl>
                                        <p:attrNameLst>
                                          <p:attrName>ppt_x</p:attrName>
                                          <p:attrName>ppt_y</p:attrName>
                                        </p:attrNameLst>
                                      </p:cBhvr>
                                      <p:rCtr x="38576" y="-5255"/>
                                    </p:animMotion>
                                  </p:childTnLst>
                                </p:cTn>
                              </p:par>
                              <p:par>
                                <p:cTn id="7" presetID="37" presetClass="path" presetSubtype="0" accel="50000" decel="50000" fill="hold" grpId="0" nodeType="withEffect">
                                  <p:stCondLst>
                                    <p:cond delay="0"/>
                                  </p:stCondLst>
                                  <p:childTnLst>
                                    <p:animMotion origin="layout" path="M -2.77778E-7 1.48148E-6 L -0.20694 0.04004 C -0.25035 0.04907 -0.31528 0.05393 -0.38264 0.05393 C -0.4599 0.05393 -0.52153 0.04907 -0.56493 0.04004 L -0.7717 1.48148E-6 " pathEditMode="relative" rAng="0" ptsTypes="AAAAA">
                                      <p:cBhvr>
                                        <p:cTn id="8" dur="2000" fill="hold"/>
                                        <p:tgtEl>
                                          <p:spTgt spid="29"/>
                                        </p:tgtEl>
                                        <p:attrNameLst>
                                          <p:attrName>ppt_x</p:attrName>
                                          <p:attrName>ppt_y</p:attrName>
                                        </p:attrNameLst>
                                      </p:cBhvr>
                                      <p:rCtr x="-38594" y="2685"/>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2.77778E-7 1.48148E-6 L -0.01476 0.01921 C -0.01788 0.02361 -0.02257 0.02616 -0.02743 0.02616 C -0.03281 0.02616 -0.03733 0.02361 -0.04045 0.01921 L -0.05503 1.48148E-6 " pathEditMode="relative" rAng="0" ptsTypes="AAAAA">
                                      <p:cBhvr>
                                        <p:cTn id="11" dur="2000" fill="hold"/>
                                        <p:tgtEl>
                                          <p:spTgt spid="50"/>
                                        </p:tgtEl>
                                        <p:attrNameLst>
                                          <p:attrName>ppt_x</p:attrName>
                                          <p:attrName>ppt_y</p:attrName>
                                        </p:attrNameLst>
                                      </p:cBhvr>
                                      <p:rCtr x="-2760" y="1296"/>
                                    </p:animMotion>
                                  </p:childTnLst>
                                </p:cTn>
                              </p:par>
                              <p:par>
                                <p:cTn id="12" presetID="37" presetClass="path" presetSubtype="0" accel="50000" decel="50000" fill="hold" nodeType="withEffect">
                                  <p:stCondLst>
                                    <p:cond delay="0"/>
                                  </p:stCondLst>
                                  <p:childTnLst>
                                    <p:animMotion origin="layout" path="M 1.11111E-6 -1.11111E-6 L 0.01458 0.01991 C 0.01771 0.02477 0.02239 0.02732 0.02708 0.02732 C 0.03281 0.02732 0.03698 0.02477 0.04028 0.01991 L 0.05521 -1.11111E-6 " pathEditMode="relative" rAng="0" ptsTypes="AAAAA">
                                      <p:cBhvr>
                                        <p:cTn id="13" dur="2000" fill="hold"/>
                                        <p:tgtEl>
                                          <p:spTgt spid="35"/>
                                        </p:tgtEl>
                                        <p:attrNameLst>
                                          <p:attrName>ppt_x</p:attrName>
                                          <p:attrName>ppt_y</p:attrName>
                                        </p:attrNameLst>
                                      </p:cBhvr>
                                      <p:rCtr x="2760" y="1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21</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V="1">
            <a:off x="7307703"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32" name="Группа 31"/>
          <p:cNvGrpSpPr/>
          <p:nvPr/>
        </p:nvGrpSpPr>
        <p:grpSpPr>
          <a:xfrm flipH="1">
            <a:off x="4788000" y="5741630"/>
            <a:ext cx="2519703"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2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22</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V="1">
            <a:off x="6803762"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32" name="Группа 31"/>
          <p:cNvGrpSpPr/>
          <p:nvPr/>
        </p:nvGrpSpPr>
        <p:grpSpPr>
          <a:xfrm flipH="1">
            <a:off x="4788000" y="5741630"/>
            <a:ext cx="2015762"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67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23</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V="1">
            <a:off x="6299822"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32" name="Группа 31"/>
          <p:cNvGrpSpPr/>
          <p:nvPr/>
        </p:nvGrpSpPr>
        <p:grpSpPr>
          <a:xfrm flipH="1">
            <a:off x="4788000" y="5741630"/>
            <a:ext cx="1511822"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738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24</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H="1" flipV="1">
            <a:off x="1260416"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630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больший</a:t>
            </a:r>
            <a:r>
              <a:rPr lang="ru-RU" sz="2400" dirty="0"/>
              <a:t> или равный</a:t>
            </a:r>
            <a:br>
              <a:rPr lang="ru-RU" sz="2400" dirty="0"/>
            </a:br>
            <a:r>
              <a:rPr lang="ru-RU" sz="2400" dirty="0"/>
              <a:t>						опорному	с </a:t>
            </a:r>
            <a:r>
              <a:rPr lang="ru-RU" sz="2400" u="sng" dirty="0"/>
              <a:t>левой</a:t>
            </a:r>
            <a:r>
              <a:rPr lang="ru-RU" sz="2400" dirty="0"/>
              <a:t> стороны массива</a:t>
            </a:r>
          </a:p>
        </p:txBody>
      </p:sp>
      <p:sp>
        <p:nvSpPr>
          <p:cNvPr id="35" name="Прямоугольник 34"/>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6" name="Прямоугольник 35"/>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32" name="Группа 31"/>
          <p:cNvGrpSpPr/>
          <p:nvPr/>
        </p:nvGrpSpPr>
        <p:grpSpPr>
          <a:xfrm>
            <a:off x="1260416" y="5741630"/>
            <a:ext cx="3527584" cy="474458"/>
            <a:chOff x="1260000" y="5741630"/>
            <a:chExt cx="3528000" cy="474458"/>
          </a:xfrm>
        </p:grpSpPr>
        <p:sp>
          <p:nvSpPr>
            <p:cNvPr id="33" name="Прямоугольник 32"/>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637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25</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50" name="Прямая со стрелкой 49"/>
          <p:cNvCxnSpPr/>
          <p:nvPr/>
        </p:nvCxnSpPr>
        <p:spPr>
          <a:xfrm flipV="1">
            <a:off x="630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251520" y="1124744"/>
            <a:ext cx="7992888" cy="461665"/>
          </a:xfrm>
          <a:prstGeom prst="rect">
            <a:avLst/>
          </a:prstGeom>
        </p:spPr>
        <p:txBody>
          <a:bodyPr wrap="square">
            <a:spAutoFit/>
          </a:bodyPr>
          <a:lstStyle/>
          <a:p>
            <a:r>
              <a:rPr lang="ru-RU" sz="2400" dirty="0"/>
              <a:t>Быстрая сортировка: перестановка</a:t>
            </a:r>
          </a:p>
        </p:txBody>
      </p:sp>
      <p:cxnSp>
        <p:nvCxnSpPr>
          <p:cNvPr id="35" name="Прямая со стрелкой 34"/>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31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2.77778E-6 -3.7037E-6 L 0.14757 -0.03495 C 0.1783 -0.04282 0.22482 -0.04722 0.27309 -0.04722 C 0.32795 -0.04722 0.37205 -0.04282 0.40295 -0.03495 L 0.55069 -3.7037E-6 " pathEditMode="relative" rAng="0" ptsTypes="AAAAA">
                                      <p:cBhvr>
                                        <p:cTn id="6" dur="2000" fill="hold"/>
                                        <p:tgtEl>
                                          <p:spTgt spid="22"/>
                                        </p:tgtEl>
                                        <p:attrNameLst>
                                          <p:attrName>ppt_x</p:attrName>
                                          <p:attrName>ppt_y</p:attrName>
                                        </p:attrNameLst>
                                      </p:cBhvr>
                                      <p:rCtr x="27535" y="-2361"/>
                                    </p:animMotion>
                                  </p:childTnLst>
                                </p:cTn>
                              </p:par>
                              <p:par>
                                <p:cTn id="7" presetID="37" presetClass="path" presetSubtype="0" accel="50000" decel="50000" fill="hold" grpId="0" nodeType="withEffect">
                                  <p:stCondLst>
                                    <p:cond delay="0"/>
                                  </p:stCondLst>
                                  <p:childTnLst>
                                    <p:animMotion origin="layout" path="M 1.11111E-6 -4.81481E-6 L -0.14774 0.04005 C -0.17882 0.04908 -0.22517 0.05394 -0.27326 0.05394 C -0.32847 0.05394 -0.3724 0.04908 -0.40347 0.04005 L -0.55104 -4.81481E-6 " pathEditMode="relative" rAng="0" ptsTypes="AAAAA">
                                      <p:cBhvr>
                                        <p:cTn id="8" dur="2000" fill="hold"/>
                                        <p:tgtEl>
                                          <p:spTgt spid="26"/>
                                        </p:tgtEl>
                                        <p:attrNameLst>
                                          <p:attrName>ppt_x</p:attrName>
                                          <p:attrName>ppt_y</p:attrName>
                                        </p:attrNameLst>
                                      </p:cBhvr>
                                      <p:rCtr x="-27552" y="2685"/>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2.5E-6 1.48148E-6 L -0.01493 0.01921 C -0.01805 0.02361 -0.02257 0.02616 -0.02743 0.02616 C -0.03298 0.02616 -0.03732 0.02361 -0.04045 0.01921 L -0.05521 1.48148E-6 " pathEditMode="relative" rAng="0" ptsTypes="AAAAA">
                                      <p:cBhvr>
                                        <p:cTn id="11" dur="2000" fill="hold"/>
                                        <p:tgtEl>
                                          <p:spTgt spid="50"/>
                                        </p:tgtEl>
                                        <p:attrNameLst>
                                          <p:attrName>ppt_x</p:attrName>
                                          <p:attrName>ppt_y</p:attrName>
                                        </p:attrNameLst>
                                      </p:cBhvr>
                                      <p:rCtr x="-2760" y="1296"/>
                                    </p:animMotion>
                                  </p:childTnLst>
                                </p:cTn>
                              </p:par>
                              <p:par>
                                <p:cTn id="12" presetID="37" presetClass="path" presetSubtype="0" accel="50000" decel="50000" fill="hold" nodeType="withEffect">
                                  <p:stCondLst>
                                    <p:cond delay="0"/>
                                  </p:stCondLst>
                                  <p:childTnLst>
                                    <p:animMotion origin="layout" path="M 2.77778E-6 1.48148E-6 L 0.01458 0.01805 C 0.01771 0.02222 0.02239 0.02454 0.02725 0.02454 C 0.03264 0.02454 0.03715 0.02222 0.04028 0.01805 L 0.05503 1.48148E-6 " pathEditMode="relative" rAng="0" ptsTypes="AAAAA">
                                      <p:cBhvr>
                                        <p:cTn id="13" dur="2000" fill="hold"/>
                                        <p:tgtEl>
                                          <p:spTgt spid="35"/>
                                        </p:tgtEl>
                                        <p:attrNameLst>
                                          <p:attrName>ppt_x</p:attrName>
                                          <p:attrName>ppt_y</p:attrName>
                                        </p:attrNameLst>
                                      </p:cBhvr>
                                      <p:rCtr x="2743"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26</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V="1">
            <a:off x="5795881"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764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32" name="Группа 31"/>
          <p:cNvGrpSpPr/>
          <p:nvPr/>
        </p:nvGrpSpPr>
        <p:grpSpPr>
          <a:xfrm flipH="1">
            <a:off x="4787999" y="5741630"/>
            <a:ext cx="1007881"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477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27</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H="1" flipV="1">
            <a:off x="1764357"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579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больший</a:t>
            </a:r>
            <a:r>
              <a:rPr lang="ru-RU" sz="2400" dirty="0"/>
              <a:t> или равный</a:t>
            </a:r>
            <a:br>
              <a:rPr lang="ru-RU" sz="2400" dirty="0"/>
            </a:br>
            <a:r>
              <a:rPr lang="ru-RU" sz="2400" dirty="0"/>
              <a:t>						опорному	с </a:t>
            </a:r>
            <a:r>
              <a:rPr lang="ru-RU" sz="2400" u="sng" dirty="0"/>
              <a:t>левой</a:t>
            </a:r>
            <a:r>
              <a:rPr lang="ru-RU" sz="2400" dirty="0"/>
              <a:t> стороны массива</a:t>
            </a:r>
          </a:p>
        </p:txBody>
      </p:sp>
      <p:sp>
        <p:nvSpPr>
          <p:cNvPr id="33" name="Прямоугольник 3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pSp>
        <p:nvGrpSpPr>
          <p:cNvPr id="32" name="Группа 31"/>
          <p:cNvGrpSpPr/>
          <p:nvPr/>
        </p:nvGrpSpPr>
        <p:grpSpPr>
          <a:xfrm>
            <a:off x="1764356" y="5741630"/>
            <a:ext cx="3023643"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57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28</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9" name="Прямая со стрелкой 38"/>
          <p:cNvCxnSpPr/>
          <p:nvPr/>
        </p:nvCxnSpPr>
        <p:spPr>
          <a:xfrm flipH="1" flipV="1">
            <a:off x="2268297"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579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больший</a:t>
            </a:r>
            <a:r>
              <a:rPr lang="ru-RU" sz="2400" dirty="0"/>
              <a:t> или равный</a:t>
            </a:r>
            <a:br>
              <a:rPr lang="ru-RU" sz="2400" dirty="0"/>
            </a:br>
            <a:r>
              <a:rPr lang="ru-RU" sz="2400" dirty="0"/>
              <a:t>						опорному	с </a:t>
            </a:r>
            <a:r>
              <a:rPr lang="ru-RU" sz="2400" u="sng" dirty="0"/>
              <a:t>левой</a:t>
            </a:r>
            <a:r>
              <a:rPr lang="ru-RU" sz="2400" dirty="0"/>
              <a:t> стороны массива</a:t>
            </a:r>
          </a:p>
        </p:txBody>
      </p:sp>
      <p:sp>
        <p:nvSpPr>
          <p:cNvPr id="33" name="Прямоугольник 3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
        <p:nvSpPr>
          <p:cNvPr id="36" name="Прямоугольник 35"/>
          <p:cNvSpPr/>
          <p:nvPr/>
        </p:nvSpPr>
        <p:spPr>
          <a:xfrm>
            <a:off x="2268296" y="5741630"/>
            <a:ext cx="251970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7" name="Дуга 36"/>
          <p:cNvSpPr/>
          <p:nvPr/>
        </p:nvSpPr>
        <p:spPr>
          <a:xfrm flipV="1">
            <a:off x="2268296" y="5856055"/>
            <a:ext cx="2519703"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203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29</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50" name="Прямая со стрелкой 49"/>
          <p:cNvCxnSpPr/>
          <p:nvPr/>
        </p:nvCxnSpPr>
        <p:spPr>
          <a:xfrm flipV="1">
            <a:off x="579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251520" y="1124744"/>
            <a:ext cx="7992888" cy="461665"/>
          </a:xfrm>
          <a:prstGeom prst="rect">
            <a:avLst/>
          </a:prstGeom>
        </p:spPr>
        <p:txBody>
          <a:bodyPr wrap="square">
            <a:spAutoFit/>
          </a:bodyPr>
          <a:lstStyle/>
          <a:p>
            <a:r>
              <a:rPr lang="ru-RU" sz="2400" dirty="0"/>
              <a:t>Быстрая сортировка: перестановка</a:t>
            </a:r>
          </a:p>
        </p:txBody>
      </p:sp>
      <p:cxnSp>
        <p:nvCxnSpPr>
          <p:cNvPr id="35" name="Прямая со стрелкой 34"/>
          <p:cNvCxnSpPr/>
          <p:nvPr/>
        </p:nvCxnSpPr>
        <p:spPr>
          <a:xfrm flipV="1">
            <a:off x="2268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cxnSp>
        <p:nvCxnSpPr>
          <p:cNvPr id="34" name="Прямая со стрелкой 33"/>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7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4.16667E-6 3.7037E-6 L -0.10364 0.04004 C -0.12534 0.04907 -0.15781 0.05393 -0.19132 0.05393 C -0.23003 0.05393 -0.26093 0.04907 -0.28246 0.04004 L -0.38576 3.7037E-6 " pathEditMode="relative" rAng="0" ptsTypes="AAAAA">
                                      <p:cBhvr>
                                        <p:cTn id="6" dur="2000" fill="hold"/>
                                        <p:tgtEl>
                                          <p:spTgt spid="30"/>
                                        </p:tgtEl>
                                        <p:attrNameLst>
                                          <p:attrName>ppt_x</p:attrName>
                                          <p:attrName>ppt_y</p:attrName>
                                        </p:attrNameLst>
                                      </p:cBhvr>
                                      <p:rCtr x="-19288" y="2685"/>
                                    </p:animMotion>
                                  </p:childTnLst>
                                </p:cTn>
                              </p:par>
                              <p:par>
                                <p:cTn id="7" presetID="37" presetClass="path" presetSubtype="0" accel="50000" decel="50000" fill="hold" grpId="0" nodeType="withEffect">
                                  <p:stCondLst>
                                    <p:cond delay="0"/>
                                  </p:stCondLst>
                                  <p:childTnLst>
                                    <p:animMotion origin="layout" path="M -2.77778E-7 2.22222E-6 L 0.1033 -0.03519 C 0.125 -0.04306 0.15747 -0.04722 0.19115 -0.04722 C 0.22969 -0.04722 0.26059 -0.04306 0.28229 -0.03519 L 0.38576 2.22222E-6 " pathEditMode="relative" rAng="0" ptsTypes="AAAAA">
                                      <p:cBhvr>
                                        <p:cTn id="8" dur="2000" fill="hold"/>
                                        <p:tgtEl>
                                          <p:spTgt spid="36"/>
                                        </p:tgtEl>
                                        <p:attrNameLst>
                                          <p:attrName>ppt_x</p:attrName>
                                          <p:attrName>ppt_y</p:attrName>
                                        </p:attrNameLst>
                                      </p:cBhvr>
                                      <p:rCtr x="19288" y="-2361"/>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4.16667E-6 1.48148E-6 L -0.01475 0.02731 C -0.01788 0.03333 -0.02257 0.0368 -0.02743 0.0368 C -0.03281 0.0368 -0.03732 0.03333 -0.04045 0.02731 L -0.05503 1.48148E-6 " pathEditMode="relative" rAng="0" ptsTypes="AAAAA">
                                      <p:cBhvr>
                                        <p:cTn id="11" dur="2000" fill="hold"/>
                                        <p:tgtEl>
                                          <p:spTgt spid="50"/>
                                        </p:tgtEl>
                                        <p:attrNameLst>
                                          <p:attrName>ppt_x</p:attrName>
                                          <p:attrName>ppt_y</p:attrName>
                                        </p:attrNameLst>
                                      </p:cBhvr>
                                      <p:rCtr x="-2760" y="1829"/>
                                    </p:animMotion>
                                  </p:childTnLst>
                                </p:cTn>
                              </p:par>
                              <p:par>
                                <p:cTn id="12" presetID="37" presetClass="path" presetSubtype="0" accel="50000" decel="50000" fill="hold" nodeType="withEffect">
                                  <p:stCondLst>
                                    <p:cond delay="0"/>
                                  </p:stCondLst>
                                  <p:childTnLst>
                                    <p:animMotion origin="layout" path="M -2.77778E-7 1.48148E-6 L 0.01441 0.02708 C 0.01754 0.0331 0.02205 0.03657 0.02691 0.03657 C 0.03229 0.03657 0.03663 0.0331 0.03976 0.02708 L 0.05434 1.48148E-6 " pathEditMode="relative" rAng="0" ptsTypes="AAAAA">
                                      <p:cBhvr>
                                        <p:cTn id="13" dur="2000" fill="hold"/>
                                        <p:tgtEl>
                                          <p:spTgt spid="35"/>
                                        </p:tgtEl>
                                        <p:attrNameLst>
                                          <p:attrName>ppt_x</p:attrName>
                                          <p:attrName>ppt_y</p:attrName>
                                        </p:attrNameLst>
                                      </p:cBhvr>
                                      <p:rCtr x="2708"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a:t>
            </a:fld>
            <a:endParaRPr lang="en-US"/>
          </a:p>
        </p:txBody>
      </p:sp>
      <p:sp>
        <p:nvSpPr>
          <p:cNvPr id="17" name="TextBox 16"/>
          <p:cNvSpPr txBox="1"/>
          <p:nvPr/>
        </p:nvSpPr>
        <p:spPr>
          <a:xfrm>
            <a:off x="252000" y="1413000"/>
            <a:ext cx="8640960" cy="3816429"/>
          </a:xfrm>
          <a:prstGeom prst="rect">
            <a:avLst/>
          </a:prstGeom>
          <a:noFill/>
        </p:spPr>
        <p:txBody>
          <a:bodyPr wrap="square" rtlCol="0">
            <a:spAutoFit/>
          </a:bodyPr>
          <a:lstStyle/>
          <a:p>
            <a:r>
              <a:rPr lang="ru-RU" sz="2200" dirty="0">
                <a:solidFill>
                  <a:schemeClr val="bg1">
                    <a:lumMod val="50000"/>
                  </a:schemeClr>
                </a:solidFill>
              </a:rPr>
              <a:t>В языках программирования</a:t>
            </a:r>
          </a:p>
          <a:p>
            <a:pPr>
              <a:spcBef>
                <a:spcPts val="1200"/>
              </a:spcBef>
            </a:pPr>
            <a:r>
              <a:rPr lang="ru-RU" sz="2400" b="1" i="1" dirty="0"/>
              <a:t>Рекурсивный алгоритм </a:t>
            </a:r>
            <a:r>
              <a:rPr lang="ru-RU" sz="2400" dirty="0"/>
              <a:t>— это такой способ организации обработки данных, при котором функция вызывает сама себя непосредственно, либо с помощью других функций.</a:t>
            </a:r>
          </a:p>
          <a:p>
            <a:pPr>
              <a:spcBef>
                <a:spcPts val="1200"/>
              </a:spcBef>
            </a:pPr>
            <a:r>
              <a:rPr lang="ru-RU" sz="2400" dirty="0">
                <a:solidFill>
                  <a:schemeClr val="bg1">
                    <a:lumMod val="65000"/>
                  </a:schemeClr>
                </a:solidFill>
              </a:rPr>
              <a:t>Сравните с</a:t>
            </a:r>
            <a:r>
              <a:rPr lang="en-US" sz="2400" dirty="0">
                <a:solidFill>
                  <a:schemeClr val="bg1">
                    <a:lumMod val="65000"/>
                  </a:schemeClr>
                </a:solidFill>
              </a:rPr>
              <a:t>:</a:t>
            </a:r>
            <a:endParaRPr lang="ru-RU" sz="2400" dirty="0">
              <a:solidFill>
                <a:schemeClr val="bg1">
                  <a:lumMod val="65000"/>
                </a:schemeClr>
              </a:solidFill>
            </a:endParaRPr>
          </a:p>
          <a:p>
            <a:pPr>
              <a:spcBef>
                <a:spcPts val="1200"/>
              </a:spcBef>
            </a:pPr>
            <a:r>
              <a:rPr lang="ru-RU" sz="2400" b="1" i="1" dirty="0"/>
              <a:t>Итерационный</a:t>
            </a:r>
            <a:r>
              <a:rPr lang="ru-RU" sz="2400" dirty="0"/>
              <a:t> </a:t>
            </a:r>
            <a:r>
              <a:rPr lang="ru-RU" sz="2400" b="1" i="1" dirty="0"/>
              <a:t>алгоритм </a:t>
            </a:r>
            <a:r>
              <a:rPr lang="ru-RU" sz="2400" dirty="0"/>
              <a:t>— это способ организации обработки данных, при котором определенные действия повторяются многократно, не приводя при этом к рекурсивным вызовам функций.</a:t>
            </a:r>
          </a:p>
        </p:txBody>
      </p:sp>
      <p:sp>
        <p:nvSpPr>
          <p:cNvPr id="9" name="Нижний колонтитул 8"/>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0" name="Дата 9"/>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9285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30</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50" name="Прямая со стрелкой 49"/>
          <p:cNvCxnSpPr/>
          <p:nvPr/>
        </p:nvCxnSpPr>
        <p:spPr>
          <a:xfrm flipV="1">
            <a:off x="529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277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27" name="Прямоугольник 26"/>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cxnSp>
        <p:nvCxnSpPr>
          <p:cNvPr id="38" name="Прямая со стрелкой 37"/>
          <p:cNvCxnSpPr/>
          <p:nvPr/>
        </p:nvCxnSpPr>
        <p:spPr>
          <a:xfrm flipH="1" flipV="1">
            <a:off x="529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
        <p:nvSpPr>
          <p:cNvPr id="41" name="Прямоугольник 40"/>
          <p:cNvSpPr/>
          <p:nvPr/>
        </p:nvSpPr>
        <p:spPr>
          <a:xfrm flipH="1">
            <a:off x="4388471" y="5570723"/>
            <a:ext cx="1296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42" name="Дуга 41"/>
          <p:cNvSpPr/>
          <p:nvPr/>
        </p:nvSpPr>
        <p:spPr>
          <a:xfrm flipH="1" flipV="1">
            <a:off x="4788000" y="5856055"/>
            <a:ext cx="504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3" name="Прямая со стрелкой 42"/>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3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31</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5" name="Прямая со стрелкой 34"/>
          <p:cNvCxnSpPr/>
          <p:nvPr/>
        </p:nvCxnSpPr>
        <p:spPr>
          <a:xfrm flipV="1">
            <a:off x="277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27" name="Прямоугольник 26"/>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cxnSp>
        <p:nvCxnSpPr>
          <p:cNvPr id="38" name="Прямая со стрелкой 37"/>
          <p:cNvCxnSpPr/>
          <p:nvPr/>
        </p:nvCxnSpPr>
        <p:spPr>
          <a:xfrm flipH="1" flipV="1">
            <a:off x="4932000" y="5804744"/>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
        <p:nvSpPr>
          <p:cNvPr id="41" name="Прямоугольник 40"/>
          <p:cNvSpPr/>
          <p:nvPr/>
        </p:nvSpPr>
        <p:spPr>
          <a:xfrm flipH="1">
            <a:off x="4920781" y="5919218"/>
            <a:ext cx="86399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42" name="Дуга 41"/>
          <p:cNvSpPr/>
          <p:nvPr/>
        </p:nvSpPr>
        <p:spPr>
          <a:xfrm flipH="1" flipV="1">
            <a:off x="4644034" y="5856055"/>
            <a:ext cx="287966"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3" name="Прямая со стрелкой 42"/>
          <p:cNvCxnSpPr/>
          <p:nvPr/>
        </p:nvCxnSpPr>
        <p:spPr>
          <a:xfrm flipV="1">
            <a:off x="4644034" y="5804744"/>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447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Дуга 42"/>
          <p:cNvSpPr/>
          <p:nvPr/>
        </p:nvSpPr>
        <p:spPr>
          <a:xfrm flipH="1" flipV="1">
            <a:off x="2771999" y="5856050"/>
            <a:ext cx="1872000" cy="38021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32</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3" name="Прямоугольник 32"/>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больший</a:t>
            </a:r>
            <a:r>
              <a:rPr lang="ru-RU" sz="2400" dirty="0"/>
              <a:t> или равный</a:t>
            </a:r>
            <a:br>
              <a:rPr lang="ru-RU" sz="2400" dirty="0"/>
            </a:br>
            <a:r>
              <a:rPr lang="ru-RU" sz="2400" dirty="0"/>
              <a:t>						опорному	с </a:t>
            </a:r>
            <a:r>
              <a:rPr lang="ru-RU" sz="2400" u="sng" dirty="0"/>
              <a:t>левой</a:t>
            </a:r>
            <a:r>
              <a:rPr lang="ru-RU" sz="2400" dirty="0"/>
              <a:t> стороны массива</a:t>
            </a:r>
          </a:p>
        </p:txBody>
      </p:sp>
      <p:cxnSp>
        <p:nvCxnSpPr>
          <p:cNvPr id="40" name="Прямая соединительная линия 39"/>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cxnSp>
        <p:nvCxnSpPr>
          <p:cNvPr id="41" name="Прямая со стрелкой 40"/>
          <p:cNvCxnSpPr/>
          <p:nvPr/>
        </p:nvCxnSpPr>
        <p:spPr>
          <a:xfrm flipV="1">
            <a:off x="4644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flipV="1">
            <a:off x="4932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stCxn id="43" idx="2"/>
          </p:cNvCxnSpPr>
          <p:nvPr/>
        </p:nvCxnSpPr>
        <p:spPr>
          <a:xfrm flipV="1">
            <a:off x="2771999" y="5805000"/>
            <a:ext cx="1" cy="241156"/>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45" name="Прямоугольник 44"/>
          <p:cNvSpPr/>
          <p:nvPr/>
        </p:nvSpPr>
        <p:spPr>
          <a:xfrm>
            <a:off x="2764639" y="5741630"/>
            <a:ext cx="202336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Tree>
    <p:extLst>
      <p:ext uri="{BB962C8B-B14F-4D97-AF65-F5344CB8AC3E}">
        <p14:creationId xmlns:p14="http://schemas.microsoft.com/office/powerpoint/2010/main" val="208958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33</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3" name="Прямоугольник 32"/>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больший</a:t>
            </a:r>
            <a:r>
              <a:rPr lang="ru-RU" sz="2400" dirty="0"/>
              <a:t> или равный</a:t>
            </a:r>
            <a:br>
              <a:rPr lang="ru-RU" sz="2400" dirty="0"/>
            </a:br>
            <a:r>
              <a:rPr lang="ru-RU" sz="2400" dirty="0"/>
              <a:t>						опорному	с </a:t>
            </a:r>
            <a:r>
              <a:rPr lang="ru-RU" sz="2400" u="sng" dirty="0"/>
              <a:t>левой</a:t>
            </a:r>
            <a:r>
              <a:rPr lang="ru-RU" sz="2400" dirty="0"/>
              <a:t> стороны массива</a:t>
            </a:r>
          </a:p>
        </p:txBody>
      </p:sp>
      <p:cxnSp>
        <p:nvCxnSpPr>
          <p:cNvPr id="40" name="Прямая соединительная линия 39"/>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cxnSp>
        <p:nvCxnSpPr>
          <p:cNvPr id="43" name="Прямая со стрелкой 42"/>
          <p:cNvCxnSpPr/>
          <p:nvPr/>
        </p:nvCxnSpPr>
        <p:spPr>
          <a:xfrm flipV="1">
            <a:off x="4932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flipV="1">
            <a:off x="4644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 name="Дуга 40"/>
          <p:cNvSpPr/>
          <p:nvPr/>
        </p:nvSpPr>
        <p:spPr>
          <a:xfrm flipH="1" flipV="1">
            <a:off x="3281357" y="5856050"/>
            <a:ext cx="1362642" cy="38021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4" name="Прямая со стрелкой 43"/>
          <p:cNvCxnSpPr>
            <a:stCxn id="41" idx="2"/>
          </p:cNvCxnSpPr>
          <p:nvPr/>
        </p:nvCxnSpPr>
        <p:spPr>
          <a:xfrm flipV="1">
            <a:off x="3281357" y="5805000"/>
            <a:ext cx="1" cy="241156"/>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45" name="Прямоугольник 44"/>
          <p:cNvSpPr/>
          <p:nvPr/>
        </p:nvSpPr>
        <p:spPr>
          <a:xfrm>
            <a:off x="3276000" y="5741630"/>
            <a:ext cx="1367999"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Tree>
    <p:extLst>
      <p:ext uri="{BB962C8B-B14F-4D97-AF65-F5344CB8AC3E}">
        <p14:creationId xmlns:p14="http://schemas.microsoft.com/office/powerpoint/2010/main" val="2519673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34</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5" name="Прямая со стрелкой 34"/>
          <p:cNvCxnSpPr/>
          <p:nvPr/>
        </p:nvCxnSpPr>
        <p:spPr>
          <a:xfrm flipV="1">
            <a:off x="4788000" y="5877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40" name="Прямоугольник 39"/>
          <p:cNvSpPr/>
          <p:nvPr/>
        </p:nvSpPr>
        <p:spPr>
          <a:xfrm>
            <a:off x="251520" y="1124744"/>
            <a:ext cx="7992888" cy="461665"/>
          </a:xfrm>
          <a:prstGeom prst="rect">
            <a:avLst/>
          </a:prstGeom>
        </p:spPr>
        <p:txBody>
          <a:bodyPr wrap="square">
            <a:spAutoFit/>
          </a:bodyPr>
          <a:lstStyle/>
          <a:p>
            <a:r>
              <a:rPr lang="ru-RU" sz="2400" dirty="0"/>
              <a:t>Быстрая сортировка: перестановка</a:t>
            </a:r>
          </a:p>
        </p:txBody>
      </p:sp>
      <p:cxnSp>
        <p:nvCxnSpPr>
          <p:cNvPr id="41" name="Прямая со стрелкой 40"/>
          <p:cNvCxnSpPr/>
          <p:nvPr/>
        </p:nvCxnSpPr>
        <p:spPr>
          <a:xfrm flipV="1">
            <a:off x="3276000" y="5877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58747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2.77778E-7 7.40741E-7 L 0.04427 -0.05486 C 0.05365 -0.06713 0.06753 -0.07361 0.08194 -0.07361 C 0.09844 -0.07361 0.11163 -0.06713 0.12101 -0.05486 L 0.16545 7.40741E-7 " pathEditMode="relative" rAng="0" ptsTypes="AAAAA">
                                      <p:cBhvr>
                                        <p:cTn id="6" dur="2000" fill="hold"/>
                                        <p:tgtEl>
                                          <p:spTgt spid="20"/>
                                        </p:tgtEl>
                                        <p:attrNameLst>
                                          <p:attrName>ppt_x</p:attrName>
                                          <p:attrName>ppt_y</p:attrName>
                                        </p:attrNameLst>
                                      </p:cBhvr>
                                      <p:rCtr x="8264" y="-3681"/>
                                    </p:animMotion>
                                  </p:childTnLst>
                                </p:cTn>
                              </p:par>
                              <p:par>
                                <p:cTn id="7" presetID="37" presetClass="path" presetSubtype="0" accel="50000" decel="50000" fill="hold" grpId="0" nodeType="withEffect">
                                  <p:stCondLst>
                                    <p:cond delay="0"/>
                                  </p:stCondLst>
                                  <p:childTnLst>
                                    <p:animMotion origin="layout" path="M -1.11111E-6 -2.96296E-6 L -0.04444 0.04005 C -0.05364 0.04908 -0.06753 0.05394 -0.08212 0.05394 C -0.09861 0.05394 -0.1118 0.04908 -0.12101 0.04005 L -0.16528 -2.96296E-6 " pathEditMode="relative" rAng="0" ptsTypes="AAAAA">
                                      <p:cBhvr>
                                        <p:cTn id="8" dur="2000" fill="hold"/>
                                        <p:tgtEl>
                                          <p:spTgt spid="37"/>
                                        </p:tgtEl>
                                        <p:attrNameLst>
                                          <p:attrName>ppt_x</p:attrName>
                                          <p:attrName>ppt_y</p:attrName>
                                        </p:attrNameLst>
                                      </p:cBhvr>
                                      <p:rCtr x="-8264" y="2685"/>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3.33333E-6 4.81481E-6 L 0.01476 0.01967 C 0.01789 0.02407 0.0224 0.02662 0.02726 0.02662 C 0.03282 0.02662 0.03716 0.02407 0.04028 0.01967 L 0.05521 4.81481E-6 " pathEditMode="relative" rAng="0" ptsTypes="AAAAA">
                                      <p:cBhvr>
                                        <p:cTn id="11" dur="2000" fill="hold"/>
                                        <p:tgtEl>
                                          <p:spTgt spid="41"/>
                                        </p:tgtEl>
                                        <p:attrNameLst>
                                          <p:attrName>ppt_x</p:attrName>
                                          <p:attrName>ppt_y</p:attrName>
                                        </p:attrNameLst>
                                      </p:cBhvr>
                                      <p:rCtr x="2760" y="1319"/>
                                    </p:animMotion>
                                  </p:childTnLst>
                                </p:cTn>
                              </p:par>
                              <p:par>
                                <p:cTn id="12" presetID="37" presetClass="path" presetSubtype="0" accel="50000" decel="50000" fill="hold" nodeType="withEffect">
                                  <p:stCondLst>
                                    <p:cond delay="0"/>
                                  </p:stCondLst>
                                  <p:childTnLst>
                                    <p:animMotion origin="layout" path="M -1.11111E-6 4.81481E-6 L -0.01476 0.01157 C -0.01788 0.01412 -0.02239 0.01574 -0.02726 0.01574 C -0.03281 0.01574 -0.03715 0.01412 -0.04028 0.01157 L -0.05503 4.81481E-6 " pathEditMode="relative" rAng="0" ptsTypes="AAAAA">
                                      <p:cBhvr>
                                        <p:cTn id="13" dur="2000" fill="hold"/>
                                        <p:tgtEl>
                                          <p:spTgt spid="35"/>
                                        </p:tgtEl>
                                        <p:attrNameLst>
                                          <p:attrName>ppt_x</p:attrName>
                                          <p:attrName>ppt_y</p:attrName>
                                        </p:attrNameLst>
                                      </p:cBhvr>
                                      <p:rCtr x="-2760"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35</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4572000" y="2853000"/>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5" name="Прямая со стрелкой 34"/>
          <p:cNvCxnSpPr/>
          <p:nvPr/>
        </p:nvCxnSpPr>
        <p:spPr>
          <a:xfrm flipV="1">
            <a:off x="4284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3060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41" name="Прямая со стрелкой 40"/>
          <p:cNvCxnSpPr/>
          <p:nvPr/>
        </p:nvCxnSpPr>
        <p:spPr>
          <a:xfrm flipV="1">
            <a:off x="378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79512" y="908720"/>
            <a:ext cx="8712488" cy="830997"/>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
        <p:nvSpPr>
          <p:cNvPr id="33" name="Прямоугольник 32"/>
          <p:cNvSpPr/>
          <p:nvPr/>
        </p:nvSpPr>
        <p:spPr>
          <a:xfrm>
            <a:off x="4306796" y="5892055"/>
            <a:ext cx="100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   ?</a:t>
            </a:r>
            <a:endParaRPr lang="ru-RU" dirty="0">
              <a:solidFill>
                <a:schemeClr val="tx1"/>
              </a:solidFill>
            </a:endParaRPr>
          </a:p>
        </p:txBody>
      </p:sp>
      <p:sp>
        <p:nvSpPr>
          <p:cNvPr id="34" name="Дуга 33"/>
          <p:cNvSpPr/>
          <p:nvPr/>
        </p:nvSpPr>
        <p:spPr>
          <a:xfrm flipV="1">
            <a:off x="3276000" y="5822573"/>
            <a:ext cx="100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9" name="Прямая со стрелкой 38"/>
          <p:cNvCxnSpPr/>
          <p:nvPr/>
        </p:nvCxnSpPr>
        <p:spPr>
          <a:xfrm flipV="1">
            <a:off x="3276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7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36</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11</a:t>
            </a:r>
            <a:endParaRPr lang="ru-RU" dirty="0">
              <a:noFill/>
            </a:endParaRPr>
          </a:p>
        </p:txBody>
      </p:sp>
      <p:sp>
        <p:nvSpPr>
          <p:cNvPr id="20" name="Прямоугольник 19"/>
          <p:cNvSpPr/>
          <p:nvPr/>
        </p:nvSpPr>
        <p:spPr>
          <a:xfrm>
            <a:off x="4572000" y="2853000"/>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16</a:t>
            </a:r>
            <a:endParaRPr lang="ru-RU" dirty="0">
              <a:noFill/>
            </a:endParaRPr>
          </a:p>
        </p:txBody>
      </p:sp>
      <p:cxnSp>
        <p:nvCxnSpPr>
          <p:cNvPr id="35" name="Прямая со стрелкой 34"/>
          <p:cNvCxnSpPr/>
          <p:nvPr/>
        </p:nvCxnSpPr>
        <p:spPr>
          <a:xfrm flipV="1">
            <a:off x="3852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sp>
        <p:nvSpPr>
          <p:cNvPr id="37" name="Прямоугольник 36"/>
          <p:cNvSpPr/>
          <p:nvPr/>
        </p:nvSpPr>
        <p:spPr>
          <a:xfrm>
            <a:off x="3060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8</a:t>
            </a:r>
            <a:endParaRPr lang="ru-RU" dirty="0">
              <a:noFill/>
            </a:endParaRPr>
          </a:p>
        </p:txBody>
      </p:sp>
      <p:cxnSp>
        <p:nvCxnSpPr>
          <p:cNvPr id="41" name="Прямая со стрелкой 40"/>
          <p:cNvCxnSpPr/>
          <p:nvPr/>
        </p:nvCxnSpPr>
        <p:spPr>
          <a:xfrm flipV="1">
            <a:off x="3708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79512" y="908720"/>
            <a:ext cx="8712488" cy="1569660"/>
          </a:xfrm>
          <a:prstGeom prst="rect">
            <a:avLst/>
          </a:prstGeom>
        </p:spPr>
        <p:txBody>
          <a:bodyPr wrap="square">
            <a:spAutoFit/>
          </a:bodyPr>
          <a:lstStyle/>
          <a:p>
            <a:r>
              <a:rPr lang="ru-RU" sz="2400" dirty="0"/>
              <a:t>Быстрая сортировка</a:t>
            </a:r>
            <a:r>
              <a:rPr lang="en-US" sz="2400" dirty="0"/>
              <a:t>: </a:t>
            </a:r>
            <a:r>
              <a:rPr lang="ru-RU" sz="2400" dirty="0"/>
              <a:t>ищем элемент </a:t>
            </a:r>
            <a:r>
              <a:rPr lang="ru-RU" sz="2400" u="sng" dirty="0"/>
              <a:t>меньший</a:t>
            </a:r>
            <a:r>
              <a:rPr lang="ru-RU" sz="2400" dirty="0"/>
              <a:t> или равный 								опорному	с </a:t>
            </a:r>
            <a:r>
              <a:rPr lang="ru-RU" sz="2400" u="sng" dirty="0"/>
              <a:t>правой</a:t>
            </a:r>
            <a:r>
              <a:rPr lang="ru-RU" sz="2400" dirty="0"/>
              <a:t> стороны массива</a:t>
            </a:r>
          </a:p>
          <a:p>
            <a:r>
              <a:rPr lang="ru-RU" sz="2400" dirty="0"/>
              <a:t>указатели встретились</a:t>
            </a:r>
          </a:p>
          <a:p>
            <a:r>
              <a:rPr lang="ru-RU" sz="2400" dirty="0"/>
              <a:t>конец первой итерации</a:t>
            </a: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cxnSp>
        <p:nvCxnSpPr>
          <p:cNvPr id="32" name="Прямая со стрелкой 31"/>
          <p:cNvCxnSpPr/>
          <p:nvPr/>
        </p:nvCxnSpPr>
        <p:spPr>
          <a:xfrm flipV="1">
            <a:off x="3276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372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37</a:t>
            </a:fld>
            <a:endParaRPr lang="en-US"/>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bg1">
                    <a:lumMod val="65000"/>
                  </a:schemeClr>
                </a:solidFill>
              </a:rPr>
              <a:t>Быстрая сортировка</a:t>
            </a:r>
            <a:endParaRPr lang="ru-RU" b="1" dirty="0">
              <a:solidFill>
                <a:schemeClr val="bg1">
                  <a:lumMod val="65000"/>
                </a:schemeClr>
              </a:solidFill>
            </a:endParaRPr>
          </a:p>
        </p:txBody>
      </p:sp>
      <p:sp>
        <p:nvSpPr>
          <p:cNvPr id="7" name="Прямоугольник 6"/>
          <p:cNvSpPr/>
          <p:nvPr/>
        </p:nvSpPr>
        <p:spPr>
          <a:xfrm>
            <a:off x="180000" y="1053000"/>
            <a:ext cx="8640960" cy="5062924"/>
          </a:xfrm>
          <a:prstGeom prst="rect">
            <a:avLst/>
          </a:prstGeom>
        </p:spPr>
        <p:txBody>
          <a:bodyPr wrap="square">
            <a:spAutoFit/>
          </a:bodyPr>
          <a:lstStyle/>
          <a:p>
            <a:pPr marL="342900" indent="-342900">
              <a:spcBef>
                <a:spcPts val="600"/>
              </a:spcBef>
              <a:buFont typeface="Arial" panose="020B0604020202020204" pitchFamily="34" charset="0"/>
              <a:buChar char="•"/>
            </a:pPr>
            <a:r>
              <a:rPr lang="ru-RU" sz="2400" dirty="0"/>
              <a:t>итерация заканчивается когда указатели в правой части массива и левой сходятся на одном элементе</a:t>
            </a:r>
          </a:p>
          <a:p>
            <a:pPr marL="342900" indent="-342900">
              <a:spcBef>
                <a:spcPts val="600"/>
              </a:spcBef>
              <a:buFont typeface="Arial" panose="020B0604020202020204" pitchFamily="34" charset="0"/>
              <a:buChar char="•"/>
            </a:pPr>
            <a:r>
              <a:rPr lang="ru-RU" sz="2400" dirty="0"/>
              <a:t>за один этап все элементы были разделены на две группы,</a:t>
            </a:r>
            <a:br>
              <a:rPr lang="ru-RU" sz="2400" dirty="0"/>
            </a:br>
            <a:r>
              <a:rPr lang="ru-RU" sz="2400" dirty="0"/>
              <a:t>при этом было произведено </a:t>
            </a:r>
            <a:r>
              <a:rPr lang="en-US" sz="2400" dirty="0"/>
              <a:t>N-1 </a:t>
            </a:r>
            <a:r>
              <a:rPr lang="ru-RU" sz="2400" dirty="0"/>
              <a:t>операций сравнения</a:t>
            </a:r>
          </a:p>
          <a:p>
            <a:pPr marL="342900" indent="-342900">
              <a:spcBef>
                <a:spcPts val="600"/>
              </a:spcBef>
              <a:buFont typeface="Arial" panose="020B0604020202020204" pitchFamily="34" charset="0"/>
              <a:buChar char="•"/>
            </a:pPr>
            <a:r>
              <a:rPr lang="ru-RU" sz="2400" dirty="0"/>
              <a:t>больше перемещений между этими группами не требуется</a:t>
            </a:r>
          </a:p>
          <a:p>
            <a:pPr marL="342900" indent="-342900">
              <a:spcBef>
                <a:spcPts val="600"/>
              </a:spcBef>
              <a:buFont typeface="Arial" panose="020B0604020202020204" pitchFamily="34" charset="0"/>
              <a:buChar char="•"/>
            </a:pPr>
            <a:r>
              <a:rPr lang="ru-RU" sz="2400" dirty="0"/>
              <a:t>нужно только отсортировать элементы внутри каждой из групп: вызвать рекурсивно тот же алгоритм для них</a:t>
            </a:r>
          </a:p>
          <a:p>
            <a:pPr marL="342900" indent="-342900">
              <a:spcBef>
                <a:spcPts val="600"/>
              </a:spcBef>
              <a:buFont typeface="Arial" panose="020B0604020202020204" pitchFamily="34" charset="0"/>
              <a:buChar char="•"/>
            </a:pPr>
            <a:r>
              <a:rPr lang="ru-RU" sz="2400" dirty="0"/>
              <a:t>опорный элемент попадает в одну из групп и необязательно будет на границе разделения групп</a:t>
            </a:r>
          </a:p>
          <a:p>
            <a:pPr marL="342900" indent="-342900">
              <a:spcBef>
                <a:spcPts val="600"/>
              </a:spcBef>
              <a:buFont typeface="Arial" panose="020B0604020202020204" pitchFamily="34" charset="0"/>
              <a:buChar char="•"/>
            </a:pPr>
            <a:r>
              <a:rPr lang="ru-RU" sz="2400" dirty="0"/>
              <a:t>группы не будут одинаковыми по размеру</a:t>
            </a:r>
          </a:p>
          <a:p>
            <a:pPr marL="342900" indent="-342900">
              <a:spcBef>
                <a:spcPts val="600"/>
              </a:spcBef>
              <a:buFont typeface="Arial" panose="020B0604020202020204" pitchFamily="34" charset="0"/>
              <a:buChar char="•"/>
            </a:pPr>
            <a:r>
              <a:rPr lang="ru-RU" sz="2400" dirty="0"/>
              <a:t>для полной сортировки массива размера </a:t>
            </a:r>
            <a:r>
              <a:rPr lang="en-US" sz="2400" dirty="0"/>
              <a:t>N</a:t>
            </a:r>
            <a:br>
              <a:rPr lang="ru-RU" sz="2400" dirty="0"/>
            </a:br>
            <a:r>
              <a:rPr lang="ru-RU" sz="2400" dirty="0"/>
              <a:t>понадобится </a:t>
            </a:r>
            <a:r>
              <a:rPr lang="en-US" sz="2400" dirty="0"/>
              <a:t>~log</a:t>
            </a:r>
            <a:r>
              <a:rPr lang="en-US" sz="2400" baseline="-25000" dirty="0"/>
              <a:t>2</a:t>
            </a:r>
            <a:r>
              <a:rPr lang="en-US" sz="2400" dirty="0"/>
              <a:t>(N) </a:t>
            </a:r>
            <a:r>
              <a:rPr lang="ru-RU" sz="2400" dirty="0"/>
              <a:t>таких этапов</a:t>
            </a:r>
          </a:p>
        </p:txBody>
      </p:sp>
      <p:sp>
        <p:nvSpPr>
          <p:cNvPr id="6" name="Нижний колонтитул 5"/>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198346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38</a:t>
            </a:fld>
            <a:endParaRPr lang="en-US"/>
          </a:p>
        </p:txBody>
      </p:sp>
      <p:sp>
        <p:nvSpPr>
          <p:cNvPr id="10" name="Прямоугольник 9"/>
          <p:cNvSpPr/>
          <p:nvPr/>
        </p:nvSpPr>
        <p:spPr>
          <a:xfrm>
            <a:off x="540000" y="765000"/>
            <a:ext cx="4968000" cy="5535361"/>
          </a:xfrm>
          <a:prstGeom prst="rect">
            <a:avLst/>
          </a:prstGeom>
        </p:spPr>
        <p:txBody>
          <a:bodyPr wrap="square">
            <a:spAutoFit/>
          </a:bodyPr>
          <a:lstStyle/>
          <a:p>
            <a:pPr>
              <a:lnSpc>
                <a:spcPct val="90000"/>
              </a:lnSpc>
            </a:pP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Qsort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80000"/>
              </a:lnSpc>
            </a:pPr>
            <a:r>
              <a:rPr lang="ru-RU" dirty="0">
                <a:solidFill>
                  <a:srgbClr val="000000"/>
                </a:solidFill>
                <a:highlight>
                  <a:srgbClr val="FFFFFF"/>
                </a:highlight>
                <a:latin typeface="Consolas" panose="020B0609020204030204" pitchFamily="49" charset="0"/>
              </a:rPr>
              <a:t>{</a:t>
            </a:r>
          </a:p>
          <a:p>
            <a:pPr>
              <a:lnSpc>
                <a:spcPct val="60000"/>
              </a:lnSpc>
            </a:pPr>
            <a:r>
              <a:rPr lang="pt-BR" dirty="0">
                <a:solidFill>
                  <a:srgbClr val="000000"/>
                </a:solidFill>
                <a:highlight>
                  <a:srgbClr val="FFFFFF"/>
                </a:highlight>
                <a:latin typeface="Consolas" panose="020B0609020204030204" pitchFamily="49" charset="0"/>
              </a:rPr>
              <a:t>    </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iR</a:t>
            </a:r>
            <a:r>
              <a:rPr lang="pt-BR" dirty="0">
                <a:solidFill>
                  <a:srgbClr val="000080"/>
                </a:solidFill>
                <a:highlight>
                  <a:srgbClr val="FFFFFF"/>
                </a:highlight>
                <a:latin typeface="Consolas" panose="020B0609020204030204" pitchFamily="49" charset="0"/>
              </a:rPr>
              <a:t>eper</a:t>
            </a:r>
            <a:r>
              <a:rPr lang="pt-BR" dirty="0">
                <a:solidFill>
                  <a:srgbClr val="000000"/>
                </a:solidFill>
                <a:highlight>
                  <a:srgbClr val="FFFFFF"/>
                </a:highlight>
                <a:latin typeface="Consolas" panose="020B0609020204030204" pitchFamily="49" charset="0"/>
              </a:rPr>
              <a:t> = </a:t>
            </a:r>
            <a:r>
              <a:rPr lang="pt-BR" dirty="0">
                <a:solidFill>
                  <a:srgbClr val="000080"/>
                </a:solidFill>
                <a:highlight>
                  <a:srgbClr val="FFFFFF"/>
                </a:highlight>
                <a:latin typeface="Consolas" panose="020B0609020204030204" pitchFamily="49" charset="0"/>
              </a:rPr>
              <a:t>v</a:t>
            </a:r>
            <a:r>
              <a:rPr lang="en-US" dirty="0">
                <a:solidFill>
                  <a:srgbClr val="000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r>
              <a:rPr lang="pt-BR" dirty="0">
                <a:solidFill>
                  <a:srgbClr val="000080"/>
                </a:solidFill>
                <a:highlight>
                  <a:srgbClr val="FFFFFF"/>
                </a:highlight>
                <a:latin typeface="Consolas" panose="020B0609020204030204" pitchFamily="49" charset="0"/>
              </a:rPr>
              <a:t>l</a:t>
            </a:r>
            <a:r>
              <a:rPr lang="pt-BR" dirty="0">
                <a:solidFill>
                  <a:srgbClr val="000000"/>
                </a:solidFill>
                <a:highlight>
                  <a:srgbClr val="FFFFFF"/>
                </a:highlight>
                <a:latin typeface="Consolas" panose="020B0609020204030204" pitchFamily="49" charset="0"/>
              </a:rPr>
              <a:t> + </a:t>
            </a:r>
            <a:r>
              <a:rPr lang="pt-BR" dirty="0">
                <a:solidFill>
                  <a:srgbClr val="000080"/>
                </a:solidFill>
                <a:highlight>
                  <a:srgbClr val="FFFFFF"/>
                </a:highlight>
                <a:latin typeface="Consolas" panose="020B0609020204030204" pitchFamily="49" charset="0"/>
              </a:rPr>
              <a:t>r</a:t>
            </a:r>
            <a:r>
              <a:rPr lang="pt-BR" dirty="0">
                <a:solidFill>
                  <a:srgbClr val="000000"/>
                </a:solidFill>
                <a:highlight>
                  <a:srgbClr val="FFFFFF"/>
                </a:highlight>
                <a:latin typeface="Consolas" panose="020B0609020204030204" pitchFamily="49" charset="0"/>
              </a:rPr>
              <a:t>) / 2];</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80000"/>
              </a:lnSpc>
            </a:pPr>
            <a:r>
              <a:rPr lang="ru-RU" dirty="0">
                <a:solidFill>
                  <a:srgbClr val="000000"/>
                </a:solidFill>
                <a:highlight>
                  <a:srgbClr val="FFFFFF"/>
                </a:highlight>
                <a:latin typeface="Consolas" panose="020B0609020204030204" pitchFamily="49" charset="0"/>
              </a:rPr>
              <a:t>    {</a:t>
            </a:r>
          </a:p>
          <a:p>
            <a:pPr>
              <a:lnSpc>
                <a:spcPct val="6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err="1">
                <a:solidFill>
                  <a:srgbClr val="000080"/>
                </a:solidFill>
                <a:highlight>
                  <a:srgbClr val="FFFFFF"/>
                </a:highlight>
                <a:latin typeface="Consolas" panose="020B0609020204030204" pitchFamily="49" charset="0"/>
              </a:rPr>
              <a:t>iReper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 &gt; </a:t>
            </a:r>
            <a:r>
              <a:rPr lang="en-US" dirty="0" err="1">
                <a:solidFill>
                  <a:srgbClr val="000080"/>
                </a:solidFill>
                <a:highlight>
                  <a:srgbClr val="FFFFFF"/>
                </a:highlight>
                <a:latin typeface="Consolas" panose="020B0609020204030204" pitchFamily="49" charset="0"/>
              </a:rPr>
              <a:t>iReper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80000"/>
              </a:lnSpc>
            </a:pPr>
            <a:r>
              <a:rPr lang="ru-RU" dirty="0">
                <a:solidFill>
                  <a:srgbClr val="000000"/>
                </a:solidFill>
                <a:highlight>
                  <a:srgbClr val="FFFFFF"/>
                </a:highlight>
                <a:latin typeface="Consolas" panose="020B0609020204030204" pitchFamily="49" charset="0"/>
              </a:rPr>
              <a:t>        {</a:t>
            </a:r>
          </a:p>
          <a:p>
            <a:pPr>
              <a:lnSpc>
                <a:spcPct val="60000"/>
              </a:lnSpc>
            </a:pP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swap</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60000"/>
              </a:lnSpc>
            </a:pPr>
            <a:r>
              <a:rPr lang="ru-RU" dirty="0">
                <a:solidFill>
                  <a:srgbClr val="000000"/>
                </a:solidFill>
                <a:highlight>
                  <a:srgbClr val="FFFFFF"/>
                </a:highlight>
                <a:latin typeface="Consolas" panose="020B0609020204030204" pitchFamily="49" charset="0"/>
              </a:rPr>
              <a:t>        }</a:t>
            </a:r>
          </a:p>
          <a:p>
            <a:pPr>
              <a:lnSpc>
                <a:spcPct val="75000"/>
              </a:lnSpc>
            </a:pPr>
            <a:r>
              <a:rPr lang="ru-RU" dirty="0">
                <a:solidFill>
                  <a:srgbClr val="000000"/>
                </a:solidFill>
                <a:highlight>
                  <a:srgbClr val="FFFFFF"/>
                </a:highlight>
                <a:latin typeface="Consolas" panose="020B0609020204030204" pitchFamily="49" charset="0"/>
              </a:rPr>
              <a:t>    }</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i="1" dirty="0" err="1">
                <a:solidFill>
                  <a:srgbClr val="880000"/>
                </a:solidFill>
                <a:highlight>
                  <a:srgbClr val="FFFFFF"/>
                </a:highlight>
                <a:latin typeface="Consolas" panose="020B0609020204030204" pitchFamily="49" charset="0"/>
              </a:rPr>
              <a:t>Qsort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i="1" dirty="0" err="1">
                <a:solidFill>
                  <a:srgbClr val="880000"/>
                </a:solidFill>
                <a:highlight>
                  <a:srgbClr val="FFFFFF"/>
                </a:highlight>
                <a:latin typeface="Consolas" panose="020B0609020204030204" pitchFamily="49" charset="0"/>
              </a:rPr>
              <a:t>Qsort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a:t>
            </a:r>
          </a:p>
          <a:p>
            <a:pPr>
              <a:lnSpc>
                <a:spcPct val="60000"/>
              </a:lnSpc>
            </a:pPr>
            <a:r>
              <a:rPr lang="ru-RU" dirty="0">
                <a:solidFill>
                  <a:srgbClr val="000000"/>
                </a:solidFill>
                <a:highlight>
                  <a:srgbClr val="FFFFFF"/>
                </a:highlight>
                <a:latin typeface="Consolas" panose="020B0609020204030204" pitchFamily="49" charset="0"/>
              </a:rPr>
              <a:t>}</a:t>
            </a:r>
            <a:endParaRPr lang="ru-RU" dirty="0"/>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bg1">
                    <a:lumMod val="65000"/>
                  </a:schemeClr>
                </a:solidFill>
              </a:rPr>
              <a:t>Быстрая сортировка</a:t>
            </a:r>
            <a:endParaRPr lang="ru-RU" b="1" dirty="0">
              <a:solidFill>
                <a:schemeClr val="bg1">
                  <a:lumMod val="65000"/>
                </a:schemeClr>
              </a:solidFill>
            </a:endParaRPr>
          </a:p>
        </p:txBody>
      </p:sp>
      <p:sp>
        <p:nvSpPr>
          <p:cNvPr id="5" name="Скругленный прямоугольник 4"/>
          <p:cNvSpPr/>
          <p:nvPr/>
        </p:nvSpPr>
        <p:spPr>
          <a:xfrm>
            <a:off x="5004001" y="3069000"/>
            <a:ext cx="3960000" cy="295200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В данной реализации алгоритма</a:t>
            </a:r>
            <a:br>
              <a:rPr lang="ru-RU" sz="2400" dirty="0">
                <a:solidFill>
                  <a:schemeClr val="tx1"/>
                </a:solidFill>
              </a:rPr>
            </a:br>
            <a:r>
              <a:rPr lang="ru-RU" sz="2400" dirty="0">
                <a:solidFill>
                  <a:schemeClr val="tx1"/>
                </a:solidFill>
              </a:rPr>
              <a:t>правая граница массива включается, то есть для сортировки массива </a:t>
            </a:r>
            <a:r>
              <a:rPr lang="en-US" sz="2400" dirty="0" err="1">
                <a:solidFill>
                  <a:srgbClr val="000080"/>
                </a:solidFill>
                <a:latin typeface="Consolas" panose="020B0609020204030204" pitchFamily="49" charset="0"/>
                <a:cs typeface="Consolas" panose="020B0609020204030204" pitchFamily="49" charset="0"/>
              </a:rPr>
              <a:t>vA</a:t>
            </a:r>
            <a:r>
              <a:rPr lang="en-US" sz="2400" dirty="0">
                <a:solidFill>
                  <a:schemeClr val="tx1"/>
                </a:solidFill>
                <a:latin typeface="Consolas" panose="020B0609020204030204" pitchFamily="49" charset="0"/>
                <a:cs typeface="Consolas" panose="020B0609020204030204" pitchFamily="49" charset="0"/>
              </a:rPr>
              <a:t>[</a:t>
            </a:r>
            <a:r>
              <a:rPr lang="en-US" sz="2400" dirty="0">
                <a:solidFill>
                  <a:srgbClr val="000080"/>
                </a:solidFill>
                <a:latin typeface="Consolas" panose="020B0609020204030204" pitchFamily="49" charset="0"/>
                <a:cs typeface="Consolas" panose="020B0609020204030204" pitchFamily="49" charset="0"/>
              </a:rPr>
              <a:t>N</a:t>
            </a:r>
            <a:r>
              <a:rPr lang="en-US" sz="2400" dirty="0">
                <a:solidFill>
                  <a:schemeClr val="tx1"/>
                </a:solidFill>
                <a:latin typeface="Consolas" panose="020B0609020204030204" pitchFamily="49" charset="0"/>
                <a:cs typeface="Consolas" panose="020B0609020204030204" pitchFamily="49" charset="0"/>
              </a:rPr>
              <a:t>]</a:t>
            </a:r>
            <a:r>
              <a:rPr lang="en-US" sz="2400" dirty="0">
                <a:solidFill>
                  <a:schemeClr val="tx1"/>
                </a:solidFill>
              </a:rPr>
              <a:t> </a:t>
            </a:r>
            <a:r>
              <a:rPr lang="ru-RU" sz="2400" dirty="0">
                <a:solidFill>
                  <a:schemeClr val="tx1"/>
                </a:solidFill>
              </a:rPr>
              <a:t>нужно вызывать</a:t>
            </a:r>
          </a:p>
          <a:p>
            <a:pPr>
              <a:spcBef>
                <a:spcPts val="1200"/>
              </a:spcBef>
            </a:pPr>
            <a:r>
              <a:rPr lang="en-US" sz="2400" dirty="0" err="1">
                <a:solidFill>
                  <a:srgbClr val="880000"/>
                </a:solidFill>
                <a:latin typeface="Consolas" panose="020B0609020204030204" pitchFamily="49" charset="0"/>
                <a:cs typeface="Consolas" panose="020B0609020204030204" pitchFamily="49" charset="0"/>
              </a:rPr>
              <a:t>Qsort</a:t>
            </a:r>
            <a:r>
              <a:rPr lang="en-US" sz="2400" dirty="0">
                <a:solidFill>
                  <a:schemeClr val="tx1"/>
                </a:solidFill>
                <a:latin typeface="Consolas" panose="020B0609020204030204" pitchFamily="49" charset="0"/>
                <a:cs typeface="Consolas" panose="020B0609020204030204" pitchFamily="49" charset="0"/>
              </a:rPr>
              <a:t>(</a:t>
            </a:r>
            <a:r>
              <a:rPr lang="en-US" sz="2400" dirty="0" err="1">
                <a:solidFill>
                  <a:srgbClr val="000080"/>
                </a:solidFill>
                <a:latin typeface="Consolas" panose="020B0609020204030204" pitchFamily="49" charset="0"/>
                <a:cs typeface="Consolas" panose="020B0609020204030204" pitchFamily="49" charset="0"/>
              </a:rPr>
              <a:t>vA</a:t>
            </a:r>
            <a:r>
              <a:rPr lang="en-US" sz="2400" dirty="0">
                <a:solidFill>
                  <a:schemeClr val="tx1"/>
                </a:solidFill>
                <a:latin typeface="Consolas" panose="020B0609020204030204" pitchFamily="49" charset="0"/>
                <a:cs typeface="Consolas" panose="020B0609020204030204" pitchFamily="49" charset="0"/>
              </a:rPr>
              <a:t>, 0, </a:t>
            </a:r>
            <a:r>
              <a:rPr lang="en-US" sz="2400" dirty="0">
                <a:solidFill>
                  <a:srgbClr val="000080"/>
                </a:solidFill>
                <a:latin typeface="Consolas" panose="020B0609020204030204" pitchFamily="49" charset="0"/>
                <a:cs typeface="Consolas" panose="020B0609020204030204" pitchFamily="49" charset="0"/>
              </a:rPr>
              <a:t>N</a:t>
            </a:r>
            <a:r>
              <a:rPr lang="en-US" sz="2400" dirty="0">
                <a:solidFill>
                  <a:schemeClr val="tx1"/>
                </a:solidFill>
                <a:latin typeface="Consolas" panose="020B0609020204030204" pitchFamily="49" charset="0"/>
                <a:cs typeface="Consolas" panose="020B0609020204030204" pitchFamily="49" charset="0"/>
              </a:rPr>
              <a:t> - 1);</a:t>
            </a:r>
            <a:endParaRPr lang="ru-RU" sz="2400" dirty="0">
              <a:solidFill>
                <a:schemeClr val="tx1"/>
              </a:solidFill>
              <a:latin typeface="Consolas" panose="020B0609020204030204" pitchFamily="49" charset="0"/>
              <a:cs typeface="Consolas" panose="020B0609020204030204" pitchFamily="49" charset="0"/>
            </a:endParaRPr>
          </a:p>
        </p:txBody>
      </p: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13686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39</a:t>
            </a:fld>
            <a:endParaRPr lang="en-US"/>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bg1">
                    <a:lumMod val="65000"/>
                  </a:schemeClr>
                </a:solidFill>
              </a:rPr>
              <a:t>Быстрая сортировка</a:t>
            </a:r>
            <a:endParaRPr lang="ru-RU" b="1" dirty="0">
              <a:solidFill>
                <a:schemeClr val="bg1">
                  <a:lumMod val="65000"/>
                </a:schemeClr>
              </a:solidFill>
            </a:endParaRPr>
          </a:p>
        </p:txBody>
      </p:sp>
      <p:sp>
        <p:nvSpPr>
          <p:cNvPr id="5" name="Скругленный прямоугольник 4"/>
          <p:cNvSpPr/>
          <p:nvPr/>
        </p:nvSpPr>
        <p:spPr>
          <a:xfrm>
            <a:off x="5277758" y="1243801"/>
            <a:ext cx="3686242" cy="4415984"/>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lnSpc>
                <a:spcPct val="90000"/>
              </a:lnSpc>
            </a:pPr>
            <a:r>
              <a:rPr lang="ru-RU" sz="2200" dirty="0">
                <a:solidFill>
                  <a:schemeClr val="tx1"/>
                </a:solidFill>
              </a:rPr>
              <a:t>В очень редких "неудачных" случаях быстрая сортировка может обладать сложностью </a:t>
            </a:r>
            <a:r>
              <a:rPr lang="en-US" sz="2200" dirty="0">
                <a:solidFill>
                  <a:schemeClr val="tx1"/>
                </a:solidFill>
              </a:rPr>
              <a:t>N</a:t>
            </a:r>
            <a:r>
              <a:rPr lang="en-US" sz="2200" baseline="30000" dirty="0">
                <a:solidFill>
                  <a:schemeClr val="tx1"/>
                </a:solidFill>
              </a:rPr>
              <a:t>2</a:t>
            </a:r>
            <a:r>
              <a:rPr lang="ru-RU" sz="2200" dirty="0">
                <a:solidFill>
                  <a:schemeClr val="tx1"/>
                </a:solidFill>
              </a:rPr>
              <a:t>.</a:t>
            </a:r>
          </a:p>
          <a:p>
            <a:pPr algn="ctr">
              <a:lnSpc>
                <a:spcPct val="90000"/>
              </a:lnSpc>
            </a:pPr>
            <a:endParaRPr lang="ru-RU" sz="2200" dirty="0">
              <a:solidFill>
                <a:schemeClr val="tx1"/>
              </a:solidFill>
            </a:endParaRPr>
          </a:p>
          <a:p>
            <a:pPr algn="ctr">
              <a:lnSpc>
                <a:spcPct val="90000"/>
              </a:lnSpc>
            </a:pPr>
            <a:r>
              <a:rPr lang="ru-RU" sz="2200" dirty="0">
                <a:solidFill>
                  <a:schemeClr val="tx1"/>
                </a:solidFill>
                <a:latin typeface="Consolas" panose="020B0609020204030204" pitchFamily="49" charset="0"/>
                <a:cs typeface="Consolas" panose="020B0609020204030204" pitchFamily="49" charset="0"/>
              </a:rPr>
              <a:t>На практике такое совпадение может случиться, если какой-нибудь хакер подсунет вашей программе специально подобранный массив данных.</a:t>
            </a:r>
          </a:p>
        </p:txBody>
      </p: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graphicFrame>
        <p:nvGraphicFramePr>
          <p:cNvPr id="12" name="Таблица 11"/>
          <p:cNvGraphicFramePr>
            <a:graphicFrameLocks noGrp="1"/>
          </p:cNvGraphicFramePr>
          <p:nvPr>
            <p:extLst>
              <p:ext uri="{D42A27DB-BD31-4B8C-83A1-F6EECF244321}">
                <p14:modId xmlns:p14="http://schemas.microsoft.com/office/powerpoint/2010/main" val="883610375"/>
              </p:ext>
            </p:extLst>
          </p:nvPr>
        </p:nvGraphicFramePr>
        <p:xfrm>
          <a:off x="551368" y="5659785"/>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119161928"/>
              </p:ext>
            </p:extLst>
          </p:nvPr>
        </p:nvGraphicFramePr>
        <p:xfrm>
          <a:off x="547912" y="5058585"/>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3482589027"/>
              </p:ext>
            </p:extLst>
          </p:nvPr>
        </p:nvGraphicFramePr>
        <p:xfrm>
          <a:off x="547912" y="4457385"/>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1120914223"/>
              </p:ext>
            </p:extLst>
          </p:nvPr>
        </p:nvGraphicFramePr>
        <p:xfrm>
          <a:off x="547912" y="3858177"/>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6" name="Таблица 15"/>
          <p:cNvGraphicFramePr>
            <a:graphicFrameLocks noGrp="1"/>
          </p:cNvGraphicFramePr>
          <p:nvPr>
            <p:extLst>
              <p:ext uri="{D42A27DB-BD31-4B8C-83A1-F6EECF244321}">
                <p14:modId xmlns:p14="http://schemas.microsoft.com/office/powerpoint/2010/main" val="3324357803"/>
              </p:ext>
            </p:extLst>
          </p:nvPr>
        </p:nvGraphicFramePr>
        <p:xfrm>
          <a:off x="547912" y="3256977"/>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7" name="Таблица 16"/>
          <p:cNvGraphicFramePr>
            <a:graphicFrameLocks noGrp="1"/>
          </p:cNvGraphicFramePr>
          <p:nvPr>
            <p:extLst>
              <p:ext uri="{D42A27DB-BD31-4B8C-83A1-F6EECF244321}">
                <p14:modId xmlns:p14="http://schemas.microsoft.com/office/powerpoint/2010/main" val="291673802"/>
              </p:ext>
            </p:extLst>
          </p:nvPr>
        </p:nvGraphicFramePr>
        <p:xfrm>
          <a:off x="547912" y="2656125"/>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8" name="Таблица 17"/>
          <p:cNvGraphicFramePr>
            <a:graphicFrameLocks noGrp="1"/>
          </p:cNvGraphicFramePr>
          <p:nvPr>
            <p:extLst>
              <p:ext uri="{D42A27DB-BD31-4B8C-83A1-F6EECF244321}">
                <p14:modId xmlns:p14="http://schemas.microsoft.com/office/powerpoint/2010/main" val="3692763134"/>
              </p:ext>
            </p:extLst>
          </p:nvPr>
        </p:nvGraphicFramePr>
        <p:xfrm>
          <a:off x="547912" y="2054925"/>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9" name="Таблица 18"/>
          <p:cNvGraphicFramePr>
            <a:graphicFrameLocks noGrp="1"/>
          </p:cNvGraphicFramePr>
          <p:nvPr>
            <p:extLst>
              <p:ext uri="{D42A27DB-BD31-4B8C-83A1-F6EECF244321}">
                <p14:modId xmlns:p14="http://schemas.microsoft.com/office/powerpoint/2010/main" val="3488325757"/>
              </p:ext>
            </p:extLst>
          </p:nvPr>
        </p:nvGraphicFramePr>
        <p:xfrm>
          <a:off x="547912" y="1455717"/>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Овал 2"/>
          <p:cNvSpPr/>
          <p:nvPr/>
        </p:nvSpPr>
        <p:spPr>
          <a:xfrm>
            <a:off x="2491912" y="1455717"/>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3977494" y="5050331"/>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 name="Прямая со стрелкой 21"/>
          <p:cNvCxnSpPr/>
          <p:nvPr/>
        </p:nvCxnSpPr>
        <p:spPr>
          <a:xfrm flipV="1">
            <a:off x="4241366" y="53974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flipV="1">
            <a:off x="4729366" y="53974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
        <p:nvSpPr>
          <p:cNvPr id="26" name="Овал 25"/>
          <p:cNvSpPr/>
          <p:nvPr/>
        </p:nvSpPr>
        <p:spPr>
          <a:xfrm>
            <a:off x="3973366" y="4455773"/>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8" name="Прямая со стрелкой 27"/>
          <p:cNvCxnSpPr/>
          <p:nvPr/>
        </p:nvCxnSpPr>
        <p:spPr>
          <a:xfrm flipV="1">
            <a:off x="3741494" y="47878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flipV="1">
            <a:off x="4229494" y="47878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
        <p:nvSpPr>
          <p:cNvPr id="30" name="Овал 29"/>
          <p:cNvSpPr/>
          <p:nvPr/>
        </p:nvSpPr>
        <p:spPr>
          <a:xfrm>
            <a:off x="3469366" y="3847619"/>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3485366" y="3248356"/>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2995912" y="2654133"/>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2995912" y="2046304"/>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4" name="Таблица 33"/>
          <p:cNvGraphicFramePr>
            <a:graphicFrameLocks noGrp="1"/>
          </p:cNvGraphicFramePr>
          <p:nvPr>
            <p:extLst>
              <p:ext uri="{D42A27DB-BD31-4B8C-83A1-F6EECF244321}">
                <p14:modId xmlns:p14="http://schemas.microsoft.com/office/powerpoint/2010/main" val="3518187529"/>
              </p:ext>
            </p:extLst>
          </p:nvPr>
        </p:nvGraphicFramePr>
        <p:xfrm>
          <a:off x="547912" y="838140"/>
          <a:ext cx="4433454" cy="457200"/>
        </p:xfrm>
        <a:graphic>
          <a:graphicData uri="http://schemas.openxmlformats.org/drawingml/2006/table">
            <a:tbl>
              <a:tblPr bandRow="1">
                <a:tableStyleId>{5C22544A-7EE6-4342-B048-85BDC9FD1C3A}</a:tableStyleId>
              </a:tblPr>
              <a:tblGrid>
                <a:gridCol w="492606">
                  <a:extLst>
                    <a:ext uri="{9D8B030D-6E8A-4147-A177-3AD203B41FA5}">
                      <a16:colId xmlns:a16="http://schemas.microsoft.com/office/drawing/2014/main" val="20000"/>
                    </a:ext>
                  </a:extLst>
                </a:gridCol>
                <a:gridCol w="492606">
                  <a:extLst>
                    <a:ext uri="{9D8B030D-6E8A-4147-A177-3AD203B41FA5}">
                      <a16:colId xmlns:a16="http://schemas.microsoft.com/office/drawing/2014/main" val="20001"/>
                    </a:ext>
                  </a:extLst>
                </a:gridCol>
                <a:gridCol w="492606">
                  <a:extLst>
                    <a:ext uri="{9D8B030D-6E8A-4147-A177-3AD203B41FA5}">
                      <a16:colId xmlns:a16="http://schemas.microsoft.com/office/drawing/2014/main" val="20002"/>
                    </a:ext>
                  </a:extLst>
                </a:gridCol>
                <a:gridCol w="492606">
                  <a:extLst>
                    <a:ext uri="{9D8B030D-6E8A-4147-A177-3AD203B41FA5}">
                      <a16:colId xmlns:a16="http://schemas.microsoft.com/office/drawing/2014/main" val="20003"/>
                    </a:ext>
                  </a:extLst>
                </a:gridCol>
                <a:gridCol w="492606">
                  <a:extLst>
                    <a:ext uri="{9D8B030D-6E8A-4147-A177-3AD203B41FA5}">
                      <a16:colId xmlns:a16="http://schemas.microsoft.com/office/drawing/2014/main" val="20004"/>
                    </a:ext>
                  </a:extLst>
                </a:gridCol>
                <a:gridCol w="492606">
                  <a:extLst>
                    <a:ext uri="{9D8B030D-6E8A-4147-A177-3AD203B41FA5}">
                      <a16:colId xmlns:a16="http://schemas.microsoft.com/office/drawing/2014/main" val="20005"/>
                    </a:ext>
                  </a:extLst>
                </a:gridCol>
                <a:gridCol w="492606">
                  <a:extLst>
                    <a:ext uri="{9D8B030D-6E8A-4147-A177-3AD203B41FA5}">
                      <a16:colId xmlns:a16="http://schemas.microsoft.com/office/drawing/2014/main" val="20006"/>
                    </a:ext>
                  </a:extLst>
                </a:gridCol>
                <a:gridCol w="492606">
                  <a:extLst>
                    <a:ext uri="{9D8B030D-6E8A-4147-A177-3AD203B41FA5}">
                      <a16:colId xmlns:a16="http://schemas.microsoft.com/office/drawing/2014/main" val="20007"/>
                    </a:ext>
                  </a:extLst>
                </a:gridCol>
                <a:gridCol w="492606">
                  <a:extLst>
                    <a:ext uri="{9D8B030D-6E8A-4147-A177-3AD203B41FA5}">
                      <a16:colId xmlns:a16="http://schemas.microsoft.com/office/drawing/2014/main" val="20008"/>
                    </a:ext>
                  </a:extLst>
                </a:gridCol>
              </a:tblGrid>
              <a:tr h="370840">
                <a:tc>
                  <a:txBody>
                    <a:bodyPr/>
                    <a:lstStyle/>
                    <a:p>
                      <a:pPr algn="ctr"/>
                      <a:r>
                        <a:rPr lang="ru-RU" sz="2400"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a:t>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 name="Овал 34"/>
          <p:cNvSpPr/>
          <p:nvPr/>
        </p:nvSpPr>
        <p:spPr>
          <a:xfrm>
            <a:off x="2491912" y="846539"/>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 стрелкой 35"/>
          <p:cNvCxnSpPr/>
          <p:nvPr/>
        </p:nvCxnSpPr>
        <p:spPr>
          <a:xfrm flipV="1">
            <a:off x="3247912" y="419340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flipV="1">
            <a:off x="3748612" y="419340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flipV="1">
            <a:off x="3735144" y="357772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p:nvPr/>
        </p:nvCxnSpPr>
        <p:spPr>
          <a:xfrm flipV="1">
            <a:off x="2767212" y="359042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p:nvPr/>
        </p:nvCxnSpPr>
        <p:spPr>
          <a:xfrm flipV="1">
            <a:off x="3262894" y="297963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2275912" y="298598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flipV="1">
            <a:off x="3256544" y="239176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p:nvPr/>
        </p:nvCxnSpPr>
        <p:spPr>
          <a:xfrm flipV="1">
            <a:off x="1771912" y="239176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p:nvPr/>
        </p:nvCxnSpPr>
        <p:spPr>
          <a:xfrm flipV="1">
            <a:off x="2765244" y="178620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p:cNvCxnSpPr/>
          <p:nvPr/>
        </p:nvCxnSpPr>
        <p:spPr>
          <a:xfrm flipV="1">
            <a:off x="1286962" y="178620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p:nvPr/>
        </p:nvCxnSpPr>
        <p:spPr>
          <a:xfrm flipV="1">
            <a:off x="2765244" y="117255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p:nvPr/>
        </p:nvCxnSpPr>
        <p:spPr>
          <a:xfrm flipV="1">
            <a:off x="798266" y="1167220"/>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2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21" grpId="0" animBg="1"/>
      <p:bldP spid="26" grpId="0" animBg="1"/>
      <p:bldP spid="30" grpId="0" animBg="1"/>
      <p:bldP spid="31" grpId="0" animBg="1"/>
      <p:bldP spid="32" grpId="0" animBg="1"/>
      <p:bldP spid="33"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4</a:t>
            </a:fld>
            <a:endParaRPr lang="en-US"/>
          </a:p>
        </p:txBody>
      </p:sp>
      <p:sp>
        <p:nvSpPr>
          <p:cNvPr id="6" name="TextBox 5"/>
          <p:cNvSpPr txBox="1"/>
          <p:nvPr/>
        </p:nvSpPr>
        <p:spPr>
          <a:xfrm>
            <a:off x="251520" y="836712"/>
            <a:ext cx="8640960" cy="2462213"/>
          </a:xfrm>
          <a:prstGeom prst="rect">
            <a:avLst/>
          </a:prstGeom>
          <a:noFill/>
        </p:spPr>
        <p:txBody>
          <a:bodyPr wrap="square" rtlCol="0">
            <a:spAutoFit/>
          </a:bodyPr>
          <a:lstStyle/>
          <a:p>
            <a:r>
              <a:rPr lang="ru-RU" sz="2400" dirty="0"/>
              <a:t>Рекурсивная функция не может вызывать себя до бесконечности, поскольку в этом случае она никогда не завершилась бы.</a:t>
            </a:r>
          </a:p>
          <a:p>
            <a:pPr>
              <a:spcBef>
                <a:spcPts val="1200"/>
              </a:spcBef>
            </a:pPr>
            <a:r>
              <a:rPr lang="ru-RU" sz="2400" dirty="0"/>
              <a:t>Следовательно, вторая важная особенность</a:t>
            </a:r>
            <a:br>
              <a:rPr lang="ru-RU" sz="2400" dirty="0"/>
            </a:br>
            <a:r>
              <a:rPr lang="ru-RU" sz="2400" dirty="0"/>
              <a:t>рекурсивной функции — наличие условия завершения, </a:t>
            </a:r>
          </a:p>
          <a:p>
            <a:r>
              <a:rPr lang="ru-RU" sz="2400" dirty="0"/>
              <a:t>позволяющего ей прекратить вызывать себя.</a:t>
            </a:r>
          </a:p>
        </p:txBody>
      </p:sp>
      <p:sp>
        <p:nvSpPr>
          <p:cNvPr id="7" name="Прямоугольник 6"/>
          <p:cNvSpPr/>
          <p:nvPr/>
        </p:nvSpPr>
        <p:spPr>
          <a:xfrm>
            <a:off x="1908000" y="3717000"/>
            <a:ext cx="4896000" cy="1938992"/>
          </a:xfrm>
          <a:prstGeom prst="rect">
            <a:avLst/>
          </a:prstGeom>
          <a:ln w="19050">
            <a:solidFill>
              <a:schemeClr val="accent1"/>
            </a:solidFill>
          </a:ln>
        </p:spPr>
        <p:txBody>
          <a:bodyPr wrap="square">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1;</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l);</a:t>
            </a:r>
          </a:p>
          <a:p>
            <a:r>
              <a:rPr lang="ru-RU" sz="2000" dirty="0">
                <a:solidFill>
                  <a:srgbClr val="000000"/>
                </a:solidFill>
                <a:highlight>
                  <a:srgbClr val="FFFFFF"/>
                </a:highlight>
                <a:latin typeface="Consolas" panose="020B0609020204030204" pitchFamily="49" charset="0"/>
              </a:rPr>
              <a:t>}</a:t>
            </a:r>
            <a:endParaRPr lang="ru-RU" sz="2000" dirty="0"/>
          </a:p>
        </p:txBody>
      </p:sp>
      <p:sp>
        <p:nvSpPr>
          <p:cNvPr id="9" name="Нижний колонтитул 8"/>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0" name="Дата 9"/>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235879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40</a:t>
            </a:fld>
            <a:endParaRPr lang="en-US"/>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bg1">
                    <a:lumMod val="65000"/>
                  </a:schemeClr>
                </a:solidFill>
              </a:rPr>
              <a:t>Быстрая сортировка</a:t>
            </a:r>
          </a:p>
        </p:txBody>
      </p:sp>
      <p:sp>
        <p:nvSpPr>
          <p:cNvPr id="7" name="Прямоугольник 6"/>
          <p:cNvSpPr/>
          <p:nvPr/>
        </p:nvSpPr>
        <p:spPr>
          <a:xfrm>
            <a:off x="0" y="909000"/>
            <a:ext cx="9036000" cy="5124480"/>
          </a:xfrm>
          <a:prstGeom prst="rect">
            <a:avLst/>
          </a:prstGeom>
        </p:spPr>
        <p:txBody>
          <a:bodyPr wrap="square">
            <a:spAutoFit/>
          </a:bodyPr>
          <a:lstStyle/>
          <a:p>
            <a:pPr marL="342900" indent="-342900">
              <a:buFont typeface="Arial" panose="020B0604020202020204" pitchFamily="34" charset="0"/>
              <a:buChar char="•"/>
            </a:pPr>
            <a:r>
              <a:rPr lang="ru-RU" sz="2400" dirty="0"/>
              <a:t>Сложность быстрой сортировки:</a:t>
            </a:r>
          </a:p>
          <a:p>
            <a:pPr marL="1257300" lvl="2" indent="-342900">
              <a:buFont typeface="Courier New" panose="02070309020205020404" pitchFamily="49" charset="0"/>
              <a:buChar char="o"/>
            </a:pPr>
            <a:r>
              <a:rPr lang="ru-RU" sz="2400" dirty="0"/>
              <a:t>минимум: </a:t>
            </a:r>
            <a:r>
              <a:rPr lang="en-US" sz="2400" dirty="0" err="1"/>
              <a:t>N</a:t>
            </a:r>
            <a:r>
              <a:rPr lang="en-US" sz="2400" dirty="0" err="1">
                <a:latin typeface="Calibri" panose="020F0502020204030204" pitchFamily="34" charset="0"/>
              </a:rPr>
              <a:t>·</a:t>
            </a:r>
            <a:r>
              <a:rPr lang="en-US" sz="2400" dirty="0" err="1"/>
              <a:t>log</a:t>
            </a:r>
            <a:r>
              <a:rPr lang="en-US" sz="2400" dirty="0"/>
              <a:t>(N)</a:t>
            </a:r>
          </a:p>
          <a:p>
            <a:pPr marL="1257300" lvl="2" indent="-342900">
              <a:buFont typeface="Courier New" panose="02070309020205020404" pitchFamily="49" charset="0"/>
              <a:buChar char="o"/>
            </a:pPr>
            <a:r>
              <a:rPr lang="ru-RU" sz="2400" dirty="0"/>
              <a:t>в среднем: </a:t>
            </a:r>
            <a:r>
              <a:rPr lang="en-US" sz="2400" dirty="0" err="1"/>
              <a:t>N</a:t>
            </a:r>
            <a:r>
              <a:rPr lang="en-US" sz="2400" dirty="0" err="1">
                <a:latin typeface="Calibri" panose="020F0502020204030204" pitchFamily="34" charset="0"/>
              </a:rPr>
              <a:t>·</a:t>
            </a:r>
            <a:r>
              <a:rPr lang="en-US" sz="2400" dirty="0" err="1"/>
              <a:t>log</a:t>
            </a:r>
            <a:r>
              <a:rPr lang="en-US" sz="2400" dirty="0"/>
              <a:t>(N)</a:t>
            </a:r>
          </a:p>
          <a:p>
            <a:pPr marL="1257300" lvl="2" indent="-342900">
              <a:spcAft>
                <a:spcPts val="600"/>
              </a:spcAft>
              <a:buFont typeface="Courier New" panose="02070309020205020404" pitchFamily="49" charset="0"/>
              <a:buChar char="o"/>
            </a:pPr>
            <a:r>
              <a:rPr lang="ru-RU" sz="2400" dirty="0"/>
              <a:t>максимум: </a:t>
            </a:r>
            <a:r>
              <a:rPr lang="en-US" sz="2400" dirty="0">
                <a:latin typeface="Calibri" panose="020F0502020204030204" pitchFamily="34" charset="0"/>
              </a:rPr>
              <a:t>N</a:t>
            </a:r>
            <a:r>
              <a:rPr lang="en-US" sz="2400" baseline="30000" dirty="0">
                <a:latin typeface="Calibri" panose="020F0502020204030204" pitchFamily="34" charset="0"/>
              </a:rPr>
              <a:t>2</a:t>
            </a:r>
          </a:p>
          <a:p>
            <a:pPr marL="342900" indent="-342900">
              <a:spcAft>
                <a:spcPts val="600"/>
              </a:spcAft>
              <a:buFont typeface="Arial" panose="020B0604020202020204" pitchFamily="34" charset="0"/>
              <a:buChar char="•"/>
            </a:pPr>
            <a:r>
              <a:rPr lang="ru-RU" sz="2400" dirty="0">
                <a:latin typeface="Calibri" panose="020F0502020204030204" pitchFamily="34" charset="0"/>
              </a:rPr>
              <a:t>Это самая быстрая сортировка (в среднем) на случайных данных. Существуют сортировки с той же асимптотической сложностью, но при этом с ощутимо</a:t>
            </a:r>
            <a:r>
              <a:rPr lang="en-US" sz="2400" dirty="0">
                <a:latin typeface="Calibri" panose="020F0502020204030204" pitchFamily="34" charset="0"/>
              </a:rPr>
              <a:t> </a:t>
            </a:r>
            <a:r>
              <a:rPr lang="ru-RU" sz="2400" dirty="0">
                <a:latin typeface="Calibri" panose="020F0502020204030204" pitchFamily="34" charset="0"/>
              </a:rPr>
              <a:t>большей константой.</a:t>
            </a:r>
          </a:p>
          <a:p>
            <a:pPr marL="342900" indent="-342900">
              <a:spcAft>
                <a:spcPts val="600"/>
              </a:spcAft>
              <a:buFont typeface="Arial" panose="020B0604020202020204" pitchFamily="34" charset="0"/>
              <a:buChar char="•"/>
            </a:pPr>
            <a:r>
              <a:rPr lang="ru-RU" sz="2400" dirty="0">
                <a:latin typeface="Calibri" panose="020F0502020204030204" pitchFamily="34" charset="0"/>
              </a:rPr>
              <a:t>Работает медленнее сортировки вставками на уже упорядоченных массивах (или близких к таковым).</a:t>
            </a:r>
          </a:p>
          <a:p>
            <a:pPr marL="342900" indent="-342900">
              <a:spcAft>
                <a:spcPts val="600"/>
              </a:spcAft>
              <a:buFont typeface="Arial" panose="020B0604020202020204" pitchFamily="34" charset="0"/>
              <a:buChar char="•"/>
            </a:pPr>
            <a:r>
              <a:rPr lang="ru-RU" sz="2400" dirty="0">
                <a:latin typeface="Calibri" panose="020F0502020204030204" pitchFamily="34" charset="0"/>
              </a:rPr>
              <a:t>Если неудачно выбран опорный элемент, то сложность этой сортировки возрастает до </a:t>
            </a:r>
            <a:r>
              <a:rPr lang="en-US" sz="2400" dirty="0">
                <a:latin typeface="Calibri" panose="020F0502020204030204" pitchFamily="34" charset="0"/>
              </a:rPr>
              <a:t>N</a:t>
            </a:r>
            <a:r>
              <a:rPr lang="en-US" sz="2400" baseline="30000" dirty="0">
                <a:latin typeface="Calibri" panose="020F0502020204030204" pitchFamily="34" charset="0"/>
              </a:rPr>
              <a:t>2</a:t>
            </a:r>
            <a:r>
              <a:rPr lang="ru-RU" sz="2400" dirty="0">
                <a:latin typeface="Calibri" panose="020F0502020204030204" pitchFamily="34" charset="0"/>
              </a:rPr>
              <a:t> по времени и до </a:t>
            </a:r>
            <a:r>
              <a:rPr lang="en-US" sz="2400" dirty="0">
                <a:latin typeface="Calibri" panose="020F0502020204030204" pitchFamily="34" charset="0"/>
              </a:rPr>
              <a:t>N </a:t>
            </a:r>
            <a:r>
              <a:rPr lang="ru-RU" sz="2400" dirty="0">
                <a:latin typeface="Calibri" panose="020F0502020204030204" pitchFamily="34" charset="0"/>
              </a:rPr>
              <a:t>по занимаемой памяти в стеке, что может приводить к ошибке переполнения стека (</a:t>
            </a:r>
            <a:r>
              <a:rPr lang="en-US" sz="2400" dirty="0">
                <a:latin typeface="Calibri" panose="020F0502020204030204" pitchFamily="34" charset="0"/>
              </a:rPr>
              <a:t>STACK_OVERFLOW</a:t>
            </a:r>
            <a:r>
              <a:rPr lang="ru-RU" sz="2400" dirty="0">
                <a:latin typeface="Calibri" panose="020F0502020204030204" pitchFamily="34" charset="0"/>
              </a:rPr>
              <a:t>)</a:t>
            </a:r>
            <a:endParaRPr lang="en-US" sz="2400" dirty="0">
              <a:latin typeface="Calibri" panose="020F0502020204030204" pitchFamily="34" charset="0"/>
            </a:endParaRPr>
          </a:p>
        </p:txBody>
      </p:sp>
      <p:sp>
        <p:nvSpPr>
          <p:cNvPr id="6" name="Нижний колонтитул 5"/>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64579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41</a:t>
            </a:fld>
            <a:endParaRPr lang="en-US"/>
          </a:p>
        </p:txBody>
      </p:sp>
      <p:graphicFrame>
        <p:nvGraphicFramePr>
          <p:cNvPr id="14" name="Таблица 13"/>
          <p:cNvGraphicFramePr>
            <a:graphicFrameLocks noGrp="1"/>
          </p:cNvGraphicFramePr>
          <p:nvPr>
            <p:extLst/>
          </p:nvPr>
        </p:nvGraphicFramePr>
        <p:xfrm>
          <a:off x="251520" y="2708920"/>
          <a:ext cx="2451100" cy="3549142"/>
        </p:xfrm>
        <a:graphic>
          <a:graphicData uri="http://schemas.openxmlformats.org/drawingml/2006/table">
            <a:tbl>
              <a:tblPr>
                <a:tableStyleId>{5C22544A-7EE6-4342-B048-85BDC9FD1C3A}</a:tableStyleId>
              </a:tblPr>
              <a:tblGrid>
                <a:gridCol w="122555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tblGrid>
              <a:tr h="215900">
                <a:tc>
                  <a:txBody>
                    <a:bodyPr/>
                    <a:lstStyle/>
                    <a:p>
                      <a:pPr marL="74295" fontAlgn="ctr">
                        <a:lnSpc>
                          <a:spcPct val="107000"/>
                        </a:lnSpc>
                        <a:spcAft>
                          <a:spcPts val="0"/>
                        </a:spcAft>
                      </a:pPr>
                      <a:endParaRPr lang="ru-RU" sz="11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lgn="ctr" fontAlgn="ctr">
                        <a:lnSpc>
                          <a:spcPct val="107000"/>
                        </a:lnSpc>
                        <a:spcAft>
                          <a:spcPts val="0"/>
                        </a:spcAft>
                      </a:pPr>
                      <a:r>
                        <a:rPr lang="ru-RU" sz="11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 \/</a:t>
                      </a:r>
                      <a:endParaRPr lang="ru-RU" sz="11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15900">
                <a:tc>
                  <a:txBody>
                    <a:bodyPr/>
                    <a:lstStyle/>
                    <a:p>
                      <a:pPr marL="74295" fontAlgn="ctr">
                        <a:lnSpc>
                          <a:spcPct val="107000"/>
                        </a:lnSpc>
                        <a:spcAft>
                          <a:spcPts val="0"/>
                        </a:spcAft>
                      </a:pPr>
                      <a:r>
                        <a:rPr lang="ru-RU" sz="1800" kern="1200" dirty="0">
                          <a:effectLst/>
                        </a:rPr>
                        <a:t>Иванов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Александр</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Алексей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Артем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Владислав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Даниил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Дмитрий</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Иван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Илья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Максим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9"/>
                  </a:ext>
                </a:extLst>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Михаил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0"/>
                  </a:ext>
                </a:extLst>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Никита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15" name="Таблица 14"/>
          <p:cNvGraphicFramePr>
            <a:graphicFrameLocks noGrp="1"/>
          </p:cNvGraphicFramePr>
          <p:nvPr>
            <p:extLst/>
          </p:nvPr>
        </p:nvGraphicFramePr>
        <p:xfrm>
          <a:off x="3347864" y="2708920"/>
          <a:ext cx="2451100" cy="3549142"/>
        </p:xfrm>
        <a:graphic>
          <a:graphicData uri="http://schemas.openxmlformats.org/drawingml/2006/table">
            <a:tbl>
              <a:tblPr>
                <a:tableStyleId>{5C22544A-7EE6-4342-B048-85BDC9FD1C3A}</a:tableStyleId>
              </a:tblPr>
              <a:tblGrid>
                <a:gridCol w="122555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tblGrid>
              <a:tr h="215900">
                <a:tc>
                  <a:txBody>
                    <a:bodyPr/>
                    <a:lstStyle/>
                    <a:p>
                      <a:pPr marL="0" marR="0" lvl="0" indent="0" algn="ctr" defTabSz="914400" rtl="0" eaLnBrk="1" fontAlgn="ctr" latinLnBrk="0" hangingPunct="1">
                        <a:lnSpc>
                          <a:spcPct val="107000"/>
                        </a:lnSpc>
                        <a:spcBef>
                          <a:spcPts val="0"/>
                        </a:spcBef>
                        <a:spcAft>
                          <a:spcPts val="0"/>
                        </a:spcAft>
                        <a:buClrTx/>
                        <a:buSzTx/>
                        <a:buFontTx/>
                        <a:buNone/>
                        <a:tabLst/>
                        <a:defRPr/>
                      </a:pPr>
                      <a:r>
                        <a:rPr lang="ru-RU" sz="1100" b="1" kern="1200" noProof="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1" kern="1200" noProof="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endParaRPr lang="ru-RU" sz="1100" b="1" kern="1200" noProof="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74295" fontAlgn="ctr">
                        <a:lnSpc>
                          <a:spcPct val="107000"/>
                        </a:lnSpc>
                        <a:spcAft>
                          <a:spcPts val="0"/>
                        </a:spcAft>
                      </a:pPr>
                      <a:endParaRPr lang="ru-RU"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15900">
                <a:tc>
                  <a:txBody>
                    <a:bodyPr/>
                    <a:lstStyle/>
                    <a:p>
                      <a:pPr marL="74295" fontAlgn="ctr">
                        <a:lnSpc>
                          <a:spcPct val="107000"/>
                        </a:lnSpc>
                        <a:spcAft>
                          <a:spcPts val="0"/>
                        </a:spcAft>
                      </a:pPr>
                      <a:r>
                        <a:rPr lang="ru-RU" sz="1800" b="0" kern="1200" dirty="0">
                          <a:effectLst/>
                        </a:rPr>
                        <a:t>Иванов</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dirty="0">
                          <a:effectLst/>
                        </a:rPr>
                        <a:t>Александр</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215900">
                <a:tc>
                  <a:txBody>
                    <a:bodyPr/>
                    <a:lstStyle/>
                    <a:p>
                      <a:pPr marL="74295" fontAlgn="ctr">
                        <a:lnSpc>
                          <a:spcPct val="107000"/>
                        </a:lnSpc>
                        <a:spcAft>
                          <a:spcPts val="0"/>
                        </a:spcAft>
                      </a:pPr>
                      <a:r>
                        <a:rPr lang="ru-RU" sz="1800" b="0" kern="1200" dirty="0">
                          <a:effectLst/>
                        </a:rPr>
                        <a:t>Иванов</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dirty="0">
                          <a:effectLst/>
                        </a:rPr>
                        <a:t>Даниил</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215900">
                <a:tc>
                  <a:txBody>
                    <a:bodyPr/>
                    <a:lstStyle/>
                    <a:p>
                      <a:pPr marL="74295" fontAlgn="ctr">
                        <a:lnSpc>
                          <a:spcPct val="107000"/>
                        </a:lnSpc>
                        <a:spcAft>
                          <a:spcPts val="0"/>
                        </a:spcAft>
                      </a:pPr>
                      <a:r>
                        <a:rPr lang="ru-RU" sz="1800" b="0" kern="1200" dirty="0">
                          <a:effectLst/>
                        </a:rPr>
                        <a:t>Иванов</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dirty="0">
                          <a:effectLst/>
                        </a:rPr>
                        <a:t>Максим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215900">
                <a:tc>
                  <a:txBody>
                    <a:bodyPr/>
                    <a:lstStyle/>
                    <a:p>
                      <a:pPr marL="74295" fontAlgn="ctr">
                        <a:lnSpc>
                          <a:spcPct val="107000"/>
                        </a:lnSpc>
                        <a:spcAft>
                          <a:spcPts val="0"/>
                        </a:spcAft>
                      </a:pPr>
                      <a:r>
                        <a:rPr lang="ru-RU" sz="1800" b="0" kern="1200">
                          <a:effectLst/>
                        </a:rPr>
                        <a:t>Ковалёв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Алексей </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215900">
                <a:tc>
                  <a:txBody>
                    <a:bodyPr/>
                    <a:lstStyle/>
                    <a:p>
                      <a:pPr marL="74295" fontAlgn="ctr">
                        <a:lnSpc>
                          <a:spcPct val="107000"/>
                        </a:lnSpc>
                        <a:spcAft>
                          <a:spcPts val="0"/>
                        </a:spcAft>
                      </a:pPr>
                      <a:r>
                        <a:rPr lang="ru-RU" sz="1800" b="0" kern="1200">
                          <a:effectLst/>
                        </a:rPr>
                        <a:t>Ковалёв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Дмитрий</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15900">
                <a:tc>
                  <a:txBody>
                    <a:bodyPr/>
                    <a:lstStyle/>
                    <a:p>
                      <a:pPr marL="74295" fontAlgn="ctr">
                        <a:lnSpc>
                          <a:spcPct val="107000"/>
                        </a:lnSpc>
                        <a:spcAft>
                          <a:spcPts val="0"/>
                        </a:spcAft>
                      </a:pPr>
                      <a:r>
                        <a:rPr lang="ru-RU" sz="1800" b="0" kern="1200">
                          <a:effectLst/>
                        </a:rPr>
                        <a:t>Ковалёв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Михаил</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215900">
                <a:tc>
                  <a:txBody>
                    <a:bodyPr/>
                    <a:lstStyle/>
                    <a:p>
                      <a:pPr marL="74295" fontAlgn="ctr">
                        <a:lnSpc>
                          <a:spcPct val="107000"/>
                        </a:lnSpc>
                        <a:spcAft>
                          <a:spcPts val="0"/>
                        </a:spcAft>
                      </a:pPr>
                      <a:r>
                        <a:rPr lang="ru-RU" sz="1800" b="0" kern="1200">
                          <a:effectLst/>
                        </a:rPr>
                        <a:t>Козлов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Артем </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215900">
                <a:tc>
                  <a:txBody>
                    <a:bodyPr/>
                    <a:lstStyle/>
                    <a:p>
                      <a:pPr marL="74295" fontAlgn="ctr">
                        <a:lnSpc>
                          <a:spcPct val="107000"/>
                        </a:lnSpc>
                        <a:spcAft>
                          <a:spcPts val="0"/>
                        </a:spcAft>
                      </a:pPr>
                      <a:r>
                        <a:rPr lang="ru-RU" sz="1800" b="0" kern="1200">
                          <a:effectLst/>
                        </a:rPr>
                        <a:t>Козлов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Иван </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215900">
                <a:tc>
                  <a:txBody>
                    <a:bodyPr/>
                    <a:lstStyle/>
                    <a:p>
                      <a:pPr marL="74295" fontAlgn="ctr">
                        <a:lnSpc>
                          <a:spcPct val="107000"/>
                        </a:lnSpc>
                        <a:spcAft>
                          <a:spcPts val="0"/>
                        </a:spcAft>
                      </a:pPr>
                      <a:r>
                        <a:rPr lang="ru-RU" sz="1800" b="0" kern="1200">
                          <a:effectLst/>
                        </a:rPr>
                        <a:t>Козлов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Никита</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9"/>
                  </a:ext>
                </a:extLst>
              </a:tr>
              <a:tr h="215900">
                <a:tc>
                  <a:txBody>
                    <a:bodyPr/>
                    <a:lstStyle/>
                    <a:p>
                      <a:pPr marL="74295" fontAlgn="ctr">
                        <a:lnSpc>
                          <a:spcPct val="107000"/>
                        </a:lnSpc>
                        <a:spcAft>
                          <a:spcPts val="0"/>
                        </a:spcAft>
                      </a:pPr>
                      <a:r>
                        <a:rPr lang="ru-RU" sz="1800" b="0" kern="1200">
                          <a:effectLst/>
                        </a:rPr>
                        <a:t>Новиков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Владислав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0"/>
                  </a:ext>
                </a:extLst>
              </a:tr>
              <a:tr h="215900">
                <a:tc>
                  <a:txBody>
                    <a:bodyPr/>
                    <a:lstStyle/>
                    <a:p>
                      <a:pPr marL="74295" fontAlgn="ctr">
                        <a:lnSpc>
                          <a:spcPct val="107000"/>
                        </a:lnSpc>
                        <a:spcAft>
                          <a:spcPts val="0"/>
                        </a:spcAft>
                      </a:pPr>
                      <a:r>
                        <a:rPr lang="ru-RU" sz="1800" b="0" kern="1200">
                          <a:effectLst/>
                        </a:rPr>
                        <a:t>Новиков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dirty="0">
                          <a:effectLst/>
                        </a:rPr>
                        <a:t>Илья</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16" name="Таблица 15"/>
          <p:cNvGraphicFramePr>
            <a:graphicFrameLocks noGrp="1"/>
          </p:cNvGraphicFramePr>
          <p:nvPr>
            <p:extLst/>
          </p:nvPr>
        </p:nvGraphicFramePr>
        <p:xfrm>
          <a:off x="6444208" y="2708920"/>
          <a:ext cx="2451100" cy="3549142"/>
        </p:xfrm>
        <a:graphic>
          <a:graphicData uri="http://schemas.openxmlformats.org/drawingml/2006/table">
            <a:tbl>
              <a:tblPr>
                <a:tableStyleId>{5C22544A-7EE6-4342-B048-85BDC9FD1C3A}</a:tableStyleId>
              </a:tblPr>
              <a:tblGrid>
                <a:gridCol w="122555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tblGrid>
              <a:tr h="215900">
                <a:tc>
                  <a:txBody>
                    <a:bodyPr/>
                    <a:lstStyle/>
                    <a:p>
                      <a:pPr marL="0" marR="0" lvl="0" indent="0" algn="ctr" defTabSz="914400" rtl="0" eaLnBrk="1" fontAlgn="ctr" latinLnBrk="0" hangingPunct="1">
                        <a:lnSpc>
                          <a:spcPct val="107000"/>
                        </a:lnSpc>
                        <a:spcBef>
                          <a:spcPts val="0"/>
                        </a:spcBef>
                        <a:spcAft>
                          <a:spcPts val="0"/>
                        </a:spcAft>
                        <a:buClrTx/>
                        <a:buSzTx/>
                        <a:buFontTx/>
                        <a:buNone/>
                        <a:tabLst/>
                        <a:defRPr/>
                      </a:pPr>
                      <a:r>
                        <a:rPr lang="ru-RU" sz="1100" b="1" kern="1200" noProof="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1" kern="1200" noProof="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endParaRPr lang="ru-RU" sz="1100" b="1" kern="1200" noProof="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74295" fontAlgn="ctr">
                        <a:lnSpc>
                          <a:spcPct val="107000"/>
                        </a:lnSpc>
                        <a:spcAft>
                          <a:spcPts val="0"/>
                        </a:spcAft>
                      </a:pPr>
                      <a:endParaRPr lang="ru-RU"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15900">
                <a:tc>
                  <a:txBody>
                    <a:bodyPr/>
                    <a:lstStyle/>
                    <a:p>
                      <a:pPr marL="74295" fontAlgn="ctr">
                        <a:lnSpc>
                          <a:spcPct val="107000"/>
                        </a:lnSpc>
                        <a:spcAft>
                          <a:spcPts val="0"/>
                        </a:spcAft>
                      </a:pPr>
                      <a:r>
                        <a:rPr lang="ru-RU" sz="1800" kern="1200" dirty="0">
                          <a:effectLst/>
                        </a:rPr>
                        <a:t>Иванов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Даниил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Максим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Александр</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Дмитрий</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Алексей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Михаил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215900">
                <a:tc>
                  <a:txBody>
                    <a:bodyPr/>
                    <a:lstStyle/>
                    <a:p>
                      <a:pPr marL="74295" fontAlgn="ctr">
                        <a:lnSpc>
                          <a:spcPct val="107000"/>
                        </a:lnSpc>
                        <a:spcAft>
                          <a:spcPts val="0"/>
                        </a:spcAft>
                      </a:pPr>
                      <a:r>
                        <a:rPr lang="ru-RU" sz="1800" kern="1200" dirty="0">
                          <a:effectLst/>
                        </a:rPr>
                        <a:t>Козлов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Никита</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Иван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Артем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9"/>
                  </a:ext>
                </a:extLst>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Илья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0"/>
                  </a:ext>
                </a:extLst>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Владислав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
        <p:nvSpPr>
          <p:cNvPr id="17" name="TextBox 16"/>
          <p:cNvSpPr txBox="1"/>
          <p:nvPr/>
        </p:nvSpPr>
        <p:spPr>
          <a:xfrm>
            <a:off x="251520" y="2276872"/>
            <a:ext cx="2376264" cy="369332"/>
          </a:xfrm>
          <a:prstGeom prst="rect">
            <a:avLst/>
          </a:prstGeom>
          <a:noFill/>
        </p:spPr>
        <p:txBody>
          <a:bodyPr wrap="square" rtlCol="0">
            <a:spAutoFit/>
          </a:bodyPr>
          <a:lstStyle/>
          <a:p>
            <a:r>
              <a:rPr lang="ru-RU" dirty="0">
                <a:solidFill>
                  <a:schemeClr val="bg1">
                    <a:lumMod val="50000"/>
                  </a:schemeClr>
                </a:solidFill>
              </a:rPr>
              <a:t>исходный массив</a:t>
            </a:r>
          </a:p>
        </p:txBody>
      </p:sp>
      <p:sp>
        <p:nvSpPr>
          <p:cNvPr id="18" name="TextBox 17"/>
          <p:cNvSpPr txBox="1"/>
          <p:nvPr/>
        </p:nvSpPr>
        <p:spPr>
          <a:xfrm>
            <a:off x="3347864" y="2060848"/>
            <a:ext cx="2376264" cy="646331"/>
          </a:xfrm>
          <a:prstGeom prst="rect">
            <a:avLst/>
          </a:prstGeom>
          <a:noFill/>
        </p:spPr>
        <p:txBody>
          <a:bodyPr wrap="square" rtlCol="0">
            <a:spAutoFit/>
          </a:bodyPr>
          <a:lstStyle/>
          <a:p>
            <a:r>
              <a:rPr lang="ru-RU" dirty="0">
                <a:solidFill>
                  <a:schemeClr val="bg1">
                    <a:lumMod val="50000"/>
                  </a:schemeClr>
                </a:solidFill>
              </a:rPr>
              <a:t>отсортированный устойчивым методом</a:t>
            </a:r>
          </a:p>
        </p:txBody>
      </p:sp>
      <p:sp>
        <p:nvSpPr>
          <p:cNvPr id="19" name="TextBox 18"/>
          <p:cNvSpPr txBox="1"/>
          <p:nvPr/>
        </p:nvSpPr>
        <p:spPr>
          <a:xfrm>
            <a:off x="6444208" y="2060848"/>
            <a:ext cx="2520280" cy="646331"/>
          </a:xfrm>
          <a:prstGeom prst="rect">
            <a:avLst/>
          </a:prstGeom>
          <a:noFill/>
        </p:spPr>
        <p:txBody>
          <a:bodyPr wrap="square" rtlCol="0">
            <a:spAutoFit/>
          </a:bodyPr>
          <a:lstStyle/>
          <a:p>
            <a:r>
              <a:rPr lang="ru-RU" dirty="0">
                <a:solidFill>
                  <a:schemeClr val="bg1">
                    <a:lumMod val="50000"/>
                  </a:schemeClr>
                </a:solidFill>
              </a:rPr>
              <a:t>отсортированный неустойчивым методом</a:t>
            </a:r>
          </a:p>
        </p:txBody>
      </p:sp>
      <p:sp>
        <p:nvSpPr>
          <p:cNvPr id="21"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bg1">
                    <a:lumMod val="65000"/>
                  </a:schemeClr>
                </a:solidFill>
              </a:rPr>
              <a:t>Быстрая сортировка</a:t>
            </a:r>
          </a:p>
        </p:txBody>
      </p:sp>
      <p:sp>
        <p:nvSpPr>
          <p:cNvPr id="22" name="Прямоугольник 21"/>
          <p:cNvSpPr/>
          <p:nvPr/>
        </p:nvSpPr>
        <p:spPr>
          <a:xfrm>
            <a:off x="252000" y="1053000"/>
            <a:ext cx="8640960" cy="461665"/>
          </a:xfrm>
          <a:prstGeom prst="rect">
            <a:avLst/>
          </a:prstGeom>
        </p:spPr>
        <p:txBody>
          <a:bodyPr wrap="square">
            <a:spAutoFit/>
          </a:bodyPr>
          <a:lstStyle/>
          <a:p>
            <a:r>
              <a:rPr lang="ru-RU" sz="2400" dirty="0"/>
              <a:t>Является ли быстрая сортировка устойчивой?</a:t>
            </a:r>
            <a:endParaRPr lang="ru-RU" altLang="ru-RU" sz="2400" dirty="0"/>
          </a:p>
        </p:txBody>
      </p:sp>
      <p:sp>
        <p:nvSpPr>
          <p:cNvPr id="23" name="Прямоугольник 22"/>
          <p:cNvSpPr/>
          <p:nvPr/>
        </p:nvSpPr>
        <p:spPr>
          <a:xfrm>
            <a:off x="2700000" y="1413000"/>
            <a:ext cx="6120000" cy="461665"/>
          </a:xfrm>
          <a:prstGeom prst="rect">
            <a:avLst/>
          </a:prstGeom>
        </p:spPr>
        <p:txBody>
          <a:bodyPr wrap="square">
            <a:spAutoFit/>
          </a:bodyPr>
          <a:lstStyle/>
          <a:p>
            <a:r>
              <a:rPr lang="ru-RU" sz="2400" dirty="0">
                <a:solidFill>
                  <a:schemeClr val="bg1">
                    <a:lumMod val="50000"/>
                  </a:schemeClr>
                </a:solidFill>
              </a:rPr>
              <a:t>(Быстрая сортировка является неустойчивой)</a:t>
            </a:r>
            <a:endParaRPr lang="ru-RU" altLang="ru-RU" sz="2400" dirty="0">
              <a:solidFill>
                <a:schemeClr val="bg1">
                  <a:lumMod val="50000"/>
                </a:schemeClr>
              </a:solidFill>
            </a:endParaRPr>
          </a:p>
        </p:txBody>
      </p:sp>
      <p:sp>
        <p:nvSpPr>
          <p:cNvPr id="9" name="Нижний колонтитул 8"/>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0" name="Дата 9"/>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312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42</a:t>
            </a:fld>
            <a:endParaRPr lang="en-US"/>
          </a:p>
        </p:txBody>
      </p:sp>
      <p:sp>
        <p:nvSpPr>
          <p:cNvPr id="9" name="Заголовок 4"/>
          <p:cNvSpPr txBox="1">
            <a:spLocks/>
          </p:cNvSpPr>
          <p:nvPr/>
        </p:nvSpPr>
        <p:spPr>
          <a:xfrm>
            <a:off x="252000" y="20136"/>
            <a:ext cx="8640960" cy="69414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bg1">
                    <a:lumMod val="65000"/>
                  </a:schemeClr>
                </a:solidFill>
              </a:rPr>
              <a:t>Шаблоны функций</a:t>
            </a:r>
          </a:p>
        </p:txBody>
      </p:sp>
      <p:sp>
        <p:nvSpPr>
          <p:cNvPr id="5" name="Прямоугольник 4"/>
          <p:cNvSpPr/>
          <p:nvPr/>
        </p:nvSpPr>
        <p:spPr>
          <a:xfrm>
            <a:off x="324000" y="621000"/>
            <a:ext cx="4104000" cy="1631216"/>
          </a:xfrm>
          <a:prstGeom prst="rect">
            <a:avLst/>
          </a:prstGeom>
          <a:ln w="19050">
            <a:solidFill>
              <a:srgbClr val="00B0F0"/>
            </a:solidFill>
          </a:ln>
        </p:spPr>
        <p:txBody>
          <a:bodyPr wrap="square">
            <a:spAutoFit/>
          </a:bodyPr>
          <a:lstStyle/>
          <a:p>
            <a:pPr>
              <a:lnSpc>
                <a:spcPct val="90000"/>
              </a:lnSpc>
            </a:pP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fr-FR" sz="2000" dirty="0">
                <a:solidFill>
                  <a:srgbClr val="880000"/>
                </a:solidFill>
                <a:highlight>
                  <a:srgbClr val="FFFFFF"/>
                </a:highlight>
                <a:latin typeface="Consolas" panose="020B0609020204030204" pitchFamily="49" charset="0"/>
              </a:rPr>
              <a:t>swap</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&amp;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&amp;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p:txBody>
      </p:sp>
      <p:sp>
        <p:nvSpPr>
          <p:cNvPr id="6" name="Прямоугольник 5"/>
          <p:cNvSpPr/>
          <p:nvPr/>
        </p:nvSpPr>
        <p:spPr>
          <a:xfrm>
            <a:off x="324000" y="2349000"/>
            <a:ext cx="4248000" cy="1631216"/>
          </a:xfrm>
          <a:prstGeom prst="rect">
            <a:avLst/>
          </a:prstGeom>
          <a:ln w="19050">
            <a:solidFill>
              <a:srgbClr val="00B0F0"/>
            </a:solidFill>
          </a:ln>
        </p:spPr>
        <p:txBody>
          <a:bodyPr wrap="square">
            <a:spAutoFit/>
          </a:bodyPr>
          <a:lstStyle/>
          <a:p>
            <a:pPr>
              <a:lnSpc>
                <a:spcPct val="90000"/>
              </a:lnSpc>
            </a:pP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fr-FR" sz="2000" dirty="0">
                <a:solidFill>
                  <a:srgbClr val="880000"/>
                </a:solidFill>
                <a:highlight>
                  <a:srgbClr val="FFFFFF"/>
                </a:highlight>
                <a:latin typeface="Consolas" panose="020B0609020204030204" pitchFamily="49" charset="0"/>
              </a:rPr>
              <a:t>swap</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&amp;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&amp;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p:txBody>
      </p:sp>
      <p:sp>
        <p:nvSpPr>
          <p:cNvPr id="7" name="Прямоугольник 6"/>
          <p:cNvSpPr/>
          <p:nvPr/>
        </p:nvSpPr>
        <p:spPr>
          <a:xfrm>
            <a:off x="5508000" y="909000"/>
            <a:ext cx="3528000" cy="1908215"/>
          </a:xfrm>
          <a:prstGeom prst="rect">
            <a:avLst/>
          </a:prstGeom>
          <a:ln w="19050">
            <a:solidFill>
              <a:srgbClr val="00B0F0"/>
            </a:solidFill>
          </a:ln>
        </p:spPr>
        <p:txBody>
          <a:bodyPr wrap="square">
            <a:spAutoFit/>
          </a:bodyPr>
          <a:lstStyle/>
          <a:p>
            <a:pPr>
              <a:lnSpc>
                <a:spcPct val="90000"/>
              </a:lnSpc>
            </a:pPr>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 &lt;</a:t>
            </a:r>
            <a:r>
              <a:rPr lang="en-US" sz="2000" dirty="0" err="1">
                <a:solidFill>
                  <a:srgbClr val="0000FF"/>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&gt;</a:t>
            </a:r>
          </a:p>
          <a:p>
            <a:pPr>
              <a:lnSpc>
                <a:spcPct val="90000"/>
              </a:lnSpc>
            </a:pPr>
            <a:r>
              <a:rPr lang="fr-FR" sz="2000" dirty="0">
                <a:solidFill>
                  <a:srgbClr val="0000FF"/>
                </a:solidFill>
                <a:highlight>
                  <a:srgbClr val="FFFFFF"/>
                </a:highlight>
                <a:latin typeface="Consolas" panose="020B0609020204030204" pitchFamily="49" charset="0"/>
              </a:rPr>
              <a:t>void</a:t>
            </a:r>
            <a:r>
              <a:rPr lang="fr-FR" sz="2000" dirty="0">
                <a:solidFill>
                  <a:srgbClr val="000000"/>
                </a:solidFill>
                <a:highlight>
                  <a:srgbClr val="FFFFFF"/>
                </a:highlight>
                <a:latin typeface="Consolas" panose="020B0609020204030204" pitchFamily="49" charset="0"/>
              </a:rPr>
              <a:t> </a:t>
            </a:r>
            <a:r>
              <a:rPr lang="fr-FR" sz="2000" dirty="0">
                <a:solidFill>
                  <a:srgbClr val="880000"/>
                </a:solidFill>
                <a:highlight>
                  <a:srgbClr val="FFFFFF"/>
                </a:highlight>
                <a:latin typeface="Consolas" panose="020B0609020204030204" pitchFamily="49" charset="0"/>
              </a:rPr>
              <a:t>swap</a:t>
            </a:r>
            <a:r>
              <a:rPr lang="fr-FR" sz="2000" dirty="0">
                <a:solidFill>
                  <a:srgbClr val="000000"/>
                </a:solidFill>
                <a:highlight>
                  <a:srgbClr val="FFFFFF"/>
                </a:highlight>
                <a:latin typeface="Consolas" panose="020B0609020204030204" pitchFamily="49" charset="0"/>
              </a:rPr>
              <a:t>(</a:t>
            </a:r>
            <a:r>
              <a:rPr lang="fr-FR" sz="2000" i="1"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&amp;</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a</a:t>
            </a:r>
            <a:r>
              <a:rPr lang="fr-FR" sz="2000" dirty="0">
                <a:solidFill>
                  <a:srgbClr val="000000"/>
                </a:solidFill>
                <a:highlight>
                  <a:srgbClr val="FFFFFF"/>
                </a:highlight>
                <a:latin typeface="Consolas" panose="020B0609020204030204" pitchFamily="49" charset="0"/>
              </a:rPr>
              <a:t>, </a:t>
            </a:r>
            <a:r>
              <a:rPr lang="fr-FR" sz="2000" i="1"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&amp;</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b</a:t>
            </a:r>
            <a:r>
              <a:rPr lang="fr-FR"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p:txBody>
      </p:sp>
      <p:sp>
        <p:nvSpPr>
          <p:cNvPr id="8" name="Прямоугольник 7"/>
          <p:cNvSpPr/>
          <p:nvPr/>
        </p:nvSpPr>
        <p:spPr>
          <a:xfrm>
            <a:off x="324000" y="4077000"/>
            <a:ext cx="5040000" cy="2232000"/>
          </a:xfrm>
          <a:prstGeom prst="rect">
            <a:avLst/>
          </a:prstGeom>
          <a:ln w="19050">
            <a:solidFill>
              <a:srgbClr val="00B0F0"/>
            </a:solidFill>
          </a:ln>
        </p:spPr>
        <p:txBody>
          <a:bodyPr wrap="square">
            <a:noAutofit/>
          </a:bodyPr>
          <a:lstStyle/>
          <a:p>
            <a:pPr>
              <a:lnSpc>
                <a:spcPct val="90000"/>
              </a:lnSpc>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15,</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 2;</a:t>
            </a:r>
          </a:p>
          <a:p>
            <a:pPr>
              <a:lnSpc>
                <a:spcPct val="90000"/>
              </a:lnSpc>
            </a:pPr>
            <a:r>
              <a:rPr lang="en-US" sz="2000" dirty="0">
                <a:solidFill>
                  <a:srgbClr val="000000"/>
                </a:solidFill>
                <a:highlight>
                  <a:srgbClr val="FFFFFF"/>
                </a:highlight>
                <a:latin typeface="Consolas" panose="020B0609020204030204" pitchFamily="49" charset="0"/>
              </a:rPr>
              <a:t>    </a:t>
            </a:r>
            <a:r>
              <a:rPr lang="fr-FR" sz="2000" dirty="0">
                <a:solidFill>
                  <a:srgbClr val="880000"/>
                </a:solidFill>
                <a:highlight>
                  <a:srgbClr val="FFFFFF"/>
                </a:highlight>
                <a:latin typeface="Consolas" panose="020B0609020204030204" pitchFamily="49" charset="0"/>
              </a:rPr>
              <a:t>swap</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IN OUT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a:t>
            </a:r>
            <a:r>
              <a:rPr lang="en-US" sz="2000" i="1" dirty="0">
                <a:solidFill>
                  <a:srgbClr val="6F008A"/>
                </a:solidFill>
                <a:highlight>
                  <a:srgbClr val="FFFFFF"/>
                </a:highlight>
                <a:latin typeface="Consolas" panose="020B0609020204030204" pitchFamily="49" charset="0"/>
              </a:rPr>
              <a:t>IN OUT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r>
              <a:rPr lang="en-US" sz="2000" i="1" dirty="0">
                <a:solidFill>
                  <a:srgbClr val="000080"/>
                </a:solidFill>
                <a:highlight>
                  <a:srgbClr val="FFFFFF"/>
                </a:highlight>
                <a:latin typeface="Consolas" panose="020B0609020204030204" pitchFamily="49" charset="0"/>
              </a:rPr>
              <a:t>    cout</a:t>
            </a:r>
            <a:r>
              <a:rPr lang="en-US" sz="2000" dirty="0">
                <a:solidFill>
                  <a:srgbClr val="000000"/>
                </a:solidFill>
                <a:highlight>
                  <a:srgbClr val="FFFFFF"/>
                </a:highlight>
                <a:latin typeface="Consolas" panose="020B0609020204030204" pitchFamily="49" charset="0"/>
              </a:rPr>
              <a:t> &lt;&lt;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&lt;&lt;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pPr>
              <a:lnSpc>
                <a:spcPct val="70000"/>
              </a:lnSpc>
            </a:pPr>
            <a:r>
              <a:rPr lang="ru-RU" sz="2000" dirty="0">
                <a:solidFill>
                  <a:srgbClr val="000000"/>
                </a:solidFill>
                <a:highlight>
                  <a:srgbClr val="FFFFFF"/>
                </a:highlight>
                <a:latin typeface="Consolas" panose="020B0609020204030204" pitchFamily="49" charset="0"/>
              </a:rPr>
              <a:t>}</a:t>
            </a:r>
            <a:endParaRPr lang="ru-RU" sz="2000" dirty="0"/>
          </a:p>
        </p:txBody>
      </p:sp>
      <p:sp>
        <p:nvSpPr>
          <p:cNvPr id="11" name="Скругленный прямоугольник 10"/>
          <p:cNvSpPr/>
          <p:nvPr/>
        </p:nvSpPr>
        <p:spPr>
          <a:xfrm>
            <a:off x="5580960" y="2852786"/>
            <a:ext cx="3312000" cy="237600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Эта функция обменивает значения передаваемых ей через ссылки переменных</a:t>
            </a:r>
            <a:br>
              <a:rPr lang="ru-RU" sz="2400" dirty="0">
                <a:solidFill>
                  <a:schemeClr val="tx1"/>
                </a:solidFill>
              </a:rPr>
            </a:br>
            <a:r>
              <a:rPr lang="ru-RU" sz="2400" b="1" dirty="0">
                <a:solidFill>
                  <a:schemeClr val="tx1"/>
                </a:solidFill>
              </a:rPr>
              <a:t>любого типа</a:t>
            </a:r>
          </a:p>
        </p:txBody>
      </p:sp>
      <p:sp>
        <p:nvSpPr>
          <p:cNvPr id="13" name="Стрелка вниз 12"/>
          <p:cNvSpPr/>
          <p:nvPr/>
        </p:nvSpPr>
        <p:spPr>
          <a:xfrm rot="16200000">
            <a:off x="4600646" y="880354"/>
            <a:ext cx="576000" cy="777292"/>
          </a:xfrm>
          <a:prstGeom prst="downArrow">
            <a:avLst>
              <a:gd name="adj1" fmla="val 24818"/>
              <a:gd name="adj2" fmla="val 483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низ 14"/>
          <p:cNvSpPr/>
          <p:nvPr/>
        </p:nvSpPr>
        <p:spPr>
          <a:xfrm rot="13794506">
            <a:off x="4754943" y="2031797"/>
            <a:ext cx="597805" cy="1132914"/>
          </a:xfrm>
          <a:prstGeom prst="downArrow">
            <a:avLst>
              <a:gd name="adj1" fmla="val 24818"/>
              <a:gd name="adj2" fmla="val 483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Нижний колонтитул 11"/>
          <p:cNvSpPr>
            <a:spLocks noGrp="1"/>
          </p:cNvSpPr>
          <p:nvPr>
            <p:ph type="ftr" sz="quarter" idx="11"/>
          </p:nvPr>
        </p:nvSpPr>
        <p:spPr>
          <a:xfrm>
            <a:off x="2764639" y="6459786"/>
            <a:ext cx="4543665" cy="365125"/>
          </a:xfrm>
        </p:spPr>
        <p:txBody>
          <a:bodyPr/>
          <a:lstStyle/>
          <a:p>
            <a:r>
              <a:rPr lang="ru-RU" dirty="0"/>
              <a:t>РЕКУРСИЯ</a:t>
            </a:r>
            <a:endParaRPr lang="en-US" dirty="0"/>
          </a:p>
        </p:txBody>
      </p:sp>
      <p:sp>
        <p:nvSpPr>
          <p:cNvPr id="14" name="Дата 13"/>
          <p:cNvSpPr>
            <a:spLocks noGrp="1"/>
          </p:cNvSpPr>
          <p:nvPr>
            <p:ph type="dt" sz="half" idx="2"/>
          </p:nvPr>
        </p:nvSpPr>
        <p:spPr/>
        <p:txBody>
          <a:bodyPr/>
          <a:lstStyle/>
          <a:p>
            <a:pPr>
              <a:tabLst>
                <a:tab pos="1347788" algn="l"/>
              </a:tabLst>
            </a:pPr>
            <a:r>
              <a:rPr lang="ru-RU" dirty="0"/>
              <a:t>Левкович Н.В.	2021/2022</a:t>
            </a:r>
          </a:p>
        </p:txBody>
      </p:sp>
      <p:cxnSp>
        <p:nvCxnSpPr>
          <p:cNvPr id="3" name="Прямая соединительная линия 2"/>
          <p:cNvCxnSpPr/>
          <p:nvPr/>
        </p:nvCxnSpPr>
        <p:spPr>
          <a:xfrm>
            <a:off x="612000" y="549000"/>
            <a:ext cx="3672000" cy="352800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a:off x="620707" y="549000"/>
            <a:ext cx="3672000" cy="3528000"/>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1EB0D54-E38A-4D10-899B-6F86F820FEDF}"/>
              </a:ext>
            </a:extLst>
          </p:cNvPr>
          <p:cNvSpPr txBox="1"/>
          <p:nvPr/>
        </p:nvSpPr>
        <p:spPr>
          <a:xfrm>
            <a:off x="5508000" y="5373000"/>
            <a:ext cx="3384960" cy="936000"/>
          </a:xfrm>
          <a:prstGeom prst="rect">
            <a:avLst/>
          </a:prstGeom>
          <a:solidFill>
            <a:schemeClr val="tx1"/>
          </a:solidFill>
        </p:spPr>
        <p:txBody>
          <a:bodyPr wrap="square" rtlCol="0">
            <a:noAutofit/>
          </a:bodyPr>
          <a:lstStyle/>
          <a:p>
            <a:r>
              <a:rPr lang="ru-RU" sz="2000" dirty="0">
                <a:solidFill>
                  <a:schemeClr val="bg1">
                    <a:lumMod val="85000"/>
                  </a:schemeClr>
                </a:solidFill>
                <a:latin typeface="Consolas" panose="020B0609020204030204" pitchFamily="49" charset="0"/>
              </a:rPr>
              <a:t>2 15</a:t>
            </a:r>
          </a:p>
        </p:txBody>
      </p:sp>
    </p:spTree>
    <p:extLst>
      <p:ext uri="{BB962C8B-B14F-4D97-AF65-F5344CB8AC3E}">
        <p14:creationId xmlns:p14="http://schemas.microsoft.com/office/powerpoint/2010/main" val="333507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396000" y="3213000"/>
            <a:ext cx="3888000" cy="2462213"/>
          </a:xfrm>
          <a:prstGeom prst="rect">
            <a:avLst/>
          </a:prstGeom>
          <a:ln w="19050">
            <a:solidFill>
              <a:srgbClr val="00B0F0"/>
            </a:solidFill>
          </a:ln>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15,</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 = 2;</a:t>
            </a:r>
          </a:p>
          <a:p>
            <a:r>
              <a:rPr lang="en-US" i="1" dirty="0">
                <a:solidFill>
                  <a:srgbClr val="880000"/>
                </a:solidFill>
                <a:highlight>
                  <a:srgbClr val="FFFFFF"/>
                </a:highlight>
                <a:latin typeface="Consolas" panose="020B0609020204030204" pitchFamily="49" charset="0"/>
              </a:rPr>
              <a:t>    swap</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a:spcBef>
                <a:spcPts val="600"/>
              </a:spcBef>
            </a:pP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swap</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pPr>
              <a:spcBef>
                <a:spcPts val="600"/>
              </a:spcBef>
            </a:pPr>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r>
              <a:rPr lang="ru-RU" dirty="0">
                <a:solidFill>
                  <a:srgbClr val="000000"/>
                </a:solidFill>
                <a:highlight>
                  <a:srgbClr val="FFFFFF"/>
                </a:highlight>
                <a:latin typeface="Consolas" panose="020B0609020204030204" pitchFamily="49" charset="0"/>
              </a:rPr>
              <a:t>}</a:t>
            </a:r>
            <a:endParaRPr lang="ru-RU" dirty="0">
              <a:solidFill>
                <a:prstClr val="black"/>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43</a:t>
            </a:fld>
            <a:endParaRPr lang="en-US"/>
          </a:p>
        </p:txBody>
      </p:sp>
      <p:sp>
        <p:nvSpPr>
          <p:cNvPr id="7" name="Прямоугольник 6"/>
          <p:cNvSpPr/>
          <p:nvPr/>
        </p:nvSpPr>
        <p:spPr>
          <a:xfrm>
            <a:off x="396000" y="981000"/>
            <a:ext cx="3888000" cy="1837426"/>
          </a:xfrm>
          <a:prstGeom prst="rect">
            <a:avLst/>
          </a:prstGeom>
          <a:ln w="19050">
            <a:solidFill>
              <a:srgbClr val="00B0F0"/>
            </a:solidFill>
          </a:ln>
        </p:spPr>
        <p:txBody>
          <a:bodyPr wrap="square">
            <a:spAutoFit/>
          </a:bodyPr>
          <a:lstStyle/>
          <a:p>
            <a:pPr>
              <a:lnSpc>
                <a:spcPct val="90000"/>
              </a:lnSpc>
            </a:pP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pPr>
              <a:lnSpc>
                <a:spcPct val="90000"/>
              </a:lnSpc>
            </a:pPr>
            <a:r>
              <a:rPr lang="fr-FR" dirty="0">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swap</a:t>
            </a:r>
            <a:r>
              <a:rPr lang="fr-FR" dirty="0">
                <a:solidFill>
                  <a:srgbClr val="000000"/>
                </a:solidFill>
                <a:highlight>
                  <a:srgbClr val="FFFFFF"/>
                </a:highlight>
                <a:latin typeface="Consolas" panose="020B0609020204030204" pitchFamily="49" charset="0"/>
              </a:rPr>
              <a:t>(</a:t>
            </a:r>
            <a:r>
              <a:rPr lang="fr-FR" i="1" dirty="0">
                <a:solidFill>
                  <a:srgbClr val="000080"/>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&amp;</a:t>
            </a:r>
            <a:r>
              <a:rPr lang="ru-RU"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i="1" dirty="0">
                <a:solidFill>
                  <a:srgbClr val="000080"/>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&amp;</a:t>
            </a:r>
            <a:r>
              <a:rPr lang="ru-RU"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tmp</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err="1">
                <a:solidFill>
                  <a:srgbClr val="000080"/>
                </a:solidFill>
                <a:highlight>
                  <a:srgbClr val="FFFFFF"/>
                </a:highlight>
                <a:latin typeface="Consolas" panose="020B0609020204030204" pitchFamily="49" charset="0"/>
              </a:rPr>
              <a:t>tmp</a:t>
            </a:r>
            <a:r>
              <a:rPr lang="en-US"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p>
        </p:txBody>
      </p:sp>
      <p:sp>
        <p:nvSpPr>
          <p:cNvPr id="13" name="Скругленный прямоугольник 12"/>
          <p:cNvSpPr/>
          <p:nvPr/>
        </p:nvSpPr>
        <p:spPr>
          <a:xfrm>
            <a:off x="5076000" y="2164002"/>
            <a:ext cx="3528000" cy="86400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prstClr val="black"/>
                </a:solidFill>
              </a:rPr>
              <a:t>Явное указание типа шаблонного параметра</a:t>
            </a:r>
          </a:p>
        </p:txBody>
      </p:sp>
      <p:cxnSp>
        <p:nvCxnSpPr>
          <p:cNvPr id="14" name="Прямая со стрелкой 13"/>
          <p:cNvCxnSpPr>
            <a:stCxn id="13" idx="1"/>
          </p:cNvCxnSpPr>
          <p:nvPr/>
        </p:nvCxnSpPr>
        <p:spPr>
          <a:xfrm flipH="1">
            <a:off x="2124000" y="2596002"/>
            <a:ext cx="2952000" cy="1804863"/>
          </a:xfrm>
          <a:prstGeom prst="straightConnector1">
            <a:avLst/>
          </a:prstGeom>
          <a:ln w="31750">
            <a:tailEnd type="arrow" w="med" len="lg"/>
          </a:ln>
        </p:spPr>
        <p:style>
          <a:lnRef idx="1">
            <a:schemeClr val="accent1"/>
          </a:lnRef>
          <a:fillRef idx="0">
            <a:schemeClr val="accent1"/>
          </a:fillRef>
          <a:effectRef idx="0">
            <a:schemeClr val="accent1"/>
          </a:effectRef>
          <a:fontRef idx="minor">
            <a:schemeClr val="tx1"/>
          </a:fontRef>
        </p:style>
      </p:cxnSp>
      <p:sp>
        <p:nvSpPr>
          <p:cNvPr id="6" name="Нижний колонтитул 5"/>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
        <p:nvSpPr>
          <p:cNvPr id="15" name="Заголовок 4"/>
          <p:cNvSpPr txBox="1">
            <a:spLocks/>
          </p:cNvSpPr>
          <p:nvPr/>
        </p:nvSpPr>
        <p:spPr>
          <a:xfrm>
            <a:off x="252000" y="20136"/>
            <a:ext cx="8640960" cy="69414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bg1">
                    <a:lumMod val="65000"/>
                  </a:schemeClr>
                </a:solidFill>
              </a:rPr>
              <a:t>Шаблоны функций</a:t>
            </a:r>
          </a:p>
        </p:txBody>
      </p:sp>
      <p:sp>
        <p:nvSpPr>
          <p:cNvPr id="17" name="Скругленный прямоугольник 16"/>
          <p:cNvSpPr/>
          <p:nvPr/>
        </p:nvSpPr>
        <p:spPr>
          <a:xfrm>
            <a:off x="5085600" y="3250426"/>
            <a:ext cx="3528000" cy="3058574"/>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prstClr val="black"/>
                </a:solidFill>
              </a:rPr>
              <a:t>Если тип шаблонного параметра не указан явно при вызове, то он будет определён автоматически по типам аргументов, передаваемых в функцию</a:t>
            </a:r>
          </a:p>
        </p:txBody>
      </p:sp>
      <p:cxnSp>
        <p:nvCxnSpPr>
          <p:cNvPr id="18" name="Прямая со стрелкой 17"/>
          <p:cNvCxnSpPr/>
          <p:nvPr/>
        </p:nvCxnSpPr>
        <p:spPr>
          <a:xfrm flipH="1" flipV="1">
            <a:off x="2196000" y="5034652"/>
            <a:ext cx="2880000" cy="791348"/>
          </a:xfrm>
          <a:prstGeom prst="straightConnector1">
            <a:avLst/>
          </a:prstGeom>
          <a:ln w="31750">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6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44</a:t>
            </a:fld>
            <a:endParaRPr lang="en-US"/>
          </a:p>
        </p:txBody>
      </p:sp>
      <p:sp>
        <p:nvSpPr>
          <p:cNvPr id="7" name="Прямоугольник 6"/>
          <p:cNvSpPr/>
          <p:nvPr/>
        </p:nvSpPr>
        <p:spPr>
          <a:xfrm>
            <a:off x="396000" y="981000"/>
            <a:ext cx="3888000" cy="1338828"/>
          </a:xfrm>
          <a:prstGeom prst="rect">
            <a:avLst/>
          </a:prstGeom>
          <a:ln w="19050">
            <a:solidFill>
              <a:srgbClr val="00B0F0"/>
            </a:solidFill>
          </a:ln>
        </p:spPr>
        <p:txBody>
          <a:bodyPr wrap="square">
            <a:spAutoFit/>
          </a:bodyPr>
          <a:lstStyle/>
          <a:p>
            <a:pPr>
              <a:lnSpc>
                <a:spcPct val="90000"/>
              </a:lnSpc>
            </a:pP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pPr>
              <a:lnSpc>
                <a:spcPct val="90000"/>
              </a:lnSpc>
            </a:pPr>
            <a:r>
              <a:rPr lang="fr-FR" dirty="0">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Greater</a:t>
            </a:r>
            <a:r>
              <a:rPr lang="fr-FR" dirty="0">
                <a:solidFill>
                  <a:srgbClr val="000000"/>
                </a:solidFill>
                <a:highlight>
                  <a:srgbClr val="FFFFFF"/>
                </a:highlight>
                <a:latin typeface="Consolas" panose="020B0609020204030204" pitchFamily="49" charset="0"/>
              </a:rPr>
              <a:t>(</a:t>
            </a:r>
            <a:r>
              <a:rPr lang="fr-FR" i="1" dirty="0">
                <a:solidFill>
                  <a:srgbClr val="000080"/>
                </a:solidFill>
                <a:highlight>
                  <a:srgbClr val="FFFFFF"/>
                </a:highlight>
                <a:latin typeface="Consolas" panose="020B0609020204030204" pitchFamily="49" charset="0"/>
              </a:rPr>
              <a:t>T</a:t>
            </a:r>
            <a:r>
              <a:rPr lang="ru-RU"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i="1" dirty="0">
                <a:solidFill>
                  <a:srgbClr val="000080"/>
                </a:solidFill>
                <a:highlight>
                  <a:srgbClr val="FFFFFF"/>
                </a:highlight>
                <a:latin typeface="Consolas" panose="020B0609020204030204" pitchFamily="49" charset="0"/>
              </a:rPr>
              <a:t>T</a:t>
            </a:r>
            <a:r>
              <a:rPr lang="ru-RU"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a:lnSpc>
                <a:spcPct val="90000"/>
              </a:lnSpc>
            </a:pPr>
            <a:r>
              <a:rPr lang="fr-FR" dirty="0">
                <a:solidFill>
                  <a:srgbClr val="0000FF"/>
                </a:solidFill>
                <a:highlight>
                  <a:srgbClr val="FFFFFF"/>
                </a:highlight>
                <a:latin typeface="Consolas" panose="020B0609020204030204" pitchFamily="49" charset="0"/>
              </a:rPr>
              <a:t>	return </a:t>
            </a:r>
            <a:r>
              <a:rPr lang="fr-FR" dirty="0">
                <a:solidFill>
                  <a:srgbClr val="000080"/>
                </a:solidFill>
                <a:highlight>
                  <a:srgbClr val="FFFFFF"/>
                </a:highlight>
                <a:latin typeface="Consolas" panose="020B0609020204030204" pitchFamily="49" charset="0"/>
              </a:rPr>
              <a:t>a </a:t>
            </a:r>
            <a:r>
              <a:rPr lang="fr-FR" dirty="0">
                <a:highlight>
                  <a:srgbClr val="FFFFFF"/>
                </a:highlight>
                <a:latin typeface="Consolas" panose="020B0609020204030204" pitchFamily="49" charset="0"/>
              </a:rPr>
              <a:t>&gt;</a:t>
            </a:r>
            <a:r>
              <a:rPr lang="fr-FR" dirty="0">
                <a:solidFill>
                  <a:srgbClr val="000080"/>
                </a:solidFill>
                <a:highlight>
                  <a:srgbClr val="FFFFFF"/>
                </a:highlight>
                <a:latin typeface="Consolas" panose="020B0609020204030204" pitchFamily="49" charset="0"/>
              </a:rPr>
              <a:t> b</a:t>
            </a:r>
            <a:r>
              <a:rPr lang="fr-FR" dirty="0">
                <a:highlight>
                  <a:srgbClr val="FFFFFF"/>
                </a:highlight>
                <a:latin typeface="Consolas" panose="020B0609020204030204" pitchFamily="49" charset="0"/>
              </a:rPr>
              <a:t>;</a:t>
            </a:r>
            <a:endParaRPr lang="ru-RU" dirty="0">
              <a:highlight>
                <a:srgbClr val="FFFFFF"/>
              </a:highlight>
              <a:latin typeface="Consolas" panose="020B0609020204030204" pitchFamily="49" charset="0"/>
            </a:endParaRPr>
          </a:p>
          <a:p>
            <a:pPr>
              <a:lnSpc>
                <a:spcPct val="90000"/>
              </a:lnSpc>
            </a:pPr>
            <a:r>
              <a:rPr lang="ru-RU" dirty="0">
                <a:solidFill>
                  <a:srgbClr val="000000"/>
                </a:solidFill>
                <a:highlight>
                  <a:srgbClr val="FFFFFF"/>
                </a:highlight>
                <a:latin typeface="Consolas" panose="020B0609020204030204" pitchFamily="49" charset="0"/>
              </a:rPr>
              <a:t>}</a:t>
            </a:r>
          </a:p>
        </p:txBody>
      </p:sp>
      <p:sp>
        <p:nvSpPr>
          <p:cNvPr id="12" name="Скругленный прямоугольник 11"/>
          <p:cNvSpPr/>
          <p:nvPr/>
        </p:nvSpPr>
        <p:spPr>
          <a:xfrm>
            <a:off x="252000" y="4835749"/>
            <a:ext cx="8616630" cy="1296229"/>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schemeClr val="tx1"/>
                </a:solidFill>
              </a:rPr>
              <a:t>Шаблонная функция может быть перегружена другим шаблоном с таким же именем, но с другим набором параметров.</a:t>
            </a:r>
          </a:p>
        </p:txBody>
      </p:sp>
      <p:sp>
        <p:nvSpPr>
          <p:cNvPr id="6" name="Нижний колонтитул 5"/>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8" name="Дата 7"/>
          <p:cNvSpPr>
            <a:spLocks noGrp="1"/>
          </p:cNvSpPr>
          <p:nvPr>
            <p:ph type="dt" sz="half" idx="2"/>
          </p:nvPr>
        </p:nvSpPr>
        <p:spPr/>
        <p:txBody>
          <a:bodyPr/>
          <a:lstStyle/>
          <a:p>
            <a:pPr>
              <a:tabLst>
                <a:tab pos="1347788" algn="l"/>
              </a:tabLst>
            </a:pPr>
            <a:r>
              <a:rPr lang="ru-RU" dirty="0"/>
              <a:t>Левкович Н.В.	2021/2022</a:t>
            </a:r>
          </a:p>
        </p:txBody>
      </p:sp>
      <p:sp>
        <p:nvSpPr>
          <p:cNvPr id="15" name="Заголовок 4"/>
          <p:cNvSpPr txBox="1">
            <a:spLocks/>
          </p:cNvSpPr>
          <p:nvPr/>
        </p:nvSpPr>
        <p:spPr>
          <a:xfrm>
            <a:off x="252000" y="20136"/>
            <a:ext cx="8640960" cy="69414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bg1">
                    <a:lumMod val="65000"/>
                  </a:schemeClr>
                </a:solidFill>
              </a:rPr>
              <a:t>Шаблоны функций</a:t>
            </a:r>
          </a:p>
        </p:txBody>
      </p:sp>
      <p:sp>
        <p:nvSpPr>
          <p:cNvPr id="17" name="Прямоугольник 16"/>
          <p:cNvSpPr/>
          <p:nvPr/>
        </p:nvSpPr>
        <p:spPr>
          <a:xfrm>
            <a:off x="4769474" y="981000"/>
            <a:ext cx="4050525" cy="1089529"/>
          </a:xfrm>
          <a:prstGeom prst="rect">
            <a:avLst/>
          </a:prstGeom>
          <a:ln w="19050">
            <a:solidFill>
              <a:srgbClr val="00B0F0"/>
            </a:solidFill>
          </a:ln>
        </p:spPr>
        <p:txBody>
          <a:bodyPr wrap="square">
            <a:spAutoFit/>
          </a:bodyPr>
          <a:lstStyle/>
          <a:p>
            <a:pPr>
              <a:lnSpc>
                <a:spcPct val="90000"/>
              </a:lnSpc>
            </a:pPr>
            <a:r>
              <a:rPr lang="fr-FR" dirty="0">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Greater</a:t>
            </a:r>
            <a:r>
              <a:rPr lang="fr-FR"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char</a:t>
            </a:r>
            <a:r>
              <a:rPr lang="en-US" dirty="0">
                <a:highlight>
                  <a:srgbClr val="FFFFFF"/>
                </a:highlight>
                <a:latin typeface="Consolas" panose="020B0609020204030204" pitchFamily="49" charset="0"/>
              </a:rPr>
              <a:t>*</a:t>
            </a:r>
            <a:r>
              <a:rPr lang="ru-RU"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highlight>
                  <a:srgbClr val="FFFFFF"/>
                </a:highlight>
                <a:latin typeface="Consolas" panose="020B0609020204030204" pitchFamily="49" charset="0"/>
              </a:rPr>
              <a:t>*</a:t>
            </a:r>
            <a:r>
              <a:rPr lang="ru-RU"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a:lnSpc>
                <a:spcPct val="90000"/>
              </a:lnSpc>
            </a:pPr>
            <a:r>
              <a:rPr lang="fr-FR" dirty="0">
                <a:solidFill>
                  <a:srgbClr val="0000FF"/>
                </a:solidFill>
                <a:highlight>
                  <a:srgbClr val="FFFFFF"/>
                </a:highlight>
                <a:latin typeface="Consolas" panose="020B0609020204030204" pitchFamily="49" charset="0"/>
              </a:rPr>
              <a:t>	return </a:t>
            </a:r>
            <a:r>
              <a:rPr lang="fr-FR" dirty="0">
                <a:solidFill>
                  <a:srgbClr val="880000"/>
                </a:solidFill>
                <a:highlight>
                  <a:srgbClr val="FFFFFF"/>
                </a:highlight>
                <a:latin typeface="Consolas" panose="020B0609020204030204" pitchFamily="49" charset="0"/>
              </a:rPr>
              <a:t>strcmp</a:t>
            </a:r>
            <a:r>
              <a:rPr lang="fr-FR" dirty="0">
                <a:highlight>
                  <a:srgbClr val="FFFFFF"/>
                </a:highlight>
                <a:latin typeface="Consolas" panose="020B0609020204030204" pitchFamily="49" charset="0"/>
              </a:rPr>
              <a:t>(</a:t>
            </a:r>
            <a:r>
              <a:rPr lang="fr-FR" dirty="0">
                <a:solidFill>
                  <a:srgbClr val="000080"/>
                </a:solidFill>
                <a:highlight>
                  <a:srgbClr val="FFFFFF"/>
                </a:highlight>
                <a:latin typeface="Consolas" panose="020B0609020204030204" pitchFamily="49" charset="0"/>
              </a:rPr>
              <a:t>a</a:t>
            </a:r>
            <a:r>
              <a:rPr lang="fr-FR" dirty="0">
                <a:highlight>
                  <a:srgbClr val="FFFFFF"/>
                </a:highlight>
                <a:latin typeface="Consolas" panose="020B0609020204030204" pitchFamily="49" charset="0"/>
              </a:rPr>
              <a:t>,</a:t>
            </a:r>
            <a:r>
              <a:rPr lang="fr-FR" dirty="0">
                <a:solidFill>
                  <a:srgbClr val="000080"/>
                </a:solidFill>
                <a:highlight>
                  <a:srgbClr val="FFFFFF"/>
                </a:highlight>
                <a:latin typeface="Consolas" panose="020B0609020204030204" pitchFamily="49" charset="0"/>
              </a:rPr>
              <a:t> b</a:t>
            </a:r>
            <a:r>
              <a:rPr lang="fr-FR" dirty="0">
                <a:highlight>
                  <a:srgbClr val="FFFFFF"/>
                </a:highlight>
                <a:latin typeface="Consolas" panose="020B0609020204030204" pitchFamily="49" charset="0"/>
              </a:rPr>
              <a:t>) &gt; 0;</a:t>
            </a:r>
            <a:endParaRPr lang="ru-RU" dirty="0">
              <a:highlight>
                <a:srgbClr val="FFFFFF"/>
              </a:highlight>
              <a:latin typeface="Consolas" panose="020B0609020204030204" pitchFamily="49" charset="0"/>
            </a:endParaRPr>
          </a:p>
          <a:p>
            <a:pPr>
              <a:lnSpc>
                <a:spcPct val="90000"/>
              </a:lnSpc>
            </a:pPr>
            <a:r>
              <a:rPr lang="ru-RU" dirty="0">
                <a:solidFill>
                  <a:srgbClr val="000000"/>
                </a:solidFill>
                <a:highlight>
                  <a:srgbClr val="FFFFFF"/>
                </a:highlight>
                <a:latin typeface="Consolas" panose="020B0609020204030204" pitchFamily="49" charset="0"/>
              </a:rPr>
              <a:t>}</a:t>
            </a:r>
          </a:p>
        </p:txBody>
      </p:sp>
      <p:sp>
        <p:nvSpPr>
          <p:cNvPr id="18" name="Скругленный прямоугольник 17"/>
          <p:cNvSpPr/>
          <p:nvPr/>
        </p:nvSpPr>
        <p:spPr>
          <a:xfrm>
            <a:off x="278934" y="2491915"/>
            <a:ext cx="8567999" cy="2171746"/>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schemeClr val="tx1"/>
                </a:solidFill>
              </a:rPr>
              <a:t>Шаблонная функция может быть перегружена не шаблонной функцией. В этом случае не шаблонная функция будет иметь приоритет.</a:t>
            </a:r>
            <a:br>
              <a:rPr lang="ru-RU" sz="2400" dirty="0">
                <a:solidFill>
                  <a:schemeClr val="tx1"/>
                </a:solidFill>
              </a:rPr>
            </a:br>
            <a:r>
              <a:rPr lang="ru-RU" sz="2400" dirty="0">
                <a:solidFill>
                  <a:schemeClr val="tx1"/>
                </a:solidFill>
              </a:rPr>
              <a:t>Это удобно использовать при реализации алгоритма сортировки через шаблонную функцию.</a:t>
            </a:r>
          </a:p>
        </p:txBody>
      </p:sp>
    </p:spTree>
    <p:extLst>
      <p:ext uri="{BB962C8B-B14F-4D97-AF65-F5344CB8AC3E}">
        <p14:creationId xmlns:p14="http://schemas.microsoft.com/office/powerpoint/2010/main" val="42444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a:lstStyle/>
          <a:p>
            <a:r>
              <a:rPr lang="ru-RU" altLang="ru-RU" dirty="0"/>
              <a:t>Теорема о сложности сортировки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45</a:t>
            </a:fld>
            <a:endParaRPr lang="en-US"/>
          </a:p>
        </p:txBody>
      </p:sp>
      <p:sp>
        <p:nvSpPr>
          <p:cNvPr id="5" name="Заголовок 4"/>
          <p:cNvSpPr>
            <a:spLocks noGrp="1"/>
          </p:cNvSpPr>
          <p:nvPr>
            <p:ph type="title"/>
          </p:nvPr>
        </p:nvSpPr>
        <p:spPr>
          <a:xfrm>
            <a:off x="251520" y="0"/>
            <a:ext cx="8568480" cy="838140"/>
          </a:xfrm>
        </p:spPr>
        <p:txBody>
          <a:bodyPr>
            <a:normAutofit/>
          </a:bodyPr>
          <a:lstStyle/>
          <a:p>
            <a:r>
              <a:rPr lang="ru-RU" b="1" dirty="0">
                <a:solidFill>
                  <a:schemeClr val="bg1">
                    <a:lumMod val="65000"/>
                  </a:schemeClr>
                </a:solidFill>
              </a:rPr>
              <a:t>Теорема о сложности сортировки</a:t>
            </a:r>
          </a:p>
        </p:txBody>
      </p:sp>
      <p:sp>
        <p:nvSpPr>
          <p:cNvPr id="7" name="Прямоугольник 6"/>
          <p:cNvSpPr/>
          <p:nvPr/>
        </p:nvSpPr>
        <p:spPr>
          <a:xfrm>
            <a:off x="251520" y="836712"/>
            <a:ext cx="8640960" cy="2031325"/>
          </a:xfrm>
          <a:prstGeom prst="rect">
            <a:avLst/>
          </a:prstGeom>
          <a:solidFill>
            <a:schemeClr val="bg1">
              <a:alpha val="5000"/>
            </a:schemeClr>
          </a:solidFill>
          <a:ln w="31750">
            <a:solidFill>
              <a:schemeClr val="accent1"/>
            </a:solidFill>
          </a:ln>
        </p:spPr>
        <p:txBody>
          <a:bodyPr wrap="square">
            <a:spAutoFit/>
          </a:bodyPr>
          <a:lstStyle/>
          <a:p>
            <a:pPr marL="342900" indent="-342900">
              <a:lnSpc>
                <a:spcPct val="90000"/>
              </a:lnSpc>
              <a:spcBef>
                <a:spcPct val="20000"/>
              </a:spcBef>
              <a:buClr>
                <a:schemeClr val="accent2"/>
              </a:buClr>
              <a:buSzPct val="80000"/>
              <a:buFont typeface="Wingdings" panose="05000000000000000000" pitchFamily="2" charset="2"/>
              <a:buChar char="l"/>
            </a:pPr>
            <a:r>
              <a:rPr lang="ru-RU" altLang="ru-RU" sz="2800" b="1" u="sng" dirty="0"/>
              <a:t>Теорема</a:t>
            </a:r>
            <a:r>
              <a:rPr lang="en-US" altLang="ru-RU" sz="2800" dirty="0"/>
              <a:t>:</a:t>
            </a:r>
            <a:r>
              <a:rPr lang="ru-RU" altLang="ru-RU" sz="2800" dirty="0"/>
              <a:t> не существует алгоритма сортировки массива из </a:t>
            </a:r>
            <a:r>
              <a:rPr lang="en-US" altLang="ru-RU" sz="2800" dirty="0"/>
              <a:t>N</a:t>
            </a:r>
            <a:r>
              <a:rPr lang="ru-RU" altLang="ru-RU" sz="2800" dirty="0"/>
              <a:t> элементов</a:t>
            </a:r>
            <a:r>
              <a:rPr lang="en-US" altLang="ru-RU" sz="2800" dirty="0"/>
              <a:t>,</a:t>
            </a:r>
            <a:br>
              <a:rPr lang="en-US" altLang="ru-RU" sz="2800" dirty="0"/>
            </a:br>
            <a:r>
              <a:rPr lang="ru-RU" altLang="ru-RU" sz="2800" dirty="0"/>
              <a:t>основанного на попарном сравнении элементов,</a:t>
            </a:r>
            <a:br>
              <a:rPr lang="en-US" altLang="ru-RU" sz="2800" dirty="0"/>
            </a:br>
            <a:r>
              <a:rPr lang="ru-RU" altLang="ru-RU" sz="2800" dirty="0"/>
              <a:t>выполняющегося для всех возможных входных данных с асимптотикой лучше чем </a:t>
            </a:r>
            <a:r>
              <a:rPr lang="en-US" altLang="ru-RU" sz="2800" dirty="0"/>
              <a:t>N</a:t>
            </a:r>
            <a:r>
              <a:rPr lang="en-US" altLang="ru-RU" sz="2800" dirty="0">
                <a:latin typeface="Calibri" panose="020F0502020204030204" pitchFamily="34" charset="0"/>
              </a:rPr>
              <a:t>·</a:t>
            </a:r>
            <a:r>
              <a:rPr lang="ru-RU" altLang="ru-RU" sz="2800" dirty="0" err="1"/>
              <a:t>log</a:t>
            </a:r>
            <a:r>
              <a:rPr lang="en-US" altLang="ru-RU" sz="2800" dirty="0"/>
              <a:t>(N)</a:t>
            </a:r>
            <a:endParaRPr lang="ru-RU" altLang="ru-RU" sz="2800" dirty="0"/>
          </a:p>
        </p:txBody>
      </p:sp>
      <p:sp>
        <p:nvSpPr>
          <p:cNvPr id="8" name="Прямоугольник 7"/>
          <p:cNvSpPr/>
          <p:nvPr/>
        </p:nvSpPr>
        <p:spPr>
          <a:xfrm>
            <a:off x="1763688" y="3573016"/>
            <a:ext cx="5814392" cy="830997"/>
          </a:xfrm>
          <a:prstGeom prst="rect">
            <a:avLst/>
          </a:prstGeom>
        </p:spPr>
        <p:txBody>
          <a:bodyPr wrap="square">
            <a:spAutoFit/>
          </a:bodyPr>
          <a:lstStyle/>
          <a:p>
            <a:pPr lvl="0"/>
            <a:r>
              <a:rPr lang="en-US" altLang="ru-RU" sz="2400" dirty="0">
                <a:solidFill>
                  <a:prstClr val="black">
                    <a:lumMod val="75000"/>
                    <a:lumOff val="25000"/>
                  </a:prstClr>
                </a:solidFill>
              </a:rPr>
              <a:t>a</a:t>
            </a:r>
            <a:r>
              <a:rPr lang="en-US" altLang="ru-RU" sz="2400" baseline="-25000" dirty="0">
                <a:solidFill>
                  <a:prstClr val="black">
                    <a:lumMod val="75000"/>
                    <a:lumOff val="25000"/>
                  </a:prstClr>
                </a:solidFill>
              </a:rPr>
              <a:t>1</a:t>
            </a:r>
            <a:r>
              <a:rPr lang="en-US" altLang="ru-RU" sz="2400" dirty="0">
                <a:solidFill>
                  <a:prstClr val="black">
                    <a:lumMod val="75000"/>
                    <a:lumOff val="25000"/>
                  </a:prstClr>
                </a:solidFill>
              </a:rPr>
              <a:t>, a</a:t>
            </a:r>
            <a:r>
              <a:rPr lang="en-US" altLang="ru-RU" sz="2400" baseline="-25000" dirty="0">
                <a:solidFill>
                  <a:prstClr val="black">
                    <a:lumMod val="75000"/>
                    <a:lumOff val="25000"/>
                  </a:prstClr>
                </a:solidFill>
              </a:rPr>
              <a:t>2</a:t>
            </a:r>
            <a:r>
              <a:rPr lang="en-US" altLang="ru-RU" sz="2400" dirty="0">
                <a:solidFill>
                  <a:prstClr val="black">
                    <a:lumMod val="75000"/>
                    <a:lumOff val="25000"/>
                  </a:prstClr>
                </a:solidFill>
              </a:rPr>
              <a:t>, … a</a:t>
            </a:r>
            <a:r>
              <a:rPr lang="en-US" altLang="ru-RU" sz="2400" baseline="-25000" dirty="0">
                <a:solidFill>
                  <a:prstClr val="black">
                    <a:lumMod val="75000"/>
                    <a:lumOff val="25000"/>
                  </a:prstClr>
                </a:solidFill>
              </a:rPr>
              <a:t>n</a:t>
            </a:r>
            <a:r>
              <a:rPr lang="en-US" altLang="ru-RU" sz="2400" dirty="0">
                <a:solidFill>
                  <a:prstClr val="black">
                    <a:lumMod val="75000"/>
                    <a:lumOff val="25000"/>
                  </a:prstClr>
                </a:solidFill>
              </a:rPr>
              <a:t> </a:t>
            </a:r>
            <a:r>
              <a:rPr lang="en-US" altLang="ru-RU" sz="2400" dirty="0">
                <a:solidFill>
                  <a:prstClr val="black">
                    <a:lumMod val="75000"/>
                    <a:lumOff val="25000"/>
                  </a:prstClr>
                </a:solidFill>
                <a:sym typeface="Symbol" panose="05050102010706020507" pitchFamily="18" charset="2"/>
              </a:rPr>
              <a:t></a:t>
            </a:r>
            <a:r>
              <a:rPr lang="en-US" altLang="ru-RU" sz="2400" dirty="0">
                <a:solidFill>
                  <a:prstClr val="black">
                    <a:lumMod val="75000"/>
                    <a:lumOff val="25000"/>
                  </a:prstClr>
                </a:solidFill>
              </a:rPr>
              <a:t> a</a:t>
            </a:r>
            <a:r>
              <a:rPr lang="en-US" altLang="ru-RU" sz="2400" baseline="-25000" dirty="0">
                <a:solidFill>
                  <a:prstClr val="black">
                    <a:lumMod val="75000"/>
                    <a:lumOff val="25000"/>
                  </a:prstClr>
                </a:solidFill>
                <a:sym typeface="Symbol" panose="05050102010706020507" pitchFamily="18" charset="2"/>
              </a:rPr>
              <a:t>k1</a:t>
            </a:r>
            <a:r>
              <a:rPr lang="en-US" altLang="ru-RU" sz="2400" dirty="0">
                <a:solidFill>
                  <a:prstClr val="black">
                    <a:lumMod val="75000"/>
                    <a:lumOff val="25000"/>
                  </a:prstClr>
                </a:solidFill>
                <a:sym typeface="Symbol" panose="05050102010706020507" pitchFamily="18" charset="2"/>
              </a:rPr>
              <a:t>, a</a:t>
            </a:r>
            <a:r>
              <a:rPr lang="en-US" altLang="ru-RU" sz="2400" baseline="-25000" dirty="0">
                <a:solidFill>
                  <a:prstClr val="black">
                    <a:lumMod val="75000"/>
                    <a:lumOff val="25000"/>
                  </a:prstClr>
                </a:solidFill>
                <a:sym typeface="Symbol" panose="05050102010706020507" pitchFamily="18" charset="2"/>
              </a:rPr>
              <a:t>k2</a:t>
            </a:r>
            <a:r>
              <a:rPr lang="en-US" altLang="ru-RU" sz="2400" dirty="0">
                <a:solidFill>
                  <a:prstClr val="black">
                    <a:lumMod val="75000"/>
                    <a:lumOff val="25000"/>
                  </a:prstClr>
                </a:solidFill>
                <a:sym typeface="Symbol" panose="05050102010706020507" pitchFamily="18" charset="2"/>
              </a:rPr>
              <a:t>, … </a:t>
            </a:r>
            <a:r>
              <a:rPr lang="en-US" altLang="ru-RU" sz="2400" dirty="0" err="1">
                <a:solidFill>
                  <a:prstClr val="black">
                    <a:lumMod val="75000"/>
                    <a:lumOff val="25000"/>
                  </a:prstClr>
                </a:solidFill>
                <a:sym typeface="Symbol" panose="05050102010706020507" pitchFamily="18" charset="2"/>
              </a:rPr>
              <a:t>a</a:t>
            </a:r>
            <a:r>
              <a:rPr lang="en-US" altLang="ru-RU" sz="2400" baseline="-25000" dirty="0" err="1">
                <a:solidFill>
                  <a:prstClr val="black">
                    <a:lumMod val="75000"/>
                    <a:lumOff val="25000"/>
                  </a:prstClr>
                </a:solidFill>
                <a:sym typeface="Symbol" panose="05050102010706020507" pitchFamily="18" charset="2"/>
              </a:rPr>
              <a:t>kn</a:t>
            </a:r>
            <a:r>
              <a:rPr lang="en-US" altLang="ru-RU" sz="2400" dirty="0">
                <a:solidFill>
                  <a:prstClr val="black">
                    <a:lumMod val="75000"/>
                    <a:lumOff val="25000"/>
                  </a:prstClr>
                </a:solidFill>
                <a:sym typeface="Symbol" panose="05050102010706020507" pitchFamily="18" charset="2"/>
              </a:rPr>
              <a:t>  </a:t>
            </a:r>
            <a:endParaRPr lang="ru-RU" altLang="ru-RU" sz="2400" dirty="0">
              <a:solidFill>
                <a:prstClr val="black">
                  <a:lumMod val="75000"/>
                  <a:lumOff val="25000"/>
                </a:prstClr>
              </a:solidFill>
              <a:sym typeface="Symbol" panose="05050102010706020507" pitchFamily="18" charset="2"/>
            </a:endParaRPr>
          </a:p>
          <a:p>
            <a:pPr lvl="0" algn="r"/>
            <a:r>
              <a:rPr lang="ru-RU" altLang="ru-RU" sz="2400" dirty="0">
                <a:solidFill>
                  <a:prstClr val="black">
                    <a:lumMod val="75000"/>
                    <a:lumOff val="25000"/>
                  </a:prstClr>
                </a:solidFill>
                <a:sym typeface="Symbol" panose="05050102010706020507" pitchFamily="18" charset="2"/>
              </a:rPr>
              <a:t>            </a:t>
            </a:r>
            <a:r>
              <a:rPr lang="en-US" altLang="ru-RU" sz="2400" dirty="0">
                <a:solidFill>
                  <a:prstClr val="black">
                    <a:lumMod val="75000"/>
                    <a:lumOff val="25000"/>
                  </a:prstClr>
                </a:solidFill>
                <a:sym typeface="Symbol" panose="05050102010706020507" pitchFamily="18" charset="2"/>
              </a:rPr>
              <a:t>f(a</a:t>
            </a:r>
            <a:r>
              <a:rPr lang="en-US" altLang="ru-RU" sz="2400" baseline="-25000" dirty="0">
                <a:solidFill>
                  <a:prstClr val="black">
                    <a:lumMod val="75000"/>
                    <a:lumOff val="25000"/>
                  </a:prstClr>
                </a:solidFill>
                <a:sym typeface="Symbol" panose="05050102010706020507" pitchFamily="18" charset="2"/>
              </a:rPr>
              <a:t>k1</a:t>
            </a:r>
            <a:r>
              <a:rPr lang="en-US" altLang="ru-RU" sz="2400" dirty="0">
                <a:solidFill>
                  <a:prstClr val="black">
                    <a:lumMod val="75000"/>
                    <a:lumOff val="25000"/>
                  </a:prstClr>
                </a:solidFill>
                <a:sym typeface="Symbol" panose="05050102010706020507" pitchFamily="18" charset="2"/>
              </a:rPr>
              <a:t>) </a:t>
            </a:r>
            <a:r>
              <a:rPr lang="en-US" altLang="ru-RU" sz="2400" dirty="0">
                <a:solidFill>
                  <a:prstClr val="black">
                    <a:lumMod val="75000"/>
                    <a:lumOff val="25000"/>
                  </a:prstClr>
                </a:solidFill>
              </a:rPr>
              <a:t> f(a</a:t>
            </a:r>
            <a:r>
              <a:rPr lang="en-US" altLang="ru-RU" sz="2400" baseline="-25000" dirty="0">
                <a:solidFill>
                  <a:prstClr val="black">
                    <a:lumMod val="75000"/>
                    <a:lumOff val="25000"/>
                  </a:prstClr>
                </a:solidFill>
                <a:sym typeface="Symbol" panose="05050102010706020507" pitchFamily="18" charset="2"/>
              </a:rPr>
              <a:t>k2</a:t>
            </a:r>
            <a:r>
              <a:rPr lang="en-US" altLang="ru-RU" sz="2400" dirty="0">
                <a:solidFill>
                  <a:prstClr val="black">
                    <a:lumMod val="75000"/>
                    <a:lumOff val="25000"/>
                  </a:prstClr>
                </a:solidFill>
                <a:sym typeface="Symbol" panose="05050102010706020507" pitchFamily="18" charset="2"/>
              </a:rPr>
              <a:t>) </a:t>
            </a:r>
            <a:r>
              <a:rPr lang="en-US" altLang="ru-RU" sz="2400" dirty="0">
                <a:solidFill>
                  <a:prstClr val="black">
                    <a:lumMod val="75000"/>
                    <a:lumOff val="25000"/>
                  </a:prstClr>
                </a:solidFill>
              </a:rPr>
              <a:t> f(a</a:t>
            </a:r>
            <a:r>
              <a:rPr lang="en-US" altLang="ru-RU" sz="2400" baseline="-25000" dirty="0">
                <a:solidFill>
                  <a:prstClr val="black">
                    <a:lumMod val="75000"/>
                    <a:lumOff val="25000"/>
                  </a:prstClr>
                </a:solidFill>
                <a:sym typeface="Symbol" panose="05050102010706020507" pitchFamily="18" charset="2"/>
              </a:rPr>
              <a:t>k3</a:t>
            </a:r>
            <a:r>
              <a:rPr lang="en-US" altLang="ru-RU" sz="2400" dirty="0">
                <a:solidFill>
                  <a:prstClr val="black">
                    <a:lumMod val="75000"/>
                    <a:lumOff val="25000"/>
                  </a:prstClr>
                </a:solidFill>
                <a:sym typeface="Symbol" panose="05050102010706020507" pitchFamily="18" charset="2"/>
              </a:rPr>
              <a:t>) </a:t>
            </a:r>
            <a:r>
              <a:rPr lang="en-US" altLang="ru-RU" sz="2400" dirty="0">
                <a:solidFill>
                  <a:prstClr val="black">
                    <a:lumMod val="75000"/>
                    <a:lumOff val="25000"/>
                  </a:prstClr>
                </a:solidFill>
              </a:rPr>
              <a:t> … </a:t>
            </a:r>
            <a:r>
              <a:rPr lang="en-US" altLang="ru-RU" sz="2400" dirty="0">
                <a:solidFill>
                  <a:prstClr val="black">
                    <a:lumMod val="75000"/>
                    <a:lumOff val="25000"/>
                  </a:prstClr>
                </a:solidFill>
                <a:sym typeface="Symbol" panose="05050102010706020507" pitchFamily="18" charset="2"/>
              </a:rPr>
              <a:t></a:t>
            </a:r>
            <a:r>
              <a:rPr lang="en-US" altLang="ru-RU" sz="2400" dirty="0">
                <a:solidFill>
                  <a:prstClr val="black">
                    <a:lumMod val="75000"/>
                    <a:lumOff val="25000"/>
                  </a:prstClr>
                </a:solidFill>
              </a:rPr>
              <a:t> f(</a:t>
            </a:r>
            <a:r>
              <a:rPr lang="en-US" altLang="ru-RU" sz="2400" dirty="0" err="1">
                <a:solidFill>
                  <a:prstClr val="black">
                    <a:lumMod val="75000"/>
                    <a:lumOff val="25000"/>
                  </a:prstClr>
                </a:solidFill>
              </a:rPr>
              <a:t>a</a:t>
            </a:r>
            <a:r>
              <a:rPr lang="en-US" altLang="ru-RU" sz="2400" baseline="-25000" dirty="0" err="1">
                <a:solidFill>
                  <a:prstClr val="black">
                    <a:lumMod val="75000"/>
                    <a:lumOff val="25000"/>
                  </a:prstClr>
                </a:solidFill>
                <a:sym typeface="Symbol" panose="05050102010706020507" pitchFamily="18" charset="2"/>
              </a:rPr>
              <a:t>kn</a:t>
            </a:r>
            <a:r>
              <a:rPr lang="en-US" altLang="ru-RU" sz="2400" dirty="0">
                <a:solidFill>
                  <a:prstClr val="black">
                    <a:lumMod val="75000"/>
                    <a:lumOff val="25000"/>
                  </a:prstClr>
                </a:solidFill>
                <a:sym typeface="Symbol" panose="05050102010706020507" pitchFamily="18" charset="2"/>
              </a:rPr>
              <a:t>)</a:t>
            </a:r>
            <a:endParaRPr lang="ru-RU" altLang="ru-RU" sz="2400" dirty="0">
              <a:solidFill>
                <a:prstClr val="black"/>
              </a:solidFill>
            </a:endParaRPr>
          </a:p>
        </p:txBody>
      </p:sp>
      <p:sp>
        <p:nvSpPr>
          <p:cNvPr id="11" name="Прямоугольник 10"/>
          <p:cNvSpPr/>
          <p:nvPr/>
        </p:nvSpPr>
        <p:spPr>
          <a:xfrm>
            <a:off x="323528" y="4437112"/>
            <a:ext cx="5328592" cy="830997"/>
          </a:xfrm>
          <a:prstGeom prst="rect">
            <a:avLst/>
          </a:prstGeom>
        </p:spPr>
        <p:txBody>
          <a:bodyPr wrap="square">
            <a:spAutoFit/>
          </a:bodyPr>
          <a:lstStyle/>
          <a:p>
            <a:pPr lvl="0"/>
            <a:r>
              <a:rPr lang="ru-RU" altLang="ru-RU" sz="2400" dirty="0">
                <a:solidFill>
                  <a:prstClr val="black">
                    <a:lumMod val="75000"/>
                    <a:lumOff val="25000"/>
                  </a:prstClr>
                </a:solidFill>
              </a:rPr>
              <a:t>2.	Сколько всего вариантов перестановок элементов массива </a:t>
            </a:r>
            <a:r>
              <a:rPr lang="en-US" altLang="ru-RU" sz="2400" dirty="0">
                <a:solidFill>
                  <a:prstClr val="black">
                    <a:lumMod val="75000"/>
                    <a:lumOff val="25000"/>
                  </a:prstClr>
                </a:solidFill>
              </a:rPr>
              <a:t>A[N]?</a:t>
            </a:r>
            <a:endParaRPr lang="ru-RU" altLang="ru-RU" sz="2400" dirty="0">
              <a:solidFill>
                <a:prstClr val="black"/>
              </a:solidFill>
            </a:endParaRPr>
          </a:p>
        </p:txBody>
      </p:sp>
      <p:sp>
        <p:nvSpPr>
          <p:cNvPr id="12" name="Прямоугольник 11"/>
          <p:cNvSpPr/>
          <p:nvPr/>
        </p:nvSpPr>
        <p:spPr>
          <a:xfrm>
            <a:off x="6516216" y="4581128"/>
            <a:ext cx="648072" cy="584775"/>
          </a:xfrm>
          <a:prstGeom prst="rect">
            <a:avLst/>
          </a:prstGeom>
        </p:spPr>
        <p:txBody>
          <a:bodyPr wrap="square">
            <a:spAutoFit/>
          </a:bodyPr>
          <a:lstStyle/>
          <a:p>
            <a:pPr lvl="0"/>
            <a:r>
              <a:rPr lang="en-US" altLang="ru-RU" sz="3200" dirty="0">
                <a:solidFill>
                  <a:prstClr val="black">
                    <a:lumMod val="75000"/>
                    <a:lumOff val="25000"/>
                  </a:prstClr>
                </a:solidFill>
              </a:rPr>
              <a:t>N!</a:t>
            </a:r>
            <a:endParaRPr lang="ru-RU" altLang="ru-RU" sz="3200" dirty="0">
              <a:solidFill>
                <a:prstClr val="black"/>
              </a:solidFill>
            </a:endParaRPr>
          </a:p>
        </p:txBody>
      </p:sp>
      <p:sp>
        <p:nvSpPr>
          <p:cNvPr id="13" name="Прямоугольник 12"/>
          <p:cNvSpPr/>
          <p:nvPr/>
        </p:nvSpPr>
        <p:spPr>
          <a:xfrm>
            <a:off x="323528" y="5445224"/>
            <a:ext cx="8568952" cy="830997"/>
          </a:xfrm>
          <a:prstGeom prst="rect">
            <a:avLst/>
          </a:prstGeom>
        </p:spPr>
        <p:txBody>
          <a:bodyPr wrap="square">
            <a:spAutoFit/>
          </a:bodyPr>
          <a:lstStyle/>
          <a:p>
            <a:pPr lvl="0"/>
            <a:r>
              <a:rPr lang="ru-RU" altLang="ru-RU" sz="2400" dirty="0">
                <a:solidFill>
                  <a:prstClr val="black">
                    <a:lumMod val="75000"/>
                    <a:lumOff val="25000"/>
                  </a:prstClr>
                </a:solidFill>
              </a:rPr>
              <a:t>3.	На каждом шаге используем операцию сравнения двух элементов </a:t>
            </a:r>
            <a:r>
              <a:rPr lang="en-US" altLang="ru-RU" sz="2400" dirty="0">
                <a:solidFill>
                  <a:prstClr val="black">
                    <a:lumMod val="75000"/>
                    <a:lumOff val="25000"/>
                  </a:prstClr>
                </a:solidFill>
              </a:rPr>
              <a:t>'</a:t>
            </a:r>
            <a:r>
              <a:rPr lang="ru-RU" altLang="ru-RU" sz="2400" dirty="0">
                <a:solidFill>
                  <a:prstClr val="black">
                    <a:lumMod val="75000"/>
                    <a:lumOff val="25000"/>
                  </a:prstClr>
                </a:solidFill>
              </a:rPr>
              <a:t>больше</a:t>
            </a:r>
            <a:r>
              <a:rPr lang="en-US" altLang="ru-RU" sz="2400" dirty="0">
                <a:solidFill>
                  <a:prstClr val="black">
                    <a:lumMod val="75000"/>
                    <a:lumOff val="25000"/>
                  </a:prstClr>
                </a:solidFill>
              </a:rPr>
              <a:t>', </a:t>
            </a:r>
            <a:r>
              <a:rPr lang="ru-RU" altLang="ru-RU" sz="2400" dirty="0">
                <a:solidFill>
                  <a:prstClr val="black">
                    <a:lumMod val="75000"/>
                    <a:lumOff val="25000"/>
                  </a:prstClr>
                </a:solidFill>
              </a:rPr>
              <a:t>результат </a:t>
            </a:r>
            <a:r>
              <a:rPr lang="en-US" altLang="ru-RU" sz="2400" dirty="0">
                <a:solidFill>
                  <a:srgbClr val="0000FF"/>
                </a:solidFill>
              </a:rPr>
              <a:t>bool</a:t>
            </a:r>
            <a:endParaRPr lang="ru-RU" altLang="ru-RU" sz="2400" dirty="0">
              <a:solidFill>
                <a:srgbClr val="0000FF"/>
              </a:solidFill>
            </a:endParaRPr>
          </a:p>
        </p:txBody>
      </p:sp>
      <p:sp>
        <p:nvSpPr>
          <p:cNvPr id="14" name="Прямоугольник 13"/>
          <p:cNvSpPr/>
          <p:nvPr/>
        </p:nvSpPr>
        <p:spPr>
          <a:xfrm>
            <a:off x="323528" y="3068960"/>
            <a:ext cx="5814392" cy="461665"/>
          </a:xfrm>
          <a:prstGeom prst="rect">
            <a:avLst/>
          </a:prstGeom>
        </p:spPr>
        <p:txBody>
          <a:bodyPr wrap="square">
            <a:spAutoFit/>
          </a:bodyPr>
          <a:lstStyle/>
          <a:p>
            <a:pPr marL="457200" lvl="0" indent="-457200">
              <a:buFont typeface="+mj-lt"/>
              <a:buAutoNum type="arabicPeriod"/>
            </a:pPr>
            <a:r>
              <a:rPr lang="ru-RU" altLang="ru-RU" sz="2400" dirty="0">
                <a:solidFill>
                  <a:prstClr val="black"/>
                </a:solidFill>
              </a:rPr>
              <a:t>Определение сортировки:</a:t>
            </a:r>
          </a:p>
        </p:txBody>
      </p:sp>
      <p:sp>
        <p:nvSpPr>
          <p:cNvPr id="6" name="Дата 5"/>
          <p:cNvSpPr>
            <a:spLocks noGrp="1"/>
          </p:cNvSpPr>
          <p:nvPr>
            <p:ph type="dt" sz="half" idx="10"/>
          </p:nvPr>
        </p:nvSpPr>
        <p:spPr>
          <a:xfrm>
            <a:off x="288759" y="6459786"/>
            <a:ext cx="2388406" cy="365125"/>
          </a:xfrm>
          <a:prstGeom prst="rect">
            <a:avLst/>
          </a:prstGeom>
        </p:spPr>
        <p:txBody>
          <a:bodyPr anchor="ctr"/>
          <a:lstStyle>
            <a:defPPr>
              <a:defRPr lang="en-US"/>
            </a:defPPr>
            <a:lvl1pPr marL="0" algn="ct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a:t>Левкович Н.В.	2021/2022</a:t>
            </a:r>
            <a:endParaRPr lang="ru-RU" dirty="0"/>
          </a:p>
        </p:txBody>
      </p:sp>
    </p:spTree>
    <p:extLst>
      <p:ext uri="{BB962C8B-B14F-4D97-AF65-F5344CB8AC3E}">
        <p14:creationId xmlns:p14="http://schemas.microsoft.com/office/powerpoint/2010/main" val="84844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46</a:t>
            </a:fld>
            <a:endParaRPr lang="en-US"/>
          </a:p>
        </p:txBody>
      </p:sp>
      <p:sp>
        <p:nvSpPr>
          <p:cNvPr id="11" name="Прямоугольник 10"/>
          <p:cNvSpPr/>
          <p:nvPr/>
        </p:nvSpPr>
        <p:spPr>
          <a:xfrm>
            <a:off x="179512" y="764704"/>
            <a:ext cx="5328592" cy="830997"/>
          </a:xfrm>
          <a:prstGeom prst="rect">
            <a:avLst/>
          </a:prstGeom>
        </p:spPr>
        <p:txBody>
          <a:bodyPr wrap="square">
            <a:spAutoFit/>
          </a:bodyPr>
          <a:lstStyle/>
          <a:p>
            <a:pPr lvl="0"/>
            <a:r>
              <a:rPr lang="ru-RU" altLang="ru-RU" sz="2400" dirty="0">
                <a:solidFill>
                  <a:schemeClr val="bg1">
                    <a:lumMod val="50000"/>
                  </a:schemeClr>
                </a:solidFill>
              </a:rPr>
              <a:t>2.	Сколько всего вариантов перестановок элементов массива </a:t>
            </a:r>
            <a:r>
              <a:rPr lang="en-US" altLang="ru-RU" sz="2400" dirty="0">
                <a:solidFill>
                  <a:schemeClr val="bg1">
                    <a:lumMod val="50000"/>
                  </a:schemeClr>
                </a:solidFill>
              </a:rPr>
              <a:t>A[N]?</a:t>
            </a:r>
            <a:endParaRPr lang="ru-RU" altLang="ru-RU" sz="2400" dirty="0">
              <a:solidFill>
                <a:schemeClr val="bg1">
                  <a:lumMod val="50000"/>
                </a:schemeClr>
              </a:solidFill>
            </a:endParaRPr>
          </a:p>
        </p:txBody>
      </p:sp>
      <p:sp>
        <p:nvSpPr>
          <p:cNvPr id="12" name="Прямоугольник 11"/>
          <p:cNvSpPr/>
          <p:nvPr/>
        </p:nvSpPr>
        <p:spPr>
          <a:xfrm>
            <a:off x="6588224" y="836712"/>
            <a:ext cx="648072" cy="584775"/>
          </a:xfrm>
          <a:prstGeom prst="rect">
            <a:avLst/>
          </a:prstGeom>
        </p:spPr>
        <p:txBody>
          <a:bodyPr wrap="square">
            <a:spAutoFit/>
          </a:bodyPr>
          <a:lstStyle/>
          <a:p>
            <a:pPr lvl="0"/>
            <a:r>
              <a:rPr lang="en-US" altLang="ru-RU" sz="3200" dirty="0">
                <a:solidFill>
                  <a:schemeClr val="bg1">
                    <a:lumMod val="50000"/>
                  </a:schemeClr>
                </a:solidFill>
              </a:rPr>
              <a:t>N!</a:t>
            </a:r>
            <a:endParaRPr lang="ru-RU" altLang="ru-RU" sz="3200" dirty="0">
              <a:solidFill>
                <a:schemeClr val="bg1">
                  <a:lumMod val="50000"/>
                </a:schemeClr>
              </a:solidFill>
            </a:endParaRPr>
          </a:p>
        </p:txBody>
      </p:sp>
      <p:sp>
        <p:nvSpPr>
          <p:cNvPr id="13" name="Прямоугольник 12"/>
          <p:cNvSpPr/>
          <p:nvPr/>
        </p:nvSpPr>
        <p:spPr>
          <a:xfrm>
            <a:off x="179512" y="1628800"/>
            <a:ext cx="8784976" cy="2308324"/>
          </a:xfrm>
          <a:prstGeom prst="rect">
            <a:avLst/>
          </a:prstGeom>
        </p:spPr>
        <p:txBody>
          <a:bodyPr wrap="square">
            <a:spAutoFit/>
          </a:bodyPr>
          <a:lstStyle/>
          <a:p>
            <a:pPr lvl="0"/>
            <a:r>
              <a:rPr lang="ru-RU" altLang="ru-RU" sz="2400" dirty="0">
                <a:solidFill>
                  <a:schemeClr val="bg1">
                    <a:lumMod val="50000"/>
                  </a:schemeClr>
                </a:solidFill>
              </a:rPr>
              <a:t>3.	На каждом шаге используем операцию сравнения двух элементов </a:t>
            </a:r>
            <a:r>
              <a:rPr lang="en-US" altLang="ru-RU" sz="2400" dirty="0">
                <a:solidFill>
                  <a:schemeClr val="bg1">
                    <a:lumMod val="50000"/>
                  </a:schemeClr>
                </a:solidFill>
              </a:rPr>
              <a:t>'</a:t>
            </a:r>
            <a:r>
              <a:rPr lang="ru-RU" altLang="ru-RU" sz="2400" dirty="0">
                <a:solidFill>
                  <a:schemeClr val="bg1">
                    <a:lumMod val="50000"/>
                  </a:schemeClr>
                </a:solidFill>
              </a:rPr>
              <a:t>больше</a:t>
            </a:r>
            <a:r>
              <a:rPr lang="en-US" altLang="ru-RU" sz="2400" dirty="0">
                <a:solidFill>
                  <a:schemeClr val="bg1">
                    <a:lumMod val="50000"/>
                  </a:schemeClr>
                </a:solidFill>
              </a:rPr>
              <a:t>', </a:t>
            </a:r>
            <a:r>
              <a:rPr lang="ru-RU" altLang="ru-RU" sz="2400" dirty="0">
                <a:solidFill>
                  <a:schemeClr val="bg1">
                    <a:lumMod val="50000"/>
                  </a:schemeClr>
                </a:solidFill>
              </a:rPr>
              <a:t>результат </a:t>
            </a:r>
            <a:r>
              <a:rPr lang="en-US" altLang="ru-RU" sz="2400" dirty="0">
                <a:solidFill>
                  <a:schemeClr val="accent1"/>
                </a:solidFill>
              </a:rPr>
              <a:t>bool</a:t>
            </a:r>
            <a:r>
              <a:rPr lang="ru-RU" altLang="ru-RU" sz="2400" dirty="0">
                <a:solidFill>
                  <a:schemeClr val="bg1">
                    <a:lumMod val="50000"/>
                  </a:schemeClr>
                </a:solidFill>
              </a:rPr>
              <a:t>.</a:t>
            </a:r>
            <a:br>
              <a:rPr lang="ru-RU" altLang="ru-RU" sz="2400" dirty="0"/>
            </a:br>
            <a:r>
              <a:rPr lang="ru-RU" altLang="ru-RU" sz="2400" dirty="0"/>
              <a:t>После каждого сравнения часть первоначально возможных перестановок будет удовлетворять результату операции сравнения, а часть не будет. Перестановки неудовлетворяющие результату сравнения отбрасываем.</a:t>
            </a:r>
          </a:p>
        </p:txBody>
      </p:sp>
      <p:sp>
        <p:nvSpPr>
          <p:cNvPr id="15" name="Прямоугольник 14"/>
          <p:cNvSpPr/>
          <p:nvPr/>
        </p:nvSpPr>
        <p:spPr>
          <a:xfrm>
            <a:off x="251520" y="4140944"/>
            <a:ext cx="8784976" cy="461665"/>
          </a:xfrm>
          <a:prstGeom prst="rect">
            <a:avLst/>
          </a:prstGeom>
        </p:spPr>
        <p:txBody>
          <a:bodyPr wrap="square">
            <a:spAutoFit/>
          </a:bodyPr>
          <a:lstStyle/>
          <a:p>
            <a:pPr algn="ctr"/>
            <a:r>
              <a:rPr lang="ru-RU" altLang="ru-RU" sz="2400" dirty="0">
                <a:solidFill>
                  <a:prstClr val="black">
                    <a:lumMod val="75000"/>
                    <a:lumOff val="25000"/>
                  </a:prstClr>
                </a:solidFill>
              </a:rPr>
              <a:t>(</a:t>
            </a:r>
            <a:r>
              <a:rPr lang="en-US" altLang="ru-RU" sz="2400" dirty="0">
                <a:solidFill>
                  <a:prstClr val="black">
                    <a:lumMod val="75000"/>
                    <a:lumOff val="25000"/>
                  </a:prstClr>
                </a:solidFill>
              </a:rPr>
              <a:t>a</a:t>
            </a:r>
            <a:r>
              <a:rPr lang="en-US" altLang="ru-RU" sz="2400" baseline="-25000" dirty="0">
                <a:solidFill>
                  <a:prstClr val="black">
                    <a:lumMod val="75000"/>
                    <a:lumOff val="25000"/>
                  </a:prstClr>
                </a:solidFill>
              </a:rPr>
              <a:t>1</a:t>
            </a:r>
            <a:r>
              <a:rPr lang="en-US" altLang="ru-RU" sz="2400" dirty="0">
                <a:solidFill>
                  <a:prstClr val="black">
                    <a:lumMod val="75000"/>
                    <a:lumOff val="25000"/>
                  </a:prstClr>
                </a:solidFill>
              </a:rPr>
              <a:t>, a</a:t>
            </a:r>
            <a:r>
              <a:rPr lang="en-US" altLang="ru-RU" sz="2400" baseline="-25000" dirty="0">
                <a:solidFill>
                  <a:prstClr val="black">
                    <a:lumMod val="75000"/>
                    <a:lumOff val="25000"/>
                  </a:prstClr>
                </a:solidFill>
              </a:rPr>
              <a:t>2</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3</a:t>
            </a:r>
            <a:r>
              <a:rPr lang="ru-RU" altLang="ru-RU" sz="2400" dirty="0">
                <a:solidFill>
                  <a:prstClr val="black">
                    <a:lumMod val="75000"/>
                    <a:lumOff val="25000"/>
                  </a:prstClr>
                </a:solidFill>
              </a:rPr>
              <a:t>)   (</a:t>
            </a:r>
            <a:r>
              <a:rPr lang="en-US" altLang="ru-RU" sz="2400" dirty="0">
                <a:solidFill>
                  <a:prstClr val="black">
                    <a:lumMod val="75000"/>
                    <a:lumOff val="25000"/>
                  </a:prstClr>
                </a:solidFill>
              </a:rPr>
              <a:t>a</a:t>
            </a:r>
            <a:r>
              <a:rPr lang="en-US" altLang="ru-RU" sz="2400" baseline="-25000" dirty="0">
                <a:solidFill>
                  <a:prstClr val="black">
                    <a:lumMod val="75000"/>
                    <a:lumOff val="25000"/>
                  </a:prstClr>
                </a:solidFill>
              </a:rPr>
              <a:t>1</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3</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2</a:t>
            </a:r>
            <a:r>
              <a:rPr lang="ru-RU" altLang="ru-RU" sz="2400" dirty="0">
                <a:solidFill>
                  <a:prstClr val="black">
                    <a:lumMod val="75000"/>
                    <a:lumOff val="25000"/>
                  </a:prstClr>
                </a:solidFill>
              </a:rPr>
              <a:t>)   (</a:t>
            </a:r>
            <a:r>
              <a:rPr lang="en-US" altLang="ru-RU" sz="2400" dirty="0">
                <a:solidFill>
                  <a:prstClr val="black">
                    <a:lumMod val="75000"/>
                    <a:lumOff val="25000"/>
                  </a:prstClr>
                </a:solidFill>
              </a:rPr>
              <a:t>a</a:t>
            </a:r>
            <a:r>
              <a:rPr lang="ru-RU" altLang="ru-RU" sz="2400" baseline="-25000" dirty="0">
                <a:solidFill>
                  <a:prstClr val="black">
                    <a:lumMod val="75000"/>
                    <a:lumOff val="25000"/>
                  </a:prstClr>
                </a:solidFill>
              </a:rPr>
              <a:t>2</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1</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3</a:t>
            </a:r>
            <a:r>
              <a:rPr lang="ru-RU" altLang="ru-RU" sz="2400" dirty="0">
                <a:solidFill>
                  <a:prstClr val="black">
                    <a:lumMod val="75000"/>
                    <a:lumOff val="25000"/>
                  </a:prstClr>
                </a:solidFill>
              </a:rPr>
              <a:t>)   (</a:t>
            </a:r>
            <a:r>
              <a:rPr lang="en-US" altLang="ru-RU" sz="2400" dirty="0">
                <a:solidFill>
                  <a:prstClr val="black">
                    <a:lumMod val="75000"/>
                    <a:lumOff val="25000"/>
                  </a:prstClr>
                </a:solidFill>
              </a:rPr>
              <a:t>a</a:t>
            </a:r>
            <a:r>
              <a:rPr lang="ru-RU" altLang="ru-RU" sz="2400" baseline="-25000" dirty="0">
                <a:solidFill>
                  <a:prstClr val="black">
                    <a:lumMod val="75000"/>
                    <a:lumOff val="25000"/>
                  </a:prstClr>
                </a:solidFill>
              </a:rPr>
              <a:t>2</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3</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1</a:t>
            </a:r>
            <a:r>
              <a:rPr lang="ru-RU" altLang="ru-RU" sz="2400" dirty="0">
                <a:solidFill>
                  <a:prstClr val="black">
                    <a:lumMod val="75000"/>
                    <a:lumOff val="25000"/>
                  </a:prstClr>
                </a:solidFill>
              </a:rPr>
              <a:t> )   (</a:t>
            </a:r>
            <a:r>
              <a:rPr lang="en-US" altLang="ru-RU" sz="2400" dirty="0">
                <a:solidFill>
                  <a:prstClr val="black">
                    <a:lumMod val="75000"/>
                    <a:lumOff val="25000"/>
                  </a:prstClr>
                </a:solidFill>
              </a:rPr>
              <a:t>a</a:t>
            </a:r>
            <a:r>
              <a:rPr lang="ru-RU" altLang="ru-RU" sz="2400" baseline="-25000" dirty="0">
                <a:solidFill>
                  <a:prstClr val="black">
                    <a:lumMod val="75000"/>
                    <a:lumOff val="25000"/>
                  </a:prstClr>
                </a:solidFill>
              </a:rPr>
              <a:t>3</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1</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2</a:t>
            </a:r>
            <a:r>
              <a:rPr lang="ru-RU" altLang="ru-RU" sz="2400" dirty="0">
                <a:solidFill>
                  <a:prstClr val="black">
                    <a:lumMod val="75000"/>
                    <a:lumOff val="25000"/>
                  </a:prstClr>
                </a:solidFill>
              </a:rPr>
              <a:t>)   (</a:t>
            </a:r>
            <a:r>
              <a:rPr lang="en-US" altLang="ru-RU" sz="2400" dirty="0">
                <a:solidFill>
                  <a:prstClr val="black">
                    <a:lumMod val="75000"/>
                    <a:lumOff val="25000"/>
                  </a:prstClr>
                </a:solidFill>
              </a:rPr>
              <a:t>a</a:t>
            </a:r>
            <a:r>
              <a:rPr lang="ru-RU" altLang="ru-RU" sz="2400" baseline="-25000" dirty="0">
                <a:solidFill>
                  <a:prstClr val="black">
                    <a:lumMod val="75000"/>
                    <a:lumOff val="25000"/>
                  </a:prstClr>
                </a:solidFill>
              </a:rPr>
              <a:t>3</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2</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1</a:t>
            </a:r>
            <a:r>
              <a:rPr lang="ru-RU" altLang="ru-RU" sz="2400" dirty="0">
                <a:solidFill>
                  <a:prstClr val="black">
                    <a:lumMod val="75000"/>
                    <a:lumOff val="25000"/>
                  </a:prstClr>
                </a:solidFill>
              </a:rPr>
              <a:t>)</a:t>
            </a:r>
            <a:endParaRPr lang="ru-RU" sz="2400" dirty="0"/>
          </a:p>
        </p:txBody>
      </p:sp>
      <p:sp>
        <p:nvSpPr>
          <p:cNvPr id="14" name="Заголовок 4"/>
          <p:cNvSpPr txBox="1">
            <a:spLocks/>
          </p:cNvSpPr>
          <p:nvPr/>
        </p:nvSpPr>
        <p:spPr>
          <a:xfrm>
            <a:off x="251520" y="0"/>
            <a:ext cx="856848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bg1">
                    <a:lumMod val="65000"/>
                  </a:schemeClr>
                </a:solidFill>
              </a:rPr>
              <a:t>Теорема о сложности сортировки</a:t>
            </a:r>
          </a:p>
        </p:txBody>
      </p:sp>
      <p:sp>
        <p:nvSpPr>
          <p:cNvPr id="5" name="Дата 4"/>
          <p:cNvSpPr>
            <a:spLocks noGrp="1"/>
          </p:cNvSpPr>
          <p:nvPr>
            <p:ph type="dt" sz="half" idx="10"/>
          </p:nvPr>
        </p:nvSpPr>
        <p:spPr>
          <a:xfrm>
            <a:off x="288759" y="6459786"/>
            <a:ext cx="2388406" cy="365125"/>
          </a:xfrm>
          <a:prstGeom prst="rect">
            <a:avLst/>
          </a:prstGeom>
        </p:spPr>
        <p:txBody>
          <a:bodyPr anchor="ctr"/>
          <a:lstStyle>
            <a:defPPr>
              <a:defRPr lang="en-US"/>
            </a:defPPr>
            <a:lvl1pPr marL="0" algn="ct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a:t>Левкович Н.В.	2021/2022</a:t>
            </a:r>
            <a:endParaRPr lang="ru-RU" dirty="0"/>
          </a:p>
        </p:txBody>
      </p:sp>
      <p:sp>
        <p:nvSpPr>
          <p:cNvPr id="10" name="Прямоугольник 9"/>
          <p:cNvSpPr/>
          <p:nvPr/>
        </p:nvSpPr>
        <p:spPr>
          <a:xfrm>
            <a:off x="359024" y="4806429"/>
            <a:ext cx="8784976" cy="461665"/>
          </a:xfrm>
          <a:prstGeom prst="rect">
            <a:avLst/>
          </a:prstGeom>
        </p:spPr>
        <p:txBody>
          <a:bodyPr wrap="square">
            <a:spAutoFit/>
          </a:bodyPr>
          <a:lstStyle/>
          <a:p>
            <a:r>
              <a:rPr lang="en-US" altLang="ru-RU" sz="2400" dirty="0">
                <a:solidFill>
                  <a:prstClr val="black">
                    <a:lumMod val="75000"/>
                    <a:lumOff val="25000"/>
                  </a:prstClr>
                </a:solidFill>
              </a:rPr>
              <a:t>a</a:t>
            </a:r>
            <a:r>
              <a:rPr lang="en-US" altLang="ru-RU" sz="2400" baseline="-25000" dirty="0">
                <a:solidFill>
                  <a:prstClr val="black">
                    <a:lumMod val="75000"/>
                    <a:lumOff val="25000"/>
                  </a:prstClr>
                </a:solidFill>
              </a:rPr>
              <a:t>1</a:t>
            </a:r>
            <a:r>
              <a:rPr lang="en-US" altLang="ru-RU" sz="2400" dirty="0">
                <a:solidFill>
                  <a:prstClr val="black">
                    <a:lumMod val="75000"/>
                    <a:lumOff val="25000"/>
                  </a:prstClr>
                </a:solidFill>
              </a:rPr>
              <a:t> &gt; a</a:t>
            </a:r>
            <a:r>
              <a:rPr lang="en-US" altLang="ru-RU" sz="2400" baseline="-25000" dirty="0">
                <a:solidFill>
                  <a:prstClr val="black">
                    <a:lumMod val="75000"/>
                    <a:lumOff val="25000"/>
                  </a:prstClr>
                </a:solidFill>
              </a:rPr>
              <a:t>2</a:t>
            </a:r>
            <a:r>
              <a:rPr lang="en-US" altLang="ru-RU" sz="2400" dirty="0">
                <a:solidFill>
                  <a:prstClr val="black">
                    <a:lumMod val="75000"/>
                    <a:lumOff val="25000"/>
                  </a:prstClr>
                </a:solidFill>
              </a:rPr>
              <a:t> =&gt;</a:t>
            </a:r>
            <a:endParaRPr lang="ru-RU" sz="2400" dirty="0"/>
          </a:p>
        </p:txBody>
      </p:sp>
      <p:sp>
        <p:nvSpPr>
          <p:cNvPr id="16" name="Прямоугольник 15"/>
          <p:cNvSpPr/>
          <p:nvPr/>
        </p:nvSpPr>
        <p:spPr>
          <a:xfrm>
            <a:off x="251520" y="5300365"/>
            <a:ext cx="8784976" cy="461665"/>
          </a:xfrm>
          <a:prstGeom prst="rect">
            <a:avLst/>
          </a:prstGeom>
        </p:spPr>
        <p:txBody>
          <a:bodyPr wrap="square">
            <a:spAutoFit/>
          </a:bodyPr>
          <a:lstStyle/>
          <a:p>
            <a:pPr algn="ctr"/>
            <a:r>
              <a:rPr lang="ru-RU" altLang="ru-RU" sz="2400" strike="sngStrike" dirty="0">
                <a:solidFill>
                  <a:schemeClr val="bg1">
                    <a:lumMod val="65000"/>
                  </a:schemeClr>
                </a:solidFill>
              </a:rPr>
              <a:t>(</a:t>
            </a:r>
            <a:r>
              <a:rPr lang="en-US" altLang="ru-RU" sz="2400" strike="sngStrike" dirty="0">
                <a:solidFill>
                  <a:schemeClr val="bg1">
                    <a:lumMod val="65000"/>
                  </a:schemeClr>
                </a:solidFill>
              </a:rPr>
              <a:t>a</a:t>
            </a:r>
            <a:r>
              <a:rPr lang="en-US" altLang="ru-RU" sz="2400" strike="sngStrike" baseline="-25000" dirty="0">
                <a:solidFill>
                  <a:schemeClr val="bg1">
                    <a:lumMod val="65000"/>
                  </a:schemeClr>
                </a:solidFill>
              </a:rPr>
              <a:t>1</a:t>
            </a:r>
            <a:r>
              <a:rPr lang="en-US" altLang="ru-RU" sz="2400" strike="sngStrike" dirty="0">
                <a:solidFill>
                  <a:schemeClr val="bg1">
                    <a:lumMod val="65000"/>
                  </a:schemeClr>
                </a:solidFill>
              </a:rPr>
              <a:t>, a</a:t>
            </a:r>
            <a:r>
              <a:rPr lang="en-US" altLang="ru-RU" sz="2400" strike="sngStrike" baseline="-25000" dirty="0">
                <a:solidFill>
                  <a:schemeClr val="bg1">
                    <a:lumMod val="65000"/>
                  </a:schemeClr>
                </a:solidFill>
              </a:rPr>
              <a:t>2</a:t>
            </a:r>
            <a:r>
              <a:rPr lang="en-US" altLang="ru-RU" sz="2400" strike="sngStrike" dirty="0">
                <a:solidFill>
                  <a:schemeClr val="bg1">
                    <a:lumMod val="65000"/>
                  </a:schemeClr>
                </a:solidFill>
              </a:rPr>
              <a:t>, a</a:t>
            </a:r>
            <a:r>
              <a:rPr lang="ru-RU" altLang="ru-RU" sz="2400" strike="sngStrike" baseline="-25000" dirty="0">
                <a:solidFill>
                  <a:schemeClr val="bg1">
                    <a:lumMod val="65000"/>
                  </a:schemeClr>
                </a:solidFill>
              </a:rPr>
              <a:t>3</a:t>
            </a:r>
            <a:r>
              <a:rPr lang="ru-RU" altLang="ru-RU" sz="2400" strike="sngStrike" dirty="0">
                <a:solidFill>
                  <a:schemeClr val="bg1">
                    <a:lumMod val="65000"/>
                  </a:schemeClr>
                </a:solidFill>
              </a:rPr>
              <a:t>)</a:t>
            </a:r>
            <a:r>
              <a:rPr lang="ru-RU" altLang="ru-RU" sz="2400" dirty="0">
                <a:solidFill>
                  <a:schemeClr val="bg1">
                    <a:lumMod val="65000"/>
                  </a:schemeClr>
                </a:solidFill>
              </a:rPr>
              <a:t>   </a:t>
            </a:r>
            <a:r>
              <a:rPr lang="ru-RU" altLang="ru-RU" sz="2400" strike="sngStrike" dirty="0">
                <a:solidFill>
                  <a:schemeClr val="bg1">
                    <a:lumMod val="65000"/>
                  </a:schemeClr>
                </a:solidFill>
              </a:rPr>
              <a:t>(</a:t>
            </a:r>
            <a:r>
              <a:rPr lang="en-US" altLang="ru-RU" sz="2400" strike="sngStrike" dirty="0">
                <a:solidFill>
                  <a:schemeClr val="bg1">
                    <a:lumMod val="65000"/>
                  </a:schemeClr>
                </a:solidFill>
              </a:rPr>
              <a:t>a</a:t>
            </a:r>
            <a:r>
              <a:rPr lang="en-US" altLang="ru-RU" sz="2400" strike="sngStrike" baseline="-25000" dirty="0">
                <a:solidFill>
                  <a:schemeClr val="bg1">
                    <a:lumMod val="65000"/>
                  </a:schemeClr>
                </a:solidFill>
              </a:rPr>
              <a:t>1</a:t>
            </a:r>
            <a:r>
              <a:rPr lang="en-US" altLang="ru-RU" sz="2400" strike="sngStrike" dirty="0">
                <a:solidFill>
                  <a:schemeClr val="bg1">
                    <a:lumMod val="65000"/>
                  </a:schemeClr>
                </a:solidFill>
              </a:rPr>
              <a:t>, a</a:t>
            </a:r>
            <a:r>
              <a:rPr lang="ru-RU" altLang="ru-RU" sz="2400" strike="sngStrike" baseline="-25000" dirty="0">
                <a:solidFill>
                  <a:schemeClr val="bg1">
                    <a:lumMod val="65000"/>
                  </a:schemeClr>
                </a:solidFill>
              </a:rPr>
              <a:t>3</a:t>
            </a:r>
            <a:r>
              <a:rPr lang="en-US" altLang="ru-RU" sz="2400" strike="sngStrike" dirty="0">
                <a:solidFill>
                  <a:schemeClr val="bg1">
                    <a:lumMod val="65000"/>
                  </a:schemeClr>
                </a:solidFill>
              </a:rPr>
              <a:t>, a</a:t>
            </a:r>
            <a:r>
              <a:rPr lang="ru-RU" altLang="ru-RU" sz="2400" strike="sngStrike" baseline="-25000" dirty="0">
                <a:solidFill>
                  <a:schemeClr val="bg1">
                    <a:lumMod val="65000"/>
                  </a:schemeClr>
                </a:solidFill>
              </a:rPr>
              <a:t>2</a:t>
            </a:r>
            <a:r>
              <a:rPr lang="ru-RU" altLang="ru-RU" sz="2400" strike="sngStrike" dirty="0">
                <a:solidFill>
                  <a:schemeClr val="bg1">
                    <a:lumMod val="65000"/>
                  </a:schemeClr>
                </a:solidFill>
              </a:rPr>
              <a:t>)</a:t>
            </a:r>
            <a:r>
              <a:rPr lang="ru-RU" altLang="ru-RU" sz="2400" dirty="0">
                <a:solidFill>
                  <a:schemeClr val="bg1">
                    <a:lumMod val="65000"/>
                  </a:schemeClr>
                </a:solidFill>
              </a:rPr>
              <a:t>   </a:t>
            </a:r>
            <a:r>
              <a:rPr lang="ru-RU" altLang="ru-RU" sz="2400" dirty="0">
                <a:solidFill>
                  <a:prstClr val="black">
                    <a:lumMod val="75000"/>
                    <a:lumOff val="25000"/>
                  </a:prstClr>
                </a:solidFill>
              </a:rPr>
              <a:t>(</a:t>
            </a:r>
            <a:r>
              <a:rPr lang="en-US" altLang="ru-RU" sz="2400" dirty="0">
                <a:solidFill>
                  <a:prstClr val="black">
                    <a:lumMod val="75000"/>
                    <a:lumOff val="25000"/>
                  </a:prstClr>
                </a:solidFill>
              </a:rPr>
              <a:t>a</a:t>
            </a:r>
            <a:r>
              <a:rPr lang="ru-RU" altLang="ru-RU" sz="2400" baseline="-25000" dirty="0">
                <a:solidFill>
                  <a:prstClr val="black">
                    <a:lumMod val="75000"/>
                    <a:lumOff val="25000"/>
                  </a:prstClr>
                </a:solidFill>
              </a:rPr>
              <a:t>2</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1</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3</a:t>
            </a:r>
            <a:r>
              <a:rPr lang="ru-RU" altLang="ru-RU" sz="2400" dirty="0">
                <a:solidFill>
                  <a:prstClr val="black">
                    <a:lumMod val="75000"/>
                    <a:lumOff val="25000"/>
                  </a:prstClr>
                </a:solidFill>
              </a:rPr>
              <a:t>)   (</a:t>
            </a:r>
            <a:r>
              <a:rPr lang="en-US" altLang="ru-RU" sz="2400" dirty="0">
                <a:solidFill>
                  <a:prstClr val="black">
                    <a:lumMod val="75000"/>
                    <a:lumOff val="25000"/>
                  </a:prstClr>
                </a:solidFill>
              </a:rPr>
              <a:t>a</a:t>
            </a:r>
            <a:r>
              <a:rPr lang="ru-RU" altLang="ru-RU" sz="2400" baseline="-25000" dirty="0">
                <a:solidFill>
                  <a:prstClr val="black">
                    <a:lumMod val="75000"/>
                    <a:lumOff val="25000"/>
                  </a:prstClr>
                </a:solidFill>
              </a:rPr>
              <a:t>2</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3</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1</a:t>
            </a:r>
            <a:r>
              <a:rPr lang="ru-RU" altLang="ru-RU" sz="2400" dirty="0">
                <a:solidFill>
                  <a:prstClr val="black">
                    <a:lumMod val="75000"/>
                    <a:lumOff val="25000"/>
                  </a:prstClr>
                </a:solidFill>
              </a:rPr>
              <a:t> )   </a:t>
            </a:r>
            <a:r>
              <a:rPr lang="ru-RU" altLang="ru-RU" sz="2400" strike="sngStrike" dirty="0">
                <a:solidFill>
                  <a:schemeClr val="bg1">
                    <a:lumMod val="65000"/>
                  </a:schemeClr>
                </a:solidFill>
              </a:rPr>
              <a:t>(</a:t>
            </a:r>
            <a:r>
              <a:rPr lang="en-US" altLang="ru-RU" sz="2400" strike="sngStrike" dirty="0">
                <a:solidFill>
                  <a:schemeClr val="bg1">
                    <a:lumMod val="65000"/>
                  </a:schemeClr>
                </a:solidFill>
              </a:rPr>
              <a:t>a</a:t>
            </a:r>
            <a:r>
              <a:rPr lang="ru-RU" altLang="ru-RU" sz="2400" strike="sngStrike" baseline="-25000" dirty="0">
                <a:solidFill>
                  <a:schemeClr val="bg1">
                    <a:lumMod val="65000"/>
                  </a:schemeClr>
                </a:solidFill>
              </a:rPr>
              <a:t>3</a:t>
            </a:r>
            <a:r>
              <a:rPr lang="en-US" altLang="ru-RU" sz="2400" strike="sngStrike" dirty="0">
                <a:solidFill>
                  <a:schemeClr val="bg1">
                    <a:lumMod val="65000"/>
                  </a:schemeClr>
                </a:solidFill>
              </a:rPr>
              <a:t>, a</a:t>
            </a:r>
            <a:r>
              <a:rPr lang="ru-RU" altLang="ru-RU" sz="2400" strike="sngStrike" baseline="-25000" dirty="0">
                <a:solidFill>
                  <a:schemeClr val="bg1">
                    <a:lumMod val="65000"/>
                  </a:schemeClr>
                </a:solidFill>
              </a:rPr>
              <a:t>1</a:t>
            </a:r>
            <a:r>
              <a:rPr lang="en-US" altLang="ru-RU" sz="2400" strike="sngStrike" dirty="0">
                <a:solidFill>
                  <a:schemeClr val="bg1">
                    <a:lumMod val="65000"/>
                  </a:schemeClr>
                </a:solidFill>
              </a:rPr>
              <a:t>, a</a:t>
            </a:r>
            <a:r>
              <a:rPr lang="ru-RU" altLang="ru-RU" sz="2400" strike="sngStrike" baseline="-25000" dirty="0">
                <a:solidFill>
                  <a:schemeClr val="bg1">
                    <a:lumMod val="65000"/>
                  </a:schemeClr>
                </a:solidFill>
              </a:rPr>
              <a:t>2</a:t>
            </a:r>
            <a:r>
              <a:rPr lang="ru-RU" altLang="ru-RU" sz="2400" strike="sngStrike" dirty="0">
                <a:solidFill>
                  <a:schemeClr val="bg1">
                    <a:lumMod val="65000"/>
                  </a:schemeClr>
                </a:solidFill>
              </a:rPr>
              <a:t>)</a:t>
            </a:r>
            <a:r>
              <a:rPr lang="ru-RU" altLang="ru-RU" sz="2400" dirty="0">
                <a:solidFill>
                  <a:schemeClr val="bg1">
                    <a:lumMod val="65000"/>
                  </a:schemeClr>
                </a:solidFill>
              </a:rPr>
              <a:t>   </a:t>
            </a:r>
            <a:r>
              <a:rPr lang="ru-RU" altLang="ru-RU" sz="2400" dirty="0">
                <a:solidFill>
                  <a:prstClr val="black">
                    <a:lumMod val="75000"/>
                    <a:lumOff val="25000"/>
                  </a:prstClr>
                </a:solidFill>
              </a:rPr>
              <a:t>(</a:t>
            </a:r>
            <a:r>
              <a:rPr lang="en-US" altLang="ru-RU" sz="2400" dirty="0">
                <a:solidFill>
                  <a:prstClr val="black">
                    <a:lumMod val="75000"/>
                    <a:lumOff val="25000"/>
                  </a:prstClr>
                </a:solidFill>
              </a:rPr>
              <a:t>a</a:t>
            </a:r>
            <a:r>
              <a:rPr lang="ru-RU" altLang="ru-RU" sz="2400" baseline="-25000" dirty="0">
                <a:solidFill>
                  <a:prstClr val="black">
                    <a:lumMod val="75000"/>
                    <a:lumOff val="25000"/>
                  </a:prstClr>
                </a:solidFill>
              </a:rPr>
              <a:t>3</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2</a:t>
            </a:r>
            <a:r>
              <a:rPr lang="en-US" altLang="ru-RU" sz="2400" dirty="0">
                <a:solidFill>
                  <a:prstClr val="black">
                    <a:lumMod val="75000"/>
                    <a:lumOff val="25000"/>
                  </a:prstClr>
                </a:solidFill>
              </a:rPr>
              <a:t>, a</a:t>
            </a:r>
            <a:r>
              <a:rPr lang="ru-RU" altLang="ru-RU" sz="2400" baseline="-25000" dirty="0">
                <a:solidFill>
                  <a:prstClr val="black">
                    <a:lumMod val="75000"/>
                    <a:lumOff val="25000"/>
                  </a:prstClr>
                </a:solidFill>
              </a:rPr>
              <a:t>1</a:t>
            </a:r>
            <a:r>
              <a:rPr lang="ru-RU" altLang="ru-RU" sz="2400" dirty="0">
                <a:solidFill>
                  <a:prstClr val="black">
                    <a:lumMod val="75000"/>
                    <a:lumOff val="25000"/>
                  </a:prstClr>
                </a:solidFill>
              </a:rPr>
              <a:t>)</a:t>
            </a:r>
            <a:endParaRPr lang="ru-RU" sz="2400" dirty="0"/>
          </a:p>
        </p:txBody>
      </p:sp>
      <p:sp>
        <p:nvSpPr>
          <p:cNvPr id="18" name="Нижний колонтитул 2">
            <a:extLst>
              <a:ext uri="{FF2B5EF4-FFF2-40B4-BE49-F238E27FC236}">
                <a16:creationId xmlns:a16="http://schemas.microsoft.com/office/drawing/2014/main" id="{B41A4660-F527-488C-ACCD-BDF544F645C4}"/>
              </a:ext>
            </a:extLst>
          </p:cNvPr>
          <p:cNvSpPr>
            <a:spLocks noGrp="1"/>
          </p:cNvSpPr>
          <p:nvPr>
            <p:ph type="ftr" sz="quarter" idx="11"/>
          </p:nvPr>
        </p:nvSpPr>
        <p:spPr>
          <a:xfrm>
            <a:off x="2764639" y="6459786"/>
            <a:ext cx="4543665" cy="365125"/>
          </a:xfrm>
        </p:spPr>
        <p:txBody>
          <a:bodyPr/>
          <a:lstStyle/>
          <a:p>
            <a:r>
              <a:rPr lang="ru-RU" altLang="ru-RU" dirty="0"/>
              <a:t>Теорема о сложности сортировки</a:t>
            </a:r>
            <a:endParaRPr lang="en-US" dirty="0"/>
          </a:p>
        </p:txBody>
      </p:sp>
    </p:spTree>
    <p:extLst>
      <p:ext uri="{BB962C8B-B14F-4D97-AF65-F5344CB8AC3E}">
        <p14:creationId xmlns:p14="http://schemas.microsoft.com/office/powerpoint/2010/main" val="30252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a:lstStyle/>
          <a:p>
            <a:r>
              <a:rPr lang="ru-RU" altLang="ru-RU" dirty="0"/>
              <a:t>Теорема о сложности сортировки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47</a:t>
            </a:fld>
            <a:endParaRPr lang="en-US"/>
          </a:p>
        </p:txBody>
      </p:sp>
      <p:sp>
        <p:nvSpPr>
          <p:cNvPr id="11" name="Прямоугольник 10"/>
          <p:cNvSpPr/>
          <p:nvPr/>
        </p:nvSpPr>
        <p:spPr>
          <a:xfrm>
            <a:off x="179512" y="764704"/>
            <a:ext cx="5328592" cy="830997"/>
          </a:xfrm>
          <a:prstGeom prst="rect">
            <a:avLst/>
          </a:prstGeom>
        </p:spPr>
        <p:txBody>
          <a:bodyPr wrap="square">
            <a:spAutoFit/>
          </a:bodyPr>
          <a:lstStyle/>
          <a:p>
            <a:pPr lvl="0"/>
            <a:r>
              <a:rPr lang="ru-RU" altLang="ru-RU" sz="2400" dirty="0">
                <a:solidFill>
                  <a:schemeClr val="bg1">
                    <a:lumMod val="50000"/>
                  </a:schemeClr>
                </a:solidFill>
              </a:rPr>
              <a:t>2.	Сколько всего вариантов перестановок элементов массива </a:t>
            </a:r>
            <a:r>
              <a:rPr lang="en-US" altLang="ru-RU" sz="2400" dirty="0">
                <a:solidFill>
                  <a:schemeClr val="bg1">
                    <a:lumMod val="50000"/>
                  </a:schemeClr>
                </a:solidFill>
              </a:rPr>
              <a:t>A[N]?</a:t>
            </a:r>
            <a:endParaRPr lang="ru-RU" altLang="ru-RU" sz="2400" dirty="0">
              <a:solidFill>
                <a:schemeClr val="bg1">
                  <a:lumMod val="50000"/>
                </a:schemeClr>
              </a:solidFill>
            </a:endParaRPr>
          </a:p>
        </p:txBody>
      </p:sp>
      <p:sp>
        <p:nvSpPr>
          <p:cNvPr id="12" name="Прямоугольник 11"/>
          <p:cNvSpPr/>
          <p:nvPr/>
        </p:nvSpPr>
        <p:spPr>
          <a:xfrm>
            <a:off x="6588224" y="836712"/>
            <a:ext cx="648072" cy="584775"/>
          </a:xfrm>
          <a:prstGeom prst="rect">
            <a:avLst/>
          </a:prstGeom>
        </p:spPr>
        <p:txBody>
          <a:bodyPr wrap="square">
            <a:spAutoFit/>
          </a:bodyPr>
          <a:lstStyle/>
          <a:p>
            <a:pPr lvl="0"/>
            <a:r>
              <a:rPr lang="en-US" altLang="ru-RU" sz="3200" dirty="0">
                <a:solidFill>
                  <a:schemeClr val="bg1">
                    <a:lumMod val="50000"/>
                  </a:schemeClr>
                </a:solidFill>
              </a:rPr>
              <a:t>N!</a:t>
            </a:r>
            <a:endParaRPr lang="ru-RU" altLang="ru-RU" sz="3200" dirty="0">
              <a:solidFill>
                <a:schemeClr val="bg1">
                  <a:lumMod val="50000"/>
                </a:schemeClr>
              </a:solidFill>
            </a:endParaRPr>
          </a:p>
        </p:txBody>
      </p:sp>
      <p:sp>
        <p:nvSpPr>
          <p:cNvPr id="13" name="Прямоугольник 12"/>
          <p:cNvSpPr/>
          <p:nvPr/>
        </p:nvSpPr>
        <p:spPr>
          <a:xfrm>
            <a:off x="179512" y="1628800"/>
            <a:ext cx="8784976" cy="2308324"/>
          </a:xfrm>
          <a:prstGeom prst="rect">
            <a:avLst/>
          </a:prstGeom>
        </p:spPr>
        <p:txBody>
          <a:bodyPr wrap="square">
            <a:spAutoFit/>
          </a:bodyPr>
          <a:lstStyle/>
          <a:p>
            <a:pPr lvl="0"/>
            <a:r>
              <a:rPr lang="ru-RU" altLang="ru-RU" sz="2400" dirty="0">
                <a:solidFill>
                  <a:schemeClr val="bg1">
                    <a:lumMod val="50000"/>
                  </a:schemeClr>
                </a:solidFill>
              </a:rPr>
              <a:t>3.	На каждом шаге используем операцию сравнения двух элементов </a:t>
            </a:r>
            <a:r>
              <a:rPr lang="en-US" altLang="ru-RU" sz="2400" dirty="0">
                <a:solidFill>
                  <a:schemeClr val="bg1">
                    <a:lumMod val="50000"/>
                  </a:schemeClr>
                </a:solidFill>
              </a:rPr>
              <a:t>'</a:t>
            </a:r>
            <a:r>
              <a:rPr lang="ru-RU" altLang="ru-RU" sz="2400" dirty="0">
                <a:solidFill>
                  <a:schemeClr val="bg1">
                    <a:lumMod val="50000"/>
                  </a:schemeClr>
                </a:solidFill>
              </a:rPr>
              <a:t>больше</a:t>
            </a:r>
            <a:r>
              <a:rPr lang="en-US" altLang="ru-RU" sz="2400" dirty="0">
                <a:solidFill>
                  <a:schemeClr val="bg1">
                    <a:lumMod val="50000"/>
                  </a:schemeClr>
                </a:solidFill>
              </a:rPr>
              <a:t>', </a:t>
            </a:r>
            <a:r>
              <a:rPr lang="ru-RU" altLang="ru-RU" sz="2400" dirty="0">
                <a:solidFill>
                  <a:schemeClr val="bg1">
                    <a:lumMod val="50000"/>
                  </a:schemeClr>
                </a:solidFill>
              </a:rPr>
              <a:t>результат </a:t>
            </a:r>
            <a:r>
              <a:rPr lang="en-US" altLang="ru-RU" sz="2400" dirty="0">
                <a:solidFill>
                  <a:schemeClr val="accent1"/>
                </a:solidFill>
              </a:rPr>
              <a:t>bool</a:t>
            </a:r>
            <a:r>
              <a:rPr lang="ru-RU" altLang="ru-RU" sz="2400" dirty="0">
                <a:solidFill>
                  <a:schemeClr val="bg1">
                    <a:lumMod val="50000"/>
                  </a:schemeClr>
                </a:solidFill>
              </a:rPr>
              <a:t>.</a:t>
            </a:r>
            <a:br>
              <a:rPr lang="ru-RU" altLang="ru-RU" sz="2400" dirty="0"/>
            </a:br>
            <a:r>
              <a:rPr lang="ru-RU" altLang="ru-RU" sz="2400" dirty="0">
                <a:solidFill>
                  <a:schemeClr val="bg1">
                    <a:lumMod val="50000"/>
                  </a:schemeClr>
                </a:solidFill>
              </a:rPr>
              <a:t>После каждого сравнения часть первоначально возможных перестановок будет удовлетворять результату операции сравнения, а часть не будет. Перестановки неудовлетворяющие результату сравнения отбрасываем.</a:t>
            </a:r>
          </a:p>
        </p:txBody>
      </p:sp>
      <p:sp>
        <p:nvSpPr>
          <p:cNvPr id="15" name="Прямоугольник 14"/>
          <p:cNvSpPr/>
          <p:nvPr/>
        </p:nvSpPr>
        <p:spPr>
          <a:xfrm>
            <a:off x="251520" y="4005064"/>
            <a:ext cx="8784976" cy="2308324"/>
          </a:xfrm>
          <a:prstGeom prst="rect">
            <a:avLst/>
          </a:prstGeom>
        </p:spPr>
        <p:txBody>
          <a:bodyPr wrap="square">
            <a:spAutoFit/>
          </a:bodyPr>
          <a:lstStyle/>
          <a:p>
            <a:r>
              <a:rPr lang="ru-RU" sz="2400" dirty="0"/>
              <a:t>Составляя алгоритм, мы не можем влиять на результат операции сравнения</a:t>
            </a:r>
            <a:r>
              <a:rPr lang="en-US" sz="2400" dirty="0"/>
              <a:t> (</a:t>
            </a:r>
            <a:r>
              <a:rPr lang="ru-RU" sz="2400" dirty="0"/>
              <a:t>он может получиться любой</a:t>
            </a:r>
            <a:r>
              <a:rPr lang="en-US" sz="2400" dirty="0"/>
              <a:t>),</a:t>
            </a:r>
            <a:r>
              <a:rPr lang="ru-RU" sz="2400" dirty="0"/>
              <a:t> но можем подбирать лучший вопрос – выбрать сравниваемые элементы.</a:t>
            </a:r>
          </a:p>
          <a:p>
            <a:r>
              <a:rPr lang="ru-RU" sz="2400" dirty="0"/>
              <a:t>Каким образом выбрать сравниваемые элементы, чтобы количество возможных перестановок уменьшалось быстрее всего?</a:t>
            </a:r>
          </a:p>
        </p:txBody>
      </p:sp>
      <p:sp>
        <p:nvSpPr>
          <p:cNvPr id="14" name="Заголовок 4"/>
          <p:cNvSpPr txBox="1">
            <a:spLocks/>
          </p:cNvSpPr>
          <p:nvPr/>
        </p:nvSpPr>
        <p:spPr>
          <a:xfrm>
            <a:off x="251520" y="0"/>
            <a:ext cx="856848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bg1">
                    <a:lumMod val="65000"/>
                  </a:schemeClr>
                </a:solidFill>
              </a:rPr>
              <a:t>Теорема о сложности сортировки</a:t>
            </a:r>
          </a:p>
        </p:txBody>
      </p:sp>
      <p:sp>
        <p:nvSpPr>
          <p:cNvPr id="5" name="Дата 4"/>
          <p:cNvSpPr>
            <a:spLocks noGrp="1"/>
          </p:cNvSpPr>
          <p:nvPr>
            <p:ph type="dt" sz="half" idx="10"/>
          </p:nvPr>
        </p:nvSpPr>
        <p:spPr>
          <a:xfrm>
            <a:off x="288759" y="6459786"/>
            <a:ext cx="2388406" cy="365125"/>
          </a:xfrm>
          <a:prstGeom prst="rect">
            <a:avLst/>
          </a:prstGeom>
        </p:spPr>
        <p:txBody>
          <a:bodyPr anchor="ctr"/>
          <a:lstStyle>
            <a:defPPr>
              <a:defRPr lang="en-US"/>
            </a:defPPr>
            <a:lvl1pPr marL="0" algn="ct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a:t>Левкович Н.В.	2021/2022</a:t>
            </a:r>
            <a:endParaRPr lang="ru-RU" dirty="0"/>
          </a:p>
        </p:txBody>
      </p:sp>
    </p:spTree>
    <p:extLst>
      <p:ext uri="{BB962C8B-B14F-4D97-AF65-F5344CB8AC3E}">
        <p14:creationId xmlns:p14="http://schemas.microsoft.com/office/powerpoint/2010/main" val="28781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a:lstStyle/>
          <a:p>
            <a:r>
              <a:rPr lang="ru-RU" altLang="ru-RU" dirty="0"/>
              <a:t>Теорема о сложности сортировки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48</a:t>
            </a:fld>
            <a:endParaRPr lang="en-US"/>
          </a:p>
        </p:txBody>
      </p:sp>
      <p:sp>
        <p:nvSpPr>
          <p:cNvPr id="5" name="Заголовок 4"/>
          <p:cNvSpPr>
            <a:spLocks noGrp="1"/>
          </p:cNvSpPr>
          <p:nvPr>
            <p:ph type="title"/>
          </p:nvPr>
        </p:nvSpPr>
        <p:spPr>
          <a:xfrm>
            <a:off x="251520" y="0"/>
            <a:ext cx="8640480" cy="838140"/>
          </a:xfrm>
        </p:spPr>
        <p:txBody>
          <a:bodyPr>
            <a:normAutofit/>
          </a:bodyPr>
          <a:lstStyle/>
          <a:p>
            <a:r>
              <a:rPr lang="ru-RU" b="1" dirty="0">
                <a:solidFill>
                  <a:schemeClr val="bg1">
                    <a:lumMod val="65000"/>
                  </a:schemeClr>
                </a:solidFill>
              </a:rPr>
              <a:t>Теорема о сложности сортировки</a:t>
            </a:r>
          </a:p>
        </p:txBody>
      </p:sp>
      <p:sp>
        <p:nvSpPr>
          <p:cNvPr id="11" name="Прямоугольник 10"/>
          <p:cNvSpPr/>
          <p:nvPr/>
        </p:nvSpPr>
        <p:spPr>
          <a:xfrm>
            <a:off x="179512" y="764704"/>
            <a:ext cx="5328592" cy="830997"/>
          </a:xfrm>
          <a:prstGeom prst="rect">
            <a:avLst/>
          </a:prstGeom>
        </p:spPr>
        <p:txBody>
          <a:bodyPr wrap="square">
            <a:spAutoFit/>
          </a:bodyPr>
          <a:lstStyle/>
          <a:p>
            <a:pPr lvl="0"/>
            <a:r>
              <a:rPr lang="ru-RU" altLang="ru-RU" sz="2400" dirty="0">
                <a:solidFill>
                  <a:schemeClr val="bg1">
                    <a:lumMod val="50000"/>
                  </a:schemeClr>
                </a:solidFill>
              </a:rPr>
              <a:t>2.	Сколько всего вариантов перестановок элементов массива </a:t>
            </a:r>
            <a:r>
              <a:rPr lang="en-US" altLang="ru-RU" sz="2400" dirty="0">
                <a:solidFill>
                  <a:schemeClr val="bg1">
                    <a:lumMod val="50000"/>
                  </a:schemeClr>
                </a:solidFill>
              </a:rPr>
              <a:t>A[N]?</a:t>
            </a:r>
            <a:endParaRPr lang="ru-RU" altLang="ru-RU" sz="2400" dirty="0">
              <a:solidFill>
                <a:schemeClr val="bg1">
                  <a:lumMod val="50000"/>
                </a:schemeClr>
              </a:solidFill>
            </a:endParaRPr>
          </a:p>
        </p:txBody>
      </p:sp>
      <p:sp>
        <p:nvSpPr>
          <p:cNvPr id="12" name="Прямоугольник 11"/>
          <p:cNvSpPr/>
          <p:nvPr/>
        </p:nvSpPr>
        <p:spPr>
          <a:xfrm>
            <a:off x="6588224" y="836712"/>
            <a:ext cx="648072" cy="584775"/>
          </a:xfrm>
          <a:prstGeom prst="rect">
            <a:avLst/>
          </a:prstGeom>
        </p:spPr>
        <p:txBody>
          <a:bodyPr wrap="square">
            <a:spAutoFit/>
          </a:bodyPr>
          <a:lstStyle/>
          <a:p>
            <a:pPr lvl="0"/>
            <a:r>
              <a:rPr lang="en-US" altLang="ru-RU" sz="3200" dirty="0">
                <a:solidFill>
                  <a:schemeClr val="bg1">
                    <a:lumMod val="50000"/>
                  </a:schemeClr>
                </a:solidFill>
              </a:rPr>
              <a:t>N!</a:t>
            </a:r>
            <a:endParaRPr lang="ru-RU" altLang="ru-RU" sz="3200" dirty="0">
              <a:solidFill>
                <a:schemeClr val="bg1">
                  <a:lumMod val="50000"/>
                </a:schemeClr>
              </a:solidFill>
            </a:endParaRPr>
          </a:p>
        </p:txBody>
      </p:sp>
      <p:sp>
        <p:nvSpPr>
          <p:cNvPr id="13" name="Прямоугольник 12"/>
          <p:cNvSpPr/>
          <p:nvPr/>
        </p:nvSpPr>
        <p:spPr>
          <a:xfrm>
            <a:off x="179512" y="1628800"/>
            <a:ext cx="8784976" cy="2308324"/>
          </a:xfrm>
          <a:prstGeom prst="rect">
            <a:avLst/>
          </a:prstGeom>
        </p:spPr>
        <p:txBody>
          <a:bodyPr wrap="square">
            <a:spAutoFit/>
          </a:bodyPr>
          <a:lstStyle/>
          <a:p>
            <a:pPr lvl="0"/>
            <a:r>
              <a:rPr lang="ru-RU" altLang="ru-RU" sz="2400" dirty="0">
                <a:solidFill>
                  <a:schemeClr val="bg1">
                    <a:lumMod val="50000"/>
                  </a:schemeClr>
                </a:solidFill>
              </a:rPr>
              <a:t>3.	На каждом шаге используем операцию сравнения двух элементов </a:t>
            </a:r>
            <a:r>
              <a:rPr lang="en-US" altLang="ru-RU" sz="2400" dirty="0">
                <a:solidFill>
                  <a:schemeClr val="bg1">
                    <a:lumMod val="50000"/>
                  </a:schemeClr>
                </a:solidFill>
              </a:rPr>
              <a:t>'</a:t>
            </a:r>
            <a:r>
              <a:rPr lang="ru-RU" altLang="ru-RU" sz="2400" dirty="0">
                <a:solidFill>
                  <a:schemeClr val="bg1">
                    <a:lumMod val="50000"/>
                  </a:schemeClr>
                </a:solidFill>
              </a:rPr>
              <a:t>больше</a:t>
            </a:r>
            <a:r>
              <a:rPr lang="en-US" altLang="ru-RU" sz="2400" dirty="0">
                <a:solidFill>
                  <a:schemeClr val="bg1">
                    <a:lumMod val="50000"/>
                  </a:schemeClr>
                </a:solidFill>
              </a:rPr>
              <a:t>', </a:t>
            </a:r>
            <a:r>
              <a:rPr lang="ru-RU" altLang="ru-RU" sz="2400" dirty="0">
                <a:solidFill>
                  <a:schemeClr val="bg1">
                    <a:lumMod val="50000"/>
                  </a:schemeClr>
                </a:solidFill>
              </a:rPr>
              <a:t>результат </a:t>
            </a:r>
            <a:r>
              <a:rPr lang="en-US" altLang="ru-RU" sz="2400" dirty="0">
                <a:solidFill>
                  <a:schemeClr val="accent1"/>
                </a:solidFill>
              </a:rPr>
              <a:t>bool</a:t>
            </a:r>
            <a:r>
              <a:rPr lang="ru-RU" altLang="ru-RU" sz="2400" dirty="0">
                <a:solidFill>
                  <a:schemeClr val="bg1">
                    <a:lumMod val="50000"/>
                  </a:schemeClr>
                </a:solidFill>
              </a:rPr>
              <a:t>.</a:t>
            </a:r>
            <a:br>
              <a:rPr lang="ru-RU" altLang="ru-RU" sz="2400" dirty="0"/>
            </a:br>
            <a:r>
              <a:rPr lang="ru-RU" altLang="ru-RU" sz="2400" dirty="0">
                <a:solidFill>
                  <a:schemeClr val="bg1">
                    <a:lumMod val="50000"/>
                  </a:schemeClr>
                </a:solidFill>
              </a:rPr>
              <a:t>После каждого сравнения часть первоначально возможных перестановок будет удовлетворять результату операции сравнения, а часть не будет. Перестановки неудовлетворяющие результату сравнения отбрасываем.</a:t>
            </a:r>
          </a:p>
        </p:txBody>
      </p:sp>
      <p:sp>
        <p:nvSpPr>
          <p:cNvPr id="15" name="Прямоугольник 14"/>
          <p:cNvSpPr/>
          <p:nvPr/>
        </p:nvSpPr>
        <p:spPr>
          <a:xfrm>
            <a:off x="179512" y="4005064"/>
            <a:ext cx="8784976" cy="1569660"/>
          </a:xfrm>
          <a:prstGeom prst="rect">
            <a:avLst/>
          </a:prstGeom>
        </p:spPr>
        <p:txBody>
          <a:bodyPr wrap="square">
            <a:spAutoFit/>
          </a:bodyPr>
          <a:lstStyle/>
          <a:p>
            <a:r>
              <a:rPr lang="ru-RU" sz="2400" dirty="0"/>
              <a:t>Быстрее всего количество вариантов будет сокращаться</a:t>
            </a:r>
            <a:r>
              <a:rPr lang="en-US" sz="2400" dirty="0"/>
              <a:t>,</a:t>
            </a:r>
            <a:br>
              <a:rPr lang="en-US" sz="2400" dirty="0"/>
            </a:br>
            <a:r>
              <a:rPr lang="ru-RU" sz="2400" dirty="0"/>
              <a:t>если обе группы будут одинакового размера</a:t>
            </a:r>
          </a:p>
          <a:p>
            <a:r>
              <a:rPr lang="ru-RU" sz="2400" dirty="0"/>
              <a:t>(группа перестановок удовлетворяющих результату сравнения двух выбранных элементов </a:t>
            </a:r>
            <a:r>
              <a:rPr lang="en-US" sz="2400" dirty="0"/>
              <a:t>'&gt;' </a:t>
            </a:r>
            <a:r>
              <a:rPr lang="ru-RU" sz="2400" dirty="0"/>
              <a:t>и удовлетворяющих условию </a:t>
            </a:r>
            <a:r>
              <a:rPr lang="en-US" sz="2400" dirty="0"/>
              <a:t>'&lt;=')</a:t>
            </a:r>
            <a:endParaRPr lang="ru-RU" sz="2400" dirty="0"/>
          </a:p>
        </p:txBody>
      </p:sp>
      <p:sp>
        <p:nvSpPr>
          <p:cNvPr id="6" name="Дата 5"/>
          <p:cNvSpPr>
            <a:spLocks noGrp="1"/>
          </p:cNvSpPr>
          <p:nvPr>
            <p:ph type="dt" sz="half" idx="10"/>
          </p:nvPr>
        </p:nvSpPr>
        <p:spPr>
          <a:xfrm>
            <a:off x="288759" y="6459786"/>
            <a:ext cx="2388406" cy="365125"/>
          </a:xfrm>
          <a:prstGeom prst="rect">
            <a:avLst/>
          </a:prstGeom>
        </p:spPr>
        <p:txBody>
          <a:bodyPr anchor="ctr"/>
          <a:lstStyle>
            <a:defPPr>
              <a:defRPr lang="en-US"/>
            </a:defPPr>
            <a:lvl1pPr marL="0" algn="ct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a:t>Левкович Н.В.	2021/2022</a:t>
            </a:r>
            <a:endParaRPr lang="ru-RU" dirty="0"/>
          </a:p>
        </p:txBody>
      </p:sp>
    </p:spTree>
    <p:extLst>
      <p:ext uri="{BB962C8B-B14F-4D97-AF65-F5344CB8AC3E}">
        <p14:creationId xmlns:p14="http://schemas.microsoft.com/office/powerpoint/2010/main" val="556610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a:lstStyle/>
          <a:p>
            <a:r>
              <a:rPr lang="ru-RU" altLang="ru-RU" dirty="0"/>
              <a:t>Теорема о сложности сортировки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49</a:t>
            </a:fld>
            <a:endParaRPr lang="en-US"/>
          </a:p>
        </p:txBody>
      </p:sp>
      <p:sp>
        <p:nvSpPr>
          <p:cNvPr id="11" name="Прямоугольник 10"/>
          <p:cNvSpPr/>
          <p:nvPr/>
        </p:nvSpPr>
        <p:spPr>
          <a:xfrm>
            <a:off x="179512" y="764704"/>
            <a:ext cx="5328592" cy="830997"/>
          </a:xfrm>
          <a:prstGeom prst="rect">
            <a:avLst/>
          </a:prstGeom>
        </p:spPr>
        <p:txBody>
          <a:bodyPr wrap="square">
            <a:spAutoFit/>
          </a:bodyPr>
          <a:lstStyle/>
          <a:p>
            <a:pPr lvl="0"/>
            <a:r>
              <a:rPr lang="ru-RU" altLang="ru-RU" sz="2400" dirty="0">
                <a:solidFill>
                  <a:schemeClr val="bg1">
                    <a:lumMod val="50000"/>
                  </a:schemeClr>
                </a:solidFill>
              </a:rPr>
              <a:t>2.	Сколько всего вариантов перестановок элементов массива </a:t>
            </a:r>
            <a:r>
              <a:rPr lang="en-US" altLang="ru-RU" sz="2400" dirty="0">
                <a:solidFill>
                  <a:schemeClr val="bg1">
                    <a:lumMod val="50000"/>
                  </a:schemeClr>
                </a:solidFill>
              </a:rPr>
              <a:t>A[N]?</a:t>
            </a:r>
            <a:endParaRPr lang="ru-RU" altLang="ru-RU" sz="2400" dirty="0">
              <a:solidFill>
                <a:schemeClr val="bg1">
                  <a:lumMod val="50000"/>
                </a:schemeClr>
              </a:solidFill>
            </a:endParaRPr>
          </a:p>
        </p:txBody>
      </p:sp>
      <p:sp>
        <p:nvSpPr>
          <p:cNvPr id="12" name="Прямоугольник 11"/>
          <p:cNvSpPr/>
          <p:nvPr/>
        </p:nvSpPr>
        <p:spPr>
          <a:xfrm>
            <a:off x="6588224" y="836712"/>
            <a:ext cx="648072" cy="584775"/>
          </a:xfrm>
          <a:prstGeom prst="rect">
            <a:avLst/>
          </a:prstGeom>
        </p:spPr>
        <p:txBody>
          <a:bodyPr wrap="square">
            <a:spAutoFit/>
          </a:bodyPr>
          <a:lstStyle/>
          <a:p>
            <a:pPr lvl="0"/>
            <a:r>
              <a:rPr lang="en-US" altLang="ru-RU" sz="3200" dirty="0">
                <a:solidFill>
                  <a:schemeClr val="bg1">
                    <a:lumMod val="50000"/>
                  </a:schemeClr>
                </a:solidFill>
              </a:rPr>
              <a:t>N!</a:t>
            </a:r>
            <a:endParaRPr lang="ru-RU" altLang="ru-RU" sz="3200" dirty="0">
              <a:solidFill>
                <a:schemeClr val="bg1">
                  <a:lumMod val="50000"/>
                </a:schemeClr>
              </a:solidFill>
            </a:endParaRPr>
          </a:p>
        </p:txBody>
      </p:sp>
      <p:sp>
        <p:nvSpPr>
          <p:cNvPr id="13" name="Прямоугольник 12"/>
          <p:cNvSpPr/>
          <p:nvPr/>
        </p:nvSpPr>
        <p:spPr>
          <a:xfrm>
            <a:off x="179512" y="1624732"/>
            <a:ext cx="8784976" cy="2308324"/>
          </a:xfrm>
          <a:prstGeom prst="rect">
            <a:avLst/>
          </a:prstGeom>
        </p:spPr>
        <p:txBody>
          <a:bodyPr wrap="square">
            <a:spAutoFit/>
          </a:bodyPr>
          <a:lstStyle/>
          <a:p>
            <a:pPr lvl="0"/>
            <a:r>
              <a:rPr lang="ru-RU" altLang="ru-RU" sz="2400" dirty="0">
                <a:solidFill>
                  <a:schemeClr val="bg1">
                    <a:lumMod val="50000"/>
                  </a:schemeClr>
                </a:solidFill>
              </a:rPr>
              <a:t>3.	На каждом шаге используем операцию сравнения двух элементов </a:t>
            </a:r>
            <a:r>
              <a:rPr lang="en-US" altLang="ru-RU" sz="2400" dirty="0">
                <a:solidFill>
                  <a:schemeClr val="bg1">
                    <a:lumMod val="50000"/>
                  </a:schemeClr>
                </a:solidFill>
              </a:rPr>
              <a:t>'</a:t>
            </a:r>
            <a:r>
              <a:rPr lang="ru-RU" altLang="ru-RU" sz="2400" dirty="0">
                <a:solidFill>
                  <a:schemeClr val="bg1">
                    <a:lumMod val="50000"/>
                  </a:schemeClr>
                </a:solidFill>
              </a:rPr>
              <a:t>больше</a:t>
            </a:r>
            <a:r>
              <a:rPr lang="en-US" altLang="ru-RU" sz="2400" dirty="0">
                <a:solidFill>
                  <a:schemeClr val="bg1">
                    <a:lumMod val="50000"/>
                  </a:schemeClr>
                </a:solidFill>
              </a:rPr>
              <a:t>', </a:t>
            </a:r>
            <a:r>
              <a:rPr lang="ru-RU" altLang="ru-RU" sz="2400" dirty="0">
                <a:solidFill>
                  <a:schemeClr val="bg1">
                    <a:lumMod val="50000"/>
                  </a:schemeClr>
                </a:solidFill>
              </a:rPr>
              <a:t>результат </a:t>
            </a:r>
            <a:r>
              <a:rPr lang="en-US" altLang="ru-RU" sz="2400" dirty="0">
                <a:solidFill>
                  <a:schemeClr val="accent1"/>
                </a:solidFill>
              </a:rPr>
              <a:t>bool</a:t>
            </a:r>
            <a:r>
              <a:rPr lang="ru-RU" altLang="ru-RU" sz="2400" dirty="0">
                <a:solidFill>
                  <a:schemeClr val="bg1">
                    <a:lumMod val="50000"/>
                  </a:schemeClr>
                </a:solidFill>
              </a:rPr>
              <a:t>.</a:t>
            </a:r>
            <a:br>
              <a:rPr lang="ru-RU" altLang="ru-RU" sz="2400" dirty="0"/>
            </a:br>
            <a:r>
              <a:rPr lang="ru-RU" altLang="ru-RU" sz="2400" dirty="0">
                <a:solidFill>
                  <a:schemeClr val="bg1">
                    <a:lumMod val="50000"/>
                  </a:schemeClr>
                </a:solidFill>
              </a:rPr>
              <a:t>После каждого сравнения часть первоначально возможных перестановок будет удовлетворять результату операции сравнения, а часть не будет. Перестановки неудовлетворяющие результату сравнения отбрасываем.</a:t>
            </a:r>
          </a:p>
        </p:txBody>
      </p:sp>
      <p:sp>
        <p:nvSpPr>
          <p:cNvPr id="15" name="Прямоугольник 14"/>
          <p:cNvSpPr/>
          <p:nvPr/>
        </p:nvSpPr>
        <p:spPr>
          <a:xfrm>
            <a:off x="179512" y="3933056"/>
            <a:ext cx="8784976" cy="2062103"/>
          </a:xfrm>
          <a:prstGeom prst="rect">
            <a:avLst/>
          </a:prstGeom>
        </p:spPr>
        <p:txBody>
          <a:bodyPr wrap="square">
            <a:spAutoFit/>
          </a:bodyPr>
          <a:lstStyle/>
          <a:p>
            <a:r>
              <a:rPr lang="ru-RU" sz="2400" dirty="0"/>
              <a:t>Итак на каждом шаге количество вариантов перестановок</a:t>
            </a:r>
            <a:br>
              <a:rPr lang="ru-RU" sz="2400" dirty="0"/>
            </a:br>
            <a:r>
              <a:rPr lang="ru-RU" sz="2400" dirty="0"/>
              <a:t>будет в лучшем случае уменьшаться в два раза.</a:t>
            </a:r>
          </a:p>
          <a:p>
            <a:r>
              <a:rPr lang="ru-RU" sz="2400" dirty="0"/>
              <a:t>Какое количество шагов нам понадобится чтобы </a:t>
            </a:r>
            <a:r>
              <a:rPr lang="en-US" sz="2400" dirty="0"/>
              <a:t>N! </a:t>
            </a:r>
            <a:r>
              <a:rPr lang="ru-RU" sz="2400" dirty="0"/>
              <a:t>вариантов уменьшилось до 1?</a:t>
            </a:r>
          </a:p>
          <a:p>
            <a:pPr algn="ctr"/>
            <a:r>
              <a:rPr lang="en-US" sz="3200" dirty="0"/>
              <a:t>log</a:t>
            </a:r>
            <a:r>
              <a:rPr lang="en-US" sz="3200" baseline="-25000" dirty="0"/>
              <a:t>2</a:t>
            </a:r>
            <a:r>
              <a:rPr lang="en-US" sz="3200" dirty="0"/>
              <a:t>(N!)</a:t>
            </a:r>
            <a:endParaRPr lang="ru-RU" sz="3200" dirty="0"/>
          </a:p>
        </p:txBody>
      </p:sp>
      <p:sp>
        <p:nvSpPr>
          <p:cNvPr id="14" name="Заголовок 4"/>
          <p:cNvSpPr txBox="1">
            <a:spLocks/>
          </p:cNvSpPr>
          <p:nvPr/>
        </p:nvSpPr>
        <p:spPr>
          <a:xfrm>
            <a:off x="251520" y="0"/>
            <a:ext cx="864048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bg1">
                    <a:lumMod val="65000"/>
                  </a:schemeClr>
                </a:solidFill>
              </a:rPr>
              <a:t>Теорема о сложности сортировки</a:t>
            </a:r>
            <a:endParaRPr lang="ru-RU" b="1" dirty="0">
              <a:solidFill>
                <a:schemeClr val="bg1">
                  <a:lumMod val="65000"/>
                </a:schemeClr>
              </a:solidFill>
            </a:endParaRPr>
          </a:p>
        </p:txBody>
      </p:sp>
      <p:sp>
        <p:nvSpPr>
          <p:cNvPr id="5" name="Дата 4"/>
          <p:cNvSpPr>
            <a:spLocks noGrp="1"/>
          </p:cNvSpPr>
          <p:nvPr>
            <p:ph type="dt" sz="half" idx="10"/>
          </p:nvPr>
        </p:nvSpPr>
        <p:spPr>
          <a:xfrm>
            <a:off x="288759" y="6459786"/>
            <a:ext cx="2388406" cy="365125"/>
          </a:xfrm>
          <a:prstGeom prst="rect">
            <a:avLst/>
          </a:prstGeom>
        </p:spPr>
        <p:txBody>
          <a:bodyPr anchor="ctr"/>
          <a:lstStyle>
            <a:defPPr>
              <a:defRPr lang="en-US"/>
            </a:defPPr>
            <a:lvl1pPr marL="0" algn="ct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a:t>Левкович Н.В.	2021/2022</a:t>
            </a:r>
            <a:endParaRPr lang="ru-RU" dirty="0"/>
          </a:p>
        </p:txBody>
      </p:sp>
    </p:spTree>
    <p:extLst>
      <p:ext uri="{BB962C8B-B14F-4D97-AF65-F5344CB8AC3E}">
        <p14:creationId xmlns:p14="http://schemas.microsoft.com/office/powerpoint/2010/main" val="271890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5</a:t>
            </a:fld>
            <a:endParaRPr lang="en-US"/>
          </a:p>
        </p:txBody>
      </p:sp>
      <p:sp>
        <p:nvSpPr>
          <p:cNvPr id="7" name="Прямоугольник 6"/>
          <p:cNvSpPr/>
          <p:nvPr/>
        </p:nvSpPr>
        <p:spPr>
          <a:xfrm>
            <a:off x="252000" y="1485000"/>
            <a:ext cx="4608000" cy="1938992"/>
          </a:xfrm>
          <a:prstGeom prst="rect">
            <a:avLst/>
          </a:prstGeom>
          <a:ln w="19050">
            <a:solidFill>
              <a:schemeClr val="accent1"/>
            </a:solidFill>
          </a:ln>
        </p:spPr>
        <p:txBody>
          <a:bodyPr wrap="square" lIns="36000" rIns="3600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1;</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l);</a:t>
            </a:r>
          </a:p>
          <a:p>
            <a:r>
              <a:rPr lang="ru-RU" sz="2000" dirty="0">
                <a:solidFill>
                  <a:srgbClr val="000000"/>
                </a:solidFill>
                <a:highlight>
                  <a:srgbClr val="FFFFFF"/>
                </a:highlight>
                <a:latin typeface="Consolas" panose="020B0609020204030204" pitchFamily="49" charset="0"/>
              </a:rPr>
              <a:t>}</a:t>
            </a:r>
            <a:endParaRPr lang="ru-RU" sz="2000" dirty="0"/>
          </a:p>
        </p:txBody>
      </p:sp>
      <p:sp>
        <p:nvSpPr>
          <p:cNvPr id="9" name="Прямоугольник 8"/>
          <p:cNvSpPr/>
          <p:nvPr/>
        </p:nvSpPr>
        <p:spPr>
          <a:xfrm>
            <a:off x="5004000" y="1485000"/>
            <a:ext cx="4032000" cy="1015663"/>
          </a:xfrm>
          <a:prstGeom prst="rect">
            <a:avLst/>
          </a:prstGeom>
          <a:ln w="19050">
            <a:solidFill>
              <a:schemeClr val="accent1"/>
            </a:solidFill>
          </a:ln>
        </p:spPr>
        <p:txBody>
          <a:bodyPr wrap="square" lIns="36000" rIns="3600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 = 1;</a:t>
            </a:r>
          </a:p>
          <a:p>
            <a:r>
              <a:rPr lang="nn-NO" sz="2000" dirty="0">
                <a:solidFill>
                  <a:srgbClr val="0000FF"/>
                </a:solidFill>
                <a:highlight>
                  <a:srgbClr val="FFFFFF"/>
                </a:highlight>
                <a:latin typeface="Consolas" panose="020B0609020204030204" pitchFamily="49" charset="0"/>
              </a:rPr>
              <a:t>for</a:t>
            </a:r>
            <a:r>
              <a:rPr lang="nn-NO" sz="2000" dirty="0">
                <a:solidFill>
                  <a:srgbClr val="000000"/>
                </a:solidFill>
                <a:highlight>
                  <a:srgbClr val="FFFFFF"/>
                </a:highlight>
                <a:latin typeface="Consolas" panose="020B0609020204030204" pitchFamily="49" charset="0"/>
              </a:rPr>
              <a:t> (</a:t>
            </a:r>
            <a:r>
              <a:rPr lang="nn-NO" sz="2000" dirty="0">
                <a:solidFill>
                  <a:srgbClr val="0000FF"/>
                </a:solidFill>
                <a:highlight>
                  <a:srgbClr val="FFFFFF"/>
                </a:highlight>
                <a:latin typeface="Consolas" panose="020B0609020204030204" pitchFamily="49" charset="0"/>
              </a:rPr>
              <a:t>int</a:t>
            </a:r>
            <a:r>
              <a:rPr lang="nn-NO" sz="2000" dirty="0">
                <a:solidFill>
                  <a:srgbClr val="000000"/>
                </a:solidFill>
                <a:highlight>
                  <a:srgbClr val="FFFFFF"/>
                </a:highlight>
                <a:latin typeface="Consolas" panose="020B0609020204030204" pitchFamily="49" charset="0"/>
              </a:rPr>
              <a:t> </a:t>
            </a:r>
            <a:r>
              <a:rPr lang="nn-NO" sz="2000" dirty="0">
                <a:solidFill>
                  <a:srgbClr val="000080"/>
                </a:solidFill>
                <a:highlight>
                  <a:srgbClr val="FFFFFF"/>
                </a:highlight>
                <a:latin typeface="Consolas" panose="020B0609020204030204" pitchFamily="49" charset="0"/>
              </a:rPr>
              <a:t>i</a:t>
            </a:r>
            <a:r>
              <a:rPr lang="nn-NO"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2</a:t>
            </a:r>
            <a:r>
              <a:rPr lang="nn-NO" sz="2000" dirty="0">
                <a:solidFill>
                  <a:srgbClr val="000000"/>
                </a:solidFill>
                <a:highlight>
                  <a:srgbClr val="FFFFFF"/>
                </a:highlight>
                <a:latin typeface="Consolas" panose="020B0609020204030204" pitchFamily="49" charset="0"/>
              </a:rPr>
              <a:t>; </a:t>
            </a:r>
            <a:r>
              <a:rPr lang="nn-NO" sz="2000" dirty="0">
                <a:solidFill>
                  <a:srgbClr val="000080"/>
                </a:solidFill>
                <a:highlight>
                  <a:srgbClr val="FFFFFF"/>
                </a:highlight>
                <a:latin typeface="Consolas" panose="020B0609020204030204" pitchFamily="49" charset="0"/>
              </a:rPr>
              <a:t>i</a:t>
            </a:r>
            <a:r>
              <a:rPr lang="nn-NO" sz="2000" dirty="0">
                <a:solidFill>
                  <a:srgbClr val="000000"/>
                </a:solidFill>
                <a:highlight>
                  <a:srgbClr val="FFFFFF"/>
                </a:highlight>
                <a:latin typeface="Consolas" panose="020B0609020204030204" pitchFamily="49" charset="0"/>
              </a:rPr>
              <a:t> &lt;= </a:t>
            </a:r>
            <a:r>
              <a:rPr lang="nn-NO" sz="2000" dirty="0">
                <a:solidFill>
                  <a:srgbClr val="000080"/>
                </a:solidFill>
                <a:highlight>
                  <a:srgbClr val="FFFFFF"/>
                </a:highlight>
                <a:latin typeface="Consolas" panose="020B0609020204030204" pitchFamily="49" charset="0"/>
              </a:rPr>
              <a:t>N</a:t>
            </a:r>
            <a:r>
              <a:rPr lang="nn-NO" sz="2000" dirty="0">
                <a:solidFill>
                  <a:srgbClr val="000000"/>
                </a:solidFill>
                <a:highlight>
                  <a:srgbClr val="FFFFFF"/>
                </a:highlight>
                <a:latin typeface="Consolas" panose="020B0609020204030204" pitchFamily="49" charset="0"/>
              </a:rPr>
              <a:t>; </a:t>
            </a:r>
            <a:r>
              <a:rPr lang="nn-NO" sz="2000" dirty="0">
                <a:solidFill>
                  <a:srgbClr val="000080"/>
                </a:solidFill>
                <a:highlight>
                  <a:srgbClr val="FFFFFF"/>
                </a:highlight>
                <a:latin typeface="Consolas" panose="020B0609020204030204" pitchFamily="49" charset="0"/>
              </a:rPr>
              <a:t>i</a:t>
            </a:r>
            <a:r>
              <a:rPr lang="nn-NO"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endParaRPr lang="ru-RU" sz="2000" dirty="0"/>
          </a:p>
        </p:txBody>
      </p:sp>
      <p:sp>
        <p:nvSpPr>
          <p:cNvPr id="12" name="Прямоугольник 11"/>
          <p:cNvSpPr/>
          <p:nvPr/>
        </p:nvSpPr>
        <p:spPr>
          <a:xfrm>
            <a:off x="180000" y="3645000"/>
            <a:ext cx="8640960" cy="2169825"/>
          </a:xfrm>
          <a:prstGeom prst="rect">
            <a:avLst/>
          </a:prstGeom>
        </p:spPr>
        <p:txBody>
          <a:bodyPr wrap="square">
            <a:spAutoFit/>
          </a:bodyPr>
          <a:lstStyle/>
          <a:p>
            <a:pPr marL="342900" indent="-342900">
              <a:spcAft>
                <a:spcPts val="600"/>
              </a:spcAft>
              <a:buFont typeface="Arial" panose="020B0604020202020204" pitchFamily="34" charset="0"/>
              <a:buChar char="•"/>
            </a:pPr>
            <a:r>
              <a:rPr lang="ru-RU" sz="2400" dirty="0"/>
              <a:t>Любую рекурсивную функцию всегда можно преобразовать в итерационную, которая выполняет такое же вычисление.</a:t>
            </a:r>
          </a:p>
          <a:p>
            <a:pPr marL="342900" indent="-342900">
              <a:spcBef>
                <a:spcPts val="1200"/>
              </a:spcBef>
              <a:buFont typeface="Arial" panose="020B0604020202020204" pitchFamily="34" charset="0"/>
              <a:buChar char="•"/>
            </a:pPr>
            <a:r>
              <a:rPr lang="ru-RU" sz="2400" dirty="0"/>
              <a:t>И наоборот, используя рекурсию, любое вычисление, предполагающее выполнение циклов, можно реализовать, не прибегая к циклам. </a:t>
            </a:r>
          </a:p>
        </p:txBody>
      </p:sp>
      <p:sp>
        <p:nvSpPr>
          <p:cNvPr id="6" name="TextBox 5"/>
          <p:cNvSpPr txBox="1"/>
          <p:nvPr/>
        </p:nvSpPr>
        <p:spPr>
          <a:xfrm>
            <a:off x="180000" y="1053000"/>
            <a:ext cx="3096000" cy="430887"/>
          </a:xfrm>
          <a:prstGeom prst="rect">
            <a:avLst/>
          </a:prstGeom>
          <a:noFill/>
        </p:spPr>
        <p:txBody>
          <a:bodyPr wrap="square" rtlCol="0">
            <a:spAutoFit/>
          </a:bodyPr>
          <a:lstStyle/>
          <a:p>
            <a:r>
              <a:rPr lang="ru-RU" sz="2200" dirty="0">
                <a:solidFill>
                  <a:schemeClr val="bg1">
                    <a:lumMod val="65000"/>
                  </a:schemeClr>
                </a:solidFill>
              </a:rPr>
              <a:t>рекурсивный алгоритм</a:t>
            </a:r>
          </a:p>
        </p:txBody>
      </p:sp>
      <p:sp>
        <p:nvSpPr>
          <p:cNvPr id="10" name="TextBox 9"/>
          <p:cNvSpPr txBox="1"/>
          <p:nvPr/>
        </p:nvSpPr>
        <p:spPr>
          <a:xfrm>
            <a:off x="5004000" y="1053000"/>
            <a:ext cx="3744000" cy="430887"/>
          </a:xfrm>
          <a:prstGeom prst="rect">
            <a:avLst/>
          </a:prstGeom>
          <a:noFill/>
        </p:spPr>
        <p:txBody>
          <a:bodyPr wrap="square" rtlCol="0">
            <a:spAutoFit/>
          </a:bodyPr>
          <a:lstStyle/>
          <a:p>
            <a:r>
              <a:rPr lang="ru-RU" sz="2200" dirty="0">
                <a:solidFill>
                  <a:schemeClr val="bg1">
                    <a:lumMod val="65000"/>
                  </a:schemeClr>
                </a:solidFill>
              </a:rPr>
              <a:t>итерационный алгоритм</a:t>
            </a:r>
          </a:p>
        </p:txBody>
      </p:sp>
      <p:sp>
        <p:nvSpPr>
          <p:cNvPr id="11" name="Нижний колонтитул 10"/>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3" name="Дата 12"/>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20068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a:lstStyle/>
          <a:p>
            <a:r>
              <a:rPr lang="ru-RU" altLang="ru-RU" dirty="0"/>
              <a:t>Теорема о сложности сортировки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50</a:t>
            </a:fld>
            <a:endParaRPr lang="en-US"/>
          </a:p>
        </p:txBody>
      </p:sp>
      <p:sp>
        <p:nvSpPr>
          <p:cNvPr id="11" name="Прямоугольник 10"/>
          <p:cNvSpPr/>
          <p:nvPr/>
        </p:nvSpPr>
        <p:spPr>
          <a:xfrm>
            <a:off x="179512" y="764704"/>
            <a:ext cx="5328592" cy="830997"/>
          </a:xfrm>
          <a:prstGeom prst="rect">
            <a:avLst/>
          </a:prstGeom>
        </p:spPr>
        <p:txBody>
          <a:bodyPr wrap="square">
            <a:spAutoFit/>
          </a:bodyPr>
          <a:lstStyle/>
          <a:p>
            <a:pPr lvl="0"/>
            <a:r>
              <a:rPr lang="ru-RU" altLang="ru-RU" sz="2400" dirty="0">
                <a:solidFill>
                  <a:schemeClr val="bg1">
                    <a:lumMod val="65000"/>
                  </a:schemeClr>
                </a:solidFill>
              </a:rPr>
              <a:t>2.	Сколько всего вариантов перестановок элементов массива </a:t>
            </a:r>
            <a:r>
              <a:rPr lang="en-US" altLang="ru-RU" sz="2400" dirty="0">
                <a:solidFill>
                  <a:schemeClr val="bg1">
                    <a:lumMod val="65000"/>
                  </a:schemeClr>
                </a:solidFill>
              </a:rPr>
              <a:t>A[N]?</a:t>
            </a:r>
            <a:endParaRPr lang="ru-RU" altLang="ru-RU" sz="2400" dirty="0">
              <a:solidFill>
                <a:schemeClr val="bg1">
                  <a:lumMod val="65000"/>
                </a:schemeClr>
              </a:solidFill>
            </a:endParaRPr>
          </a:p>
        </p:txBody>
      </p:sp>
      <p:sp>
        <p:nvSpPr>
          <p:cNvPr id="12" name="Прямоугольник 11"/>
          <p:cNvSpPr/>
          <p:nvPr/>
        </p:nvSpPr>
        <p:spPr>
          <a:xfrm>
            <a:off x="6588224" y="836712"/>
            <a:ext cx="648072" cy="584775"/>
          </a:xfrm>
          <a:prstGeom prst="rect">
            <a:avLst/>
          </a:prstGeom>
        </p:spPr>
        <p:txBody>
          <a:bodyPr wrap="square">
            <a:spAutoFit/>
          </a:bodyPr>
          <a:lstStyle/>
          <a:p>
            <a:pPr lvl="0"/>
            <a:r>
              <a:rPr lang="en-US" altLang="ru-RU" sz="3200" dirty="0">
                <a:solidFill>
                  <a:schemeClr val="bg1">
                    <a:lumMod val="65000"/>
                  </a:schemeClr>
                </a:solidFill>
              </a:rPr>
              <a:t>N!</a:t>
            </a:r>
            <a:endParaRPr lang="ru-RU" altLang="ru-RU" sz="3200" dirty="0">
              <a:solidFill>
                <a:schemeClr val="bg1">
                  <a:lumMod val="65000"/>
                </a:schemeClr>
              </a:solidFill>
            </a:endParaRPr>
          </a:p>
        </p:txBody>
      </p:sp>
      <p:sp>
        <p:nvSpPr>
          <p:cNvPr id="13" name="Прямоугольник 12"/>
          <p:cNvSpPr/>
          <p:nvPr/>
        </p:nvSpPr>
        <p:spPr>
          <a:xfrm>
            <a:off x="179512" y="1624732"/>
            <a:ext cx="8784976" cy="2308324"/>
          </a:xfrm>
          <a:prstGeom prst="rect">
            <a:avLst/>
          </a:prstGeom>
        </p:spPr>
        <p:txBody>
          <a:bodyPr wrap="square">
            <a:spAutoFit/>
          </a:bodyPr>
          <a:lstStyle/>
          <a:p>
            <a:pPr lvl="0"/>
            <a:r>
              <a:rPr lang="ru-RU" altLang="ru-RU" sz="2400" dirty="0">
                <a:solidFill>
                  <a:schemeClr val="bg1">
                    <a:lumMod val="65000"/>
                  </a:schemeClr>
                </a:solidFill>
              </a:rPr>
              <a:t>3.	На каждом шаге используем операцию сравнения двух элементов </a:t>
            </a:r>
            <a:r>
              <a:rPr lang="en-US" altLang="ru-RU" sz="2400" dirty="0">
                <a:solidFill>
                  <a:schemeClr val="bg1">
                    <a:lumMod val="65000"/>
                  </a:schemeClr>
                </a:solidFill>
              </a:rPr>
              <a:t>'</a:t>
            </a:r>
            <a:r>
              <a:rPr lang="ru-RU" altLang="ru-RU" sz="2400" dirty="0">
                <a:solidFill>
                  <a:schemeClr val="bg1">
                    <a:lumMod val="65000"/>
                  </a:schemeClr>
                </a:solidFill>
              </a:rPr>
              <a:t>больше</a:t>
            </a:r>
            <a:r>
              <a:rPr lang="en-US" altLang="ru-RU" sz="2400" dirty="0">
                <a:solidFill>
                  <a:schemeClr val="bg1">
                    <a:lumMod val="65000"/>
                  </a:schemeClr>
                </a:solidFill>
              </a:rPr>
              <a:t>', </a:t>
            </a:r>
            <a:r>
              <a:rPr lang="ru-RU" altLang="ru-RU" sz="2400" dirty="0">
                <a:solidFill>
                  <a:schemeClr val="bg1">
                    <a:lumMod val="65000"/>
                  </a:schemeClr>
                </a:solidFill>
              </a:rPr>
              <a:t>результат </a:t>
            </a:r>
            <a:r>
              <a:rPr lang="en-US" altLang="ru-RU" sz="2400" dirty="0">
                <a:solidFill>
                  <a:schemeClr val="bg1">
                    <a:lumMod val="65000"/>
                  </a:schemeClr>
                </a:solidFill>
              </a:rPr>
              <a:t>bool</a:t>
            </a:r>
            <a:r>
              <a:rPr lang="ru-RU" altLang="ru-RU" sz="2400" dirty="0">
                <a:solidFill>
                  <a:schemeClr val="bg1">
                    <a:lumMod val="65000"/>
                  </a:schemeClr>
                </a:solidFill>
              </a:rPr>
              <a:t>.</a:t>
            </a:r>
            <a:br>
              <a:rPr lang="ru-RU" altLang="ru-RU" sz="2400" dirty="0">
                <a:solidFill>
                  <a:schemeClr val="bg1">
                    <a:lumMod val="65000"/>
                  </a:schemeClr>
                </a:solidFill>
              </a:rPr>
            </a:br>
            <a:r>
              <a:rPr lang="ru-RU" altLang="ru-RU" sz="2400" dirty="0">
                <a:solidFill>
                  <a:schemeClr val="bg1">
                    <a:lumMod val="65000"/>
                  </a:schemeClr>
                </a:solidFill>
              </a:rPr>
              <a:t>После каждого сравнения часть первоначально возможных перестановок будет удовлетворять результату операции сравнения, а часть не будет. Перестановки неудовлетворяющие результату сравнения отбрасываем.</a:t>
            </a:r>
          </a:p>
        </p:txBody>
      </p:sp>
      <p:sp>
        <p:nvSpPr>
          <p:cNvPr id="15" name="Прямоугольник 14"/>
          <p:cNvSpPr/>
          <p:nvPr/>
        </p:nvSpPr>
        <p:spPr>
          <a:xfrm>
            <a:off x="179512" y="3861048"/>
            <a:ext cx="8784976" cy="830997"/>
          </a:xfrm>
          <a:prstGeom prst="rect">
            <a:avLst/>
          </a:prstGeom>
        </p:spPr>
        <p:txBody>
          <a:bodyPr wrap="square">
            <a:spAutoFit/>
          </a:bodyPr>
          <a:lstStyle/>
          <a:p>
            <a:pPr marL="457200" indent="-457200">
              <a:buAutoNum type="arabicPeriod" startAt="4"/>
            </a:pPr>
            <a:r>
              <a:rPr lang="ru-RU" sz="2400" dirty="0"/>
              <a:t>Минимальное количество шагов</a:t>
            </a:r>
            <a:br>
              <a:rPr lang="ru-RU" sz="2400" dirty="0"/>
            </a:br>
            <a:r>
              <a:rPr lang="ru-RU" sz="2400" dirty="0"/>
              <a:t>(а значит и операций сравнения) равно</a:t>
            </a:r>
          </a:p>
        </p:txBody>
      </p:sp>
      <p:sp>
        <p:nvSpPr>
          <p:cNvPr id="7" name="Прямоугольник 6"/>
          <p:cNvSpPr/>
          <p:nvPr/>
        </p:nvSpPr>
        <p:spPr>
          <a:xfrm>
            <a:off x="2915816" y="4941168"/>
            <a:ext cx="3528392" cy="584775"/>
          </a:xfrm>
          <a:prstGeom prst="rect">
            <a:avLst/>
          </a:prstGeom>
        </p:spPr>
        <p:txBody>
          <a:bodyPr wrap="square">
            <a:spAutoFit/>
          </a:bodyPr>
          <a:lstStyle/>
          <a:p>
            <a:r>
              <a:rPr lang="en-US" sz="3200" dirty="0">
                <a:solidFill>
                  <a:schemeClr val="tx1">
                    <a:lumMod val="95000"/>
                    <a:lumOff val="5000"/>
                  </a:schemeClr>
                </a:solidFill>
              </a:rPr>
              <a:t>log</a:t>
            </a:r>
            <a:r>
              <a:rPr lang="en-US" sz="3200" baseline="-25000" dirty="0">
                <a:solidFill>
                  <a:schemeClr val="tx1">
                    <a:lumMod val="95000"/>
                    <a:lumOff val="5000"/>
                  </a:schemeClr>
                </a:solidFill>
              </a:rPr>
              <a:t>2</a:t>
            </a:r>
            <a:r>
              <a:rPr lang="en-US" sz="3200" dirty="0">
                <a:solidFill>
                  <a:schemeClr val="tx1">
                    <a:lumMod val="95000"/>
                    <a:lumOff val="5000"/>
                  </a:schemeClr>
                </a:solidFill>
              </a:rPr>
              <a:t>(N!)</a:t>
            </a:r>
            <a:endParaRPr lang="ru-RU" sz="3200" dirty="0">
              <a:solidFill>
                <a:schemeClr val="tx1">
                  <a:lumMod val="95000"/>
                  <a:lumOff val="5000"/>
                </a:schemeClr>
              </a:solidFill>
            </a:endParaRPr>
          </a:p>
        </p:txBody>
      </p:sp>
      <p:sp>
        <p:nvSpPr>
          <p:cNvPr id="10" name="TextBox 9"/>
          <p:cNvSpPr txBox="1"/>
          <p:nvPr/>
        </p:nvSpPr>
        <p:spPr>
          <a:xfrm>
            <a:off x="6876256" y="5733256"/>
            <a:ext cx="1008112" cy="461665"/>
          </a:xfrm>
          <a:prstGeom prst="rect">
            <a:avLst/>
          </a:prstGeom>
          <a:noFill/>
        </p:spPr>
        <p:txBody>
          <a:bodyPr wrap="square" rtlCol="0">
            <a:spAutoFit/>
          </a:bodyPr>
          <a:lstStyle/>
          <a:p>
            <a:r>
              <a:rPr lang="ru-RU" sz="2400" dirty="0"/>
              <a:t>ЧТД</a:t>
            </a:r>
          </a:p>
        </p:txBody>
      </p:sp>
      <p:sp>
        <p:nvSpPr>
          <p:cNvPr id="16" name="Заголовок 4"/>
          <p:cNvSpPr txBox="1">
            <a:spLocks/>
          </p:cNvSpPr>
          <p:nvPr/>
        </p:nvSpPr>
        <p:spPr>
          <a:xfrm>
            <a:off x="251520" y="0"/>
            <a:ext cx="864048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bg1">
                    <a:lumMod val="65000"/>
                  </a:schemeClr>
                </a:solidFill>
              </a:rPr>
              <a:t>Теорема о сложности сортировки</a:t>
            </a:r>
            <a:endParaRPr lang="ru-RU" b="1" dirty="0">
              <a:solidFill>
                <a:schemeClr val="bg1">
                  <a:lumMod val="65000"/>
                </a:schemeClr>
              </a:solidFill>
            </a:endParaRPr>
          </a:p>
        </p:txBody>
      </p:sp>
      <p:sp>
        <p:nvSpPr>
          <p:cNvPr id="5" name="Дата 4"/>
          <p:cNvSpPr>
            <a:spLocks noGrp="1"/>
          </p:cNvSpPr>
          <p:nvPr>
            <p:ph type="dt" sz="half" idx="10"/>
          </p:nvPr>
        </p:nvSpPr>
        <p:spPr>
          <a:xfrm>
            <a:off x="288759" y="6459786"/>
            <a:ext cx="2388406" cy="365125"/>
          </a:xfrm>
          <a:prstGeom prst="rect">
            <a:avLst/>
          </a:prstGeom>
        </p:spPr>
        <p:txBody>
          <a:bodyPr anchor="ctr"/>
          <a:lstStyle>
            <a:defPPr>
              <a:defRPr lang="en-US"/>
            </a:defPPr>
            <a:lvl1pPr marL="0" algn="ct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a:t>Левкович Н.В.	2021/2022</a:t>
            </a:r>
            <a:endParaRPr lang="ru-RU" dirty="0"/>
          </a:p>
        </p:txBody>
      </p:sp>
      <p:sp>
        <p:nvSpPr>
          <p:cNvPr id="14" name="Прямоугольник 13"/>
          <p:cNvSpPr/>
          <p:nvPr/>
        </p:nvSpPr>
        <p:spPr>
          <a:xfrm>
            <a:off x="4355976" y="4920263"/>
            <a:ext cx="4536023" cy="584775"/>
          </a:xfrm>
          <a:prstGeom prst="rect">
            <a:avLst/>
          </a:prstGeom>
        </p:spPr>
        <p:txBody>
          <a:bodyPr wrap="square">
            <a:spAutoFit/>
          </a:bodyPr>
          <a:lstStyle/>
          <a:p>
            <a:r>
              <a:rPr lang="ru-RU" sz="3200" dirty="0">
                <a:solidFill>
                  <a:prstClr val="black">
                    <a:lumMod val="95000"/>
                    <a:lumOff val="5000"/>
                  </a:prstClr>
                </a:solidFill>
                <a:sym typeface="Symbol" panose="05050102010706020507" pitchFamily="18" charset="2"/>
              </a:rPr>
              <a:t></a:t>
            </a:r>
            <a:r>
              <a:rPr lang="ru-RU" sz="3200" dirty="0">
                <a:solidFill>
                  <a:prstClr val="black">
                    <a:lumMod val="95000"/>
                    <a:lumOff val="5000"/>
                  </a:prstClr>
                </a:solidFill>
              </a:rPr>
              <a:t> </a:t>
            </a:r>
            <a:r>
              <a:rPr lang="ru-RU" altLang="ru-RU" sz="3200" dirty="0">
                <a:solidFill>
                  <a:prstClr val="black">
                    <a:lumMod val="95000"/>
                    <a:lumOff val="5000"/>
                  </a:prstClr>
                </a:solidFill>
              </a:rPr>
              <a:t>log</a:t>
            </a:r>
            <a:r>
              <a:rPr lang="ru-RU" altLang="ru-RU" sz="3200" baseline="-25000" dirty="0">
                <a:solidFill>
                  <a:prstClr val="black">
                    <a:lumMod val="95000"/>
                    <a:lumOff val="5000"/>
                  </a:prstClr>
                </a:solidFill>
              </a:rPr>
              <a:t>2</a:t>
            </a:r>
            <a:r>
              <a:rPr lang="en-US" altLang="ru-RU" sz="3200" dirty="0">
                <a:solidFill>
                  <a:prstClr val="black">
                    <a:lumMod val="95000"/>
                    <a:lumOff val="5000"/>
                  </a:prstClr>
                </a:solidFill>
              </a:rPr>
              <a:t>(N</a:t>
            </a:r>
            <a:r>
              <a:rPr lang="en-US" altLang="ru-RU" sz="3200" baseline="30000" dirty="0">
                <a:solidFill>
                  <a:prstClr val="black">
                    <a:lumMod val="95000"/>
                    <a:lumOff val="5000"/>
                  </a:prstClr>
                </a:solidFill>
              </a:rPr>
              <a:t>N</a:t>
            </a:r>
            <a:r>
              <a:rPr lang="en-US" altLang="ru-RU" sz="3200" dirty="0">
                <a:solidFill>
                  <a:prstClr val="black">
                    <a:lumMod val="95000"/>
                    <a:lumOff val="5000"/>
                  </a:prstClr>
                </a:solidFill>
              </a:rPr>
              <a:t>)</a:t>
            </a:r>
            <a:r>
              <a:rPr lang="ru-RU" altLang="ru-RU" sz="3200" dirty="0">
                <a:solidFill>
                  <a:prstClr val="black">
                    <a:lumMod val="95000"/>
                    <a:lumOff val="5000"/>
                  </a:prstClr>
                </a:solidFill>
              </a:rPr>
              <a:t> = </a:t>
            </a:r>
            <a:r>
              <a:rPr lang="en-US" altLang="ru-RU" sz="3200" dirty="0">
                <a:solidFill>
                  <a:prstClr val="black">
                    <a:lumMod val="95000"/>
                    <a:lumOff val="5000"/>
                  </a:prstClr>
                </a:solidFill>
              </a:rPr>
              <a:t>N·</a:t>
            </a:r>
            <a:r>
              <a:rPr lang="ru-RU" altLang="ru-RU" sz="3200" dirty="0">
                <a:solidFill>
                  <a:prstClr val="black">
                    <a:lumMod val="95000"/>
                    <a:lumOff val="5000"/>
                  </a:prstClr>
                </a:solidFill>
              </a:rPr>
              <a:t>log</a:t>
            </a:r>
            <a:r>
              <a:rPr lang="ru-RU" altLang="ru-RU" sz="3200" baseline="-25000" dirty="0">
                <a:solidFill>
                  <a:prstClr val="black">
                    <a:lumMod val="95000"/>
                    <a:lumOff val="5000"/>
                  </a:prstClr>
                </a:solidFill>
              </a:rPr>
              <a:t>2</a:t>
            </a:r>
            <a:r>
              <a:rPr lang="en-US" altLang="ru-RU" sz="3200" dirty="0">
                <a:solidFill>
                  <a:prstClr val="black">
                    <a:lumMod val="95000"/>
                    <a:lumOff val="5000"/>
                  </a:prstClr>
                </a:solidFill>
              </a:rPr>
              <a:t>(N)</a:t>
            </a:r>
            <a:endParaRPr lang="ru-RU" sz="3200" dirty="0">
              <a:solidFill>
                <a:prstClr val="black">
                  <a:lumMod val="95000"/>
                  <a:lumOff val="5000"/>
                </a:prstClr>
              </a:solidFill>
            </a:endParaRPr>
          </a:p>
        </p:txBody>
      </p:sp>
    </p:spTree>
    <p:extLst>
      <p:ext uri="{BB962C8B-B14F-4D97-AF65-F5344CB8AC3E}">
        <p14:creationId xmlns:p14="http://schemas.microsoft.com/office/powerpoint/2010/main" val="250763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a:lstStyle/>
          <a:p>
            <a:r>
              <a:rPr lang="ru-RU" dirty="0"/>
              <a:t>Теорема о сложности сортировки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51</a:t>
            </a:fld>
            <a:endParaRPr lang="en-US"/>
          </a:p>
        </p:txBody>
      </p:sp>
      <p:sp>
        <p:nvSpPr>
          <p:cNvPr id="5" name="Дата 4"/>
          <p:cNvSpPr>
            <a:spLocks noGrp="1"/>
          </p:cNvSpPr>
          <p:nvPr>
            <p:ph type="dt" sz="half" idx="10"/>
          </p:nvPr>
        </p:nvSpPr>
        <p:spPr>
          <a:xfrm>
            <a:off x="288759" y="6459786"/>
            <a:ext cx="2388406" cy="365125"/>
          </a:xfrm>
          <a:prstGeom prst="rect">
            <a:avLst/>
          </a:prstGeom>
        </p:spPr>
        <p:txBody>
          <a:bodyPr anchor="ctr"/>
          <a:lstStyle>
            <a:defPPr>
              <a:defRPr lang="en-US"/>
            </a:defPPr>
            <a:lvl1pPr marL="0" algn="ct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a:t>Левкович Н.В.	2021/2022</a:t>
            </a:r>
            <a:endParaRPr lang="ru-RU" dirty="0"/>
          </a:p>
        </p:txBody>
      </p:sp>
      <p:sp>
        <p:nvSpPr>
          <p:cNvPr id="6" name="Прямоугольник 5"/>
          <p:cNvSpPr/>
          <p:nvPr/>
        </p:nvSpPr>
        <p:spPr>
          <a:xfrm>
            <a:off x="179512" y="5733256"/>
            <a:ext cx="4320480" cy="400110"/>
          </a:xfrm>
          <a:prstGeom prst="rect">
            <a:avLst/>
          </a:prstGeom>
        </p:spPr>
        <p:txBody>
          <a:bodyPr wrap="square">
            <a:spAutoFit/>
          </a:bodyPr>
          <a:lstStyle/>
          <a:p>
            <a:r>
              <a:rPr lang="ru-RU" sz="2000" dirty="0">
                <a:solidFill>
                  <a:srgbClr val="0000FF"/>
                </a:solidFill>
                <a:hlinkClick r:id="rId3"/>
              </a:rPr>
              <a:t>https://habr.com/post/188010/</a:t>
            </a:r>
            <a:endParaRPr lang="ru-RU" sz="2000" dirty="0">
              <a:solidFill>
                <a:srgbClr val="0000FF"/>
              </a:solidFill>
            </a:endParaRPr>
          </a:p>
        </p:txBody>
      </p:sp>
      <p:sp>
        <p:nvSpPr>
          <p:cNvPr id="12" name="Заголовок 4"/>
          <p:cNvSpPr>
            <a:spLocks noGrp="1"/>
          </p:cNvSpPr>
          <p:nvPr>
            <p:ph type="title"/>
          </p:nvPr>
        </p:nvSpPr>
        <p:spPr>
          <a:xfrm>
            <a:off x="251520" y="0"/>
            <a:ext cx="8712968" cy="838140"/>
          </a:xfrm>
        </p:spPr>
        <p:txBody>
          <a:bodyPr>
            <a:normAutofit fontScale="90000"/>
          </a:bodyPr>
          <a:lstStyle/>
          <a:p>
            <a:r>
              <a:rPr lang="ru-RU" altLang="ru-RU" b="1" dirty="0">
                <a:solidFill>
                  <a:schemeClr val="bg1">
                    <a:lumMod val="65000"/>
                  </a:schemeClr>
                </a:solidFill>
              </a:rPr>
              <a:t>Сложность алгоритмов сортировки</a:t>
            </a:r>
            <a:endParaRPr lang="ru-RU" b="1" dirty="0">
              <a:solidFill>
                <a:schemeClr val="bg1">
                  <a:lumMod val="65000"/>
                </a:schemeClr>
              </a:solidFill>
            </a:endParaRPr>
          </a:p>
        </p:txBody>
      </p:sp>
      <p:graphicFrame>
        <p:nvGraphicFramePr>
          <p:cNvPr id="14" name="Таблица 13"/>
          <p:cNvGraphicFramePr>
            <a:graphicFrameLocks noGrp="1"/>
          </p:cNvGraphicFramePr>
          <p:nvPr>
            <p:extLst/>
          </p:nvPr>
        </p:nvGraphicFramePr>
        <p:xfrm>
          <a:off x="4788024" y="5733256"/>
          <a:ext cx="4176462" cy="376800"/>
        </p:xfrm>
        <a:graphic>
          <a:graphicData uri="http://schemas.openxmlformats.org/drawingml/2006/table">
            <a:tbl>
              <a:tblPr>
                <a:tableStyleId>{5C22544A-7EE6-4342-B048-85BDC9FD1C3A}</a:tableStyleId>
              </a:tblPr>
              <a:tblGrid>
                <a:gridCol w="1392154">
                  <a:extLst>
                    <a:ext uri="{9D8B030D-6E8A-4147-A177-3AD203B41FA5}">
                      <a16:colId xmlns:a16="http://schemas.microsoft.com/office/drawing/2014/main" val="20000"/>
                    </a:ext>
                  </a:extLst>
                </a:gridCol>
                <a:gridCol w="1392154">
                  <a:extLst>
                    <a:ext uri="{9D8B030D-6E8A-4147-A177-3AD203B41FA5}">
                      <a16:colId xmlns:a16="http://schemas.microsoft.com/office/drawing/2014/main" val="20001"/>
                    </a:ext>
                  </a:extLst>
                </a:gridCol>
                <a:gridCol w="1392154">
                  <a:extLst>
                    <a:ext uri="{9D8B030D-6E8A-4147-A177-3AD203B41FA5}">
                      <a16:colId xmlns:a16="http://schemas.microsoft.com/office/drawing/2014/main" val="20002"/>
                    </a:ext>
                  </a:extLst>
                </a:gridCol>
              </a:tblGrid>
              <a:tr h="216024">
                <a:tc>
                  <a:txBody>
                    <a:bodyPr/>
                    <a:lstStyle/>
                    <a:p>
                      <a:pPr algn="ctr"/>
                      <a:r>
                        <a:rPr lang="ru-RU" sz="2000" dirty="0"/>
                        <a:t>хорошо</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algn="ctr"/>
                      <a:r>
                        <a:rPr lang="ru-RU" sz="2000" dirty="0" err="1"/>
                        <a:t>приемлимо</a:t>
                      </a:r>
                      <a:endParaRPr lang="ru-RU" sz="2000" dirty="0"/>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00"/>
                    </a:solidFill>
                  </a:tcPr>
                </a:tc>
                <a:tc>
                  <a:txBody>
                    <a:bodyPr/>
                    <a:lstStyle/>
                    <a:p>
                      <a:pPr algn="ctr"/>
                      <a:r>
                        <a:rPr lang="ru-RU" sz="2000" dirty="0"/>
                        <a:t>плохо</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3D6"/>
                    </a:solidFill>
                  </a:tcPr>
                </a:tc>
                <a:extLst>
                  <a:ext uri="{0D108BD9-81ED-4DB2-BD59-A6C34878D82A}">
                    <a16:rowId xmlns:a16="http://schemas.microsoft.com/office/drawing/2014/main" val="10000"/>
                  </a:ext>
                </a:extLst>
              </a:tr>
            </a:tbl>
          </a:graphicData>
        </a:graphic>
      </p:graphicFrame>
      <p:graphicFrame>
        <p:nvGraphicFramePr>
          <p:cNvPr id="17" name="Таблица 16"/>
          <p:cNvGraphicFramePr>
            <a:graphicFrameLocks noGrp="1"/>
          </p:cNvGraphicFramePr>
          <p:nvPr>
            <p:extLst/>
          </p:nvPr>
        </p:nvGraphicFramePr>
        <p:xfrm>
          <a:off x="179512" y="1124744"/>
          <a:ext cx="8784974" cy="4340752"/>
        </p:xfrm>
        <a:graphic>
          <a:graphicData uri="http://schemas.openxmlformats.org/drawingml/2006/table">
            <a:tbl>
              <a:tblPr/>
              <a:tblGrid>
                <a:gridCol w="3168352">
                  <a:extLst>
                    <a:ext uri="{9D8B030D-6E8A-4147-A177-3AD203B41FA5}">
                      <a16:colId xmlns:a16="http://schemas.microsoft.com/office/drawing/2014/main" val="20000"/>
                    </a:ext>
                  </a:extLst>
                </a:gridCol>
                <a:gridCol w="1272141">
                  <a:extLst>
                    <a:ext uri="{9D8B030D-6E8A-4147-A177-3AD203B41FA5}">
                      <a16:colId xmlns:a16="http://schemas.microsoft.com/office/drawing/2014/main" val="20001"/>
                    </a:ext>
                  </a:extLst>
                </a:gridCol>
                <a:gridCol w="1272141">
                  <a:extLst>
                    <a:ext uri="{9D8B030D-6E8A-4147-A177-3AD203B41FA5}">
                      <a16:colId xmlns:a16="http://schemas.microsoft.com/office/drawing/2014/main" val="20002"/>
                    </a:ext>
                  </a:extLst>
                </a:gridCol>
                <a:gridCol w="1272141">
                  <a:extLst>
                    <a:ext uri="{9D8B030D-6E8A-4147-A177-3AD203B41FA5}">
                      <a16:colId xmlns:a16="http://schemas.microsoft.com/office/drawing/2014/main" val="20003"/>
                    </a:ext>
                  </a:extLst>
                </a:gridCol>
                <a:gridCol w="1800199">
                  <a:extLst>
                    <a:ext uri="{9D8B030D-6E8A-4147-A177-3AD203B41FA5}">
                      <a16:colId xmlns:a16="http://schemas.microsoft.com/office/drawing/2014/main" val="20004"/>
                    </a:ext>
                  </a:extLst>
                </a:gridCol>
              </a:tblGrid>
              <a:tr h="288032">
                <a:tc>
                  <a:txBody>
                    <a:bodyPr/>
                    <a:lstStyle/>
                    <a:p>
                      <a:pPr indent="0" algn="ctr"/>
                      <a:r>
                        <a:rPr lang="ru" sz="1800" b="1" dirty="0">
                          <a:latin typeface="+mn-lt"/>
                        </a:rPr>
                        <a:t>Алгоритм</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gridSpan="3">
                  <a:txBody>
                    <a:bodyPr/>
                    <a:lstStyle/>
                    <a:p>
                      <a:pPr indent="0" algn="ctr"/>
                      <a:r>
                        <a:rPr lang="ru" sz="1800" b="1" dirty="0">
                          <a:latin typeface="+mn-lt"/>
                        </a:rPr>
                        <a:t>Временная сложность</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a:p>
                  </a:txBody>
                  <a:tcPr marL="0" marR="0" marT="0" marB="0"/>
                </a:tc>
                <a:tc hMerge="1">
                  <a:txBody>
                    <a:bodyPr/>
                    <a:lstStyle/>
                    <a:p>
                      <a:endParaRPr/>
                    </a:p>
                  </a:txBody>
                  <a:tcPr marL="0" marR="0" marT="0" marB="0"/>
                </a:tc>
                <a:tc>
                  <a:txBody>
                    <a:bodyPr/>
                    <a:lstStyle/>
                    <a:p>
                      <a:pPr indent="0" algn="ctr"/>
                      <a:r>
                        <a:rPr lang="ru" sz="1800" b="1" dirty="0">
                          <a:latin typeface="+mn-lt"/>
                        </a:rPr>
                        <a:t>Вспомогательные данные</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210725">
                <a:tc>
                  <a:txBody>
                    <a:bodyPr/>
                    <a:lstStyle/>
                    <a:p>
                      <a:pPr algn="ctr"/>
                      <a:endParaRPr sz="1800" b="1"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ru" sz="1800" b="1" dirty="0">
                          <a:latin typeface="+mn-lt"/>
                        </a:rPr>
                        <a:t>Лучшее</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ru" sz="1800" b="1" dirty="0">
                          <a:latin typeface="+mn-lt"/>
                        </a:rPr>
                        <a:t>В среднем</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ru" sz="1800" b="1" dirty="0">
                          <a:latin typeface="+mn-lt"/>
                        </a:rPr>
                        <a:t>В худшем</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ru" sz="1800" b="1" dirty="0">
                          <a:latin typeface="+mn-lt"/>
                        </a:rPr>
                        <a:t>В худшем</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437347">
                <a:tc>
                  <a:txBody>
                    <a:bodyPr/>
                    <a:lstStyle/>
                    <a:p>
                      <a:pPr indent="0"/>
                      <a:r>
                        <a:rPr lang="ru" sz="2000" dirty="0">
                          <a:latin typeface="+mn-lt"/>
                        </a:rPr>
                        <a:t>Быстрая сортировка</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7A"/>
                    </a:solidFill>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en-US" sz="2000" b="0" dirty="0">
                          <a:latin typeface="+mn-lt"/>
                        </a:rPr>
                        <a:t>N</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7A"/>
                    </a:solidFill>
                  </a:tcPr>
                </a:tc>
                <a:extLst>
                  <a:ext uri="{0D108BD9-81ED-4DB2-BD59-A6C34878D82A}">
                    <a16:rowId xmlns:a16="http://schemas.microsoft.com/office/drawing/2014/main" val="10002"/>
                  </a:ext>
                </a:extLst>
              </a:tr>
              <a:tr h="437347">
                <a:tc>
                  <a:txBody>
                    <a:bodyPr/>
                    <a:lstStyle/>
                    <a:p>
                      <a:pPr indent="0"/>
                      <a:r>
                        <a:rPr lang="ru" sz="2000" dirty="0">
                          <a:latin typeface="+mn-lt"/>
                        </a:rPr>
                        <a:t>Сортировка слиянием</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7A"/>
                    </a:solidFill>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extLst>
                  <a:ext uri="{0D108BD9-81ED-4DB2-BD59-A6C34878D82A}">
                    <a16:rowId xmlns:a16="http://schemas.microsoft.com/office/drawing/2014/main" val="10003"/>
                  </a:ext>
                </a:extLst>
              </a:tr>
              <a:tr h="437347">
                <a:tc>
                  <a:txBody>
                    <a:bodyPr/>
                    <a:lstStyle/>
                    <a:p>
                      <a:pPr indent="0"/>
                      <a:r>
                        <a:rPr lang="ru" sz="2000" dirty="0">
                          <a:latin typeface="+mn-lt"/>
                        </a:rPr>
                        <a:t>Пирамидальная сортировка</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7A"/>
                    </a:solidFill>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 log(N)</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ru" sz="2000" b="0" dirty="0">
                          <a:latin typeface="+mn-lt"/>
                        </a:rPr>
                        <a:t>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extLst>
                  <a:ext uri="{0D108BD9-81ED-4DB2-BD59-A6C34878D82A}">
                    <a16:rowId xmlns:a16="http://schemas.microsoft.com/office/drawing/2014/main" val="10004"/>
                  </a:ext>
                </a:extLst>
              </a:tr>
              <a:tr h="437347">
                <a:tc>
                  <a:txBody>
                    <a:bodyPr/>
                    <a:lstStyle/>
                    <a:p>
                      <a:pPr indent="0"/>
                      <a:r>
                        <a:rPr lang="ru" sz="2000" b="1" dirty="0">
                          <a:latin typeface="+mn-lt"/>
                        </a:rPr>
                        <a:t>Пузырьковая сортировка</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ru" sz="2000" b="0" dirty="0">
                          <a:latin typeface="+mn-lt"/>
                        </a:rPr>
                        <a:t>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extLst>
                  <a:ext uri="{0D108BD9-81ED-4DB2-BD59-A6C34878D82A}">
                    <a16:rowId xmlns:a16="http://schemas.microsoft.com/office/drawing/2014/main" val="10005"/>
                  </a:ext>
                </a:extLst>
              </a:tr>
              <a:tr h="446855">
                <a:tc>
                  <a:txBody>
                    <a:bodyPr/>
                    <a:lstStyle/>
                    <a:p>
                      <a:pPr indent="0"/>
                      <a:r>
                        <a:rPr lang="ru" sz="2000" b="1" dirty="0">
                          <a:latin typeface="+mn-lt"/>
                        </a:rPr>
                        <a:t>Сортировка вставками</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ru" sz="2000" b="0" dirty="0">
                          <a:latin typeface="+mn-lt"/>
                        </a:rPr>
                        <a:t>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extLst>
                  <a:ext uri="{0D108BD9-81ED-4DB2-BD59-A6C34878D82A}">
                    <a16:rowId xmlns:a16="http://schemas.microsoft.com/office/drawing/2014/main" val="10006"/>
                  </a:ext>
                </a:extLst>
              </a:tr>
              <a:tr h="437347">
                <a:tc>
                  <a:txBody>
                    <a:bodyPr/>
                    <a:lstStyle/>
                    <a:p>
                      <a:pPr indent="0"/>
                      <a:r>
                        <a:rPr lang="ru" sz="2000" b="1" dirty="0">
                          <a:latin typeface="+mn-lt"/>
                        </a:rPr>
                        <a:t>Сортировка выбором</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ru" sz="2000" b="0" dirty="0">
                          <a:latin typeface="+mn-lt"/>
                        </a:rPr>
                        <a:t>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extLst>
                  <a:ext uri="{0D108BD9-81ED-4DB2-BD59-A6C34878D82A}">
                    <a16:rowId xmlns:a16="http://schemas.microsoft.com/office/drawing/2014/main" val="10007"/>
                  </a:ext>
                </a:extLst>
              </a:tr>
              <a:tr h="437347">
                <a:tc>
                  <a:txBody>
                    <a:bodyPr/>
                    <a:lstStyle/>
                    <a:p>
                      <a:pPr indent="0"/>
                      <a:r>
                        <a:rPr lang="ru" sz="2000" dirty="0">
                          <a:latin typeface="+mn-lt"/>
                        </a:rPr>
                        <a:t>Блочная сортировка</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a:t>
                      </a:r>
                      <a:r>
                        <a:rPr lang="ru-RU" sz="2000" b="0" baseline="30000" dirty="0">
                          <a:latin typeface="+mn-lt"/>
                        </a:rPr>
                        <a:t>2</a:t>
                      </a:r>
                      <a:endParaRPr lang="ru" sz="2000" b="0" dirty="0">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CD"/>
                    </a:solidFill>
                  </a:tcPr>
                </a:tc>
                <a:tc>
                  <a:txBody>
                    <a:bodyPr/>
                    <a:lstStyle/>
                    <a:p>
                      <a:pPr indent="0" algn="ctr"/>
                      <a:r>
                        <a:rPr lang="en-US" sz="2000" b="0" dirty="0">
                          <a:latin typeface="+mn-lt"/>
                        </a:rPr>
                        <a:t>NK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7A"/>
                    </a:solidFill>
                  </a:tcPr>
                </a:tc>
                <a:extLst>
                  <a:ext uri="{0D108BD9-81ED-4DB2-BD59-A6C34878D82A}">
                    <a16:rowId xmlns:a16="http://schemas.microsoft.com/office/drawing/2014/main" val="10008"/>
                  </a:ext>
                </a:extLst>
              </a:tr>
              <a:tr h="446855">
                <a:tc>
                  <a:txBody>
                    <a:bodyPr/>
                    <a:lstStyle/>
                    <a:p>
                      <a:pPr indent="0"/>
                      <a:r>
                        <a:rPr lang="ru" sz="2000" dirty="0">
                          <a:latin typeface="+mn-lt"/>
                        </a:rPr>
                        <a:t>Поразрядная сортировка</a:t>
                      </a: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a:r>
                        <a:rPr lang="en-US" sz="2000" b="0" dirty="0">
                          <a:latin typeface="+mn-lt"/>
                        </a:rPr>
                        <a:t>NK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4F297"/>
                    </a:solidFill>
                  </a:tcPr>
                </a:tc>
                <a:tc>
                  <a:txBody>
                    <a:bodyPr/>
                    <a:lstStyle/>
                    <a:p>
                      <a:pPr indent="0" algn="ctr"/>
                      <a:r>
                        <a:rPr lang="en-US" sz="2000" b="0" dirty="0">
                          <a:latin typeface="+mn-lt"/>
                        </a:rPr>
                        <a:t>N+K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7A"/>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77203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4294967295"/>
          </p:nvPr>
        </p:nvSpPr>
        <p:spPr>
          <a:xfrm>
            <a:off x="251520" y="957301"/>
            <a:ext cx="8640232" cy="4464000"/>
          </a:xfrm>
        </p:spPr>
        <p:txBody>
          <a:bodyPr>
            <a:noAutofit/>
          </a:bodyPr>
          <a:lstStyle/>
          <a:p>
            <a:pPr marL="457200" lvl="0" indent="-457200">
              <a:lnSpc>
                <a:spcPct val="115000"/>
              </a:lnSpc>
              <a:spcAft>
                <a:spcPts val="0"/>
              </a:spcAft>
              <a:buFont typeface="+mj-lt"/>
              <a:buAutoNum type="arabicPeriod" startAt="2"/>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Рекурсия. Рекурсивные определения. Сравнение рекурсивной и итерационной реализаций алгоритмов.</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ru-RU" sz="2400" dirty="0">
                <a:latin typeface="Calibri" panose="020F0502020204030204" pitchFamily="34" charset="0"/>
                <a:ea typeface="Calibri" panose="020F0502020204030204" pitchFamily="34" charset="0"/>
                <a:cs typeface="Times New Roman" panose="02020603050405020304" pitchFamily="18" charset="0"/>
              </a:rPr>
              <a:t>Глубина и текущий уровень рекурсии. Конечность рекурсии. </a:t>
            </a:r>
          </a:p>
          <a:p>
            <a:pPr marL="457200" lvl="0" indent="-457200">
              <a:lnSpc>
                <a:spcPct val="115000"/>
              </a:lnSpc>
              <a:spcAft>
                <a:spcPts val="0"/>
              </a:spcAft>
              <a:buFont typeface="+mj-lt"/>
              <a:buAutoNum type="arabicPeriod" startAt="2"/>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Структура рекурсивных процедур:</a:t>
            </a:r>
            <a:br>
              <a:rPr lang="ru-RU" sz="2400" dirty="0">
                <a:latin typeface="Calibri" panose="020F0502020204030204" pitchFamily="34" charset="0"/>
                <a:ea typeface="Calibri" panose="020F0502020204030204" pitchFamily="34" charset="0"/>
                <a:cs typeface="Times New Roman" panose="02020603050405020304" pitchFamily="18" charset="0"/>
              </a:rPr>
            </a:br>
            <a:r>
              <a:rPr lang="ru-RU" sz="2400" dirty="0">
                <a:latin typeface="Calibri" panose="020F0502020204030204" pitchFamily="34" charset="0"/>
                <a:ea typeface="Calibri" panose="020F0502020204030204" pitchFamily="34" charset="0"/>
                <a:cs typeface="Times New Roman" panose="02020603050405020304" pitchFamily="18" charset="0"/>
              </a:rPr>
              <a:t>вычисления на рекурсивном спуске и рекурсивном возврате. </a:t>
            </a:r>
          </a:p>
          <a:p>
            <a:pPr marL="457200" lvl="0" indent="-457200">
              <a:lnSpc>
                <a:spcPct val="115000"/>
              </a:lnSpc>
              <a:spcAft>
                <a:spcPts val="0"/>
              </a:spcAft>
              <a:buFont typeface="+mj-lt"/>
              <a:buAutoNum type="arabicPeriod" startAt="2"/>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Рекурсивный алгоритм быстрой сортировки.</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ru-RU" sz="2400" dirty="0">
                <a:latin typeface="Calibri" panose="020F0502020204030204" pitchFamily="34" charset="0"/>
                <a:ea typeface="Calibri" panose="020F0502020204030204" pitchFamily="34" charset="0"/>
                <a:cs typeface="Times New Roman" panose="02020603050405020304" pitchFamily="18" charset="0"/>
              </a:rPr>
              <a:t>Оценка сложности быстрой сортировки.</a:t>
            </a:r>
          </a:p>
          <a:p>
            <a:pPr marL="457200" lvl="0" indent="-457200">
              <a:lnSpc>
                <a:spcPct val="115000"/>
              </a:lnSpc>
              <a:spcAft>
                <a:spcPts val="0"/>
              </a:spcAft>
              <a:buFont typeface="+mj-lt"/>
              <a:buAutoNum type="arabicPeriod" startAt="2"/>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Повторное использование исходного кода.</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ru-RU" sz="2400" dirty="0">
                <a:latin typeface="Calibri" panose="020F0502020204030204" pitchFamily="34" charset="0"/>
                <a:ea typeface="Calibri" panose="020F0502020204030204" pitchFamily="34" charset="0"/>
                <a:cs typeface="Times New Roman" panose="02020603050405020304" pitchFamily="18" charset="0"/>
              </a:rPr>
              <a:t>Шаблоны функций. </a:t>
            </a:r>
          </a:p>
          <a:p>
            <a:pPr marL="457200" indent="-457200">
              <a:lnSpc>
                <a:spcPct val="115000"/>
              </a:lnSpc>
              <a:spcAft>
                <a:spcPts val="0"/>
              </a:spcAft>
              <a:buFont typeface="+mj-lt"/>
              <a:buAutoNum type="arabicPeriod" startAt="2"/>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Теорема о предельной сложности сортировки, основанной на попарном сравнении элементов.</a:t>
            </a:r>
          </a:p>
          <a:p>
            <a:pPr marL="457200" lvl="0" indent="-457200">
              <a:lnSpc>
                <a:spcPct val="115000"/>
              </a:lnSpc>
              <a:spcAft>
                <a:spcPts val="0"/>
              </a:spcAft>
              <a:buFont typeface="+mj-lt"/>
              <a:buAutoNum type="arabicPeriod" startAt="2"/>
              <a:tabLst>
                <a:tab pos="358775" algn="l"/>
              </a:tabLst>
            </a:pP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Вопросы</a:t>
            </a:r>
          </a:p>
        </p:txBody>
      </p:sp>
      <p:sp>
        <p:nvSpPr>
          <p:cNvPr id="8" name="Номер слайда 7"/>
          <p:cNvSpPr>
            <a:spLocks noGrp="1"/>
          </p:cNvSpPr>
          <p:nvPr>
            <p:ph type="sldNum" sz="quarter" idx="12"/>
          </p:nvPr>
        </p:nvSpPr>
        <p:spPr/>
        <p:txBody>
          <a:bodyPr/>
          <a:lstStyle/>
          <a:p>
            <a:fld id="{35996D3A-6AFD-458C-90C1-256E03643476}" type="slidenum">
              <a:rPr lang="en-US" smtClean="0"/>
              <a:pPr/>
              <a:t>52</a:t>
            </a:fld>
            <a:endParaRPr lang="en-US" dirty="0"/>
          </a:p>
        </p:txBody>
      </p:sp>
      <p:sp>
        <p:nvSpPr>
          <p:cNvPr id="3" name="Дата 2"/>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88446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6</a:t>
            </a:fld>
            <a:endParaRPr lang="en-US"/>
          </a:p>
        </p:txBody>
      </p:sp>
      <p:sp>
        <p:nvSpPr>
          <p:cNvPr id="6" name="Прямоугольник 5"/>
          <p:cNvSpPr/>
          <p:nvPr/>
        </p:nvSpPr>
        <p:spPr>
          <a:xfrm>
            <a:off x="179512" y="3429000"/>
            <a:ext cx="5976664"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gcd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gcd</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i="1" dirty="0">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gcd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endParaRPr lang="ru-RU" dirty="0"/>
          </a:p>
        </p:txBody>
      </p:sp>
      <p:sp>
        <p:nvSpPr>
          <p:cNvPr id="7" name="Прямоугольник 6"/>
          <p:cNvSpPr/>
          <p:nvPr/>
        </p:nvSpPr>
        <p:spPr>
          <a:xfrm>
            <a:off x="6372200" y="2996952"/>
            <a:ext cx="2520280" cy="3170099"/>
          </a:xfrm>
          <a:prstGeom prst="rect">
            <a:avLst/>
          </a:prstGeom>
          <a:solidFill>
            <a:schemeClr val="tx1"/>
          </a:solidFill>
        </p:spPr>
        <p:txBody>
          <a:bodyPr wrap="square">
            <a:spAutoFit/>
          </a:bodyPr>
          <a:lstStyle/>
          <a:p>
            <a:r>
              <a:rPr lang="en-US" sz="2000" dirty="0" err="1">
                <a:solidFill>
                  <a:schemeClr val="bg1">
                    <a:lumMod val="95000"/>
                  </a:schemeClr>
                </a:solidFill>
              </a:rPr>
              <a:t>gcd</a:t>
            </a:r>
            <a:r>
              <a:rPr lang="en-US" sz="2000" dirty="0">
                <a:solidFill>
                  <a:schemeClr val="bg1">
                    <a:lumMod val="95000"/>
                  </a:schemeClr>
                </a:solidFill>
              </a:rPr>
              <a:t>(314159, 271828)</a:t>
            </a:r>
          </a:p>
          <a:p>
            <a:r>
              <a:rPr lang="en-US" sz="2000" dirty="0" err="1">
                <a:solidFill>
                  <a:schemeClr val="bg1">
                    <a:lumMod val="95000"/>
                  </a:schemeClr>
                </a:solidFill>
              </a:rPr>
              <a:t>gcd</a:t>
            </a:r>
            <a:r>
              <a:rPr lang="en-US" sz="2000" dirty="0">
                <a:solidFill>
                  <a:schemeClr val="bg1">
                    <a:lumMod val="95000"/>
                  </a:schemeClr>
                </a:solidFill>
              </a:rPr>
              <a:t>(271828, 42331)</a:t>
            </a:r>
          </a:p>
          <a:p>
            <a:r>
              <a:rPr lang="en-US" sz="2000" dirty="0" err="1">
                <a:solidFill>
                  <a:schemeClr val="bg1">
                    <a:lumMod val="95000"/>
                  </a:schemeClr>
                </a:solidFill>
              </a:rPr>
              <a:t>gcd</a:t>
            </a:r>
            <a:r>
              <a:rPr lang="en-US" sz="2000" dirty="0">
                <a:solidFill>
                  <a:schemeClr val="bg1">
                    <a:lumMod val="95000"/>
                  </a:schemeClr>
                </a:solidFill>
              </a:rPr>
              <a:t>(42331, 17842)</a:t>
            </a:r>
          </a:p>
          <a:p>
            <a:r>
              <a:rPr lang="en-US" sz="2000" dirty="0" err="1">
                <a:solidFill>
                  <a:schemeClr val="bg1">
                    <a:lumMod val="95000"/>
                  </a:schemeClr>
                </a:solidFill>
              </a:rPr>
              <a:t>gcd</a:t>
            </a:r>
            <a:r>
              <a:rPr lang="en-US" sz="2000" dirty="0">
                <a:solidFill>
                  <a:schemeClr val="bg1">
                    <a:lumMod val="95000"/>
                  </a:schemeClr>
                </a:solidFill>
              </a:rPr>
              <a:t>(17842, 6647)</a:t>
            </a:r>
          </a:p>
          <a:p>
            <a:r>
              <a:rPr lang="en-US" sz="2000" dirty="0" err="1">
                <a:solidFill>
                  <a:schemeClr val="bg1">
                    <a:lumMod val="95000"/>
                  </a:schemeClr>
                </a:solidFill>
              </a:rPr>
              <a:t>gcd</a:t>
            </a:r>
            <a:r>
              <a:rPr lang="en-US" sz="2000" dirty="0">
                <a:solidFill>
                  <a:schemeClr val="bg1">
                    <a:lumMod val="95000"/>
                  </a:schemeClr>
                </a:solidFill>
              </a:rPr>
              <a:t>(6647, 4548)</a:t>
            </a:r>
          </a:p>
          <a:p>
            <a:r>
              <a:rPr lang="en-US" sz="2000" dirty="0" err="1">
                <a:solidFill>
                  <a:schemeClr val="bg1">
                    <a:lumMod val="95000"/>
                  </a:schemeClr>
                </a:solidFill>
              </a:rPr>
              <a:t>gcd</a:t>
            </a:r>
            <a:r>
              <a:rPr lang="en-US" sz="2000" dirty="0">
                <a:solidFill>
                  <a:schemeClr val="bg1">
                    <a:lumMod val="95000"/>
                  </a:schemeClr>
                </a:solidFill>
              </a:rPr>
              <a:t>(4548, 2099)</a:t>
            </a:r>
          </a:p>
          <a:p>
            <a:r>
              <a:rPr lang="en-US" sz="2000" dirty="0" err="1">
                <a:solidFill>
                  <a:schemeClr val="bg1">
                    <a:lumMod val="95000"/>
                  </a:schemeClr>
                </a:solidFill>
              </a:rPr>
              <a:t>gcd</a:t>
            </a:r>
            <a:r>
              <a:rPr lang="en-US" sz="2000" dirty="0">
                <a:solidFill>
                  <a:schemeClr val="bg1">
                    <a:lumMod val="95000"/>
                  </a:schemeClr>
                </a:solidFill>
              </a:rPr>
              <a:t>(2099, 350)</a:t>
            </a:r>
          </a:p>
          <a:p>
            <a:r>
              <a:rPr lang="en-US" sz="2000" dirty="0" err="1">
                <a:solidFill>
                  <a:schemeClr val="bg1">
                    <a:lumMod val="95000"/>
                  </a:schemeClr>
                </a:solidFill>
              </a:rPr>
              <a:t>gcd</a:t>
            </a:r>
            <a:r>
              <a:rPr lang="en-US" sz="2000" dirty="0">
                <a:solidFill>
                  <a:schemeClr val="bg1">
                    <a:lumMod val="95000"/>
                  </a:schemeClr>
                </a:solidFill>
              </a:rPr>
              <a:t>(350, 349)</a:t>
            </a:r>
          </a:p>
          <a:p>
            <a:r>
              <a:rPr lang="en-US" sz="2000" dirty="0" err="1">
                <a:solidFill>
                  <a:schemeClr val="bg1">
                    <a:lumMod val="95000"/>
                  </a:schemeClr>
                </a:solidFill>
              </a:rPr>
              <a:t>gcd</a:t>
            </a:r>
            <a:r>
              <a:rPr lang="en-US" sz="2000" dirty="0">
                <a:solidFill>
                  <a:schemeClr val="bg1">
                    <a:lumMod val="95000"/>
                  </a:schemeClr>
                </a:solidFill>
              </a:rPr>
              <a:t>(349, 1)</a:t>
            </a:r>
          </a:p>
          <a:p>
            <a:r>
              <a:rPr lang="en-US" sz="2000" dirty="0" err="1">
                <a:solidFill>
                  <a:schemeClr val="bg1">
                    <a:lumMod val="95000"/>
                  </a:schemeClr>
                </a:solidFill>
              </a:rPr>
              <a:t>gcd</a:t>
            </a:r>
            <a:r>
              <a:rPr lang="en-US" sz="2000" dirty="0">
                <a:solidFill>
                  <a:schemeClr val="bg1">
                    <a:lumMod val="95000"/>
                  </a:schemeClr>
                </a:solidFill>
              </a:rPr>
              <a:t>(1, 0)</a:t>
            </a:r>
            <a:endParaRPr lang="en-US" sz="2000" dirty="0">
              <a:solidFill>
                <a:schemeClr val="bg1">
                  <a:lumMod val="75000"/>
                </a:schemeClr>
              </a:solidFill>
            </a:endParaRPr>
          </a:p>
        </p:txBody>
      </p:sp>
      <p:sp>
        <p:nvSpPr>
          <p:cNvPr id="8" name="Прямоугольник 7"/>
          <p:cNvSpPr/>
          <p:nvPr/>
        </p:nvSpPr>
        <p:spPr>
          <a:xfrm>
            <a:off x="108000" y="980728"/>
            <a:ext cx="8928000" cy="1569660"/>
          </a:xfrm>
          <a:prstGeom prst="rect">
            <a:avLst/>
          </a:prstGeom>
        </p:spPr>
        <p:txBody>
          <a:bodyPr wrap="square">
            <a:spAutoFit/>
          </a:bodyPr>
          <a:lstStyle/>
          <a:p>
            <a:r>
              <a:rPr lang="ru-RU" sz="2400" u="sng" dirty="0"/>
              <a:t>Алгоритм Евклида</a:t>
            </a:r>
            <a:r>
              <a:rPr lang="ru-RU" sz="2400" dirty="0"/>
              <a:t> для нахождения наибольшего общего делителя для двух целых чисел. Основывается на наблюдении,</a:t>
            </a:r>
            <a:br>
              <a:rPr lang="ru-RU" sz="2400" dirty="0"/>
            </a:br>
            <a:r>
              <a:rPr lang="ru-RU" sz="2400" dirty="0"/>
              <a:t>что наибольший общий делитель двух целых чисел </a:t>
            </a:r>
            <a:r>
              <a:rPr lang="en-US" sz="2400" dirty="0"/>
              <a:t>n</a:t>
            </a:r>
            <a:r>
              <a:rPr lang="ru-RU" sz="2400" dirty="0"/>
              <a:t> и </a:t>
            </a:r>
            <a:r>
              <a:rPr lang="en-US" sz="2400" dirty="0"/>
              <a:t>m</a:t>
            </a:r>
            <a:r>
              <a:rPr lang="ru-RU" sz="2400" dirty="0"/>
              <a:t> (</a:t>
            </a:r>
            <a:r>
              <a:rPr lang="en-US" sz="2400" dirty="0"/>
              <a:t>m</a:t>
            </a:r>
            <a:r>
              <a:rPr lang="ru-RU" sz="2400" dirty="0"/>
              <a:t> &gt; </a:t>
            </a:r>
            <a:r>
              <a:rPr lang="en-US" sz="2400" dirty="0"/>
              <a:t>n</a:t>
            </a:r>
            <a:r>
              <a:rPr lang="ru-RU" sz="2400" dirty="0"/>
              <a:t>), совпадает с наибольшим общим делителем чисел </a:t>
            </a:r>
            <a:r>
              <a:rPr lang="en-US" sz="2400" dirty="0"/>
              <a:t>n</a:t>
            </a:r>
            <a:r>
              <a:rPr lang="ru-RU" sz="2400" dirty="0"/>
              <a:t> и (</a:t>
            </a:r>
            <a:r>
              <a:rPr lang="en-US" sz="2400" dirty="0"/>
              <a:t>m</a:t>
            </a:r>
            <a:r>
              <a:rPr lang="ru-RU" sz="2400" dirty="0"/>
              <a:t> </a:t>
            </a:r>
            <a:r>
              <a:rPr lang="en-US" sz="2400" dirty="0"/>
              <a:t>%</a:t>
            </a:r>
            <a:r>
              <a:rPr lang="ru-RU" sz="2400" dirty="0"/>
              <a:t> </a:t>
            </a:r>
            <a:r>
              <a:rPr lang="en-US" sz="2400" dirty="0"/>
              <a:t>n</a:t>
            </a:r>
            <a:r>
              <a:rPr lang="ru-RU" sz="2400" dirty="0"/>
              <a:t>).</a:t>
            </a:r>
          </a:p>
        </p:txBody>
      </p:sp>
      <p:sp>
        <p:nvSpPr>
          <p:cNvPr id="10" name="Прямоугольник 9"/>
          <p:cNvSpPr/>
          <p:nvPr/>
        </p:nvSpPr>
        <p:spPr>
          <a:xfrm>
            <a:off x="395536" y="4005064"/>
            <a:ext cx="5040560" cy="576064"/>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Нижний колонтитул 10"/>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2" name="Дата 11"/>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156836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7</a:t>
            </a:fld>
            <a:endParaRPr lang="en-US"/>
          </a:p>
        </p:txBody>
      </p:sp>
      <p:sp>
        <p:nvSpPr>
          <p:cNvPr id="6" name="Прямоугольник 5"/>
          <p:cNvSpPr/>
          <p:nvPr/>
        </p:nvSpPr>
        <p:spPr>
          <a:xfrm>
            <a:off x="539552" y="1484784"/>
            <a:ext cx="5472608"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i="1" dirty="0">
                <a:solidFill>
                  <a:srgbClr val="000080"/>
                </a:solidFill>
                <a:highlight>
                  <a:srgbClr val="FFFFFF"/>
                </a:highlight>
                <a:latin typeface="Consolas" panose="020B0609020204030204" pitchFamily="49" charset="0"/>
              </a:rPr>
              <a:t>    cout</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i="1" dirty="0">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1)</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1;</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2 == 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2);</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(3 *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+ 1);</a:t>
            </a:r>
          </a:p>
          <a:p>
            <a:r>
              <a:rPr lang="ru-RU" dirty="0">
                <a:solidFill>
                  <a:srgbClr val="000000"/>
                </a:solidFill>
                <a:highlight>
                  <a:srgbClr val="FFFFFF"/>
                </a:highlight>
                <a:latin typeface="Consolas" panose="020B0609020204030204" pitchFamily="49" charset="0"/>
              </a:rPr>
              <a:t>}</a:t>
            </a:r>
            <a:endParaRPr lang="ru-RU" dirty="0"/>
          </a:p>
        </p:txBody>
      </p:sp>
      <p:sp>
        <p:nvSpPr>
          <p:cNvPr id="7" name="Прямоугольник 6"/>
          <p:cNvSpPr/>
          <p:nvPr/>
        </p:nvSpPr>
        <p:spPr>
          <a:xfrm>
            <a:off x="6804248" y="1700808"/>
            <a:ext cx="1656184" cy="2554545"/>
          </a:xfrm>
          <a:prstGeom prst="rect">
            <a:avLst/>
          </a:prstGeom>
          <a:solidFill>
            <a:schemeClr val="tx1"/>
          </a:solidFill>
        </p:spPr>
        <p:txBody>
          <a:bodyPr wrap="square">
            <a:spAutoFit/>
          </a:bodyPr>
          <a:lstStyle/>
          <a:p>
            <a:r>
              <a:rPr lang="ru-RU" sz="2000" dirty="0" err="1">
                <a:solidFill>
                  <a:schemeClr val="bg1">
                    <a:lumMod val="95000"/>
                  </a:schemeClr>
                </a:solidFill>
              </a:rPr>
              <a:t>puzzle</a:t>
            </a:r>
            <a:r>
              <a:rPr lang="ru-RU" sz="2000" dirty="0">
                <a:solidFill>
                  <a:schemeClr val="bg1">
                    <a:lumMod val="95000"/>
                  </a:schemeClr>
                </a:solidFill>
              </a:rPr>
              <a:t>(3)</a:t>
            </a:r>
          </a:p>
          <a:p>
            <a:r>
              <a:rPr lang="ru-RU" sz="2000" dirty="0" err="1">
                <a:solidFill>
                  <a:schemeClr val="bg1">
                    <a:lumMod val="95000"/>
                  </a:schemeClr>
                </a:solidFill>
              </a:rPr>
              <a:t>puzzle</a:t>
            </a:r>
            <a:r>
              <a:rPr lang="ru-RU" sz="2000" dirty="0">
                <a:solidFill>
                  <a:schemeClr val="bg1">
                    <a:lumMod val="95000"/>
                  </a:schemeClr>
                </a:solidFill>
              </a:rPr>
              <a:t>(10)</a:t>
            </a:r>
          </a:p>
          <a:p>
            <a:r>
              <a:rPr lang="ru-RU" sz="2000" dirty="0" err="1">
                <a:solidFill>
                  <a:schemeClr val="bg1">
                    <a:lumMod val="95000"/>
                  </a:schemeClr>
                </a:solidFill>
              </a:rPr>
              <a:t>puzzle</a:t>
            </a:r>
            <a:r>
              <a:rPr lang="ru-RU" sz="2000" dirty="0">
                <a:solidFill>
                  <a:schemeClr val="bg1">
                    <a:lumMod val="95000"/>
                  </a:schemeClr>
                </a:solidFill>
              </a:rPr>
              <a:t>(5)</a:t>
            </a:r>
          </a:p>
          <a:p>
            <a:r>
              <a:rPr lang="en-US" sz="2000" dirty="0">
                <a:solidFill>
                  <a:schemeClr val="bg1">
                    <a:lumMod val="95000"/>
                  </a:schemeClr>
                </a:solidFill>
              </a:rPr>
              <a:t>p</a:t>
            </a:r>
            <a:r>
              <a:rPr lang="ru-RU" sz="2000" dirty="0" err="1">
                <a:solidFill>
                  <a:schemeClr val="bg1">
                    <a:lumMod val="95000"/>
                  </a:schemeClr>
                </a:solidFill>
              </a:rPr>
              <a:t>uzzle</a:t>
            </a:r>
            <a:r>
              <a:rPr lang="ru-RU" sz="2000" dirty="0">
                <a:solidFill>
                  <a:schemeClr val="bg1">
                    <a:lumMod val="95000"/>
                  </a:schemeClr>
                </a:solidFill>
              </a:rPr>
              <a:t>(16)</a:t>
            </a:r>
          </a:p>
          <a:p>
            <a:r>
              <a:rPr lang="ru-RU" sz="2000" dirty="0" err="1">
                <a:solidFill>
                  <a:schemeClr val="bg1">
                    <a:lumMod val="95000"/>
                  </a:schemeClr>
                </a:solidFill>
              </a:rPr>
              <a:t>puzzle</a:t>
            </a:r>
            <a:r>
              <a:rPr lang="ru-RU" sz="2000" dirty="0">
                <a:solidFill>
                  <a:schemeClr val="bg1">
                    <a:lumMod val="95000"/>
                  </a:schemeClr>
                </a:solidFill>
              </a:rPr>
              <a:t>(8)</a:t>
            </a:r>
          </a:p>
          <a:p>
            <a:r>
              <a:rPr lang="ru-RU" sz="2000" dirty="0" err="1">
                <a:solidFill>
                  <a:schemeClr val="bg1">
                    <a:lumMod val="95000"/>
                  </a:schemeClr>
                </a:solidFill>
              </a:rPr>
              <a:t>puzzle</a:t>
            </a:r>
            <a:r>
              <a:rPr lang="ru-RU" sz="2000" dirty="0">
                <a:solidFill>
                  <a:schemeClr val="bg1">
                    <a:lumMod val="95000"/>
                  </a:schemeClr>
                </a:solidFill>
              </a:rPr>
              <a:t>(4)</a:t>
            </a:r>
          </a:p>
          <a:p>
            <a:r>
              <a:rPr lang="ru-RU" sz="2000" dirty="0" err="1">
                <a:solidFill>
                  <a:schemeClr val="bg1">
                    <a:lumMod val="95000"/>
                  </a:schemeClr>
                </a:solidFill>
              </a:rPr>
              <a:t>puzzle</a:t>
            </a:r>
            <a:r>
              <a:rPr lang="ru-RU" sz="2000" dirty="0">
                <a:solidFill>
                  <a:schemeClr val="bg1">
                    <a:lumMod val="95000"/>
                  </a:schemeClr>
                </a:solidFill>
              </a:rPr>
              <a:t>(2)</a:t>
            </a:r>
          </a:p>
          <a:p>
            <a:r>
              <a:rPr lang="ru-RU" sz="2000" dirty="0" err="1">
                <a:solidFill>
                  <a:schemeClr val="bg1">
                    <a:lumMod val="95000"/>
                  </a:schemeClr>
                </a:solidFill>
              </a:rPr>
              <a:t>puzzle</a:t>
            </a:r>
            <a:r>
              <a:rPr lang="ru-RU" sz="2000" dirty="0">
                <a:solidFill>
                  <a:schemeClr val="bg1">
                    <a:lumMod val="95000"/>
                  </a:schemeClr>
                </a:solidFill>
              </a:rPr>
              <a:t>(1)</a:t>
            </a:r>
          </a:p>
        </p:txBody>
      </p:sp>
      <p:sp>
        <p:nvSpPr>
          <p:cNvPr id="9" name="Прямоугольник 8"/>
          <p:cNvSpPr/>
          <p:nvPr/>
        </p:nvSpPr>
        <p:spPr>
          <a:xfrm>
            <a:off x="755576" y="4437112"/>
            <a:ext cx="7776864" cy="1584176"/>
          </a:xfrm>
          <a:prstGeom prst="rect">
            <a:avLst/>
          </a:prstGeom>
          <a:solidFill>
            <a:schemeClr val="bg1"/>
          </a:solidFill>
          <a:ln w="31750">
            <a:solidFill>
              <a:schemeClr val="accent2"/>
            </a:solidFill>
          </a:ln>
        </p:spPr>
        <p:txBody>
          <a:bodyPr wrap="square">
            <a:noAutofit/>
          </a:bodyPr>
          <a:lstStyle/>
          <a:p>
            <a:r>
              <a:rPr lang="ru-RU" sz="2400" dirty="0"/>
              <a:t>Рекомендация: в каждом рекурсивном вызове должны использоваться меньшие значения аргументов,</a:t>
            </a:r>
          </a:p>
          <a:p>
            <a:r>
              <a:rPr lang="ru-RU" sz="2400" dirty="0"/>
              <a:t>иначе невозможно гарантировать что рекурсивная программа когда-нибудь завершится.</a:t>
            </a:r>
          </a:p>
        </p:txBody>
      </p:sp>
      <p:sp>
        <p:nvSpPr>
          <p:cNvPr id="10" name="Прямоугольник 9"/>
          <p:cNvSpPr/>
          <p:nvPr/>
        </p:nvSpPr>
        <p:spPr>
          <a:xfrm>
            <a:off x="539552" y="836712"/>
            <a:ext cx="4996881" cy="369332"/>
          </a:xfrm>
          <a:prstGeom prst="rect">
            <a:avLst/>
          </a:prstGeom>
        </p:spPr>
        <p:txBody>
          <a:bodyPr wrap="none">
            <a:spAutoFit/>
          </a:bodyPr>
          <a:lstStyle/>
          <a:p>
            <a:r>
              <a:rPr lang="en-US" dirty="0">
                <a:solidFill>
                  <a:srgbClr val="008000"/>
                </a:solidFill>
                <a:latin typeface="Consolas" panose="020B0609020204030204" pitchFamily="49" charset="0"/>
                <a:cs typeface="Consolas" panose="020B0609020204030204" pitchFamily="49" charset="0"/>
              </a:rPr>
              <a:t>// </a:t>
            </a:r>
            <a:r>
              <a:rPr lang="ru-RU" dirty="0">
                <a:solidFill>
                  <a:srgbClr val="008000"/>
                </a:solidFill>
                <a:latin typeface="Consolas" panose="020B0609020204030204" pitchFamily="49" charset="0"/>
                <a:cs typeface="Consolas" panose="020B0609020204030204" pitchFamily="49" charset="0"/>
              </a:rPr>
              <a:t>Сомнительная рекурсивная программа </a:t>
            </a:r>
          </a:p>
        </p:txBody>
      </p:sp>
      <p:sp>
        <p:nvSpPr>
          <p:cNvPr id="11" name="Прямоугольник 10"/>
          <p:cNvSpPr/>
          <p:nvPr/>
        </p:nvSpPr>
        <p:spPr>
          <a:xfrm>
            <a:off x="539552" y="1124744"/>
            <a:ext cx="7782900" cy="369332"/>
          </a:xfrm>
          <a:prstGeom prst="rect">
            <a:avLst/>
          </a:prstGeom>
        </p:spPr>
        <p:txBody>
          <a:bodyPr wrap="none">
            <a:spAutoFit/>
          </a:bodyPr>
          <a:lstStyle/>
          <a:p>
            <a:r>
              <a:rPr lang="en-US" dirty="0">
                <a:solidFill>
                  <a:srgbClr val="008000"/>
                </a:solidFill>
                <a:latin typeface="Consolas" panose="020B0609020204030204" pitchFamily="49" charset="0"/>
                <a:cs typeface="Consolas" panose="020B0609020204030204" pitchFamily="49" charset="0"/>
              </a:rPr>
              <a:t>// </a:t>
            </a:r>
            <a:r>
              <a:rPr lang="ru-RU" dirty="0">
                <a:solidFill>
                  <a:srgbClr val="008000"/>
                </a:solidFill>
                <a:latin typeface="Consolas" panose="020B0609020204030204" pitchFamily="49" charset="0"/>
                <a:cs typeface="Consolas" panose="020B0609020204030204" pitchFamily="49" charset="0"/>
              </a:rPr>
              <a:t>Заранее нельзя предсказать завершится ли она когда-нибудь</a:t>
            </a:r>
          </a:p>
        </p:txBody>
      </p:sp>
      <p:sp>
        <p:nvSpPr>
          <p:cNvPr id="12" name="Прямоугольник 11"/>
          <p:cNvSpPr/>
          <p:nvPr/>
        </p:nvSpPr>
        <p:spPr>
          <a:xfrm>
            <a:off x="899592" y="2060848"/>
            <a:ext cx="5184576" cy="288032"/>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Нижний колонтитул 12"/>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14" name="Дата 13"/>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70955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8</a:t>
            </a:fld>
            <a:endParaRPr lang="en-US"/>
          </a:p>
        </p:txBody>
      </p:sp>
      <p:sp>
        <p:nvSpPr>
          <p:cNvPr id="8" name="Прямоугольник 7"/>
          <p:cNvSpPr/>
          <p:nvPr/>
        </p:nvSpPr>
        <p:spPr>
          <a:xfrm>
            <a:off x="467544" y="1412776"/>
            <a:ext cx="8424936" cy="2308324"/>
          </a:xfrm>
          <a:prstGeom prst="rect">
            <a:avLst/>
          </a:prstGeom>
        </p:spPr>
        <p:txBody>
          <a:bodyPr wrap="square">
            <a:spAutoFit/>
          </a:bodyPr>
          <a:lstStyle/>
          <a:p>
            <a:pPr lvl="0" defTabSz="914400" fontAlgn="base">
              <a:spcBef>
                <a:spcPct val="0"/>
              </a:spcBef>
              <a:spcAft>
                <a:spcPct val="0"/>
              </a:spcAft>
            </a:pPr>
            <a:r>
              <a:rPr lang="ru-RU" altLang="ru-RU" sz="2400" dirty="0">
                <a:solidFill>
                  <a:srgbClr val="000000"/>
                </a:solidFill>
              </a:rPr>
              <a:t>Максимальное число рекурсивных вызовов функции без возвратов, которое происходит во время выполнения программы, называется </a:t>
            </a:r>
            <a:r>
              <a:rPr lang="ru-RU" altLang="ru-RU" sz="2400" b="1" i="1" u="sng" dirty="0">
                <a:solidFill>
                  <a:schemeClr val="bg1">
                    <a:lumMod val="50000"/>
                  </a:schemeClr>
                </a:solidFill>
              </a:rPr>
              <a:t>глубиной рекурсии</a:t>
            </a:r>
            <a:r>
              <a:rPr lang="ru-RU" altLang="ru-RU" sz="2400" dirty="0"/>
              <a:t>.</a:t>
            </a:r>
          </a:p>
          <a:p>
            <a:pPr lvl="0" defTabSz="914400" fontAlgn="base">
              <a:spcBef>
                <a:spcPct val="0"/>
              </a:spcBef>
              <a:spcAft>
                <a:spcPct val="0"/>
              </a:spcAft>
            </a:pPr>
            <a:endParaRPr lang="ru-RU" altLang="ru-RU" sz="2400" dirty="0">
              <a:solidFill>
                <a:srgbClr val="000000"/>
              </a:solidFill>
            </a:endParaRPr>
          </a:p>
          <a:p>
            <a:pPr lvl="0" defTabSz="914400" fontAlgn="base">
              <a:spcBef>
                <a:spcPct val="0"/>
              </a:spcBef>
              <a:spcAft>
                <a:spcPct val="0"/>
              </a:spcAft>
            </a:pPr>
            <a:r>
              <a:rPr lang="ru-RU" altLang="ru-RU" sz="2400" dirty="0">
                <a:solidFill>
                  <a:srgbClr val="000000"/>
                </a:solidFill>
              </a:rPr>
              <a:t>Число рекурсивных вызовов в каждый конкретный момент времени, называется </a:t>
            </a:r>
            <a:r>
              <a:rPr lang="ru-RU" altLang="ru-RU" sz="2400" b="1" i="1" u="sng" dirty="0">
                <a:solidFill>
                  <a:schemeClr val="bg1">
                    <a:lumMod val="50000"/>
                  </a:schemeClr>
                </a:solidFill>
              </a:rPr>
              <a:t>текущим уровнем рекурсии</a:t>
            </a:r>
            <a:r>
              <a:rPr lang="ru-RU" altLang="ru-RU" sz="2400" dirty="0"/>
              <a:t>.</a:t>
            </a:r>
          </a:p>
        </p:txBody>
      </p:sp>
      <p:sp>
        <p:nvSpPr>
          <p:cNvPr id="7" name="Нижний колонтитул 6"/>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9" name="Дата 8"/>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155573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9</a:t>
            </a:fld>
            <a:endParaRPr lang="en-US"/>
          </a:p>
        </p:txBody>
      </p:sp>
      <p:sp>
        <p:nvSpPr>
          <p:cNvPr id="9" name="Прямоугольник 8"/>
          <p:cNvSpPr/>
          <p:nvPr/>
        </p:nvSpPr>
        <p:spPr>
          <a:xfrm>
            <a:off x="252000" y="765000"/>
            <a:ext cx="8496000" cy="461665"/>
          </a:xfrm>
          <a:prstGeom prst="rect">
            <a:avLst/>
          </a:prstGeom>
        </p:spPr>
        <p:txBody>
          <a:bodyPr wrap="square">
            <a:spAutoFit/>
          </a:bodyPr>
          <a:lstStyle/>
          <a:p>
            <a:r>
              <a:rPr lang="ru-RU" sz="2400" b="1" i="1" dirty="0"/>
              <a:t>Рекурсивные функции могут принимать три формы:</a:t>
            </a:r>
          </a:p>
        </p:txBody>
      </p:sp>
      <p:sp>
        <p:nvSpPr>
          <p:cNvPr id="12" name="Прямоугольник 11"/>
          <p:cNvSpPr/>
          <p:nvPr/>
        </p:nvSpPr>
        <p:spPr>
          <a:xfrm>
            <a:off x="108000" y="1413000"/>
            <a:ext cx="3024000" cy="2123658"/>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действий</a:t>
            </a:r>
            <a:br>
              <a:rPr lang="ru-RU" sz="2200" dirty="0">
                <a:solidFill>
                  <a:prstClr val="black"/>
                </a:solidFill>
              </a:rPr>
            </a:br>
            <a:r>
              <a:rPr lang="ru-RU" sz="2200" u="sng" dirty="0">
                <a:solidFill>
                  <a:prstClr val="black"/>
                </a:solidFill>
              </a:rPr>
              <a:t>до</a:t>
            </a:r>
            <a:r>
              <a:rPr lang="ru-RU" sz="2200" dirty="0">
                <a:solidFill>
                  <a:prstClr val="black"/>
                </a:solidFill>
              </a:rPr>
              <a:t> рекурсивного вызова </a:t>
            </a:r>
            <a:br>
              <a:rPr lang="ru-RU" sz="2200" dirty="0">
                <a:solidFill>
                  <a:prstClr val="black"/>
                </a:solidFill>
              </a:rPr>
            </a:br>
            <a:r>
              <a:rPr lang="ru-RU" sz="2200" i="1" dirty="0">
                <a:solidFill>
                  <a:prstClr val="black"/>
                </a:solidFill>
              </a:rPr>
              <a:t>(с выполнением действий</a:t>
            </a:r>
            <a:br>
              <a:rPr lang="ru-RU" sz="2200" i="1" dirty="0">
                <a:solidFill>
                  <a:prstClr val="black"/>
                </a:solidFill>
              </a:rPr>
            </a:br>
            <a:r>
              <a:rPr lang="ru-RU" sz="2200" b="1" i="1" dirty="0">
                <a:solidFill>
                  <a:prstClr val="black"/>
                </a:solidFill>
              </a:rPr>
              <a:t>на рекурсивном спуске</a:t>
            </a:r>
            <a:r>
              <a:rPr lang="ru-RU" sz="2200" i="1" dirty="0">
                <a:solidFill>
                  <a:prstClr val="black"/>
                </a:solidFill>
              </a:rPr>
              <a:t>).</a:t>
            </a:r>
          </a:p>
        </p:txBody>
      </p:sp>
      <p:sp>
        <p:nvSpPr>
          <p:cNvPr id="14" name="Прямоугольник 13"/>
          <p:cNvSpPr/>
          <p:nvPr/>
        </p:nvSpPr>
        <p:spPr>
          <a:xfrm>
            <a:off x="252000" y="4005000"/>
            <a:ext cx="2502000" cy="2246769"/>
          </a:xfrm>
          <a:prstGeom prst="rect">
            <a:avLst/>
          </a:prstGeom>
          <a:ln>
            <a:solidFill>
              <a:schemeClr val="accent1"/>
            </a:solidFill>
          </a:ln>
        </p:spPr>
        <p:txBody>
          <a:bodyPr wrap="square">
            <a:spAutoFit/>
          </a:bodyPr>
          <a:lstStyle/>
          <a:p>
            <a:pPr lvl="0"/>
            <a:r>
              <a:rPr lang="en-US" sz="2000" dirty="0">
                <a:solidFill>
                  <a:srgbClr val="0000FF"/>
                </a:solidFill>
                <a:latin typeface="Consolas" panose="020B0609020204030204" pitchFamily="49" charset="0"/>
                <a:cs typeface="Consolas" panose="020B0609020204030204" pitchFamily="49" charset="0"/>
              </a:rPr>
              <a:t>void</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 </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if</a:t>
            </a:r>
            <a:r>
              <a:rPr lang="en-US" sz="2000" dirty="0">
                <a:solidFill>
                  <a:prstClr val="black"/>
                </a:solidFill>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rPr>
              <a:t>условие</a:t>
            </a:r>
            <a:r>
              <a:rPr lang="en-US" sz="2000" dirty="0">
                <a:solidFill>
                  <a:prstClr val="black"/>
                </a:solidFill>
                <a:latin typeface="Consolas" panose="020B0609020204030204" pitchFamily="49" charset="0"/>
                <a:cs typeface="Consolas" panose="020B0609020204030204" pitchFamily="49" charset="0"/>
              </a:rPr>
              <a:t>)</a:t>
            </a:r>
            <a:br>
              <a:rPr lang="ru-RU" sz="2000" dirty="0">
                <a:solidFill>
                  <a:prstClr val="black"/>
                </a:solidFill>
                <a:latin typeface="Consolas" panose="020B0609020204030204" pitchFamily="49" charset="0"/>
                <a:cs typeface="Consolas" panose="020B0609020204030204" pitchFamily="49" charset="0"/>
              </a:rPr>
            </a:b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 </a:t>
            </a:r>
          </a:p>
          <a:p>
            <a:pPr lvl="0"/>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return</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p:txBody>
      </p:sp>
      <p:sp>
        <p:nvSpPr>
          <p:cNvPr id="15" name="Прямоугольник 14"/>
          <p:cNvSpPr/>
          <p:nvPr/>
        </p:nvSpPr>
        <p:spPr>
          <a:xfrm>
            <a:off x="3204000" y="1413000"/>
            <a:ext cx="2880000" cy="2462213"/>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действий</a:t>
            </a:r>
            <a:br>
              <a:rPr lang="ru-RU" sz="2200" dirty="0">
                <a:solidFill>
                  <a:prstClr val="black"/>
                </a:solidFill>
              </a:rPr>
            </a:br>
            <a:r>
              <a:rPr lang="ru-RU" sz="2200" u="sng" dirty="0">
                <a:solidFill>
                  <a:prstClr val="black"/>
                </a:solidFill>
              </a:rPr>
              <a:t>после</a:t>
            </a:r>
            <a:r>
              <a:rPr lang="ru-RU" sz="2200" dirty="0">
                <a:solidFill>
                  <a:prstClr val="black"/>
                </a:solidFill>
              </a:rPr>
              <a:t> рекурсивного вызова </a:t>
            </a:r>
            <a:br>
              <a:rPr lang="ru-RU" sz="2200" dirty="0">
                <a:solidFill>
                  <a:prstClr val="black"/>
                </a:solidFill>
              </a:rPr>
            </a:br>
            <a:r>
              <a:rPr lang="ru-RU" sz="2200" i="1" dirty="0">
                <a:solidFill>
                  <a:prstClr val="black"/>
                </a:solidFill>
              </a:rPr>
              <a:t>(с выполнением действий</a:t>
            </a:r>
            <a:br>
              <a:rPr lang="ru-RU" sz="2200" i="1" dirty="0">
                <a:solidFill>
                  <a:prstClr val="black"/>
                </a:solidFill>
              </a:rPr>
            </a:br>
            <a:r>
              <a:rPr lang="ru-RU" sz="2200" b="1" i="1" dirty="0">
                <a:solidFill>
                  <a:prstClr val="black"/>
                </a:solidFill>
              </a:rPr>
              <a:t>на рекурсивном возврате</a:t>
            </a:r>
            <a:r>
              <a:rPr lang="ru-RU" sz="2200" i="1" dirty="0">
                <a:solidFill>
                  <a:prstClr val="black"/>
                </a:solidFill>
              </a:rPr>
              <a:t>).</a:t>
            </a:r>
          </a:p>
        </p:txBody>
      </p:sp>
      <p:sp>
        <p:nvSpPr>
          <p:cNvPr id="16" name="Прямоугольник 15"/>
          <p:cNvSpPr/>
          <p:nvPr/>
        </p:nvSpPr>
        <p:spPr>
          <a:xfrm>
            <a:off x="3420000" y="4005000"/>
            <a:ext cx="2502000" cy="2246769"/>
          </a:xfrm>
          <a:prstGeom prst="rect">
            <a:avLst/>
          </a:prstGeom>
          <a:ln>
            <a:solidFill>
              <a:schemeClr val="accent1"/>
            </a:solidFill>
          </a:ln>
        </p:spPr>
        <p:txBody>
          <a:bodyPr wrap="square">
            <a:spAutoFit/>
          </a:bodyPr>
          <a:lstStyle/>
          <a:p>
            <a:pPr lvl="0"/>
            <a:r>
              <a:rPr lang="en-US" sz="2000" dirty="0">
                <a:solidFill>
                  <a:srgbClr val="0000FF"/>
                </a:solidFill>
                <a:latin typeface="Consolas" panose="020B0609020204030204" pitchFamily="49" charset="0"/>
                <a:cs typeface="Consolas" panose="020B0609020204030204" pitchFamily="49" charset="0"/>
              </a:rPr>
              <a:t>void</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 </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srgbClr val="0000FF"/>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if</a:t>
            </a:r>
            <a:r>
              <a:rPr lang="en-US" sz="2000" dirty="0">
                <a:solidFill>
                  <a:prstClr val="black"/>
                </a:solidFill>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rPr>
              <a:t>условие</a:t>
            </a:r>
            <a:r>
              <a:rPr lang="en-US" sz="2000" dirty="0">
                <a:solidFill>
                  <a:prstClr val="black"/>
                </a:solidFill>
                <a:latin typeface="Consolas" panose="020B0609020204030204" pitchFamily="49" charset="0"/>
                <a:cs typeface="Consolas" panose="020B0609020204030204" pitchFamily="49" charset="0"/>
              </a:rPr>
              <a:t>)</a:t>
            </a:r>
            <a:br>
              <a:rPr lang="ru-RU" sz="2000" dirty="0">
                <a:solidFill>
                  <a:prstClr val="black"/>
                </a:solidFill>
                <a:latin typeface="Consolas" panose="020B0609020204030204" pitchFamily="49" charset="0"/>
                <a:cs typeface="Consolas" panose="020B0609020204030204" pitchFamily="49" charset="0"/>
              </a:rPr>
            </a:b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 </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p>
          <a:p>
            <a:pPr lvl="0"/>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return</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p:txBody>
      </p:sp>
      <p:sp>
        <p:nvSpPr>
          <p:cNvPr id="17" name="Прямоугольник 16"/>
          <p:cNvSpPr/>
          <p:nvPr/>
        </p:nvSpPr>
        <p:spPr>
          <a:xfrm>
            <a:off x="6372000" y="3645000"/>
            <a:ext cx="2502000" cy="2554545"/>
          </a:xfrm>
          <a:prstGeom prst="rect">
            <a:avLst/>
          </a:prstGeom>
          <a:ln>
            <a:solidFill>
              <a:schemeClr val="accent1"/>
            </a:solidFill>
          </a:ln>
        </p:spPr>
        <p:txBody>
          <a:bodyPr wrap="square">
            <a:spAutoFit/>
          </a:bodyPr>
          <a:lstStyle/>
          <a:p>
            <a:pPr lvl="0"/>
            <a:r>
              <a:rPr lang="en-US" sz="2000" dirty="0">
                <a:solidFill>
                  <a:srgbClr val="0000FF"/>
                </a:solidFill>
                <a:latin typeface="Consolas" panose="020B0609020204030204" pitchFamily="49" charset="0"/>
                <a:cs typeface="Consolas" panose="020B0609020204030204" pitchFamily="49" charset="0"/>
              </a:rPr>
              <a:t>void</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 </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srgbClr val="0000FF"/>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if</a:t>
            </a:r>
            <a:r>
              <a:rPr lang="en-US" sz="2000" dirty="0">
                <a:solidFill>
                  <a:prstClr val="black"/>
                </a:solidFill>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rPr>
              <a:t>условие</a:t>
            </a:r>
            <a:r>
              <a:rPr lang="en-US" sz="2000" dirty="0">
                <a:solidFill>
                  <a:prstClr val="black"/>
                </a:solidFill>
                <a:latin typeface="Consolas" panose="020B0609020204030204" pitchFamily="49" charset="0"/>
                <a:cs typeface="Consolas" panose="020B0609020204030204" pitchFamily="49" charset="0"/>
              </a:rPr>
              <a:t>)</a:t>
            </a:r>
            <a:br>
              <a:rPr lang="ru-RU" sz="2000" dirty="0">
                <a:solidFill>
                  <a:prstClr val="black"/>
                </a:solidFill>
                <a:latin typeface="Consolas" panose="020B0609020204030204" pitchFamily="49" charset="0"/>
                <a:cs typeface="Consolas" panose="020B0609020204030204" pitchFamily="49" charset="0"/>
              </a:rPr>
            </a:b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 </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srgbClr val="0000FF"/>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return</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p:txBody>
      </p:sp>
      <p:sp>
        <p:nvSpPr>
          <p:cNvPr id="18" name="Прямоугольник 17"/>
          <p:cNvSpPr/>
          <p:nvPr/>
        </p:nvSpPr>
        <p:spPr>
          <a:xfrm>
            <a:off x="6156000" y="1413000"/>
            <a:ext cx="2880000" cy="1107996"/>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действий</a:t>
            </a:r>
            <a:br>
              <a:rPr lang="ru-RU" sz="2200" dirty="0">
                <a:solidFill>
                  <a:prstClr val="black"/>
                </a:solidFill>
              </a:rPr>
            </a:br>
            <a:r>
              <a:rPr lang="ru-RU" sz="2200" dirty="0">
                <a:solidFill>
                  <a:prstClr val="black"/>
                </a:solidFill>
              </a:rPr>
              <a:t>и </a:t>
            </a:r>
            <a:r>
              <a:rPr lang="ru-RU" sz="2200" u="sng" dirty="0">
                <a:solidFill>
                  <a:prstClr val="black"/>
                </a:solidFill>
              </a:rPr>
              <a:t>до</a:t>
            </a:r>
            <a:r>
              <a:rPr lang="ru-RU" sz="2200" dirty="0">
                <a:solidFill>
                  <a:prstClr val="black"/>
                </a:solidFill>
              </a:rPr>
              <a:t> и </a:t>
            </a:r>
            <a:r>
              <a:rPr lang="ru-RU" sz="2200" u="sng" dirty="0">
                <a:solidFill>
                  <a:prstClr val="black"/>
                </a:solidFill>
              </a:rPr>
              <a:t>после </a:t>
            </a:r>
            <a:r>
              <a:rPr lang="ru-RU" sz="2200" dirty="0">
                <a:solidFill>
                  <a:prstClr val="black"/>
                </a:solidFill>
              </a:rPr>
              <a:t>рекурсивного вызова </a:t>
            </a:r>
            <a:endParaRPr lang="ru-RU" sz="2200" i="1" dirty="0">
              <a:solidFill>
                <a:prstClr val="black"/>
              </a:solidFill>
            </a:endParaRPr>
          </a:p>
        </p:txBody>
      </p:sp>
      <p:sp>
        <p:nvSpPr>
          <p:cNvPr id="20" name="Нижний колонтитул 19"/>
          <p:cNvSpPr>
            <a:spLocks noGrp="1"/>
          </p:cNvSpPr>
          <p:nvPr>
            <p:ph type="ftr" sz="quarter" idx="11"/>
          </p:nvPr>
        </p:nvSpPr>
        <p:spPr>
          <a:xfrm>
            <a:off x="2764639" y="6459786"/>
            <a:ext cx="4543665" cy="365125"/>
          </a:xfrm>
        </p:spPr>
        <p:txBody>
          <a:bodyPr/>
          <a:lstStyle/>
          <a:p>
            <a:r>
              <a:rPr lang="ru-RU"/>
              <a:t>РЕКУРСИЯ</a:t>
            </a:r>
            <a:endParaRPr lang="en-US" dirty="0"/>
          </a:p>
        </p:txBody>
      </p:sp>
      <p:sp>
        <p:nvSpPr>
          <p:cNvPr id="21" name="Дата 20"/>
          <p:cNvSpPr>
            <a:spLocks noGrp="1"/>
          </p:cNvSpPr>
          <p:nvPr>
            <p:ph type="dt" sz="half" idx="2"/>
          </p:nvPr>
        </p:nvSpPr>
        <p:spPr/>
        <p:txBody>
          <a:bodyPr/>
          <a:lstStyle/>
          <a:p>
            <a:pPr>
              <a:tabLst>
                <a:tab pos="1347788" algn="l"/>
              </a:tabLst>
            </a:pPr>
            <a:r>
              <a:rPr lang="ru-RU" dirty="0"/>
              <a:t>Левкович Н.В.	2021/2022</a:t>
            </a:r>
          </a:p>
        </p:txBody>
      </p:sp>
    </p:spTree>
    <p:extLst>
      <p:ext uri="{BB962C8B-B14F-4D97-AF65-F5344CB8AC3E}">
        <p14:creationId xmlns:p14="http://schemas.microsoft.com/office/powerpoint/2010/main" val="358199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16731</TotalTime>
  <Words>5068</Words>
  <Application>Microsoft Office PowerPoint</Application>
  <PresentationFormat>Экран (4:3)</PresentationFormat>
  <Paragraphs>1343</Paragraphs>
  <Slides>52</Slides>
  <Notes>52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52</vt:i4>
      </vt:variant>
    </vt:vector>
  </HeadingPairs>
  <TitlesOfParts>
    <vt:vector size="59" baseType="lpstr">
      <vt:lpstr>Arial</vt:lpstr>
      <vt:lpstr>Calibri</vt:lpstr>
      <vt:lpstr>Calibri Light</vt:lpstr>
      <vt:lpstr>Consolas</vt:lpstr>
      <vt:lpstr>Courier New</vt:lpstr>
      <vt:lpstr>Wingdings</vt:lpstr>
      <vt:lpstr>Ретро</vt:lpstr>
      <vt:lpstr>Презентация PowerPoint</vt:lpstr>
      <vt:lpstr>Рекурсия</vt:lpstr>
      <vt:lpstr>Рекурсия</vt:lpstr>
      <vt:lpstr>Рекурсия</vt:lpstr>
      <vt:lpstr>Рекурсия</vt:lpstr>
      <vt:lpstr>Рекурсия</vt:lpstr>
      <vt:lpstr>Рекурсия</vt:lpstr>
      <vt:lpstr>Рекурсия</vt:lpstr>
      <vt:lpstr>Рекурсия</vt:lpstr>
      <vt:lpstr>Рекурсия</vt:lpstr>
      <vt:lpstr>Рекурсия</vt:lpstr>
      <vt:lpstr>Принцип "разделяй и властвуй"</vt:lpstr>
      <vt:lpstr>Принцип "разделяй и властвуй"</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Теорема о сложности сортировки</vt:lpstr>
      <vt:lpstr>Презентация PowerPoint</vt:lpstr>
      <vt:lpstr>Презентация PowerPoint</vt:lpstr>
      <vt:lpstr>Теорема о сложности сортировки</vt:lpstr>
      <vt:lpstr>Презентация PowerPoint</vt:lpstr>
      <vt:lpstr>Презентация PowerPoint</vt:lpstr>
      <vt:lpstr>Сложность алгоритмов сортировки</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Рекурсия</dc:title>
  <dc:creator>.</dc:creator>
  <cp:lastModifiedBy>Ion</cp:lastModifiedBy>
  <cp:revision>1104</cp:revision>
  <dcterms:created xsi:type="dcterms:W3CDTF">2017-05-18T18:58:30Z</dcterms:created>
  <dcterms:modified xsi:type="dcterms:W3CDTF">2022-03-05T22:35:36Z</dcterms:modified>
</cp:coreProperties>
</file>