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</p:sldMasterIdLst>
  <p:notesMasterIdLst>
    <p:notesMasterId r:id="rId88"/>
  </p:notesMasterIdLst>
  <p:handoutMasterIdLst>
    <p:handoutMasterId r:id="rId89"/>
  </p:handoutMasterIdLst>
  <p:sldIdLst>
    <p:sldId id="807" r:id="rId2"/>
    <p:sldId id="808" r:id="rId3"/>
    <p:sldId id="809" r:id="rId4"/>
    <p:sldId id="286" r:id="rId5"/>
    <p:sldId id="560" r:id="rId6"/>
    <p:sldId id="697" r:id="rId7"/>
    <p:sldId id="606" r:id="rId8"/>
    <p:sldId id="810" r:id="rId9"/>
    <p:sldId id="698" r:id="rId10"/>
    <p:sldId id="699" r:id="rId11"/>
    <p:sldId id="700" r:id="rId12"/>
    <p:sldId id="701" r:id="rId13"/>
    <p:sldId id="702" r:id="rId14"/>
    <p:sldId id="703" r:id="rId15"/>
    <p:sldId id="783" r:id="rId16"/>
    <p:sldId id="782" r:id="rId17"/>
    <p:sldId id="704" r:id="rId18"/>
    <p:sldId id="786" r:id="rId19"/>
    <p:sldId id="785" r:id="rId20"/>
    <p:sldId id="784" r:id="rId21"/>
    <p:sldId id="705" r:id="rId22"/>
    <p:sldId id="772" r:id="rId23"/>
    <p:sldId id="773" r:id="rId24"/>
    <p:sldId id="774" r:id="rId25"/>
    <p:sldId id="776" r:id="rId26"/>
    <p:sldId id="777" r:id="rId27"/>
    <p:sldId id="778" r:id="rId28"/>
    <p:sldId id="779" r:id="rId29"/>
    <p:sldId id="708" r:id="rId30"/>
    <p:sldId id="707" r:id="rId31"/>
    <p:sldId id="806" r:id="rId32"/>
    <p:sldId id="811" r:id="rId33"/>
    <p:sldId id="695" r:id="rId34"/>
    <p:sldId id="696" r:id="rId35"/>
    <p:sldId id="751" r:id="rId36"/>
    <p:sldId id="752" r:id="rId37"/>
    <p:sldId id="753" r:id="rId38"/>
    <p:sldId id="754" r:id="rId39"/>
    <p:sldId id="755" r:id="rId40"/>
    <p:sldId id="787" r:id="rId41"/>
    <p:sldId id="758" r:id="rId42"/>
    <p:sldId id="756" r:id="rId43"/>
    <p:sldId id="788" r:id="rId44"/>
    <p:sldId id="815" r:id="rId45"/>
    <p:sldId id="814" r:id="rId46"/>
    <p:sldId id="796" r:id="rId47"/>
    <p:sldId id="798" r:id="rId48"/>
    <p:sldId id="799" r:id="rId49"/>
    <p:sldId id="797" r:id="rId50"/>
    <p:sldId id="801" r:id="rId51"/>
    <p:sldId id="800" r:id="rId52"/>
    <p:sldId id="802" r:id="rId53"/>
    <p:sldId id="803" r:id="rId54"/>
    <p:sldId id="804" r:id="rId55"/>
    <p:sldId id="763" r:id="rId56"/>
    <p:sldId id="790" r:id="rId57"/>
    <p:sldId id="791" r:id="rId58"/>
    <p:sldId id="789" r:id="rId59"/>
    <p:sldId id="792" r:id="rId60"/>
    <p:sldId id="793" r:id="rId61"/>
    <p:sldId id="757" r:id="rId62"/>
    <p:sldId id="764" r:id="rId63"/>
    <p:sldId id="762" r:id="rId64"/>
    <p:sldId id="759" r:id="rId65"/>
    <p:sldId id="760" r:id="rId66"/>
    <p:sldId id="766" r:id="rId67"/>
    <p:sldId id="767" r:id="rId68"/>
    <p:sldId id="768" r:id="rId69"/>
    <p:sldId id="769" r:id="rId70"/>
    <p:sldId id="761" r:id="rId71"/>
    <p:sldId id="816" r:id="rId72"/>
    <p:sldId id="817" r:id="rId73"/>
    <p:sldId id="818" r:id="rId74"/>
    <p:sldId id="819" r:id="rId75"/>
    <p:sldId id="820" r:id="rId76"/>
    <p:sldId id="821" r:id="rId77"/>
    <p:sldId id="822" r:id="rId78"/>
    <p:sldId id="823" r:id="rId79"/>
    <p:sldId id="826" r:id="rId80"/>
    <p:sldId id="827" r:id="rId81"/>
    <p:sldId id="830" r:id="rId82"/>
    <p:sldId id="829" r:id="rId83"/>
    <p:sldId id="832" r:id="rId84"/>
    <p:sldId id="831" r:id="rId85"/>
    <p:sldId id="750" r:id="rId86"/>
    <p:sldId id="805" r:id="rId8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минка" id="{F8AF76BE-AD52-4D13-B00E-E2BC55ABF061}">
          <p14:sldIdLst>
            <p14:sldId id="807"/>
            <p14:sldId id="808"/>
            <p14:sldId id="809"/>
          </p14:sldIdLst>
        </p14:section>
        <p14:section name="Связанные динамические структуры данных - списки" id="{F1FB65C7-2CA8-4311-B8F9-C16E1E023C7C}">
          <p14:sldIdLst>
            <p14:sldId id="286"/>
            <p14:sldId id="560"/>
            <p14:sldId id="697"/>
            <p14:sldId id="606"/>
            <p14:sldId id="810"/>
            <p14:sldId id="698"/>
            <p14:sldId id="699"/>
            <p14:sldId id="700"/>
            <p14:sldId id="701"/>
            <p14:sldId id="702"/>
            <p14:sldId id="703"/>
            <p14:sldId id="783"/>
            <p14:sldId id="782"/>
            <p14:sldId id="704"/>
            <p14:sldId id="786"/>
            <p14:sldId id="785"/>
            <p14:sldId id="784"/>
            <p14:sldId id="705"/>
            <p14:sldId id="772"/>
            <p14:sldId id="773"/>
            <p14:sldId id="774"/>
            <p14:sldId id="776"/>
            <p14:sldId id="777"/>
            <p14:sldId id="778"/>
            <p14:sldId id="779"/>
            <p14:sldId id="708"/>
            <p14:sldId id="707"/>
            <p14:sldId id="806"/>
            <p14:sldId id="811"/>
            <p14:sldId id="695"/>
          </p14:sldIdLst>
        </p14:section>
        <p14:section name="Графы и деревья" id="{B4ADD2EF-514A-47B8-A172-8D69079892CD}">
          <p14:sldIdLst>
            <p14:sldId id="696"/>
            <p14:sldId id="751"/>
            <p14:sldId id="752"/>
            <p14:sldId id="753"/>
            <p14:sldId id="754"/>
            <p14:sldId id="755"/>
            <p14:sldId id="787"/>
            <p14:sldId id="758"/>
            <p14:sldId id="756"/>
            <p14:sldId id="788"/>
            <p14:sldId id="815"/>
            <p14:sldId id="814"/>
            <p14:sldId id="796"/>
            <p14:sldId id="798"/>
            <p14:sldId id="799"/>
            <p14:sldId id="797"/>
            <p14:sldId id="801"/>
            <p14:sldId id="800"/>
            <p14:sldId id="802"/>
            <p14:sldId id="803"/>
            <p14:sldId id="804"/>
            <p14:sldId id="763"/>
            <p14:sldId id="790"/>
            <p14:sldId id="791"/>
            <p14:sldId id="789"/>
            <p14:sldId id="792"/>
            <p14:sldId id="793"/>
            <p14:sldId id="757"/>
            <p14:sldId id="764"/>
            <p14:sldId id="762"/>
            <p14:sldId id="759"/>
            <p14:sldId id="760"/>
            <p14:sldId id="766"/>
            <p14:sldId id="767"/>
            <p14:sldId id="768"/>
            <p14:sldId id="769"/>
            <p14:sldId id="761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  <p14:sldId id="826"/>
            <p14:sldId id="827"/>
            <p14:sldId id="830"/>
            <p14:sldId id="829"/>
            <p14:sldId id="832"/>
            <p14:sldId id="831"/>
            <p14:sldId id="750"/>
            <p14:sldId id="8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E5"/>
    <a:srgbClr val="000080"/>
    <a:srgbClr val="880000"/>
    <a:srgbClr val="B9FFCF"/>
    <a:srgbClr val="FFC5C5"/>
    <a:srgbClr val="428497"/>
    <a:srgbClr val="00A42F"/>
    <a:srgbClr val="387E91"/>
    <a:srgbClr val="3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2" autoAdjust="0"/>
    <p:restoredTop sz="68680" autoAdjust="0"/>
  </p:normalViewPr>
  <p:slideViewPr>
    <p:cSldViewPr>
      <p:cViewPr varScale="1">
        <p:scale>
          <a:sx n="78" d="100"/>
          <a:sy n="78" d="100"/>
        </p:scale>
        <p:origin x="21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1718" y="7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Алгоритм добавления к имеющейся строке нового слова:</a:t>
            </a:r>
          </a:p>
          <a:p>
            <a:r>
              <a:rPr lang="ru-RU" dirty="0"/>
              <a:t>1) При добавлении очередного слова к строке, мы, зная</a:t>
            </a:r>
            <a:r>
              <a:rPr lang="ru-RU" baseline="0" dirty="0"/>
              <a:t> длину этого слова, выделяем необходимый размер (длина старой строки + длина добавляемого слова),</a:t>
            </a:r>
          </a:p>
          <a:p>
            <a:r>
              <a:rPr lang="ru-RU" baseline="0" dirty="0"/>
              <a:t>2) Копируем в выделенную память старую строку</a:t>
            </a:r>
          </a:p>
          <a:p>
            <a:r>
              <a:rPr lang="ru-RU" baseline="0" dirty="0"/>
              <a:t>3) Дописываем в этот же буфер добавляемое слово</a:t>
            </a:r>
          </a:p>
          <a:p>
            <a:r>
              <a:rPr lang="ru-RU" baseline="0" dirty="0"/>
              <a:t>4) Освобождение памяти, где хранилась старая строка.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174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Вопрос: какова сложность операции на слайде?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Ответ: </a:t>
            </a:r>
            <a:r>
              <a:rPr lang="en-US" baseline="0" dirty="0"/>
              <a:t>O(N) – </a:t>
            </a:r>
            <a:r>
              <a:rPr lang="ru-RU" baseline="0" dirty="0"/>
              <a:t>поскольку приходится сдвигать все элементы после удаляемого.</a:t>
            </a:r>
            <a:endParaRPr lang="en-US" baseline="0" dirty="0"/>
          </a:p>
          <a:p>
            <a:endParaRPr lang="ru-RU" baseline="0" dirty="0"/>
          </a:p>
          <a:p>
            <a:r>
              <a:rPr lang="ru-RU" baseline="0" dirty="0"/>
              <a:t>Удаление произвольного элемента в списке на основе массива выполняется слишком долго (сложность </a:t>
            </a:r>
            <a:r>
              <a:rPr lang="en-US" baseline="0" dirty="0"/>
              <a:t>O(N))</a:t>
            </a:r>
            <a:r>
              <a:rPr lang="ru-RU" baseline="0" dirty="0"/>
              <a:t> по сравнению с реализацией на классическом списке (односвязном или двухсвязном), где сложность </a:t>
            </a:r>
            <a:r>
              <a:rPr lang="en-US" baseline="0" dirty="0"/>
              <a:t>O(1)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823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Односвязный список – то есть каждый элемент в списке хранит ровно один указатель – на следующий элемент.</a:t>
            </a:r>
          </a:p>
          <a:p>
            <a:r>
              <a:rPr lang="ru-RU" baseline="0" dirty="0"/>
              <a:t>Обычно отдельно хранится указатель на первый элемент в списке, а все последующие можно найти по цепочке.</a:t>
            </a:r>
          </a:p>
          <a:p>
            <a:r>
              <a:rPr lang="ru-RU" baseline="0" dirty="0"/>
              <a:t>Последний элемент в списке хранит указатель на </a:t>
            </a:r>
            <a:r>
              <a:rPr lang="en-US" baseline="0" dirty="0" err="1"/>
              <a:t>nullptr</a:t>
            </a:r>
            <a:r>
              <a:rPr lang="en-US" baseline="0" dirty="0"/>
              <a:t>, </a:t>
            </a:r>
            <a:r>
              <a:rPr lang="ru-RU" baseline="0" dirty="0"/>
              <a:t>чтобы показать что он последний.</a:t>
            </a:r>
          </a:p>
          <a:p>
            <a:r>
              <a:rPr lang="ru-RU" baseline="0" dirty="0"/>
              <a:t>Иногда для удобства вставки в конец списка отдельно хранят также и указатель на последний элемент (</a:t>
            </a:r>
            <a:r>
              <a:rPr lang="en-US" baseline="0" dirty="0"/>
              <a:t>tail –</a:t>
            </a:r>
            <a:r>
              <a:rPr lang="ru-RU" baseline="0" dirty="0" err="1"/>
              <a:t>англ</a:t>
            </a:r>
            <a:r>
              <a:rPr lang="ru-RU" baseline="0" dirty="0"/>
              <a:t> хвост).</a:t>
            </a:r>
          </a:p>
          <a:p>
            <a:r>
              <a:rPr lang="ru-RU" baseline="0" dirty="0"/>
              <a:t>В дальнейших примерах я буду использовать только одно поле </a:t>
            </a:r>
            <a:r>
              <a:rPr lang="en-US" baseline="0" dirty="0" err="1"/>
              <a:t>m_pNodes</a:t>
            </a:r>
            <a:r>
              <a:rPr lang="en-US" baseline="0" dirty="0"/>
              <a:t>, </a:t>
            </a:r>
            <a:r>
              <a:rPr lang="ru-RU" baseline="0" dirty="0"/>
              <a:t>однако для удобства добавления таковых полей в дальнейшем я всё равно сложу все переменные создаваемого </a:t>
            </a:r>
            <a:r>
              <a:rPr lang="ru-RU" baseline="0" dirty="0" err="1"/>
              <a:t>спискаа</a:t>
            </a:r>
            <a:r>
              <a:rPr lang="ru-RU" baseline="0" dirty="0"/>
              <a:t> в отдельную структуру </a:t>
            </a:r>
            <a:r>
              <a:rPr lang="en-US" baseline="0" dirty="0" err="1"/>
              <a:t>MyList</a:t>
            </a:r>
            <a:r>
              <a:rPr lang="en-US" baseline="0" dirty="0"/>
              <a:t>.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516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119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586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Вставка в начало списка и в конец, в общем то, тривиальна. Рассмотрим более сложный случай: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Вставка в упорядоченный список. То есть сперва надо пробежаться по списку и найти позицию для вставки, чтобы после вставки упорядоченность списка не нарушилась.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Допустим нашли элемент </a:t>
            </a:r>
            <a:r>
              <a:rPr lang="en-US" baseline="0" dirty="0" err="1"/>
              <a:t>pPrevNode</a:t>
            </a:r>
            <a:r>
              <a:rPr lang="ru-RU" baseline="0" dirty="0"/>
              <a:t>,</a:t>
            </a:r>
            <a:r>
              <a:rPr lang="en-US" baseline="0" dirty="0"/>
              <a:t> </a:t>
            </a:r>
            <a:r>
              <a:rPr lang="ru-RU" baseline="0" dirty="0"/>
              <a:t>после которого надо вставить новый элемент.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88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Замена пары указателей приводит к вставке нового элемента в середину списка.</a:t>
            </a:r>
          </a:p>
          <a:p>
            <a:r>
              <a:rPr lang="ru-RU" baseline="0" dirty="0"/>
              <a:t>Сложность такой операции </a:t>
            </a:r>
            <a:r>
              <a:rPr lang="en-US" baseline="0" dirty="0"/>
              <a:t>O(1).</a:t>
            </a:r>
          </a:p>
          <a:p>
            <a:r>
              <a:rPr lang="ru-RU" baseline="0" dirty="0"/>
              <a:t>Если не учитывать, что сложность поиска позиции для вставки </a:t>
            </a:r>
            <a:r>
              <a:rPr lang="en-US" baseline="0" dirty="0"/>
              <a:t>O(N). </a:t>
            </a:r>
            <a:r>
              <a:rPr lang="ru-RU" baseline="0" dirty="0"/>
              <a:t>Но обычно одно и двух связные списки используются в неупорядоченном варианте, либо в алгоритмах, в которых вставка всегда осуществляется с одного из концов. То есть операция поиска позиции не требуется.</a:t>
            </a:r>
          </a:p>
          <a:p>
            <a:endParaRPr lang="ru-RU" baseline="0" dirty="0"/>
          </a:p>
          <a:p>
            <a:r>
              <a:rPr lang="ru-RU" baseline="0" dirty="0"/>
              <a:t>Немного неудобно, что надо отдельно реализовать алгоритм вставку первого элемента списка и вставки любого другого элемента.</a:t>
            </a:r>
          </a:p>
          <a:p>
            <a:r>
              <a:rPr lang="ru-RU" baseline="0" dirty="0"/>
              <a:t>Проблема возникает из-за того, что при вставке первого элемента в список </a:t>
            </a:r>
            <a:r>
              <a:rPr lang="en-US" baseline="0" dirty="0" err="1"/>
              <a:t>pPrevNode</a:t>
            </a:r>
            <a:r>
              <a:rPr lang="en-US" baseline="0" dirty="0"/>
              <a:t> </a:t>
            </a:r>
            <a:r>
              <a:rPr lang="ru-RU" baseline="0" dirty="0"/>
              <a:t>не может ссылаться на предыдущий элемент – его просто нет.</a:t>
            </a:r>
          </a:p>
          <a:p>
            <a:r>
              <a:rPr lang="ru-RU" baseline="0" dirty="0"/>
              <a:t>Но это решаемо.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819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766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887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5858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Чтобы удалить произвольную вершину, надо сперва найти предыдущую, которая ссылается на удаляемую.</a:t>
            </a:r>
          </a:p>
          <a:p>
            <a:r>
              <a:rPr lang="ru-RU" baseline="0" dirty="0"/>
              <a:t>Добавим для этого отдельную функцию поиска. Она ищет по ключу нужный элемент и возвращает указатель на предыдущий элемент в списке. Применим оптимизацию о которой говорили ранее и будем возвращать сразу ссылку на поле </a:t>
            </a:r>
            <a:r>
              <a:rPr lang="en-US" baseline="0" dirty="0" err="1"/>
              <a:t>m_pNext</a:t>
            </a:r>
            <a:r>
              <a:rPr lang="en-US" baseline="0" dirty="0"/>
              <a:t> </a:t>
            </a:r>
            <a:r>
              <a:rPr lang="ru-RU" baseline="0" dirty="0"/>
              <a:t>из предыдущего элемента.</a:t>
            </a:r>
          </a:p>
          <a:p>
            <a:r>
              <a:rPr lang="ru-RU" baseline="0" dirty="0"/>
              <a:t>Это позволяет не делать отдельно реализацию для удаления первого элемента в списке и отдельно любого другого.</a:t>
            </a:r>
            <a:br>
              <a:rPr lang="ru-RU" baseline="0" dirty="0"/>
            </a:br>
            <a:r>
              <a:rPr lang="ru-RU" baseline="0" dirty="0"/>
              <a:t>Однако, из-за использования ссылки эта функция не может вернуть </a:t>
            </a:r>
            <a:r>
              <a:rPr lang="en-US" baseline="0" dirty="0" err="1"/>
              <a:t>nullptr</a:t>
            </a:r>
            <a:r>
              <a:rPr lang="en-US" baseline="0" dirty="0"/>
              <a:t> </a:t>
            </a:r>
            <a:r>
              <a:rPr lang="ru-RU" baseline="0" dirty="0"/>
              <a:t>(например, если элемента с указанным ключом в списке нет) =</a:t>
            </a:r>
            <a:r>
              <a:rPr lang="en-US" baseline="0" dirty="0"/>
              <a:t>&gt; </a:t>
            </a:r>
            <a:r>
              <a:rPr lang="ru-RU" baseline="0" dirty="0"/>
              <a:t>специально создаём одну статическую переменную, которую будем возвращать, если элемент не найден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g_pInvalidNode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</a:p>
          <a:p>
            <a:r>
              <a:rPr lang="ru-RU" baseline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Некоторые программисты считают использование указателей на </a:t>
            </a:r>
            <a:r>
              <a:rPr lang="en-US" baseline="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ru-RU" baseline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плохим стилем программирования. Ведь если возможен указатель на </a:t>
            </a:r>
            <a:r>
              <a:rPr lang="en-US" baseline="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ru-RU" baseline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aseline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aseline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то при всех использованиях этого указателя надо обязательно проверять не нулевой ли он, и прописывать, что делать если он нулевой. Это потенциальное слабое место в коде, где можно допустить ошибку: забыть сделать проверку.</a:t>
            </a:r>
          </a:p>
          <a:p>
            <a:r>
              <a:rPr lang="ru-RU" baseline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Если же вместо нулевых указателей использовать такие специальные заранее объявленные глобальные переменные, то нулевые указатели можно вообще не использовать.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175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Естественно, при таком подходе придётся отдельно хранить</a:t>
            </a:r>
            <a:r>
              <a:rPr lang="ru-RU" baseline="0" dirty="0"/>
              <a:t> и длину текущего выделенного буфера, и текущую длину хранимой в нём строке.</a:t>
            </a:r>
          </a:p>
          <a:p>
            <a:endParaRPr lang="ru-RU" baseline="0" dirty="0"/>
          </a:p>
          <a:p>
            <a:r>
              <a:rPr lang="ru-RU" baseline="0" dirty="0"/>
              <a:t>Строки типа</a:t>
            </a:r>
            <a:r>
              <a:rPr lang="en-US" baseline="0" dirty="0"/>
              <a:t> string </a:t>
            </a:r>
            <a:r>
              <a:rPr lang="ru-RU" baseline="0" dirty="0"/>
              <a:t>и контейнеры </a:t>
            </a:r>
            <a:r>
              <a:rPr lang="en-US" baseline="0" dirty="0"/>
              <a:t>vector</a:t>
            </a:r>
            <a:r>
              <a:rPr lang="ru-RU" baseline="0" dirty="0"/>
              <a:t> используют именно такой способ выделения памяти для новых элементов.</a:t>
            </a:r>
          </a:p>
          <a:p>
            <a:endParaRPr lang="ru-RU" baseline="0" dirty="0"/>
          </a:p>
          <a:p>
            <a:r>
              <a:rPr lang="ru-RU" baseline="0" dirty="0"/>
              <a:t>Естественно, в каждом месте, где надо добавлять к строке слово или символ, этот метод не применишь – он длинный. Поэтому правильный способ– реализовать его в виде </a:t>
            </a:r>
            <a:r>
              <a:rPr lang="ru-RU" b="1" baseline="0" dirty="0"/>
              <a:t>функции</a:t>
            </a:r>
            <a:r>
              <a:rPr lang="ru-RU" baseline="0" dirty="0"/>
              <a:t> и вызывать там, где необходимо.</a:t>
            </a:r>
          </a:p>
          <a:p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Аналогично можно поступать при освобождении памяти: если строка уменьшается, то </a:t>
            </a:r>
            <a:r>
              <a:rPr lang="ru-RU" baseline="0" dirty="0" err="1"/>
              <a:t>перевыделение</a:t>
            </a:r>
            <a:r>
              <a:rPr lang="ru-RU" baseline="0" dirty="0"/>
              <a:t> буфера на меньший можно производить, когда занимаемый размер уменьшится более чем два раза. Однако в существующих реализациях (</a:t>
            </a:r>
            <a:r>
              <a:rPr lang="en-US" baseline="0" dirty="0"/>
              <a:t>vector, string) </a:t>
            </a:r>
            <a:r>
              <a:rPr lang="ru-RU" baseline="0" dirty="0"/>
              <a:t>обычно это не применяется: считается, что проще освободить память однократно, когда весь буфер перестанет быть нужен.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551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Давайте удалим из списка только что найденный элемент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698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531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777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3007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Пусть нужно удалить ещё один элемент из списка,</a:t>
            </a:r>
          </a:p>
          <a:p>
            <a:r>
              <a:rPr lang="ru-RU" baseline="0" dirty="0"/>
              <a:t>теперь это первый элемент в списке.</a:t>
            </a:r>
            <a:r>
              <a:rPr lang="en-US" baseline="0" dirty="0"/>
              <a:t> </a:t>
            </a:r>
            <a:r>
              <a:rPr lang="ru-RU" baseline="0" dirty="0"/>
              <a:t>Для удаления первого элемента в списке в стандартной реализации надо писать отдельную реализацию через ветвление. А если передавать ссылку – то работает тот же самый алгоритм.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6140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372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3750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1904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Есть ещё один способ упростить код работы с односвязным/двухсвязным списком, кроме передачи указателя на переменную </a:t>
            </a:r>
            <a:r>
              <a:rPr lang="en-US" baseline="0" dirty="0" err="1"/>
              <a:t>m_pNext</a:t>
            </a:r>
            <a:r>
              <a:rPr lang="en-US" baseline="0" dirty="0"/>
              <a:t> </a:t>
            </a:r>
            <a:r>
              <a:rPr lang="ru-RU" baseline="0" dirty="0"/>
              <a:t>в предыдущем элементе. А именно: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для хранения головы списка использовать целую структуру </a:t>
            </a:r>
            <a:r>
              <a:rPr lang="en-US" baseline="0" dirty="0"/>
              <a:t>Node, </a:t>
            </a:r>
            <a:r>
              <a:rPr lang="ru-RU" baseline="0" dirty="0"/>
              <a:t>в которой полезная нагрузка не используется.</a:t>
            </a:r>
            <a:br>
              <a:rPr lang="ru-RU" baseline="0" dirty="0"/>
            </a:br>
            <a:r>
              <a:rPr lang="ru-RU" baseline="0" dirty="0"/>
              <a:t>Тогда функция </a:t>
            </a:r>
            <a:r>
              <a:rPr lang="en-US" baseline="0" dirty="0" err="1"/>
              <a:t>FindElement</a:t>
            </a:r>
            <a:r>
              <a:rPr lang="en-US" baseline="0" dirty="0"/>
              <a:t> </a:t>
            </a:r>
            <a:r>
              <a:rPr lang="ru-RU" baseline="0" dirty="0"/>
              <a:t>может возвращать </a:t>
            </a:r>
            <a:r>
              <a:rPr lang="en-US" baseline="0" dirty="0"/>
              <a:t>Node* </a:t>
            </a:r>
            <a:r>
              <a:rPr lang="ru-RU" baseline="0" dirty="0"/>
              <a:t>на предыдущий узел всегда, потому что самую первую </a:t>
            </a:r>
            <a:r>
              <a:rPr lang="en-US" baseline="0" dirty="0"/>
              <a:t>Node </a:t>
            </a:r>
            <a:r>
              <a:rPr lang="ru-RU" baseline="0" dirty="0"/>
              <a:t>адресовать не надо – там нет данных.</a:t>
            </a:r>
            <a:br>
              <a:rPr lang="ru-RU" baseline="0" dirty="0"/>
            </a:br>
            <a:r>
              <a:rPr lang="ru-RU" baseline="0" dirty="0"/>
              <a:t>При этом пустой список содержит как минимум одну зарезервированную </a:t>
            </a:r>
            <a:r>
              <a:rPr lang="en-US" baseline="0" dirty="0"/>
              <a:t>Node </a:t>
            </a:r>
            <a:r>
              <a:rPr lang="en-US" baseline="0" dirty="0" err="1"/>
              <a:t>m_Head</a:t>
            </a:r>
            <a:r>
              <a:rPr lang="en-US" baseline="0" dirty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Дополнительно можно закольцевать список: последний узел пусть ссылается на </a:t>
            </a:r>
            <a:r>
              <a:rPr lang="en-US" baseline="0" dirty="0" err="1"/>
              <a:t>m_Head</a:t>
            </a:r>
            <a:r>
              <a:rPr lang="en-US" baseline="0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Итого:</a:t>
            </a:r>
            <a:br>
              <a:rPr lang="ru-RU" baseline="0" dirty="0"/>
            </a:br>
            <a:r>
              <a:rPr lang="ru-RU" baseline="0" dirty="0"/>
              <a:t>- нулевые ссылки не используются – меньше шансов допустить ошибку.</a:t>
            </a:r>
            <a:br>
              <a:rPr lang="ru-RU" baseline="0" dirty="0"/>
            </a:br>
            <a:r>
              <a:rPr lang="en-US" baseline="0" dirty="0"/>
              <a:t>- </a:t>
            </a:r>
            <a:r>
              <a:rPr lang="ru-RU" baseline="0" dirty="0"/>
              <a:t>все элементы в списке расположены симметрично: нет необходимости плодить кучу ветвлений для обработки разных ситуаций (вставить можно всегда, удалить нельзя только зарезервированную </a:t>
            </a:r>
            <a:r>
              <a:rPr lang="en-US" baseline="0" dirty="0" err="1"/>
              <a:t>m_Head</a:t>
            </a:r>
            <a:r>
              <a:rPr lang="ru-RU" baseline="0" dirty="0"/>
              <a:t>)</a:t>
            </a:r>
            <a:r>
              <a:rPr lang="en-US" baseline="0" dirty="0"/>
              <a:t>.</a:t>
            </a:r>
            <a:r>
              <a:rPr lang="ru-RU" baseline="0" dirty="0"/>
              <a:t> Программа становится в несколько раз проще.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3359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Плюсы двухсвязных списков по сравнению с односвязными:</a:t>
            </a:r>
          </a:p>
          <a:p>
            <a:r>
              <a:rPr lang="ru-RU" baseline="0" dirty="0"/>
              <a:t>+ можно перебирать элементы как в одну сторону так и в обратную</a:t>
            </a:r>
          </a:p>
          <a:p>
            <a:r>
              <a:rPr lang="ru-RU" baseline="0" dirty="0"/>
              <a:t>+ для удаления элемента из списка, если он известен, не требуется искать его позицию в листе, вся информация для его удаления содержится в нём самом</a:t>
            </a:r>
          </a:p>
          <a:p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baseline="0" dirty="0"/>
              <a:t>Работа с линейными списками полностью вынесена на лабораторный практикум: в обоих вариантах </a:t>
            </a:r>
            <a:r>
              <a:rPr lang="ru-RU" baseline="0" dirty="0"/>
              <a:t>есть задачи на написание своего стека и очереди.</a:t>
            </a: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616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1200" dirty="0"/>
              <a:t>Материал этой темы</a:t>
            </a:r>
            <a:r>
              <a:rPr lang="ru-RU" altLang="ru-RU" sz="1200" baseline="0" dirty="0"/>
              <a:t> более полно изложен в книге:</a:t>
            </a:r>
            <a:endParaRPr lang="ru-RU" altLang="ru-RU" sz="1200" dirty="0"/>
          </a:p>
          <a:p>
            <a:r>
              <a:rPr lang="ru-RU" altLang="ru-RU" sz="1200" dirty="0" err="1"/>
              <a:t>Седжвик</a:t>
            </a:r>
            <a:r>
              <a:rPr lang="ru-RU" altLang="ru-RU" sz="1200" dirty="0"/>
              <a:t> Р. </a:t>
            </a:r>
            <a:r>
              <a:rPr lang="ru-RU" altLang="ru-RU" sz="1200" b="1" dirty="0"/>
              <a:t>Алгоритмы на С++</a:t>
            </a:r>
            <a:r>
              <a:rPr lang="ru-RU" altLang="ru-RU" sz="1200" dirty="0"/>
              <a:t>. М., Вильямс, 2016</a:t>
            </a:r>
          </a:p>
          <a:p>
            <a:endParaRPr lang="ru-RU" sz="1200" dirty="0"/>
          </a:p>
          <a:p>
            <a:r>
              <a:rPr lang="ru-RU" baseline="0" dirty="0"/>
              <a:t>списки – в главе "абстрактные типы данных" (описание занимает 50 страниц)</a:t>
            </a:r>
          </a:p>
          <a:p>
            <a:r>
              <a:rPr lang="ru-RU" baseline="0" dirty="0"/>
              <a:t>деревья – в главе "рекурсия и деревья" (описание занимает 60 страниц)</a:t>
            </a:r>
          </a:p>
          <a:p>
            <a:r>
              <a:rPr lang="ru-RU" baseline="0" dirty="0"/>
              <a:t>"Вставка в корень бинарного дерева" – см глава 12.8</a:t>
            </a:r>
          </a:p>
          <a:p>
            <a:r>
              <a:rPr lang="ru-RU" baseline="0" dirty="0"/>
              <a:t>"Сбалансированные деревья" – см глава 13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7967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baseline="0" dirty="0"/>
              <a:t>пример очереди </a:t>
            </a:r>
            <a:r>
              <a:rPr lang="ru-RU" b="0" baseline="0" dirty="0"/>
              <a:t>из жизни</a:t>
            </a:r>
            <a:r>
              <a:rPr lang="ru-RU" baseline="0" dirty="0"/>
              <a:t>: обычная очередь в столовой - новые люди подходя к очереди становятся в хвост, покидают очередь люди со стороны головы очереди у кассы. Последний подошёл в очередь – последним её и покинешь.</a:t>
            </a:r>
          </a:p>
          <a:p>
            <a:endParaRPr lang="ru-RU" baseline="0" dirty="0"/>
          </a:p>
          <a:p>
            <a:r>
              <a:rPr lang="ru-RU" b="1" baseline="0" dirty="0"/>
              <a:t>пример стека: </a:t>
            </a:r>
            <a:r>
              <a:rPr lang="ru-RU" b="0" baseline="0" dirty="0"/>
              <a:t>стопка бумаг на столе – новые листы кладутся сверху, но и забираются тоже сверху. То есть последний добавленный в стек элемент извлекается первым.</a:t>
            </a:r>
          </a:p>
          <a:p>
            <a:r>
              <a:rPr lang="ru-RU" b="0" baseline="0" dirty="0"/>
              <a:t>Для выделения локальных переменных в </a:t>
            </a:r>
            <a:r>
              <a:rPr lang="en-US" b="0" baseline="0" dirty="0"/>
              <a:t>C++ </a:t>
            </a:r>
            <a:r>
              <a:rPr lang="ru-RU" b="0" baseline="0" dirty="0"/>
              <a:t>используется стек (организованный через массив): при входе в функцию выделяется память для локальных переменных. Пока функция не будет покинута (пока не будут удалены все её переменные), из стека нельзя удалить переменные вызвавшей её функции.</a:t>
            </a: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0727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Для реализации стека достаточно использовать только указатель на голову списка (</a:t>
            </a:r>
            <a:r>
              <a:rPr lang="en-US" baseline="0" dirty="0" err="1"/>
              <a:t>m_pHead</a:t>
            </a:r>
            <a:r>
              <a:rPr lang="ru-RU" baseline="0" dirty="0"/>
              <a:t>) – добавление и удаление элементов со стороны головы получаются тривиально.</a:t>
            </a:r>
          </a:p>
          <a:p>
            <a:r>
              <a:rPr lang="ru-RU" baseline="0" dirty="0"/>
              <a:t>Для реализации очереди необходимо добавить указатель на хвост списка. Добавление элементов производится со стороны хвоста, а удаление элементов идёт со стороны головы. Для удаления элементов со стороны хвоста у односвязного списка недостаточно данных – не удастся после удаления обновить указатель на новый хвостовой элемент.</a:t>
            </a:r>
          </a:p>
          <a:p>
            <a:r>
              <a:rPr lang="ru-RU" baseline="0" dirty="0"/>
              <a:t>Если же использовать двухсвязные списки то и стек и очередь получаются тривиальным образом: добавление и удаление элементов и со стороны головы и со стороны хвоста получаются простыми.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8544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Двухсвязные списки удобно использовать например для организации кэширования.</a:t>
            </a:r>
          </a:p>
          <a:p>
            <a:r>
              <a:rPr lang="ru-RU" baseline="0" dirty="0"/>
              <a:t>Допустим требуется хранить в программе очень много данных (столько, что в оперативной памяти не помещается). Тогда данные хранят на жёстком диске, храня в памяти только некоторое небольшое количество элементов. Чаще всего обращение к некоторым элементам осуществляется существенно чаще, чем к другим, но заранее неизвестно, какие это будут элементы. </a:t>
            </a:r>
          </a:p>
          <a:p>
            <a:r>
              <a:rPr lang="ru-RU" baseline="0" dirty="0"/>
              <a:t>Тогда поступают так: все элементы в памяти хранятся в двухсвязном списке. При обращении к какому либо элементу он сперва удаляется из списка (где бы он ни был внутри списка), а затем добавляется обратно со стороны головы. Если необходимого элемента нет в памяти в данный момент, то он загружается с диска и добавляется в список со стороны головы. Если не хватает памяти, то можно удалить несколько редко используемых элементов. Они автоматически будут скапливаться ближе к хвосту списка.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0917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Мы будем рассматривать среди динамических структур данных только графы.</a:t>
            </a:r>
          </a:p>
          <a:p>
            <a:r>
              <a:rPr lang="ru-RU" baseline="0" dirty="0"/>
              <a:t>Графы – это набор объектов (называемых в терминологии графов - вершинами) и связей между ними.</a:t>
            </a:r>
          </a:p>
          <a:p>
            <a:r>
              <a:rPr lang="ru-RU" baseline="0" dirty="0"/>
              <a:t>На текущей лекции мы будем рассматривать следующие виды динамических структур: списки и деревья.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6734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Понятие дерева используется уже довольно широко в бытовом обиходе.</a:t>
            </a:r>
          </a:p>
          <a:p>
            <a:r>
              <a:rPr lang="ru-RU" baseline="0" dirty="0"/>
              <a:t>Это и дерево каталогов</a:t>
            </a:r>
          </a:p>
          <a:p>
            <a:r>
              <a:rPr lang="ru-RU" baseline="0" dirty="0"/>
              <a:t>и генеалогическое дерево (как самое старое применение термина, именно оно сформировало всю терминологию)</a:t>
            </a:r>
          </a:p>
          <a:p>
            <a:r>
              <a:rPr lang="ru-RU" baseline="0" dirty="0"/>
              <a:t>и оглавление любой книги</a:t>
            </a: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4519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9620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6989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0516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7234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aseline="0" dirty="0"/>
              <a:t>Какой уровень указанного узла? (2)</a:t>
            </a:r>
          </a:p>
          <a:p>
            <a:pPr marL="228600" indent="-228600">
              <a:buAutoNum type="arabicParenR"/>
            </a:pPr>
            <a:r>
              <a:rPr lang="ru-RU" baseline="0" dirty="0"/>
              <a:t>уровень корня – нулевой, его детей - первый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5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В отличии от обычного массива динамические структуры данных позволяют работать с коллекциями элементов </a:t>
            </a:r>
            <a:r>
              <a:rPr lang="ru-RU" b="1" u="none" baseline="0" dirty="0"/>
              <a:t>переменного размера</a:t>
            </a:r>
            <a:r>
              <a:rPr lang="ru-RU" baseline="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4466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baseline="0" dirty="0"/>
              <a:t>Какова высота дерева? (4)</a:t>
            </a:r>
          </a:p>
          <a:p>
            <a:pPr marL="0" indent="0">
              <a:buNone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8925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1200" dirty="0"/>
              <a:t>Ответ: только левое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1200" dirty="0"/>
              <a:t>Дерево слева – упорядоченное: левое узел</a:t>
            </a:r>
            <a:r>
              <a:rPr lang="ru-RU" sz="1200" baseline="0" dirty="0"/>
              <a:t> всегда меньше родителя, а правый всегда больше.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1200" baseline="0" dirty="0"/>
              <a:t>Дерево справа – хотя и </a:t>
            </a:r>
            <a:r>
              <a:rPr lang="ru-RU" sz="1200" dirty="0"/>
              <a:t>упорядочено: дети всегда имеют значение меньшее чем у родителя,</a:t>
            </a:r>
            <a:r>
              <a:rPr lang="ru-RU" sz="1200" baseline="0" dirty="0"/>
              <a:t> однако потомки одного узла не упорядочены. </a:t>
            </a:r>
            <a:r>
              <a:rPr lang="ru-RU" sz="1200" dirty="0"/>
              <a:t>Эта структура называется куча. Она удобна тем что из неё удобно быстро извлекать наибольший узел (сложность </a:t>
            </a:r>
            <a:r>
              <a:rPr lang="en-US" sz="1200" dirty="0"/>
              <a:t>O(log(N))) </a:t>
            </a:r>
            <a:r>
              <a:rPr lang="ru-RU" sz="1200" dirty="0"/>
              <a:t>и добавлять новые</a:t>
            </a:r>
            <a:r>
              <a:rPr lang="ru-RU" sz="1200" baseline="0" dirty="0"/>
              <a:t> узлы (сложность </a:t>
            </a:r>
            <a:r>
              <a:rPr lang="en-US" sz="1200" baseline="0" dirty="0"/>
              <a:t>O(log(N)). </a:t>
            </a:r>
            <a:r>
              <a:rPr lang="ru-RU" sz="1200" baseline="0" dirty="0"/>
              <a:t>Это та самая структура, в которой хранятся блоки свободной динамической памяти в языке </a:t>
            </a:r>
            <a:r>
              <a:rPr lang="en-US" sz="1200" baseline="0" dirty="0"/>
              <a:t>C++. </a:t>
            </a:r>
            <a:r>
              <a:rPr lang="ru-RU" sz="1200" baseline="0" dirty="0"/>
              <a:t>Упорядочивание происходит по размеру блока, но не слева на право, а в глубину дерева.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ru-RU" sz="1200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1200" dirty="0"/>
              <a:t>В определенных приложениях способ упорядочения дочерних узлов каждого узла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1200" dirty="0"/>
              <a:t>имеет значение в других это не важно. </a:t>
            </a:r>
            <a:r>
              <a:rPr lang="ru-RU" sz="1200" baseline="0" dirty="0"/>
              <a:t>В некоторых задачах удобно использовать неупорядоченные деревья.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1370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1200" dirty="0"/>
              <a:t>Бывают деревья с нефиксированным количеством потомков (например: 2,3,4-деревья</a:t>
            </a:r>
            <a:r>
              <a:rPr lang="ru-RU" sz="1200" baseline="0" dirty="0"/>
              <a:t> – деревья у которых может быть 2, 3 или 4 узла-потомка</a:t>
            </a:r>
            <a:r>
              <a:rPr lang="ru-RU" sz="1200" dirty="0"/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Чаще всего, когда говорят о бинарных деревьях имеют в виду упорядоченные деревья, или в крайнем случае кучу.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9448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/>
              <a:t>Допустим, надо найти узел с ключом 6</a:t>
            </a:r>
          </a:p>
          <a:p>
            <a:pPr marL="457200" indent="-457200">
              <a:buAutoNum type="arabicParenR"/>
            </a:pPr>
            <a:r>
              <a:rPr lang="ru-RU" sz="1200" dirty="0"/>
              <a:t>начинаем с корня дерева</a:t>
            </a:r>
          </a:p>
          <a:p>
            <a:pPr marL="457200" indent="-457200">
              <a:buAutoNum type="arabicParenR"/>
            </a:pPr>
            <a:r>
              <a:rPr lang="ru-RU" sz="1200" dirty="0"/>
              <a:t>если текущий узел отсутствует (</a:t>
            </a:r>
            <a:r>
              <a:rPr lang="en-US" sz="1200" dirty="0" err="1"/>
              <a:t>nullptr</a:t>
            </a:r>
            <a:r>
              <a:rPr lang="ru-RU" sz="1200" dirty="0"/>
              <a:t>), значит в дереве нет искомого элемента</a:t>
            </a:r>
          </a:p>
          <a:p>
            <a:pPr marL="457200" indent="-457200">
              <a:buAutoNum type="arabicParenR"/>
            </a:pPr>
            <a:r>
              <a:rPr lang="ru-RU" sz="1200" dirty="0"/>
              <a:t>если текущий элемент больше искомого выбираем правое поддерево и повторяем начиная с пункта 2</a:t>
            </a:r>
          </a:p>
          <a:p>
            <a:pPr marL="457200" indent="-457200">
              <a:buAutoNum type="arabicParenR"/>
            </a:pPr>
            <a:r>
              <a:rPr lang="ru-RU" sz="1200" dirty="0"/>
              <a:t>если текущий элемент меньше искомого выбираем левое поддерево и повторяем начиная с пункта 2</a:t>
            </a:r>
          </a:p>
          <a:p>
            <a:pPr marL="457200" indent="-457200">
              <a:buAutoNum type="arabicParenR"/>
            </a:pPr>
            <a:r>
              <a:rPr lang="ru-RU" sz="1200" dirty="0"/>
              <a:t>в противном случае текущий элемент совпадает с искомым, значит его и возвращаем </a:t>
            </a:r>
          </a:p>
          <a:p>
            <a:pPr marL="0" indent="0">
              <a:buNone/>
            </a:pPr>
            <a:r>
              <a:rPr lang="ru-RU" sz="1200" dirty="0"/>
              <a:t>Фактически этот алгоритм аналогичен бинарному поиску.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ru-RU" sz="1200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373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ru-RU" sz="1200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0017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ru-RU" sz="1200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114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ru-RU" sz="1200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018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ru-RU" sz="1200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7135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ru-RU" sz="1200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2997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ru-RU" sz="1200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865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5639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ru-RU" sz="1200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5137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1200" baseline="0" dirty="0"/>
              <a:t>Примечание: если у удаляемого элемента нет левого поддерева, то заменять его придётся по пункту 1.2 – самым левым элементом правого поддерева.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7785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ru-RU" sz="1200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80984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ru-RU" sz="1200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3888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35661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50323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50993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3092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6688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40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Сравнивать плюсы и минусы динамических структур данных мы будем по сравнению с массивом.</a:t>
            </a:r>
          </a:p>
          <a:p>
            <a:r>
              <a:rPr lang="ru-RU" baseline="0" dirty="0"/>
              <a:t>Сам по себе массив не является динамической структурой данных: чтобы добавить или удалить элемент из него нужно выделить новый массив скопировать туда все неизменные элементы и старый удалить.</a:t>
            </a:r>
          </a:p>
          <a:p>
            <a:r>
              <a:rPr lang="ru-RU" baseline="0" dirty="0"/>
              <a:t>Но в качестве основы для сравнения он подходит.</a:t>
            </a:r>
          </a:p>
          <a:p>
            <a:r>
              <a:rPr lang="ru-RU" baseline="0" dirty="0"/>
              <a:t>В этом массиве сейчас хранятся элементы – структуры с "полезной нагрузкой".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13426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baseline="0" dirty="0"/>
              <a:t>При загрузке в дерево уже упорядоченного набора данных получается последний вариант дерева, когда все элементы по сути выстраиваются в виде линейного списка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03004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400">
              <a:lnSpc>
                <a:spcPct val="90000"/>
              </a:lnSpc>
              <a:spcBef>
                <a:spcPts val="600"/>
              </a:spcBef>
              <a:defRPr/>
            </a:pPr>
            <a:r>
              <a:rPr lang="ru-RU" sz="1200" dirty="0"/>
              <a:t>При каждой операции вставки или удаления узла</a:t>
            </a:r>
            <a:br>
              <a:rPr lang="ru-RU" sz="1200" dirty="0"/>
            </a:br>
            <a:r>
              <a:rPr lang="ru-RU" sz="1200" dirty="0"/>
              <a:t>может происходить разбалансировка дерева, его надо </a:t>
            </a:r>
            <a:r>
              <a:rPr lang="ru-RU" sz="1200" dirty="0" err="1"/>
              <a:t>перебалансировать</a:t>
            </a:r>
            <a:r>
              <a:rPr lang="ru-RU" sz="1200" dirty="0"/>
              <a:t>.</a:t>
            </a:r>
          </a:p>
          <a:p>
            <a:pPr defTabSz="914400">
              <a:lnSpc>
                <a:spcPct val="90000"/>
              </a:lnSpc>
              <a:spcBef>
                <a:spcPts val="600"/>
              </a:spcBef>
              <a:defRPr/>
            </a:pPr>
            <a:r>
              <a:rPr lang="ru-RU" sz="1200" dirty="0"/>
              <a:t>Для контроля сбалансированности придётся хранить в каждом узле высоту каждого из его поддеревьев</a:t>
            </a:r>
          </a:p>
          <a:p>
            <a:pPr defTabSz="914400">
              <a:lnSpc>
                <a:spcPct val="90000"/>
              </a:lnSpc>
              <a:spcBef>
                <a:spcPts val="600"/>
              </a:spcBef>
              <a:defRPr/>
            </a:pPr>
            <a:r>
              <a:rPr lang="ru-RU" sz="1200" dirty="0"/>
              <a:t>(реально</a:t>
            </a:r>
            <a:r>
              <a:rPr lang="en-US" sz="1200" dirty="0"/>
              <a:t> </a:t>
            </a:r>
            <a:r>
              <a:rPr lang="ru-RU" sz="1200" dirty="0"/>
              <a:t>проще хранить разность высот поддеревьев)</a:t>
            </a:r>
          </a:p>
          <a:p>
            <a:pPr defTabSz="914400">
              <a:lnSpc>
                <a:spcPct val="90000"/>
              </a:lnSpc>
              <a:spcBef>
                <a:spcPts val="600"/>
              </a:spcBef>
              <a:defRPr/>
            </a:pPr>
            <a:r>
              <a:rPr lang="ru-RU" sz="1200" dirty="0"/>
              <a:t>Балансировка выполняется с помощью операции вращения дерева, которая имеет константную сложность, но </a:t>
            </a:r>
            <a:r>
              <a:rPr lang="ru-RU" sz="1200" dirty="0" err="1"/>
              <a:t>перебалансировать</a:t>
            </a:r>
            <a:r>
              <a:rPr lang="ru-RU" sz="1200" dirty="0"/>
              <a:t> надо все узлы-предки нового/удалённого узла,</a:t>
            </a:r>
            <a:r>
              <a:rPr lang="ru-RU" sz="1200" baseline="0" dirty="0"/>
              <a:t> то есть итоговая сложность вставки/удаления узла </a:t>
            </a:r>
            <a:r>
              <a:rPr lang="en-US" sz="1200" baseline="0" dirty="0"/>
              <a:t>~ </a:t>
            </a:r>
            <a:r>
              <a:rPr lang="ru-RU" sz="1200" baseline="0" dirty="0"/>
              <a:t>высоте дерева – </a:t>
            </a:r>
            <a:r>
              <a:rPr lang="en-US" sz="1200" baseline="0" dirty="0"/>
              <a:t>log</a:t>
            </a:r>
            <a:r>
              <a:rPr lang="en-US" sz="1200" baseline="-25000" dirty="0"/>
              <a:t>2</a:t>
            </a:r>
            <a:r>
              <a:rPr lang="en-US" sz="1200" baseline="0" dirty="0"/>
              <a:t>(N)</a:t>
            </a:r>
            <a:r>
              <a:rPr lang="ru-RU" sz="1200" baseline="0" dirty="0"/>
              <a:t>.</a:t>
            </a:r>
          </a:p>
          <a:p>
            <a:pPr defTabSz="914400">
              <a:lnSpc>
                <a:spcPct val="90000"/>
              </a:lnSpc>
              <a:spcBef>
                <a:spcPts val="600"/>
              </a:spcBef>
              <a:defRPr/>
            </a:pPr>
            <a:endParaRPr lang="ru-RU" sz="1200" baseline="0" dirty="0"/>
          </a:p>
          <a:p>
            <a:pPr defTabSz="914400">
              <a:lnSpc>
                <a:spcPct val="90000"/>
              </a:lnSpc>
              <a:spcBef>
                <a:spcPts val="600"/>
              </a:spcBef>
              <a:defRPr/>
            </a:pPr>
            <a:r>
              <a:rPr lang="ru-RU" sz="1200" baseline="0" dirty="0"/>
              <a:t>Сам алгоритм вращения дерева приведён в книге</a:t>
            </a:r>
            <a:br>
              <a:rPr lang="ru-RU" sz="1200" baseline="0" dirty="0"/>
            </a:br>
            <a:r>
              <a:rPr lang="ru-RU" sz="1200" baseline="0" dirty="0"/>
              <a:t>Седжвик Р. Алгоритмы на С++ (2016) 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44073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Такой подход позволяет реализовать многие алгоритмы в компактной рекурсивной форме.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Иногда дополнительно хранят указатель на родительский узел, что упрощает</a:t>
            </a:r>
            <a:br>
              <a:rPr lang="ru-RU" sz="1200" dirty="0"/>
            </a:br>
            <a:r>
              <a:rPr lang="ru-RU" sz="1200" dirty="0"/>
              <a:t>не рекурсивную реализацию алгоритмов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7282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baseline="0" dirty="0"/>
              <a:t>Не рекурсивная реализация этого алгоритма сложнее и требует хранения пути от текущего узла до корня в виде дополнительной динамической структуры данных – стека.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25837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25085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baseline="0" dirty="0"/>
              <a:t>Это понятие обычно вводится для графов и поиска решения в них.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baseline="0" dirty="0"/>
              <a:t>У нас нет отдельной лекции по графам, придётся объяснить на деревьях, а разбираться будете на лабораторных работах.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39327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58784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4323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69438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baseline="0" dirty="0"/>
              <a:t>Что делает эта программа?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Полезная нагрузка может быть любой.</a:t>
            </a:r>
            <a:br>
              <a:rPr lang="ru-RU" baseline="0" dirty="0"/>
            </a:br>
            <a:r>
              <a:rPr lang="ru-RU" baseline="0" dirty="0"/>
              <a:t>Но я для иллюстрации работы алгоритмов буду считать, что в каждом элементе хранится пара значений: какой-то числовой идентификатор и текстовая строка.</a:t>
            </a:r>
            <a:br>
              <a:rPr lang="ru-RU" baseline="0" dirty="0"/>
            </a:br>
            <a:r>
              <a:rPr lang="ru-RU" baseline="0" dirty="0"/>
              <a:t>Для реальных задач полей в структуре может быть как больше так и меньше: это может быть запись информации об одном студенте (ФИО, адрес проживания и т.д.) или наоборот, просто одно число.</a:t>
            </a:r>
          </a:p>
          <a:p>
            <a:r>
              <a:rPr lang="ru-RU" baseline="0" dirty="0"/>
              <a:t>Для вывода на экран информации об одном элементе я буду использовать функцию </a:t>
            </a:r>
            <a:r>
              <a:rPr lang="en-US" baseline="0" dirty="0"/>
              <a:t>Print. </a:t>
            </a:r>
            <a:r>
              <a:rPr lang="ru-RU" baseline="0" dirty="0"/>
              <a:t>В которую передаётся единственный параметр – выводимый на экран элемент. Передача параметра производится по константной ссылке, что отключает создание копии структуры при вызове функции (в функцию передаётся адрес уже имеющейся структуры), а также гарантирует, что элементы структуры внутри этой функции не будут изменены (ключевое слово </a:t>
            </a:r>
            <a:r>
              <a:rPr lang="en-US" baseline="0" dirty="0"/>
              <a:t>const </a:t>
            </a:r>
            <a:r>
              <a:rPr lang="ru-RU" baseline="0" dirty="0"/>
              <a:t>при объявлении параметра функции</a:t>
            </a:r>
            <a:r>
              <a:rPr lang="en-US" baseline="0" dirty="0"/>
              <a:t>)</a:t>
            </a:r>
            <a:r>
              <a:rPr lang="ru-RU" baseline="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78436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baseline="0" dirty="0"/>
              <a:t>Треугольниками обозначены поддеревья, в квадратах просто одиночные вершины.</a:t>
            </a:r>
            <a:endParaRPr lang="en-US" baseline="0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baseline="0" dirty="0"/>
              <a:t>Считаем что дерево упорядочено по алфавиту(без учёта регистра).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baseline="0" dirty="0"/>
              <a:t>Приведённые на слайде деревья имеют одинаковые узлы, упорядоченные одинаково. Расположенное на рисунке слева дерево может быть преобразовано в показанное на рисунке справа с помощью операции вращения вправо: при этом более низкорасположенная вершина </a:t>
            </a:r>
            <a:r>
              <a:rPr lang="en-US" baseline="0" dirty="0"/>
              <a:t>b </a:t>
            </a:r>
            <a:r>
              <a:rPr lang="ru-RU" baseline="0" dirty="0"/>
              <a:t>становится новым корнем, среднее поддерево </a:t>
            </a:r>
            <a:r>
              <a:rPr lang="en-US" baseline="0" dirty="0"/>
              <a:t>C </a:t>
            </a:r>
            <a:r>
              <a:rPr lang="ru-RU" baseline="0" dirty="0"/>
              <a:t>прикрепляется к бывшему корню </a:t>
            </a:r>
            <a:r>
              <a:rPr lang="en-US" baseline="0" dirty="0"/>
              <a:t>d, </a:t>
            </a:r>
            <a:r>
              <a:rPr lang="ru-RU" baseline="0" dirty="0"/>
              <a:t>который сам становится правым поддеревом нового корня </a:t>
            </a:r>
            <a:r>
              <a:rPr lang="en-US" baseline="0" dirty="0"/>
              <a:t>b.</a:t>
            </a:r>
            <a:endParaRPr lang="ru-RU" baseline="0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baseline="0" dirty="0"/>
              <a:t>Обратная операция преобразования дерева называется левым поворотом.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44252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baseline="0" dirty="0"/>
              <a:t>Поворот направо позволяет изменить высоты поддеревьев, как показано на рисунке:</a:t>
            </a:r>
            <a:br>
              <a:rPr lang="ru-RU" baseline="0" dirty="0"/>
            </a:br>
            <a:r>
              <a:rPr lang="ru-RU" baseline="0" dirty="0"/>
              <a:t>- высота самого левого поддерева А уменьшается на 1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baseline="0" dirty="0"/>
              <a:t>- высота самого правого поддерева </a:t>
            </a:r>
            <a:r>
              <a:rPr lang="en-US" baseline="0" dirty="0"/>
              <a:t>E</a:t>
            </a:r>
            <a:r>
              <a:rPr lang="ru-RU" baseline="0" dirty="0"/>
              <a:t> </a:t>
            </a:r>
            <a:r>
              <a:rPr lang="ru-RU" baseline="0" dirty="0" err="1"/>
              <a:t>увеличивасется</a:t>
            </a:r>
            <a:r>
              <a:rPr lang="ru-RU" baseline="0" dirty="0"/>
              <a:t> на 1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baseline="0" dirty="0"/>
              <a:t>- среднее поддерево </a:t>
            </a:r>
            <a:r>
              <a:rPr lang="en-US" baseline="0" dirty="0"/>
              <a:t>C </a:t>
            </a:r>
            <a:r>
              <a:rPr lang="ru-RU" baseline="0" dirty="0"/>
              <a:t>не меняет своей высоты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baseline="0" dirty="0"/>
              <a:t>Всё дерево как бы проворачивается направо.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baseline="0" dirty="0"/>
              <a:t>При повороте налево всё происходит наоборот.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31991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baseline="0" dirty="0"/>
              <a:t>Ответ на следующем слайде.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86429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baseline="0" dirty="0"/>
              <a:t>Получилось сбалансированное дерево.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3257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56421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35410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5917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44903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baseline="0" dirty="0"/>
              <a:t>Вставка всегда осуществляется в нижний уровень (вставленная вершина всегда является листом).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baseline="0" dirty="0"/>
              <a:t>Удаляемая вершина всегда заменяется одним из своих потомков, при этом потомок при перемещении так же заменяется одним из своих потомков пока не будет найден лист.</a:t>
            </a:r>
            <a:br>
              <a:rPr lang="ru-RU" baseline="0" dirty="0"/>
            </a:br>
            <a:r>
              <a:rPr lang="ru-RU" baseline="0" dirty="0"/>
              <a:t>То есть и вставка и удаление приводят к изменению на самом нижнем уровне дерева, при этом высота дерева (и всех родительских поддеревьев удалённого/вставленного узла) меняется не более чем на 1.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baseline="0" dirty="0"/>
              <a:t>А значит если дерево исходно было сбалансированным, то после таких операций максимальная разница между высотами двух поддеревьев любого узла будет не более 2.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baseline="0" dirty="0"/>
              <a:t>Рассмотрим </a:t>
            </a:r>
            <a:r>
              <a:rPr lang="ru-RU" baseline="0" dirty="0" err="1"/>
              <a:t>перебалансировку</a:t>
            </a:r>
            <a:r>
              <a:rPr lang="ru-RU" baseline="0" dirty="0"/>
              <a:t> одного узла, у которого разница высот поддеревьев достигла 2.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baseline="0" dirty="0"/>
              <a:t>(в противном случае </a:t>
            </a:r>
            <a:r>
              <a:rPr lang="ru-RU" baseline="0" dirty="0" err="1"/>
              <a:t>перебалансировка</a:t>
            </a:r>
            <a:r>
              <a:rPr lang="ru-RU" baseline="0" dirty="0"/>
              <a:t> не требуется).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21358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baseline="0" dirty="0"/>
              <a:t>Иллюстрация малого правого поворота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986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"Полезная нагрузка" была специально вынесена в </a:t>
            </a:r>
            <a:r>
              <a:rPr lang="ru-RU" baseline="0" dirty="0" err="1"/>
              <a:t>отдельныую</a:t>
            </a:r>
            <a:r>
              <a:rPr lang="ru-RU" baseline="0" dirty="0"/>
              <a:t> структуру, чтобы остальные методы никак от неё не зависели. Это позволяет в дальнейшем сделать методы динамической структуры шаблонами по типу полезной нагрузки, и использовать их с любыми другими полезными нагрузками.</a:t>
            </a:r>
          </a:p>
          <a:p>
            <a:r>
              <a:rPr lang="ru-RU" baseline="0" dirty="0"/>
              <a:t>Обратите внимание: метод </a:t>
            </a:r>
            <a:r>
              <a:rPr lang="en-US" baseline="0" dirty="0"/>
              <a:t>Print </a:t>
            </a:r>
            <a:r>
              <a:rPr lang="ru-RU" baseline="0" dirty="0"/>
              <a:t>принимает </a:t>
            </a:r>
            <a:r>
              <a:rPr lang="en-US" baseline="0" dirty="0" err="1"/>
              <a:t>MyArray</a:t>
            </a:r>
            <a:r>
              <a:rPr lang="en-US" baseline="0" dirty="0"/>
              <a:t> </a:t>
            </a:r>
            <a:r>
              <a:rPr lang="ru-RU" baseline="0" dirty="0"/>
              <a:t>по константной ссылке, то есть не имеет права изменять поля этой структуры.</a:t>
            </a:r>
          </a:p>
          <a:p>
            <a:r>
              <a:rPr lang="ru-RU" baseline="0" dirty="0"/>
              <a:t>Изменения не происходит, поскольку в метод </a:t>
            </a:r>
            <a:r>
              <a:rPr lang="en-US" baseline="0" dirty="0"/>
              <a:t>Print </a:t>
            </a:r>
            <a:r>
              <a:rPr lang="ru-RU" baseline="0" dirty="0"/>
              <a:t>для полезной нагрузки мы передаём так же константную ссылку на один элемент.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19490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Иллюстрация малого левого поворота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10025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Иллюстрация большого правого поворота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93506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Иллюстрация большого левого поворота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48893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На этом слайде подытоживается, при каких условиях в какую сторону следует повернуть дерево, чтобы оно восстановило свойство сбалансированности текущей вершины.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baseline="0" dirty="0"/>
              <a:t>Обратите внимание, что индексы в этой таблице переставлены в соответствии с общим рисунком дерева приведённом на этом слайде, чтобы он соответствовал всем строчкам таблицы.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ru-RU" baseline="0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baseline="0" dirty="0" err="1"/>
              <a:t>Перебалансировка</a:t>
            </a:r>
            <a:r>
              <a:rPr lang="ru-RU" baseline="0" dirty="0"/>
              <a:t> требуется после каждой операции вставки/удаления узла начиная с его родительского узла и по рекурсии вверх ко всем предкам до корня дерева.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baseline="0" dirty="0"/>
              <a:t>То есть после каждой модифицирующей операции требуется</a:t>
            </a:r>
          </a:p>
          <a:p>
            <a:pPr marL="171450" indent="-171450">
              <a:lnSpc>
                <a:spcPct val="90000"/>
              </a:lnSpc>
              <a:spcBef>
                <a:spcPts val="600"/>
              </a:spcBef>
              <a:buFontTx/>
              <a:buChar char="-"/>
            </a:pPr>
            <a:r>
              <a:rPr lang="ru-RU" baseline="0" dirty="0" err="1"/>
              <a:t>перебалансировать</a:t>
            </a:r>
            <a:r>
              <a:rPr lang="ru-RU" baseline="0" dirty="0"/>
              <a:t> родительскую вершину удалённого/вставленного узла</a:t>
            </a:r>
          </a:p>
          <a:p>
            <a:pPr marL="171450" indent="-171450">
              <a:lnSpc>
                <a:spcPct val="90000"/>
              </a:lnSpc>
              <a:spcBef>
                <a:spcPts val="600"/>
              </a:spcBef>
              <a:buFontTx/>
              <a:buChar char="-"/>
            </a:pPr>
            <a:r>
              <a:rPr lang="ru-RU" baseline="0" dirty="0"/>
              <a:t>рекурсивно </a:t>
            </a:r>
            <a:r>
              <a:rPr lang="ru-RU" baseline="0" dirty="0" err="1"/>
              <a:t>перебалансировать</a:t>
            </a:r>
            <a:r>
              <a:rPr lang="ru-RU" baseline="0" dirty="0"/>
              <a:t> все родительские узлы вплоть до корня.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ru-RU" baseline="0" dirty="0"/>
              <a:t>Высота сбалансированного дерева </a:t>
            </a:r>
            <a:r>
              <a:rPr lang="en-US" baseline="0" dirty="0"/>
              <a:t>~log</a:t>
            </a:r>
            <a:r>
              <a:rPr lang="en-US" baseline="-25000" dirty="0"/>
              <a:t>2</a:t>
            </a:r>
            <a:r>
              <a:rPr lang="en-US" baseline="0" dirty="0"/>
              <a:t>(N), </a:t>
            </a:r>
            <a:r>
              <a:rPr lang="ru-RU" baseline="0" dirty="0"/>
              <a:t>следовательно </a:t>
            </a:r>
            <a:r>
              <a:rPr lang="ru-RU" b="1" baseline="0" dirty="0"/>
              <a:t>сложность операции</a:t>
            </a:r>
            <a:r>
              <a:rPr lang="ru-RU" baseline="0" dirty="0"/>
              <a:t> вставки (как и операции удаления) узла из сбалансированного бинарного дерева имеет сложность </a:t>
            </a:r>
            <a:r>
              <a:rPr lang="en-US" b="1" baseline="0" dirty="0"/>
              <a:t>log(N)</a:t>
            </a:r>
            <a:r>
              <a:rPr lang="en-US" baseline="0" dirty="0"/>
              <a:t>.</a:t>
            </a:r>
            <a:endParaRPr lang="ru-RU" baseline="0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14908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Деревья и списки применяются, когда необходимо много и часто добавлять новые элементы в коллекцию и удалять не нужные.</a:t>
            </a:r>
          </a:p>
          <a:p>
            <a:r>
              <a:rPr lang="ru-RU" baseline="0" dirty="0"/>
              <a:t>Если при этом необходимо осуществлять поиск в наборе элементов по значению ключа – удобно использовать бинарные деревья.</a:t>
            </a:r>
            <a:endParaRPr lang="en-US" baseline="0" dirty="0"/>
          </a:p>
          <a:p>
            <a:r>
              <a:rPr lang="ru-RU" baseline="0" dirty="0"/>
              <a:t>Если поиск не требуется, то лучше использовать списки (односвязный или двухсвязный – особой роли не играет).</a:t>
            </a:r>
          </a:p>
          <a:p>
            <a:endParaRPr lang="ru-RU" baseline="0" dirty="0"/>
          </a:p>
          <a:p>
            <a:r>
              <a:rPr lang="ru-RU" baseline="0" dirty="0"/>
              <a:t>Если добавление и удаление элементов не требуется, но требуется быстрый поиск (загрузили из файла набор элементов и работаем с ними без удаления), то быстрее загрузить их все в массив, отсортировать и воспользоваться бинарным поиском (дерево будет медленнее за счёт необходимости динамически выделять память через </a:t>
            </a:r>
            <a:r>
              <a:rPr lang="en-US" baseline="0" dirty="0"/>
              <a:t>new </a:t>
            </a:r>
            <a:r>
              <a:rPr lang="ru-RU" baseline="0" dirty="0"/>
              <a:t>каждого узла).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75190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err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418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Операция добавления элементов в конец массива выполняется быстро пока элементов меньше чем объём выделенной для </a:t>
            </a:r>
            <a:r>
              <a:rPr lang="en-US" baseline="0" dirty="0" err="1"/>
              <a:t>m_vNodes</a:t>
            </a:r>
            <a:r>
              <a:rPr lang="ru-RU" baseline="0" dirty="0"/>
              <a:t> памяти. Если её станет не хватать, то придётся память </a:t>
            </a:r>
            <a:r>
              <a:rPr lang="ru-RU" baseline="0" dirty="0" err="1"/>
              <a:t>перевыделять</a:t>
            </a:r>
            <a:r>
              <a:rPr lang="ru-RU" baseline="0" dirty="0"/>
              <a:t> и эффективность добавления очередного элемента сразу возрастёт.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Оператор </a:t>
            </a:r>
            <a:r>
              <a:rPr lang="en-US" baseline="0" dirty="0"/>
              <a:t>throw </a:t>
            </a:r>
            <a:r>
              <a:rPr lang="ru-RU" baseline="0" dirty="0"/>
              <a:t>генерирует исключение (</a:t>
            </a:r>
            <a:r>
              <a:rPr lang="en-US" baseline="0" dirty="0" err="1"/>
              <a:t>VisualStudio</a:t>
            </a:r>
            <a:r>
              <a:rPr lang="en-US" baseline="0" dirty="0"/>
              <a:t> </a:t>
            </a:r>
            <a:r>
              <a:rPr lang="ru-RU" baseline="0" dirty="0"/>
              <a:t>прерывает выполнение программы и показывает в режиме отладки на строку с этим оператором). Для отладки и обучения такой способ удобен, </a:t>
            </a:r>
            <a:r>
              <a:rPr lang="ru-RU" baseline="0" dirty="0" err="1"/>
              <a:t>программно</a:t>
            </a:r>
            <a:r>
              <a:rPr lang="ru-RU" baseline="0" dirty="0"/>
              <a:t> обрабатывать такие ситуации мы будем учится ближе к концу семестра.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Вопрос: какова сложность операций приведённых на слайде?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Ответ: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AddElement</a:t>
            </a:r>
            <a:r>
              <a:rPr lang="en-US" baseline="0" dirty="0"/>
              <a:t> – O(1)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FindElement</a:t>
            </a:r>
            <a:r>
              <a:rPr lang="en-US" baseline="0" dirty="0"/>
              <a:t> – O(N)</a:t>
            </a:r>
            <a:endParaRPr lang="ru-RU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86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413158"/>
          </a:xfrm>
        </p:spPr>
        <p:txBody>
          <a:bodyPr lIns="91440" rIns="91440">
            <a:normAutofit/>
          </a:bodyPr>
          <a:lstStyle>
            <a:lvl1pPr marL="0" indent="0" algn="l">
              <a:buNone/>
              <a:tabLst>
                <a:tab pos="0" algn="l"/>
                <a:tab pos="7380000" algn="r"/>
              </a:tabLst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12" name="Дата 4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</p:spTree>
    <p:extLst>
      <p:ext uri="{BB962C8B-B14F-4D97-AF65-F5344CB8AC3E}">
        <p14:creationId xmlns:p14="http://schemas.microsoft.com/office/powerpoint/2010/main" val="360189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8" name="Дата 4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</p:spTree>
    <p:extLst>
      <p:ext uri="{BB962C8B-B14F-4D97-AF65-F5344CB8AC3E}">
        <p14:creationId xmlns:p14="http://schemas.microsoft.com/office/powerpoint/2010/main" val="374425666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8" name="Дата 4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</p:spTree>
    <p:extLst>
      <p:ext uri="{BB962C8B-B14F-4D97-AF65-F5344CB8AC3E}">
        <p14:creationId xmlns:p14="http://schemas.microsoft.com/office/powerpoint/2010/main" val="219032298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7" name="Дата 4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</p:spTree>
    <p:extLst>
      <p:ext uri="{BB962C8B-B14F-4D97-AF65-F5344CB8AC3E}">
        <p14:creationId xmlns:p14="http://schemas.microsoft.com/office/powerpoint/2010/main" val="206455711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11" name="Дата 4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</p:spTree>
    <p:extLst>
      <p:ext uri="{BB962C8B-B14F-4D97-AF65-F5344CB8AC3E}">
        <p14:creationId xmlns:p14="http://schemas.microsoft.com/office/powerpoint/2010/main" val="285933537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4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</p:spTree>
    <p:extLst>
      <p:ext uri="{BB962C8B-B14F-4D97-AF65-F5344CB8AC3E}">
        <p14:creationId xmlns:p14="http://schemas.microsoft.com/office/powerpoint/2010/main" val="10938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4" r:id="rId3"/>
    <p:sldLayoutId id="2147483667" r:id="rId4"/>
    <p:sldLayoutId id="2147483668" r:id="rId5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72000" y="981000"/>
            <a:ext cx="72000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200" b="1" dirty="0"/>
              <a:t>Постановка задачи </a:t>
            </a:r>
          </a:p>
          <a:p>
            <a:pPr marL="625475">
              <a:lnSpc>
                <a:spcPct val="90000"/>
              </a:lnSpc>
            </a:pPr>
            <a:r>
              <a:rPr lang="ru-RU" sz="2200" dirty="0"/>
              <a:t>Записать в итоговую строку последние слова каждого предложения исходной строки.</a:t>
            </a:r>
          </a:p>
          <a:p>
            <a:pPr marL="625475" indent="-625475">
              <a:lnSpc>
                <a:spcPct val="90000"/>
              </a:lnSpc>
              <a:spcBef>
                <a:spcPts val="1200"/>
              </a:spcBef>
            </a:pPr>
            <a:r>
              <a:rPr lang="ru-RU" sz="2200" b="1" dirty="0"/>
              <a:t>Уточнение</a:t>
            </a:r>
          </a:p>
          <a:p>
            <a:pPr marL="625475" indent="-625475">
              <a:lnSpc>
                <a:spcPct val="90000"/>
              </a:lnSpc>
            </a:pPr>
            <a:r>
              <a:rPr lang="ru-RU" sz="2200" dirty="0"/>
              <a:t>	Необходимо собрать строку заранее неизвестной длины из частей (букв или слов).</a:t>
            </a:r>
          </a:p>
          <a:p>
            <a:pPr marL="625475" indent="-625475">
              <a:lnSpc>
                <a:spcPct val="90000"/>
              </a:lnSpc>
              <a:spcBef>
                <a:spcPts val="1200"/>
              </a:spcBef>
            </a:pPr>
            <a:r>
              <a:rPr lang="ru-RU" sz="2200" b="1" dirty="0"/>
              <a:t>Способы решения</a:t>
            </a:r>
          </a:p>
          <a:p>
            <a:pPr marL="623888" indent="-268288">
              <a:lnSpc>
                <a:spcPct val="90000"/>
              </a:lnSpc>
            </a:pPr>
            <a:r>
              <a:rPr lang="ru-RU" sz="2200" dirty="0"/>
              <a:t>1) Оценить максимально возможную длину строки и выделить память</a:t>
            </a:r>
          </a:p>
          <a:p>
            <a:pPr marL="623888" indent="-268288">
              <a:lnSpc>
                <a:spcPct val="90000"/>
              </a:lnSpc>
              <a:spcBef>
                <a:spcPts val="600"/>
              </a:spcBef>
            </a:pPr>
            <a:r>
              <a:rPr lang="ru-RU" sz="2200" dirty="0"/>
              <a:t>2) Реализовать алгоритм дважды – первый проход только считает какой длины строка будет получаться, второй проход собирает строку</a:t>
            </a:r>
          </a:p>
          <a:p>
            <a:pPr marL="623888" indent="-268288">
              <a:lnSpc>
                <a:spcPct val="90000"/>
              </a:lnSpc>
              <a:spcBef>
                <a:spcPts val="600"/>
              </a:spcBef>
            </a:pPr>
            <a:endParaRPr lang="ru-RU" sz="2200" dirty="0"/>
          </a:p>
          <a:p>
            <a:pPr marL="623888" indent="-268288">
              <a:lnSpc>
                <a:spcPct val="90000"/>
              </a:lnSpc>
              <a:spcBef>
                <a:spcPts val="600"/>
              </a:spcBef>
            </a:pPr>
            <a:r>
              <a:rPr lang="ru-RU" sz="2200" dirty="0"/>
              <a:t>3) При добавлении в строку очередного слова/буквы </a:t>
            </a:r>
            <a:r>
              <a:rPr lang="ru-RU" sz="2200" dirty="0" err="1"/>
              <a:t>перевыделять</a:t>
            </a:r>
            <a:r>
              <a:rPr lang="ru-RU" sz="2200" dirty="0"/>
              <a:t> память…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-17140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Выделение памяти для строк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6000" y="3717000"/>
            <a:ext cx="29242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/>
              <a:t>- избыточно по памяти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6000" y="4653000"/>
            <a:ext cx="3075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/>
              <a:t>- избыточно по усилиям</a:t>
            </a:r>
            <a:br>
              <a:rPr lang="ru-RU" sz="2200" dirty="0"/>
            </a:br>
            <a:r>
              <a:rPr lang="ru-RU" sz="2200" dirty="0"/>
              <a:t>   программиста</a:t>
            </a:r>
          </a:p>
        </p:txBody>
      </p:sp>
    </p:spTree>
    <p:extLst>
      <p:ext uri="{BB962C8B-B14F-4D97-AF65-F5344CB8AC3E}">
        <p14:creationId xmlns:p14="http://schemas.microsoft.com/office/powerpoint/2010/main" val="122713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2000" y="916900"/>
            <a:ext cx="6678000" cy="412420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AddElement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MyArray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Payload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m_nCurElemCnt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m_nMaxElemCnt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m_vNodes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m_nCurElemCnt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m_nCurElemCnt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Payload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FindElement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MyArray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m_nCurElem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m_vNodes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m_vNodes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Заголовок 5"/>
          <p:cNvSpPr txBox="1">
            <a:spLocks/>
          </p:cNvSpPr>
          <p:nvPr/>
        </p:nvSpPr>
        <p:spPr>
          <a:xfrm>
            <a:off x="252000" y="189001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писки на основе массива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3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189001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писки на основе массива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999" y="1917000"/>
            <a:ext cx="8157363" cy="341632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DeleteElement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MyArray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Payload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m_vNodes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0 ||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m_nCurElemCnt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элемент находится вне массива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m_nCurElemCnt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m_vNodes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- 1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m_vNodes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m_nCurElemCnt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элемент удалён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56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Группа 54"/>
          <p:cNvGrpSpPr/>
          <p:nvPr/>
        </p:nvGrpSpPr>
        <p:grpSpPr>
          <a:xfrm>
            <a:off x="3276000" y="4999222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6" name="Прямоугольник 55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9" name="Группа 58"/>
          <p:cNvGrpSpPr/>
          <p:nvPr/>
        </p:nvGrpSpPr>
        <p:grpSpPr>
          <a:xfrm>
            <a:off x="5004000" y="4999222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60" name="Прямоугольник 59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3" name="Группа 62"/>
          <p:cNvGrpSpPr/>
          <p:nvPr/>
        </p:nvGrpSpPr>
        <p:grpSpPr>
          <a:xfrm>
            <a:off x="6732000" y="4999222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64" name="Прямоугольник 63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Прямоугольник 64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Прямоугольник 65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Односвязные списки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116000" y="5143222"/>
            <a:ext cx="432000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252000" y="2668897"/>
            <a:ext cx="3096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один элемент списка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Payload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m_Payload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grpSp>
        <p:nvGrpSpPr>
          <p:cNvPr id="17" name="Группа 16"/>
          <p:cNvGrpSpPr/>
          <p:nvPr/>
        </p:nvGrpSpPr>
        <p:grpSpPr>
          <a:xfrm>
            <a:off x="1548000" y="4999222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16" name="Прямоугольник 15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24" name="Прямая со стрелкой 23"/>
          <p:cNvCxnSpPr>
            <a:stCxn id="14" idx="3"/>
          </p:cNvCxnSpPr>
          <p:nvPr/>
        </p:nvCxnSpPr>
        <p:spPr>
          <a:xfrm flipV="1">
            <a:off x="2772000" y="5143222"/>
            <a:ext cx="50400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V="1">
            <a:off x="4500000" y="5143222"/>
            <a:ext cx="50400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V="1">
            <a:off x="6228000" y="5143222"/>
            <a:ext cx="50400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151093" y="5719222"/>
            <a:ext cx="920907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nullptr</a:t>
            </a:r>
            <a:endParaRPr lang="ru-RU" dirty="0">
              <a:solidFill>
                <a:srgbClr val="0000FF"/>
              </a:solidFill>
            </a:endParaRPr>
          </a:p>
        </p:txBody>
      </p:sp>
      <p:cxnSp>
        <p:nvCxnSpPr>
          <p:cNvPr id="38" name="Прямая со стрелкой 37"/>
          <p:cNvCxnSpPr>
            <a:stCxn id="39" idx="2"/>
            <a:endCxn id="64" idx="0"/>
          </p:cNvCxnSpPr>
          <p:nvPr/>
        </p:nvCxnSpPr>
        <p:spPr>
          <a:xfrm>
            <a:off x="7380000" y="4351222"/>
            <a:ext cx="0" cy="648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6588000" y="3703222"/>
            <a:ext cx="1584000" cy="64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m_pTail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(хвост списка)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cxnSp>
        <p:nvCxnSpPr>
          <p:cNvPr id="52" name="Прямая соединительная линия 51"/>
          <p:cNvCxnSpPr>
            <a:endCxn id="53" idx="1"/>
          </p:cNvCxnSpPr>
          <p:nvPr/>
        </p:nvCxnSpPr>
        <p:spPr>
          <a:xfrm>
            <a:off x="7956000" y="5899222"/>
            <a:ext cx="195093" cy="0"/>
          </a:xfrm>
          <a:prstGeom prst="line">
            <a:avLst/>
          </a:prstGeom>
          <a:ln w="3175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Прямоугольник 66"/>
          <p:cNvSpPr/>
          <p:nvPr/>
        </p:nvSpPr>
        <p:spPr>
          <a:xfrm>
            <a:off x="108000" y="4927222"/>
            <a:ext cx="1008000" cy="936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m_pHead</a:t>
            </a:r>
            <a:endParaRPr lang="ru-RU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ctr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(голова</a:t>
            </a:r>
            <a:b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списка)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9B06F44-8982-46DC-B9D9-7B835F004593}"/>
              </a:ext>
            </a:extLst>
          </p:cNvPr>
          <p:cNvSpPr/>
          <p:nvPr/>
        </p:nvSpPr>
        <p:spPr>
          <a:xfrm>
            <a:off x="252001" y="881451"/>
            <a:ext cx="7127999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m_pHead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указатель на первый элемент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m_pTail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указатель на последний элемент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m_nNodesCnt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общее количество элементов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C6068A8-F2D7-4042-8394-4EF323E97EBA}"/>
              </a:ext>
            </a:extLst>
          </p:cNvPr>
          <p:cNvSpPr/>
          <p:nvPr/>
        </p:nvSpPr>
        <p:spPr>
          <a:xfrm>
            <a:off x="684000" y="1773000"/>
            <a:ext cx="6624304" cy="587333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46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39" grpId="0" animBg="1"/>
      <p:bldP spid="67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52000" y="1053603"/>
            <a:ext cx="8496000" cy="203132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методы, необходимые для реализации динамической структуры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AddElement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Payload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DeleteElement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*&amp;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*&amp;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FindElement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3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Односвязные списки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2D16C6C-9D0B-432A-A148-0667406D0FDA}"/>
              </a:ext>
            </a:extLst>
          </p:cNvPr>
          <p:cNvSpPr/>
          <p:nvPr/>
        </p:nvSpPr>
        <p:spPr>
          <a:xfrm>
            <a:off x="252000" y="3202697"/>
            <a:ext cx="8496000" cy="310630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полезная нагрузка такая же, как в прошлом примере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Payload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Payload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 "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171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Односвязные списки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07E3BC1-D05F-4519-A671-9BC325DF29C2}"/>
              </a:ext>
            </a:extLst>
          </p:cNvPr>
          <p:cNvSpPr/>
          <p:nvPr/>
        </p:nvSpPr>
        <p:spPr>
          <a:xfrm>
            <a:off x="252000" y="837000"/>
            <a:ext cx="8640000" cy="54720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m_pHead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m_pHead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m_pHead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m_pHead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m_pHead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m_pHead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m_Payload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298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Группа 46"/>
          <p:cNvGrpSpPr/>
          <p:nvPr/>
        </p:nvGrpSpPr>
        <p:grpSpPr>
          <a:xfrm>
            <a:off x="4212000" y="4221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48" name="Прямоугольник 47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2" name="Группа 51"/>
          <p:cNvGrpSpPr/>
          <p:nvPr/>
        </p:nvGrpSpPr>
        <p:grpSpPr>
          <a:xfrm>
            <a:off x="6660000" y="4221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3" name="Прямоугольник 52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6" name="Прямая со стрелкой 55"/>
          <p:cNvCxnSpPr/>
          <p:nvPr/>
        </p:nvCxnSpPr>
        <p:spPr>
          <a:xfrm>
            <a:off x="1135820" y="4437000"/>
            <a:ext cx="285088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Группа 56"/>
          <p:cNvGrpSpPr/>
          <p:nvPr/>
        </p:nvGrpSpPr>
        <p:grpSpPr>
          <a:xfrm>
            <a:off x="1420908" y="4221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8" name="Прямоугольник 57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Прямоугольник 58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61" name="Прямая со стрелкой 60"/>
          <p:cNvCxnSpPr>
            <a:stCxn id="59" idx="3"/>
          </p:cNvCxnSpPr>
          <p:nvPr/>
        </p:nvCxnSpPr>
        <p:spPr>
          <a:xfrm flipV="1">
            <a:off x="2644908" y="4365000"/>
            <a:ext cx="1567092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9" idx="3"/>
          </p:cNvCxnSpPr>
          <p:nvPr/>
        </p:nvCxnSpPr>
        <p:spPr>
          <a:xfrm flipV="1">
            <a:off x="5436000" y="4365000"/>
            <a:ext cx="122400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127820" y="4221000"/>
            <a:ext cx="1008000" cy="3693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spAutoFit/>
          </a:bodyPr>
          <a:lstStyle/>
          <a:p>
            <a:pPr algn="ctr"/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m_pHead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079093" y="4941000"/>
            <a:ext cx="920907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nullptr</a:t>
            </a:r>
            <a:endParaRPr lang="ru-RU" dirty="0">
              <a:solidFill>
                <a:srgbClr val="0000FF"/>
              </a:solidFill>
            </a:endParaRPr>
          </a:p>
        </p:txBody>
      </p:sp>
      <p:cxnSp>
        <p:nvCxnSpPr>
          <p:cNvPr id="66" name="Прямая соединительная линия 65"/>
          <p:cNvCxnSpPr>
            <a:endCxn id="65" idx="1"/>
          </p:cNvCxnSpPr>
          <p:nvPr/>
        </p:nvCxnSpPr>
        <p:spPr>
          <a:xfrm>
            <a:off x="7884000" y="5121000"/>
            <a:ext cx="195093" cy="0"/>
          </a:xfrm>
          <a:prstGeom prst="line">
            <a:avLst/>
          </a:prstGeom>
          <a:ln w="3175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Односвязные списки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вставка вершины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31" name="Нижний колонтитул 3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grpSp>
        <p:nvGrpSpPr>
          <p:cNvPr id="50" name="Группа 49"/>
          <p:cNvGrpSpPr/>
          <p:nvPr/>
        </p:nvGrpSpPr>
        <p:grpSpPr>
          <a:xfrm>
            <a:off x="3084898" y="2150109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67" name="Прямоугольник 66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Прямоугольник 67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Прямоугольник 68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0" name="Прямоугольник 69"/>
          <p:cNvSpPr/>
          <p:nvPr/>
        </p:nvSpPr>
        <p:spPr>
          <a:xfrm>
            <a:off x="2652898" y="998109"/>
            <a:ext cx="2160000" cy="72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новый элемент</a:t>
            </a:r>
          </a:p>
          <a:p>
            <a:pPr algn="ctr"/>
            <a:r>
              <a:rPr lang="en-US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pNewNode</a:t>
            </a:r>
            <a:endParaRPr lang="ru-RU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 flipV="1">
            <a:off x="3564000" y="5085000"/>
            <a:ext cx="0" cy="576000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70" idx="2"/>
            <a:endCxn id="67" idx="0"/>
          </p:cNvCxnSpPr>
          <p:nvPr/>
        </p:nvCxnSpPr>
        <p:spPr>
          <a:xfrm>
            <a:off x="3732898" y="1718109"/>
            <a:ext cx="0" cy="432000"/>
          </a:xfrm>
          <a:prstGeom prst="straightConnector1">
            <a:avLst/>
          </a:prstGeom>
          <a:ln w="31750">
            <a:solidFill>
              <a:schemeClr val="accent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396000" y="2997000"/>
            <a:ext cx="2304000" cy="72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предыдущий элемент</a:t>
            </a:r>
          </a:p>
          <a:p>
            <a:pPr algn="ctr"/>
            <a:r>
              <a:rPr lang="en-US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pPrevNode</a:t>
            </a:r>
            <a:endParaRPr lang="ru-RU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1" name="Прямая со стрелкой 70"/>
          <p:cNvCxnSpPr/>
          <p:nvPr/>
        </p:nvCxnSpPr>
        <p:spPr>
          <a:xfrm>
            <a:off x="1764000" y="3717000"/>
            <a:ext cx="0" cy="504000"/>
          </a:xfrm>
          <a:prstGeom prst="straightConnector1">
            <a:avLst/>
          </a:prstGeom>
          <a:ln w="31750">
            <a:solidFill>
              <a:schemeClr val="accent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2556000" y="5661000"/>
            <a:ext cx="2016000" cy="576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вставка между этими элементами</a:t>
            </a:r>
          </a:p>
        </p:txBody>
      </p:sp>
    </p:spTree>
    <p:extLst>
      <p:ext uri="{BB962C8B-B14F-4D97-AF65-F5344CB8AC3E}">
        <p14:creationId xmlns:p14="http://schemas.microsoft.com/office/powerpoint/2010/main" val="418193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62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Группа 46"/>
          <p:cNvGrpSpPr/>
          <p:nvPr/>
        </p:nvGrpSpPr>
        <p:grpSpPr>
          <a:xfrm>
            <a:off x="4876908" y="4221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48" name="Прямоугольник 47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2" name="Группа 51"/>
          <p:cNvGrpSpPr/>
          <p:nvPr/>
        </p:nvGrpSpPr>
        <p:grpSpPr>
          <a:xfrm>
            <a:off x="6660000" y="4221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3" name="Прямоугольник 52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6" name="Прямая со стрелкой 55"/>
          <p:cNvCxnSpPr/>
          <p:nvPr/>
        </p:nvCxnSpPr>
        <p:spPr>
          <a:xfrm>
            <a:off x="1135820" y="4437000"/>
            <a:ext cx="285088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Группа 56"/>
          <p:cNvGrpSpPr/>
          <p:nvPr/>
        </p:nvGrpSpPr>
        <p:grpSpPr>
          <a:xfrm>
            <a:off x="1420908" y="4221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8" name="Прямоугольник 57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Прямоугольник 58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61" name="Прямая со стрелкой 60"/>
          <p:cNvCxnSpPr>
            <a:stCxn id="59" idx="3"/>
          </p:cNvCxnSpPr>
          <p:nvPr/>
        </p:nvCxnSpPr>
        <p:spPr>
          <a:xfrm flipV="1">
            <a:off x="2644908" y="4437000"/>
            <a:ext cx="2232000" cy="684000"/>
          </a:xfrm>
          <a:prstGeom prst="straightConnector1">
            <a:avLst/>
          </a:prstGeom>
          <a:ln w="31750">
            <a:prstDash val="sys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9" idx="3"/>
          </p:cNvCxnSpPr>
          <p:nvPr/>
        </p:nvCxnSpPr>
        <p:spPr>
          <a:xfrm flipV="1">
            <a:off x="6100908" y="4365000"/>
            <a:ext cx="559092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127820" y="4221000"/>
            <a:ext cx="1008000" cy="3693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spAutoFit/>
          </a:bodyPr>
          <a:lstStyle/>
          <a:p>
            <a:pPr algn="ctr"/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m_pHead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079093" y="4941000"/>
            <a:ext cx="920907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nullptr</a:t>
            </a:r>
            <a:endParaRPr lang="ru-RU" dirty="0">
              <a:solidFill>
                <a:srgbClr val="0000FF"/>
              </a:solidFill>
            </a:endParaRPr>
          </a:p>
        </p:txBody>
      </p:sp>
      <p:cxnSp>
        <p:nvCxnSpPr>
          <p:cNvPr id="66" name="Прямая соединительная линия 65"/>
          <p:cNvCxnSpPr>
            <a:endCxn id="65" idx="1"/>
          </p:cNvCxnSpPr>
          <p:nvPr/>
        </p:nvCxnSpPr>
        <p:spPr>
          <a:xfrm>
            <a:off x="7884000" y="5121000"/>
            <a:ext cx="195093" cy="0"/>
          </a:xfrm>
          <a:prstGeom prst="line">
            <a:avLst/>
          </a:prstGeom>
          <a:ln w="3175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Односвязные списки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вставка вершины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31" name="Нижний колонтитул 3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grpSp>
        <p:nvGrpSpPr>
          <p:cNvPr id="50" name="Группа 49"/>
          <p:cNvGrpSpPr/>
          <p:nvPr/>
        </p:nvGrpSpPr>
        <p:grpSpPr>
          <a:xfrm>
            <a:off x="3148908" y="2997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67" name="Прямоугольник 66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Прямоугольник 67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Прямоугольник 68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35" name="Прямая со стрелкой 34"/>
          <p:cNvCxnSpPr/>
          <p:nvPr/>
        </p:nvCxnSpPr>
        <p:spPr>
          <a:xfrm flipV="1">
            <a:off x="3852000" y="5085000"/>
            <a:ext cx="0" cy="576000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0000" y="765000"/>
            <a:ext cx="5688000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pNewNode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m_pNext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pPrevNode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m_pNext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pPrevNode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m_pNext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pNewNode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4" name="Прямая со стрелкой 43"/>
          <p:cNvCxnSpPr>
            <a:stCxn id="68" idx="3"/>
          </p:cNvCxnSpPr>
          <p:nvPr/>
        </p:nvCxnSpPr>
        <p:spPr>
          <a:xfrm>
            <a:off x="4372908" y="3897000"/>
            <a:ext cx="487092" cy="540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59" idx="3"/>
          </p:cNvCxnSpPr>
          <p:nvPr/>
        </p:nvCxnSpPr>
        <p:spPr>
          <a:xfrm flipV="1">
            <a:off x="2644908" y="3213000"/>
            <a:ext cx="487092" cy="1908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2700000" y="1845000"/>
            <a:ext cx="2160000" cy="72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новый элемент</a:t>
            </a:r>
          </a:p>
          <a:p>
            <a:pPr algn="ctr"/>
            <a:r>
              <a:rPr lang="en-US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pNewNode</a:t>
            </a:r>
            <a:endParaRPr lang="ru-RU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2" name="Прямая со стрелкой 71"/>
          <p:cNvCxnSpPr>
            <a:stCxn id="71" idx="2"/>
          </p:cNvCxnSpPr>
          <p:nvPr/>
        </p:nvCxnSpPr>
        <p:spPr>
          <a:xfrm>
            <a:off x="3780000" y="2565000"/>
            <a:ext cx="0" cy="432000"/>
          </a:xfrm>
          <a:prstGeom prst="straightConnector1">
            <a:avLst/>
          </a:prstGeom>
          <a:ln w="31750">
            <a:solidFill>
              <a:schemeClr val="accent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/>
          <p:cNvSpPr/>
          <p:nvPr/>
        </p:nvSpPr>
        <p:spPr>
          <a:xfrm>
            <a:off x="396000" y="2997000"/>
            <a:ext cx="2304000" cy="72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предыдущий элемент</a:t>
            </a:r>
          </a:p>
          <a:p>
            <a:pPr algn="ctr"/>
            <a:r>
              <a:rPr lang="en-US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pPrevNode</a:t>
            </a:r>
            <a:endParaRPr lang="ru-RU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4" name="Прямая со стрелкой 73"/>
          <p:cNvCxnSpPr/>
          <p:nvPr/>
        </p:nvCxnSpPr>
        <p:spPr>
          <a:xfrm>
            <a:off x="1764000" y="3717000"/>
            <a:ext cx="0" cy="504000"/>
          </a:xfrm>
          <a:prstGeom prst="straightConnector1">
            <a:avLst/>
          </a:prstGeom>
          <a:ln w="31750">
            <a:solidFill>
              <a:schemeClr val="accent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2844000" y="5661000"/>
            <a:ext cx="2016000" cy="576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вставка между этими элементами</a:t>
            </a:r>
          </a:p>
        </p:txBody>
      </p:sp>
    </p:spTree>
    <p:extLst>
      <p:ext uri="{BB962C8B-B14F-4D97-AF65-F5344CB8AC3E}">
        <p14:creationId xmlns:p14="http://schemas.microsoft.com/office/powerpoint/2010/main" val="386938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Группа 46"/>
          <p:cNvGrpSpPr/>
          <p:nvPr/>
        </p:nvGrpSpPr>
        <p:grpSpPr>
          <a:xfrm>
            <a:off x="5056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48" name="Прямоугольник 47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2" name="Группа 51"/>
          <p:cNvGrpSpPr/>
          <p:nvPr/>
        </p:nvGrpSpPr>
        <p:grpSpPr>
          <a:xfrm>
            <a:off x="6784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3" name="Прямоугольник 52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6" name="Прямая со стрелкой 55"/>
          <p:cNvCxnSpPr/>
          <p:nvPr/>
        </p:nvCxnSpPr>
        <p:spPr>
          <a:xfrm>
            <a:off x="2052000" y="4437000"/>
            <a:ext cx="0" cy="57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Группа 56"/>
          <p:cNvGrpSpPr/>
          <p:nvPr/>
        </p:nvGrpSpPr>
        <p:grpSpPr>
          <a:xfrm>
            <a:off x="1600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8" name="Прямоугольник 57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Прямоугольник 58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61" name="Прямая со стрелкой 60"/>
          <p:cNvCxnSpPr>
            <a:stCxn id="59" idx="3"/>
          </p:cNvCxnSpPr>
          <p:nvPr/>
        </p:nvCxnSpPr>
        <p:spPr>
          <a:xfrm flipV="1">
            <a:off x="2824180" y="5157000"/>
            <a:ext cx="225182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V="1">
            <a:off x="6280180" y="5157000"/>
            <a:ext cx="50400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203273" y="5733000"/>
            <a:ext cx="920907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nullptr</a:t>
            </a:r>
            <a:endParaRPr lang="ru-RU" dirty="0">
              <a:solidFill>
                <a:srgbClr val="0000FF"/>
              </a:solidFill>
            </a:endParaRPr>
          </a:p>
        </p:txBody>
      </p:sp>
      <p:cxnSp>
        <p:nvCxnSpPr>
          <p:cNvPr id="66" name="Прямая соединительная линия 65"/>
          <p:cNvCxnSpPr>
            <a:endCxn id="65" idx="1"/>
          </p:cNvCxnSpPr>
          <p:nvPr/>
        </p:nvCxnSpPr>
        <p:spPr>
          <a:xfrm>
            <a:off x="8008180" y="5913000"/>
            <a:ext cx="195093" cy="0"/>
          </a:xfrm>
          <a:prstGeom prst="line">
            <a:avLst/>
          </a:prstGeom>
          <a:ln w="3175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6084000" y="3069000"/>
            <a:ext cx="2880000" cy="1800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Вместо указателя на элемент после которого будет вставка, храним указатель на указатель на следующий элемент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31" name="Нижний колонтитул 3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72" name="Прямоугольник 71"/>
          <p:cNvSpPr/>
          <p:nvPr/>
        </p:nvSpPr>
        <p:spPr>
          <a:xfrm>
            <a:off x="1548000" y="4077000"/>
            <a:ext cx="1008000" cy="3693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spAutoFit/>
          </a:bodyPr>
          <a:lstStyle/>
          <a:p>
            <a:pPr algn="ctr"/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m_pHead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3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Односвязные списки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вставка вершины</a:t>
            </a:r>
          </a:p>
        </p:txBody>
      </p:sp>
      <p:sp>
        <p:nvSpPr>
          <p:cNvPr id="74" name="Прямоугольник 73"/>
          <p:cNvSpPr/>
          <p:nvPr/>
        </p:nvSpPr>
        <p:spPr>
          <a:xfrm>
            <a:off x="108000" y="3357000"/>
            <a:ext cx="2520000" cy="576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позиция для вставки</a:t>
            </a:r>
          </a:p>
          <a:p>
            <a:pPr algn="ctr"/>
            <a:r>
              <a:rPr lang="en-US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ppInsertPos</a:t>
            </a:r>
            <a:endParaRPr lang="ru-RU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Прямая со стрелкой 74"/>
          <p:cNvCxnSpPr>
            <a:endCxn id="59" idx="1"/>
          </p:cNvCxnSpPr>
          <p:nvPr/>
        </p:nvCxnSpPr>
        <p:spPr>
          <a:xfrm>
            <a:off x="252000" y="3933000"/>
            <a:ext cx="1348180" cy="1980000"/>
          </a:xfrm>
          <a:prstGeom prst="straightConnector1">
            <a:avLst/>
          </a:prstGeom>
          <a:ln w="31750">
            <a:solidFill>
              <a:schemeClr val="accent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3996000" y="4221000"/>
            <a:ext cx="0" cy="936000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628000" y="765000"/>
            <a:ext cx="6336000" cy="106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ppInsertPos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pPrevNode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m_pNext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pNewNode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m_pNext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*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ppInsertPos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ppInsertPos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pNewNode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Прямоугольник 86"/>
          <p:cNvSpPr/>
          <p:nvPr/>
        </p:nvSpPr>
        <p:spPr>
          <a:xfrm>
            <a:off x="468000" y="837000"/>
            <a:ext cx="1944000" cy="864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вставка в произвольную позицию листа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2988000" y="3645000"/>
            <a:ext cx="2016000" cy="576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вставка между этими элементами</a:t>
            </a:r>
          </a:p>
        </p:txBody>
      </p:sp>
    </p:spTree>
    <p:extLst>
      <p:ext uri="{BB962C8B-B14F-4D97-AF65-F5344CB8AC3E}">
        <p14:creationId xmlns:p14="http://schemas.microsoft.com/office/powerpoint/2010/main" val="160681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74" grpId="0" animBg="1"/>
      <p:bldP spid="85" grpId="0" animBg="1"/>
      <p:bldP spid="8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Группа 46"/>
          <p:cNvGrpSpPr/>
          <p:nvPr/>
        </p:nvGrpSpPr>
        <p:grpSpPr>
          <a:xfrm>
            <a:off x="5056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48" name="Прямоугольник 47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2" name="Группа 51"/>
          <p:cNvGrpSpPr/>
          <p:nvPr/>
        </p:nvGrpSpPr>
        <p:grpSpPr>
          <a:xfrm>
            <a:off x="6784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3" name="Прямоугольник 52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6" name="Прямая со стрелкой 55"/>
          <p:cNvCxnSpPr/>
          <p:nvPr/>
        </p:nvCxnSpPr>
        <p:spPr>
          <a:xfrm>
            <a:off x="2052000" y="4437000"/>
            <a:ext cx="0" cy="57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Группа 56"/>
          <p:cNvGrpSpPr/>
          <p:nvPr/>
        </p:nvGrpSpPr>
        <p:grpSpPr>
          <a:xfrm>
            <a:off x="1600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8" name="Прямоугольник 57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Прямоугольник 58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61" name="Прямая со стрелкой 60"/>
          <p:cNvCxnSpPr>
            <a:stCxn id="59" idx="3"/>
          </p:cNvCxnSpPr>
          <p:nvPr/>
        </p:nvCxnSpPr>
        <p:spPr>
          <a:xfrm flipV="1">
            <a:off x="2824180" y="5157000"/>
            <a:ext cx="225182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V="1">
            <a:off x="6280180" y="5157000"/>
            <a:ext cx="50400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203273" y="5733000"/>
            <a:ext cx="920907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nullptr</a:t>
            </a:r>
            <a:endParaRPr lang="ru-RU" dirty="0">
              <a:solidFill>
                <a:srgbClr val="0000FF"/>
              </a:solidFill>
            </a:endParaRPr>
          </a:p>
        </p:txBody>
      </p:sp>
      <p:cxnSp>
        <p:nvCxnSpPr>
          <p:cNvPr id="66" name="Прямая соединительная линия 65"/>
          <p:cNvCxnSpPr>
            <a:endCxn id="65" idx="1"/>
          </p:cNvCxnSpPr>
          <p:nvPr/>
        </p:nvCxnSpPr>
        <p:spPr>
          <a:xfrm>
            <a:off x="8008180" y="5913000"/>
            <a:ext cx="195093" cy="0"/>
          </a:xfrm>
          <a:prstGeom prst="line">
            <a:avLst/>
          </a:prstGeom>
          <a:ln w="3175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6084000" y="3069000"/>
            <a:ext cx="2880000" cy="1800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Вместо указателя на элемент после которого будет вставка, храним указатель на указатель на следующий элемент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31" name="Нижний колонтитул 3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72" name="Прямоугольник 71"/>
          <p:cNvSpPr/>
          <p:nvPr/>
        </p:nvSpPr>
        <p:spPr>
          <a:xfrm>
            <a:off x="1548000" y="4077000"/>
            <a:ext cx="1008000" cy="3693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spAutoFit/>
          </a:bodyPr>
          <a:lstStyle/>
          <a:p>
            <a:pPr algn="ctr"/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m_pHead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3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Односвязные списки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вставка вершины</a:t>
            </a:r>
          </a:p>
        </p:txBody>
      </p:sp>
      <p:sp>
        <p:nvSpPr>
          <p:cNvPr id="74" name="Прямоугольник 73"/>
          <p:cNvSpPr/>
          <p:nvPr/>
        </p:nvSpPr>
        <p:spPr>
          <a:xfrm>
            <a:off x="108000" y="3357000"/>
            <a:ext cx="2520000" cy="576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позиция для вставки</a:t>
            </a:r>
          </a:p>
          <a:p>
            <a:pPr algn="ctr"/>
            <a:r>
              <a:rPr lang="en-US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ppInsertPos</a:t>
            </a:r>
            <a:endParaRPr lang="ru-RU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Прямая со стрелкой 74"/>
          <p:cNvCxnSpPr>
            <a:endCxn id="72" idx="1"/>
          </p:cNvCxnSpPr>
          <p:nvPr/>
        </p:nvCxnSpPr>
        <p:spPr>
          <a:xfrm>
            <a:off x="252000" y="3933000"/>
            <a:ext cx="1296000" cy="328666"/>
          </a:xfrm>
          <a:prstGeom prst="straightConnector1">
            <a:avLst/>
          </a:prstGeom>
          <a:ln w="31750">
            <a:solidFill>
              <a:schemeClr val="accent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H="1">
            <a:off x="2700000" y="4221000"/>
            <a:ext cx="1152000" cy="432000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628000" y="765000"/>
            <a:ext cx="6336000" cy="106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ppInsertPos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pPrevNode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m_pNext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pNewNode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m_pNext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*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ppInsertPos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ppInsertPos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pNewNode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628000" y="1917000"/>
            <a:ext cx="6336000" cy="106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ppInsertPos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m_pHead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pNewNode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m_pNext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*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ppInsertPos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ppInsertPos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pNewNode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Прямоугольник 86"/>
          <p:cNvSpPr/>
          <p:nvPr/>
        </p:nvSpPr>
        <p:spPr>
          <a:xfrm>
            <a:off x="468000" y="837000"/>
            <a:ext cx="1944000" cy="864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вставка в произвольную позицию листа</a:t>
            </a:r>
          </a:p>
        </p:txBody>
      </p:sp>
      <p:sp>
        <p:nvSpPr>
          <p:cNvPr id="88" name="Прямоугольник 87"/>
          <p:cNvSpPr/>
          <p:nvPr/>
        </p:nvSpPr>
        <p:spPr>
          <a:xfrm>
            <a:off x="468000" y="1989000"/>
            <a:ext cx="1944000" cy="864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вставка первого элемента в лист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2916000" y="3645000"/>
            <a:ext cx="2016000" cy="576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вставка между этими элементами</a:t>
            </a:r>
          </a:p>
        </p:txBody>
      </p:sp>
    </p:spTree>
    <p:extLst>
      <p:ext uri="{BB962C8B-B14F-4D97-AF65-F5344CB8AC3E}">
        <p14:creationId xmlns:p14="http://schemas.microsoft.com/office/powerpoint/2010/main" val="3207298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Группа 46"/>
          <p:cNvGrpSpPr/>
          <p:nvPr/>
        </p:nvGrpSpPr>
        <p:grpSpPr>
          <a:xfrm>
            <a:off x="5056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48" name="Прямоугольник 47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2" name="Группа 51"/>
          <p:cNvGrpSpPr/>
          <p:nvPr/>
        </p:nvGrpSpPr>
        <p:grpSpPr>
          <a:xfrm>
            <a:off x="6784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3" name="Прямоугольник 52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6" name="Прямая со стрелкой 55"/>
          <p:cNvCxnSpPr/>
          <p:nvPr/>
        </p:nvCxnSpPr>
        <p:spPr>
          <a:xfrm>
            <a:off x="2052000" y="4437000"/>
            <a:ext cx="0" cy="57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Группа 56"/>
          <p:cNvGrpSpPr/>
          <p:nvPr/>
        </p:nvGrpSpPr>
        <p:grpSpPr>
          <a:xfrm>
            <a:off x="1600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8" name="Прямоугольник 57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Прямоугольник 58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61" name="Прямая со стрелкой 60"/>
          <p:cNvCxnSpPr>
            <a:stCxn id="59" idx="3"/>
          </p:cNvCxnSpPr>
          <p:nvPr/>
        </p:nvCxnSpPr>
        <p:spPr>
          <a:xfrm flipV="1">
            <a:off x="2824180" y="5157000"/>
            <a:ext cx="225182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V="1">
            <a:off x="6280180" y="5157000"/>
            <a:ext cx="50400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203273" y="5733000"/>
            <a:ext cx="920907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nullptr</a:t>
            </a:r>
            <a:endParaRPr lang="ru-RU" dirty="0">
              <a:solidFill>
                <a:srgbClr val="0000FF"/>
              </a:solidFill>
            </a:endParaRPr>
          </a:p>
        </p:txBody>
      </p:sp>
      <p:cxnSp>
        <p:nvCxnSpPr>
          <p:cNvPr id="66" name="Прямая соединительная линия 65"/>
          <p:cNvCxnSpPr>
            <a:endCxn id="65" idx="1"/>
          </p:cNvCxnSpPr>
          <p:nvPr/>
        </p:nvCxnSpPr>
        <p:spPr>
          <a:xfrm>
            <a:off x="8008180" y="5913000"/>
            <a:ext cx="195093" cy="0"/>
          </a:xfrm>
          <a:prstGeom prst="line">
            <a:avLst/>
          </a:prstGeom>
          <a:ln w="3175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3204000" y="3128886"/>
            <a:ext cx="5760000" cy="1236114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Вместо указателей можно использовать ссылки, тогда код станет компактнее, ведь операции взятия адреса и разыменования указателей компилятор будет делать сам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31" name="Нижний колонтитул 3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72" name="Прямоугольник 71"/>
          <p:cNvSpPr/>
          <p:nvPr/>
        </p:nvSpPr>
        <p:spPr>
          <a:xfrm>
            <a:off x="1548000" y="4077000"/>
            <a:ext cx="1008000" cy="3693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spAutoFit/>
          </a:bodyPr>
          <a:lstStyle/>
          <a:p>
            <a:pPr algn="ctr"/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m_pHead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3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Односвязные списки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вставка вершины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628000" y="765000"/>
            <a:ext cx="6336000" cy="106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*&amp;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pInsertPos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pPrevNode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m_pNext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pNewNode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m_pNext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pInsertPos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pInsertPos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pNewNode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628000" y="1917000"/>
            <a:ext cx="6336000" cy="106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*&amp;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pInsertPos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m_pHead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pNewNode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m_pNext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pInsertPos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pInsertPos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pNewNode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Прямоугольник 86"/>
          <p:cNvSpPr/>
          <p:nvPr/>
        </p:nvSpPr>
        <p:spPr>
          <a:xfrm>
            <a:off x="468000" y="837000"/>
            <a:ext cx="1944000" cy="864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вставка в произвольную позицию листа</a:t>
            </a:r>
          </a:p>
        </p:txBody>
      </p:sp>
      <p:sp>
        <p:nvSpPr>
          <p:cNvPr id="88" name="Прямоугольник 87"/>
          <p:cNvSpPr/>
          <p:nvPr/>
        </p:nvSpPr>
        <p:spPr>
          <a:xfrm>
            <a:off x="468000" y="1989000"/>
            <a:ext cx="1944000" cy="864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вставка первого элемента в лист</a:t>
            </a:r>
          </a:p>
        </p:txBody>
      </p:sp>
    </p:spTree>
    <p:extLst>
      <p:ext uri="{BB962C8B-B14F-4D97-AF65-F5344CB8AC3E}">
        <p14:creationId xmlns:p14="http://schemas.microsoft.com/office/powerpoint/2010/main" val="68269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40000" y="837000"/>
            <a:ext cx="820800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ru-RU" sz="2200" dirty="0">
                <a:solidFill>
                  <a:prstClr val="black"/>
                </a:solidFill>
              </a:rPr>
              <a:t>3) При добавлении в строку очередного слова/буквы </a:t>
            </a:r>
            <a:r>
              <a:rPr lang="ru-RU" sz="2200" dirty="0" err="1">
                <a:solidFill>
                  <a:prstClr val="black"/>
                </a:solidFill>
              </a:rPr>
              <a:t>перевыделять</a:t>
            </a:r>
            <a:r>
              <a:rPr lang="ru-RU" sz="2200" dirty="0">
                <a:solidFill>
                  <a:prstClr val="black"/>
                </a:solidFill>
              </a:rPr>
              <a:t> память…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/>
          </p:nvPr>
        </p:nvGraphicFramePr>
        <p:xfrm>
          <a:off x="684000" y="1773000"/>
          <a:ext cx="1182315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/>
          </p:nvPr>
        </p:nvGraphicFramePr>
        <p:xfrm>
          <a:off x="684000" y="2709000"/>
          <a:ext cx="394105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/>
          </p:nvPr>
        </p:nvGraphicFramePr>
        <p:xfrm>
          <a:off x="684000" y="3717000"/>
          <a:ext cx="5123365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>
            <p:extLst/>
          </p:nvPr>
        </p:nvGraphicFramePr>
        <p:xfrm>
          <a:off x="684000" y="4725000"/>
          <a:ext cx="7487995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Стрелка вниз 15"/>
          <p:cNvSpPr/>
          <p:nvPr/>
        </p:nvSpPr>
        <p:spPr>
          <a:xfrm>
            <a:off x="1116000" y="2277000"/>
            <a:ext cx="360000" cy="360000"/>
          </a:xfrm>
          <a:prstGeom prst="downArrow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>
            <a:off x="2268000" y="3285000"/>
            <a:ext cx="360000" cy="360000"/>
          </a:xfrm>
          <a:prstGeom prst="downArrow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низ 17"/>
          <p:cNvSpPr/>
          <p:nvPr/>
        </p:nvSpPr>
        <p:spPr>
          <a:xfrm>
            <a:off x="3276000" y="4293000"/>
            <a:ext cx="360000" cy="360000"/>
          </a:xfrm>
          <a:prstGeom prst="downArrow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/>
          </p:nvPr>
        </p:nvGraphicFramePr>
        <p:xfrm>
          <a:off x="684000" y="2709000"/>
          <a:ext cx="394105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Таблица 19"/>
          <p:cNvGraphicFramePr>
            <a:graphicFrameLocks noGrp="1"/>
          </p:cNvGraphicFramePr>
          <p:nvPr>
            <p:extLst/>
          </p:nvPr>
        </p:nvGraphicFramePr>
        <p:xfrm>
          <a:off x="684000" y="2709000"/>
          <a:ext cx="394105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Таблица 20"/>
          <p:cNvGraphicFramePr>
            <a:graphicFrameLocks noGrp="1"/>
          </p:cNvGraphicFramePr>
          <p:nvPr>
            <p:extLst/>
          </p:nvPr>
        </p:nvGraphicFramePr>
        <p:xfrm>
          <a:off x="684000" y="3717000"/>
          <a:ext cx="5123365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Таблица 21"/>
          <p:cNvGraphicFramePr>
            <a:graphicFrameLocks noGrp="1"/>
          </p:cNvGraphicFramePr>
          <p:nvPr>
            <p:extLst/>
          </p:nvPr>
        </p:nvGraphicFramePr>
        <p:xfrm>
          <a:off x="684000" y="3717000"/>
          <a:ext cx="5123365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Таблица 22"/>
          <p:cNvGraphicFramePr>
            <a:graphicFrameLocks noGrp="1"/>
          </p:cNvGraphicFramePr>
          <p:nvPr>
            <p:extLst/>
          </p:nvPr>
        </p:nvGraphicFramePr>
        <p:xfrm>
          <a:off x="684000" y="4725000"/>
          <a:ext cx="7487995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Таблица 23"/>
          <p:cNvGraphicFramePr>
            <a:graphicFrameLocks noGrp="1"/>
          </p:cNvGraphicFramePr>
          <p:nvPr>
            <p:extLst/>
          </p:nvPr>
        </p:nvGraphicFramePr>
        <p:xfrm>
          <a:off x="684000" y="4725000"/>
          <a:ext cx="7487995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410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ru-RU" sz="24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Умножение 25"/>
          <p:cNvSpPr/>
          <p:nvPr/>
        </p:nvSpPr>
        <p:spPr>
          <a:xfrm>
            <a:off x="756000" y="1341000"/>
            <a:ext cx="1080000" cy="1152000"/>
          </a:xfrm>
          <a:prstGeom prst="mathMultiply">
            <a:avLst/>
          </a:prstGeom>
          <a:solidFill>
            <a:schemeClr val="bg1"/>
          </a:solidFill>
          <a:ln w="25400">
            <a:solidFill>
              <a:srgbClr val="8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Умножение 26"/>
          <p:cNvSpPr/>
          <p:nvPr/>
        </p:nvSpPr>
        <p:spPr>
          <a:xfrm>
            <a:off x="1908000" y="2349000"/>
            <a:ext cx="1080000" cy="1152000"/>
          </a:xfrm>
          <a:prstGeom prst="mathMultiply">
            <a:avLst/>
          </a:prstGeom>
          <a:solidFill>
            <a:schemeClr val="bg1"/>
          </a:solidFill>
          <a:ln w="25400">
            <a:solidFill>
              <a:srgbClr val="8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Умножение 27"/>
          <p:cNvSpPr/>
          <p:nvPr/>
        </p:nvSpPr>
        <p:spPr>
          <a:xfrm>
            <a:off x="2916000" y="3357000"/>
            <a:ext cx="1080000" cy="1152000"/>
          </a:xfrm>
          <a:prstGeom prst="mathMultiply">
            <a:avLst/>
          </a:prstGeom>
          <a:solidFill>
            <a:schemeClr val="bg1"/>
          </a:solidFill>
          <a:ln w="25400">
            <a:solidFill>
              <a:srgbClr val="8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252000" y="5229000"/>
            <a:ext cx="8640000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</a:pPr>
            <a:r>
              <a:rPr lang="ru-RU" sz="2200" dirty="0">
                <a:solidFill>
                  <a:prstClr val="black"/>
                </a:solidFill>
              </a:rPr>
              <a:t>Какова сложность сбора строки длины </a:t>
            </a:r>
            <a:r>
              <a:rPr lang="en-US" sz="2200" dirty="0">
                <a:solidFill>
                  <a:prstClr val="black"/>
                </a:solidFill>
              </a:rPr>
              <a:t>N </a:t>
            </a:r>
            <a:r>
              <a:rPr lang="ru-RU" sz="2200" dirty="0">
                <a:solidFill>
                  <a:prstClr val="black"/>
                </a:solidFill>
              </a:rPr>
              <a:t>символов?</a:t>
            </a:r>
            <a:br>
              <a:rPr lang="ru-RU" sz="2200" dirty="0">
                <a:solidFill>
                  <a:prstClr val="black"/>
                </a:solidFill>
              </a:rPr>
            </a:br>
            <a:r>
              <a:rPr lang="ru-RU" sz="2200" dirty="0">
                <a:solidFill>
                  <a:schemeClr val="bg1">
                    <a:lumMod val="50000"/>
                  </a:schemeClr>
                </a:solidFill>
              </a:rPr>
              <a:t>(для упрощения оценки считать, что буквы добавляются по одной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pPr lvl="0">
              <a:lnSpc>
                <a:spcPct val="90000"/>
              </a:lnSpc>
            </a:pPr>
            <a:r>
              <a:rPr lang="ru-RU" sz="2200" dirty="0">
                <a:solidFill>
                  <a:schemeClr val="bg1">
                    <a:lumMod val="50000"/>
                  </a:schemeClr>
                </a:solidFill>
              </a:rPr>
              <a:t>выделением и освобождением памяти пренебречь)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44000" y="5805000"/>
            <a:ext cx="75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(N</a:t>
            </a:r>
            <a:r>
              <a:rPr lang="en-US" sz="2800" baseline="30000" dirty="0"/>
              <a:t>2</a:t>
            </a:r>
            <a:r>
              <a:rPr lang="en-US" sz="2800" dirty="0"/>
              <a:t>)</a:t>
            </a:r>
            <a:endParaRPr lang="ru-RU" sz="2800" dirty="0"/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395536" y="-17140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Выделение памяти для строк</a:t>
            </a:r>
          </a:p>
        </p:txBody>
      </p:sp>
    </p:spTree>
    <p:extLst>
      <p:ext uri="{BB962C8B-B14F-4D97-AF65-F5344CB8AC3E}">
        <p14:creationId xmlns:p14="http://schemas.microsoft.com/office/powerpoint/2010/main" val="272235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6" grpId="0" animBg="1"/>
      <p:bldP spid="27" grpId="0" animBg="1"/>
      <p:bldP spid="28" grpId="0" animBg="1"/>
      <p:bldP spid="29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Группа 42"/>
          <p:cNvGrpSpPr/>
          <p:nvPr/>
        </p:nvGrpSpPr>
        <p:grpSpPr>
          <a:xfrm>
            <a:off x="3328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44" name="Прямоугольник 43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Прямоугольник 45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7" name="Группа 46"/>
          <p:cNvGrpSpPr/>
          <p:nvPr/>
        </p:nvGrpSpPr>
        <p:grpSpPr>
          <a:xfrm>
            <a:off x="5056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48" name="Прямоугольник 47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2" name="Группа 51"/>
          <p:cNvGrpSpPr/>
          <p:nvPr/>
        </p:nvGrpSpPr>
        <p:grpSpPr>
          <a:xfrm>
            <a:off x="6784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3" name="Прямоугольник 52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6" name="Прямая со стрелкой 55"/>
          <p:cNvCxnSpPr/>
          <p:nvPr/>
        </p:nvCxnSpPr>
        <p:spPr>
          <a:xfrm>
            <a:off x="2124000" y="4437000"/>
            <a:ext cx="0" cy="57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Группа 56"/>
          <p:cNvGrpSpPr/>
          <p:nvPr/>
        </p:nvGrpSpPr>
        <p:grpSpPr>
          <a:xfrm>
            <a:off x="1600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8" name="Прямоугольник 57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Прямоугольник 58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61" name="Прямая со стрелкой 60"/>
          <p:cNvCxnSpPr>
            <a:stCxn id="59" idx="3"/>
          </p:cNvCxnSpPr>
          <p:nvPr/>
        </p:nvCxnSpPr>
        <p:spPr>
          <a:xfrm flipV="1">
            <a:off x="2824180" y="5157000"/>
            <a:ext cx="50400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 flipV="1">
            <a:off x="4552180" y="5157000"/>
            <a:ext cx="50400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V="1">
            <a:off x="6280180" y="5157000"/>
            <a:ext cx="50400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203273" y="5733000"/>
            <a:ext cx="920907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nullptr</a:t>
            </a:r>
            <a:endParaRPr lang="ru-RU" dirty="0">
              <a:solidFill>
                <a:srgbClr val="0000FF"/>
              </a:solidFill>
            </a:endParaRPr>
          </a:p>
        </p:txBody>
      </p:sp>
      <p:cxnSp>
        <p:nvCxnSpPr>
          <p:cNvPr id="66" name="Прямая соединительная линия 65"/>
          <p:cNvCxnSpPr>
            <a:endCxn id="65" idx="1"/>
          </p:cNvCxnSpPr>
          <p:nvPr/>
        </p:nvCxnSpPr>
        <p:spPr>
          <a:xfrm>
            <a:off x="8008180" y="5913000"/>
            <a:ext cx="195093" cy="0"/>
          </a:xfrm>
          <a:prstGeom prst="line">
            <a:avLst/>
          </a:prstGeom>
          <a:ln w="3175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700000" y="937894"/>
            <a:ext cx="6336000" cy="246221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 lIns="90000" rIns="0">
            <a:no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g_pInvalidNode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*&amp;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FindElement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m_pHead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m_Payload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g_pInvalidNode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Односвязные списки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удаление вершины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996000" y="3573000"/>
            <a:ext cx="1440000" cy="648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Найденный элемент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80000" y="1557000"/>
            <a:ext cx="2448000" cy="1728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Возвращаем ссылку на место, где хранится указатель на найденный элемент, чтобы можно было потом его удалить</a:t>
            </a:r>
          </a:p>
        </p:txBody>
      </p:sp>
      <p:cxnSp>
        <p:nvCxnSpPr>
          <p:cNvPr id="39" name="Прямая со стрелкой 38"/>
          <p:cNvCxnSpPr>
            <a:stCxn id="6" idx="2"/>
            <a:endCxn id="44" idx="0"/>
          </p:cNvCxnSpPr>
          <p:nvPr/>
        </p:nvCxnSpPr>
        <p:spPr>
          <a:xfrm flipH="1">
            <a:off x="3976180" y="4221000"/>
            <a:ext cx="739820" cy="792000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endCxn id="59" idx="1"/>
          </p:cNvCxnSpPr>
          <p:nvPr/>
        </p:nvCxnSpPr>
        <p:spPr>
          <a:xfrm>
            <a:off x="252000" y="3285000"/>
            <a:ext cx="1348180" cy="2628000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31" name="Нижний колонтитул 3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72" name="Прямоугольник 71"/>
          <p:cNvSpPr/>
          <p:nvPr/>
        </p:nvSpPr>
        <p:spPr>
          <a:xfrm>
            <a:off x="1620000" y="4077000"/>
            <a:ext cx="1008000" cy="3693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spAutoFit/>
          </a:bodyPr>
          <a:lstStyle/>
          <a:p>
            <a:pPr algn="ctr"/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m_pHead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81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" grpId="0" animBg="1"/>
      <p:bldP spid="37" grpId="0" animBg="1"/>
      <p:bldP spid="7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Прямая со стрелкой 58"/>
          <p:cNvCxnSpPr/>
          <p:nvPr/>
        </p:nvCxnSpPr>
        <p:spPr>
          <a:xfrm>
            <a:off x="1116000" y="5229000"/>
            <a:ext cx="504000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grpSp>
        <p:nvGrpSpPr>
          <p:cNvPr id="47" name="Группа 46"/>
          <p:cNvGrpSpPr/>
          <p:nvPr/>
        </p:nvGrpSpPr>
        <p:grpSpPr>
          <a:xfrm>
            <a:off x="3328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48" name="Прямоугольник 47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1" name="Группа 50"/>
          <p:cNvGrpSpPr/>
          <p:nvPr/>
        </p:nvGrpSpPr>
        <p:grpSpPr>
          <a:xfrm>
            <a:off x="5056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2" name="Прямоугольник 51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Прямоугольник 52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5" name="Группа 54"/>
          <p:cNvGrpSpPr/>
          <p:nvPr/>
        </p:nvGrpSpPr>
        <p:grpSpPr>
          <a:xfrm>
            <a:off x="6784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6" name="Прямоугольник 55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0" name="Группа 59"/>
          <p:cNvGrpSpPr/>
          <p:nvPr/>
        </p:nvGrpSpPr>
        <p:grpSpPr>
          <a:xfrm>
            <a:off x="1600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61" name="Прямоугольник 60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Прямоугольник 62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64" name="Прямая со стрелкой 63"/>
          <p:cNvCxnSpPr>
            <a:stCxn id="62" idx="3"/>
          </p:cNvCxnSpPr>
          <p:nvPr/>
        </p:nvCxnSpPr>
        <p:spPr>
          <a:xfrm flipV="1">
            <a:off x="2824180" y="5157000"/>
            <a:ext cx="50400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V="1">
            <a:off x="4552180" y="5157000"/>
            <a:ext cx="50400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V="1">
            <a:off x="6280180" y="5157000"/>
            <a:ext cx="50400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203273" y="5733000"/>
            <a:ext cx="920907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nullptr</a:t>
            </a:r>
            <a:endParaRPr lang="ru-RU" dirty="0">
              <a:solidFill>
                <a:srgbClr val="0000FF"/>
              </a:solidFill>
            </a:endParaRPr>
          </a:p>
        </p:txBody>
      </p:sp>
      <p:cxnSp>
        <p:nvCxnSpPr>
          <p:cNvPr id="69" name="Прямая соединительная линия 68"/>
          <p:cNvCxnSpPr>
            <a:endCxn id="68" idx="1"/>
          </p:cNvCxnSpPr>
          <p:nvPr/>
        </p:nvCxnSpPr>
        <p:spPr>
          <a:xfrm>
            <a:off x="8008180" y="5913000"/>
            <a:ext cx="195093" cy="0"/>
          </a:xfrm>
          <a:prstGeom prst="line">
            <a:avLst/>
          </a:prstGeom>
          <a:ln w="3175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/>
          <p:cNvSpPr/>
          <p:nvPr/>
        </p:nvSpPr>
        <p:spPr>
          <a:xfrm>
            <a:off x="4356000" y="3861000"/>
            <a:ext cx="1440000" cy="648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удаляемый элемент</a:t>
            </a:r>
          </a:p>
        </p:txBody>
      </p:sp>
      <p:cxnSp>
        <p:nvCxnSpPr>
          <p:cNvPr id="71" name="Прямая со стрелкой 70"/>
          <p:cNvCxnSpPr>
            <a:stCxn id="70" idx="2"/>
          </p:cNvCxnSpPr>
          <p:nvPr/>
        </p:nvCxnSpPr>
        <p:spPr>
          <a:xfrm flipH="1">
            <a:off x="4212000" y="4509000"/>
            <a:ext cx="864000" cy="504000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Прямоугольник 97"/>
          <p:cNvSpPr/>
          <p:nvPr/>
        </p:nvSpPr>
        <p:spPr>
          <a:xfrm>
            <a:off x="252000" y="5013000"/>
            <a:ext cx="10080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spAutoFit/>
          </a:bodyPr>
          <a:lstStyle/>
          <a:p>
            <a:pPr algn="ctr"/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m_pHead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0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Односвязные списки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удаление вершины</a:t>
            </a:r>
          </a:p>
        </p:txBody>
      </p:sp>
      <p:sp>
        <p:nvSpPr>
          <p:cNvPr id="101" name="Прямоугольник 100"/>
          <p:cNvSpPr/>
          <p:nvPr/>
        </p:nvSpPr>
        <p:spPr>
          <a:xfrm>
            <a:off x="252000" y="1557000"/>
            <a:ext cx="8568000" cy="178510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DeleteElement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*&amp;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ru-RU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m_pNext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убрать из списка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освободить память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2931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0" grpId="0" animBg="1"/>
      <p:bldP spid="9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Прямоугольник 74"/>
          <p:cNvSpPr/>
          <p:nvPr/>
        </p:nvSpPr>
        <p:spPr>
          <a:xfrm>
            <a:off x="252000" y="1557000"/>
            <a:ext cx="8568000" cy="178510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DeleteElement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*&amp;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ru-RU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m_pNext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убрать из списка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освободить память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highlight>
                <a:srgbClr val="FFFFFF"/>
              </a:highligh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32" name="Стрелка вправо 31"/>
          <p:cNvSpPr/>
          <p:nvPr/>
        </p:nvSpPr>
        <p:spPr>
          <a:xfrm>
            <a:off x="396000" y="2197546"/>
            <a:ext cx="251520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66903" y="5733000"/>
            <a:ext cx="1324402" cy="370274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none" anchor="ctr">
            <a:noAutofit/>
          </a:bodyPr>
          <a:lstStyle/>
          <a:p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37" idx="3"/>
            <a:endCxn id="62" idx="1"/>
          </p:cNvCxnSpPr>
          <p:nvPr/>
        </p:nvCxnSpPr>
        <p:spPr>
          <a:xfrm flipV="1">
            <a:off x="1391305" y="5913000"/>
            <a:ext cx="208875" cy="5137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Группа 46"/>
          <p:cNvGrpSpPr/>
          <p:nvPr/>
        </p:nvGrpSpPr>
        <p:grpSpPr>
          <a:xfrm>
            <a:off x="3348000" y="393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48" name="Прямоугольник 47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1" name="Группа 50"/>
          <p:cNvGrpSpPr/>
          <p:nvPr/>
        </p:nvGrpSpPr>
        <p:grpSpPr>
          <a:xfrm>
            <a:off x="5056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2" name="Прямоугольник 51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Прямоугольник 52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5" name="Группа 54"/>
          <p:cNvGrpSpPr/>
          <p:nvPr/>
        </p:nvGrpSpPr>
        <p:grpSpPr>
          <a:xfrm>
            <a:off x="6784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6" name="Прямоугольник 55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9" name="Прямая со стрелкой 58"/>
          <p:cNvCxnSpPr/>
          <p:nvPr/>
        </p:nvCxnSpPr>
        <p:spPr>
          <a:xfrm>
            <a:off x="1116000" y="5229000"/>
            <a:ext cx="504000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Группа 59"/>
          <p:cNvGrpSpPr/>
          <p:nvPr/>
        </p:nvGrpSpPr>
        <p:grpSpPr>
          <a:xfrm>
            <a:off x="1600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61" name="Прямоугольник 60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Прямоугольник 62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64" name="Прямая со стрелкой 63"/>
          <p:cNvCxnSpPr>
            <a:stCxn id="62" idx="3"/>
          </p:cNvCxnSpPr>
          <p:nvPr/>
        </p:nvCxnSpPr>
        <p:spPr>
          <a:xfrm flipV="1">
            <a:off x="2824180" y="4077000"/>
            <a:ext cx="523820" cy="183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49" idx="3"/>
          </p:cNvCxnSpPr>
          <p:nvPr/>
        </p:nvCxnSpPr>
        <p:spPr>
          <a:xfrm>
            <a:off x="4572000" y="4833000"/>
            <a:ext cx="484180" cy="324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V="1">
            <a:off x="6280180" y="5157000"/>
            <a:ext cx="50400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203273" y="5733000"/>
            <a:ext cx="920907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nullptr</a:t>
            </a:r>
            <a:endParaRPr lang="ru-RU" dirty="0">
              <a:solidFill>
                <a:srgbClr val="0000FF"/>
              </a:solidFill>
            </a:endParaRPr>
          </a:p>
        </p:txBody>
      </p:sp>
      <p:cxnSp>
        <p:nvCxnSpPr>
          <p:cNvPr id="69" name="Прямая соединительная линия 68"/>
          <p:cNvCxnSpPr>
            <a:endCxn id="68" idx="1"/>
          </p:cNvCxnSpPr>
          <p:nvPr/>
        </p:nvCxnSpPr>
        <p:spPr>
          <a:xfrm>
            <a:off x="8008180" y="5913000"/>
            <a:ext cx="195093" cy="0"/>
          </a:xfrm>
          <a:prstGeom prst="line">
            <a:avLst/>
          </a:prstGeom>
          <a:ln w="3175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/>
          <p:cNvSpPr/>
          <p:nvPr/>
        </p:nvSpPr>
        <p:spPr>
          <a:xfrm>
            <a:off x="5724000" y="3861000"/>
            <a:ext cx="1440000" cy="720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удаляемый элемент</a:t>
            </a:r>
          </a:p>
        </p:txBody>
      </p:sp>
      <p:cxnSp>
        <p:nvCxnSpPr>
          <p:cNvPr id="71" name="Прямая со стрелкой 70"/>
          <p:cNvCxnSpPr>
            <a:stCxn id="70" idx="1"/>
          </p:cNvCxnSpPr>
          <p:nvPr/>
        </p:nvCxnSpPr>
        <p:spPr>
          <a:xfrm flipH="1">
            <a:off x="4644000" y="4221000"/>
            <a:ext cx="1080000" cy="0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836000" y="3933000"/>
            <a:ext cx="576000" cy="432000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none" anchor="ctr">
            <a:noAutofit/>
          </a:bodyPr>
          <a:lstStyle/>
          <a:p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</a:t>
            </a:r>
            <a:endParaRPr lang="ru-RU" dirty="0"/>
          </a:p>
        </p:txBody>
      </p:sp>
      <p:cxnSp>
        <p:nvCxnSpPr>
          <p:cNvPr id="86" name="Прямая со стрелкой 85"/>
          <p:cNvCxnSpPr>
            <a:stCxn id="85" idx="3"/>
          </p:cNvCxnSpPr>
          <p:nvPr/>
        </p:nvCxnSpPr>
        <p:spPr>
          <a:xfrm>
            <a:off x="2412000" y="4149000"/>
            <a:ext cx="864000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Прямоугольник 71"/>
          <p:cNvSpPr/>
          <p:nvPr/>
        </p:nvSpPr>
        <p:spPr>
          <a:xfrm>
            <a:off x="252000" y="5013000"/>
            <a:ext cx="10080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spAutoFit/>
          </a:bodyPr>
          <a:lstStyle/>
          <a:p>
            <a:pPr algn="ctr"/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m_pHead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3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Односвязные списки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удаление вершины</a:t>
            </a:r>
          </a:p>
        </p:txBody>
      </p:sp>
    </p:spTree>
    <p:extLst>
      <p:ext uri="{BB962C8B-B14F-4D97-AF65-F5344CB8AC3E}">
        <p14:creationId xmlns:p14="http://schemas.microsoft.com/office/powerpoint/2010/main" val="106946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8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Прямоугольник 39"/>
          <p:cNvSpPr/>
          <p:nvPr/>
        </p:nvSpPr>
        <p:spPr>
          <a:xfrm>
            <a:off x="252000" y="1557000"/>
            <a:ext cx="8568000" cy="178510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DeleteElement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*&amp;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ru-RU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m_pNext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убрать из списка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освободить память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highlight>
                <a:srgbClr val="FFFFFF"/>
              </a:highligh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Односвязные списки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32" name="Стрелка вправо 31"/>
          <p:cNvSpPr/>
          <p:nvPr/>
        </p:nvSpPr>
        <p:spPr>
          <a:xfrm>
            <a:off x="406758" y="2485546"/>
            <a:ext cx="251520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66903" y="5733000"/>
            <a:ext cx="1324402" cy="370274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none" anchor="ctr">
            <a:noAutofit/>
          </a:bodyPr>
          <a:lstStyle/>
          <a:p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37" idx="3"/>
            <a:endCxn id="62" idx="1"/>
          </p:cNvCxnSpPr>
          <p:nvPr/>
        </p:nvCxnSpPr>
        <p:spPr>
          <a:xfrm flipV="1">
            <a:off x="1391305" y="5913000"/>
            <a:ext cx="208875" cy="5137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Группа 50"/>
          <p:cNvGrpSpPr/>
          <p:nvPr/>
        </p:nvGrpSpPr>
        <p:grpSpPr>
          <a:xfrm>
            <a:off x="5056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2" name="Прямоугольник 51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Прямоугольник 52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5" name="Группа 54"/>
          <p:cNvGrpSpPr/>
          <p:nvPr/>
        </p:nvGrpSpPr>
        <p:grpSpPr>
          <a:xfrm>
            <a:off x="6784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6" name="Прямоугольник 55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9" name="Прямая со стрелкой 58"/>
          <p:cNvCxnSpPr/>
          <p:nvPr/>
        </p:nvCxnSpPr>
        <p:spPr>
          <a:xfrm>
            <a:off x="1116000" y="5229000"/>
            <a:ext cx="504000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Группа 59"/>
          <p:cNvGrpSpPr/>
          <p:nvPr/>
        </p:nvGrpSpPr>
        <p:grpSpPr>
          <a:xfrm>
            <a:off x="1600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61" name="Прямоугольник 60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Прямоугольник 62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64" name="Прямая со стрелкой 63"/>
          <p:cNvCxnSpPr>
            <a:stCxn id="62" idx="3"/>
          </p:cNvCxnSpPr>
          <p:nvPr/>
        </p:nvCxnSpPr>
        <p:spPr>
          <a:xfrm flipV="1">
            <a:off x="2824180" y="5157000"/>
            <a:ext cx="225182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49" idx="3"/>
          </p:cNvCxnSpPr>
          <p:nvPr/>
        </p:nvCxnSpPr>
        <p:spPr>
          <a:xfrm>
            <a:off x="4572000" y="4833000"/>
            <a:ext cx="484180" cy="324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V="1">
            <a:off x="6280180" y="5157000"/>
            <a:ext cx="50400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203273" y="5733000"/>
            <a:ext cx="920907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nullptr</a:t>
            </a:r>
            <a:endParaRPr lang="ru-RU" dirty="0">
              <a:solidFill>
                <a:srgbClr val="0000FF"/>
              </a:solidFill>
            </a:endParaRPr>
          </a:p>
        </p:txBody>
      </p:sp>
      <p:cxnSp>
        <p:nvCxnSpPr>
          <p:cNvPr id="69" name="Прямая соединительная линия 68"/>
          <p:cNvCxnSpPr>
            <a:endCxn id="68" idx="1"/>
          </p:cNvCxnSpPr>
          <p:nvPr/>
        </p:nvCxnSpPr>
        <p:spPr>
          <a:xfrm>
            <a:off x="8008180" y="5913000"/>
            <a:ext cx="195093" cy="0"/>
          </a:xfrm>
          <a:prstGeom prst="line">
            <a:avLst/>
          </a:prstGeom>
          <a:ln w="3175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/>
          <p:cNvSpPr/>
          <p:nvPr/>
        </p:nvSpPr>
        <p:spPr>
          <a:xfrm>
            <a:off x="5724000" y="3861000"/>
            <a:ext cx="1440000" cy="720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удаляемый элемент</a:t>
            </a:r>
          </a:p>
        </p:txBody>
      </p:sp>
      <p:cxnSp>
        <p:nvCxnSpPr>
          <p:cNvPr id="71" name="Прямая со стрелкой 70"/>
          <p:cNvCxnSpPr>
            <a:stCxn id="70" idx="1"/>
          </p:cNvCxnSpPr>
          <p:nvPr/>
        </p:nvCxnSpPr>
        <p:spPr>
          <a:xfrm flipH="1">
            <a:off x="4644000" y="4221000"/>
            <a:ext cx="1080000" cy="0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836000" y="3933000"/>
            <a:ext cx="576000" cy="432000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none" anchor="ctr">
            <a:noAutofit/>
          </a:bodyPr>
          <a:lstStyle/>
          <a:p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</a:t>
            </a:r>
            <a:endParaRPr lang="ru-RU" dirty="0"/>
          </a:p>
        </p:txBody>
      </p:sp>
      <p:cxnSp>
        <p:nvCxnSpPr>
          <p:cNvPr id="86" name="Прямая со стрелкой 85"/>
          <p:cNvCxnSpPr>
            <a:stCxn id="85" idx="3"/>
          </p:cNvCxnSpPr>
          <p:nvPr/>
        </p:nvCxnSpPr>
        <p:spPr>
          <a:xfrm>
            <a:off x="2412000" y="4149000"/>
            <a:ext cx="864000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252000" y="5013000"/>
            <a:ext cx="10080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spAutoFit/>
          </a:bodyPr>
          <a:lstStyle/>
          <a:p>
            <a:pPr algn="ctr"/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m_pHead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41" name="Группа 40"/>
          <p:cNvGrpSpPr/>
          <p:nvPr/>
        </p:nvGrpSpPr>
        <p:grpSpPr>
          <a:xfrm>
            <a:off x="3348000" y="393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42" name="Прямоугольник 41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802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Прямоугольник 41"/>
          <p:cNvSpPr/>
          <p:nvPr/>
        </p:nvSpPr>
        <p:spPr>
          <a:xfrm>
            <a:off x="252000" y="1557000"/>
            <a:ext cx="8568000" cy="178510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DeleteElement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*&amp;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ru-RU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m_pNext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убрать из списка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освободить память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highlight>
                <a:srgbClr val="FFFFFF"/>
              </a:highligh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Односвязные списки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32" name="Стрелка вправо 31"/>
          <p:cNvSpPr/>
          <p:nvPr/>
        </p:nvSpPr>
        <p:spPr>
          <a:xfrm>
            <a:off x="396000" y="2762788"/>
            <a:ext cx="251520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66903" y="5733000"/>
            <a:ext cx="1324402" cy="370274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none" anchor="ctr">
            <a:noAutofit/>
          </a:bodyPr>
          <a:lstStyle/>
          <a:p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37" idx="3"/>
            <a:endCxn id="62" idx="1"/>
          </p:cNvCxnSpPr>
          <p:nvPr/>
        </p:nvCxnSpPr>
        <p:spPr>
          <a:xfrm flipV="1">
            <a:off x="1391305" y="5913000"/>
            <a:ext cx="208875" cy="5137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Группа 46"/>
          <p:cNvGrpSpPr/>
          <p:nvPr/>
        </p:nvGrpSpPr>
        <p:grpSpPr>
          <a:xfrm>
            <a:off x="3348000" y="393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48" name="Прямоугольник 47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5" name="Группа 54"/>
          <p:cNvGrpSpPr/>
          <p:nvPr/>
        </p:nvGrpSpPr>
        <p:grpSpPr>
          <a:xfrm>
            <a:off x="6784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6" name="Прямоугольник 55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9" name="Прямая со стрелкой 58"/>
          <p:cNvCxnSpPr/>
          <p:nvPr/>
        </p:nvCxnSpPr>
        <p:spPr>
          <a:xfrm>
            <a:off x="1116000" y="5229000"/>
            <a:ext cx="504000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Группа 59"/>
          <p:cNvGrpSpPr/>
          <p:nvPr/>
        </p:nvGrpSpPr>
        <p:grpSpPr>
          <a:xfrm>
            <a:off x="1600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61" name="Прямоугольник 60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Прямоугольник 62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65" name="Прямая со стрелкой 64"/>
          <p:cNvCxnSpPr>
            <a:stCxn id="49" idx="3"/>
          </p:cNvCxnSpPr>
          <p:nvPr/>
        </p:nvCxnSpPr>
        <p:spPr>
          <a:xfrm>
            <a:off x="4572000" y="4833000"/>
            <a:ext cx="484180" cy="324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203273" y="5733000"/>
            <a:ext cx="920907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nullptr</a:t>
            </a:r>
            <a:endParaRPr lang="ru-RU" dirty="0">
              <a:solidFill>
                <a:srgbClr val="0000FF"/>
              </a:solidFill>
            </a:endParaRPr>
          </a:p>
        </p:txBody>
      </p:sp>
      <p:cxnSp>
        <p:nvCxnSpPr>
          <p:cNvPr id="69" name="Прямая соединительная линия 68"/>
          <p:cNvCxnSpPr>
            <a:endCxn id="68" idx="1"/>
          </p:cNvCxnSpPr>
          <p:nvPr/>
        </p:nvCxnSpPr>
        <p:spPr>
          <a:xfrm>
            <a:off x="8008180" y="5913000"/>
            <a:ext cx="195093" cy="0"/>
          </a:xfrm>
          <a:prstGeom prst="line">
            <a:avLst/>
          </a:prstGeom>
          <a:ln w="3175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836000" y="3933000"/>
            <a:ext cx="576000" cy="432000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none" anchor="ctr">
            <a:noAutofit/>
          </a:bodyPr>
          <a:lstStyle/>
          <a:p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3064650" y="3753000"/>
            <a:ext cx="2016000" cy="151200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6" name="Прямая со стрелкой 85"/>
          <p:cNvCxnSpPr>
            <a:stCxn id="85" idx="3"/>
          </p:cNvCxnSpPr>
          <p:nvPr/>
        </p:nvCxnSpPr>
        <p:spPr>
          <a:xfrm>
            <a:off x="2412000" y="4149000"/>
            <a:ext cx="864000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62" idx="3"/>
          </p:cNvCxnSpPr>
          <p:nvPr/>
        </p:nvCxnSpPr>
        <p:spPr>
          <a:xfrm flipV="1">
            <a:off x="2824180" y="5157000"/>
            <a:ext cx="225182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Группа 50"/>
          <p:cNvGrpSpPr/>
          <p:nvPr/>
        </p:nvGrpSpPr>
        <p:grpSpPr>
          <a:xfrm>
            <a:off x="5056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2" name="Прямоугольник 51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Прямоугольник 52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0" name="Умножение 39"/>
          <p:cNvSpPr/>
          <p:nvPr/>
        </p:nvSpPr>
        <p:spPr>
          <a:xfrm>
            <a:off x="3492000" y="3933000"/>
            <a:ext cx="1080000" cy="1152000"/>
          </a:xfrm>
          <a:prstGeom prst="mathMultiply">
            <a:avLst/>
          </a:prstGeom>
          <a:solidFill>
            <a:schemeClr val="bg1"/>
          </a:solidFill>
          <a:ln w="25400">
            <a:solidFill>
              <a:srgbClr val="8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6" name="Прямая со стрелкой 65"/>
          <p:cNvCxnSpPr/>
          <p:nvPr/>
        </p:nvCxnSpPr>
        <p:spPr>
          <a:xfrm flipV="1">
            <a:off x="6280180" y="5157000"/>
            <a:ext cx="50400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252000" y="5013000"/>
            <a:ext cx="10080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spAutoFit/>
          </a:bodyPr>
          <a:lstStyle/>
          <a:p>
            <a:pPr algn="ctr"/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m_pHead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10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85" grpId="0" animBg="1"/>
      <p:bldP spid="38" grpId="0" animBg="1"/>
      <p:bldP spid="4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Односвязные списки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grpSp>
        <p:nvGrpSpPr>
          <p:cNvPr id="51" name="Группа 50"/>
          <p:cNvGrpSpPr/>
          <p:nvPr/>
        </p:nvGrpSpPr>
        <p:grpSpPr>
          <a:xfrm>
            <a:off x="5056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2" name="Прямоугольник 51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Прямоугольник 52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5" name="Группа 54"/>
          <p:cNvGrpSpPr/>
          <p:nvPr/>
        </p:nvGrpSpPr>
        <p:grpSpPr>
          <a:xfrm>
            <a:off x="6784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6" name="Прямоугольник 55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9" name="Прямая со стрелкой 58"/>
          <p:cNvCxnSpPr/>
          <p:nvPr/>
        </p:nvCxnSpPr>
        <p:spPr>
          <a:xfrm>
            <a:off x="1116000" y="5229000"/>
            <a:ext cx="504000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Группа 59"/>
          <p:cNvGrpSpPr/>
          <p:nvPr/>
        </p:nvGrpSpPr>
        <p:grpSpPr>
          <a:xfrm>
            <a:off x="1600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61" name="Прямоугольник 60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Прямоугольник 62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64" name="Прямая со стрелкой 63"/>
          <p:cNvCxnSpPr>
            <a:stCxn id="62" idx="3"/>
          </p:cNvCxnSpPr>
          <p:nvPr/>
        </p:nvCxnSpPr>
        <p:spPr>
          <a:xfrm flipV="1">
            <a:off x="2824180" y="5157000"/>
            <a:ext cx="225182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V="1">
            <a:off x="6280180" y="5157000"/>
            <a:ext cx="50400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203273" y="5733000"/>
            <a:ext cx="920907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nullptr</a:t>
            </a:r>
            <a:endParaRPr lang="ru-RU" dirty="0">
              <a:solidFill>
                <a:srgbClr val="0000FF"/>
              </a:solidFill>
            </a:endParaRPr>
          </a:p>
        </p:txBody>
      </p:sp>
      <p:cxnSp>
        <p:nvCxnSpPr>
          <p:cNvPr id="69" name="Прямая соединительная линия 68"/>
          <p:cNvCxnSpPr>
            <a:endCxn id="68" idx="1"/>
          </p:cNvCxnSpPr>
          <p:nvPr/>
        </p:nvCxnSpPr>
        <p:spPr>
          <a:xfrm>
            <a:off x="8008180" y="5913000"/>
            <a:ext cx="195093" cy="0"/>
          </a:xfrm>
          <a:prstGeom prst="line">
            <a:avLst/>
          </a:prstGeom>
          <a:ln w="3175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/>
          <p:cNvSpPr/>
          <p:nvPr/>
        </p:nvSpPr>
        <p:spPr>
          <a:xfrm>
            <a:off x="4500000" y="4005000"/>
            <a:ext cx="1440000" cy="720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удаляемый элемент</a:t>
            </a:r>
          </a:p>
        </p:txBody>
      </p:sp>
      <p:cxnSp>
        <p:nvCxnSpPr>
          <p:cNvPr id="71" name="Прямая со стрелкой 70"/>
          <p:cNvCxnSpPr>
            <a:stCxn id="70" idx="1"/>
          </p:cNvCxnSpPr>
          <p:nvPr/>
        </p:nvCxnSpPr>
        <p:spPr>
          <a:xfrm flipH="1">
            <a:off x="2916000" y="4365000"/>
            <a:ext cx="1584000" cy="792000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Прямоугольник 71"/>
          <p:cNvSpPr/>
          <p:nvPr/>
        </p:nvSpPr>
        <p:spPr>
          <a:xfrm>
            <a:off x="252000" y="5013000"/>
            <a:ext cx="1008000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spAutoFit/>
          </a:bodyPr>
          <a:lstStyle/>
          <a:p>
            <a:pPr algn="ctr"/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m_pHead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252000" y="1557000"/>
            <a:ext cx="8568000" cy="178510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DeleteElement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*&amp;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ru-RU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m_pNext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убрать из списка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освободить память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03734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Прямоугольник 41"/>
          <p:cNvSpPr/>
          <p:nvPr/>
        </p:nvSpPr>
        <p:spPr>
          <a:xfrm>
            <a:off x="252000" y="1557000"/>
            <a:ext cx="8568000" cy="178510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DeleteElement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*&amp;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ru-RU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m_pNext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убрать из списка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освободить память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highlight>
                <a:srgbClr val="FFFFFF"/>
              </a:highligh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Односвязные списки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32" name="Стрелка вправо 31"/>
          <p:cNvSpPr/>
          <p:nvPr/>
        </p:nvSpPr>
        <p:spPr>
          <a:xfrm>
            <a:off x="385243" y="2208304"/>
            <a:ext cx="251520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108000" y="3861000"/>
            <a:ext cx="1324402" cy="360000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none" anchor="ctr">
            <a:noAutofit/>
          </a:bodyPr>
          <a:lstStyle/>
          <a:p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endParaRPr lang="ru-RU" dirty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612000" y="4221000"/>
            <a:ext cx="0" cy="792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Группа 50"/>
          <p:cNvGrpSpPr/>
          <p:nvPr/>
        </p:nvGrpSpPr>
        <p:grpSpPr>
          <a:xfrm>
            <a:off x="5056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2" name="Прямоугольник 51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Прямоугольник 52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5" name="Группа 54"/>
          <p:cNvGrpSpPr/>
          <p:nvPr/>
        </p:nvGrpSpPr>
        <p:grpSpPr>
          <a:xfrm>
            <a:off x="6784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6" name="Прямоугольник 55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9" name="Прямая со стрелкой 58"/>
          <p:cNvCxnSpPr/>
          <p:nvPr/>
        </p:nvCxnSpPr>
        <p:spPr>
          <a:xfrm flipV="1">
            <a:off x="1116000" y="4077000"/>
            <a:ext cx="720000" cy="1152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Группа 59"/>
          <p:cNvGrpSpPr/>
          <p:nvPr/>
        </p:nvGrpSpPr>
        <p:grpSpPr>
          <a:xfrm>
            <a:off x="1836000" y="393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61" name="Прямоугольник 60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Прямоугольник 62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64" name="Прямая со стрелкой 63"/>
          <p:cNvCxnSpPr>
            <a:stCxn id="62" idx="3"/>
          </p:cNvCxnSpPr>
          <p:nvPr/>
        </p:nvCxnSpPr>
        <p:spPr>
          <a:xfrm>
            <a:off x="3060000" y="4833000"/>
            <a:ext cx="2016000" cy="39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V="1">
            <a:off x="6280180" y="5157000"/>
            <a:ext cx="50400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203273" y="5733000"/>
            <a:ext cx="920907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nullptr</a:t>
            </a:r>
            <a:endParaRPr lang="ru-RU" dirty="0">
              <a:solidFill>
                <a:srgbClr val="0000FF"/>
              </a:solidFill>
            </a:endParaRPr>
          </a:p>
        </p:txBody>
      </p:sp>
      <p:cxnSp>
        <p:nvCxnSpPr>
          <p:cNvPr id="69" name="Прямая соединительная линия 68"/>
          <p:cNvCxnSpPr>
            <a:endCxn id="68" idx="1"/>
          </p:cNvCxnSpPr>
          <p:nvPr/>
        </p:nvCxnSpPr>
        <p:spPr>
          <a:xfrm>
            <a:off x="8008180" y="5913000"/>
            <a:ext cx="195093" cy="0"/>
          </a:xfrm>
          <a:prstGeom prst="line">
            <a:avLst/>
          </a:prstGeom>
          <a:ln w="3175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/>
          <p:cNvSpPr/>
          <p:nvPr/>
        </p:nvSpPr>
        <p:spPr>
          <a:xfrm>
            <a:off x="5868000" y="3933000"/>
            <a:ext cx="1440000" cy="720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удаляемый элемент</a:t>
            </a:r>
          </a:p>
        </p:txBody>
      </p:sp>
      <p:cxnSp>
        <p:nvCxnSpPr>
          <p:cNvPr id="71" name="Прямая со стрелкой 70"/>
          <p:cNvCxnSpPr>
            <a:stCxn id="70" idx="1"/>
            <a:endCxn id="61" idx="3"/>
          </p:cNvCxnSpPr>
          <p:nvPr/>
        </p:nvCxnSpPr>
        <p:spPr>
          <a:xfrm flipH="1">
            <a:off x="3132000" y="4293000"/>
            <a:ext cx="2736000" cy="216000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3636000" y="3861000"/>
            <a:ext cx="576000" cy="432000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none" anchor="ctr">
            <a:noAutofit/>
          </a:bodyPr>
          <a:lstStyle/>
          <a:p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</a:t>
            </a:r>
            <a:endParaRPr lang="ru-RU" dirty="0"/>
          </a:p>
        </p:txBody>
      </p:sp>
      <p:cxnSp>
        <p:nvCxnSpPr>
          <p:cNvPr id="86" name="Прямая со стрелкой 85"/>
          <p:cNvCxnSpPr>
            <a:stCxn id="85" idx="1"/>
          </p:cNvCxnSpPr>
          <p:nvPr/>
        </p:nvCxnSpPr>
        <p:spPr>
          <a:xfrm flipH="1">
            <a:off x="3132000" y="4077000"/>
            <a:ext cx="504000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252000" y="5013000"/>
            <a:ext cx="10080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spAutoFit/>
          </a:bodyPr>
          <a:lstStyle/>
          <a:p>
            <a:pPr algn="ctr"/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m_pHead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10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8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рямоугольник 37"/>
          <p:cNvSpPr/>
          <p:nvPr/>
        </p:nvSpPr>
        <p:spPr>
          <a:xfrm>
            <a:off x="252000" y="1557000"/>
            <a:ext cx="8568000" cy="178510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DeleteElement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*&amp;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ru-RU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m_pNext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убрать из списка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освободить память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highlight>
                <a:srgbClr val="FFFFFF"/>
              </a:highligh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Односвязные списки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32" name="Стрелка вправо 31"/>
          <p:cNvSpPr/>
          <p:nvPr/>
        </p:nvSpPr>
        <p:spPr>
          <a:xfrm>
            <a:off x="417515" y="2485546"/>
            <a:ext cx="251520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108000" y="3861000"/>
            <a:ext cx="1324402" cy="360000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none" anchor="ctr">
            <a:noAutofit/>
          </a:bodyPr>
          <a:lstStyle/>
          <a:p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endParaRPr lang="ru-RU" dirty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612000" y="4221000"/>
            <a:ext cx="0" cy="792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Группа 50"/>
          <p:cNvGrpSpPr/>
          <p:nvPr/>
        </p:nvGrpSpPr>
        <p:grpSpPr>
          <a:xfrm>
            <a:off x="5056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2" name="Прямоугольник 51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Прямоугольник 52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5" name="Группа 54"/>
          <p:cNvGrpSpPr/>
          <p:nvPr/>
        </p:nvGrpSpPr>
        <p:grpSpPr>
          <a:xfrm>
            <a:off x="6784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6" name="Прямоугольник 55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9" name="Прямая со стрелкой 58"/>
          <p:cNvCxnSpPr/>
          <p:nvPr/>
        </p:nvCxnSpPr>
        <p:spPr>
          <a:xfrm>
            <a:off x="1116000" y="5229000"/>
            <a:ext cx="3960000" cy="72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Группа 59"/>
          <p:cNvGrpSpPr/>
          <p:nvPr/>
        </p:nvGrpSpPr>
        <p:grpSpPr>
          <a:xfrm>
            <a:off x="1836000" y="393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61" name="Прямоугольник 60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Прямоугольник 62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64" name="Прямая со стрелкой 63"/>
          <p:cNvCxnSpPr>
            <a:stCxn id="62" idx="3"/>
          </p:cNvCxnSpPr>
          <p:nvPr/>
        </p:nvCxnSpPr>
        <p:spPr>
          <a:xfrm>
            <a:off x="3060000" y="4833000"/>
            <a:ext cx="2016000" cy="324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V="1">
            <a:off x="6280180" y="5157000"/>
            <a:ext cx="50400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203273" y="5733000"/>
            <a:ext cx="920907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nullptr</a:t>
            </a:r>
            <a:endParaRPr lang="ru-RU" dirty="0">
              <a:solidFill>
                <a:srgbClr val="0000FF"/>
              </a:solidFill>
            </a:endParaRPr>
          </a:p>
        </p:txBody>
      </p:sp>
      <p:cxnSp>
        <p:nvCxnSpPr>
          <p:cNvPr id="69" name="Прямая соединительная линия 68"/>
          <p:cNvCxnSpPr>
            <a:endCxn id="68" idx="1"/>
          </p:cNvCxnSpPr>
          <p:nvPr/>
        </p:nvCxnSpPr>
        <p:spPr>
          <a:xfrm>
            <a:off x="8008180" y="5913000"/>
            <a:ext cx="195093" cy="0"/>
          </a:xfrm>
          <a:prstGeom prst="line">
            <a:avLst/>
          </a:prstGeom>
          <a:ln w="3175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/>
          <p:cNvSpPr/>
          <p:nvPr/>
        </p:nvSpPr>
        <p:spPr>
          <a:xfrm>
            <a:off x="5868000" y="3933000"/>
            <a:ext cx="1440000" cy="720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удаляемый элемент</a:t>
            </a:r>
          </a:p>
        </p:txBody>
      </p:sp>
      <p:cxnSp>
        <p:nvCxnSpPr>
          <p:cNvPr id="71" name="Прямая со стрелкой 70"/>
          <p:cNvCxnSpPr>
            <a:stCxn id="70" idx="1"/>
            <a:endCxn id="61" idx="3"/>
          </p:cNvCxnSpPr>
          <p:nvPr/>
        </p:nvCxnSpPr>
        <p:spPr>
          <a:xfrm flipH="1">
            <a:off x="3132000" y="4293000"/>
            <a:ext cx="2736000" cy="216000"/>
          </a:xfrm>
          <a:prstGeom prst="straightConnector1">
            <a:avLst/>
          </a:prstGeom>
          <a:ln w="15875">
            <a:solidFill>
              <a:schemeClr val="accent2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3636000" y="3861000"/>
            <a:ext cx="576000" cy="432000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none" anchor="ctr">
            <a:noAutofit/>
          </a:bodyPr>
          <a:lstStyle/>
          <a:p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</a:t>
            </a:r>
            <a:endParaRPr lang="ru-RU" dirty="0"/>
          </a:p>
        </p:txBody>
      </p:sp>
      <p:cxnSp>
        <p:nvCxnSpPr>
          <p:cNvPr id="86" name="Прямая со стрелкой 85"/>
          <p:cNvCxnSpPr>
            <a:stCxn id="85" idx="1"/>
          </p:cNvCxnSpPr>
          <p:nvPr/>
        </p:nvCxnSpPr>
        <p:spPr>
          <a:xfrm flipH="1">
            <a:off x="3132000" y="4077000"/>
            <a:ext cx="504000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252000" y="5013000"/>
            <a:ext cx="10080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spAutoFit/>
          </a:bodyPr>
          <a:lstStyle/>
          <a:p>
            <a:pPr algn="ctr"/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m_pHead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5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252000" y="1557000"/>
            <a:ext cx="8568000" cy="178510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DeleteElement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lst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*&amp;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ru-RU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m_pNext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убрать из списка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освободить память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highlight>
                <a:srgbClr val="FFFFFF"/>
              </a:highlight>
            </a:endParaRPr>
          </a:p>
        </p:txBody>
      </p:sp>
      <p:grpSp>
        <p:nvGrpSpPr>
          <p:cNvPr id="60" name="Группа 59"/>
          <p:cNvGrpSpPr/>
          <p:nvPr/>
        </p:nvGrpSpPr>
        <p:grpSpPr>
          <a:xfrm>
            <a:off x="1836000" y="393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61" name="Прямоугольник 60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solidFill>
              <a:srgbClr val="FFFF00">
                <a:alpha val="9000"/>
              </a:srgbClr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Прямоугольник 62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64" name="Прямая со стрелкой 63"/>
          <p:cNvCxnSpPr>
            <a:stCxn id="62" idx="3"/>
          </p:cNvCxnSpPr>
          <p:nvPr/>
        </p:nvCxnSpPr>
        <p:spPr>
          <a:xfrm>
            <a:off x="3060000" y="4833000"/>
            <a:ext cx="2016000" cy="324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Односвязные списки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32" name="Стрелка вправо 31"/>
          <p:cNvSpPr/>
          <p:nvPr/>
        </p:nvSpPr>
        <p:spPr>
          <a:xfrm>
            <a:off x="396000" y="2741273"/>
            <a:ext cx="251520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108000" y="3861000"/>
            <a:ext cx="1324402" cy="360000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none" anchor="ctr">
            <a:noAutofit/>
          </a:bodyPr>
          <a:lstStyle/>
          <a:p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endParaRPr lang="ru-RU" dirty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612000" y="4221000"/>
            <a:ext cx="0" cy="792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Группа 54"/>
          <p:cNvGrpSpPr/>
          <p:nvPr/>
        </p:nvGrpSpPr>
        <p:grpSpPr>
          <a:xfrm>
            <a:off x="6784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6" name="Прямоугольник 55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66" name="Прямая со стрелкой 65"/>
          <p:cNvCxnSpPr/>
          <p:nvPr/>
        </p:nvCxnSpPr>
        <p:spPr>
          <a:xfrm flipV="1">
            <a:off x="6280180" y="5157000"/>
            <a:ext cx="50400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203273" y="5733000"/>
            <a:ext cx="920907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nullptr</a:t>
            </a:r>
            <a:endParaRPr lang="ru-RU" dirty="0">
              <a:solidFill>
                <a:srgbClr val="0000FF"/>
              </a:solidFill>
            </a:endParaRPr>
          </a:p>
        </p:txBody>
      </p:sp>
      <p:cxnSp>
        <p:nvCxnSpPr>
          <p:cNvPr id="69" name="Прямая соединительная линия 68"/>
          <p:cNvCxnSpPr>
            <a:endCxn id="68" idx="1"/>
          </p:cNvCxnSpPr>
          <p:nvPr/>
        </p:nvCxnSpPr>
        <p:spPr>
          <a:xfrm>
            <a:off x="8008180" y="5913000"/>
            <a:ext cx="195093" cy="0"/>
          </a:xfrm>
          <a:prstGeom prst="line">
            <a:avLst/>
          </a:prstGeom>
          <a:ln w="3175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1470850" y="3744890"/>
            <a:ext cx="3960000" cy="151200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Умножение 33"/>
          <p:cNvSpPr/>
          <p:nvPr/>
        </p:nvSpPr>
        <p:spPr>
          <a:xfrm>
            <a:off x="1980000" y="3933000"/>
            <a:ext cx="1080000" cy="1152000"/>
          </a:xfrm>
          <a:prstGeom prst="mathMultiply">
            <a:avLst/>
          </a:prstGeom>
          <a:solidFill>
            <a:schemeClr val="bg1"/>
          </a:solidFill>
          <a:ln w="25400">
            <a:solidFill>
              <a:srgbClr val="8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Прямая со стрелкой 58"/>
          <p:cNvCxnSpPr/>
          <p:nvPr/>
        </p:nvCxnSpPr>
        <p:spPr>
          <a:xfrm>
            <a:off x="1116000" y="5229000"/>
            <a:ext cx="3960000" cy="72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3636000" y="3861000"/>
            <a:ext cx="576000" cy="432000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none" anchor="ctr">
            <a:noAutofit/>
          </a:bodyPr>
          <a:lstStyle/>
          <a:p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</a:t>
            </a:r>
            <a:endParaRPr lang="ru-RU" dirty="0"/>
          </a:p>
        </p:txBody>
      </p:sp>
      <p:cxnSp>
        <p:nvCxnSpPr>
          <p:cNvPr id="86" name="Прямая со стрелкой 85"/>
          <p:cNvCxnSpPr>
            <a:stCxn id="85" idx="1"/>
          </p:cNvCxnSpPr>
          <p:nvPr/>
        </p:nvCxnSpPr>
        <p:spPr>
          <a:xfrm flipH="1">
            <a:off x="3132000" y="4077000"/>
            <a:ext cx="504000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Группа 50"/>
          <p:cNvGrpSpPr/>
          <p:nvPr/>
        </p:nvGrpSpPr>
        <p:grpSpPr>
          <a:xfrm>
            <a:off x="5056180" y="501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2" name="Прямоугольник 51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Прямоугольник 52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35" name="Прямоугольник 34"/>
          <p:cNvSpPr/>
          <p:nvPr/>
        </p:nvSpPr>
        <p:spPr>
          <a:xfrm>
            <a:off x="252000" y="5013000"/>
            <a:ext cx="10080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spAutoFit/>
          </a:bodyPr>
          <a:lstStyle/>
          <a:p>
            <a:pPr algn="ctr"/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m_pHead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959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136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Основные виды связанных динамических структур данных</a:t>
            </a: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350762" y="1640202"/>
            <a:ext cx="80438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 dirty="0">
                <a:latin typeface="+mn-lt"/>
              </a:rPr>
              <a:t>Кольцевые списки </a:t>
            </a:r>
            <a:r>
              <a:rPr lang="ru-RU" altLang="ru-RU" sz="2400" dirty="0">
                <a:latin typeface="+mn-lt"/>
              </a:rPr>
              <a:t>– имеют дополнительную связь между первым и последним элементами.</a:t>
            </a:r>
          </a:p>
        </p:txBody>
      </p:sp>
      <p:sp>
        <p:nvSpPr>
          <p:cNvPr id="53" name="Прямоугольник 52"/>
          <p:cNvSpPr/>
          <p:nvPr/>
        </p:nvSpPr>
        <p:spPr>
          <a:xfrm>
            <a:off x="452572" y="3523950"/>
            <a:ext cx="1008000" cy="28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m_Head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5" name="Группа 54"/>
          <p:cNvGrpSpPr/>
          <p:nvPr/>
        </p:nvGrpSpPr>
        <p:grpSpPr>
          <a:xfrm>
            <a:off x="452572" y="3811950"/>
            <a:ext cx="1296000" cy="1152000"/>
            <a:chOff x="2700000" y="3429000"/>
            <a:chExt cx="1296000" cy="1152000"/>
          </a:xfrm>
        </p:grpSpPr>
        <p:sp>
          <p:nvSpPr>
            <p:cNvPr id="57" name="Прямоугольник 56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Прямоугольник 67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i="1" strike="sngStrike" dirty="0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i="1" strike="sngStrike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3864265-6370-4FA1-A7C2-4B4FCD2BB7CA}"/>
              </a:ext>
            </a:extLst>
          </p:cNvPr>
          <p:cNvGrpSpPr/>
          <p:nvPr/>
        </p:nvGrpSpPr>
        <p:grpSpPr>
          <a:xfrm>
            <a:off x="2658056" y="3811950"/>
            <a:ext cx="1296000" cy="1152000"/>
            <a:chOff x="3492000" y="2781000"/>
            <a:chExt cx="1296000" cy="1152000"/>
          </a:xfrm>
        </p:grpSpPr>
        <p:sp>
          <p:nvSpPr>
            <p:cNvPr id="71" name="Прямоугольник 70"/>
            <p:cNvSpPr/>
            <p:nvPr/>
          </p:nvSpPr>
          <p:spPr>
            <a:xfrm>
              <a:off x="3492000" y="2781000"/>
              <a:ext cx="1296000" cy="11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2" name="Прямоугольник 71"/>
            <p:cNvSpPr/>
            <p:nvPr/>
          </p:nvSpPr>
          <p:spPr>
            <a:xfrm>
              <a:off x="3492000" y="3501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5" name="Прямоугольник 74"/>
            <p:cNvSpPr/>
            <p:nvPr/>
          </p:nvSpPr>
          <p:spPr>
            <a:xfrm>
              <a:off x="3492000" y="3141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76" name="Прямая со стрелкой 75"/>
          <p:cNvCxnSpPr>
            <a:cxnSpLocks/>
            <a:stCxn id="58" idx="3"/>
          </p:cNvCxnSpPr>
          <p:nvPr/>
        </p:nvCxnSpPr>
        <p:spPr>
          <a:xfrm flipV="1">
            <a:off x="1676572" y="3933392"/>
            <a:ext cx="985199" cy="778558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78A8F2A-6318-4B65-94AF-A860D296622C}"/>
              </a:ext>
            </a:extLst>
          </p:cNvPr>
          <p:cNvGrpSpPr/>
          <p:nvPr/>
        </p:nvGrpSpPr>
        <p:grpSpPr>
          <a:xfrm>
            <a:off x="4867255" y="3800728"/>
            <a:ext cx="1296000" cy="1152000"/>
            <a:chOff x="5220000" y="2781000"/>
            <a:chExt cx="1296000" cy="1152000"/>
          </a:xfrm>
        </p:grpSpPr>
        <p:sp>
          <p:nvSpPr>
            <p:cNvPr id="78" name="Прямоугольник 77"/>
            <p:cNvSpPr/>
            <p:nvPr/>
          </p:nvSpPr>
          <p:spPr>
            <a:xfrm>
              <a:off x="5220000" y="2781000"/>
              <a:ext cx="1296000" cy="11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9" name="Прямоугольник 78"/>
            <p:cNvSpPr/>
            <p:nvPr/>
          </p:nvSpPr>
          <p:spPr>
            <a:xfrm>
              <a:off x="5220000" y="3501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0" name="Прямоугольник 79"/>
            <p:cNvSpPr/>
            <p:nvPr/>
          </p:nvSpPr>
          <p:spPr>
            <a:xfrm>
              <a:off x="5220000" y="3141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82" name="Прямая со стрелкой 81"/>
          <p:cNvCxnSpPr>
            <a:cxnSpLocks/>
          </p:cNvCxnSpPr>
          <p:nvPr/>
        </p:nvCxnSpPr>
        <p:spPr>
          <a:xfrm flipV="1">
            <a:off x="3882056" y="3955950"/>
            <a:ext cx="981276" cy="75204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10168E0-31FE-4895-8A6C-90699E51602D}"/>
              </a:ext>
            </a:extLst>
          </p:cNvPr>
          <p:cNvGrpSpPr/>
          <p:nvPr/>
        </p:nvGrpSpPr>
        <p:grpSpPr>
          <a:xfrm>
            <a:off x="6876000" y="3811950"/>
            <a:ext cx="1296000" cy="1152000"/>
            <a:chOff x="6948000" y="2781000"/>
            <a:chExt cx="1296000" cy="1152000"/>
          </a:xfrm>
        </p:grpSpPr>
        <p:sp>
          <p:nvSpPr>
            <p:cNvPr id="86" name="Прямоугольник 85"/>
            <p:cNvSpPr/>
            <p:nvPr/>
          </p:nvSpPr>
          <p:spPr>
            <a:xfrm>
              <a:off x="6948000" y="2781000"/>
              <a:ext cx="1296000" cy="11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Прямоугольник 86"/>
            <p:cNvSpPr/>
            <p:nvPr/>
          </p:nvSpPr>
          <p:spPr>
            <a:xfrm>
              <a:off x="6948000" y="3501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8" name="Прямоугольник 87"/>
            <p:cNvSpPr/>
            <p:nvPr/>
          </p:nvSpPr>
          <p:spPr>
            <a:xfrm>
              <a:off x="6948000" y="3141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89" name="Прямая со стрелкой 88"/>
          <p:cNvCxnSpPr>
            <a:cxnSpLocks/>
            <a:stCxn id="79" idx="3"/>
          </p:cNvCxnSpPr>
          <p:nvPr/>
        </p:nvCxnSpPr>
        <p:spPr>
          <a:xfrm flipV="1">
            <a:off x="6091255" y="3955950"/>
            <a:ext cx="784745" cy="744778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>
            <a:stCxn id="87" idx="3"/>
          </p:cNvCxnSpPr>
          <p:nvPr/>
        </p:nvCxnSpPr>
        <p:spPr>
          <a:xfrm flipV="1">
            <a:off x="8100000" y="4707990"/>
            <a:ext cx="644077" cy="396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>
            <a:cxnSpLocks/>
          </p:cNvCxnSpPr>
          <p:nvPr/>
        </p:nvCxnSpPr>
        <p:spPr>
          <a:xfrm flipV="1">
            <a:off x="8742484" y="2853168"/>
            <a:ext cx="0" cy="1854822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>
            <a:cxnSpLocks/>
          </p:cNvCxnSpPr>
          <p:nvPr/>
        </p:nvCxnSpPr>
        <p:spPr>
          <a:xfrm>
            <a:off x="1610121" y="2853000"/>
            <a:ext cx="7128440" cy="0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cxnSpLocks/>
          </p:cNvCxnSpPr>
          <p:nvPr/>
        </p:nvCxnSpPr>
        <p:spPr>
          <a:xfrm flipH="1">
            <a:off x="1610121" y="2841946"/>
            <a:ext cx="4363" cy="970004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4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2021/2022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-171400"/>
            <a:ext cx="8496943" cy="90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Выделение памяти для строк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40000" y="693000"/>
            <a:ext cx="835200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ru-RU" sz="2200" dirty="0">
                <a:solidFill>
                  <a:prstClr val="black"/>
                </a:solidFill>
              </a:rPr>
              <a:t>4) Исходно выделяем память с запасом, а если при очередном добавлении памяти не хватает – </a:t>
            </a:r>
            <a:r>
              <a:rPr lang="ru-RU" sz="2200" dirty="0" err="1">
                <a:solidFill>
                  <a:prstClr val="black"/>
                </a:solidFill>
              </a:rPr>
              <a:t>перевыделяем</a:t>
            </a:r>
            <a:r>
              <a:rPr lang="ru-RU" sz="2200" dirty="0">
                <a:solidFill>
                  <a:prstClr val="black"/>
                </a:solidFill>
              </a:rPr>
              <a:t> память с избытком:</a:t>
            </a:r>
          </a:p>
        </p:txBody>
      </p:sp>
      <p:sp>
        <p:nvSpPr>
          <p:cNvPr id="16" name="Стрелка вниз 15"/>
          <p:cNvSpPr/>
          <p:nvPr/>
        </p:nvSpPr>
        <p:spPr>
          <a:xfrm>
            <a:off x="1476000" y="2277000"/>
            <a:ext cx="360000" cy="360000"/>
          </a:xfrm>
          <a:prstGeom prst="downArrow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>
            <a:off x="2556000" y="3285000"/>
            <a:ext cx="360000" cy="360000"/>
          </a:xfrm>
          <a:prstGeom prst="downArrow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188761" y="4221785"/>
            <a:ext cx="8640000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</a:pPr>
            <a:r>
              <a:rPr lang="ru-RU" sz="2200" dirty="0">
                <a:solidFill>
                  <a:prstClr val="black"/>
                </a:solidFill>
              </a:rPr>
              <a:t>Какова сложность сборки строки длины </a:t>
            </a:r>
            <a:r>
              <a:rPr lang="en-US" sz="2200" dirty="0">
                <a:solidFill>
                  <a:prstClr val="black"/>
                </a:solidFill>
              </a:rPr>
              <a:t>N </a:t>
            </a:r>
            <a:r>
              <a:rPr lang="ru-RU" sz="2200" dirty="0">
                <a:solidFill>
                  <a:prstClr val="black"/>
                </a:solidFill>
              </a:rPr>
              <a:t>символов?</a:t>
            </a:r>
            <a:br>
              <a:rPr lang="ru-RU" sz="2200" dirty="0">
                <a:solidFill>
                  <a:prstClr val="black"/>
                </a:solidFill>
              </a:rPr>
            </a:br>
            <a:r>
              <a:rPr lang="ru-RU" sz="2200" dirty="0">
                <a:solidFill>
                  <a:schemeClr val="bg1">
                    <a:lumMod val="50000"/>
                  </a:schemeClr>
                </a:solidFill>
              </a:rPr>
              <a:t>(для упрощения оценки считать, что буквы добавляются по одной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pPr lvl="0">
              <a:lnSpc>
                <a:spcPct val="90000"/>
              </a:lnSpc>
            </a:pPr>
            <a:r>
              <a:rPr lang="ru-RU" sz="2200" dirty="0">
                <a:solidFill>
                  <a:schemeClr val="bg1">
                    <a:lumMod val="50000"/>
                  </a:schemeClr>
                </a:solidFill>
              </a:rPr>
              <a:t>выделением и освобождением памяти пренебречь)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16000" y="4732955"/>
            <a:ext cx="909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(~N)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56000" y="369778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1116000" y="369778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1476000" y="369778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1836000" y="369778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2196000" y="369778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2556000" y="369778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2916000" y="369778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3276000" y="369778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3636000" y="369778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3996000" y="369778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4356000" y="369778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4716000" y="369778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5076000" y="369778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5436000" y="369778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5796000" y="369778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6156000" y="369778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6516000" y="369778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876000" y="369778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7236000" y="369778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7596000" y="369778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756000" y="1773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1116000" y="1773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1476000" y="1773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1836000" y="1773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2196000" y="1773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756000" y="270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1116000" y="270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1476000" y="270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1836000" y="270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2196000" y="270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2556000" y="270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2916000" y="270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3276000" y="270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3636000" y="270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3996000" y="270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6" name="Прямоугольник 65"/>
          <p:cNvSpPr/>
          <p:nvPr/>
        </p:nvSpPr>
        <p:spPr>
          <a:xfrm>
            <a:off x="1116000" y="1773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1476000" y="1773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2196000" y="1773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2556000" y="270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2916000" y="270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3276000" y="270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3636000" y="270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4" name="Прямоугольник 73"/>
          <p:cNvSpPr/>
          <p:nvPr/>
        </p:nvSpPr>
        <p:spPr>
          <a:xfrm>
            <a:off x="3996000" y="270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4716000" y="369778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7" name="Прямоугольник 76"/>
          <p:cNvSpPr/>
          <p:nvPr/>
        </p:nvSpPr>
        <p:spPr>
          <a:xfrm>
            <a:off x="5076000" y="369778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>
            <a:off x="5796000" y="369778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6156000" y="369778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1" name="Прямоугольник 80"/>
          <p:cNvSpPr/>
          <p:nvPr/>
        </p:nvSpPr>
        <p:spPr>
          <a:xfrm>
            <a:off x="6516000" y="369778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876000" y="369778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7236000" y="369778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4" name="Прямоугольник 83"/>
          <p:cNvSpPr/>
          <p:nvPr/>
        </p:nvSpPr>
        <p:spPr>
          <a:xfrm>
            <a:off x="7596000" y="369778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\0</a:t>
            </a:r>
            <a:endParaRPr lang="ru-RU"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5" name="Прямоугольник 84"/>
          <p:cNvSpPr/>
          <p:nvPr/>
        </p:nvSpPr>
        <p:spPr>
          <a:xfrm>
            <a:off x="756000" y="270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6" name="Прямоугольник 85"/>
          <p:cNvSpPr/>
          <p:nvPr/>
        </p:nvSpPr>
        <p:spPr>
          <a:xfrm>
            <a:off x="1116000" y="270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7" name="Прямоугольник 86"/>
          <p:cNvSpPr/>
          <p:nvPr/>
        </p:nvSpPr>
        <p:spPr>
          <a:xfrm>
            <a:off x="1476000" y="270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2196000" y="270900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8" name="Умножение 27"/>
          <p:cNvSpPr/>
          <p:nvPr/>
        </p:nvSpPr>
        <p:spPr>
          <a:xfrm>
            <a:off x="1116000" y="1341000"/>
            <a:ext cx="1080000" cy="1152000"/>
          </a:xfrm>
          <a:prstGeom prst="mathMultiply">
            <a:avLst/>
          </a:prstGeom>
          <a:solidFill>
            <a:schemeClr val="bg1"/>
          </a:solidFill>
          <a:ln w="25400">
            <a:solidFill>
              <a:srgbClr val="8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/>
          <p:cNvSpPr/>
          <p:nvPr/>
        </p:nvSpPr>
        <p:spPr>
          <a:xfrm>
            <a:off x="756000" y="369778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0" name="Прямоугольник 89"/>
          <p:cNvSpPr/>
          <p:nvPr/>
        </p:nvSpPr>
        <p:spPr>
          <a:xfrm>
            <a:off x="1116000" y="369778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1" name="Прямоугольник 90"/>
          <p:cNvSpPr/>
          <p:nvPr/>
        </p:nvSpPr>
        <p:spPr>
          <a:xfrm>
            <a:off x="1476000" y="369778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1836000" y="369778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3" name="Прямоугольник 92"/>
          <p:cNvSpPr/>
          <p:nvPr/>
        </p:nvSpPr>
        <p:spPr>
          <a:xfrm>
            <a:off x="2196000" y="369778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4" name="Прямоугольник 93"/>
          <p:cNvSpPr/>
          <p:nvPr/>
        </p:nvSpPr>
        <p:spPr>
          <a:xfrm>
            <a:off x="2556000" y="369778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5" name="Прямоугольник 94"/>
          <p:cNvSpPr/>
          <p:nvPr/>
        </p:nvSpPr>
        <p:spPr>
          <a:xfrm>
            <a:off x="2916000" y="369778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6" name="Прямоугольник 95"/>
          <p:cNvSpPr/>
          <p:nvPr/>
        </p:nvSpPr>
        <p:spPr>
          <a:xfrm>
            <a:off x="3276000" y="369778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7" name="Прямоугольник 96"/>
          <p:cNvSpPr/>
          <p:nvPr/>
        </p:nvSpPr>
        <p:spPr>
          <a:xfrm>
            <a:off x="3636000" y="369778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8" name="Прямоугольник 97"/>
          <p:cNvSpPr/>
          <p:nvPr/>
        </p:nvSpPr>
        <p:spPr>
          <a:xfrm>
            <a:off x="3996000" y="3697780"/>
            <a:ext cx="360000" cy="43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7" name="Умножение 26"/>
          <p:cNvSpPr/>
          <p:nvPr/>
        </p:nvSpPr>
        <p:spPr>
          <a:xfrm>
            <a:off x="2196000" y="2349000"/>
            <a:ext cx="1080000" cy="1152000"/>
          </a:xfrm>
          <a:prstGeom prst="mathMultiply">
            <a:avLst/>
          </a:prstGeom>
          <a:solidFill>
            <a:schemeClr val="bg1"/>
          </a:solidFill>
          <a:ln w="25400">
            <a:solidFill>
              <a:srgbClr val="8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500000" y="1485000"/>
            <a:ext cx="4489764" cy="1872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2200" dirty="0">
                <a:solidFill>
                  <a:schemeClr val="tx1"/>
                </a:solidFill>
              </a:rPr>
              <a:t>Добавление в строку символа таким способом имеет константную сложность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ru-RU" sz="2200" dirty="0">
                <a:solidFill>
                  <a:schemeClr val="tx1"/>
                </a:solidFill>
              </a:rPr>
              <a:t>(хотя для некоторых символов времени требуется существенно больше чем для других)</a:t>
            </a:r>
          </a:p>
        </p:txBody>
      </p:sp>
      <p:sp>
        <p:nvSpPr>
          <p:cNvPr id="99" name="Скругленный прямоугольник 98"/>
          <p:cNvSpPr/>
          <p:nvPr/>
        </p:nvSpPr>
        <p:spPr>
          <a:xfrm>
            <a:off x="3456000" y="5405738"/>
            <a:ext cx="5544000" cy="792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2200" dirty="0">
                <a:solidFill>
                  <a:schemeClr val="tx1"/>
                </a:solidFill>
              </a:rPr>
              <a:t>Такой класс сложности называют</a:t>
            </a:r>
            <a:br>
              <a:rPr lang="ru-RU" sz="2200" dirty="0">
                <a:solidFill>
                  <a:schemeClr val="tx1"/>
                </a:solidFill>
              </a:rPr>
            </a:br>
            <a:r>
              <a:rPr lang="ru-RU" sz="2200" b="1" u="sng" dirty="0">
                <a:solidFill>
                  <a:schemeClr val="tx1"/>
                </a:solidFill>
              </a:rPr>
              <a:t>амортизированная константная сложность</a:t>
            </a:r>
            <a:endParaRPr lang="ru-RU" sz="2200" u="sng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F91DA90-842D-45E8-8E5B-B4D963535AEF}"/>
              </a:ext>
            </a:extLst>
          </p:cNvPr>
          <p:cNvSpPr/>
          <p:nvPr/>
        </p:nvSpPr>
        <p:spPr>
          <a:xfrm>
            <a:off x="188761" y="5181840"/>
            <a:ext cx="302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prstClr val="black"/>
                </a:solidFill>
              </a:rPr>
              <a:t>Какова сложность добавления 1 символа в строку в среднем? </a:t>
            </a:r>
            <a:endParaRPr lang="ru-RU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2E99F52-58E4-4B85-B0BE-48E663A778B4}"/>
              </a:ext>
            </a:extLst>
          </p:cNvPr>
          <p:cNvSpPr txBox="1"/>
          <p:nvPr/>
        </p:nvSpPr>
        <p:spPr>
          <a:xfrm>
            <a:off x="2641328" y="5801738"/>
            <a:ext cx="909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(~1)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9623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9" grpId="0"/>
      <p:bldP spid="30" grpId="0"/>
      <p:bldP spid="5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6" grpId="0" animBg="1"/>
      <p:bldP spid="77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2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27" grpId="0" animBg="1"/>
      <p:bldP spid="7" grpId="0" animBg="1"/>
      <p:bldP spid="99" grpId="0" animBg="1"/>
      <p:bldP spid="8" grpId="0"/>
      <p:bldP spid="10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Двусвязные списки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900000" y="1701000"/>
            <a:ext cx="2016000" cy="576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m_pHead</a:t>
            </a:r>
            <a:endParaRPr lang="ru-RU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cs typeface="Consolas" panose="020B0609020204030204" pitchFamily="49" charset="0"/>
              </a:rPr>
              <a:t>(голова списка)</a:t>
            </a:r>
          </a:p>
        </p:txBody>
      </p:sp>
      <p:grpSp>
        <p:nvGrpSpPr>
          <p:cNvPr id="20" name="Группа 19"/>
          <p:cNvGrpSpPr/>
          <p:nvPr/>
        </p:nvGrpSpPr>
        <p:grpSpPr>
          <a:xfrm>
            <a:off x="1260000" y="3213000"/>
            <a:ext cx="1296000" cy="1512000"/>
            <a:chOff x="1260000" y="3213000"/>
            <a:chExt cx="1296000" cy="1512000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1260000" y="3213000"/>
              <a:ext cx="1296000" cy="151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260000" y="3933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m_pPrev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260000" y="3573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Прямоугольник 41"/>
            <p:cNvSpPr/>
            <p:nvPr/>
          </p:nvSpPr>
          <p:spPr>
            <a:xfrm>
              <a:off x="1260000" y="4293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3060000" y="3213000"/>
            <a:ext cx="1296000" cy="1512000"/>
            <a:chOff x="3060000" y="3213000"/>
            <a:chExt cx="1296000" cy="1512000"/>
          </a:xfrm>
        </p:grpSpPr>
        <p:sp>
          <p:nvSpPr>
            <p:cNvPr id="44" name="Прямоугольник 43"/>
            <p:cNvSpPr/>
            <p:nvPr/>
          </p:nvSpPr>
          <p:spPr>
            <a:xfrm>
              <a:off x="3060000" y="3213000"/>
              <a:ext cx="1296000" cy="151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3060000" y="3933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m_pPrev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Прямоугольник 45"/>
            <p:cNvSpPr/>
            <p:nvPr/>
          </p:nvSpPr>
          <p:spPr>
            <a:xfrm>
              <a:off x="3060000" y="3573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3060000" y="4293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4860000" y="3213000"/>
            <a:ext cx="1296000" cy="1512000"/>
            <a:chOff x="4860000" y="3213000"/>
            <a:chExt cx="1296000" cy="1512000"/>
          </a:xfrm>
        </p:grpSpPr>
        <p:sp>
          <p:nvSpPr>
            <p:cNvPr id="49" name="Прямоугольник 48"/>
            <p:cNvSpPr/>
            <p:nvPr/>
          </p:nvSpPr>
          <p:spPr>
            <a:xfrm>
              <a:off x="4860000" y="3213000"/>
              <a:ext cx="1296000" cy="151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4860000" y="3933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m_pPrev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4860000" y="3573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Прямоугольник 51"/>
            <p:cNvSpPr/>
            <p:nvPr/>
          </p:nvSpPr>
          <p:spPr>
            <a:xfrm>
              <a:off x="4860000" y="4293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6" name="Прямая со стрелкой 55"/>
          <p:cNvCxnSpPr/>
          <p:nvPr/>
        </p:nvCxnSpPr>
        <p:spPr>
          <a:xfrm flipH="1" flipV="1">
            <a:off x="2556000" y="3357000"/>
            <a:ext cx="504000" cy="792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4284000" y="3357000"/>
            <a:ext cx="576000" cy="111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 flipV="1">
            <a:off x="4356000" y="3357000"/>
            <a:ext cx="504000" cy="792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42" idx="3"/>
          </p:cNvCxnSpPr>
          <p:nvPr/>
        </p:nvCxnSpPr>
        <p:spPr>
          <a:xfrm flipV="1">
            <a:off x="2484000" y="3357000"/>
            <a:ext cx="576000" cy="111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V="1">
            <a:off x="6084000" y="3357000"/>
            <a:ext cx="576000" cy="111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H="1" flipV="1">
            <a:off x="6156000" y="3357000"/>
            <a:ext cx="504000" cy="792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189579" y="4293000"/>
            <a:ext cx="882421" cy="40011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nullptr</a:t>
            </a:r>
            <a:endParaRPr lang="ru-RU" dirty="0">
              <a:solidFill>
                <a:srgbClr val="0000FF"/>
              </a:solidFill>
            </a:endParaRPr>
          </a:p>
        </p:txBody>
      </p:sp>
      <p:cxnSp>
        <p:nvCxnSpPr>
          <p:cNvPr id="19" name="Прямая со стрелкой 18"/>
          <p:cNvCxnSpPr>
            <a:stCxn id="65" idx="3"/>
            <a:endCxn id="70" idx="1"/>
          </p:cNvCxnSpPr>
          <p:nvPr/>
        </p:nvCxnSpPr>
        <p:spPr>
          <a:xfrm>
            <a:off x="7884000" y="4473000"/>
            <a:ext cx="305579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8000" y="3933000"/>
            <a:ext cx="882421" cy="40011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nullptr</a:t>
            </a:r>
            <a:endParaRPr lang="ru-RU" dirty="0">
              <a:solidFill>
                <a:srgbClr val="0000FF"/>
              </a:solidFill>
            </a:endParaRPr>
          </a:p>
        </p:txBody>
      </p:sp>
      <p:cxnSp>
        <p:nvCxnSpPr>
          <p:cNvPr id="74" name="Прямая со стрелкой 73"/>
          <p:cNvCxnSpPr>
            <a:stCxn id="13" idx="1"/>
            <a:endCxn id="73" idx="3"/>
          </p:cNvCxnSpPr>
          <p:nvPr/>
        </p:nvCxnSpPr>
        <p:spPr>
          <a:xfrm flipH="1">
            <a:off x="990421" y="4113000"/>
            <a:ext cx="269579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Прямоугольник 80"/>
          <p:cNvSpPr/>
          <p:nvPr/>
        </p:nvSpPr>
        <p:spPr>
          <a:xfrm>
            <a:off x="6300000" y="1701000"/>
            <a:ext cx="2016000" cy="576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m_pTail</a:t>
            </a:r>
            <a:endParaRPr lang="ru-RU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cs typeface="Consolas" panose="020B0609020204030204" pitchFamily="49" charset="0"/>
              </a:rPr>
              <a:t>(хвост списка)</a:t>
            </a:r>
          </a:p>
        </p:txBody>
      </p:sp>
      <p:cxnSp>
        <p:nvCxnSpPr>
          <p:cNvPr id="83" name="Прямая со стрелкой 82"/>
          <p:cNvCxnSpPr>
            <a:stCxn id="9" idx="2"/>
            <a:endCxn id="12" idx="0"/>
          </p:cNvCxnSpPr>
          <p:nvPr/>
        </p:nvCxnSpPr>
        <p:spPr>
          <a:xfrm>
            <a:off x="1908000" y="2277000"/>
            <a:ext cx="0" cy="93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1" idx="2"/>
            <a:endCxn id="62" idx="0"/>
          </p:cNvCxnSpPr>
          <p:nvPr/>
        </p:nvCxnSpPr>
        <p:spPr>
          <a:xfrm>
            <a:off x="7308000" y="2277000"/>
            <a:ext cx="0" cy="93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grpSp>
        <p:nvGrpSpPr>
          <p:cNvPr id="23" name="Группа 22"/>
          <p:cNvGrpSpPr/>
          <p:nvPr/>
        </p:nvGrpSpPr>
        <p:grpSpPr>
          <a:xfrm>
            <a:off x="6660000" y="3213000"/>
            <a:ext cx="1296000" cy="1512000"/>
            <a:chOff x="6660000" y="3213000"/>
            <a:chExt cx="1296000" cy="1512000"/>
          </a:xfrm>
        </p:grpSpPr>
        <p:sp>
          <p:nvSpPr>
            <p:cNvPr id="62" name="Прямоугольник 61"/>
            <p:cNvSpPr/>
            <p:nvPr/>
          </p:nvSpPr>
          <p:spPr>
            <a:xfrm>
              <a:off x="6660000" y="3213000"/>
              <a:ext cx="1296000" cy="151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Прямоугольник 62"/>
            <p:cNvSpPr/>
            <p:nvPr/>
          </p:nvSpPr>
          <p:spPr>
            <a:xfrm>
              <a:off x="6660000" y="3933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m_pPrev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6660000" y="3573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Прямоугольник 64"/>
            <p:cNvSpPr/>
            <p:nvPr/>
          </p:nvSpPr>
          <p:spPr>
            <a:xfrm>
              <a:off x="6660000" y="4293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992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3" grpId="0" animBg="1"/>
      <p:bldP spid="8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Заголовок 5"/>
          <p:cNvSpPr txBox="1">
            <a:spLocks/>
          </p:cNvSpPr>
          <p:nvPr/>
        </p:nvSpPr>
        <p:spPr>
          <a:xfrm>
            <a:off x="252000" y="189000"/>
            <a:ext cx="8640000" cy="136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Основные виды связанных динамических структур данных</a:t>
            </a: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252000" y="2197894"/>
            <a:ext cx="87840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eaLnBrk="1" hangingPunct="1">
              <a:spcBef>
                <a:spcPts val="1200"/>
              </a:spcBef>
            </a:pPr>
            <a:r>
              <a:rPr lang="ru-RU" altLang="ru-RU" sz="2400" dirty="0">
                <a:solidFill>
                  <a:prstClr val="black"/>
                </a:solidFill>
                <a:latin typeface="Calibri" panose="020F0502020204030204"/>
              </a:rPr>
              <a:t>Частные случай линейного списка:</a:t>
            </a:r>
            <a:endParaRPr lang="ru-RU" altLang="ru-RU" sz="2400" b="1" dirty="0">
              <a:solidFill>
                <a:prstClr val="black"/>
              </a:solidFill>
              <a:latin typeface="Calibri" panose="020F0502020204030204"/>
            </a:endParaRPr>
          </a:p>
          <a:p>
            <a:pPr lvl="0" eaLnBrk="1" hangingPunct="1">
              <a:spcBef>
                <a:spcPts val="1200"/>
              </a:spcBef>
            </a:pPr>
            <a:r>
              <a:rPr lang="ru-RU" altLang="ru-RU" sz="2400" b="1" dirty="0">
                <a:solidFill>
                  <a:prstClr val="black"/>
                </a:solidFill>
                <a:latin typeface="Calibri" panose="020F0502020204030204"/>
              </a:rPr>
              <a:t>Стек</a:t>
            </a:r>
            <a:r>
              <a:rPr lang="ru-RU" altLang="ru-RU" sz="2400" dirty="0">
                <a:solidFill>
                  <a:prstClr val="black"/>
                </a:solidFill>
                <a:latin typeface="Calibri" panose="020F0502020204030204"/>
              </a:rPr>
              <a:t> –– разрешено только 2 действия: добавление и удаление элементов с одного конца (головы) стека.</a:t>
            </a:r>
          </a:p>
          <a:p>
            <a:pPr eaLnBrk="1" hangingPunct="1"/>
            <a:endParaRPr lang="ru-RU" altLang="ru-RU" sz="2400" b="1" dirty="0">
              <a:latin typeface="+mn-lt"/>
            </a:endParaRPr>
          </a:p>
          <a:p>
            <a:pPr eaLnBrk="1" hangingPunct="1"/>
            <a:r>
              <a:rPr lang="ru-RU" altLang="ru-RU" sz="2400" b="1" dirty="0">
                <a:latin typeface="+mn-lt"/>
              </a:rPr>
              <a:t>Очередь</a:t>
            </a:r>
            <a:r>
              <a:rPr lang="ru-RU" altLang="ru-RU" sz="2400" dirty="0">
                <a:latin typeface="+mn-lt"/>
              </a:rPr>
              <a:t> – разрешено только 2 действия – добавление элементов</a:t>
            </a:r>
            <a:br>
              <a:rPr lang="ru-RU" altLang="ru-RU" sz="2400" dirty="0">
                <a:latin typeface="+mn-lt"/>
              </a:rPr>
            </a:br>
            <a:r>
              <a:rPr lang="ru-RU" altLang="ru-RU" sz="2400" dirty="0">
                <a:latin typeface="+mn-lt"/>
              </a:rPr>
              <a:t>в конец (хвост) и удаление из начала (головы) списка.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61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Группа 54"/>
          <p:cNvGrpSpPr/>
          <p:nvPr/>
        </p:nvGrpSpPr>
        <p:grpSpPr>
          <a:xfrm>
            <a:off x="3276000" y="285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56" name="Прямоугольник 55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9" name="Группа 58"/>
          <p:cNvGrpSpPr/>
          <p:nvPr/>
        </p:nvGrpSpPr>
        <p:grpSpPr>
          <a:xfrm>
            <a:off x="5004000" y="285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60" name="Прямоугольник 59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3" name="Группа 62"/>
          <p:cNvGrpSpPr/>
          <p:nvPr/>
        </p:nvGrpSpPr>
        <p:grpSpPr>
          <a:xfrm>
            <a:off x="6732000" y="285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64" name="Прямоугольник 63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Прямоугольник 64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Прямоугольник 65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189000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Стек и очередь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116000" y="2997000"/>
            <a:ext cx="432000" cy="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па 16"/>
          <p:cNvGrpSpPr/>
          <p:nvPr/>
        </p:nvGrpSpPr>
        <p:grpSpPr>
          <a:xfrm>
            <a:off x="1548000" y="2853000"/>
            <a:ext cx="1296000" cy="1152000"/>
            <a:chOff x="2700000" y="3429000"/>
            <a:chExt cx="1296000" cy="1152000"/>
          </a:xfrm>
          <a:solidFill>
            <a:schemeClr val="bg1">
              <a:lumMod val="95000"/>
            </a:schemeClr>
          </a:solidFill>
        </p:grpSpPr>
        <p:sp>
          <p:nvSpPr>
            <p:cNvPr id="16" name="Прямоугольник 15"/>
            <p:cNvSpPr/>
            <p:nvPr/>
          </p:nvSpPr>
          <p:spPr>
            <a:xfrm>
              <a:off x="2700000" y="3429000"/>
              <a:ext cx="1296000" cy="1152000"/>
            </a:xfrm>
            <a:prstGeom prst="rect">
              <a:avLst/>
            </a:prstGeom>
            <a:grp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42849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Node</a:t>
              </a:r>
              <a:endParaRPr lang="ru-RU" dirty="0">
                <a:solidFill>
                  <a:srgbClr val="428497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2700000" y="414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m_pNext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2700000" y="3789000"/>
              <a:ext cx="1224000" cy="36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m_Payload</a:t>
              </a:r>
              <a:endParaRPr lang="ru-RU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24" name="Прямая со стрелкой 23"/>
          <p:cNvCxnSpPr>
            <a:stCxn id="14" idx="3"/>
          </p:cNvCxnSpPr>
          <p:nvPr/>
        </p:nvCxnSpPr>
        <p:spPr>
          <a:xfrm flipV="1">
            <a:off x="2772000" y="2997000"/>
            <a:ext cx="50400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V="1">
            <a:off x="4500000" y="2997000"/>
            <a:ext cx="50400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V="1">
            <a:off x="6228000" y="2997000"/>
            <a:ext cx="504000" cy="756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151093" y="3573000"/>
            <a:ext cx="920907" cy="360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nullptr</a:t>
            </a:r>
            <a:endParaRPr lang="ru-RU" dirty="0">
              <a:solidFill>
                <a:srgbClr val="0000FF"/>
              </a:solidFill>
            </a:endParaRPr>
          </a:p>
        </p:txBody>
      </p:sp>
      <p:cxnSp>
        <p:nvCxnSpPr>
          <p:cNvPr id="38" name="Прямая со стрелкой 37"/>
          <p:cNvCxnSpPr>
            <a:stCxn id="39" idx="2"/>
            <a:endCxn id="64" idx="0"/>
          </p:cNvCxnSpPr>
          <p:nvPr/>
        </p:nvCxnSpPr>
        <p:spPr>
          <a:xfrm>
            <a:off x="7380000" y="2205000"/>
            <a:ext cx="0" cy="64800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6588000" y="1557000"/>
            <a:ext cx="1584000" cy="64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m_pTail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(хвост списка)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cxnSp>
        <p:nvCxnSpPr>
          <p:cNvPr id="52" name="Прямая соединительная линия 51"/>
          <p:cNvCxnSpPr>
            <a:endCxn id="53" idx="1"/>
          </p:cNvCxnSpPr>
          <p:nvPr/>
        </p:nvCxnSpPr>
        <p:spPr>
          <a:xfrm>
            <a:off x="7956000" y="3753000"/>
            <a:ext cx="195093" cy="0"/>
          </a:xfrm>
          <a:prstGeom prst="line">
            <a:avLst/>
          </a:prstGeom>
          <a:ln w="3175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Прямоугольник 66"/>
          <p:cNvSpPr/>
          <p:nvPr/>
        </p:nvSpPr>
        <p:spPr>
          <a:xfrm>
            <a:off x="108000" y="2781000"/>
            <a:ext cx="1008000" cy="936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m_pHead</a:t>
            </a:r>
            <a:endParaRPr lang="ru-RU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ctr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(голова</a:t>
            </a:r>
            <a:b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списка)</a:t>
            </a:r>
          </a:p>
        </p:txBody>
      </p:sp>
    </p:spTree>
    <p:extLst>
      <p:ext uri="{BB962C8B-B14F-4D97-AF65-F5344CB8AC3E}">
        <p14:creationId xmlns:p14="http://schemas.microsoft.com/office/powerpoint/2010/main" val="2763365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117000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Связанные динамические структуры данных: сложность операций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840440"/>
              </p:ext>
            </p:extLst>
          </p:nvPr>
        </p:nvGraphicFramePr>
        <p:xfrm>
          <a:off x="252000" y="1845000"/>
          <a:ext cx="86400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84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Операция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>
                          <a:solidFill>
                            <a:sysClr val="windowText" lastClr="000000"/>
                          </a:solidFill>
                        </a:rPr>
                        <a:t>Массив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Односвязный список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Двусвязный список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52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Добавление элемента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в</a:t>
                      </a:r>
                      <a:r>
                        <a:rPr lang="ru-RU" baseline="0" dirty="0">
                          <a:solidFill>
                            <a:sysClr val="windowText" lastClr="000000"/>
                          </a:solidFill>
                        </a:rPr>
                        <a:t> конец: </a:t>
                      </a: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быстро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  <a:r>
                        <a:rPr lang="ru-RU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ysClr val="windowText" lastClr="000000"/>
                          </a:solidFill>
                        </a:rPr>
                        <a:t>O(1)</a:t>
                      </a:r>
                      <a:br>
                        <a:rPr lang="ru-RU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в</a:t>
                      </a:r>
                      <a:r>
                        <a:rPr lang="ru-RU" baseline="0" dirty="0">
                          <a:solidFill>
                            <a:sysClr val="windowText" lastClr="000000"/>
                          </a:solidFill>
                        </a:rPr>
                        <a:t> середину: долго</a:t>
                      </a:r>
                      <a:r>
                        <a:rPr lang="en-US" baseline="0" dirty="0">
                          <a:solidFill>
                            <a:sysClr val="windowText" lastClr="000000"/>
                          </a:solidFill>
                        </a:rPr>
                        <a:t> O(N)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быстро</a:t>
                      </a:r>
                      <a:br>
                        <a:rPr lang="ru-RU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O(1)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быстро</a:t>
                      </a:r>
                      <a:br>
                        <a:rPr lang="en-US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O(1)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84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Удаление элемента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долго</a:t>
                      </a:r>
                      <a:br>
                        <a:rPr lang="en-US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O(N)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быстро</a:t>
                      </a:r>
                      <a:br>
                        <a:rPr lang="en-US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O(1)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быстро</a:t>
                      </a:r>
                      <a:br>
                        <a:rPr lang="en-US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O(1)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52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Обращение по индексу</a:t>
                      </a:r>
                      <a:br>
                        <a:rPr lang="en-US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(для</a:t>
                      </a:r>
                      <a:r>
                        <a:rPr lang="ru-RU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бинарного поиска)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быстро</a:t>
                      </a:r>
                      <a:br>
                        <a:rPr lang="en-US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O(1)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очень долго</a:t>
                      </a:r>
                      <a:br>
                        <a:rPr lang="ru-RU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O(N)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очень долго</a:t>
                      </a:r>
                      <a:br>
                        <a:rPr lang="en-US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O(N)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3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Поиск элемента по ключу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быстро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O(log(N))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очень долго</a:t>
                      </a:r>
                      <a:br>
                        <a:rPr lang="ru-RU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O(N)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очень долго</a:t>
                      </a:r>
                      <a:br>
                        <a:rPr lang="ru-RU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O(N)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3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Реализация стека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возможна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возможна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возможна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6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Реализация очереди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не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рациональна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возможна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возможна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28000" y="5733000"/>
            <a:ext cx="46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в пределах выделенного размера массива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Связанные динамические структуры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92000" y="5723122"/>
            <a:ext cx="1152000" cy="432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72000"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стек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869551" y="5723122"/>
            <a:ext cx="1296000" cy="432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72000"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очередь</a:t>
            </a:r>
          </a:p>
        </p:txBody>
      </p:sp>
      <p:cxnSp>
        <p:nvCxnSpPr>
          <p:cNvPr id="35" name="Прямая со стрелкой 34"/>
          <p:cNvCxnSpPr>
            <a:cxnSpLocks/>
          </p:cNvCxnSpPr>
          <p:nvPr/>
        </p:nvCxnSpPr>
        <p:spPr>
          <a:xfrm flipH="1">
            <a:off x="1638000" y="4653000"/>
            <a:ext cx="1206000" cy="1070122"/>
          </a:xfrm>
          <a:prstGeom prst="straightConnector1">
            <a:avLst/>
          </a:prstGeom>
          <a:ln w="31750">
            <a:prstDash val="sysDot"/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cxnSpLocks/>
          </p:cNvCxnSpPr>
          <p:nvPr/>
        </p:nvCxnSpPr>
        <p:spPr>
          <a:xfrm>
            <a:off x="2844000" y="4653000"/>
            <a:ext cx="936000" cy="1097227"/>
          </a:xfrm>
          <a:prstGeom prst="straightConnector1">
            <a:avLst/>
          </a:prstGeom>
          <a:ln w="31750">
            <a:prstDash val="sysDot"/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cxnSpLocks/>
          </p:cNvCxnSpPr>
          <p:nvPr/>
        </p:nvCxnSpPr>
        <p:spPr>
          <a:xfrm flipH="1">
            <a:off x="1003500" y="4648061"/>
            <a:ext cx="975403" cy="1075061"/>
          </a:xfrm>
          <a:prstGeom prst="straightConnector1">
            <a:avLst/>
          </a:prstGeom>
          <a:ln w="31750">
            <a:prstDash val="sysDot"/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cxnSpLocks/>
          </p:cNvCxnSpPr>
          <p:nvPr/>
        </p:nvCxnSpPr>
        <p:spPr>
          <a:xfrm>
            <a:off x="1980000" y="4653000"/>
            <a:ext cx="1080000" cy="1070122"/>
          </a:xfrm>
          <a:prstGeom prst="straightConnector1">
            <a:avLst/>
          </a:prstGeom>
          <a:ln w="31750">
            <a:prstDash val="sysDot"/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Скругленный прямоугольник 17"/>
          <p:cNvSpPr/>
          <p:nvPr/>
        </p:nvSpPr>
        <p:spPr>
          <a:xfrm>
            <a:off x="5292000" y="4221000"/>
            <a:ext cx="1584000" cy="50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36000" rtlCol="0" anchor="ctr"/>
          <a:lstStyle/>
          <a:p>
            <a:pPr algn="ctr">
              <a:lnSpc>
                <a:spcPct val="70000"/>
              </a:lnSpc>
            </a:pPr>
            <a:r>
              <a:rPr lang="ru-RU" sz="2400" dirty="0">
                <a:solidFill>
                  <a:schemeClr val="tx1"/>
                </a:solidFill>
              </a:rPr>
              <a:t>бинарные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7308000" y="4221000"/>
            <a:ext cx="1584000" cy="50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36000" rtlCol="0" anchor="ctr"/>
          <a:lstStyle/>
          <a:p>
            <a:pPr algn="ctr">
              <a:lnSpc>
                <a:spcPct val="70000"/>
              </a:lnSpc>
            </a:pPr>
            <a:r>
              <a:rPr lang="en-US" sz="2400" dirty="0">
                <a:solidFill>
                  <a:schemeClr val="tx1"/>
                </a:solidFill>
              </a:rPr>
              <a:t>M-</a:t>
            </a:r>
            <a:r>
              <a:rPr lang="ru-RU" sz="2400" dirty="0" err="1">
                <a:solidFill>
                  <a:schemeClr val="tx1"/>
                </a:solidFill>
              </a:rPr>
              <a:t>арные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52000" y="4149000"/>
            <a:ext cx="2016000" cy="50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36000" rtlCol="0" anchor="ctr"/>
          <a:lstStyle/>
          <a:p>
            <a:pPr algn="ctr">
              <a:lnSpc>
                <a:spcPct val="70000"/>
              </a:lnSpc>
            </a:pPr>
            <a:r>
              <a:rPr lang="ru-RU" sz="2400" dirty="0">
                <a:solidFill>
                  <a:schemeClr val="tx1"/>
                </a:solidFill>
              </a:rPr>
              <a:t>односвязные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484000" y="4149000"/>
            <a:ext cx="2016000" cy="50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36000" rtlCol="0" anchor="ctr"/>
          <a:lstStyle/>
          <a:p>
            <a:pPr algn="ctr">
              <a:lnSpc>
                <a:spcPct val="70000"/>
              </a:lnSpc>
            </a:pPr>
            <a:r>
              <a:rPr lang="ru-RU" sz="2400" dirty="0">
                <a:solidFill>
                  <a:schemeClr val="tx1"/>
                </a:solidFill>
              </a:rPr>
              <a:t>двусвязные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21" name="Прямая со стрелкой 20"/>
          <p:cNvCxnSpPr>
            <a:endCxn id="13" idx="0"/>
          </p:cNvCxnSpPr>
          <p:nvPr/>
        </p:nvCxnSpPr>
        <p:spPr>
          <a:xfrm flipH="1">
            <a:off x="1260000" y="3429000"/>
            <a:ext cx="1008000" cy="720000"/>
          </a:xfrm>
          <a:prstGeom prst="straightConnector1">
            <a:avLst/>
          </a:prstGeom>
          <a:ln w="31750"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4" idx="0"/>
          </p:cNvCxnSpPr>
          <p:nvPr/>
        </p:nvCxnSpPr>
        <p:spPr>
          <a:xfrm>
            <a:off x="2268000" y="3429000"/>
            <a:ext cx="1224000" cy="720000"/>
          </a:xfrm>
          <a:prstGeom prst="straightConnector1">
            <a:avLst/>
          </a:prstGeom>
          <a:ln w="31750"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17" idx="2"/>
            <a:endCxn id="18" idx="0"/>
          </p:cNvCxnSpPr>
          <p:nvPr/>
        </p:nvCxnSpPr>
        <p:spPr>
          <a:xfrm flipH="1">
            <a:off x="6084000" y="3429000"/>
            <a:ext cx="972000" cy="792000"/>
          </a:xfrm>
          <a:prstGeom prst="straightConnector1">
            <a:avLst/>
          </a:prstGeom>
          <a:ln w="31750"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17" idx="2"/>
            <a:endCxn id="19" idx="0"/>
          </p:cNvCxnSpPr>
          <p:nvPr/>
        </p:nvCxnSpPr>
        <p:spPr>
          <a:xfrm>
            <a:off x="7056000" y="3429000"/>
            <a:ext cx="1044000" cy="792000"/>
          </a:xfrm>
          <a:prstGeom prst="straightConnector1">
            <a:avLst/>
          </a:prstGeom>
          <a:ln w="31750"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кругленный прямоугольник 16"/>
          <p:cNvSpPr/>
          <p:nvPr/>
        </p:nvSpPr>
        <p:spPr>
          <a:xfrm>
            <a:off x="6228000" y="2709000"/>
            <a:ext cx="1656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36000" rtlCol="0" anchor="ctr"/>
          <a:lstStyle/>
          <a:p>
            <a:pPr algn="ctr">
              <a:lnSpc>
                <a:spcPct val="70000"/>
              </a:lnSpc>
            </a:pPr>
            <a:r>
              <a:rPr lang="ru-RU" sz="2400" dirty="0">
                <a:solidFill>
                  <a:schemeClr val="tx1"/>
                </a:solidFill>
              </a:rPr>
              <a:t>деревья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404000" y="2709000"/>
            <a:ext cx="1656000" cy="72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36000" rtlCol="0" anchor="ctr"/>
          <a:lstStyle/>
          <a:p>
            <a:pPr algn="ctr">
              <a:lnSpc>
                <a:spcPct val="70000"/>
              </a:lnSpc>
            </a:pPr>
            <a:r>
              <a:rPr lang="ru-RU" sz="2400" dirty="0">
                <a:solidFill>
                  <a:schemeClr val="tx1"/>
                </a:solidFill>
              </a:rPr>
              <a:t>линейные списки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25" name="Прямая со стрелкой 24"/>
          <p:cNvCxnSpPr>
            <a:stCxn id="11" idx="2"/>
            <a:endCxn id="17" idx="0"/>
          </p:cNvCxnSpPr>
          <p:nvPr/>
        </p:nvCxnSpPr>
        <p:spPr>
          <a:xfrm>
            <a:off x="4572000" y="2061000"/>
            <a:ext cx="2484000" cy="648000"/>
          </a:xfrm>
          <a:prstGeom prst="straightConnector1">
            <a:avLst/>
          </a:prstGeom>
          <a:ln w="31750"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1" idx="2"/>
            <a:endCxn id="12" idx="0"/>
          </p:cNvCxnSpPr>
          <p:nvPr/>
        </p:nvCxnSpPr>
        <p:spPr>
          <a:xfrm flipH="1">
            <a:off x="2232000" y="2061000"/>
            <a:ext cx="2340000" cy="648000"/>
          </a:xfrm>
          <a:prstGeom prst="straightConnector1">
            <a:avLst/>
          </a:prstGeom>
          <a:ln w="31750"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/>
          <p:cNvSpPr/>
          <p:nvPr/>
        </p:nvSpPr>
        <p:spPr>
          <a:xfrm>
            <a:off x="3852000" y="1701000"/>
            <a:ext cx="1440000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Графы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54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Связанные динамические структуры данных: деревья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08000" y="1413000"/>
            <a:ext cx="8928000" cy="472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2400" b="1" u="sng" dirty="0"/>
              <a:t>Вершина</a:t>
            </a:r>
            <a:r>
              <a:rPr lang="ru-RU" sz="2400" dirty="0"/>
              <a:t> (</a:t>
            </a:r>
            <a:r>
              <a:rPr lang="ru-RU" sz="2400" dirty="0" err="1"/>
              <a:t>vertex</a:t>
            </a:r>
            <a:r>
              <a:rPr lang="ru-RU" sz="2400" dirty="0"/>
              <a:t>) или </a:t>
            </a:r>
            <a:r>
              <a:rPr lang="ru-RU" sz="2400" b="1" u="sng" dirty="0"/>
              <a:t>узел</a:t>
            </a:r>
            <a:r>
              <a:rPr lang="ru-RU" sz="2400" dirty="0"/>
              <a:t> (</a:t>
            </a:r>
            <a:r>
              <a:rPr lang="ru-RU" sz="2400" dirty="0" err="1"/>
              <a:t>node</a:t>
            </a:r>
            <a:r>
              <a:rPr lang="ru-RU" sz="2400" dirty="0"/>
              <a:t>) — это простой объект, который может иметь имя и содержать другую связанную с ним информацию.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2400" b="1" u="sng" dirty="0"/>
              <a:t>Ребро</a:t>
            </a:r>
            <a:r>
              <a:rPr lang="ru-RU" sz="2400" dirty="0"/>
              <a:t> (</a:t>
            </a:r>
            <a:r>
              <a:rPr lang="ru-RU" sz="2400" dirty="0" err="1"/>
              <a:t>edge</a:t>
            </a:r>
            <a:r>
              <a:rPr lang="ru-RU" sz="2400" dirty="0"/>
              <a:t>) — это связь между двумя вершинами.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2400" b="1" u="sng" dirty="0"/>
              <a:t>Путь</a:t>
            </a:r>
            <a:r>
              <a:rPr lang="ru-RU" sz="2400" dirty="0"/>
              <a:t> (</a:t>
            </a:r>
            <a:r>
              <a:rPr lang="ru-RU" sz="2400" dirty="0" err="1"/>
              <a:t>path</a:t>
            </a:r>
            <a:r>
              <a:rPr lang="ru-RU" sz="2400" dirty="0"/>
              <a:t>) в графе — это список отдельных вершин, в котором следующие друг за другом вершины соединяются ребрами.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2400" b="1" u="sng" dirty="0"/>
              <a:t>Дерево</a:t>
            </a:r>
            <a:r>
              <a:rPr lang="ru-RU" sz="2400" dirty="0"/>
              <a:t> (</a:t>
            </a:r>
            <a:r>
              <a:rPr lang="ru-RU" sz="2400" dirty="0" err="1"/>
              <a:t>tree</a:t>
            </a:r>
            <a:r>
              <a:rPr lang="ru-RU" sz="2400" dirty="0"/>
              <a:t>) — это непустая коллекция вершин и ребер, при этом  для любых двух узлов должен существовать единственный соединяющий их путь.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2400" dirty="0"/>
              <a:t>Если между какой-либо парой узлов существует более одного пути или если между какой-либо парой узлов путь отсутствует, мы имеем </a:t>
            </a:r>
            <a:r>
              <a:rPr lang="ru-RU" sz="2400" b="1" u="sng" dirty="0"/>
              <a:t>граф</a:t>
            </a:r>
            <a:r>
              <a:rPr lang="ru-RU" sz="2400" dirty="0"/>
              <a:t>, а не дерево.</a:t>
            </a:r>
            <a:br>
              <a:rPr lang="ru-RU" sz="2400" dirty="0"/>
            </a:br>
            <a:r>
              <a:rPr lang="ru-RU" sz="2400" dirty="0"/>
              <a:t>Несвязанный набор деревьев называется </a:t>
            </a:r>
            <a:r>
              <a:rPr lang="ru-RU" sz="2400" b="1" u="sng" dirty="0"/>
              <a:t>бором</a:t>
            </a:r>
            <a:r>
              <a:rPr lang="ru-RU" sz="2400" dirty="0"/>
              <a:t> (</a:t>
            </a:r>
            <a:r>
              <a:rPr lang="ru-RU" sz="2400" dirty="0" err="1"/>
              <a:t>forest</a:t>
            </a:r>
            <a:r>
              <a:rPr lang="ru-RU" sz="2400" dirty="0"/>
              <a:t>). 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4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Связанные динамические структуры данных: деревья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08000" y="1413000"/>
            <a:ext cx="6336000" cy="438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2400" b="1" u="sng" dirty="0"/>
              <a:t>Дерево с корнем </a:t>
            </a:r>
            <a:r>
              <a:rPr lang="ru-RU" sz="2400" dirty="0"/>
              <a:t>(единственным, </a:t>
            </a:r>
            <a:r>
              <a:rPr lang="ru-RU" sz="2400" dirty="0" err="1"/>
              <a:t>rooted</a:t>
            </a:r>
            <a:r>
              <a:rPr lang="ru-RU" sz="2400" dirty="0"/>
              <a:t>) — это дерево, в котором один узел назначен </a:t>
            </a:r>
            <a:r>
              <a:rPr lang="ru-RU" sz="2400" b="1" u="sng" dirty="0"/>
              <a:t>корнем</a:t>
            </a:r>
            <a:r>
              <a:rPr lang="ru-RU" sz="2400" dirty="0"/>
              <a:t> (</a:t>
            </a:r>
            <a:r>
              <a:rPr lang="ru-RU" sz="2400" dirty="0" err="1"/>
              <a:t>root</a:t>
            </a:r>
            <a:r>
              <a:rPr lang="ru-RU" sz="2400" dirty="0"/>
              <a:t>) дерева.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2400" dirty="0"/>
              <a:t>В дереве с корнем любой узел является корнем поддерева, состоящего из него и расположенных под ним узлов.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ru-RU" sz="2400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ru-RU" sz="2400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2400" dirty="0"/>
              <a:t>Чаще всего термин дерево применяется к деревьям с корнем, а термин </a:t>
            </a:r>
            <a:r>
              <a:rPr lang="ru-RU" sz="2400" b="1" u="sng" dirty="0"/>
              <a:t>свободное дерево</a:t>
            </a:r>
            <a:r>
              <a:rPr lang="ru-RU" sz="2400" dirty="0"/>
              <a:t> (</a:t>
            </a:r>
            <a:r>
              <a:rPr lang="ru-RU" sz="2400" dirty="0" err="1"/>
              <a:t>free</a:t>
            </a:r>
            <a:r>
              <a:rPr lang="ru-RU" sz="2400" dirty="0"/>
              <a:t> </a:t>
            </a:r>
            <a:r>
              <a:rPr lang="ru-RU" sz="2400" dirty="0" err="1"/>
              <a:t>tree</a:t>
            </a:r>
            <a:r>
              <a:rPr lang="ru-RU" sz="2400" dirty="0"/>
              <a:t>) — к более общим структурам.</a:t>
            </a:r>
          </a:p>
        </p:txBody>
      </p:sp>
      <p:grpSp>
        <p:nvGrpSpPr>
          <p:cNvPr id="60" name="Группа 59"/>
          <p:cNvGrpSpPr/>
          <p:nvPr/>
        </p:nvGrpSpPr>
        <p:grpSpPr>
          <a:xfrm>
            <a:off x="6588000" y="1485000"/>
            <a:ext cx="2232000" cy="1800000"/>
            <a:chOff x="324000" y="4149000"/>
            <a:chExt cx="2232000" cy="1800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044303" y="4149000"/>
              <a:ext cx="1101059" cy="360000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chemeClr val="tx1"/>
                  </a:solidFill>
                </a:rPr>
                <a:t>корень</a:t>
              </a:r>
            </a:p>
          </p:txBody>
        </p:sp>
        <p:cxnSp>
          <p:nvCxnSpPr>
            <p:cNvPr id="8" name="Прямая со стрелкой 7"/>
            <p:cNvCxnSpPr>
              <a:cxnSpLocks/>
              <a:stCxn id="5" idx="2"/>
            </p:cNvCxnSpPr>
            <p:nvPr/>
          </p:nvCxnSpPr>
          <p:spPr>
            <a:xfrm flipH="1">
              <a:off x="1188001" y="4509000"/>
              <a:ext cx="406832" cy="360000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cxnSpLocks/>
              <a:stCxn id="5" idx="2"/>
            </p:cNvCxnSpPr>
            <p:nvPr/>
          </p:nvCxnSpPr>
          <p:spPr>
            <a:xfrm>
              <a:off x="1594833" y="4509000"/>
              <a:ext cx="313167" cy="360000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Прямоугольник 13"/>
            <p:cNvSpPr/>
            <p:nvPr/>
          </p:nvSpPr>
          <p:spPr>
            <a:xfrm>
              <a:off x="1764000" y="4869000"/>
              <a:ext cx="792000" cy="360000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Прямая со стрелкой 14"/>
            <p:cNvCxnSpPr>
              <a:stCxn id="14" idx="2"/>
            </p:cNvCxnSpPr>
            <p:nvPr/>
          </p:nvCxnSpPr>
          <p:spPr>
            <a:xfrm flipH="1">
              <a:off x="1764000" y="5229000"/>
              <a:ext cx="396000" cy="360000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Прямоугольник 16"/>
            <p:cNvSpPr/>
            <p:nvPr/>
          </p:nvSpPr>
          <p:spPr>
            <a:xfrm>
              <a:off x="540000" y="4869000"/>
              <a:ext cx="792000" cy="360000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Прямая со стрелкой 17"/>
            <p:cNvCxnSpPr>
              <a:stCxn id="17" idx="2"/>
            </p:cNvCxnSpPr>
            <p:nvPr/>
          </p:nvCxnSpPr>
          <p:spPr>
            <a:xfrm flipH="1">
              <a:off x="540000" y="5229000"/>
              <a:ext cx="396000" cy="360000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stCxn id="17" idx="2"/>
            </p:cNvCxnSpPr>
            <p:nvPr/>
          </p:nvCxnSpPr>
          <p:spPr>
            <a:xfrm>
              <a:off x="936000" y="5229000"/>
              <a:ext cx="324000" cy="360000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Прямоугольник 19"/>
            <p:cNvSpPr/>
            <p:nvPr/>
          </p:nvSpPr>
          <p:spPr>
            <a:xfrm>
              <a:off x="324000" y="5589000"/>
              <a:ext cx="432000" cy="360000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1548000" y="5589000"/>
              <a:ext cx="432000" cy="360000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972000" y="5589000"/>
              <a:ext cx="432000" cy="360000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Группа 60"/>
          <p:cNvGrpSpPr/>
          <p:nvPr/>
        </p:nvGrpSpPr>
        <p:grpSpPr>
          <a:xfrm>
            <a:off x="5796000" y="4077000"/>
            <a:ext cx="3168000" cy="2160000"/>
            <a:chOff x="5004000" y="4077000"/>
            <a:chExt cx="3168000" cy="2160000"/>
          </a:xfrm>
        </p:grpSpPr>
        <p:sp>
          <p:nvSpPr>
            <p:cNvPr id="27" name="Прямоугольник 26"/>
            <p:cNvSpPr/>
            <p:nvPr/>
          </p:nvSpPr>
          <p:spPr>
            <a:xfrm>
              <a:off x="5796000" y="5085000"/>
              <a:ext cx="432000" cy="360000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 стрелкой 27"/>
            <p:cNvCxnSpPr>
              <a:stCxn id="27" idx="1"/>
              <a:endCxn id="30" idx="3"/>
            </p:cNvCxnSpPr>
            <p:nvPr/>
          </p:nvCxnSpPr>
          <p:spPr>
            <a:xfrm flipH="1">
              <a:off x="5436000" y="5265000"/>
              <a:ext cx="360000" cy="504000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Прямоугольник 28"/>
            <p:cNvSpPr/>
            <p:nvPr/>
          </p:nvSpPr>
          <p:spPr>
            <a:xfrm>
              <a:off x="5796000" y="4293000"/>
              <a:ext cx="432000" cy="360000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5004000" y="5589000"/>
              <a:ext cx="432000" cy="360000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5868000" y="5877000"/>
              <a:ext cx="432000" cy="360000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7740000" y="4077000"/>
              <a:ext cx="432000" cy="360000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7668000" y="5445000"/>
              <a:ext cx="432000" cy="360000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Прямая со стрелкой 36"/>
            <p:cNvCxnSpPr>
              <a:stCxn id="29" idx="2"/>
              <a:endCxn id="27" idx="0"/>
            </p:cNvCxnSpPr>
            <p:nvPr/>
          </p:nvCxnSpPr>
          <p:spPr>
            <a:xfrm>
              <a:off x="6012000" y="4653000"/>
              <a:ext cx="0" cy="432000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headEnd type="arrow" w="sm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>
              <a:stCxn id="32" idx="1"/>
              <a:endCxn id="27" idx="3"/>
            </p:cNvCxnSpPr>
            <p:nvPr/>
          </p:nvCxnSpPr>
          <p:spPr>
            <a:xfrm flipH="1">
              <a:off x="6228000" y="4977000"/>
              <a:ext cx="648000" cy="288000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headEnd type="arrow" w="sm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>
              <a:stCxn id="27" idx="2"/>
              <a:endCxn id="31" idx="0"/>
            </p:cNvCxnSpPr>
            <p:nvPr/>
          </p:nvCxnSpPr>
          <p:spPr>
            <a:xfrm>
              <a:off x="6012000" y="5445000"/>
              <a:ext cx="72000" cy="432000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>
              <a:stCxn id="32" idx="0"/>
              <a:endCxn id="33" idx="1"/>
            </p:cNvCxnSpPr>
            <p:nvPr/>
          </p:nvCxnSpPr>
          <p:spPr>
            <a:xfrm flipV="1">
              <a:off x="7092000" y="4257000"/>
              <a:ext cx="648000" cy="540000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>
              <a:stCxn id="32" idx="2"/>
              <a:endCxn id="34" idx="1"/>
            </p:cNvCxnSpPr>
            <p:nvPr/>
          </p:nvCxnSpPr>
          <p:spPr>
            <a:xfrm>
              <a:off x="7092000" y="5157000"/>
              <a:ext cx="576000" cy="468000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Прямоугольник 31"/>
            <p:cNvSpPr/>
            <p:nvPr/>
          </p:nvSpPr>
          <p:spPr>
            <a:xfrm>
              <a:off x="6876000" y="4797000"/>
              <a:ext cx="432000" cy="3600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042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Связанные динамические структуры данных: деревья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2000" y="1413000"/>
            <a:ext cx="86400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2400" dirty="0"/>
              <a:t>Обычно корень дерева изображается сверху,</a:t>
            </a:r>
            <a:br>
              <a:rPr lang="ru-RU" sz="2400" dirty="0"/>
            </a:br>
            <a:r>
              <a:rPr lang="ru-RU" sz="2400" dirty="0"/>
              <a:t>а под ним его дочерние узлы: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708000" y="2637000"/>
            <a:ext cx="115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корень</a:t>
            </a:r>
          </a:p>
        </p:txBody>
      </p:sp>
      <p:cxnSp>
        <p:nvCxnSpPr>
          <p:cNvPr id="8" name="Прямая со стрелкой 7"/>
          <p:cNvCxnSpPr>
            <a:cxnSpLocks/>
            <a:stCxn id="5" idx="2"/>
            <a:endCxn id="17" idx="0"/>
          </p:cNvCxnSpPr>
          <p:nvPr/>
        </p:nvCxnSpPr>
        <p:spPr>
          <a:xfrm flipH="1">
            <a:off x="3636000" y="2997000"/>
            <a:ext cx="648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cxnSpLocks/>
            <a:stCxn id="5" idx="2"/>
            <a:endCxn id="14" idx="0"/>
          </p:cNvCxnSpPr>
          <p:nvPr/>
        </p:nvCxnSpPr>
        <p:spPr>
          <a:xfrm>
            <a:off x="4284000" y="2997000"/>
            <a:ext cx="864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4932000" y="335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14" idx="2"/>
            <a:endCxn id="47" idx="0"/>
          </p:cNvCxnSpPr>
          <p:nvPr/>
        </p:nvCxnSpPr>
        <p:spPr>
          <a:xfrm flipH="1">
            <a:off x="4860000" y="3717000"/>
            <a:ext cx="288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3420000" y="335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8" name="Прямая со стрелкой 17"/>
          <p:cNvCxnSpPr>
            <a:stCxn id="17" idx="2"/>
          </p:cNvCxnSpPr>
          <p:nvPr/>
        </p:nvCxnSpPr>
        <p:spPr>
          <a:xfrm flipH="1">
            <a:off x="3060000" y="3717000"/>
            <a:ext cx="57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7" idx="2"/>
            <a:endCxn id="48" idx="0"/>
          </p:cNvCxnSpPr>
          <p:nvPr/>
        </p:nvCxnSpPr>
        <p:spPr>
          <a:xfrm>
            <a:off x="3636000" y="3717000"/>
            <a:ext cx="57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2844000" y="407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5220000" y="407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4068000" y="335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41" name="Прямая со стрелкой 40"/>
          <p:cNvCxnSpPr>
            <a:cxnSpLocks/>
            <a:stCxn id="5" idx="2"/>
            <a:endCxn id="26" idx="0"/>
          </p:cNvCxnSpPr>
          <p:nvPr/>
        </p:nvCxnSpPr>
        <p:spPr>
          <a:xfrm>
            <a:off x="4284000" y="2997000"/>
            <a:ext cx="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14" idx="2"/>
            <a:endCxn id="21" idx="0"/>
          </p:cNvCxnSpPr>
          <p:nvPr/>
        </p:nvCxnSpPr>
        <p:spPr>
          <a:xfrm>
            <a:off x="5148000" y="3717000"/>
            <a:ext cx="288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/>
          <p:cNvSpPr/>
          <p:nvPr/>
        </p:nvSpPr>
        <p:spPr>
          <a:xfrm>
            <a:off x="4644000" y="407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996000" y="407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2484000" y="4725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51" name="Прямая со стрелкой 50"/>
          <p:cNvCxnSpPr>
            <a:stCxn id="20" idx="2"/>
            <a:endCxn id="50" idx="0"/>
          </p:cNvCxnSpPr>
          <p:nvPr/>
        </p:nvCxnSpPr>
        <p:spPr>
          <a:xfrm flipH="1">
            <a:off x="2700000" y="4437000"/>
            <a:ext cx="360000" cy="288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2484000" y="5373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54" name="Прямая со стрелкой 53"/>
          <p:cNvCxnSpPr/>
          <p:nvPr/>
        </p:nvCxnSpPr>
        <p:spPr>
          <a:xfrm>
            <a:off x="2700000" y="5085000"/>
            <a:ext cx="0" cy="288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20" idx="2"/>
          </p:cNvCxnSpPr>
          <p:nvPr/>
        </p:nvCxnSpPr>
        <p:spPr>
          <a:xfrm>
            <a:off x="3060000" y="4437000"/>
            <a:ext cx="288000" cy="288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 62"/>
          <p:cNvSpPr/>
          <p:nvPr/>
        </p:nvSpPr>
        <p:spPr>
          <a:xfrm>
            <a:off x="3132000" y="4725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404000" y="4509000"/>
            <a:ext cx="792000" cy="424732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400" dirty="0"/>
              <a:t>узел</a:t>
            </a:r>
          </a:p>
        </p:txBody>
      </p:sp>
      <p:cxnSp>
        <p:nvCxnSpPr>
          <p:cNvPr id="69" name="Прямая со стрелкой 68"/>
          <p:cNvCxnSpPr>
            <a:stCxn id="67" idx="3"/>
            <a:endCxn id="20" idx="1"/>
          </p:cNvCxnSpPr>
          <p:nvPr/>
        </p:nvCxnSpPr>
        <p:spPr>
          <a:xfrm flipV="1">
            <a:off x="2196000" y="4257000"/>
            <a:ext cx="648000" cy="464366"/>
          </a:xfrm>
          <a:prstGeom prst="straightConnector1">
            <a:avLst/>
          </a:prstGeom>
          <a:ln w="19050"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520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Связанные динамические структуры данных: деревья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2000" y="1557000"/>
            <a:ext cx="86400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2400" dirty="0"/>
              <a:t>Генеалогическая терминология: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932000" y="335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14" idx="2"/>
            <a:endCxn id="47" idx="0"/>
          </p:cNvCxnSpPr>
          <p:nvPr/>
        </p:nvCxnSpPr>
        <p:spPr>
          <a:xfrm flipH="1">
            <a:off x="4860000" y="3717000"/>
            <a:ext cx="288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3420000" y="335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8" name="Прямая со стрелкой 17"/>
          <p:cNvCxnSpPr>
            <a:stCxn id="17" idx="2"/>
          </p:cNvCxnSpPr>
          <p:nvPr/>
        </p:nvCxnSpPr>
        <p:spPr>
          <a:xfrm flipH="1">
            <a:off x="3060000" y="3717000"/>
            <a:ext cx="57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7" idx="2"/>
            <a:endCxn id="48" idx="0"/>
          </p:cNvCxnSpPr>
          <p:nvPr/>
        </p:nvCxnSpPr>
        <p:spPr>
          <a:xfrm>
            <a:off x="3636000" y="3717000"/>
            <a:ext cx="57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2844000" y="407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5220000" y="407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4068000" y="335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44" name="Прямая со стрелкой 43"/>
          <p:cNvCxnSpPr>
            <a:stCxn id="14" idx="2"/>
            <a:endCxn id="21" idx="0"/>
          </p:cNvCxnSpPr>
          <p:nvPr/>
        </p:nvCxnSpPr>
        <p:spPr>
          <a:xfrm>
            <a:off x="5148000" y="3717000"/>
            <a:ext cx="288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/>
          <p:cNvSpPr/>
          <p:nvPr/>
        </p:nvSpPr>
        <p:spPr>
          <a:xfrm>
            <a:off x="4644000" y="407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996000" y="407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2484000" y="4725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51" name="Прямая со стрелкой 50"/>
          <p:cNvCxnSpPr>
            <a:stCxn id="20" idx="2"/>
            <a:endCxn id="50" idx="0"/>
          </p:cNvCxnSpPr>
          <p:nvPr/>
        </p:nvCxnSpPr>
        <p:spPr>
          <a:xfrm flipH="1">
            <a:off x="2700000" y="4437000"/>
            <a:ext cx="360000" cy="288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2484000" y="5373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54" name="Прямая со стрелкой 53"/>
          <p:cNvCxnSpPr/>
          <p:nvPr/>
        </p:nvCxnSpPr>
        <p:spPr>
          <a:xfrm>
            <a:off x="2700000" y="5085000"/>
            <a:ext cx="0" cy="288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20" idx="2"/>
          </p:cNvCxnSpPr>
          <p:nvPr/>
        </p:nvCxnSpPr>
        <p:spPr>
          <a:xfrm>
            <a:off x="3060000" y="4437000"/>
            <a:ext cx="288000" cy="288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 62"/>
          <p:cNvSpPr/>
          <p:nvPr/>
        </p:nvSpPr>
        <p:spPr>
          <a:xfrm>
            <a:off x="3132000" y="4725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1404000" y="4257000"/>
            <a:ext cx="1440000" cy="676732"/>
            <a:chOff x="1404000" y="4257000"/>
            <a:chExt cx="1440000" cy="676732"/>
          </a:xfrm>
        </p:grpSpPr>
        <p:sp>
          <p:nvSpPr>
            <p:cNvPr id="67" name="TextBox 66"/>
            <p:cNvSpPr txBox="1"/>
            <p:nvPr/>
          </p:nvSpPr>
          <p:spPr>
            <a:xfrm>
              <a:off x="1404000" y="4509000"/>
              <a:ext cx="792000" cy="42473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ru-RU" sz="2400" dirty="0"/>
                <a:t>узел</a:t>
              </a:r>
            </a:p>
          </p:txBody>
        </p:sp>
        <p:cxnSp>
          <p:nvCxnSpPr>
            <p:cNvPr id="69" name="Прямая со стрелкой 68"/>
            <p:cNvCxnSpPr>
              <a:stCxn id="67" idx="3"/>
              <a:endCxn id="20" idx="1"/>
            </p:cNvCxnSpPr>
            <p:nvPr/>
          </p:nvCxnSpPr>
          <p:spPr>
            <a:xfrm flipV="1">
              <a:off x="2196000" y="4257000"/>
              <a:ext cx="648000" cy="464366"/>
            </a:xfrm>
            <a:prstGeom prst="straightConnector1">
              <a:avLst/>
            </a:prstGeom>
            <a:ln w="19050">
              <a:prstDash val="sysDot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Группа 10"/>
          <p:cNvGrpSpPr/>
          <p:nvPr/>
        </p:nvGrpSpPr>
        <p:grpSpPr>
          <a:xfrm>
            <a:off x="252000" y="3429000"/>
            <a:ext cx="3168000" cy="757130"/>
            <a:chOff x="252000" y="3429000"/>
            <a:chExt cx="3168000" cy="757130"/>
          </a:xfrm>
        </p:grpSpPr>
        <p:sp>
          <p:nvSpPr>
            <p:cNvPr id="71" name="TextBox 70"/>
            <p:cNvSpPr txBox="1"/>
            <p:nvPr/>
          </p:nvSpPr>
          <p:spPr>
            <a:xfrm>
              <a:off x="252000" y="3429000"/>
              <a:ext cx="2088000" cy="75713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ru-RU" sz="2400" dirty="0"/>
                <a:t>родительский узел</a:t>
              </a:r>
            </a:p>
          </p:txBody>
        </p:sp>
        <p:cxnSp>
          <p:nvCxnSpPr>
            <p:cNvPr id="72" name="Прямая со стрелкой 71"/>
            <p:cNvCxnSpPr>
              <a:stCxn id="71" idx="3"/>
              <a:endCxn id="17" idx="1"/>
            </p:cNvCxnSpPr>
            <p:nvPr/>
          </p:nvCxnSpPr>
          <p:spPr>
            <a:xfrm flipV="1">
              <a:off x="2340000" y="3537000"/>
              <a:ext cx="1080000" cy="270565"/>
            </a:xfrm>
            <a:prstGeom prst="straightConnector1">
              <a:avLst/>
            </a:prstGeom>
            <a:ln w="19050">
              <a:prstDash val="sysDot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Группа 12"/>
          <p:cNvGrpSpPr/>
          <p:nvPr/>
        </p:nvGrpSpPr>
        <p:grpSpPr>
          <a:xfrm>
            <a:off x="2988000" y="5157001"/>
            <a:ext cx="2880000" cy="1045129"/>
            <a:chOff x="2988000" y="5157001"/>
            <a:chExt cx="2880000" cy="1045129"/>
          </a:xfrm>
        </p:grpSpPr>
        <p:sp>
          <p:nvSpPr>
            <p:cNvPr id="77" name="TextBox 76"/>
            <p:cNvSpPr txBox="1"/>
            <p:nvPr/>
          </p:nvSpPr>
          <p:spPr>
            <a:xfrm>
              <a:off x="3852000" y="5445000"/>
              <a:ext cx="2016000" cy="75713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ru-RU" sz="2400" dirty="0"/>
                <a:t>дочерние узлы</a:t>
              </a:r>
            </a:p>
          </p:txBody>
        </p:sp>
        <p:cxnSp>
          <p:nvCxnSpPr>
            <p:cNvPr id="78" name="Прямая со стрелкой 77"/>
            <p:cNvCxnSpPr/>
            <p:nvPr/>
          </p:nvCxnSpPr>
          <p:spPr>
            <a:xfrm flipH="1" flipV="1">
              <a:off x="2988000" y="5229000"/>
              <a:ext cx="864000" cy="648000"/>
            </a:xfrm>
            <a:prstGeom prst="straightConnector1">
              <a:avLst/>
            </a:prstGeom>
            <a:ln w="19050">
              <a:prstDash val="sysDot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/>
            <p:cNvCxnSpPr>
              <a:stCxn id="77" idx="1"/>
            </p:cNvCxnSpPr>
            <p:nvPr/>
          </p:nvCxnSpPr>
          <p:spPr>
            <a:xfrm flipH="1" flipV="1">
              <a:off x="3348000" y="5157001"/>
              <a:ext cx="504000" cy="666564"/>
            </a:xfrm>
            <a:prstGeom prst="straightConnector1">
              <a:avLst/>
            </a:prstGeom>
            <a:ln w="19050">
              <a:prstDash val="sysDot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Группа 11"/>
          <p:cNvGrpSpPr/>
          <p:nvPr/>
        </p:nvGrpSpPr>
        <p:grpSpPr>
          <a:xfrm>
            <a:off x="4284000" y="4509002"/>
            <a:ext cx="4752000" cy="1261128"/>
            <a:chOff x="4284000" y="4509002"/>
            <a:chExt cx="4752000" cy="1261128"/>
          </a:xfrm>
        </p:grpSpPr>
        <p:sp>
          <p:nvSpPr>
            <p:cNvPr id="84" name="TextBox 83"/>
            <p:cNvSpPr txBox="1"/>
            <p:nvPr/>
          </p:nvSpPr>
          <p:spPr>
            <a:xfrm>
              <a:off x="6300000" y="5013000"/>
              <a:ext cx="2736000" cy="75713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ru-RU" sz="2400" dirty="0"/>
                <a:t>родственные узлы</a:t>
              </a:r>
              <a:br>
                <a:rPr lang="ru-RU" sz="2400" dirty="0"/>
              </a:br>
              <a:r>
                <a:rPr lang="ru-RU" sz="2400" dirty="0"/>
                <a:t>(на том же уровне)</a:t>
              </a:r>
            </a:p>
          </p:txBody>
        </p:sp>
        <p:cxnSp>
          <p:nvCxnSpPr>
            <p:cNvPr id="85" name="Прямая со стрелкой 84"/>
            <p:cNvCxnSpPr>
              <a:stCxn id="84" idx="1"/>
            </p:cNvCxnSpPr>
            <p:nvPr/>
          </p:nvCxnSpPr>
          <p:spPr>
            <a:xfrm flipH="1" flipV="1">
              <a:off x="4284000" y="4509002"/>
              <a:ext cx="2016000" cy="882563"/>
            </a:xfrm>
            <a:prstGeom prst="straightConnector1">
              <a:avLst/>
            </a:prstGeom>
            <a:ln w="19050">
              <a:prstDash val="sysDot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 стрелкой 87"/>
            <p:cNvCxnSpPr>
              <a:stCxn id="84" idx="1"/>
            </p:cNvCxnSpPr>
            <p:nvPr/>
          </p:nvCxnSpPr>
          <p:spPr>
            <a:xfrm flipH="1" flipV="1">
              <a:off x="4932000" y="4509002"/>
              <a:ext cx="1368000" cy="882563"/>
            </a:xfrm>
            <a:prstGeom prst="straightConnector1">
              <a:avLst/>
            </a:prstGeom>
            <a:ln w="19050">
              <a:prstDash val="sysDot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/>
            <p:cNvCxnSpPr>
              <a:stCxn id="84" idx="1"/>
            </p:cNvCxnSpPr>
            <p:nvPr/>
          </p:nvCxnSpPr>
          <p:spPr>
            <a:xfrm flipH="1" flipV="1">
              <a:off x="5517222" y="4530904"/>
              <a:ext cx="782778" cy="860661"/>
            </a:xfrm>
            <a:prstGeom prst="straightConnector1">
              <a:avLst/>
            </a:prstGeom>
            <a:ln w="19050">
              <a:prstDash val="sysDot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Группа 5"/>
          <p:cNvGrpSpPr/>
          <p:nvPr/>
        </p:nvGrpSpPr>
        <p:grpSpPr>
          <a:xfrm>
            <a:off x="324000" y="2637000"/>
            <a:ext cx="3384000" cy="648000"/>
            <a:chOff x="324000" y="2637000"/>
            <a:chExt cx="3384000" cy="648000"/>
          </a:xfrm>
        </p:grpSpPr>
        <p:sp>
          <p:nvSpPr>
            <p:cNvPr id="100" name="TextBox 99"/>
            <p:cNvSpPr txBox="1"/>
            <p:nvPr/>
          </p:nvSpPr>
          <p:spPr>
            <a:xfrm>
              <a:off x="324000" y="2637000"/>
              <a:ext cx="2160000" cy="42473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ru-RU" sz="2400" dirty="0"/>
                <a:t>узлы предки</a:t>
              </a:r>
            </a:p>
          </p:txBody>
        </p:sp>
        <p:cxnSp>
          <p:nvCxnSpPr>
            <p:cNvPr id="101" name="Прямая со стрелкой 100"/>
            <p:cNvCxnSpPr>
              <a:stCxn id="100" idx="3"/>
            </p:cNvCxnSpPr>
            <p:nvPr/>
          </p:nvCxnSpPr>
          <p:spPr>
            <a:xfrm>
              <a:off x="2484000" y="2849366"/>
              <a:ext cx="1008000" cy="435634"/>
            </a:xfrm>
            <a:prstGeom prst="straightConnector1">
              <a:avLst/>
            </a:prstGeom>
            <a:ln w="19050">
              <a:prstDash val="sysDot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>
              <a:stCxn id="100" idx="3"/>
            </p:cNvCxnSpPr>
            <p:nvPr/>
          </p:nvCxnSpPr>
          <p:spPr>
            <a:xfrm>
              <a:off x="2484000" y="2849366"/>
              <a:ext cx="1224000" cy="3634"/>
            </a:xfrm>
            <a:prstGeom prst="straightConnector1">
              <a:avLst/>
            </a:prstGeom>
            <a:ln w="19050">
              <a:prstDash val="sysDot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Дата 2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232F4F69-8F3B-43D5-95CA-AEF56CA885D3}"/>
              </a:ext>
            </a:extLst>
          </p:cNvPr>
          <p:cNvSpPr/>
          <p:nvPr/>
        </p:nvSpPr>
        <p:spPr>
          <a:xfrm>
            <a:off x="3708000" y="2637000"/>
            <a:ext cx="115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корень</a:t>
            </a: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47C4E2E9-1ACA-4373-9DBF-11708641FB68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3636000" y="2997000"/>
            <a:ext cx="648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71E81A3B-D790-4B5B-A117-F35C1C1E1188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4284000" y="2997000"/>
            <a:ext cx="864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85EBDB88-5470-4BC1-A8AC-D52C6EB8BDD9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4284000" y="2997000"/>
            <a:ext cx="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66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Связанные динамические структуры данных: деревья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2000" y="1413000"/>
            <a:ext cx="86400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2400" dirty="0"/>
              <a:t>Узлы, не имеющие дочерних узлов, называются </a:t>
            </a:r>
            <a:r>
              <a:rPr lang="ru-RU" sz="2400" b="1" u="sng" dirty="0"/>
              <a:t>листьями</a:t>
            </a:r>
            <a:r>
              <a:rPr lang="ru-RU" sz="2400" dirty="0"/>
              <a:t> (</a:t>
            </a:r>
            <a:r>
              <a:rPr lang="ru-RU" sz="2400" dirty="0" err="1"/>
              <a:t>leaves</a:t>
            </a:r>
            <a:r>
              <a:rPr lang="ru-RU" sz="2400" dirty="0"/>
              <a:t>) или </a:t>
            </a:r>
            <a:r>
              <a:rPr lang="ru-RU" sz="2400" b="1" u="sng" dirty="0"/>
              <a:t>терминальными</a:t>
            </a:r>
            <a:r>
              <a:rPr lang="ru-RU" sz="2400" dirty="0"/>
              <a:t> (оконечными, </a:t>
            </a:r>
            <a:r>
              <a:rPr lang="ru-RU" sz="2400" dirty="0" err="1"/>
              <a:t>terminal</a:t>
            </a:r>
            <a:r>
              <a:rPr lang="ru-RU" sz="2400" dirty="0"/>
              <a:t>) узлами. 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932000" y="335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14" idx="2"/>
            <a:endCxn id="47" idx="0"/>
          </p:cNvCxnSpPr>
          <p:nvPr/>
        </p:nvCxnSpPr>
        <p:spPr>
          <a:xfrm flipH="1">
            <a:off x="4860000" y="3717000"/>
            <a:ext cx="288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3420000" y="335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8" name="Прямая со стрелкой 17"/>
          <p:cNvCxnSpPr>
            <a:stCxn id="17" idx="2"/>
          </p:cNvCxnSpPr>
          <p:nvPr/>
        </p:nvCxnSpPr>
        <p:spPr>
          <a:xfrm flipH="1">
            <a:off x="3060000" y="3717000"/>
            <a:ext cx="57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7" idx="2"/>
            <a:endCxn id="48" idx="0"/>
          </p:cNvCxnSpPr>
          <p:nvPr/>
        </p:nvCxnSpPr>
        <p:spPr>
          <a:xfrm>
            <a:off x="3636000" y="3717000"/>
            <a:ext cx="57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2844000" y="407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5220000" y="407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4068000" y="335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44" name="Прямая со стрелкой 43"/>
          <p:cNvCxnSpPr>
            <a:stCxn id="14" idx="2"/>
            <a:endCxn id="21" idx="0"/>
          </p:cNvCxnSpPr>
          <p:nvPr/>
        </p:nvCxnSpPr>
        <p:spPr>
          <a:xfrm>
            <a:off x="5148000" y="3717000"/>
            <a:ext cx="288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/>
          <p:cNvSpPr/>
          <p:nvPr/>
        </p:nvSpPr>
        <p:spPr>
          <a:xfrm>
            <a:off x="4644000" y="407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996000" y="407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2484000" y="4725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51" name="Прямая со стрелкой 50"/>
          <p:cNvCxnSpPr>
            <a:stCxn id="20" idx="2"/>
            <a:endCxn id="50" idx="0"/>
          </p:cNvCxnSpPr>
          <p:nvPr/>
        </p:nvCxnSpPr>
        <p:spPr>
          <a:xfrm flipH="1">
            <a:off x="2700000" y="4437000"/>
            <a:ext cx="360000" cy="288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2484000" y="5373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54" name="Прямая со стрелкой 53"/>
          <p:cNvCxnSpPr/>
          <p:nvPr/>
        </p:nvCxnSpPr>
        <p:spPr>
          <a:xfrm>
            <a:off x="2700000" y="5085000"/>
            <a:ext cx="0" cy="288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20" idx="2"/>
          </p:cNvCxnSpPr>
          <p:nvPr/>
        </p:nvCxnSpPr>
        <p:spPr>
          <a:xfrm>
            <a:off x="3060000" y="4437000"/>
            <a:ext cx="288000" cy="288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 62"/>
          <p:cNvSpPr/>
          <p:nvPr/>
        </p:nvSpPr>
        <p:spPr>
          <a:xfrm>
            <a:off x="3132000" y="4725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24000" y="5733000"/>
            <a:ext cx="1368000" cy="424732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400" dirty="0"/>
              <a:t>листья</a:t>
            </a:r>
          </a:p>
        </p:txBody>
      </p:sp>
      <p:cxnSp>
        <p:nvCxnSpPr>
          <p:cNvPr id="32" name="Прямая со стрелкой 31"/>
          <p:cNvCxnSpPr>
            <a:stCxn id="31" idx="1"/>
          </p:cNvCxnSpPr>
          <p:nvPr/>
        </p:nvCxnSpPr>
        <p:spPr>
          <a:xfrm flipH="1" flipV="1">
            <a:off x="3060000" y="5589000"/>
            <a:ext cx="2664000" cy="356366"/>
          </a:xfrm>
          <a:prstGeom prst="straightConnector1">
            <a:avLst/>
          </a:prstGeom>
          <a:ln w="19050"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31" idx="1"/>
          </p:cNvCxnSpPr>
          <p:nvPr/>
        </p:nvCxnSpPr>
        <p:spPr>
          <a:xfrm flipH="1" flipV="1">
            <a:off x="3636000" y="5229000"/>
            <a:ext cx="2088000" cy="716366"/>
          </a:xfrm>
          <a:prstGeom prst="straightConnector1">
            <a:avLst/>
          </a:prstGeom>
          <a:ln w="19050"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31" idx="1"/>
          </p:cNvCxnSpPr>
          <p:nvPr/>
        </p:nvCxnSpPr>
        <p:spPr>
          <a:xfrm flipH="1" flipV="1">
            <a:off x="4284000" y="4581000"/>
            <a:ext cx="1440000" cy="1364366"/>
          </a:xfrm>
          <a:prstGeom prst="straightConnector1">
            <a:avLst/>
          </a:prstGeom>
          <a:ln w="19050"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31" idx="1"/>
          </p:cNvCxnSpPr>
          <p:nvPr/>
        </p:nvCxnSpPr>
        <p:spPr>
          <a:xfrm flipH="1" flipV="1">
            <a:off x="5004000" y="4581000"/>
            <a:ext cx="720000" cy="1364366"/>
          </a:xfrm>
          <a:prstGeom prst="straightConnector1">
            <a:avLst/>
          </a:prstGeom>
          <a:ln w="19050"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1" idx="1"/>
          </p:cNvCxnSpPr>
          <p:nvPr/>
        </p:nvCxnSpPr>
        <p:spPr>
          <a:xfrm flipH="1" flipV="1">
            <a:off x="5508000" y="4581000"/>
            <a:ext cx="216000" cy="1364366"/>
          </a:xfrm>
          <a:prstGeom prst="straightConnector1">
            <a:avLst/>
          </a:prstGeom>
          <a:ln w="19050"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1" idx="1"/>
          </p:cNvCxnSpPr>
          <p:nvPr/>
        </p:nvCxnSpPr>
        <p:spPr>
          <a:xfrm flipH="1" flipV="1">
            <a:off x="4356000" y="3861000"/>
            <a:ext cx="1368000" cy="2084366"/>
          </a:xfrm>
          <a:prstGeom prst="straightConnector1">
            <a:avLst/>
          </a:prstGeom>
          <a:ln w="19050"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CC8F21AA-0156-4707-994B-81FBF7E17877}"/>
              </a:ext>
            </a:extLst>
          </p:cNvPr>
          <p:cNvSpPr/>
          <p:nvPr/>
        </p:nvSpPr>
        <p:spPr>
          <a:xfrm>
            <a:off x="3708000" y="2637000"/>
            <a:ext cx="115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корень</a:t>
            </a: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64BECF15-81C0-4B86-BA52-B9B5517A36A6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3636000" y="2997000"/>
            <a:ext cx="648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11154D6-970E-42DB-B119-6F5CCA4D1FC9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4284000" y="2997000"/>
            <a:ext cx="864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5523FC42-8664-4E71-BE48-F5061A4517F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4284000" y="2997000"/>
            <a:ext cx="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71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6000" y="0"/>
            <a:ext cx="8640960" cy="619268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360363" indent="-360363">
              <a:lnSpc>
                <a:spcPct val="107000"/>
              </a:lnSpc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ru-RU" b="1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Раздел 3. Процедурное программирование</a:t>
            </a:r>
            <a:endParaRPr lang="en-US" b="1" dirty="0">
              <a:solidFill>
                <a:schemeClr val="bg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5475" indent="-266700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  <a:tabLst>
                <a:tab pos="1879600" algn="l"/>
              </a:tabLst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Тема 7. Введение в процедурное и	структурное программирование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625475" indent="-266700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Тема 8. Управляющие инструкции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625475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Тема 9. Базовые структуры данных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625475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Тема 10. Управление памятью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Тема 11. Функции</a:t>
            </a:r>
          </a:p>
          <a:p>
            <a:pPr marL="627063" lvl="0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Тема 12. Асимптотическая оценка сложности алгоритмов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Тема 13. Рекурсия</a:t>
            </a:r>
          </a:p>
          <a:p>
            <a:pPr marL="627063" lvl="0" indent="-457200">
              <a:lnSpc>
                <a:spcPct val="90000"/>
              </a:lnSpc>
              <a:buClr>
                <a:srgbClr val="2683C6"/>
              </a:buClr>
              <a:buFont typeface="Wingdings" panose="05000000000000000000" pitchFamily="2" charset="2"/>
              <a:buChar char="Ø"/>
            </a:pPr>
            <a:r>
              <a:rPr lang="ru-RU" sz="3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Тема 14. Связанные динамические 							структуры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 anchor="ctr"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813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Связанные динамические структуры данных: деревья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932000" y="335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14" idx="2"/>
            <a:endCxn id="47" idx="0"/>
          </p:cNvCxnSpPr>
          <p:nvPr/>
        </p:nvCxnSpPr>
        <p:spPr>
          <a:xfrm flipH="1">
            <a:off x="4860000" y="3717000"/>
            <a:ext cx="288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3420000" y="335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8" name="Прямая со стрелкой 17"/>
          <p:cNvCxnSpPr>
            <a:stCxn id="17" idx="2"/>
          </p:cNvCxnSpPr>
          <p:nvPr/>
        </p:nvCxnSpPr>
        <p:spPr>
          <a:xfrm flipH="1">
            <a:off x="3060000" y="3717000"/>
            <a:ext cx="57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7" idx="2"/>
            <a:endCxn id="48" idx="0"/>
          </p:cNvCxnSpPr>
          <p:nvPr/>
        </p:nvCxnSpPr>
        <p:spPr>
          <a:xfrm>
            <a:off x="3636000" y="3717000"/>
            <a:ext cx="57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2844000" y="407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5220000" y="407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4068000" y="335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44" name="Прямая со стрелкой 43"/>
          <p:cNvCxnSpPr>
            <a:stCxn id="14" idx="2"/>
            <a:endCxn id="21" idx="0"/>
          </p:cNvCxnSpPr>
          <p:nvPr/>
        </p:nvCxnSpPr>
        <p:spPr>
          <a:xfrm>
            <a:off x="5148000" y="3717000"/>
            <a:ext cx="288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/>
          <p:cNvSpPr/>
          <p:nvPr/>
        </p:nvSpPr>
        <p:spPr>
          <a:xfrm>
            <a:off x="4644000" y="407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996000" y="407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2484000" y="4725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51" name="Прямая со стрелкой 50"/>
          <p:cNvCxnSpPr>
            <a:stCxn id="20" idx="2"/>
            <a:endCxn id="50" idx="0"/>
          </p:cNvCxnSpPr>
          <p:nvPr/>
        </p:nvCxnSpPr>
        <p:spPr>
          <a:xfrm flipH="1">
            <a:off x="2700000" y="4437000"/>
            <a:ext cx="360000" cy="288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2484000" y="5373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54" name="Прямая со стрелкой 53"/>
          <p:cNvCxnSpPr/>
          <p:nvPr/>
        </p:nvCxnSpPr>
        <p:spPr>
          <a:xfrm>
            <a:off x="2700000" y="5085000"/>
            <a:ext cx="0" cy="288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20" idx="2"/>
          </p:cNvCxnSpPr>
          <p:nvPr/>
        </p:nvCxnSpPr>
        <p:spPr>
          <a:xfrm>
            <a:off x="3060000" y="4437000"/>
            <a:ext cx="288000" cy="288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 62"/>
          <p:cNvSpPr/>
          <p:nvPr/>
        </p:nvSpPr>
        <p:spPr>
          <a:xfrm>
            <a:off x="3132000" y="4725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404000" y="4509000"/>
            <a:ext cx="792000" cy="424732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400" dirty="0"/>
              <a:t>узел</a:t>
            </a:r>
          </a:p>
        </p:txBody>
      </p:sp>
      <p:cxnSp>
        <p:nvCxnSpPr>
          <p:cNvPr id="69" name="Прямая со стрелкой 68"/>
          <p:cNvCxnSpPr>
            <a:stCxn id="67" idx="3"/>
            <a:endCxn id="20" idx="1"/>
          </p:cNvCxnSpPr>
          <p:nvPr/>
        </p:nvCxnSpPr>
        <p:spPr>
          <a:xfrm flipV="1">
            <a:off x="2196000" y="4257000"/>
            <a:ext cx="648000" cy="464366"/>
          </a:xfrm>
          <a:prstGeom prst="straightConnector1">
            <a:avLst/>
          </a:prstGeom>
          <a:ln w="19050"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Прямоугольник 110"/>
          <p:cNvSpPr/>
          <p:nvPr/>
        </p:nvSpPr>
        <p:spPr>
          <a:xfrm>
            <a:off x="324000" y="1629000"/>
            <a:ext cx="85680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2400" b="1" u="sng" dirty="0"/>
              <a:t>Уровень расположения узла </a:t>
            </a:r>
            <a:r>
              <a:rPr lang="ru-RU" sz="2400" dirty="0"/>
              <a:t>– длина пути от него до корня</a:t>
            </a:r>
            <a:endParaRPr lang="ru-RU" sz="2400" b="1" u="sng" dirty="0"/>
          </a:p>
        </p:txBody>
      </p:sp>
      <p:cxnSp>
        <p:nvCxnSpPr>
          <p:cNvPr id="114" name="Прямая со стрелкой 113"/>
          <p:cNvCxnSpPr/>
          <p:nvPr/>
        </p:nvCxnSpPr>
        <p:spPr>
          <a:xfrm>
            <a:off x="2340000" y="2781000"/>
            <a:ext cx="0" cy="1440000"/>
          </a:xfrm>
          <a:prstGeom prst="straightConnector1">
            <a:avLst/>
          </a:prstGeom>
          <a:ln w="31750" cap="rnd">
            <a:solidFill>
              <a:schemeClr val="accent1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>
            <a:cxnSpLocks/>
          </p:cNvCxnSpPr>
          <p:nvPr/>
        </p:nvCxnSpPr>
        <p:spPr>
          <a:xfrm flipH="1">
            <a:off x="2124000" y="2781000"/>
            <a:ext cx="1584000" cy="0"/>
          </a:xfrm>
          <a:prstGeom prst="line">
            <a:avLst/>
          </a:prstGeom>
          <a:ln w="1905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/>
          <p:nvPr/>
        </p:nvCxnSpPr>
        <p:spPr>
          <a:xfrm flipH="1">
            <a:off x="2124000" y="4221000"/>
            <a:ext cx="666768" cy="0"/>
          </a:xfrm>
          <a:prstGeom prst="line">
            <a:avLst/>
          </a:prstGeom>
          <a:ln w="1905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764000" y="3285000"/>
            <a:ext cx="2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2</a:t>
            </a:r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B830DA8D-32CB-46E5-8F17-C8145FCD9CA2}"/>
              </a:ext>
            </a:extLst>
          </p:cNvPr>
          <p:cNvSpPr/>
          <p:nvPr/>
        </p:nvSpPr>
        <p:spPr>
          <a:xfrm>
            <a:off x="3708000" y="2637000"/>
            <a:ext cx="115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корень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8804FDE-003D-4749-BE67-4E2CECA94CBD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636000" y="2997000"/>
            <a:ext cx="648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F7D40621-6A52-4253-887C-DC7E06632604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284000" y="2997000"/>
            <a:ext cx="864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62C3B602-D63C-4E1B-AB52-A3EE3F718C40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284000" y="2997000"/>
            <a:ext cx="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6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Связанные динамические структуры данных: деревья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932000" y="335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14" idx="2"/>
            <a:endCxn id="47" idx="0"/>
          </p:cNvCxnSpPr>
          <p:nvPr/>
        </p:nvCxnSpPr>
        <p:spPr>
          <a:xfrm flipH="1">
            <a:off x="4860000" y="3717000"/>
            <a:ext cx="288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3420000" y="335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8" name="Прямая со стрелкой 17"/>
          <p:cNvCxnSpPr>
            <a:stCxn id="17" idx="2"/>
          </p:cNvCxnSpPr>
          <p:nvPr/>
        </p:nvCxnSpPr>
        <p:spPr>
          <a:xfrm flipH="1">
            <a:off x="3060000" y="3717000"/>
            <a:ext cx="57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7" idx="2"/>
            <a:endCxn id="48" idx="0"/>
          </p:cNvCxnSpPr>
          <p:nvPr/>
        </p:nvCxnSpPr>
        <p:spPr>
          <a:xfrm>
            <a:off x="3636000" y="3717000"/>
            <a:ext cx="57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2844000" y="407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5220000" y="407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4068000" y="335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44" name="Прямая со стрелкой 43"/>
          <p:cNvCxnSpPr>
            <a:stCxn id="14" idx="2"/>
            <a:endCxn id="21" idx="0"/>
          </p:cNvCxnSpPr>
          <p:nvPr/>
        </p:nvCxnSpPr>
        <p:spPr>
          <a:xfrm>
            <a:off x="5148000" y="3717000"/>
            <a:ext cx="288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/>
          <p:cNvSpPr/>
          <p:nvPr/>
        </p:nvSpPr>
        <p:spPr>
          <a:xfrm>
            <a:off x="4644000" y="407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996000" y="407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2484000" y="4725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51" name="Прямая со стрелкой 50"/>
          <p:cNvCxnSpPr>
            <a:stCxn id="20" idx="2"/>
            <a:endCxn id="50" idx="0"/>
          </p:cNvCxnSpPr>
          <p:nvPr/>
        </p:nvCxnSpPr>
        <p:spPr>
          <a:xfrm flipH="1">
            <a:off x="2700000" y="4437000"/>
            <a:ext cx="360000" cy="288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2484000" y="5373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54" name="Прямая со стрелкой 53"/>
          <p:cNvCxnSpPr/>
          <p:nvPr/>
        </p:nvCxnSpPr>
        <p:spPr>
          <a:xfrm>
            <a:off x="2700000" y="5085000"/>
            <a:ext cx="0" cy="288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20" idx="2"/>
          </p:cNvCxnSpPr>
          <p:nvPr/>
        </p:nvCxnSpPr>
        <p:spPr>
          <a:xfrm>
            <a:off x="3060000" y="4437000"/>
            <a:ext cx="288000" cy="288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 62"/>
          <p:cNvSpPr/>
          <p:nvPr/>
        </p:nvSpPr>
        <p:spPr>
          <a:xfrm>
            <a:off x="3132000" y="4725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404000" y="4509000"/>
            <a:ext cx="792000" cy="424732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400" dirty="0"/>
              <a:t>узел</a:t>
            </a:r>
          </a:p>
        </p:txBody>
      </p:sp>
      <p:cxnSp>
        <p:nvCxnSpPr>
          <p:cNvPr id="69" name="Прямая со стрелкой 68"/>
          <p:cNvCxnSpPr>
            <a:stCxn id="67" idx="3"/>
            <a:endCxn id="20" idx="1"/>
          </p:cNvCxnSpPr>
          <p:nvPr/>
        </p:nvCxnSpPr>
        <p:spPr>
          <a:xfrm flipV="1">
            <a:off x="2196000" y="4257000"/>
            <a:ext cx="648000" cy="464366"/>
          </a:xfrm>
          <a:prstGeom prst="straightConnector1">
            <a:avLst/>
          </a:prstGeom>
          <a:ln w="19050"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Прямоугольник 111"/>
          <p:cNvSpPr/>
          <p:nvPr/>
        </p:nvSpPr>
        <p:spPr>
          <a:xfrm>
            <a:off x="252000" y="1557000"/>
            <a:ext cx="86400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2400" b="1" u="sng" dirty="0"/>
              <a:t>высота дерева</a:t>
            </a:r>
            <a:r>
              <a:rPr lang="ru-RU" sz="2400" dirty="0"/>
              <a:t> - число ребер в пути от корня до самого дальнего из листьев</a:t>
            </a:r>
            <a:endParaRPr lang="ru-RU" sz="2400" b="1" u="sng" dirty="0"/>
          </a:p>
        </p:txBody>
      </p:sp>
      <p:cxnSp>
        <p:nvCxnSpPr>
          <p:cNvPr id="114" name="Прямая со стрелкой 113"/>
          <p:cNvCxnSpPr/>
          <p:nvPr/>
        </p:nvCxnSpPr>
        <p:spPr>
          <a:xfrm>
            <a:off x="6300000" y="2781000"/>
            <a:ext cx="0" cy="2808000"/>
          </a:xfrm>
          <a:prstGeom prst="straightConnector1">
            <a:avLst/>
          </a:prstGeom>
          <a:ln w="31750" cap="rnd">
            <a:solidFill>
              <a:schemeClr val="accent1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>
            <a:cxnSpLocks/>
          </p:cNvCxnSpPr>
          <p:nvPr/>
        </p:nvCxnSpPr>
        <p:spPr>
          <a:xfrm flipH="1">
            <a:off x="4860000" y="2781000"/>
            <a:ext cx="1800000" cy="0"/>
          </a:xfrm>
          <a:prstGeom prst="line">
            <a:avLst/>
          </a:prstGeom>
          <a:ln w="1905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/>
          <p:nvPr/>
        </p:nvCxnSpPr>
        <p:spPr>
          <a:xfrm flipH="1">
            <a:off x="2969232" y="5589000"/>
            <a:ext cx="3618768" cy="0"/>
          </a:xfrm>
          <a:prstGeom prst="line">
            <a:avLst/>
          </a:prstGeom>
          <a:ln w="1905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72000" y="4005000"/>
            <a:ext cx="2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4</a:t>
            </a:r>
            <a:endParaRPr lang="ru-RU" dirty="0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C1FCEEAD-9DD2-40F9-BDF3-2ECA50980F84}"/>
              </a:ext>
            </a:extLst>
          </p:cNvPr>
          <p:cNvSpPr/>
          <p:nvPr/>
        </p:nvSpPr>
        <p:spPr>
          <a:xfrm>
            <a:off x="3708000" y="2637000"/>
            <a:ext cx="115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корень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1DB67053-DF0E-434D-982F-99D875B7208E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636000" y="2997000"/>
            <a:ext cx="648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F5C1D9F6-6AF5-4BDC-83A8-E8F9B22893DE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284000" y="2997000"/>
            <a:ext cx="864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ABC8389-1C57-455D-9584-D46389AD3E34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284000" y="2997000"/>
            <a:ext cx="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12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Связанные динамические структуры данных: деревья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2000" y="1485000"/>
            <a:ext cx="86400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2400" b="1" u="sng" dirty="0"/>
              <a:t>Упорядоченное</a:t>
            </a:r>
            <a:r>
              <a:rPr lang="ru-RU" sz="2400" dirty="0"/>
              <a:t> (</a:t>
            </a:r>
            <a:r>
              <a:rPr lang="ru-RU" sz="2400" dirty="0" err="1"/>
              <a:t>ordered</a:t>
            </a:r>
            <a:r>
              <a:rPr lang="ru-RU" sz="2400" dirty="0"/>
              <a:t>) дерево — это дерево с корнем,</a:t>
            </a:r>
            <a:br>
              <a:rPr lang="ru-RU" sz="2400" dirty="0"/>
            </a:br>
            <a:r>
              <a:rPr lang="ru-RU" sz="2400" dirty="0"/>
              <a:t>в котором для каждого узла определен порядок следования дочерних узлов.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1692000" y="3429000"/>
            <a:ext cx="1151999" cy="72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корень</a:t>
            </a:r>
          </a:p>
          <a:p>
            <a:pPr algn="ctr"/>
            <a:r>
              <a:rPr lang="ru-RU" sz="2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5" name="Прямая со стрелкой 54"/>
          <p:cNvCxnSpPr>
            <a:cxnSpLocks/>
            <a:stCxn id="52" idx="2"/>
            <a:endCxn id="60" idx="0"/>
          </p:cNvCxnSpPr>
          <p:nvPr/>
        </p:nvCxnSpPr>
        <p:spPr>
          <a:xfrm flipH="1">
            <a:off x="1116000" y="4149000"/>
            <a:ext cx="1152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cxnSpLocks/>
            <a:stCxn id="52" idx="2"/>
            <a:endCxn id="58" idx="0"/>
          </p:cNvCxnSpPr>
          <p:nvPr/>
        </p:nvCxnSpPr>
        <p:spPr>
          <a:xfrm>
            <a:off x="2268000" y="4149000"/>
            <a:ext cx="1152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/>
          <p:cNvSpPr/>
          <p:nvPr/>
        </p:nvSpPr>
        <p:spPr>
          <a:xfrm>
            <a:off x="3204000" y="450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59" name="Прямая со стрелкой 58"/>
          <p:cNvCxnSpPr>
            <a:stCxn id="58" idx="2"/>
            <a:endCxn id="73" idx="0"/>
          </p:cNvCxnSpPr>
          <p:nvPr/>
        </p:nvCxnSpPr>
        <p:spPr>
          <a:xfrm flipH="1">
            <a:off x="2844000" y="4869000"/>
            <a:ext cx="57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/>
          <p:cNvSpPr/>
          <p:nvPr/>
        </p:nvSpPr>
        <p:spPr>
          <a:xfrm>
            <a:off x="900000" y="450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1" name="Прямая со стрелкой 60"/>
          <p:cNvCxnSpPr>
            <a:stCxn id="60" idx="2"/>
          </p:cNvCxnSpPr>
          <p:nvPr/>
        </p:nvCxnSpPr>
        <p:spPr>
          <a:xfrm flipH="1">
            <a:off x="540000" y="4869000"/>
            <a:ext cx="57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60" idx="2"/>
            <a:endCxn id="74" idx="0"/>
          </p:cNvCxnSpPr>
          <p:nvPr/>
        </p:nvCxnSpPr>
        <p:spPr>
          <a:xfrm>
            <a:off x="1116000" y="4869000"/>
            <a:ext cx="57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324000" y="522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3780000" y="522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70" name="Прямая со стрелкой 69"/>
          <p:cNvCxnSpPr>
            <a:stCxn id="58" idx="2"/>
            <a:endCxn id="65" idx="0"/>
          </p:cNvCxnSpPr>
          <p:nvPr/>
        </p:nvCxnSpPr>
        <p:spPr>
          <a:xfrm>
            <a:off x="3420000" y="4869000"/>
            <a:ext cx="57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/>
          <p:cNvSpPr/>
          <p:nvPr/>
        </p:nvSpPr>
        <p:spPr>
          <a:xfrm>
            <a:off x="2628000" y="522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4" name="Прямоугольник 73"/>
          <p:cNvSpPr/>
          <p:nvPr/>
        </p:nvSpPr>
        <p:spPr>
          <a:xfrm>
            <a:off x="1476000" y="522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324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900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68" name="Прямоугольник 67"/>
          <p:cNvSpPr/>
          <p:nvPr/>
        </p:nvSpPr>
        <p:spPr>
          <a:xfrm>
            <a:off x="1476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2052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2628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80" name="Прямоугольник 79"/>
          <p:cNvSpPr/>
          <p:nvPr/>
        </p:nvSpPr>
        <p:spPr>
          <a:xfrm>
            <a:off x="3204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86" name="Прямоугольник 85"/>
          <p:cNvSpPr/>
          <p:nvPr/>
        </p:nvSpPr>
        <p:spPr>
          <a:xfrm>
            <a:off x="3780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87" name="Прямоугольник 86"/>
          <p:cNvSpPr/>
          <p:nvPr/>
        </p:nvSpPr>
        <p:spPr>
          <a:xfrm>
            <a:off x="6228001" y="3429000"/>
            <a:ext cx="1152000" cy="72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корень</a:t>
            </a:r>
          </a:p>
          <a:p>
            <a:pPr algn="ctr"/>
            <a:r>
              <a:rPr lang="ru-RU" sz="24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88" name="Прямая со стрелкой 87"/>
          <p:cNvCxnSpPr>
            <a:cxnSpLocks/>
            <a:stCxn id="87" idx="2"/>
            <a:endCxn id="92" idx="0"/>
          </p:cNvCxnSpPr>
          <p:nvPr/>
        </p:nvCxnSpPr>
        <p:spPr>
          <a:xfrm flipH="1">
            <a:off x="5652000" y="4149000"/>
            <a:ext cx="1152001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>
            <a:cxnSpLocks/>
            <a:stCxn id="87" idx="2"/>
            <a:endCxn id="90" idx="0"/>
          </p:cNvCxnSpPr>
          <p:nvPr/>
        </p:nvCxnSpPr>
        <p:spPr>
          <a:xfrm>
            <a:off x="6804001" y="4149000"/>
            <a:ext cx="1151999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Прямоугольник 89"/>
          <p:cNvSpPr/>
          <p:nvPr/>
        </p:nvSpPr>
        <p:spPr>
          <a:xfrm>
            <a:off x="7740000" y="450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91" name="Прямая со стрелкой 90"/>
          <p:cNvCxnSpPr>
            <a:stCxn id="90" idx="2"/>
            <a:endCxn id="113" idx="0"/>
          </p:cNvCxnSpPr>
          <p:nvPr/>
        </p:nvCxnSpPr>
        <p:spPr>
          <a:xfrm flipH="1">
            <a:off x="7380000" y="4869000"/>
            <a:ext cx="57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Прямоугольник 91"/>
          <p:cNvSpPr/>
          <p:nvPr/>
        </p:nvSpPr>
        <p:spPr>
          <a:xfrm>
            <a:off x="5436000" y="450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93" name="Прямая со стрелкой 92"/>
          <p:cNvCxnSpPr>
            <a:stCxn id="92" idx="2"/>
          </p:cNvCxnSpPr>
          <p:nvPr/>
        </p:nvCxnSpPr>
        <p:spPr>
          <a:xfrm flipH="1">
            <a:off x="5076000" y="4869000"/>
            <a:ext cx="57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>
            <a:stCxn id="92" idx="2"/>
            <a:endCxn id="114" idx="0"/>
          </p:cNvCxnSpPr>
          <p:nvPr/>
        </p:nvCxnSpPr>
        <p:spPr>
          <a:xfrm>
            <a:off x="5652000" y="4869000"/>
            <a:ext cx="57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Прямоугольник 100"/>
          <p:cNvSpPr/>
          <p:nvPr/>
        </p:nvSpPr>
        <p:spPr>
          <a:xfrm>
            <a:off x="4860000" y="522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8316000" y="522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12" name="Прямая со стрелкой 111"/>
          <p:cNvCxnSpPr>
            <a:stCxn id="90" idx="2"/>
            <a:endCxn id="104" idx="0"/>
          </p:cNvCxnSpPr>
          <p:nvPr/>
        </p:nvCxnSpPr>
        <p:spPr>
          <a:xfrm>
            <a:off x="7956000" y="4869000"/>
            <a:ext cx="57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/>
          <p:cNvSpPr/>
          <p:nvPr/>
        </p:nvSpPr>
        <p:spPr>
          <a:xfrm>
            <a:off x="7164000" y="522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4" name="Прямоугольник 113"/>
          <p:cNvSpPr/>
          <p:nvPr/>
        </p:nvSpPr>
        <p:spPr>
          <a:xfrm>
            <a:off x="6012000" y="522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Прямоугольник 114"/>
          <p:cNvSpPr/>
          <p:nvPr/>
        </p:nvSpPr>
        <p:spPr>
          <a:xfrm>
            <a:off x="1260000" y="2709000"/>
            <a:ext cx="86400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2400" dirty="0"/>
              <a:t>Какое из приведенных деревьев упорядоченное?</a:t>
            </a:r>
          </a:p>
        </p:txBody>
      </p:sp>
    </p:spTree>
    <p:extLst>
      <p:ext uri="{BB962C8B-B14F-4D97-AF65-F5344CB8AC3E}">
        <p14:creationId xmlns:p14="http://schemas.microsoft.com/office/powerpoint/2010/main" val="267322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8" grpId="0" animBg="1"/>
      <p:bldP spid="60" grpId="0" animBg="1"/>
      <p:bldP spid="64" grpId="0" animBg="1"/>
      <p:bldP spid="65" grpId="0" animBg="1"/>
      <p:bldP spid="73" grpId="0" animBg="1"/>
      <p:bldP spid="74" grpId="0" animBg="1"/>
      <p:bldP spid="66" grpId="0" animBg="1"/>
      <p:bldP spid="67" grpId="0" animBg="1"/>
      <p:bldP spid="68" grpId="0" animBg="1"/>
      <p:bldP spid="71" grpId="0" animBg="1"/>
      <p:bldP spid="75" grpId="0" animBg="1"/>
      <p:bldP spid="80" grpId="0" animBg="1"/>
      <p:bldP spid="86" grpId="0" animBg="1"/>
      <p:bldP spid="87" grpId="0" animBg="1"/>
      <p:bldP spid="90" grpId="0" animBg="1"/>
      <p:bldP spid="92" grpId="0" animBg="1"/>
      <p:bldP spid="101" grpId="0" animBg="1"/>
      <p:bldP spid="104" grpId="0" animBg="1"/>
      <p:bldP spid="113" grpId="0" animBg="1"/>
      <p:bldP spid="114" grpId="0" animBg="1"/>
      <p:bldP spid="1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Связанные динамические структуры данных: деревья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252000" y="2853000"/>
            <a:ext cx="864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u="sng" dirty="0"/>
              <a:t>М-</a:t>
            </a:r>
            <a:r>
              <a:rPr lang="ru-RU" sz="2400" b="1" u="sng" dirty="0" err="1"/>
              <a:t>арное</a:t>
            </a:r>
            <a:r>
              <a:rPr lang="ru-RU" sz="2400" b="1" u="sng" dirty="0"/>
              <a:t> дерево</a:t>
            </a:r>
            <a:r>
              <a:rPr lang="ru-RU" sz="2400" dirty="0"/>
              <a:t> — дерево в котором каждый узел имеет строго </a:t>
            </a:r>
            <a:r>
              <a:rPr lang="en-US" sz="2400" dirty="0"/>
              <a:t>M </a:t>
            </a:r>
            <a:r>
              <a:rPr lang="ru-RU" sz="2400" dirty="0"/>
              <a:t>потомков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1548000" y="3789000"/>
            <a:ext cx="115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корень</a:t>
            </a:r>
          </a:p>
        </p:txBody>
      </p:sp>
      <p:cxnSp>
        <p:nvCxnSpPr>
          <p:cNvPr id="55" name="Прямая со стрелкой 54"/>
          <p:cNvCxnSpPr>
            <a:cxnSpLocks/>
            <a:stCxn id="52" idx="2"/>
            <a:endCxn id="60" idx="0"/>
          </p:cNvCxnSpPr>
          <p:nvPr/>
        </p:nvCxnSpPr>
        <p:spPr>
          <a:xfrm flipH="1">
            <a:off x="1476000" y="4149000"/>
            <a:ext cx="648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cxnSpLocks/>
            <a:stCxn id="52" idx="2"/>
            <a:endCxn id="58" idx="0"/>
          </p:cNvCxnSpPr>
          <p:nvPr/>
        </p:nvCxnSpPr>
        <p:spPr>
          <a:xfrm>
            <a:off x="2124000" y="4149000"/>
            <a:ext cx="864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/>
          <p:cNvSpPr/>
          <p:nvPr/>
        </p:nvSpPr>
        <p:spPr>
          <a:xfrm>
            <a:off x="2772000" y="450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59" name="Прямая со стрелкой 58"/>
          <p:cNvCxnSpPr>
            <a:stCxn id="58" idx="2"/>
            <a:endCxn id="73" idx="0"/>
          </p:cNvCxnSpPr>
          <p:nvPr/>
        </p:nvCxnSpPr>
        <p:spPr>
          <a:xfrm flipH="1">
            <a:off x="2700000" y="4869000"/>
            <a:ext cx="288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/>
          <p:cNvSpPr/>
          <p:nvPr/>
        </p:nvSpPr>
        <p:spPr>
          <a:xfrm>
            <a:off x="1260000" y="450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3060000" y="522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70" name="Прямая со стрелкой 69"/>
          <p:cNvCxnSpPr>
            <a:stCxn id="58" idx="2"/>
            <a:endCxn id="65" idx="0"/>
          </p:cNvCxnSpPr>
          <p:nvPr/>
        </p:nvCxnSpPr>
        <p:spPr>
          <a:xfrm>
            <a:off x="2988000" y="4869000"/>
            <a:ext cx="288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/>
          <p:cNvSpPr/>
          <p:nvPr/>
        </p:nvSpPr>
        <p:spPr>
          <a:xfrm>
            <a:off x="2484000" y="522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4" name="Прямоугольник 93"/>
          <p:cNvSpPr/>
          <p:nvPr/>
        </p:nvSpPr>
        <p:spPr>
          <a:xfrm>
            <a:off x="6156000" y="3789000"/>
            <a:ext cx="115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корень</a:t>
            </a:r>
          </a:p>
        </p:txBody>
      </p:sp>
      <p:cxnSp>
        <p:nvCxnSpPr>
          <p:cNvPr id="95" name="Прямая со стрелкой 94"/>
          <p:cNvCxnSpPr>
            <a:cxnSpLocks/>
            <a:stCxn id="94" idx="2"/>
            <a:endCxn id="99" idx="0"/>
          </p:cNvCxnSpPr>
          <p:nvPr/>
        </p:nvCxnSpPr>
        <p:spPr>
          <a:xfrm flipH="1">
            <a:off x="5940000" y="4149000"/>
            <a:ext cx="792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cxnSpLocks/>
            <a:stCxn id="94" idx="2"/>
            <a:endCxn id="97" idx="0"/>
          </p:cNvCxnSpPr>
          <p:nvPr/>
        </p:nvCxnSpPr>
        <p:spPr>
          <a:xfrm>
            <a:off x="6732000" y="4149000"/>
            <a:ext cx="720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Прямоугольник 96"/>
          <p:cNvSpPr/>
          <p:nvPr/>
        </p:nvSpPr>
        <p:spPr>
          <a:xfrm>
            <a:off x="7236000" y="450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98" name="Прямая со стрелкой 97"/>
          <p:cNvCxnSpPr>
            <a:stCxn id="97" idx="2"/>
            <a:endCxn id="110" idx="0"/>
          </p:cNvCxnSpPr>
          <p:nvPr/>
        </p:nvCxnSpPr>
        <p:spPr>
          <a:xfrm flipH="1">
            <a:off x="7092000" y="4869000"/>
            <a:ext cx="360000" cy="648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/>
          <p:cNvSpPr/>
          <p:nvPr/>
        </p:nvSpPr>
        <p:spPr>
          <a:xfrm>
            <a:off x="5724000" y="450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02" name="Прямая со стрелкой 101"/>
          <p:cNvCxnSpPr>
            <a:stCxn id="99" idx="2"/>
            <a:endCxn id="105" idx="0"/>
          </p:cNvCxnSpPr>
          <p:nvPr/>
        </p:nvCxnSpPr>
        <p:spPr>
          <a:xfrm flipH="1">
            <a:off x="5364000" y="4869000"/>
            <a:ext cx="576000" cy="648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99" idx="2"/>
            <a:endCxn id="111" idx="0"/>
          </p:cNvCxnSpPr>
          <p:nvPr/>
        </p:nvCxnSpPr>
        <p:spPr>
          <a:xfrm>
            <a:off x="5940000" y="4869000"/>
            <a:ext cx="576000" cy="648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Прямоугольник 104"/>
          <p:cNvSpPr/>
          <p:nvPr/>
        </p:nvSpPr>
        <p:spPr>
          <a:xfrm>
            <a:off x="5148000" y="551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6" name="Прямоугольник 105"/>
          <p:cNvSpPr/>
          <p:nvPr/>
        </p:nvSpPr>
        <p:spPr>
          <a:xfrm>
            <a:off x="7956000" y="551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7" name="Прямоугольник 106"/>
          <p:cNvSpPr/>
          <p:nvPr/>
        </p:nvSpPr>
        <p:spPr>
          <a:xfrm>
            <a:off x="6516000" y="450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08" name="Прямая со стрелкой 107"/>
          <p:cNvCxnSpPr>
            <a:cxnSpLocks/>
            <a:stCxn id="94" idx="2"/>
            <a:endCxn id="107" idx="0"/>
          </p:cNvCxnSpPr>
          <p:nvPr/>
        </p:nvCxnSpPr>
        <p:spPr>
          <a:xfrm>
            <a:off x="6732000" y="4149000"/>
            <a:ext cx="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97" idx="2"/>
            <a:endCxn id="106" idx="0"/>
          </p:cNvCxnSpPr>
          <p:nvPr/>
        </p:nvCxnSpPr>
        <p:spPr>
          <a:xfrm>
            <a:off x="7452000" y="4869000"/>
            <a:ext cx="720000" cy="648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/>
          <p:cNvSpPr/>
          <p:nvPr/>
        </p:nvSpPr>
        <p:spPr>
          <a:xfrm>
            <a:off x="6876000" y="551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1" name="Прямоугольник 110"/>
          <p:cNvSpPr/>
          <p:nvPr/>
        </p:nvSpPr>
        <p:spPr>
          <a:xfrm>
            <a:off x="6300000" y="5517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17" name="Прямая соединительная линия 116"/>
          <p:cNvCxnSpPr/>
          <p:nvPr/>
        </p:nvCxnSpPr>
        <p:spPr>
          <a:xfrm flipH="1">
            <a:off x="2556000" y="5589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/>
          <p:nvPr/>
        </p:nvCxnSpPr>
        <p:spPr>
          <a:xfrm>
            <a:off x="2700000" y="5589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 flipH="1">
            <a:off x="3132000" y="5589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/>
          <p:nvPr/>
        </p:nvCxnSpPr>
        <p:spPr>
          <a:xfrm>
            <a:off x="3276000" y="5589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>
            <a:stCxn id="99" idx="2"/>
          </p:cNvCxnSpPr>
          <p:nvPr/>
        </p:nvCxnSpPr>
        <p:spPr>
          <a:xfrm>
            <a:off x="5940000" y="4869000"/>
            <a:ext cx="0" cy="864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23"/>
          <p:cNvCxnSpPr/>
          <p:nvPr/>
        </p:nvCxnSpPr>
        <p:spPr>
          <a:xfrm>
            <a:off x="7452000" y="4869000"/>
            <a:ext cx="216000" cy="864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stCxn id="107" idx="2"/>
          </p:cNvCxnSpPr>
          <p:nvPr/>
        </p:nvCxnSpPr>
        <p:spPr>
          <a:xfrm>
            <a:off x="6732000" y="4869000"/>
            <a:ext cx="288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107" idx="2"/>
          </p:cNvCxnSpPr>
          <p:nvPr/>
        </p:nvCxnSpPr>
        <p:spPr>
          <a:xfrm>
            <a:off x="6732000" y="4869000"/>
            <a:ext cx="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>
            <a:stCxn id="107" idx="2"/>
          </p:cNvCxnSpPr>
          <p:nvPr/>
        </p:nvCxnSpPr>
        <p:spPr>
          <a:xfrm flipH="1">
            <a:off x="6444000" y="4869000"/>
            <a:ext cx="288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252000" y="1269000"/>
            <a:ext cx="864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u="sng" dirty="0"/>
              <a:t>Бинарное дерево</a:t>
            </a:r>
            <a:r>
              <a:rPr lang="ru-RU" sz="2400" dirty="0"/>
              <a:t> — дерево в котором каждый узел имеет строго 2</a:t>
            </a:r>
            <a:r>
              <a:rPr lang="en-US" sz="2400" dirty="0"/>
              <a:t> </a:t>
            </a:r>
            <a:r>
              <a:rPr lang="ru-RU" sz="2400" dirty="0"/>
              <a:t>потомков.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80000" y="1989000"/>
            <a:ext cx="871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>
                <a:solidFill>
                  <a:prstClr val="black"/>
                </a:solidFill>
              </a:rPr>
              <a:t>(некоторые из потомков могут быть заменены фиктивными</a:t>
            </a:r>
            <a:br>
              <a:rPr lang="en-US" sz="2400" dirty="0">
                <a:solidFill>
                  <a:prstClr val="black"/>
                </a:solidFill>
              </a:rPr>
            </a:b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ru-RU" sz="2400" dirty="0">
                <a:solidFill>
                  <a:prstClr val="black"/>
                </a:solidFill>
              </a:rPr>
              <a:t>оконечными узлами -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ru-RU" sz="2400" dirty="0">
                <a:solidFill>
                  <a:prstClr val="black"/>
                </a:solidFill>
              </a:rPr>
              <a:t>)</a:t>
            </a:r>
          </a:p>
        </p:txBody>
      </p:sp>
      <p:cxnSp>
        <p:nvCxnSpPr>
          <p:cNvPr id="54" name="Прямая со стрелкой 53"/>
          <p:cNvCxnSpPr>
            <a:endCxn id="68" idx="0"/>
          </p:cNvCxnSpPr>
          <p:nvPr/>
        </p:nvCxnSpPr>
        <p:spPr>
          <a:xfrm flipH="1">
            <a:off x="1188000" y="4869000"/>
            <a:ext cx="288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1548000" y="522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67" name="Прямая со стрелкой 66"/>
          <p:cNvCxnSpPr>
            <a:endCxn id="66" idx="0"/>
          </p:cNvCxnSpPr>
          <p:nvPr/>
        </p:nvCxnSpPr>
        <p:spPr>
          <a:xfrm>
            <a:off x="1476000" y="4869000"/>
            <a:ext cx="288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 67"/>
          <p:cNvSpPr/>
          <p:nvPr/>
        </p:nvSpPr>
        <p:spPr>
          <a:xfrm>
            <a:off x="972000" y="522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69" name="Прямая соединительная линия 68"/>
          <p:cNvCxnSpPr/>
          <p:nvPr/>
        </p:nvCxnSpPr>
        <p:spPr>
          <a:xfrm flipH="1">
            <a:off x="1044000" y="5589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>
            <a:off x="1188000" y="5589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 flipH="1">
            <a:off x="1620000" y="5589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>
            <a:off x="1764000" y="5589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>
            <a:off x="5364000" y="5877000"/>
            <a:ext cx="288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>
            <a:off x="5364000" y="5877000"/>
            <a:ext cx="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 flipH="1">
            <a:off x="5076000" y="5877000"/>
            <a:ext cx="288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8172000" y="5877000"/>
            <a:ext cx="288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8172000" y="5877000"/>
            <a:ext cx="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 flipH="1">
            <a:off x="7884000" y="5877000"/>
            <a:ext cx="288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>
            <a:off x="6516000" y="5877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 flipH="1">
            <a:off x="6444000" y="5877000"/>
            <a:ext cx="72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 flipH="1">
            <a:off x="6228000" y="5877000"/>
            <a:ext cx="288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>
            <a:off x="7092000" y="5877000"/>
            <a:ext cx="360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>
            <a:off x="7092000" y="5877000"/>
            <a:ext cx="72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/>
          <p:cNvCxnSpPr/>
          <p:nvPr/>
        </p:nvCxnSpPr>
        <p:spPr>
          <a:xfrm flipH="1">
            <a:off x="6948000" y="5877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3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94" grpId="0" animBg="1"/>
      <p:bldP spid="97" grpId="0" animBg="1"/>
      <p:bldP spid="99" grpId="0" animBg="1"/>
      <p:bldP spid="105" grpId="0" animBg="1"/>
      <p:bldP spid="106" grpId="0" animBg="1"/>
      <p:bldP spid="107" grpId="0" animBg="1"/>
      <p:bldP spid="110" grpId="0" animBg="1"/>
      <p:bldP spid="111" grpId="0" animBg="1"/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3708000" y="3069000"/>
            <a:ext cx="1152000" cy="576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70000"/>
              </a:lnSpc>
            </a:pP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корень</a:t>
            </a:r>
          </a:p>
          <a:p>
            <a:pPr algn="ctr">
              <a:lnSpc>
                <a:spcPct val="70000"/>
              </a:lnSpc>
            </a:pPr>
            <a:r>
              <a:rPr lang="ru-RU" sz="2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5" name="Прямая со стрелкой 54"/>
          <p:cNvCxnSpPr>
            <a:cxnSpLocks/>
            <a:stCxn id="52" idx="2"/>
            <a:endCxn id="60" idx="0"/>
          </p:cNvCxnSpPr>
          <p:nvPr/>
        </p:nvCxnSpPr>
        <p:spPr>
          <a:xfrm flipH="1">
            <a:off x="3132000" y="3645000"/>
            <a:ext cx="1152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cxnSpLocks/>
            <a:stCxn id="52" idx="2"/>
            <a:endCxn id="58" idx="0"/>
          </p:cNvCxnSpPr>
          <p:nvPr/>
        </p:nvCxnSpPr>
        <p:spPr>
          <a:xfrm>
            <a:off x="4284000" y="3645000"/>
            <a:ext cx="1427546" cy="366786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/>
          <p:cNvSpPr/>
          <p:nvPr/>
        </p:nvSpPr>
        <p:spPr>
          <a:xfrm>
            <a:off x="5495546" y="4011786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Прямая со стрелкой 58"/>
          <p:cNvCxnSpPr>
            <a:cxnSpLocks/>
            <a:stCxn id="58" idx="2"/>
            <a:endCxn id="73" idx="0"/>
          </p:cNvCxnSpPr>
          <p:nvPr/>
        </p:nvCxnSpPr>
        <p:spPr>
          <a:xfrm flipH="1">
            <a:off x="4860000" y="4371786"/>
            <a:ext cx="851546" cy="353214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/>
          <p:cNvSpPr/>
          <p:nvPr/>
        </p:nvSpPr>
        <p:spPr>
          <a:xfrm>
            <a:off x="2916000" y="4005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1" name="Прямая со стрелкой 60"/>
          <p:cNvCxnSpPr>
            <a:stCxn id="60" idx="2"/>
          </p:cNvCxnSpPr>
          <p:nvPr/>
        </p:nvCxnSpPr>
        <p:spPr>
          <a:xfrm flipH="1">
            <a:off x="2556000" y="4365000"/>
            <a:ext cx="57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60" idx="2"/>
            <a:endCxn id="74" idx="0"/>
          </p:cNvCxnSpPr>
          <p:nvPr/>
        </p:nvCxnSpPr>
        <p:spPr>
          <a:xfrm>
            <a:off x="3132000" y="4365000"/>
            <a:ext cx="57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2340000" y="4725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6071546" y="4731786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70" name="Прямая со стрелкой 69"/>
          <p:cNvCxnSpPr>
            <a:cxnSpLocks/>
            <a:stCxn id="58" idx="2"/>
            <a:endCxn id="65" idx="0"/>
          </p:cNvCxnSpPr>
          <p:nvPr/>
        </p:nvCxnSpPr>
        <p:spPr>
          <a:xfrm>
            <a:off x="5711546" y="4371786"/>
            <a:ext cx="57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/>
          <p:cNvSpPr/>
          <p:nvPr/>
        </p:nvSpPr>
        <p:spPr>
          <a:xfrm>
            <a:off x="4644000" y="4725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4" name="Прямоугольник 73"/>
          <p:cNvSpPr/>
          <p:nvPr/>
        </p:nvSpPr>
        <p:spPr>
          <a:xfrm>
            <a:off x="3492000" y="4725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 flipH="1">
            <a:off x="2268000" y="5085000"/>
            <a:ext cx="288000" cy="360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64" idx="2"/>
          </p:cNvCxnSpPr>
          <p:nvPr/>
        </p:nvCxnSpPr>
        <p:spPr>
          <a:xfrm>
            <a:off x="2556000" y="5085000"/>
            <a:ext cx="288000" cy="360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flipH="1">
            <a:off x="3420000" y="5085000"/>
            <a:ext cx="288000" cy="360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>
            <a:off x="3708000" y="5085000"/>
            <a:ext cx="288000" cy="360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H="1">
            <a:off x="4572000" y="5085000"/>
            <a:ext cx="288000" cy="360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cxnSpLocks/>
          </p:cNvCxnSpPr>
          <p:nvPr/>
        </p:nvCxnSpPr>
        <p:spPr>
          <a:xfrm>
            <a:off x="4860000" y="5085000"/>
            <a:ext cx="389773" cy="366786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>
            <a:cxnSpLocks/>
          </p:cNvCxnSpPr>
          <p:nvPr/>
        </p:nvCxnSpPr>
        <p:spPr>
          <a:xfrm flipH="1">
            <a:off x="5999546" y="5091786"/>
            <a:ext cx="288000" cy="360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cxnSpLocks/>
          </p:cNvCxnSpPr>
          <p:nvPr/>
        </p:nvCxnSpPr>
        <p:spPr>
          <a:xfrm>
            <a:off x="6287546" y="5091786"/>
            <a:ext cx="288000" cy="360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5105773" y="5311168"/>
            <a:ext cx="432000" cy="360000"/>
          </a:xfrm>
          <a:prstGeom prst="rect">
            <a:avLst/>
          </a:prstGeom>
          <a:solidFill>
            <a:srgbClr val="FFFFE5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 flipH="1">
            <a:off x="5033773" y="5671168"/>
            <a:ext cx="288000" cy="360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>
            <a:off x="5321773" y="5671168"/>
            <a:ext cx="288000" cy="360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Заголовок 5">
            <a:extLst>
              <a:ext uri="{FF2B5EF4-FFF2-40B4-BE49-F238E27FC236}">
                <a16:creationId xmlns:a16="http://schemas.microsoft.com/office/drawing/2014/main" id="{C25D35C7-B0F4-44C3-9FE8-3B4F3923695C}"/>
              </a:ext>
            </a:extLst>
          </p:cNvPr>
          <p:cNvSpPr txBox="1">
            <a:spLocks/>
          </p:cNvSpPr>
          <p:nvPr/>
        </p:nvSpPr>
        <p:spPr>
          <a:xfrm>
            <a:off x="252000" y="24533"/>
            <a:ext cx="8640000" cy="74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Поиск узла дерева по ключу</a:t>
            </a:r>
          </a:p>
        </p:txBody>
      </p:sp>
    </p:spTree>
    <p:extLst>
      <p:ext uri="{BB962C8B-B14F-4D97-AF65-F5344CB8AC3E}">
        <p14:creationId xmlns:p14="http://schemas.microsoft.com/office/powerpoint/2010/main" val="7446559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3708000" y="3069000"/>
            <a:ext cx="1152000" cy="576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70000"/>
              </a:lnSpc>
            </a:pP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корень</a:t>
            </a:r>
          </a:p>
          <a:p>
            <a:pPr algn="ctr">
              <a:lnSpc>
                <a:spcPct val="70000"/>
              </a:lnSpc>
            </a:pPr>
            <a:r>
              <a:rPr lang="ru-RU" sz="2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5" name="Прямая со стрелкой 54"/>
          <p:cNvCxnSpPr>
            <a:cxnSpLocks/>
            <a:stCxn id="52" idx="2"/>
            <a:endCxn id="60" idx="0"/>
          </p:cNvCxnSpPr>
          <p:nvPr/>
        </p:nvCxnSpPr>
        <p:spPr>
          <a:xfrm flipH="1">
            <a:off x="3132000" y="3645000"/>
            <a:ext cx="1152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cxnSpLocks/>
            <a:stCxn id="52" idx="2"/>
            <a:endCxn id="58" idx="0"/>
          </p:cNvCxnSpPr>
          <p:nvPr/>
        </p:nvCxnSpPr>
        <p:spPr>
          <a:xfrm>
            <a:off x="4284000" y="3645000"/>
            <a:ext cx="1427546" cy="366786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/>
          <p:cNvSpPr/>
          <p:nvPr/>
        </p:nvSpPr>
        <p:spPr>
          <a:xfrm>
            <a:off x="5495546" y="4011786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Прямая со стрелкой 58"/>
          <p:cNvCxnSpPr>
            <a:cxnSpLocks/>
            <a:stCxn id="58" idx="2"/>
            <a:endCxn id="73" idx="0"/>
          </p:cNvCxnSpPr>
          <p:nvPr/>
        </p:nvCxnSpPr>
        <p:spPr>
          <a:xfrm flipH="1">
            <a:off x="4860000" y="4371786"/>
            <a:ext cx="851546" cy="353214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/>
          <p:cNvSpPr/>
          <p:nvPr/>
        </p:nvSpPr>
        <p:spPr>
          <a:xfrm>
            <a:off x="2916000" y="4005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1" name="Прямая со стрелкой 60"/>
          <p:cNvCxnSpPr>
            <a:stCxn id="60" idx="2"/>
          </p:cNvCxnSpPr>
          <p:nvPr/>
        </p:nvCxnSpPr>
        <p:spPr>
          <a:xfrm flipH="1">
            <a:off x="2556000" y="4365000"/>
            <a:ext cx="57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60" idx="2"/>
            <a:endCxn id="74" idx="0"/>
          </p:cNvCxnSpPr>
          <p:nvPr/>
        </p:nvCxnSpPr>
        <p:spPr>
          <a:xfrm>
            <a:off x="3132000" y="4365000"/>
            <a:ext cx="57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2340000" y="4725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6071546" y="4731786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70" name="Прямая со стрелкой 69"/>
          <p:cNvCxnSpPr>
            <a:cxnSpLocks/>
            <a:stCxn id="58" idx="2"/>
            <a:endCxn id="65" idx="0"/>
          </p:cNvCxnSpPr>
          <p:nvPr/>
        </p:nvCxnSpPr>
        <p:spPr>
          <a:xfrm>
            <a:off x="5711546" y="4371786"/>
            <a:ext cx="576000" cy="360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/>
          <p:cNvSpPr/>
          <p:nvPr/>
        </p:nvSpPr>
        <p:spPr>
          <a:xfrm>
            <a:off x="4644000" y="4725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4" name="Прямоугольник 73"/>
          <p:cNvSpPr/>
          <p:nvPr/>
        </p:nvSpPr>
        <p:spPr>
          <a:xfrm>
            <a:off x="3492000" y="4725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41" name="Заголовок 5"/>
          <p:cNvSpPr txBox="1">
            <a:spLocks/>
          </p:cNvSpPr>
          <p:nvPr/>
        </p:nvSpPr>
        <p:spPr>
          <a:xfrm>
            <a:off x="252000" y="24533"/>
            <a:ext cx="8640000" cy="74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Удаление узла дерева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252000" y="1398014"/>
            <a:ext cx="864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Удаление листа – тривиально – просто заменяем указатель на </a:t>
            </a:r>
            <a:r>
              <a:rPr lang="en-US" sz="2400" dirty="0" err="1">
                <a:solidFill>
                  <a:srgbClr val="0000FF"/>
                </a:solidFill>
              </a:rPr>
              <a:t>nullptr</a:t>
            </a:r>
            <a:endParaRPr lang="ru-RU" sz="2400" dirty="0">
              <a:solidFill>
                <a:srgbClr val="0000FF"/>
              </a:solidFill>
            </a:endParaRPr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 flipH="1">
            <a:off x="2268000" y="5085000"/>
            <a:ext cx="288000" cy="360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64" idx="2"/>
          </p:cNvCxnSpPr>
          <p:nvPr/>
        </p:nvCxnSpPr>
        <p:spPr>
          <a:xfrm>
            <a:off x="2556000" y="5085000"/>
            <a:ext cx="288000" cy="360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flipH="1">
            <a:off x="3420000" y="5085000"/>
            <a:ext cx="288000" cy="360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>
            <a:off x="3708000" y="5085000"/>
            <a:ext cx="288000" cy="360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H="1">
            <a:off x="4572000" y="5085000"/>
            <a:ext cx="288000" cy="360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cxnSpLocks/>
          </p:cNvCxnSpPr>
          <p:nvPr/>
        </p:nvCxnSpPr>
        <p:spPr>
          <a:xfrm>
            <a:off x="4860000" y="5085000"/>
            <a:ext cx="389773" cy="366786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>
            <a:cxnSpLocks/>
          </p:cNvCxnSpPr>
          <p:nvPr/>
        </p:nvCxnSpPr>
        <p:spPr>
          <a:xfrm flipH="1">
            <a:off x="5999546" y="5091786"/>
            <a:ext cx="288000" cy="360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cxnSpLocks/>
          </p:cNvCxnSpPr>
          <p:nvPr/>
        </p:nvCxnSpPr>
        <p:spPr>
          <a:xfrm>
            <a:off x="6287546" y="5091786"/>
            <a:ext cx="288000" cy="360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5105773" y="5311168"/>
            <a:ext cx="432000" cy="360000"/>
          </a:xfrm>
          <a:prstGeom prst="rect">
            <a:avLst/>
          </a:prstGeom>
          <a:solidFill>
            <a:srgbClr val="FFFFE5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 flipH="1">
            <a:off x="5033773" y="5671168"/>
            <a:ext cx="288000" cy="360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>
            <a:off x="5321773" y="5671168"/>
            <a:ext cx="288000" cy="360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38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46</a:t>
            </a:fld>
            <a:endParaRPr lang="en-US" dirty="0"/>
          </a:p>
        </p:txBody>
      </p:sp>
      <p:cxnSp>
        <p:nvCxnSpPr>
          <p:cNvPr id="55" name="Прямая со стрелкой 54"/>
          <p:cNvCxnSpPr>
            <a:cxnSpLocks/>
            <a:stCxn id="48" idx="2"/>
            <a:endCxn id="60" idx="0"/>
          </p:cNvCxnSpPr>
          <p:nvPr/>
        </p:nvCxnSpPr>
        <p:spPr>
          <a:xfrm flipH="1">
            <a:off x="3132000" y="3933000"/>
            <a:ext cx="1260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cxnSpLocks/>
            <a:stCxn id="48" idx="2"/>
            <a:endCxn id="58" idx="0"/>
          </p:cNvCxnSpPr>
          <p:nvPr/>
        </p:nvCxnSpPr>
        <p:spPr>
          <a:xfrm>
            <a:off x="4392000" y="3933000"/>
            <a:ext cx="1044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58" idx="2"/>
            <a:endCxn id="73" idx="0"/>
          </p:cNvCxnSpPr>
          <p:nvPr/>
        </p:nvCxnSpPr>
        <p:spPr>
          <a:xfrm flipH="1">
            <a:off x="4860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0" idx="2"/>
            <a:endCxn id="64" idx="0"/>
          </p:cNvCxnSpPr>
          <p:nvPr/>
        </p:nvCxnSpPr>
        <p:spPr>
          <a:xfrm flipH="1">
            <a:off x="2556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60" idx="2"/>
            <a:endCxn id="74" idx="0"/>
          </p:cNvCxnSpPr>
          <p:nvPr/>
        </p:nvCxnSpPr>
        <p:spPr>
          <a:xfrm>
            <a:off x="3132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58" idx="2"/>
            <a:endCxn id="65" idx="0"/>
          </p:cNvCxnSpPr>
          <p:nvPr/>
        </p:nvCxnSpPr>
        <p:spPr>
          <a:xfrm>
            <a:off x="5436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2376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2952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68" name="Прямоугольник 67"/>
          <p:cNvSpPr/>
          <p:nvPr/>
        </p:nvSpPr>
        <p:spPr>
          <a:xfrm>
            <a:off x="3528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4104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4680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86" name="Прямоугольник 85"/>
          <p:cNvSpPr/>
          <p:nvPr/>
        </p:nvSpPr>
        <p:spPr>
          <a:xfrm>
            <a:off x="5220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41" name="Заголовок 5"/>
          <p:cNvSpPr txBox="1">
            <a:spLocks/>
          </p:cNvSpPr>
          <p:nvPr/>
        </p:nvSpPr>
        <p:spPr>
          <a:xfrm>
            <a:off x="252000" y="24533"/>
            <a:ext cx="8640000" cy="74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Удаление узла дерева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108000" y="765000"/>
            <a:ext cx="892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 удаления произвольного узла дерева:</a:t>
            </a:r>
          </a:p>
          <a:p>
            <a:r>
              <a:rPr lang="ru-RU" sz="2400" dirty="0"/>
              <a:t>1) сначала надо найти, чем его заменить, это может быть:</a:t>
            </a:r>
          </a:p>
        </p:txBody>
      </p:sp>
      <p:sp>
        <p:nvSpPr>
          <p:cNvPr id="48" name="Прямоугольник 47"/>
          <p:cNvSpPr/>
          <p:nvPr/>
        </p:nvSpPr>
        <p:spPr>
          <a:xfrm>
            <a:off x="3780000" y="3357000"/>
            <a:ext cx="1224000" cy="576000"/>
          </a:xfrm>
          <a:prstGeom prst="rect">
            <a:avLst/>
          </a:prstGeom>
          <a:solidFill>
            <a:srgbClr val="FFFFE5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70000"/>
              </a:lnSpc>
            </a:pP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корень</a:t>
            </a:r>
          </a:p>
          <a:p>
            <a:pPr algn="ctr">
              <a:lnSpc>
                <a:spcPct val="70000"/>
              </a:lnSpc>
            </a:pPr>
            <a:r>
              <a:rPr lang="ru-RU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8" name="Прямоугольник 57"/>
          <p:cNvSpPr/>
          <p:nvPr/>
        </p:nvSpPr>
        <p:spPr>
          <a:xfrm>
            <a:off x="5220000" y="407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5796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4644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4" name="Прямоугольник 73"/>
          <p:cNvSpPr/>
          <p:nvPr/>
        </p:nvSpPr>
        <p:spPr>
          <a:xfrm>
            <a:off x="3492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2340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2916000" y="407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5796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H="1">
            <a:off x="2268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>
            <a:off x="2556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H="1">
            <a:off x="3420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3708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 flipH="1">
            <a:off x="5724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>
            <a:off x="6012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flipH="1">
            <a:off x="4572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Стрелка вниз 36"/>
          <p:cNvSpPr/>
          <p:nvPr/>
        </p:nvSpPr>
        <p:spPr>
          <a:xfrm>
            <a:off x="4140000" y="5445000"/>
            <a:ext cx="360000" cy="360000"/>
          </a:xfrm>
          <a:prstGeom prst="downArrow">
            <a:avLst/>
          </a:prstGeom>
          <a:solidFill>
            <a:srgbClr val="FFFFE5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8" name="Прямая соединительная линия 87"/>
          <p:cNvCxnSpPr/>
          <p:nvPr/>
        </p:nvCxnSpPr>
        <p:spPr>
          <a:xfrm>
            <a:off x="4860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88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  <p:bldP spid="71" grpId="0" animBg="1"/>
      <p:bldP spid="75" grpId="0" animBg="1"/>
      <p:bldP spid="86" grpId="0" animBg="1"/>
      <p:bldP spid="49" grpId="0" animBg="1"/>
      <p:bldP spid="3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47</a:t>
            </a:fld>
            <a:endParaRPr lang="en-US" dirty="0"/>
          </a:p>
        </p:txBody>
      </p:sp>
      <p:cxnSp>
        <p:nvCxnSpPr>
          <p:cNvPr id="55" name="Прямая со стрелкой 54"/>
          <p:cNvCxnSpPr>
            <a:cxnSpLocks/>
            <a:endCxn id="60" idx="0"/>
          </p:cNvCxnSpPr>
          <p:nvPr/>
        </p:nvCxnSpPr>
        <p:spPr>
          <a:xfrm flipH="1">
            <a:off x="3132000" y="3933000"/>
            <a:ext cx="1260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0" idx="2"/>
            <a:endCxn id="64" idx="0"/>
          </p:cNvCxnSpPr>
          <p:nvPr/>
        </p:nvCxnSpPr>
        <p:spPr>
          <a:xfrm flipH="1">
            <a:off x="2556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60" idx="2"/>
            <a:endCxn id="74" idx="0"/>
          </p:cNvCxnSpPr>
          <p:nvPr/>
        </p:nvCxnSpPr>
        <p:spPr>
          <a:xfrm>
            <a:off x="3132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2376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2952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68" name="Прямоугольник 67"/>
          <p:cNvSpPr/>
          <p:nvPr/>
        </p:nvSpPr>
        <p:spPr>
          <a:xfrm>
            <a:off x="3528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4104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4680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41" name="Заголовок 5"/>
          <p:cNvSpPr txBox="1">
            <a:spLocks/>
          </p:cNvSpPr>
          <p:nvPr/>
        </p:nvSpPr>
        <p:spPr>
          <a:xfrm>
            <a:off x="252000" y="24533"/>
            <a:ext cx="8640000" cy="74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Удаление узла дерева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108000" y="765000"/>
            <a:ext cx="892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Для удаления произвольного узла дерева:</a:t>
            </a:r>
          </a:p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1) сначала найти чем его заменить, это может быть:</a:t>
            </a:r>
          </a:p>
          <a:p>
            <a:r>
              <a:rPr lang="ru-RU" sz="2400" dirty="0"/>
              <a:t>1.1) либо самый правый элемент левого поддерева</a:t>
            </a:r>
          </a:p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1.2) либо самый левый элемент правого поддерева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4644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4" name="Прямоугольник 73"/>
          <p:cNvSpPr/>
          <p:nvPr/>
        </p:nvSpPr>
        <p:spPr>
          <a:xfrm>
            <a:off x="3492000" y="4581000"/>
            <a:ext cx="432000" cy="360000"/>
          </a:xfrm>
          <a:prstGeom prst="rect">
            <a:avLst/>
          </a:prstGeom>
          <a:solidFill>
            <a:srgbClr val="FFFF00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2340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2916000" y="407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H="1">
            <a:off x="2268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>
            <a:off x="2556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H="1">
            <a:off x="3420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3708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flipH="1">
            <a:off x="4572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Стрелка вниз 34"/>
          <p:cNvSpPr/>
          <p:nvPr/>
        </p:nvSpPr>
        <p:spPr>
          <a:xfrm>
            <a:off x="4140000" y="5445000"/>
            <a:ext cx="360000" cy="360000"/>
          </a:xfrm>
          <a:prstGeom prst="downArrow">
            <a:avLst/>
          </a:prstGeom>
          <a:solidFill>
            <a:srgbClr val="FFFFE5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Прямая со стрелкой 43"/>
          <p:cNvCxnSpPr>
            <a:endCxn id="50" idx="0"/>
          </p:cNvCxnSpPr>
          <p:nvPr/>
        </p:nvCxnSpPr>
        <p:spPr>
          <a:xfrm>
            <a:off x="4392000" y="3933000"/>
            <a:ext cx="1044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50" idx="2"/>
          </p:cNvCxnSpPr>
          <p:nvPr/>
        </p:nvCxnSpPr>
        <p:spPr>
          <a:xfrm flipH="1">
            <a:off x="4860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50" idx="2"/>
            <a:endCxn id="51" idx="0"/>
          </p:cNvCxnSpPr>
          <p:nvPr/>
        </p:nvCxnSpPr>
        <p:spPr>
          <a:xfrm>
            <a:off x="5436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/>
          <p:cNvSpPr/>
          <p:nvPr/>
        </p:nvSpPr>
        <p:spPr>
          <a:xfrm>
            <a:off x="5220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5220000" y="407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5796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5796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77" name="Прямая соединительная линия 76"/>
          <p:cNvCxnSpPr/>
          <p:nvPr/>
        </p:nvCxnSpPr>
        <p:spPr>
          <a:xfrm flipH="1">
            <a:off x="5724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>
            <a:off x="6012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4860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26E67253-D821-430B-A67C-955471BBE842}"/>
              </a:ext>
            </a:extLst>
          </p:cNvPr>
          <p:cNvSpPr/>
          <p:nvPr/>
        </p:nvSpPr>
        <p:spPr>
          <a:xfrm>
            <a:off x="3780000" y="3357000"/>
            <a:ext cx="1224000" cy="576000"/>
          </a:xfrm>
          <a:prstGeom prst="rect">
            <a:avLst/>
          </a:prstGeom>
          <a:solidFill>
            <a:srgbClr val="FFFFE5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70000"/>
              </a:lnSpc>
            </a:pP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корень</a:t>
            </a:r>
          </a:p>
          <a:p>
            <a:pPr algn="ctr">
              <a:lnSpc>
                <a:spcPct val="70000"/>
              </a:lnSpc>
            </a:pPr>
            <a:r>
              <a:rPr lang="ru-RU" sz="24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584910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48</a:t>
            </a:fld>
            <a:endParaRPr lang="en-US" dirty="0"/>
          </a:p>
        </p:txBody>
      </p:sp>
      <p:cxnSp>
        <p:nvCxnSpPr>
          <p:cNvPr id="55" name="Прямая со стрелкой 54"/>
          <p:cNvCxnSpPr>
            <a:cxnSpLocks/>
            <a:endCxn id="60" idx="0"/>
          </p:cNvCxnSpPr>
          <p:nvPr/>
        </p:nvCxnSpPr>
        <p:spPr>
          <a:xfrm flipH="1">
            <a:off x="3132000" y="3933000"/>
            <a:ext cx="1260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0" idx="2"/>
            <a:endCxn id="64" idx="0"/>
          </p:cNvCxnSpPr>
          <p:nvPr/>
        </p:nvCxnSpPr>
        <p:spPr>
          <a:xfrm flipH="1">
            <a:off x="2556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60" idx="2"/>
            <a:endCxn id="74" idx="0"/>
          </p:cNvCxnSpPr>
          <p:nvPr/>
        </p:nvCxnSpPr>
        <p:spPr>
          <a:xfrm>
            <a:off x="3132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2376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2952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68" name="Прямоугольник 67"/>
          <p:cNvSpPr/>
          <p:nvPr/>
        </p:nvSpPr>
        <p:spPr>
          <a:xfrm>
            <a:off x="3528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4104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4680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41" name="Заголовок 5"/>
          <p:cNvSpPr txBox="1">
            <a:spLocks/>
          </p:cNvSpPr>
          <p:nvPr/>
        </p:nvSpPr>
        <p:spPr>
          <a:xfrm>
            <a:off x="252000" y="24533"/>
            <a:ext cx="8640000" cy="74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Удаление узла дерева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108000" y="765000"/>
            <a:ext cx="892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Для удаления произвольного узла дерева:</a:t>
            </a:r>
          </a:p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1) сначала найти чем его заменить, это может быть:</a:t>
            </a:r>
          </a:p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1.1) либо самый правый элемент левого поддерева</a:t>
            </a:r>
          </a:p>
          <a:p>
            <a:r>
              <a:rPr lang="ru-RU" sz="2400" dirty="0"/>
              <a:t>1.2) либо самый левый элемент правого поддерева</a:t>
            </a:r>
          </a:p>
        </p:txBody>
      </p:sp>
      <p:sp>
        <p:nvSpPr>
          <p:cNvPr id="74" name="Прямоугольник 73"/>
          <p:cNvSpPr/>
          <p:nvPr/>
        </p:nvSpPr>
        <p:spPr>
          <a:xfrm>
            <a:off x="3492000" y="4581000"/>
            <a:ext cx="432000" cy="360000"/>
          </a:xfrm>
          <a:prstGeom prst="rect">
            <a:avLst/>
          </a:prstGeom>
          <a:solidFill>
            <a:srgbClr val="FFFFE5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2340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2916000" y="407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H="1">
            <a:off x="2268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>
            <a:off x="2556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H="1">
            <a:off x="3420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3708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flipH="1">
            <a:off x="4572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Стрелка вниз 34"/>
          <p:cNvSpPr/>
          <p:nvPr/>
        </p:nvSpPr>
        <p:spPr>
          <a:xfrm>
            <a:off x="4140000" y="5445000"/>
            <a:ext cx="360000" cy="360000"/>
          </a:xfrm>
          <a:prstGeom prst="downArrow">
            <a:avLst/>
          </a:prstGeom>
          <a:solidFill>
            <a:srgbClr val="FFFFE5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5220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5796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79" name="Прямая со стрелкой 78"/>
          <p:cNvCxnSpPr>
            <a:endCxn id="84" idx="0"/>
          </p:cNvCxnSpPr>
          <p:nvPr/>
        </p:nvCxnSpPr>
        <p:spPr>
          <a:xfrm>
            <a:off x="4392000" y="3933000"/>
            <a:ext cx="1044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84" idx="2"/>
          </p:cNvCxnSpPr>
          <p:nvPr/>
        </p:nvCxnSpPr>
        <p:spPr>
          <a:xfrm flipH="1">
            <a:off x="4860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84" idx="2"/>
            <a:endCxn id="85" idx="0"/>
          </p:cNvCxnSpPr>
          <p:nvPr/>
        </p:nvCxnSpPr>
        <p:spPr>
          <a:xfrm>
            <a:off x="5436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5220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84" name="Прямоугольник 83"/>
          <p:cNvSpPr/>
          <p:nvPr/>
        </p:nvSpPr>
        <p:spPr>
          <a:xfrm>
            <a:off x="5220000" y="407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5" name="Прямоугольник 84"/>
          <p:cNvSpPr/>
          <p:nvPr/>
        </p:nvSpPr>
        <p:spPr>
          <a:xfrm>
            <a:off x="5796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7" name="Прямоугольник 86"/>
          <p:cNvSpPr/>
          <p:nvPr/>
        </p:nvSpPr>
        <p:spPr>
          <a:xfrm>
            <a:off x="5796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88" name="Прямая соединительная линия 87"/>
          <p:cNvCxnSpPr/>
          <p:nvPr/>
        </p:nvCxnSpPr>
        <p:spPr>
          <a:xfrm flipH="1">
            <a:off x="5724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>
            <a:off x="6012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/>
          <p:nvPr/>
        </p:nvCxnSpPr>
        <p:spPr>
          <a:xfrm>
            <a:off x="4860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/>
          <p:cNvSpPr/>
          <p:nvPr/>
        </p:nvSpPr>
        <p:spPr>
          <a:xfrm>
            <a:off x="4644000" y="4581000"/>
            <a:ext cx="432000" cy="360000"/>
          </a:xfrm>
          <a:prstGeom prst="rect">
            <a:avLst/>
          </a:prstGeom>
          <a:solidFill>
            <a:srgbClr val="FFFF00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20CD135D-ED2D-4909-9488-CF7BD9374AE3}"/>
              </a:ext>
            </a:extLst>
          </p:cNvPr>
          <p:cNvSpPr/>
          <p:nvPr/>
        </p:nvSpPr>
        <p:spPr>
          <a:xfrm>
            <a:off x="3780000" y="3357000"/>
            <a:ext cx="1224000" cy="576000"/>
          </a:xfrm>
          <a:prstGeom prst="rect">
            <a:avLst/>
          </a:prstGeom>
          <a:solidFill>
            <a:srgbClr val="FFFFE5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70000"/>
              </a:lnSpc>
            </a:pP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корень</a:t>
            </a:r>
          </a:p>
          <a:p>
            <a:pPr algn="ctr">
              <a:lnSpc>
                <a:spcPct val="70000"/>
              </a:lnSpc>
            </a:pPr>
            <a:r>
              <a:rPr lang="ru-RU" sz="24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881744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49</a:t>
            </a:fld>
            <a:endParaRPr lang="en-US" dirty="0"/>
          </a:p>
        </p:txBody>
      </p:sp>
      <p:cxnSp>
        <p:nvCxnSpPr>
          <p:cNvPr id="55" name="Прямая со стрелкой 54"/>
          <p:cNvCxnSpPr>
            <a:cxnSpLocks/>
            <a:endCxn id="60" idx="0"/>
          </p:cNvCxnSpPr>
          <p:nvPr/>
        </p:nvCxnSpPr>
        <p:spPr>
          <a:xfrm flipH="1">
            <a:off x="3132000" y="3933000"/>
            <a:ext cx="1260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0" idx="2"/>
            <a:endCxn id="64" idx="0"/>
          </p:cNvCxnSpPr>
          <p:nvPr/>
        </p:nvCxnSpPr>
        <p:spPr>
          <a:xfrm flipH="1">
            <a:off x="2556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60" idx="2"/>
            <a:endCxn id="74" idx="0"/>
          </p:cNvCxnSpPr>
          <p:nvPr/>
        </p:nvCxnSpPr>
        <p:spPr>
          <a:xfrm>
            <a:off x="3132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2376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2952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68" name="Прямоугольник 67"/>
          <p:cNvSpPr/>
          <p:nvPr/>
        </p:nvSpPr>
        <p:spPr>
          <a:xfrm>
            <a:off x="3528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4104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4680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41" name="Заголовок 5"/>
          <p:cNvSpPr txBox="1">
            <a:spLocks/>
          </p:cNvSpPr>
          <p:nvPr/>
        </p:nvSpPr>
        <p:spPr>
          <a:xfrm>
            <a:off x="252000" y="24533"/>
            <a:ext cx="8640000" cy="74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Удаление узла дерева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108000" y="765000"/>
            <a:ext cx="892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Для удаления произвольного узла дерева:</a:t>
            </a: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1) сначала найти чем его заменить, это может быть:</a:t>
            </a: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1.1) либо самый левый элемент правого поддерева</a:t>
            </a: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1.2) либо самый правый элемент левого поддерева</a:t>
            </a:r>
          </a:p>
          <a:p>
            <a:r>
              <a:rPr lang="ru-RU" sz="2400" dirty="0"/>
              <a:t>2) вставить вместо удаляемого элемента найденный в пункте 1</a:t>
            </a:r>
          </a:p>
          <a:p>
            <a:r>
              <a:rPr lang="ru-RU" sz="2400" dirty="0"/>
              <a:t>3) окончательно удалить удаляемый элемент</a:t>
            </a:r>
          </a:p>
        </p:txBody>
      </p:sp>
      <p:sp>
        <p:nvSpPr>
          <p:cNvPr id="74" name="Прямоугольник 73"/>
          <p:cNvSpPr/>
          <p:nvPr/>
        </p:nvSpPr>
        <p:spPr>
          <a:xfrm>
            <a:off x="3492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2340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2916000" y="407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H="1">
            <a:off x="2268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>
            <a:off x="2556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H="1">
            <a:off x="3420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3708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flipH="1">
            <a:off x="4572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endCxn id="51" idx="0"/>
          </p:cNvCxnSpPr>
          <p:nvPr/>
        </p:nvCxnSpPr>
        <p:spPr>
          <a:xfrm>
            <a:off x="4392000" y="3933000"/>
            <a:ext cx="1044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51" idx="2"/>
          </p:cNvCxnSpPr>
          <p:nvPr/>
        </p:nvCxnSpPr>
        <p:spPr>
          <a:xfrm flipH="1">
            <a:off x="4860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51" idx="2"/>
            <a:endCxn id="52" idx="0"/>
          </p:cNvCxnSpPr>
          <p:nvPr/>
        </p:nvCxnSpPr>
        <p:spPr>
          <a:xfrm>
            <a:off x="5436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5220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5220000" y="407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5796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7" name="Прямоугольник 76"/>
          <p:cNvSpPr/>
          <p:nvPr/>
        </p:nvSpPr>
        <p:spPr>
          <a:xfrm>
            <a:off x="5796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81" name="Прямая соединительная линия 80"/>
          <p:cNvCxnSpPr/>
          <p:nvPr/>
        </p:nvCxnSpPr>
        <p:spPr>
          <a:xfrm flipH="1">
            <a:off x="5724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>
            <a:off x="6012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4860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/>
          <p:cNvSpPr/>
          <p:nvPr/>
        </p:nvSpPr>
        <p:spPr>
          <a:xfrm>
            <a:off x="4644000" y="4581000"/>
            <a:ext cx="432000" cy="360000"/>
          </a:xfrm>
          <a:prstGeom prst="rect">
            <a:avLst/>
          </a:prstGeom>
          <a:solidFill>
            <a:srgbClr val="FFFF00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5FFF376A-DE26-41F6-8B7A-CA276012CCE2}"/>
              </a:ext>
            </a:extLst>
          </p:cNvPr>
          <p:cNvSpPr/>
          <p:nvPr/>
        </p:nvSpPr>
        <p:spPr>
          <a:xfrm>
            <a:off x="3780000" y="3357000"/>
            <a:ext cx="1224000" cy="576000"/>
          </a:xfrm>
          <a:prstGeom prst="rect">
            <a:avLst/>
          </a:prstGeom>
          <a:solidFill>
            <a:srgbClr val="FFFFE5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70000"/>
              </a:lnSpc>
            </a:pP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корень</a:t>
            </a:r>
          </a:p>
          <a:p>
            <a:pPr algn="ctr">
              <a:lnSpc>
                <a:spcPct val="70000"/>
              </a:lnSpc>
            </a:pPr>
            <a:r>
              <a:rPr lang="ru-RU" sz="24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0359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80000" y="1557000"/>
            <a:ext cx="8568000" cy="451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542925" algn="l"/>
              </a:tabLst>
            </a:pPr>
            <a:r>
              <a:rPr lang="ru-RU" altLang="ru-RU" sz="2800" dirty="0"/>
              <a:t>Динамические структуры данных служат для хранения набора однотипных структур.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542925" algn="l"/>
              </a:tabLst>
            </a:pPr>
            <a:r>
              <a:rPr lang="ru-RU" altLang="ru-RU" sz="2800" dirty="0"/>
              <a:t>Как и обычный массив, они обеспечивают следующие операции:</a:t>
            </a:r>
          </a:p>
          <a:p>
            <a:pPr lvl="1" indent="-4572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ru-RU" altLang="ru-RU" sz="2800" dirty="0"/>
              <a:t>обращение к элементам по индексу</a:t>
            </a:r>
          </a:p>
          <a:p>
            <a:pPr lvl="1" indent="-4572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ru-RU" altLang="ru-RU" sz="2800" dirty="0"/>
              <a:t>последовательный перебор всех элементов</a:t>
            </a:r>
          </a:p>
          <a:p>
            <a:pPr lvl="1" indent="-4572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ru-RU" altLang="ru-RU" sz="2800" dirty="0"/>
              <a:t>поиск среди набора элементов по ключу</a:t>
            </a:r>
          </a:p>
          <a:p>
            <a:pPr marL="0" lvl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tabLst>
                <a:tab pos="542925" algn="l"/>
              </a:tabLst>
            </a:pPr>
            <a:r>
              <a:rPr lang="ru-RU" altLang="ru-RU" sz="2800" dirty="0"/>
              <a:t>В отличии от обычного массива они позволяют:</a:t>
            </a:r>
          </a:p>
          <a:p>
            <a:pPr lvl="1" indent="-4572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ru-RU" altLang="ru-RU" sz="2800" dirty="0"/>
              <a:t>добавить новый элемент в произвольную позицию</a:t>
            </a:r>
          </a:p>
          <a:p>
            <a:pPr lvl="1" indent="-4572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ru-RU" altLang="ru-RU" sz="2800" dirty="0"/>
              <a:t>удалить произвольной элемент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Связанные динамические структуры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0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50</a:t>
            </a:fld>
            <a:endParaRPr lang="en-US" dirty="0"/>
          </a:p>
        </p:txBody>
      </p:sp>
      <p:cxnSp>
        <p:nvCxnSpPr>
          <p:cNvPr id="55" name="Прямая со стрелкой 54"/>
          <p:cNvCxnSpPr>
            <a:cxnSpLocks/>
            <a:stCxn id="48" idx="2"/>
            <a:endCxn id="60" idx="0"/>
          </p:cNvCxnSpPr>
          <p:nvPr/>
        </p:nvCxnSpPr>
        <p:spPr>
          <a:xfrm flipH="1">
            <a:off x="3132000" y="3933000"/>
            <a:ext cx="1692001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0" idx="2"/>
            <a:endCxn id="64" idx="0"/>
          </p:cNvCxnSpPr>
          <p:nvPr/>
        </p:nvCxnSpPr>
        <p:spPr>
          <a:xfrm flipH="1">
            <a:off x="2556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60" idx="2"/>
            <a:endCxn id="74" idx="0"/>
          </p:cNvCxnSpPr>
          <p:nvPr/>
        </p:nvCxnSpPr>
        <p:spPr>
          <a:xfrm>
            <a:off x="3132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2376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2952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68" name="Прямоугольник 67"/>
          <p:cNvSpPr/>
          <p:nvPr/>
        </p:nvSpPr>
        <p:spPr>
          <a:xfrm>
            <a:off x="3528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4716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41" name="Заголовок 5"/>
          <p:cNvSpPr txBox="1">
            <a:spLocks/>
          </p:cNvSpPr>
          <p:nvPr/>
        </p:nvSpPr>
        <p:spPr>
          <a:xfrm>
            <a:off x="252000" y="24533"/>
            <a:ext cx="8640000" cy="74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Удаление узла дерева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108000" y="765000"/>
            <a:ext cx="892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Для удаления произвольного узла дерева:</a:t>
            </a: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1) сначала найти чем его заменить, это может быть:</a:t>
            </a: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1.1) либо самый левый элемент правого поддерева</a:t>
            </a: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1.2) либо самый правый элемент левого поддерева</a:t>
            </a:r>
          </a:p>
          <a:p>
            <a:r>
              <a:rPr lang="ru-RU" sz="2400" dirty="0"/>
              <a:t>2) вставить вместо удаляемого элемента найденный в пункте 1</a:t>
            </a:r>
          </a:p>
          <a:p>
            <a:r>
              <a:rPr lang="ru-RU" sz="2400" dirty="0"/>
              <a:t>3) окончательно удалить удаляемый элемент</a:t>
            </a:r>
          </a:p>
        </p:txBody>
      </p:sp>
      <p:sp>
        <p:nvSpPr>
          <p:cNvPr id="48" name="Прямоугольник 47"/>
          <p:cNvSpPr/>
          <p:nvPr/>
        </p:nvSpPr>
        <p:spPr>
          <a:xfrm>
            <a:off x="4213950" y="3357000"/>
            <a:ext cx="1220102" cy="576000"/>
          </a:xfrm>
          <a:prstGeom prst="rect">
            <a:avLst/>
          </a:prstGeom>
          <a:solidFill>
            <a:srgbClr val="FFFFE5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70000"/>
              </a:lnSpc>
            </a:pP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корень</a:t>
            </a:r>
          </a:p>
          <a:p>
            <a:pPr algn="ctr">
              <a:lnSpc>
                <a:spcPct val="70000"/>
              </a:lnSpc>
            </a:pPr>
            <a:r>
              <a:rPr lang="ru-RU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3277950" y="3177000"/>
            <a:ext cx="792000" cy="576000"/>
          </a:xfrm>
          <a:prstGeom prst="rect">
            <a:avLst/>
          </a:prstGeom>
          <a:solidFill>
            <a:srgbClr val="FF0000">
              <a:alpha val="10000"/>
            </a:srgbClr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4" name="Прямоугольник 73"/>
          <p:cNvSpPr/>
          <p:nvPr/>
        </p:nvSpPr>
        <p:spPr>
          <a:xfrm>
            <a:off x="3492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2340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2916000" y="407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H="1">
            <a:off x="2268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>
            <a:off x="2556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H="1">
            <a:off x="3420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3708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flipH="1">
            <a:off x="5076000" y="4437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cxnSpLocks/>
            <a:stCxn id="48" idx="2"/>
            <a:endCxn id="51" idx="0"/>
          </p:cNvCxnSpPr>
          <p:nvPr/>
        </p:nvCxnSpPr>
        <p:spPr>
          <a:xfrm>
            <a:off x="4824001" y="3933000"/>
            <a:ext cx="611999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51" idx="2"/>
            <a:endCxn id="52" idx="0"/>
          </p:cNvCxnSpPr>
          <p:nvPr/>
        </p:nvCxnSpPr>
        <p:spPr>
          <a:xfrm>
            <a:off x="5436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5220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5220000" y="407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5796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7" name="Прямоугольник 76"/>
          <p:cNvSpPr/>
          <p:nvPr/>
        </p:nvSpPr>
        <p:spPr>
          <a:xfrm>
            <a:off x="5796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81" name="Прямая соединительная линия 80"/>
          <p:cNvCxnSpPr/>
          <p:nvPr/>
        </p:nvCxnSpPr>
        <p:spPr>
          <a:xfrm flipH="1">
            <a:off x="5724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>
            <a:off x="6012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Умножение 34"/>
          <p:cNvSpPr/>
          <p:nvPr/>
        </p:nvSpPr>
        <p:spPr>
          <a:xfrm>
            <a:off x="2773950" y="2961000"/>
            <a:ext cx="936000" cy="864000"/>
          </a:xfrm>
          <a:prstGeom prst="mathMultiply">
            <a:avLst/>
          </a:prstGeom>
          <a:solidFill>
            <a:schemeClr val="bg1"/>
          </a:solidFill>
          <a:ln w="25400">
            <a:solidFill>
              <a:srgbClr val="8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2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35" grpId="0" animBg="1"/>
      <p:bldP spid="35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51</a:t>
            </a:fld>
            <a:endParaRPr lang="en-US" dirty="0"/>
          </a:p>
        </p:txBody>
      </p:sp>
      <p:cxnSp>
        <p:nvCxnSpPr>
          <p:cNvPr id="55" name="Прямая со стрелкой 54"/>
          <p:cNvCxnSpPr>
            <a:cxnSpLocks/>
            <a:endCxn id="60" idx="0"/>
          </p:cNvCxnSpPr>
          <p:nvPr/>
        </p:nvCxnSpPr>
        <p:spPr>
          <a:xfrm flipH="1">
            <a:off x="3132000" y="3933000"/>
            <a:ext cx="1260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cxnSpLocks/>
            <a:endCxn id="58" idx="0"/>
          </p:cNvCxnSpPr>
          <p:nvPr/>
        </p:nvCxnSpPr>
        <p:spPr>
          <a:xfrm>
            <a:off x="4392000" y="3933000"/>
            <a:ext cx="1620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58" idx="2"/>
            <a:endCxn id="73" idx="0"/>
          </p:cNvCxnSpPr>
          <p:nvPr/>
        </p:nvCxnSpPr>
        <p:spPr>
          <a:xfrm flipH="1">
            <a:off x="4860000" y="4437000"/>
            <a:ext cx="1152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0" idx="2"/>
            <a:endCxn id="64" idx="0"/>
          </p:cNvCxnSpPr>
          <p:nvPr/>
        </p:nvCxnSpPr>
        <p:spPr>
          <a:xfrm flipH="1">
            <a:off x="2556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60" idx="2"/>
            <a:endCxn id="74" idx="0"/>
          </p:cNvCxnSpPr>
          <p:nvPr/>
        </p:nvCxnSpPr>
        <p:spPr>
          <a:xfrm>
            <a:off x="3132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58" idx="2"/>
            <a:endCxn id="65" idx="0"/>
          </p:cNvCxnSpPr>
          <p:nvPr/>
        </p:nvCxnSpPr>
        <p:spPr>
          <a:xfrm>
            <a:off x="6012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2376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2952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68" name="Прямоугольник 67"/>
          <p:cNvSpPr/>
          <p:nvPr/>
        </p:nvSpPr>
        <p:spPr>
          <a:xfrm>
            <a:off x="3528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4104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4680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80" name="Прямоугольник 79"/>
          <p:cNvSpPr/>
          <p:nvPr/>
        </p:nvSpPr>
        <p:spPr>
          <a:xfrm>
            <a:off x="5256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86" name="Прямоугольник 85"/>
          <p:cNvSpPr/>
          <p:nvPr/>
        </p:nvSpPr>
        <p:spPr>
          <a:xfrm>
            <a:off x="5832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41" name="Заголовок 5"/>
          <p:cNvSpPr txBox="1">
            <a:spLocks/>
          </p:cNvSpPr>
          <p:nvPr/>
        </p:nvSpPr>
        <p:spPr>
          <a:xfrm>
            <a:off x="252000" y="24533"/>
            <a:ext cx="8640000" cy="74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Удаление узла дерева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108000" y="765000"/>
            <a:ext cx="892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Для удаления произвольного узла дерева:</a:t>
            </a: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1) сначала найти чем его заменить, это может быть:</a:t>
            </a: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1.1) либо самый левый элемент правого поддерева</a:t>
            </a: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1.2) либо самый правый элемент левого поддерева</a:t>
            </a:r>
          </a:p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2) вставить вместо удаляемого элемента найденный в пункте 1</a:t>
            </a:r>
          </a:p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3) окончательно удалить удаляемый элемент</a:t>
            </a:r>
          </a:p>
        </p:txBody>
      </p:sp>
      <p:cxnSp>
        <p:nvCxnSpPr>
          <p:cNvPr id="45" name="Прямая со стрелкой 44"/>
          <p:cNvCxnSpPr>
            <a:endCxn id="44" idx="0"/>
          </p:cNvCxnSpPr>
          <p:nvPr/>
        </p:nvCxnSpPr>
        <p:spPr>
          <a:xfrm>
            <a:off x="4860000" y="4941000"/>
            <a:ext cx="576000" cy="216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/>
          <p:cNvSpPr/>
          <p:nvPr/>
        </p:nvSpPr>
        <p:spPr>
          <a:xfrm>
            <a:off x="5796000" y="407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6372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5220000" y="515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4644000" y="4581000"/>
            <a:ext cx="432000" cy="360000"/>
          </a:xfrm>
          <a:prstGeom prst="rect">
            <a:avLst/>
          </a:prstGeom>
          <a:solidFill>
            <a:srgbClr val="FFFF00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4" name="Прямоугольник 73"/>
          <p:cNvSpPr/>
          <p:nvPr/>
        </p:nvSpPr>
        <p:spPr>
          <a:xfrm>
            <a:off x="3492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2340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2916000" y="407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6408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H="1">
            <a:off x="2268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>
            <a:off x="2556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H="1">
            <a:off x="3420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3708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 flipH="1">
            <a:off x="6300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>
            <a:off x="6588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flipH="1">
            <a:off x="4572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 flipH="1">
            <a:off x="5148000" y="5517000"/>
            <a:ext cx="288000" cy="144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5436000" y="5517000"/>
            <a:ext cx="288000" cy="144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72000" y="981000"/>
            <a:ext cx="4392000" cy="1089529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400" dirty="0"/>
              <a:t>Усложним задачу – найденный элемент не лист.</a:t>
            </a:r>
          </a:p>
          <a:p>
            <a:pPr algn="ctr">
              <a:lnSpc>
                <a:spcPct val="90000"/>
              </a:lnSpc>
            </a:pPr>
            <a:r>
              <a:rPr lang="ru-RU" sz="2400" dirty="0"/>
              <a:t>Как модифицировать алгоритм?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86B69C6B-8087-4C32-8BE6-43FC42F1E0F1}"/>
              </a:ext>
            </a:extLst>
          </p:cNvPr>
          <p:cNvSpPr/>
          <p:nvPr/>
        </p:nvSpPr>
        <p:spPr>
          <a:xfrm>
            <a:off x="3780000" y="3357000"/>
            <a:ext cx="1224000" cy="576000"/>
          </a:xfrm>
          <a:prstGeom prst="rect">
            <a:avLst/>
          </a:prstGeom>
          <a:solidFill>
            <a:srgbClr val="FFFFE5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70000"/>
              </a:lnSpc>
            </a:pP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корень</a:t>
            </a:r>
          </a:p>
          <a:p>
            <a:pPr algn="ctr">
              <a:lnSpc>
                <a:spcPct val="70000"/>
              </a:lnSpc>
            </a:pPr>
            <a:r>
              <a:rPr lang="ru-RU" sz="24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069343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52</a:t>
            </a:fld>
            <a:endParaRPr lang="en-US" dirty="0"/>
          </a:p>
        </p:txBody>
      </p:sp>
      <p:cxnSp>
        <p:nvCxnSpPr>
          <p:cNvPr id="55" name="Прямая со стрелкой 54"/>
          <p:cNvCxnSpPr>
            <a:cxnSpLocks/>
            <a:endCxn id="60" idx="0"/>
          </p:cNvCxnSpPr>
          <p:nvPr/>
        </p:nvCxnSpPr>
        <p:spPr>
          <a:xfrm flipH="1">
            <a:off x="3132000" y="3933000"/>
            <a:ext cx="1260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cxnSpLocks/>
            <a:endCxn id="58" idx="0"/>
          </p:cNvCxnSpPr>
          <p:nvPr/>
        </p:nvCxnSpPr>
        <p:spPr>
          <a:xfrm>
            <a:off x="4392000" y="3933000"/>
            <a:ext cx="1620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58" idx="2"/>
            <a:endCxn id="73" idx="0"/>
          </p:cNvCxnSpPr>
          <p:nvPr/>
        </p:nvCxnSpPr>
        <p:spPr>
          <a:xfrm flipH="1">
            <a:off x="4860000" y="4437000"/>
            <a:ext cx="1152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0" idx="2"/>
            <a:endCxn id="64" idx="0"/>
          </p:cNvCxnSpPr>
          <p:nvPr/>
        </p:nvCxnSpPr>
        <p:spPr>
          <a:xfrm flipH="1">
            <a:off x="2556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60" idx="2"/>
            <a:endCxn id="74" idx="0"/>
          </p:cNvCxnSpPr>
          <p:nvPr/>
        </p:nvCxnSpPr>
        <p:spPr>
          <a:xfrm>
            <a:off x="3132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58" idx="2"/>
            <a:endCxn id="65" idx="0"/>
          </p:cNvCxnSpPr>
          <p:nvPr/>
        </p:nvCxnSpPr>
        <p:spPr>
          <a:xfrm>
            <a:off x="6012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2376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2952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68" name="Прямоугольник 67"/>
          <p:cNvSpPr/>
          <p:nvPr/>
        </p:nvSpPr>
        <p:spPr>
          <a:xfrm>
            <a:off x="3528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4104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4680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80" name="Прямоугольник 79"/>
          <p:cNvSpPr/>
          <p:nvPr/>
        </p:nvSpPr>
        <p:spPr>
          <a:xfrm>
            <a:off x="5256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86" name="Прямоугольник 85"/>
          <p:cNvSpPr/>
          <p:nvPr/>
        </p:nvSpPr>
        <p:spPr>
          <a:xfrm>
            <a:off x="5832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41" name="Заголовок 5"/>
          <p:cNvSpPr txBox="1">
            <a:spLocks/>
          </p:cNvSpPr>
          <p:nvPr/>
        </p:nvSpPr>
        <p:spPr>
          <a:xfrm>
            <a:off x="252000" y="24533"/>
            <a:ext cx="8640000" cy="74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Удаление узла дерева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108000" y="765000"/>
            <a:ext cx="8928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Для удаления произвольного узла дерева:</a:t>
            </a: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1) сначала найти чем его заменить, это может быть:</a:t>
            </a: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1.1) либо самый левый элемент правого поддерева</a:t>
            </a: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1.2) либо самый правый элемент левого поддерева</a:t>
            </a:r>
          </a:p>
          <a:p>
            <a:r>
              <a:rPr lang="ru-RU" sz="2400" dirty="0"/>
              <a:t>2) удалить найденный в пункте 1 элемент из дерева рекурсивно</a:t>
            </a:r>
          </a:p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3) вставить вместо удаляемого элемента найденный в пункте 1</a:t>
            </a:r>
          </a:p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4) окончательно удалить удаляемый элемент</a:t>
            </a:r>
          </a:p>
        </p:txBody>
      </p:sp>
      <p:cxnSp>
        <p:nvCxnSpPr>
          <p:cNvPr id="45" name="Прямая со стрелкой 44"/>
          <p:cNvCxnSpPr>
            <a:endCxn id="44" idx="0"/>
          </p:cNvCxnSpPr>
          <p:nvPr/>
        </p:nvCxnSpPr>
        <p:spPr>
          <a:xfrm>
            <a:off x="4860000" y="4941000"/>
            <a:ext cx="576000" cy="216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/>
          <p:cNvSpPr/>
          <p:nvPr/>
        </p:nvSpPr>
        <p:spPr>
          <a:xfrm>
            <a:off x="5796000" y="407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6372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5220000" y="515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4644000" y="4581000"/>
            <a:ext cx="432000" cy="360000"/>
          </a:xfrm>
          <a:prstGeom prst="rect">
            <a:avLst/>
          </a:prstGeom>
          <a:solidFill>
            <a:srgbClr val="FFFF00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4" name="Прямоугольник 73"/>
          <p:cNvSpPr/>
          <p:nvPr/>
        </p:nvSpPr>
        <p:spPr>
          <a:xfrm>
            <a:off x="3492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2340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2916000" y="407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6408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H="1">
            <a:off x="2268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>
            <a:off x="2556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H="1">
            <a:off x="3420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3708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 flipH="1">
            <a:off x="6300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>
            <a:off x="6588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flipH="1">
            <a:off x="4572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 flipH="1">
            <a:off x="5148000" y="5517000"/>
            <a:ext cx="288000" cy="144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5436000" y="5517000"/>
            <a:ext cx="288000" cy="144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92DEE946-EB68-45CE-BB3C-16977F93A771}"/>
              </a:ext>
            </a:extLst>
          </p:cNvPr>
          <p:cNvSpPr/>
          <p:nvPr/>
        </p:nvSpPr>
        <p:spPr>
          <a:xfrm>
            <a:off x="3780000" y="3357000"/>
            <a:ext cx="1224000" cy="576000"/>
          </a:xfrm>
          <a:prstGeom prst="rect">
            <a:avLst/>
          </a:prstGeom>
          <a:solidFill>
            <a:srgbClr val="FFFFE5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70000"/>
              </a:lnSpc>
            </a:pP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корень</a:t>
            </a:r>
          </a:p>
          <a:p>
            <a:pPr algn="ctr">
              <a:lnSpc>
                <a:spcPct val="70000"/>
              </a:lnSpc>
            </a:pPr>
            <a:r>
              <a:rPr lang="ru-RU" sz="24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922570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53</a:t>
            </a:fld>
            <a:endParaRPr lang="en-US" dirty="0"/>
          </a:p>
        </p:txBody>
      </p:sp>
      <p:cxnSp>
        <p:nvCxnSpPr>
          <p:cNvPr id="55" name="Прямая со стрелкой 54"/>
          <p:cNvCxnSpPr>
            <a:cxnSpLocks/>
            <a:endCxn id="60" idx="0"/>
          </p:cNvCxnSpPr>
          <p:nvPr/>
        </p:nvCxnSpPr>
        <p:spPr>
          <a:xfrm flipH="1">
            <a:off x="3132000" y="3933000"/>
            <a:ext cx="1260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cxnSpLocks/>
            <a:endCxn id="58" idx="0"/>
          </p:cNvCxnSpPr>
          <p:nvPr/>
        </p:nvCxnSpPr>
        <p:spPr>
          <a:xfrm>
            <a:off x="4392000" y="3933000"/>
            <a:ext cx="1620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58" idx="2"/>
            <a:endCxn id="44" idx="0"/>
          </p:cNvCxnSpPr>
          <p:nvPr/>
        </p:nvCxnSpPr>
        <p:spPr>
          <a:xfrm flipH="1">
            <a:off x="5436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0" idx="2"/>
            <a:endCxn id="64" idx="0"/>
          </p:cNvCxnSpPr>
          <p:nvPr/>
        </p:nvCxnSpPr>
        <p:spPr>
          <a:xfrm flipH="1">
            <a:off x="2556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60" idx="2"/>
            <a:endCxn id="74" idx="0"/>
          </p:cNvCxnSpPr>
          <p:nvPr/>
        </p:nvCxnSpPr>
        <p:spPr>
          <a:xfrm>
            <a:off x="3132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58" idx="2"/>
            <a:endCxn id="65" idx="0"/>
          </p:cNvCxnSpPr>
          <p:nvPr/>
        </p:nvCxnSpPr>
        <p:spPr>
          <a:xfrm>
            <a:off x="6012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2376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2952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68" name="Прямоугольник 67"/>
          <p:cNvSpPr/>
          <p:nvPr/>
        </p:nvSpPr>
        <p:spPr>
          <a:xfrm>
            <a:off x="3528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4104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4680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80" name="Прямоугольник 79"/>
          <p:cNvSpPr/>
          <p:nvPr/>
        </p:nvSpPr>
        <p:spPr>
          <a:xfrm>
            <a:off x="5256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86" name="Прямоугольник 85"/>
          <p:cNvSpPr/>
          <p:nvPr/>
        </p:nvSpPr>
        <p:spPr>
          <a:xfrm>
            <a:off x="5832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41" name="Заголовок 5"/>
          <p:cNvSpPr txBox="1">
            <a:spLocks/>
          </p:cNvSpPr>
          <p:nvPr/>
        </p:nvSpPr>
        <p:spPr>
          <a:xfrm>
            <a:off x="252000" y="24533"/>
            <a:ext cx="8640000" cy="74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Удаление узла дерева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108000" y="765000"/>
            <a:ext cx="8928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Для удаления произвольного узла дерева:</a:t>
            </a: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1) сначала найти чем его заменить, это может быть:</a:t>
            </a: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1.1) либо самый левый элемент правого поддерева</a:t>
            </a: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1.2) либо самый правый элемент левого поддерева</a:t>
            </a:r>
          </a:p>
          <a:p>
            <a:r>
              <a:rPr lang="ru-RU" sz="2400" dirty="0"/>
              <a:t>2) удалить найденный в пункте 1 элемент из дерева рекурсивно</a:t>
            </a:r>
          </a:p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3) вставить вместо удаляемого элемента найденный в пункте 1</a:t>
            </a:r>
          </a:p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4) окончательно удалить удаляемый элемент</a:t>
            </a:r>
          </a:p>
        </p:txBody>
      </p:sp>
      <p:sp>
        <p:nvSpPr>
          <p:cNvPr id="58" name="Прямоугольник 57"/>
          <p:cNvSpPr/>
          <p:nvPr/>
        </p:nvSpPr>
        <p:spPr>
          <a:xfrm>
            <a:off x="5796000" y="407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6372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5220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4644000" y="4581000"/>
            <a:ext cx="432000" cy="360000"/>
          </a:xfrm>
          <a:prstGeom prst="rect">
            <a:avLst/>
          </a:prstGeom>
          <a:solidFill>
            <a:srgbClr val="FFFF00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4" name="Прямоугольник 73"/>
          <p:cNvSpPr/>
          <p:nvPr/>
        </p:nvSpPr>
        <p:spPr>
          <a:xfrm>
            <a:off x="3492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2340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2916000" y="407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6408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H="1">
            <a:off x="2268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>
            <a:off x="2556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H="1">
            <a:off x="3420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3708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 flipH="1">
            <a:off x="6300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>
            <a:off x="6588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 flipH="1">
            <a:off x="5148000" y="4941000"/>
            <a:ext cx="288000" cy="144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5436000" y="4941000"/>
            <a:ext cx="288000" cy="144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A2A97059-C693-4AFC-9F98-0B73D9C924D9}"/>
              </a:ext>
            </a:extLst>
          </p:cNvPr>
          <p:cNvSpPr/>
          <p:nvPr/>
        </p:nvSpPr>
        <p:spPr>
          <a:xfrm>
            <a:off x="3780000" y="3357000"/>
            <a:ext cx="1224000" cy="576000"/>
          </a:xfrm>
          <a:prstGeom prst="rect">
            <a:avLst/>
          </a:prstGeom>
          <a:solidFill>
            <a:srgbClr val="FFFFE5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70000"/>
              </a:lnSpc>
            </a:pP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корень</a:t>
            </a:r>
          </a:p>
          <a:p>
            <a:pPr algn="ctr">
              <a:lnSpc>
                <a:spcPct val="70000"/>
              </a:lnSpc>
            </a:pPr>
            <a:r>
              <a:rPr lang="ru-RU" sz="24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3827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54</a:t>
            </a:fld>
            <a:endParaRPr lang="en-US" dirty="0"/>
          </a:p>
        </p:txBody>
      </p:sp>
      <p:cxnSp>
        <p:nvCxnSpPr>
          <p:cNvPr id="55" name="Прямая со стрелкой 54"/>
          <p:cNvCxnSpPr>
            <a:cxnSpLocks/>
            <a:stCxn id="48" idx="2"/>
            <a:endCxn id="60" idx="0"/>
          </p:cNvCxnSpPr>
          <p:nvPr/>
        </p:nvCxnSpPr>
        <p:spPr>
          <a:xfrm flipH="1">
            <a:off x="3132000" y="3933000"/>
            <a:ext cx="172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cxnSpLocks/>
            <a:stCxn id="48" idx="2"/>
            <a:endCxn id="58" idx="0"/>
          </p:cNvCxnSpPr>
          <p:nvPr/>
        </p:nvCxnSpPr>
        <p:spPr>
          <a:xfrm>
            <a:off x="4860000" y="3933000"/>
            <a:ext cx="1152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58" idx="2"/>
            <a:endCxn id="44" idx="0"/>
          </p:cNvCxnSpPr>
          <p:nvPr/>
        </p:nvCxnSpPr>
        <p:spPr>
          <a:xfrm flipH="1">
            <a:off x="5436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0" idx="2"/>
            <a:endCxn id="64" idx="0"/>
          </p:cNvCxnSpPr>
          <p:nvPr/>
        </p:nvCxnSpPr>
        <p:spPr>
          <a:xfrm flipH="1">
            <a:off x="2556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60" idx="2"/>
            <a:endCxn id="74" idx="0"/>
          </p:cNvCxnSpPr>
          <p:nvPr/>
        </p:nvCxnSpPr>
        <p:spPr>
          <a:xfrm>
            <a:off x="3132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58" idx="2"/>
            <a:endCxn id="65" idx="0"/>
          </p:cNvCxnSpPr>
          <p:nvPr/>
        </p:nvCxnSpPr>
        <p:spPr>
          <a:xfrm>
            <a:off x="6012000" y="4437000"/>
            <a:ext cx="576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2376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2952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68" name="Прямоугольник 67"/>
          <p:cNvSpPr/>
          <p:nvPr/>
        </p:nvSpPr>
        <p:spPr>
          <a:xfrm>
            <a:off x="3528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4680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80" name="Прямоугольник 79"/>
          <p:cNvSpPr/>
          <p:nvPr/>
        </p:nvSpPr>
        <p:spPr>
          <a:xfrm>
            <a:off x="5256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86" name="Прямоугольник 85"/>
          <p:cNvSpPr/>
          <p:nvPr/>
        </p:nvSpPr>
        <p:spPr>
          <a:xfrm>
            <a:off x="5832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41" name="Заголовок 5"/>
          <p:cNvSpPr txBox="1">
            <a:spLocks/>
          </p:cNvSpPr>
          <p:nvPr/>
        </p:nvSpPr>
        <p:spPr>
          <a:xfrm>
            <a:off x="252000" y="24533"/>
            <a:ext cx="8640000" cy="74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Удаление узла дерева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108000" y="765000"/>
            <a:ext cx="8928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Для удаления произвольного узла дерева:</a:t>
            </a: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1) сначала найти чем его заменить, это может быть:</a:t>
            </a: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1.1) либо самый левый элемент правого поддерева</a:t>
            </a: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1.2) либо самый правый элемент левого поддерева</a:t>
            </a:r>
          </a:p>
          <a:p>
            <a:r>
              <a:rPr lang="ru-RU" sz="2400" dirty="0"/>
              <a:t>2) удалить найденный в пункте 1 элемент из дерева рекурсивно</a:t>
            </a:r>
          </a:p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3) вставить вместо удаляемого элемента найденный в пункте 1</a:t>
            </a:r>
          </a:p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4) окончательно удалить удаляемый элемент</a:t>
            </a:r>
          </a:p>
        </p:txBody>
      </p:sp>
      <p:sp>
        <p:nvSpPr>
          <p:cNvPr id="48" name="Прямоугольник 47"/>
          <p:cNvSpPr/>
          <p:nvPr/>
        </p:nvSpPr>
        <p:spPr>
          <a:xfrm>
            <a:off x="4284000" y="3357000"/>
            <a:ext cx="1152000" cy="576000"/>
          </a:xfrm>
          <a:prstGeom prst="rect">
            <a:avLst/>
          </a:prstGeom>
          <a:solidFill>
            <a:srgbClr val="FFFFE5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70000"/>
              </a:lnSpc>
            </a:pP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корень</a:t>
            </a:r>
          </a:p>
          <a:p>
            <a:pPr algn="ctr">
              <a:lnSpc>
                <a:spcPct val="70000"/>
              </a:lnSpc>
            </a:pPr>
            <a:r>
              <a:rPr lang="ru-RU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8" name="Прямоугольник 57"/>
          <p:cNvSpPr/>
          <p:nvPr/>
        </p:nvSpPr>
        <p:spPr>
          <a:xfrm>
            <a:off x="5796000" y="407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6372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5220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4" name="Прямоугольник 73"/>
          <p:cNvSpPr/>
          <p:nvPr/>
        </p:nvSpPr>
        <p:spPr>
          <a:xfrm>
            <a:off x="3492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2340000" y="458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2916000" y="407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6408000" y="5877000"/>
            <a:ext cx="432000" cy="3600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H="1">
            <a:off x="2268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>
            <a:off x="2556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H="1">
            <a:off x="3420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3708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 flipH="1">
            <a:off x="6300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>
            <a:off x="6588000" y="4941000"/>
            <a:ext cx="288000" cy="216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 flipH="1">
            <a:off x="5148000" y="4941000"/>
            <a:ext cx="288000" cy="144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5436000" y="4941000"/>
            <a:ext cx="288000" cy="144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62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640000" cy="74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Вставка элемента в дерево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52000" y="765000"/>
            <a:ext cx="8640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 добавлении элемента в упорядоченное бинарное дерево: 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1) его значение сравнивают со значением корневого узла, и определяют в каком поддереве он должен находится</a:t>
            </a:r>
          </a:p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2) если выбранное поддерево пустое, на это место добавляется новый элемент</a:t>
            </a:r>
          </a:p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3) если выбранное дерево не пустое, то алгоритм повторяют с первого пункта для выбранного поддерева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908000" y="4005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556000" y="450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772000" y="4869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2844000" y="5013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068000" y="4005000"/>
            <a:ext cx="432000" cy="360000"/>
          </a:xfrm>
          <a:prstGeom prst="rect">
            <a:avLst/>
          </a:prstGeom>
          <a:solidFill>
            <a:srgbClr val="FFFF00">
              <a:alpha val="10000"/>
            </a:srgbClr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260000" y="450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476000" y="4869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1188000" y="4869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1548000" y="5013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972000" y="5013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1" name="Прямая со стрелкой 20"/>
          <p:cNvCxnSpPr>
            <a:endCxn id="10" idx="0"/>
          </p:cNvCxnSpPr>
          <p:nvPr/>
        </p:nvCxnSpPr>
        <p:spPr>
          <a:xfrm>
            <a:off x="2124000" y="4365000"/>
            <a:ext cx="64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5" idx="0"/>
            <a:endCxn id="8" idx="2"/>
          </p:cNvCxnSpPr>
          <p:nvPr/>
        </p:nvCxnSpPr>
        <p:spPr>
          <a:xfrm flipV="1">
            <a:off x="1476000" y="4365000"/>
            <a:ext cx="64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1620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1764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2916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3060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1044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1188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 flipH="1">
            <a:off x="2484000" y="4869000"/>
            <a:ext cx="288000" cy="360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6689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Прямая со стрелкой 42"/>
          <p:cNvCxnSpPr>
            <a:stCxn id="14" idx="1"/>
            <a:endCxn id="8" idx="3"/>
          </p:cNvCxnSpPr>
          <p:nvPr/>
        </p:nvCxnSpPr>
        <p:spPr>
          <a:xfrm flipH="1">
            <a:off x="2340000" y="4185000"/>
            <a:ext cx="1728000" cy="0"/>
          </a:xfrm>
          <a:prstGeom prst="straightConnector1">
            <a:avLst/>
          </a:prstGeom>
          <a:ln w="19050"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52000" y="765000"/>
            <a:ext cx="8640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 добавлении элемента в упорядоченное бинарное дерево: 1) его значение сравнивают со значением корневого узла, и определяют в каком поддереве он должен находится</a:t>
            </a:r>
          </a:p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2) если выбранное поддерево пустое, на это место добавляется новый элемент</a:t>
            </a:r>
          </a:p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3) если выбранное дерево не пустое, то алгоритм повторяют с первого пункта для выбранного поддерева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908000" y="4005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556000" y="450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772000" y="4869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2844000" y="5013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068000" y="4005000"/>
            <a:ext cx="432000" cy="360000"/>
          </a:xfrm>
          <a:prstGeom prst="rect">
            <a:avLst/>
          </a:prstGeom>
          <a:solidFill>
            <a:srgbClr val="FFFF00">
              <a:alpha val="10000"/>
            </a:srgbClr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260000" y="450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476000" y="4869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1188000" y="4869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1548000" y="5013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972000" y="5013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1" name="Прямая со стрелкой 20"/>
          <p:cNvCxnSpPr>
            <a:endCxn id="10" idx="0"/>
          </p:cNvCxnSpPr>
          <p:nvPr/>
        </p:nvCxnSpPr>
        <p:spPr>
          <a:xfrm>
            <a:off x="2124000" y="4365000"/>
            <a:ext cx="64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5" idx="0"/>
            <a:endCxn id="8" idx="2"/>
          </p:cNvCxnSpPr>
          <p:nvPr/>
        </p:nvCxnSpPr>
        <p:spPr>
          <a:xfrm flipV="1">
            <a:off x="1476000" y="4365000"/>
            <a:ext cx="64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1620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1764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2916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3060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1044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1188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716000" y="4005000"/>
            <a:ext cx="3096000" cy="6260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ru-RU" sz="2400" dirty="0"/>
              <a:t>4 </a:t>
            </a:r>
            <a:r>
              <a:rPr lang="en-US" sz="2400" dirty="0"/>
              <a:t>&lt; </a:t>
            </a:r>
            <a:r>
              <a:rPr lang="en-US" sz="2400" b="1" dirty="0"/>
              <a:t>5</a:t>
            </a:r>
            <a:br>
              <a:rPr lang="ru-RU" sz="2400" dirty="0"/>
            </a:br>
            <a:r>
              <a:rPr lang="en-US" sz="2400" dirty="0"/>
              <a:t>=&gt; </a:t>
            </a:r>
            <a:r>
              <a:rPr lang="ru-RU" sz="2400" dirty="0"/>
              <a:t>правое поддерево</a:t>
            </a:r>
          </a:p>
        </p:txBody>
      </p:sp>
      <p:sp>
        <p:nvSpPr>
          <p:cNvPr id="45" name="Стрелка вправо 44"/>
          <p:cNvSpPr/>
          <p:nvPr/>
        </p:nvSpPr>
        <p:spPr>
          <a:xfrm>
            <a:off x="0" y="1413000"/>
            <a:ext cx="251520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2484000" y="4869000"/>
            <a:ext cx="288000" cy="360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5"/>
          <p:cNvSpPr txBox="1">
            <a:spLocks/>
          </p:cNvSpPr>
          <p:nvPr/>
        </p:nvSpPr>
        <p:spPr>
          <a:xfrm>
            <a:off x="252000" y="24533"/>
            <a:ext cx="8640000" cy="74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Вставка элемента в дерево</a:t>
            </a:r>
          </a:p>
        </p:txBody>
      </p:sp>
    </p:spTree>
    <p:extLst>
      <p:ext uri="{BB962C8B-B14F-4D97-AF65-F5344CB8AC3E}">
        <p14:creationId xmlns:p14="http://schemas.microsoft.com/office/powerpoint/2010/main" val="45636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Прямая со стрелкой 50"/>
          <p:cNvCxnSpPr>
            <a:endCxn id="14" idx="2"/>
          </p:cNvCxnSpPr>
          <p:nvPr/>
        </p:nvCxnSpPr>
        <p:spPr>
          <a:xfrm flipV="1">
            <a:off x="4284000" y="4365000"/>
            <a:ext cx="0" cy="360000"/>
          </a:xfrm>
          <a:prstGeom prst="straightConnector1">
            <a:avLst/>
          </a:prstGeom>
          <a:ln w="19050"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52000" y="765000"/>
            <a:ext cx="8640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 добавлении элемента в упорядоченное бинарное дерево: 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1) его значение сравнивают со значением корневого узла, и определяют в каком поддереве он должен находится</a:t>
            </a:r>
          </a:p>
          <a:p>
            <a:r>
              <a:rPr lang="ru-RU" sz="2400" dirty="0"/>
              <a:t>2) если выбранное поддерево пустое, на это место добавляется новый элемент</a:t>
            </a:r>
          </a:p>
          <a:p>
            <a:r>
              <a:rPr lang="ru-RU" sz="2400" dirty="0"/>
              <a:t>3) если выбранное дерево не пустое, то алгоритм повторяют с первого пункта для выбранного поддерева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908000" y="4005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556000" y="450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772000" y="4869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2844000" y="5013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068000" y="4005000"/>
            <a:ext cx="432000" cy="360000"/>
          </a:xfrm>
          <a:prstGeom prst="rect">
            <a:avLst/>
          </a:prstGeom>
          <a:solidFill>
            <a:srgbClr val="FFFF00">
              <a:alpha val="10000"/>
            </a:srgbClr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260000" y="450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476000" y="4869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1188000" y="4869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1548000" y="5013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972000" y="5013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1" name="Прямая со стрелкой 20"/>
          <p:cNvCxnSpPr>
            <a:endCxn id="10" idx="0"/>
          </p:cNvCxnSpPr>
          <p:nvPr/>
        </p:nvCxnSpPr>
        <p:spPr>
          <a:xfrm>
            <a:off x="2124000" y="4365000"/>
            <a:ext cx="64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5" idx="0"/>
            <a:endCxn id="8" idx="2"/>
          </p:cNvCxnSpPr>
          <p:nvPr/>
        </p:nvCxnSpPr>
        <p:spPr>
          <a:xfrm flipV="1">
            <a:off x="1476000" y="4365000"/>
            <a:ext cx="64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1620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1764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2916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3060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1044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1188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Стрелка вправо 44"/>
          <p:cNvSpPr/>
          <p:nvPr/>
        </p:nvSpPr>
        <p:spPr>
          <a:xfrm>
            <a:off x="0" y="2839344"/>
            <a:ext cx="251520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Прямая со стрелкой 59"/>
          <p:cNvCxnSpPr/>
          <p:nvPr/>
        </p:nvCxnSpPr>
        <p:spPr>
          <a:xfrm flipH="1">
            <a:off x="3060000" y="4725000"/>
            <a:ext cx="1224000" cy="0"/>
          </a:xfrm>
          <a:prstGeom prst="straightConnector1">
            <a:avLst/>
          </a:prstGeom>
          <a:ln w="19050"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H="1">
            <a:off x="2484000" y="4869000"/>
            <a:ext cx="288000" cy="360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5"/>
          <p:cNvSpPr txBox="1">
            <a:spLocks/>
          </p:cNvSpPr>
          <p:nvPr/>
        </p:nvSpPr>
        <p:spPr>
          <a:xfrm>
            <a:off x="252000" y="24533"/>
            <a:ext cx="8640000" cy="74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Вставка элемента в дерево</a:t>
            </a:r>
          </a:p>
        </p:txBody>
      </p:sp>
    </p:spTree>
    <p:extLst>
      <p:ext uri="{BB962C8B-B14F-4D97-AF65-F5344CB8AC3E}">
        <p14:creationId xmlns:p14="http://schemas.microsoft.com/office/powerpoint/2010/main" val="12913303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Прямая со стрелкой 50"/>
          <p:cNvCxnSpPr>
            <a:endCxn id="14" idx="2"/>
          </p:cNvCxnSpPr>
          <p:nvPr/>
        </p:nvCxnSpPr>
        <p:spPr>
          <a:xfrm flipV="1">
            <a:off x="4284000" y="4365000"/>
            <a:ext cx="0" cy="360000"/>
          </a:xfrm>
          <a:prstGeom prst="straightConnector1">
            <a:avLst/>
          </a:prstGeom>
          <a:ln w="19050"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52000" y="765000"/>
            <a:ext cx="8640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 добавлении элемента в упорядоченное бинарное дерево: 1) его значение сравнивают со значением корневого узла, и определяют в каком поддереве он должен находится</a:t>
            </a:r>
          </a:p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2) если выбранное поддерево пустое, на это место добавляется новый элемент</a:t>
            </a:r>
          </a:p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3) если выбранное дерево не пустое, то алгоритм повторяют с первого пункта для выбранного поддерева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908000" y="4005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556000" y="450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772000" y="4869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2844000" y="5013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068000" y="4005000"/>
            <a:ext cx="432000" cy="360000"/>
          </a:xfrm>
          <a:prstGeom prst="rect">
            <a:avLst/>
          </a:prstGeom>
          <a:solidFill>
            <a:srgbClr val="FFFF00">
              <a:alpha val="10000"/>
            </a:srgbClr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260000" y="450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476000" y="4869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1188000" y="4869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1548000" y="5013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972000" y="5013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1" name="Прямая со стрелкой 20"/>
          <p:cNvCxnSpPr>
            <a:endCxn id="10" idx="0"/>
          </p:cNvCxnSpPr>
          <p:nvPr/>
        </p:nvCxnSpPr>
        <p:spPr>
          <a:xfrm>
            <a:off x="2124000" y="4365000"/>
            <a:ext cx="64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5" idx="0"/>
            <a:endCxn id="8" idx="2"/>
          </p:cNvCxnSpPr>
          <p:nvPr/>
        </p:nvCxnSpPr>
        <p:spPr>
          <a:xfrm flipV="1">
            <a:off x="1476000" y="4365000"/>
            <a:ext cx="64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1620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1764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2916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3060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1044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1188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Стрелка вправо 44"/>
          <p:cNvSpPr/>
          <p:nvPr/>
        </p:nvSpPr>
        <p:spPr>
          <a:xfrm>
            <a:off x="-7747" y="1413000"/>
            <a:ext cx="251520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4716000" y="4221000"/>
            <a:ext cx="3096000" cy="6260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ru-RU" sz="2400" b="1" dirty="0"/>
              <a:t>5</a:t>
            </a:r>
            <a:r>
              <a:rPr lang="ru-RU" sz="2400" dirty="0"/>
              <a:t> </a:t>
            </a:r>
            <a:r>
              <a:rPr lang="en-US" sz="2400" dirty="0"/>
              <a:t>&lt; 6</a:t>
            </a:r>
            <a:br>
              <a:rPr lang="ru-RU" sz="2400" dirty="0"/>
            </a:br>
            <a:r>
              <a:rPr lang="en-US" sz="2400" dirty="0"/>
              <a:t>=&gt; </a:t>
            </a:r>
            <a:r>
              <a:rPr lang="ru-RU" sz="2400" dirty="0"/>
              <a:t>левое поддерево</a:t>
            </a:r>
          </a:p>
        </p:txBody>
      </p:sp>
      <p:cxnSp>
        <p:nvCxnSpPr>
          <p:cNvPr id="60" name="Прямая со стрелкой 59"/>
          <p:cNvCxnSpPr/>
          <p:nvPr/>
        </p:nvCxnSpPr>
        <p:spPr>
          <a:xfrm flipH="1">
            <a:off x="3060000" y="4725000"/>
            <a:ext cx="1224000" cy="0"/>
          </a:xfrm>
          <a:prstGeom prst="straightConnector1">
            <a:avLst/>
          </a:prstGeom>
          <a:ln w="19050"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H="1">
            <a:off x="2484000" y="4869000"/>
            <a:ext cx="288000" cy="360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5"/>
          <p:cNvSpPr txBox="1">
            <a:spLocks/>
          </p:cNvSpPr>
          <p:nvPr/>
        </p:nvSpPr>
        <p:spPr>
          <a:xfrm>
            <a:off x="252000" y="24533"/>
            <a:ext cx="8640000" cy="74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Вставка элемента в дерево</a:t>
            </a:r>
          </a:p>
        </p:txBody>
      </p:sp>
    </p:spTree>
    <p:extLst>
      <p:ext uri="{BB962C8B-B14F-4D97-AF65-F5344CB8AC3E}">
        <p14:creationId xmlns:p14="http://schemas.microsoft.com/office/powerpoint/2010/main" val="36073658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Прямая со стрелкой 56"/>
          <p:cNvCxnSpPr/>
          <p:nvPr/>
        </p:nvCxnSpPr>
        <p:spPr>
          <a:xfrm flipH="1">
            <a:off x="2484000" y="5877000"/>
            <a:ext cx="2232000" cy="0"/>
          </a:xfrm>
          <a:prstGeom prst="straightConnector1">
            <a:avLst/>
          </a:prstGeom>
          <a:ln w="19050"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52000" y="765000"/>
            <a:ext cx="8640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 добавлении элемента в упорядоченное бинарное дерево: 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1) его значение сравнивают со значением корневого узла, и определяют в каком поддереве он должен находится</a:t>
            </a:r>
          </a:p>
          <a:p>
            <a:r>
              <a:rPr lang="ru-RU" sz="2400" dirty="0"/>
              <a:t>2) если выбранное поддерево пустое, на это место добавляется новый элемент</a:t>
            </a:r>
          </a:p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3) если выбранное дерево не пустое, то алгоритм повторяют с первого пункта для выбранного поддерева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908000" y="4005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556000" y="450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772000" y="4869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1260000" y="450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476000" y="4869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1188000" y="4869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endCxn id="10" idx="0"/>
          </p:cNvCxnSpPr>
          <p:nvPr/>
        </p:nvCxnSpPr>
        <p:spPr>
          <a:xfrm>
            <a:off x="2124000" y="4365000"/>
            <a:ext cx="64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5" idx="0"/>
            <a:endCxn id="8" idx="2"/>
          </p:cNvCxnSpPr>
          <p:nvPr/>
        </p:nvCxnSpPr>
        <p:spPr>
          <a:xfrm flipV="1">
            <a:off x="1476000" y="4365000"/>
            <a:ext cx="64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1620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1764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2916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3060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1044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1188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Стрелка вправо 44"/>
          <p:cNvSpPr/>
          <p:nvPr/>
        </p:nvSpPr>
        <p:spPr>
          <a:xfrm>
            <a:off x="0" y="2133000"/>
            <a:ext cx="251520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Прямая со стрелкой 46"/>
          <p:cNvCxnSpPr/>
          <p:nvPr/>
        </p:nvCxnSpPr>
        <p:spPr>
          <a:xfrm flipV="1">
            <a:off x="2484000" y="5445000"/>
            <a:ext cx="0" cy="432000"/>
          </a:xfrm>
          <a:prstGeom prst="straightConnector1">
            <a:avLst/>
          </a:prstGeom>
          <a:ln w="19050"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716000" y="5445000"/>
            <a:ext cx="2664000" cy="7959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70000"/>
              </a:lnSpc>
            </a:pPr>
            <a:r>
              <a:rPr lang="ru-RU" sz="2400" dirty="0"/>
              <a:t>больше узлов нет</a:t>
            </a:r>
          </a:p>
          <a:p>
            <a:pPr>
              <a:lnSpc>
                <a:spcPct val="70000"/>
              </a:lnSpc>
            </a:pPr>
            <a:r>
              <a:rPr lang="en-US" sz="2400" dirty="0"/>
              <a:t>=&gt; </a:t>
            </a:r>
            <a:r>
              <a:rPr lang="ru-RU" sz="2400" dirty="0"/>
              <a:t>нашли позицию для вставки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>
            <a:off x="2484000" y="4869000"/>
            <a:ext cx="288000" cy="360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4068000" y="4005000"/>
            <a:ext cx="432000" cy="360000"/>
          </a:xfrm>
          <a:prstGeom prst="rect">
            <a:avLst/>
          </a:prstGeom>
          <a:solidFill>
            <a:srgbClr val="FFFF00">
              <a:alpha val="10000"/>
            </a:srgbClr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9" name="Заголовок 5"/>
          <p:cNvSpPr txBox="1">
            <a:spLocks/>
          </p:cNvSpPr>
          <p:nvPr/>
        </p:nvSpPr>
        <p:spPr>
          <a:xfrm>
            <a:off x="252000" y="24533"/>
            <a:ext cx="8640000" cy="74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Вставка элемента в дерево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844000" y="5013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548000" y="5013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972000" y="5013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9958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52000" y="1485000"/>
            <a:ext cx="8568000" cy="4142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ru-RU" altLang="ru-RU" sz="2800" dirty="0"/>
              <a:t>Разные виды связанных динамических структур обеспечивают разную скорость выполнения базовых операций.</a:t>
            </a:r>
          </a:p>
          <a:p>
            <a:pPr lvl="1" indent="-4572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ru-RU" altLang="ru-RU" sz="2800" dirty="0"/>
              <a:t>Некоторые операции в принципе не поддерживаются некоторыми динамическими структурами.</a:t>
            </a:r>
          </a:p>
          <a:p>
            <a:pPr lvl="1" indent="-4572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ru-RU" altLang="ru-RU" sz="2800" dirty="0"/>
              <a:t>Конкретный тип динамический структуры для реализации алгоритма выбирается так, чтобы наиболее часто используемые операции выполнялись этим типом максимально быстро.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2000" y="117000"/>
            <a:ext cx="8640000" cy="1450757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Связанные динамические структуры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4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52000" y="765000"/>
            <a:ext cx="8640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 добавлении элемента в упорядоченное бинарное дерево: 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1) его значение сравнивают со значением корневого узла, и определяют в каком поддереве он должен находится</a:t>
            </a:r>
          </a:p>
          <a:p>
            <a:r>
              <a:rPr lang="ru-RU" sz="2400" dirty="0"/>
              <a:t>2) если выбранное поддерево пустое, на это место добавляется новый элемент</a:t>
            </a:r>
          </a:p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3) если выбранное дерево не пустое, то алгоритм повторяют с первого пункта для выбранного поддерева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908000" y="4005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556000" y="450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772000" y="4869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1260000" y="4509000"/>
            <a:ext cx="432000" cy="360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1476000" y="4869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1188000" y="4869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endCxn id="10" idx="0"/>
          </p:cNvCxnSpPr>
          <p:nvPr/>
        </p:nvCxnSpPr>
        <p:spPr>
          <a:xfrm>
            <a:off x="2124000" y="4365000"/>
            <a:ext cx="64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5" idx="0"/>
            <a:endCxn id="8" idx="2"/>
          </p:cNvCxnSpPr>
          <p:nvPr/>
        </p:nvCxnSpPr>
        <p:spPr>
          <a:xfrm flipV="1">
            <a:off x="1476000" y="4365000"/>
            <a:ext cx="64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1620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1764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2916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3060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1044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1188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Стрелка вправо 44"/>
          <p:cNvSpPr/>
          <p:nvPr/>
        </p:nvSpPr>
        <p:spPr>
          <a:xfrm>
            <a:off x="0" y="2133000"/>
            <a:ext cx="251520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 стрелкой 34"/>
          <p:cNvCxnSpPr/>
          <p:nvPr/>
        </p:nvCxnSpPr>
        <p:spPr>
          <a:xfrm flipH="1">
            <a:off x="2484000" y="4869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H="1">
            <a:off x="2340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2484000" y="5373000"/>
            <a:ext cx="144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Заголовок 5"/>
          <p:cNvSpPr txBox="1">
            <a:spLocks/>
          </p:cNvSpPr>
          <p:nvPr/>
        </p:nvSpPr>
        <p:spPr>
          <a:xfrm>
            <a:off x="252000" y="24533"/>
            <a:ext cx="8640000" cy="74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Вставка элемента в дерево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844000" y="5013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548000" y="5013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972000" y="5013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268000" y="5013000"/>
            <a:ext cx="432000" cy="360000"/>
          </a:xfrm>
          <a:prstGeom prst="rect">
            <a:avLst/>
          </a:prstGeom>
          <a:solidFill>
            <a:srgbClr val="FFFFE5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84000" y="4437000"/>
            <a:ext cx="4752000" cy="1754326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2400" dirty="0"/>
              <a:t>Алгоритм вставки элемента в дерево, по сути, полностью совпадает с алгоритмом поиска элемента в дереве, и очень похож на алгоритм бинарного поиска.</a:t>
            </a:r>
          </a:p>
        </p:txBody>
      </p:sp>
    </p:spTree>
    <p:extLst>
      <p:ext uri="{BB962C8B-B14F-4D97-AF65-F5344CB8AC3E}">
        <p14:creationId xmlns:p14="http://schemas.microsoft.com/office/powerpoint/2010/main" val="256251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>
            <a:off x="6732000" y="2205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7020000" y="2709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7308000" y="3213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>
            <a:off x="7596000" y="3717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>
            <a:off x="7884000" y="4221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8172000" y="4725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80000" y="1125000"/>
            <a:ext cx="864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 зависимости от порядка вставки элементов, можно получить деревья разной высоты</a:t>
            </a:r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2196000" y="2997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50" idx="2"/>
            <a:endCxn id="54" idx="0"/>
          </p:cNvCxnSpPr>
          <p:nvPr/>
        </p:nvCxnSpPr>
        <p:spPr>
          <a:xfrm flipH="1">
            <a:off x="1908000" y="2997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900000" y="2997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H="1">
            <a:off x="612000" y="2997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endCxn id="50" idx="0"/>
          </p:cNvCxnSpPr>
          <p:nvPr/>
        </p:nvCxnSpPr>
        <p:spPr>
          <a:xfrm>
            <a:off x="1548000" y="2493000"/>
            <a:ext cx="64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56" idx="0"/>
            <a:endCxn id="48" idx="2"/>
          </p:cNvCxnSpPr>
          <p:nvPr/>
        </p:nvCxnSpPr>
        <p:spPr>
          <a:xfrm flipV="1">
            <a:off x="900000" y="2493000"/>
            <a:ext cx="64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70" idx="2"/>
          </p:cNvCxnSpPr>
          <p:nvPr/>
        </p:nvCxnSpPr>
        <p:spPr>
          <a:xfrm>
            <a:off x="4284000" y="3429000"/>
            <a:ext cx="720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flipH="1">
            <a:off x="4644000" y="3933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8" idx="2"/>
          </p:cNvCxnSpPr>
          <p:nvPr/>
        </p:nvCxnSpPr>
        <p:spPr>
          <a:xfrm flipH="1">
            <a:off x="4284000" y="2925000"/>
            <a:ext cx="1152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flipH="1">
            <a:off x="3996000" y="3429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5436000" y="2925000"/>
            <a:ext cx="28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75" idx="2"/>
          </p:cNvCxnSpPr>
          <p:nvPr/>
        </p:nvCxnSpPr>
        <p:spPr>
          <a:xfrm>
            <a:off x="3708000" y="2421000"/>
            <a:ext cx="1728000" cy="144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80000" y="4437000"/>
            <a:ext cx="756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Какова минимальная и максимальная высота бинарного дерева в зависимости от количества узлов </a:t>
            </a:r>
            <a:r>
              <a:rPr lang="en-US" sz="2400" dirty="0"/>
              <a:t>N</a:t>
            </a:r>
            <a:r>
              <a:rPr lang="ru-RU" sz="2400" dirty="0"/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000" y="5373000"/>
            <a:ext cx="40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2400" baseline="-250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floor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( </a:t>
            </a:r>
            <a:r>
              <a:rPr lang="en-US" sz="2400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sz="24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)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80000" y="5373000"/>
            <a:ext cx="21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2400" baseline="-250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- 1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cxnSp>
        <p:nvCxnSpPr>
          <p:cNvPr id="49" name="Прямая соединительная линия 48"/>
          <p:cNvCxnSpPr/>
          <p:nvPr/>
        </p:nvCxnSpPr>
        <p:spPr>
          <a:xfrm flipH="1">
            <a:off x="6444000" y="2205000"/>
            <a:ext cx="288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 flipH="1">
            <a:off x="6732000" y="2709000"/>
            <a:ext cx="288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 flipH="1">
            <a:off x="7020000" y="3213000"/>
            <a:ext cx="288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 flipH="1">
            <a:off x="7308000" y="3717000"/>
            <a:ext cx="288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 flipH="1">
            <a:off x="7596000" y="4221000"/>
            <a:ext cx="288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 flipH="1">
            <a:off x="7884000" y="4725000"/>
            <a:ext cx="288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 flipH="1">
            <a:off x="8172000" y="5229000"/>
            <a:ext cx="288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47" idx="2"/>
          </p:cNvCxnSpPr>
          <p:nvPr/>
        </p:nvCxnSpPr>
        <p:spPr>
          <a:xfrm>
            <a:off x="8460000" y="5229000"/>
            <a:ext cx="288000" cy="288000"/>
          </a:xfrm>
          <a:prstGeom prst="line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Заголовок 5"/>
          <p:cNvSpPr txBox="1">
            <a:spLocks/>
          </p:cNvSpPr>
          <p:nvPr/>
        </p:nvSpPr>
        <p:spPr>
          <a:xfrm>
            <a:off x="252000" y="24533"/>
            <a:ext cx="8640000" cy="74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Вставка элемента в дерево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6516000" y="1845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6804000" y="2349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7092000" y="2853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7380000" y="335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7668000" y="386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7956000" y="4365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8244000" y="4869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8" name="Прямоугольник 47"/>
          <p:cNvSpPr/>
          <p:nvPr/>
        </p:nvSpPr>
        <p:spPr>
          <a:xfrm>
            <a:off x="1332000" y="2133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1980000" y="263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3" name="Прямоугольник 52"/>
          <p:cNvSpPr/>
          <p:nvPr/>
        </p:nvSpPr>
        <p:spPr>
          <a:xfrm>
            <a:off x="2268000" y="314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1692000" y="314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684000" y="263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972000" y="314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396000" y="314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4788000" y="3573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0" name="Прямоугольник 69"/>
          <p:cNvSpPr/>
          <p:nvPr/>
        </p:nvSpPr>
        <p:spPr>
          <a:xfrm>
            <a:off x="4068000" y="3069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3492000" y="206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Прямоугольник 78"/>
          <p:cNvSpPr/>
          <p:nvPr/>
        </p:nvSpPr>
        <p:spPr>
          <a:xfrm>
            <a:off x="3780000" y="3573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2" name="Прямоугольник 81"/>
          <p:cNvSpPr/>
          <p:nvPr/>
        </p:nvSpPr>
        <p:spPr>
          <a:xfrm>
            <a:off x="5508000" y="3069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8" name="Прямоугольник 77"/>
          <p:cNvSpPr/>
          <p:nvPr/>
        </p:nvSpPr>
        <p:spPr>
          <a:xfrm>
            <a:off x="5220000" y="2565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4428000" y="407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9569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5" grpId="0"/>
      <p:bldP spid="62" grpId="0"/>
      <p:bldP spid="18" grpId="0" animBg="1"/>
      <p:bldP spid="19" grpId="0" animBg="1"/>
      <p:bldP spid="39" grpId="0" animBg="1"/>
      <p:bldP spid="41" grpId="0" animBg="1"/>
      <p:bldP spid="43" grpId="0" animBg="1"/>
      <p:bldP spid="45" grpId="0" animBg="1"/>
      <p:bldP spid="47" grpId="0" animBg="1"/>
      <p:bldP spid="67" grpId="0" animBg="1"/>
      <p:bldP spid="70" grpId="0" animBg="1"/>
      <p:bldP spid="75" grpId="0" animBg="1"/>
      <p:bldP spid="79" grpId="0" animBg="1"/>
      <p:bldP spid="82" grpId="0" animBg="1"/>
      <p:bldP spid="78" grpId="0" animBg="1"/>
      <p:bldP spid="7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80000" y="1629000"/>
            <a:ext cx="8640000" cy="249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600"/>
              </a:spcBef>
              <a:defRPr/>
            </a:pPr>
            <a:r>
              <a:rPr lang="ru-RU" sz="2400" dirty="0">
                <a:solidFill>
                  <a:prstClr val="black"/>
                </a:solidFill>
              </a:rPr>
              <a:t>Сбалансированное дерево не обязательно имеет минимальную возможную высоту, но близко к этому.</a:t>
            </a:r>
          </a:p>
          <a:p>
            <a:pPr lvl="0" defTabSz="914400">
              <a:lnSpc>
                <a:spcPct val="90000"/>
              </a:lnSpc>
              <a:spcBef>
                <a:spcPts val="600"/>
              </a:spcBef>
              <a:defRPr/>
            </a:pPr>
            <a:r>
              <a:rPr lang="ru-RU" sz="2400" dirty="0">
                <a:solidFill>
                  <a:prstClr val="black"/>
                </a:solidFill>
              </a:rPr>
              <a:t>Поддержание минимальной высоты дерева при операциях вставки и удаления узлов требует существенных ресурсов (каждое действие имеет сложность </a:t>
            </a:r>
            <a:r>
              <a:rPr lang="en-US" sz="2400" dirty="0">
                <a:solidFill>
                  <a:prstClr val="black"/>
                </a:solidFill>
              </a:rPr>
              <a:t>O(N)), </a:t>
            </a:r>
            <a:r>
              <a:rPr lang="ru-RU" sz="2400" dirty="0">
                <a:solidFill>
                  <a:prstClr val="black"/>
                </a:solidFill>
              </a:rPr>
              <a:t>поэтому чаще всего ограничиваются </a:t>
            </a:r>
            <a:r>
              <a:rPr lang="ru-RU" sz="2400" dirty="0" err="1">
                <a:solidFill>
                  <a:prstClr val="black"/>
                </a:solidFill>
              </a:rPr>
              <a:t>субоптимальностью</a:t>
            </a:r>
            <a:r>
              <a:rPr lang="ru-RU" sz="2400" dirty="0">
                <a:solidFill>
                  <a:prstClr val="black"/>
                </a:solidFill>
              </a:rPr>
              <a:t>, например, как описано в определении выше (тогда сложность </a:t>
            </a:r>
            <a:r>
              <a:rPr lang="en-US" sz="2400" dirty="0">
                <a:solidFill>
                  <a:prstClr val="black"/>
                </a:solidFill>
              </a:rPr>
              <a:t>O(log</a:t>
            </a:r>
            <a:r>
              <a:rPr lang="en-US" sz="2400" baseline="-25000" dirty="0">
                <a:solidFill>
                  <a:prstClr val="black"/>
                </a:solidFill>
              </a:rPr>
              <a:t>2</a:t>
            </a:r>
            <a:r>
              <a:rPr lang="en-US" sz="2400" dirty="0">
                <a:solidFill>
                  <a:prstClr val="black"/>
                </a:solidFill>
              </a:rPr>
              <a:t>(N))</a:t>
            </a:r>
            <a:r>
              <a:rPr lang="ru-RU" sz="24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640000" cy="740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Сбалансированные деревья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180000" y="693000"/>
            <a:ext cx="864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Бинарное </a:t>
            </a:r>
            <a:r>
              <a:rPr lang="ru-RU" sz="2400" b="1" u="sng" dirty="0"/>
              <a:t>дерево сбалансировано</a:t>
            </a:r>
            <a:r>
              <a:rPr lang="ru-RU" sz="2400" dirty="0"/>
              <a:t>, если для каждого узла высота двух его поддеревьев отличается не более чем на 1.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cxnSp>
        <p:nvCxnSpPr>
          <p:cNvPr id="11" name="Прямая со стрелкой 10"/>
          <p:cNvCxnSpPr>
            <a:stCxn id="23" idx="2"/>
          </p:cNvCxnSpPr>
          <p:nvPr/>
        </p:nvCxnSpPr>
        <p:spPr>
          <a:xfrm flipH="1">
            <a:off x="2484000" y="5085000"/>
            <a:ext cx="864000" cy="216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24" idx="0"/>
            <a:endCxn id="23" idx="2"/>
          </p:cNvCxnSpPr>
          <p:nvPr/>
        </p:nvCxnSpPr>
        <p:spPr>
          <a:xfrm flipH="1" flipV="1">
            <a:off x="3348000" y="5085000"/>
            <a:ext cx="864000" cy="216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19" idx="2"/>
            <a:endCxn id="22" idx="0"/>
          </p:cNvCxnSpPr>
          <p:nvPr/>
        </p:nvCxnSpPr>
        <p:spPr>
          <a:xfrm flipH="1">
            <a:off x="2052000" y="5661000"/>
            <a:ext cx="432000" cy="216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23" idx="0"/>
            <a:endCxn id="20" idx="2"/>
          </p:cNvCxnSpPr>
          <p:nvPr/>
        </p:nvCxnSpPr>
        <p:spPr>
          <a:xfrm flipV="1">
            <a:off x="3348000" y="4509000"/>
            <a:ext cx="1368000" cy="216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26" idx="0"/>
          </p:cNvCxnSpPr>
          <p:nvPr/>
        </p:nvCxnSpPr>
        <p:spPr>
          <a:xfrm flipH="1" flipV="1">
            <a:off x="4716000" y="4509000"/>
            <a:ext cx="864000" cy="216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26" idx="2"/>
            <a:endCxn id="27" idx="0"/>
          </p:cNvCxnSpPr>
          <p:nvPr/>
        </p:nvCxnSpPr>
        <p:spPr>
          <a:xfrm flipH="1">
            <a:off x="5148000" y="5085000"/>
            <a:ext cx="432000" cy="216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268000" y="530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500000" y="4149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836000" y="5877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3132000" y="4725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3996000" y="530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5364000" y="4725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4932000" y="530100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00000" y="4725000"/>
            <a:ext cx="2520000" cy="7847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400" dirty="0"/>
              <a:t>Сбалансировано ли это дерево?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956000" y="5517000"/>
            <a:ext cx="864000" cy="432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400" dirty="0"/>
              <a:t>(да)</a:t>
            </a:r>
          </a:p>
        </p:txBody>
      </p:sp>
    </p:spTree>
    <p:extLst>
      <p:ext uri="{BB962C8B-B14F-4D97-AF65-F5344CB8AC3E}">
        <p14:creationId xmlns:p14="http://schemas.microsoft.com/office/powerpoint/2010/main" val="59370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Связанные динамические структуры данных: деревья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80000" y="24930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TreeNode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Payload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m_pRight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52000" y="1557000"/>
            <a:ext cx="864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 коде бинарное дерево обычно представляют следующим образом: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963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252000" y="1917000"/>
            <a:ext cx="5112000" cy="1200329"/>
          </a:xfrm>
          <a:prstGeom prst="rect">
            <a:avLst/>
          </a:prstGeom>
          <a:ln w="158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ru-RU" sz="2400" dirty="0"/>
              <a:t>Выполняет обход бинарного дерева:</a:t>
            </a:r>
            <a:br>
              <a:rPr lang="ru-RU" sz="2400" dirty="0"/>
            </a:br>
            <a:r>
              <a:rPr lang="ru-RU" sz="2400" dirty="0"/>
              <a:t>для каждого узла дерева вызывается функция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visitFunc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Связанные динамические структуры данных: деревья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652000" y="1485000"/>
            <a:ext cx="3240000" cy="1754326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TreeNode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Payload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m_pRight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2000" y="3357000"/>
            <a:ext cx="7128000" cy="2862322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Traverse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b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visitFunc</a:t>
            </a:r>
            <a:r>
              <a:rPr lang="ru-RU" sz="2000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Traverse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m_pLeft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Traverse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m_pRight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2000" y="1485000"/>
            <a:ext cx="3960000" cy="4247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400" dirty="0"/>
              <a:t>Что делает эта программа?</a:t>
            </a:r>
          </a:p>
        </p:txBody>
      </p:sp>
    </p:spTree>
    <p:extLst>
      <p:ext uri="{BB962C8B-B14F-4D97-AF65-F5344CB8AC3E}">
        <p14:creationId xmlns:p14="http://schemas.microsoft.com/office/powerpoint/2010/main" val="341514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Связанные динамические структуры данных: деревья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80000" y="1557000"/>
            <a:ext cx="352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Обход бинарного дерева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80000" y="2565000"/>
            <a:ext cx="86400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b="1" u="sng" dirty="0"/>
              <a:t>Прямой обход </a:t>
            </a:r>
            <a:r>
              <a:rPr lang="ru-RU" sz="2400" dirty="0"/>
              <a:t>(сверху вниз), при котором мы посещаем узел, а затем левое и правое поддеревья </a:t>
            </a:r>
          </a:p>
          <a:p>
            <a:pPr>
              <a:spcBef>
                <a:spcPts val="1200"/>
              </a:spcBef>
            </a:pPr>
            <a:r>
              <a:rPr lang="ru-RU" sz="2400" b="1" u="sng" dirty="0"/>
              <a:t>Поперечный обход</a:t>
            </a:r>
            <a:r>
              <a:rPr lang="ru-RU" sz="2400" dirty="0"/>
              <a:t> (слева направо), при котором мы посещаем левое поддерево, затем узел, а затем правое поддерево </a:t>
            </a:r>
          </a:p>
          <a:p>
            <a:pPr>
              <a:spcBef>
                <a:spcPts val="1200"/>
              </a:spcBef>
            </a:pPr>
            <a:r>
              <a:rPr lang="ru-RU" sz="2400" b="1" u="sng" dirty="0"/>
              <a:t>Обратный обход</a:t>
            </a:r>
            <a:r>
              <a:rPr lang="ru-RU" sz="2400" dirty="0"/>
              <a:t> (снизу вверх), при котором мы посещаем левое и правое поддеревья, а затем узел.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2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Связанные динамические структуры данных: деревья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08000" y="1413000"/>
            <a:ext cx="900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Перебор узлов дерева(а также поиск решения в задачах на графах) может быть осуществлён: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40000" y="2997000"/>
            <a:ext cx="3312000" cy="43200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в глубину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292000" y="2997000"/>
            <a:ext cx="3312000" cy="43200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в ширину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724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Связанные динамические структуры данных: деревья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24000" y="1773000"/>
            <a:ext cx="3312000" cy="43200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в глубину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186796" y="5445000"/>
            <a:ext cx="892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400" dirty="0"/>
              <a:t>Путь удобно хранить в виде стека</a:t>
            </a:r>
          </a:p>
          <a:p>
            <a:pPr marL="34290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400" dirty="0"/>
              <a:t>=</a:t>
            </a:r>
            <a:r>
              <a:rPr lang="en-US" sz="2400" dirty="0"/>
              <a:t>&gt; </a:t>
            </a:r>
            <a:r>
              <a:rPr lang="ru-RU" sz="2400" dirty="0"/>
              <a:t>такой обход удобно реализуется в рекурсивной форме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644000" y="19890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buClr>
                <a:srgbClr val="2683C6"/>
              </a:buClr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prstClr val="black"/>
                </a:solidFill>
              </a:rPr>
              <a:t>для каждого узла начиная с корня обходим сперва левое поддерево, и только потом правое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572971" y="35010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buClr>
                <a:srgbClr val="2683C6"/>
              </a:buClr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prstClr val="black"/>
                </a:solidFill>
              </a:rPr>
              <a:t>чтобы можно было найти следующий элемент в указанном порядке нужно постоянно хранить полный путь от текущего узла до корня</a:t>
            </a:r>
          </a:p>
        </p:txBody>
      </p:sp>
      <p:grpSp>
        <p:nvGrpSpPr>
          <p:cNvPr id="488" name="Группа 487"/>
          <p:cNvGrpSpPr/>
          <p:nvPr/>
        </p:nvGrpSpPr>
        <p:grpSpPr>
          <a:xfrm>
            <a:off x="252000" y="2781000"/>
            <a:ext cx="4248000" cy="1872000"/>
            <a:chOff x="108000" y="3141000"/>
            <a:chExt cx="4248000" cy="1872000"/>
          </a:xfrm>
        </p:grpSpPr>
        <p:sp>
          <p:nvSpPr>
            <p:cNvPr id="489" name="Прямоугольник 488"/>
            <p:cNvSpPr/>
            <p:nvPr/>
          </p:nvSpPr>
          <p:spPr>
            <a:xfrm>
              <a:off x="1980000" y="3141000"/>
              <a:ext cx="504000" cy="360000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490" name="Группа 489"/>
            <p:cNvGrpSpPr/>
            <p:nvPr/>
          </p:nvGrpSpPr>
          <p:grpSpPr>
            <a:xfrm>
              <a:off x="612000" y="3645000"/>
              <a:ext cx="1080000" cy="504000"/>
              <a:chOff x="684000" y="4437000"/>
              <a:chExt cx="1080000" cy="504000"/>
            </a:xfrm>
          </p:grpSpPr>
          <p:sp>
            <p:nvSpPr>
              <p:cNvPr id="521" name="Прямоугольник 520"/>
              <p:cNvSpPr/>
              <p:nvPr/>
            </p:nvSpPr>
            <p:spPr>
              <a:xfrm>
                <a:off x="972000" y="4437000"/>
                <a:ext cx="504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2" name="Прямая со стрелкой 521"/>
              <p:cNvCxnSpPr>
                <a:stCxn id="521" idx="2"/>
                <a:endCxn id="511" idx="0"/>
              </p:cNvCxnSpPr>
              <p:nvPr/>
            </p:nvCxnSpPr>
            <p:spPr>
              <a:xfrm>
                <a:off x="1224000" y="4797000"/>
                <a:ext cx="540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Прямая со стрелкой 522"/>
              <p:cNvCxnSpPr>
                <a:stCxn id="521" idx="2"/>
                <a:endCxn id="516" idx="0"/>
              </p:cNvCxnSpPr>
              <p:nvPr/>
            </p:nvCxnSpPr>
            <p:spPr>
              <a:xfrm flipH="1">
                <a:off x="684000" y="4797000"/>
                <a:ext cx="540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1" name="Прямая со стрелкой 490"/>
            <p:cNvCxnSpPr>
              <a:stCxn id="489" idx="2"/>
              <a:endCxn id="498" idx="0"/>
            </p:cNvCxnSpPr>
            <p:nvPr/>
          </p:nvCxnSpPr>
          <p:spPr>
            <a:xfrm>
              <a:off x="2232000" y="3501000"/>
              <a:ext cx="1080000" cy="144000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Прямая со стрелкой 491"/>
            <p:cNvCxnSpPr>
              <a:stCxn id="521" idx="0"/>
              <a:endCxn id="489" idx="2"/>
            </p:cNvCxnSpPr>
            <p:nvPr/>
          </p:nvCxnSpPr>
          <p:spPr>
            <a:xfrm flipV="1">
              <a:off x="1152000" y="3501000"/>
              <a:ext cx="1080000" cy="144000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3" name="Группа 492"/>
            <p:cNvGrpSpPr/>
            <p:nvPr/>
          </p:nvGrpSpPr>
          <p:grpSpPr>
            <a:xfrm>
              <a:off x="108000" y="4149000"/>
              <a:ext cx="1008000" cy="864000"/>
              <a:chOff x="468000" y="4941000"/>
              <a:chExt cx="1008000" cy="864000"/>
            </a:xfrm>
          </p:grpSpPr>
          <p:sp>
            <p:nvSpPr>
              <p:cNvPr id="516" name="Прямоугольник 515"/>
              <p:cNvSpPr/>
              <p:nvPr/>
            </p:nvSpPr>
            <p:spPr>
              <a:xfrm>
                <a:off x="756000" y="4941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7" name="Прямая со стрелкой 516"/>
              <p:cNvCxnSpPr/>
              <p:nvPr/>
            </p:nvCxnSpPr>
            <p:spPr>
              <a:xfrm>
                <a:off x="972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Прямая со стрелкой 517"/>
              <p:cNvCxnSpPr/>
              <p:nvPr/>
            </p:nvCxnSpPr>
            <p:spPr>
              <a:xfrm flipH="1">
                <a:off x="684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9" name="Прямоугольник 518"/>
              <p:cNvSpPr/>
              <p:nvPr/>
            </p:nvSpPr>
            <p:spPr>
              <a:xfrm>
                <a:off x="1044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0" name="Прямоугольник 519"/>
              <p:cNvSpPr/>
              <p:nvPr/>
            </p:nvSpPr>
            <p:spPr>
              <a:xfrm>
                <a:off x="468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4" name="Группа 493"/>
            <p:cNvGrpSpPr/>
            <p:nvPr/>
          </p:nvGrpSpPr>
          <p:grpSpPr>
            <a:xfrm>
              <a:off x="1188000" y="4149000"/>
              <a:ext cx="1008000" cy="864000"/>
              <a:chOff x="468000" y="4941000"/>
              <a:chExt cx="1008000" cy="864000"/>
            </a:xfrm>
          </p:grpSpPr>
          <p:sp>
            <p:nvSpPr>
              <p:cNvPr id="511" name="Прямоугольник 510"/>
              <p:cNvSpPr/>
              <p:nvPr/>
            </p:nvSpPr>
            <p:spPr>
              <a:xfrm>
                <a:off x="756000" y="4941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2" name="Прямая со стрелкой 511"/>
              <p:cNvCxnSpPr/>
              <p:nvPr/>
            </p:nvCxnSpPr>
            <p:spPr>
              <a:xfrm>
                <a:off x="972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Прямая со стрелкой 512"/>
              <p:cNvCxnSpPr/>
              <p:nvPr/>
            </p:nvCxnSpPr>
            <p:spPr>
              <a:xfrm flipH="1">
                <a:off x="684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4" name="Прямоугольник 513"/>
              <p:cNvSpPr/>
              <p:nvPr/>
            </p:nvSpPr>
            <p:spPr>
              <a:xfrm>
                <a:off x="1044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5" name="Прямоугольник 514"/>
              <p:cNvSpPr/>
              <p:nvPr/>
            </p:nvSpPr>
            <p:spPr>
              <a:xfrm>
                <a:off x="468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5" name="Группа 494"/>
            <p:cNvGrpSpPr/>
            <p:nvPr/>
          </p:nvGrpSpPr>
          <p:grpSpPr>
            <a:xfrm>
              <a:off x="2268000" y="4149000"/>
              <a:ext cx="1008000" cy="864000"/>
              <a:chOff x="468000" y="4941000"/>
              <a:chExt cx="1008000" cy="864000"/>
            </a:xfrm>
          </p:grpSpPr>
          <p:sp>
            <p:nvSpPr>
              <p:cNvPr id="506" name="Прямоугольник 505"/>
              <p:cNvSpPr/>
              <p:nvPr/>
            </p:nvSpPr>
            <p:spPr>
              <a:xfrm>
                <a:off x="756000" y="4941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7" name="Прямая со стрелкой 506"/>
              <p:cNvCxnSpPr/>
              <p:nvPr/>
            </p:nvCxnSpPr>
            <p:spPr>
              <a:xfrm>
                <a:off x="972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Прямая со стрелкой 507"/>
              <p:cNvCxnSpPr/>
              <p:nvPr/>
            </p:nvCxnSpPr>
            <p:spPr>
              <a:xfrm flipH="1">
                <a:off x="684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9" name="Прямоугольник 508"/>
              <p:cNvSpPr/>
              <p:nvPr/>
            </p:nvSpPr>
            <p:spPr>
              <a:xfrm>
                <a:off x="1044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0" name="Прямоугольник 509"/>
              <p:cNvSpPr/>
              <p:nvPr/>
            </p:nvSpPr>
            <p:spPr>
              <a:xfrm>
                <a:off x="468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6" name="Группа 495"/>
            <p:cNvGrpSpPr/>
            <p:nvPr/>
          </p:nvGrpSpPr>
          <p:grpSpPr>
            <a:xfrm>
              <a:off x="3348000" y="4149000"/>
              <a:ext cx="1008000" cy="864000"/>
              <a:chOff x="468000" y="4941000"/>
              <a:chExt cx="1008000" cy="864000"/>
            </a:xfrm>
          </p:grpSpPr>
          <p:sp>
            <p:nvSpPr>
              <p:cNvPr id="501" name="Прямоугольник 500"/>
              <p:cNvSpPr/>
              <p:nvPr/>
            </p:nvSpPr>
            <p:spPr>
              <a:xfrm>
                <a:off x="756000" y="4941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2" name="Прямая со стрелкой 501"/>
              <p:cNvCxnSpPr/>
              <p:nvPr/>
            </p:nvCxnSpPr>
            <p:spPr>
              <a:xfrm>
                <a:off x="972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Прямая со стрелкой 502"/>
              <p:cNvCxnSpPr/>
              <p:nvPr/>
            </p:nvCxnSpPr>
            <p:spPr>
              <a:xfrm flipH="1">
                <a:off x="684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4" name="Прямоугольник 503"/>
              <p:cNvSpPr/>
              <p:nvPr/>
            </p:nvSpPr>
            <p:spPr>
              <a:xfrm>
                <a:off x="1044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5" name="Прямоугольник 504"/>
              <p:cNvSpPr/>
              <p:nvPr/>
            </p:nvSpPr>
            <p:spPr>
              <a:xfrm>
                <a:off x="468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7" name="Группа 496"/>
            <p:cNvGrpSpPr/>
            <p:nvPr/>
          </p:nvGrpSpPr>
          <p:grpSpPr>
            <a:xfrm>
              <a:off x="2772000" y="3645000"/>
              <a:ext cx="1080000" cy="504000"/>
              <a:chOff x="684000" y="4437000"/>
              <a:chExt cx="1080000" cy="504000"/>
            </a:xfrm>
          </p:grpSpPr>
          <p:sp>
            <p:nvSpPr>
              <p:cNvPr id="498" name="Прямоугольник 497"/>
              <p:cNvSpPr/>
              <p:nvPr/>
            </p:nvSpPr>
            <p:spPr>
              <a:xfrm>
                <a:off x="972000" y="4437000"/>
                <a:ext cx="504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9" name="Прямая со стрелкой 498"/>
              <p:cNvCxnSpPr>
                <a:stCxn id="498" idx="2"/>
              </p:cNvCxnSpPr>
              <p:nvPr/>
            </p:nvCxnSpPr>
            <p:spPr>
              <a:xfrm>
                <a:off x="1224000" y="4797000"/>
                <a:ext cx="540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Прямая со стрелкой 499"/>
              <p:cNvCxnSpPr>
                <a:stCxn id="498" idx="2"/>
              </p:cNvCxnSpPr>
              <p:nvPr/>
            </p:nvCxnSpPr>
            <p:spPr>
              <a:xfrm flipH="1">
                <a:off x="684000" y="4797000"/>
                <a:ext cx="540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4" name="Группа 523"/>
          <p:cNvGrpSpPr/>
          <p:nvPr/>
        </p:nvGrpSpPr>
        <p:grpSpPr>
          <a:xfrm>
            <a:off x="252000" y="2781000"/>
            <a:ext cx="4248000" cy="1872000"/>
            <a:chOff x="108000" y="3141000"/>
            <a:chExt cx="4248000" cy="1872000"/>
          </a:xfrm>
        </p:grpSpPr>
        <p:sp>
          <p:nvSpPr>
            <p:cNvPr id="525" name="Прямоугольник 524"/>
            <p:cNvSpPr/>
            <p:nvPr/>
          </p:nvSpPr>
          <p:spPr>
            <a:xfrm>
              <a:off x="1980000" y="3141000"/>
              <a:ext cx="504000" cy="360000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526" name="Группа 525"/>
            <p:cNvGrpSpPr/>
            <p:nvPr/>
          </p:nvGrpSpPr>
          <p:grpSpPr>
            <a:xfrm>
              <a:off x="612000" y="3645000"/>
              <a:ext cx="1080000" cy="504000"/>
              <a:chOff x="684000" y="4437000"/>
              <a:chExt cx="1080000" cy="504000"/>
            </a:xfrm>
          </p:grpSpPr>
          <p:sp>
            <p:nvSpPr>
              <p:cNvPr id="557" name="Прямоугольник 556"/>
              <p:cNvSpPr/>
              <p:nvPr/>
            </p:nvSpPr>
            <p:spPr>
              <a:xfrm>
                <a:off x="972000" y="4437000"/>
                <a:ext cx="504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8" name="Прямая со стрелкой 557"/>
              <p:cNvCxnSpPr>
                <a:stCxn id="557" idx="2"/>
                <a:endCxn id="547" idx="0"/>
              </p:cNvCxnSpPr>
              <p:nvPr/>
            </p:nvCxnSpPr>
            <p:spPr>
              <a:xfrm>
                <a:off x="1224000" y="4797000"/>
                <a:ext cx="540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Прямая со стрелкой 558"/>
              <p:cNvCxnSpPr>
                <a:stCxn id="557" idx="2"/>
                <a:endCxn id="552" idx="0"/>
              </p:cNvCxnSpPr>
              <p:nvPr/>
            </p:nvCxnSpPr>
            <p:spPr>
              <a:xfrm flipH="1">
                <a:off x="684000" y="4797000"/>
                <a:ext cx="540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7" name="Прямая со стрелкой 526"/>
            <p:cNvCxnSpPr>
              <a:stCxn id="525" idx="2"/>
              <a:endCxn id="534" idx="0"/>
            </p:cNvCxnSpPr>
            <p:nvPr/>
          </p:nvCxnSpPr>
          <p:spPr>
            <a:xfrm>
              <a:off x="2232000" y="3501000"/>
              <a:ext cx="1080000" cy="144000"/>
            </a:xfrm>
            <a:prstGeom prst="straightConnector1">
              <a:avLst/>
            </a:prstGeom>
            <a:ln w="31750" cap="rnd">
              <a:solidFill>
                <a:schemeClr val="bg1">
                  <a:lumMod val="85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Прямая со стрелкой 527"/>
            <p:cNvCxnSpPr>
              <a:stCxn id="557" idx="0"/>
              <a:endCxn id="525" idx="2"/>
            </p:cNvCxnSpPr>
            <p:nvPr/>
          </p:nvCxnSpPr>
          <p:spPr>
            <a:xfrm flipV="1">
              <a:off x="1152000" y="3501000"/>
              <a:ext cx="1080000" cy="144000"/>
            </a:xfrm>
            <a:prstGeom prst="straightConnector1">
              <a:avLst/>
            </a:prstGeom>
            <a:ln w="31750" cap="rnd">
              <a:solidFill>
                <a:schemeClr val="bg1">
                  <a:lumMod val="85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9" name="Группа 528"/>
            <p:cNvGrpSpPr/>
            <p:nvPr/>
          </p:nvGrpSpPr>
          <p:grpSpPr>
            <a:xfrm>
              <a:off x="108000" y="4149000"/>
              <a:ext cx="1008000" cy="864000"/>
              <a:chOff x="468000" y="4941000"/>
              <a:chExt cx="1008000" cy="864000"/>
            </a:xfrm>
          </p:grpSpPr>
          <p:sp>
            <p:nvSpPr>
              <p:cNvPr id="552" name="Прямоугольник 551"/>
              <p:cNvSpPr/>
              <p:nvPr/>
            </p:nvSpPr>
            <p:spPr>
              <a:xfrm>
                <a:off x="756000" y="4941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3" name="Прямая со стрелкой 552"/>
              <p:cNvCxnSpPr/>
              <p:nvPr/>
            </p:nvCxnSpPr>
            <p:spPr>
              <a:xfrm>
                <a:off x="972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Прямая со стрелкой 553"/>
              <p:cNvCxnSpPr/>
              <p:nvPr/>
            </p:nvCxnSpPr>
            <p:spPr>
              <a:xfrm flipH="1">
                <a:off x="684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5" name="Прямоугольник 554"/>
              <p:cNvSpPr/>
              <p:nvPr/>
            </p:nvSpPr>
            <p:spPr>
              <a:xfrm>
                <a:off x="1044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6" name="Прямоугольник 555"/>
              <p:cNvSpPr/>
              <p:nvPr/>
            </p:nvSpPr>
            <p:spPr>
              <a:xfrm>
                <a:off x="468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0" name="Группа 529"/>
            <p:cNvGrpSpPr/>
            <p:nvPr/>
          </p:nvGrpSpPr>
          <p:grpSpPr>
            <a:xfrm>
              <a:off x="1188000" y="4149000"/>
              <a:ext cx="1008000" cy="864000"/>
              <a:chOff x="468000" y="4941000"/>
              <a:chExt cx="1008000" cy="864000"/>
            </a:xfrm>
          </p:grpSpPr>
          <p:sp>
            <p:nvSpPr>
              <p:cNvPr id="547" name="Прямоугольник 546"/>
              <p:cNvSpPr/>
              <p:nvPr/>
            </p:nvSpPr>
            <p:spPr>
              <a:xfrm>
                <a:off x="756000" y="4941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8" name="Прямая со стрелкой 547"/>
              <p:cNvCxnSpPr/>
              <p:nvPr/>
            </p:nvCxnSpPr>
            <p:spPr>
              <a:xfrm>
                <a:off x="972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Прямая со стрелкой 548"/>
              <p:cNvCxnSpPr/>
              <p:nvPr/>
            </p:nvCxnSpPr>
            <p:spPr>
              <a:xfrm flipH="1">
                <a:off x="684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" name="Прямоугольник 549"/>
              <p:cNvSpPr/>
              <p:nvPr/>
            </p:nvSpPr>
            <p:spPr>
              <a:xfrm>
                <a:off x="1044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Прямоугольник 550"/>
              <p:cNvSpPr/>
              <p:nvPr/>
            </p:nvSpPr>
            <p:spPr>
              <a:xfrm>
                <a:off x="468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1" name="Группа 530"/>
            <p:cNvGrpSpPr/>
            <p:nvPr/>
          </p:nvGrpSpPr>
          <p:grpSpPr>
            <a:xfrm>
              <a:off x="2268000" y="4149000"/>
              <a:ext cx="1008000" cy="864000"/>
              <a:chOff x="468000" y="4941000"/>
              <a:chExt cx="1008000" cy="864000"/>
            </a:xfrm>
          </p:grpSpPr>
          <p:sp>
            <p:nvSpPr>
              <p:cNvPr id="542" name="Прямоугольник 541"/>
              <p:cNvSpPr/>
              <p:nvPr/>
            </p:nvSpPr>
            <p:spPr>
              <a:xfrm>
                <a:off x="756000" y="4941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3" name="Прямая со стрелкой 542"/>
              <p:cNvCxnSpPr/>
              <p:nvPr/>
            </p:nvCxnSpPr>
            <p:spPr>
              <a:xfrm>
                <a:off x="972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Прямая со стрелкой 543"/>
              <p:cNvCxnSpPr/>
              <p:nvPr/>
            </p:nvCxnSpPr>
            <p:spPr>
              <a:xfrm flipH="1">
                <a:off x="684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5" name="Прямоугольник 544"/>
              <p:cNvSpPr/>
              <p:nvPr/>
            </p:nvSpPr>
            <p:spPr>
              <a:xfrm>
                <a:off x="1044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6" name="Прямоугольник 545"/>
              <p:cNvSpPr/>
              <p:nvPr/>
            </p:nvSpPr>
            <p:spPr>
              <a:xfrm>
                <a:off x="468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2" name="Группа 531"/>
            <p:cNvGrpSpPr/>
            <p:nvPr/>
          </p:nvGrpSpPr>
          <p:grpSpPr>
            <a:xfrm>
              <a:off x="3348000" y="4149000"/>
              <a:ext cx="1008000" cy="864000"/>
              <a:chOff x="468000" y="4941000"/>
              <a:chExt cx="1008000" cy="864000"/>
            </a:xfrm>
          </p:grpSpPr>
          <p:sp>
            <p:nvSpPr>
              <p:cNvPr id="537" name="Прямоугольник 536"/>
              <p:cNvSpPr/>
              <p:nvPr/>
            </p:nvSpPr>
            <p:spPr>
              <a:xfrm>
                <a:off x="756000" y="4941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8" name="Прямая со стрелкой 537"/>
              <p:cNvCxnSpPr/>
              <p:nvPr/>
            </p:nvCxnSpPr>
            <p:spPr>
              <a:xfrm>
                <a:off x="972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Прямая со стрелкой 538"/>
              <p:cNvCxnSpPr/>
              <p:nvPr/>
            </p:nvCxnSpPr>
            <p:spPr>
              <a:xfrm flipH="1">
                <a:off x="684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0" name="Прямоугольник 539"/>
              <p:cNvSpPr/>
              <p:nvPr/>
            </p:nvSpPr>
            <p:spPr>
              <a:xfrm>
                <a:off x="1044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1" name="Прямоугольник 540"/>
              <p:cNvSpPr/>
              <p:nvPr/>
            </p:nvSpPr>
            <p:spPr>
              <a:xfrm>
                <a:off x="468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3" name="Группа 532"/>
            <p:cNvGrpSpPr/>
            <p:nvPr/>
          </p:nvGrpSpPr>
          <p:grpSpPr>
            <a:xfrm>
              <a:off x="2772000" y="3645000"/>
              <a:ext cx="1080000" cy="504000"/>
              <a:chOff x="684000" y="4437000"/>
              <a:chExt cx="1080000" cy="504000"/>
            </a:xfrm>
          </p:grpSpPr>
          <p:sp>
            <p:nvSpPr>
              <p:cNvPr id="534" name="Прямоугольник 533"/>
              <p:cNvSpPr/>
              <p:nvPr/>
            </p:nvSpPr>
            <p:spPr>
              <a:xfrm>
                <a:off x="972000" y="4437000"/>
                <a:ext cx="504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5" name="Прямая со стрелкой 534"/>
              <p:cNvCxnSpPr>
                <a:stCxn id="534" idx="2"/>
              </p:cNvCxnSpPr>
              <p:nvPr/>
            </p:nvCxnSpPr>
            <p:spPr>
              <a:xfrm>
                <a:off x="1224000" y="4797000"/>
                <a:ext cx="540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Прямая со стрелкой 535"/>
              <p:cNvCxnSpPr>
                <a:stCxn id="534" idx="2"/>
              </p:cNvCxnSpPr>
              <p:nvPr/>
            </p:nvCxnSpPr>
            <p:spPr>
              <a:xfrm flipH="1">
                <a:off x="684000" y="4797000"/>
                <a:ext cx="540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60" name="Прямая со стрелкой 559"/>
          <p:cNvCxnSpPr/>
          <p:nvPr/>
        </p:nvCxnSpPr>
        <p:spPr>
          <a:xfrm>
            <a:off x="1764000" y="2709000"/>
            <a:ext cx="576000" cy="216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Прямая со стрелкой 560"/>
          <p:cNvCxnSpPr/>
          <p:nvPr/>
        </p:nvCxnSpPr>
        <p:spPr>
          <a:xfrm flipH="1">
            <a:off x="1332000" y="2997000"/>
            <a:ext cx="1008000" cy="432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Прямая со стрелкой 561"/>
          <p:cNvCxnSpPr/>
          <p:nvPr/>
        </p:nvCxnSpPr>
        <p:spPr>
          <a:xfrm flipH="1">
            <a:off x="756000" y="3501000"/>
            <a:ext cx="504000" cy="432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Прямая со стрелкой 562"/>
          <p:cNvCxnSpPr/>
          <p:nvPr/>
        </p:nvCxnSpPr>
        <p:spPr>
          <a:xfrm flipH="1">
            <a:off x="468000" y="4005000"/>
            <a:ext cx="288000" cy="432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Прямая со стрелкой 563"/>
          <p:cNvCxnSpPr/>
          <p:nvPr/>
        </p:nvCxnSpPr>
        <p:spPr>
          <a:xfrm>
            <a:off x="468000" y="4509000"/>
            <a:ext cx="576000" cy="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Прямая со стрелкой 564"/>
          <p:cNvCxnSpPr/>
          <p:nvPr/>
        </p:nvCxnSpPr>
        <p:spPr>
          <a:xfrm flipV="1">
            <a:off x="1044000" y="3933000"/>
            <a:ext cx="360000" cy="504000"/>
          </a:xfrm>
          <a:prstGeom prst="straightConnector1">
            <a:avLst/>
          </a:prstGeom>
          <a:ln w="31750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Прямая со стрелкой 565"/>
          <p:cNvCxnSpPr/>
          <p:nvPr/>
        </p:nvCxnSpPr>
        <p:spPr>
          <a:xfrm>
            <a:off x="1404000" y="3933000"/>
            <a:ext cx="432000" cy="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Прямая со стрелкой 566"/>
          <p:cNvCxnSpPr/>
          <p:nvPr/>
        </p:nvCxnSpPr>
        <p:spPr>
          <a:xfrm flipH="1">
            <a:off x="1548000" y="4005000"/>
            <a:ext cx="288000" cy="432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Прямая со стрелкой 567"/>
          <p:cNvCxnSpPr/>
          <p:nvPr/>
        </p:nvCxnSpPr>
        <p:spPr>
          <a:xfrm>
            <a:off x="1548000" y="4509000"/>
            <a:ext cx="576000" cy="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Прямая со стрелкой 568"/>
          <p:cNvCxnSpPr/>
          <p:nvPr/>
        </p:nvCxnSpPr>
        <p:spPr>
          <a:xfrm flipV="1">
            <a:off x="2124000" y="3429000"/>
            <a:ext cx="720000" cy="1008000"/>
          </a:xfrm>
          <a:prstGeom prst="straightConnector1">
            <a:avLst/>
          </a:prstGeom>
          <a:ln w="31750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Прямая со стрелкой 569"/>
          <p:cNvCxnSpPr/>
          <p:nvPr/>
        </p:nvCxnSpPr>
        <p:spPr>
          <a:xfrm>
            <a:off x="2844000" y="3429000"/>
            <a:ext cx="576000" cy="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Прямая со стрелкой 570"/>
          <p:cNvCxnSpPr/>
          <p:nvPr/>
        </p:nvCxnSpPr>
        <p:spPr>
          <a:xfrm flipH="1">
            <a:off x="2916000" y="3501000"/>
            <a:ext cx="504000" cy="432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Прямая со стрелкой 571"/>
          <p:cNvCxnSpPr/>
          <p:nvPr/>
        </p:nvCxnSpPr>
        <p:spPr>
          <a:xfrm flipH="1">
            <a:off x="2628000" y="4005000"/>
            <a:ext cx="288000" cy="432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Прямая со стрелкой 572"/>
          <p:cNvCxnSpPr/>
          <p:nvPr/>
        </p:nvCxnSpPr>
        <p:spPr>
          <a:xfrm>
            <a:off x="2628000" y="4509000"/>
            <a:ext cx="576000" cy="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Прямая со стрелкой 573"/>
          <p:cNvCxnSpPr/>
          <p:nvPr/>
        </p:nvCxnSpPr>
        <p:spPr>
          <a:xfrm flipV="1">
            <a:off x="3204000" y="3933000"/>
            <a:ext cx="360000" cy="504000"/>
          </a:xfrm>
          <a:prstGeom prst="straightConnector1">
            <a:avLst/>
          </a:prstGeom>
          <a:ln w="31750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Прямая со стрелкой 574"/>
          <p:cNvCxnSpPr/>
          <p:nvPr/>
        </p:nvCxnSpPr>
        <p:spPr>
          <a:xfrm>
            <a:off x="3564000" y="3933000"/>
            <a:ext cx="432000" cy="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/>
          <p:cNvCxnSpPr/>
          <p:nvPr/>
        </p:nvCxnSpPr>
        <p:spPr>
          <a:xfrm flipH="1">
            <a:off x="3708000" y="4005000"/>
            <a:ext cx="288000" cy="432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Прямая со стрелкой 576"/>
          <p:cNvCxnSpPr/>
          <p:nvPr/>
        </p:nvCxnSpPr>
        <p:spPr>
          <a:xfrm>
            <a:off x="3708000" y="4509000"/>
            <a:ext cx="576000" cy="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Прямая со стрелкой 577"/>
          <p:cNvCxnSpPr/>
          <p:nvPr/>
        </p:nvCxnSpPr>
        <p:spPr>
          <a:xfrm>
            <a:off x="4284000" y="4509000"/>
            <a:ext cx="0" cy="432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Связанные динамические структуры данных: деревья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148000" y="1485000"/>
            <a:ext cx="3312000" cy="43200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в ширину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180000" y="1485000"/>
            <a:ext cx="475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400" dirty="0"/>
              <a:t>все элементы перебираются по уровням</a:t>
            </a:r>
          </a:p>
          <a:p>
            <a:pPr marL="34290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400" dirty="0"/>
              <a:t>нужно где-то хранить </a:t>
            </a:r>
            <a:r>
              <a:rPr lang="ru-RU" sz="2400" b="1" dirty="0"/>
              <a:t>ВСЕ </a:t>
            </a:r>
            <a:r>
              <a:rPr lang="ru-RU" sz="2400" dirty="0"/>
              <a:t>узлы предыдущего уровня</a:t>
            </a:r>
            <a:br>
              <a:rPr lang="ru-RU" sz="2400" dirty="0"/>
            </a:br>
            <a:r>
              <a:rPr lang="ru-RU" sz="2400" dirty="0"/>
              <a:t>=</a:t>
            </a:r>
            <a:r>
              <a:rPr lang="en-US" sz="2400" dirty="0"/>
              <a:t>&gt; </a:t>
            </a:r>
            <a:r>
              <a:rPr lang="ru-RU" sz="2400" dirty="0"/>
              <a:t>повышенный расход памяти</a:t>
            </a:r>
          </a:p>
          <a:p>
            <a:pPr marL="34290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400" dirty="0"/>
              <a:t>реализуется только в </a:t>
            </a:r>
            <a:r>
              <a:rPr lang="ru-RU" sz="2400" dirty="0" err="1"/>
              <a:t>нерекурсивной</a:t>
            </a:r>
            <a:r>
              <a:rPr lang="ru-RU" sz="2400" dirty="0"/>
              <a:t> форме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180000" y="4797000"/>
            <a:ext cx="885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sz="2400" dirty="0"/>
              <a:t>при решении задач на поиск пути в графах позволяет быстрее находить решение благодаря тому, что в первую очередь перебираются короткие пути и только если среди них нет решения – более длинные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80000" y="4077000"/>
            <a:ext cx="806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rgbClr val="2683C6"/>
              </a:buClr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prstClr val="black"/>
                </a:solidFill>
              </a:rPr>
              <a:t>для деревьев такой способ позволяет, например, вывести на экран дерево в обычном виде: корень сверху</a:t>
            </a:r>
          </a:p>
        </p:txBody>
      </p:sp>
      <p:grpSp>
        <p:nvGrpSpPr>
          <p:cNvPr id="202" name="Группа 201"/>
          <p:cNvGrpSpPr/>
          <p:nvPr/>
        </p:nvGrpSpPr>
        <p:grpSpPr>
          <a:xfrm>
            <a:off x="4716000" y="2133000"/>
            <a:ext cx="4248000" cy="1872000"/>
            <a:chOff x="108000" y="3141000"/>
            <a:chExt cx="4248000" cy="1872000"/>
          </a:xfrm>
        </p:grpSpPr>
        <p:sp>
          <p:nvSpPr>
            <p:cNvPr id="203" name="Прямоугольник 202"/>
            <p:cNvSpPr/>
            <p:nvPr/>
          </p:nvSpPr>
          <p:spPr>
            <a:xfrm>
              <a:off x="1980000" y="3141000"/>
              <a:ext cx="504000" cy="360000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204" name="Группа 203"/>
            <p:cNvGrpSpPr/>
            <p:nvPr/>
          </p:nvGrpSpPr>
          <p:grpSpPr>
            <a:xfrm>
              <a:off x="612000" y="3645000"/>
              <a:ext cx="1080000" cy="504000"/>
              <a:chOff x="684000" y="4437000"/>
              <a:chExt cx="1080000" cy="504000"/>
            </a:xfrm>
          </p:grpSpPr>
          <p:sp>
            <p:nvSpPr>
              <p:cNvPr id="337" name="Прямоугольник 336"/>
              <p:cNvSpPr/>
              <p:nvPr/>
            </p:nvSpPr>
            <p:spPr>
              <a:xfrm>
                <a:off x="972000" y="4437000"/>
                <a:ext cx="504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8" name="Прямая со стрелкой 337"/>
              <p:cNvCxnSpPr>
                <a:stCxn id="337" idx="2"/>
                <a:endCxn id="319" idx="0"/>
              </p:cNvCxnSpPr>
              <p:nvPr/>
            </p:nvCxnSpPr>
            <p:spPr>
              <a:xfrm>
                <a:off x="1224000" y="4797000"/>
                <a:ext cx="540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Прямая со стрелкой 338"/>
              <p:cNvCxnSpPr>
                <a:stCxn id="337" idx="2"/>
                <a:endCxn id="325" idx="0"/>
              </p:cNvCxnSpPr>
              <p:nvPr/>
            </p:nvCxnSpPr>
            <p:spPr>
              <a:xfrm flipH="1">
                <a:off x="684000" y="4797000"/>
                <a:ext cx="540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5" name="Прямая со стрелкой 204"/>
            <p:cNvCxnSpPr>
              <a:stCxn id="203" idx="2"/>
              <a:endCxn id="299" idx="0"/>
            </p:cNvCxnSpPr>
            <p:nvPr/>
          </p:nvCxnSpPr>
          <p:spPr>
            <a:xfrm>
              <a:off x="2232000" y="3501000"/>
              <a:ext cx="1080000" cy="144000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Прямая со стрелкой 209"/>
            <p:cNvCxnSpPr>
              <a:stCxn id="337" idx="0"/>
              <a:endCxn id="203" idx="2"/>
            </p:cNvCxnSpPr>
            <p:nvPr/>
          </p:nvCxnSpPr>
          <p:spPr>
            <a:xfrm flipV="1">
              <a:off x="1152000" y="3501000"/>
              <a:ext cx="1080000" cy="144000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1" name="Группа 210"/>
            <p:cNvGrpSpPr/>
            <p:nvPr/>
          </p:nvGrpSpPr>
          <p:grpSpPr>
            <a:xfrm>
              <a:off x="108000" y="4149000"/>
              <a:ext cx="1008000" cy="864000"/>
              <a:chOff x="468000" y="4941000"/>
              <a:chExt cx="1008000" cy="864000"/>
            </a:xfrm>
          </p:grpSpPr>
          <p:sp>
            <p:nvSpPr>
              <p:cNvPr id="325" name="Прямоугольник 324"/>
              <p:cNvSpPr/>
              <p:nvPr/>
            </p:nvSpPr>
            <p:spPr>
              <a:xfrm>
                <a:off x="756000" y="4941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1" name="Прямая со стрелкой 330"/>
              <p:cNvCxnSpPr/>
              <p:nvPr/>
            </p:nvCxnSpPr>
            <p:spPr>
              <a:xfrm>
                <a:off x="972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Прямая со стрелкой 332"/>
              <p:cNvCxnSpPr/>
              <p:nvPr/>
            </p:nvCxnSpPr>
            <p:spPr>
              <a:xfrm flipH="1">
                <a:off x="684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5" name="Прямоугольник 334"/>
              <p:cNvSpPr/>
              <p:nvPr/>
            </p:nvSpPr>
            <p:spPr>
              <a:xfrm>
                <a:off x="1044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Прямоугольник 335"/>
              <p:cNvSpPr/>
              <p:nvPr/>
            </p:nvSpPr>
            <p:spPr>
              <a:xfrm>
                <a:off x="468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9" name="Группа 218"/>
            <p:cNvGrpSpPr/>
            <p:nvPr/>
          </p:nvGrpSpPr>
          <p:grpSpPr>
            <a:xfrm>
              <a:off x="1188000" y="4149000"/>
              <a:ext cx="1008000" cy="864000"/>
              <a:chOff x="468000" y="4941000"/>
              <a:chExt cx="1008000" cy="864000"/>
            </a:xfrm>
          </p:grpSpPr>
          <p:sp>
            <p:nvSpPr>
              <p:cNvPr id="319" name="Прямоугольник 318"/>
              <p:cNvSpPr/>
              <p:nvPr/>
            </p:nvSpPr>
            <p:spPr>
              <a:xfrm>
                <a:off x="756000" y="4941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0" name="Прямая со стрелкой 319"/>
              <p:cNvCxnSpPr/>
              <p:nvPr/>
            </p:nvCxnSpPr>
            <p:spPr>
              <a:xfrm>
                <a:off x="972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Прямая со стрелкой 321"/>
              <p:cNvCxnSpPr/>
              <p:nvPr/>
            </p:nvCxnSpPr>
            <p:spPr>
              <a:xfrm flipH="1">
                <a:off x="684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3" name="Прямоугольник 322"/>
              <p:cNvSpPr/>
              <p:nvPr/>
            </p:nvSpPr>
            <p:spPr>
              <a:xfrm>
                <a:off x="1044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Прямоугольник 323"/>
              <p:cNvSpPr/>
              <p:nvPr/>
            </p:nvSpPr>
            <p:spPr>
              <a:xfrm>
                <a:off x="468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3" name="Группа 292"/>
            <p:cNvGrpSpPr/>
            <p:nvPr/>
          </p:nvGrpSpPr>
          <p:grpSpPr>
            <a:xfrm>
              <a:off x="2268000" y="4149000"/>
              <a:ext cx="1008000" cy="864000"/>
              <a:chOff x="468000" y="4941000"/>
              <a:chExt cx="1008000" cy="864000"/>
            </a:xfrm>
          </p:grpSpPr>
          <p:sp>
            <p:nvSpPr>
              <p:cNvPr id="314" name="Прямоугольник 313"/>
              <p:cNvSpPr/>
              <p:nvPr/>
            </p:nvSpPr>
            <p:spPr>
              <a:xfrm>
                <a:off x="756000" y="4941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5" name="Прямая со стрелкой 314"/>
              <p:cNvCxnSpPr/>
              <p:nvPr/>
            </p:nvCxnSpPr>
            <p:spPr>
              <a:xfrm>
                <a:off x="972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Прямая со стрелкой 315"/>
              <p:cNvCxnSpPr/>
              <p:nvPr/>
            </p:nvCxnSpPr>
            <p:spPr>
              <a:xfrm flipH="1">
                <a:off x="684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7" name="Прямоугольник 316"/>
              <p:cNvSpPr/>
              <p:nvPr/>
            </p:nvSpPr>
            <p:spPr>
              <a:xfrm>
                <a:off x="1044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Прямоугольник 317"/>
              <p:cNvSpPr/>
              <p:nvPr/>
            </p:nvSpPr>
            <p:spPr>
              <a:xfrm>
                <a:off x="468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6" name="Группа 295"/>
            <p:cNvGrpSpPr/>
            <p:nvPr/>
          </p:nvGrpSpPr>
          <p:grpSpPr>
            <a:xfrm>
              <a:off x="3348000" y="4149000"/>
              <a:ext cx="1008000" cy="864000"/>
              <a:chOff x="468000" y="4941000"/>
              <a:chExt cx="1008000" cy="864000"/>
            </a:xfrm>
          </p:grpSpPr>
          <p:sp>
            <p:nvSpPr>
              <p:cNvPr id="307" name="Прямоугольник 306"/>
              <p:cNvSpPr/>
              <p:nvPr/>
            </p:nvSpPr>
            <p:spPr>
              <a:xfrm>
                <a:off x="756000" y="4941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8" name="Прямая со стрелкой 307"/>
              <p:cNvCxnSpPr/>
              <p:nvPr/>
            </p:nvCxnSpPr>
            <p:spPr>
              <a:xfrm>
                <a:off x="972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Прямая со стрелкой 310"/>
              <p:cNvCxnSpPr/>
              <p:nvPr/>
            </p:nvCxnSpPr>
            <p:spPr>
              <a:xfrm flipH="1">
                <a:off x="684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Прямоугольник 311"/>
              <p:cNvSpPr/>
              <p:nvPr/>
            </p:nvSpPr>
            <p:spPr>
              <a:xfrm>
                <a:off x="1044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Прямоугольник 312"/>
              <p:cNvSpPr/>
              <p:nvPr/>
            </p:nvSpPr>
            <p:spPr>
              <a:xfrm>
                <a:off x="468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7" name="Группа 296"/>
            <p:cNvGrpSpPr/>
            <p:nvPr/>
          </p:nvGrpSpPr>
          <p:grpSpPr>
            <a:xfrm>
              <a:off x="2772000" y="3645000"/>
              <a:ext cx="1080000" cy="504000"/>
              <a:chOff x="684000" y="4437000"/>
              <a:chExt cx="1080000" cy="504000"/>
            </a:xfrm>
          </p:grpSpPr>
          <p:sp>
            <p:nvSpPr>
              <p:cNvPr id="299" name="Прямоугольник 298"/>
              <p:cNvSpPr/>
              <p:nvPr/>
            </p:nvSpPr>
            <p:spPr>
              <a:xfrm>
                <a:off x="972000" y="4437000"/>
                <a:ext cx="504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3" name="Прямая со стрелкой 302"/>
              <p:cNvCxnSpPr>
                <a:stCxn id="299" idx="2"/>
              </p:cNvCxnSpPr>
              <p:nvPr/>
            </p:nvCxnSpPr>
            <p:spPr>
              <a:xfrm>
                <a:off x="1224000" y="4797000"/>
                <a:ext cx="540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Прямая со стрелкой 304"/>
              <p:cNvCxnSpPr>
                <a:stCxn id="299" idx="2"/>
              </p:cNvCxnSpPr>
              <p:nvPr/>
            </p:nvCxnSpPr>
            <p:spPr>
              <a:xfrm flipH="1">
                <a:off x="684000" y="4797000"/>
                <a:ext cx="540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0" name="Группа 339"/>
          <p:cNvGrpSpPr/>
          <p:nvPr/>
        </p:nvGrpSpPr>
        <p:grpSpPr>
          <a:xfrm>
            <a:off x="4716000" y="2133000"/>
            <a:ext cx="4248000" cy="1872000"/>
            <a:chOff x="108000" y="3141000"/>
            <a:chExt cx="4248000" cy="1872000"/>
          </a:xfrm>
        </p:grpSpPr>
        <p:sp>
          <p:nvSpPr>
            <p:cNvPr id="341" name="Прямоугольник 340"/>
            <p:cNvSpPr/>
            <p:nvPr/>
          </p:nvSpPr>
          <p:spPr>
            <a:xfrm>
              <a:off x="1980000" y="3141000"/>
              <a:ext cx="504000" cy="360000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342" name="Группа 341"/>
            <p:cNvGrpSpPr/>
            <p:nvPr/>
          </p:nvGrpSpPr>
          <p:grpSpPr>
            <a:xfrm>
              <a:off x="612000" y="3645000"/>
              <a:ext cx="1080000" cy="504000"/>
              <a:chOff x="684000" y="4437000"/>
              <a:chExt cx="1080000" cy="504000"/>
            </a:xfrm>
          </p:grpSpPr>
          <p:sp>
            <p:nvSpPr>
              <p:cNvPr id="373" name="Прямоугольник 372"/>
              <p:cNvSpPr/>
              <p:nvPr/>
            </p:nvSpPr>
            <p:spPr>
              <a:xfrm>
                <a:off x="972000" y="4437000"/>
                <a:ext cx="504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4" name="Прямая со стрелкой 373"/>
              <p:cNvCxnSpPr>
                <a:stCxn id="373" idx="2"/>
                <a:endCxn id="363" idx="0"/>
              </p:cNvCxnSpPr>
              <p:nvPr/>
            </p:nvCxnSpPr>
            <p:spPr>
              <a:xfrm>
                <a:off x="1224000" y="4797000"/>
                <a:ext cx="540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Прямая со стрелкой 374"/>
              <p:cNvCxnSpPr>
                <a:stCxn id="373" idx="2"/>
                <a:endCxn id="368" idx="0"/>
              </p:cNvCxnSpPr>
              <p:nvPr/>
            </p:nvCxnSpPr>
            <p:spPr>
              <a:xfrm flipH="1">
                <a:off x="684000" y="4797000"/>
                <a:ext cx="540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3" name="Прямая со стрелкой 342"/>
            <p:cNvCxnSpPr>
              <a:stCxn id="341" idx="2"/>
              <a:endCxn id="350" idx="0"/>
            </p:cNvCxnSpPr>
            <p:nvPr/>
          </p:nvCxnSpPr>
          <p:spPr>
            <a:xfrm>
              <a:off x="2232000" y="3501000"/>
              <a:ext cx="1080000" cy="144000"/>
            </a:xfrm>
            <a:prstGeom prst="straightConnector1">
              <a:avLst/>
            </a:prstGeom>
            <a:ln w="31750" cap="rnd">
              <a:solidFill>
                <a:schemeClr val="bg1">
                  <a:lumMod val="85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Прямая со стрелкой 343"/>
            <p:cNvCxnSpPr>
              <a:stCxn id="373" idx="0"/>
              <a:endCxn id="341" idx="2"/>
            </p:cNvCxnSpPr>
            <p:nvPr/>
          </p:nvCxnSpPr>
          <p:spPr>
            <a:xfrm flipV="1">
              <a:off x="1152000" y="3501000"/>
              <a:ext cx="1080000" cy="144000"/>
            </a:xfrm>
            <a:prstGeom prst="straightConnector1">
              <a:avLst/>
            </a:prstGeom>
            <a:ln w="31750" cap="rnd">
              <a:solidFill>
                <a:schemeClr val="bg1">
                  <a:lumMod val="85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5" name="Группа 344"/>
            <p:cNvGrpSpPr/>
            <p:nvPr/>
          </p:nvGrpSpPr>
          <p:grpSpPr>
            <a:xfrm>
              <a:off x="108000" y="4149000"/>
              <a:ext cx="1008000" cy="864000"/>
              <a:chOff x="468000" y="4941000"/>
              <a:chExt cx="1008000" cy="864000"/>
            </a:xfrm>
          </p:grpSpPr>
          <p:sp>
            <p:nvSpPr>
              <p:cNvPr id="368" name="Прямоугольник 367"/>
              <p:cNvSpPr/>
              <p:nvPr/>
            </p:nvSpPr>
            <p:spPr>
              <a:xfrm>
                <a:off x="756000" y="4941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9" name="Прямая со стрелкой 368"/>
              <p:cNvCxnSpPr/>
              <p:nvPr/>
            </p:nvCxnSpPr>
            <p:spPr>
              <a:xfrm>
                <a:off x="972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Прямая со стрелкой 369"/>
              <p:cNvCxnSpPr/>
              <p:nvPr/>
            </p:nvCxnSpPr>
            <p:spPr>
              <a:xfrm flipH="1">
                <a:off x="684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Прямоугольник 370"/>
              <p:cNvSpPr/>
              <p:nvPr/>
            </p:nvSpPr>
            <p:spPr>
              <a:xfrm>
                <a:off x="1044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Прямоугольник 371"/>
              <p:cNvSpPr/>
              <p:nvPr/>
            </p:nvSpPr>
            <p:spPr>
              <a:xfrm>
                <a:off x="468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6" name="Группа 345"/>
            <p:cNvGrpSpPr/>
            <p:nvPr/>
          </p:nvGrpSpPr>
          <p:grpSpPr>
            <a:xfrm>
              <a:off x="1188000" y="4149000"/>
              <a:ext cx="1008000" cy="864000"/>
              <a:chOff x="468000" y="4941000"/>
              <a:chExt cx="1008000" cy="864000"/>
            </a:xfrm>
          </p:grpSpPr>
          <p:sp>
            <p:nvSpPr>
              <p:cNvPr id="363" name="Прямоугольник 362"/>
              <p:cNvSpPr/>
              <p:nvPr/>
            </p:nvSpPr>
            <p:spPr>
              <a:xfrm>
                <a:off x="756000" y="4941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4" name="Прямая со стрелкой 363"/>
              <p:cNvCxnSpPr/>
              <p:nvPr/>
            </p:nvCxnSpPr>
            <p:spPr>
              <a:xfrm>
                <a:off x="972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Прямая со стрелкой 364"/>
              <p:cNvCxnSpPr/>
              <p:nvPr/>
            </p:nvCxnSpPr>
            <p:spPr>
              <a:xfrm flipH="1">
                <a:off x="684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6" name="Прямоугольник 365"/>
              <p:cNvSpPr/>
              <p:nvPr/>
            </p:nvSpPr>
            <p:spPr>
              <a:xfrm>
                <a:off x="1044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Прямоугольник 366"/>
              <p:cNvSpPr/>
              <p:nvPr/>
            </p:nvSpPr>
            <p:spPr>
              <a:xfrm>
                <a:off x="468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7" name="Группа 346"/>
            <p:cNvGrpSpPr/>
            <p:nvPr/>
          </p:nvGrpSpPr>
          <p:grpSpPr>
            <a:xfrm>
              <a:off x="2268000" y="4149000"/>
              <a:ext cx="1008000" cy="864000"/>
              <a:chOff x="468000" y="4941000"/>
              <a:chExt cx="1008000" cy="864000"/>
            </a:xfrm>
          </p:grpSpPr>
          <p:sp>
            <p:nvSpPr>
              <p:cNvPr id="358" name="Прямоугольник 357"/>
              <p:cNvSpPr/>
              <p:nvPr/>
            </p:nvSpPr>
            <p:spPr>
              <a:xfrm>
                <a:off x="756000" y="4941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9" name="Прямая со стрелкой 358"/>
              <p:cNvCxnSpPr/>
              <p:nvPr/>
            </p:nvCxnSpPr>
            <p:spPr>
              <a:xfrm>
                <a:off x="972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Прямая со стрелкой 359"/>
              <p:cNvCxnSpPr/>
              <p:nvPr/>
            </p:nvCxnSpPr>
            <p:spPr>
              <a:xfrm flipH="1">
                <a:off x="684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1" name="Прямоугольник 360"/>
              <p:cNvSpPr/>
              <p:nvPr/>
            </p:nvSpPr>
            <p:spPr>
              <a:xfrm>
                <a:off x="1044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Прямоугольник 361"/>
              <p:cNvSpPr/>
              <p:nvPr/>
            </p:nvSpPr>
            <p:spPr>
              <a:xfrm>
                <a:off x="468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8" name="Группа 347"/>
            <p:cNvGrpSpPr/>
            <p:nvPr/>
          </p:nvGrpSpPr>
          <p:grpSpPr>
            <a:xfrm>
              <a:off x="3348000" y="4149000"/>
              <a:ext cx="1008000" cy="864000"/>
              <a:chOff x="468000" y="4941000"/>
              <a:chExt cx="1008000" cy="864000"/>
            </a:xfrm>
          </p:grpSpPr>
          <p:sp>
            <p:nvSpPr>
              <p:cNvPr id="353" name="Прямоугольник 352"/>
              <p:cNvSpPr/>
              <p:nvPr/>
            </p:nvSpPr>
            <p:spPr>
              <a:xfrm>
                <a:off x="756000" y="4941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4" name="Прямая со стрелкой 353"/>
              <p:cNvCxnSpPr/>
              <p:nvPr/>
            </p:nvCxnSpPr>
            <p:spPr>
              <a:xfrm>
                <a:off x="972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Прямая со стрелкой 354"/>
              <p:cNvCxnSpPr/>
              <p:nvPr/>
            </p:nvCxnSpPr>
            <p:spPr>
              <a:xfrm flipH="1">
                <a:off x="684000" y="5301000"/>
                <a:ext cx="288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6" name="Прямоугольник 355"/>
              <p:cNvSpPr/>
              <p:nvPr/>
            </p:nvSpPr>
            <p:spPr>
              <a:xfrm>
                <a:off x="1044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Прямоугольник 356"/>
              <p:cNvSpPr/>
              <p:nvPr/>
            </p:nvSpPr>
            <p:spPr>
              <a:xfrm>
                <a:off x="468000" y="5445000"/>
                <a:ext cx="432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9" name="Группа 348"/>
            <p:cNvGrpSpPr/>
            <p:nvPr/>
          </p:nvGrpSpPr>
          <p:grpSpPr>
            <a:xfrm>
              <a:off x="2772000" y="3645000"/>
              <a:ext cx="1080000" cy="504000"/>
              <a:chOff x="684000" y="4437000"/>
              <a:chExt cx="1080000" cy="504000"/>
            </a:xfrm>
          </p:grpSpPr>
          <p:sp>
            <p:nvSpPr>
              <p:cNvPr id="350" name="Прямоугольник 349"/>
              <p:cNvSpPr/>
              <p:nvPr/>
            </p:nvSpPr>
            <p:spPr>
              <a:xfrm>
                <a:off x="972000" y="4437000"/>
                <a:ext cx="504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1" name="Прямая со стрелкой 350"/>
              <p:cNvCxnSpPr>
                <a:stCxn id="350" idx="2"/>
              </p:cNvCxnSpPr>
              <p:nvPr/>
            </p:nvCxnSpPr>
            <p:spPr>
              <a:xfrm>
                <a:off x="1224000" y="4797000"/>
                <a:ext cx="540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Прямая со стрелкой 351"/>
              <p:cNvCxnSpPr>
                <a:stCxn id="350" idx="2"/>
              </p:cNvCxnSpPr>
              <p:nvPr/>
            </p:nvCxnSpPr>
            <p:spPr>
              <a:xfrm flipH="1">
                <a:off x="684000" y="4797000"/>
                <a:ext cx="540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76" name="Прямая со стрелкой 375"/>
          <p:cNvCxnSpPr/>
          <p:nvPr/>
        </p:nvCxnSpPr>
        <p:spPr>
          <a:xfrm>
            <a:off x="6228000" y="2061000"/>
            <a:ext cx="576000" cy="216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 стрелкой 376"/>
          <p:cNvCxnSpPr/>
          <p:nvPr/>
        </p:nvCxnSpPr>
        <p:spPr>
          <a:xfrm flipH="1">
            <a:off x="5796000" y="2349000"/>
            <a:ext cx="1008000" cy="432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Прямая со стрелкой 377"/>
          <p:cNvCxnSpPr/>
          <p:nvPr/>
        </p:nvCxnSpPr>
        <p:spPr>
          <a:xfrm flipV="1">
            <a:off x="5796000" y="2781000"/>
            <a:ext cx="2088000" cy="72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Прямая со стрелкой 378"/>
          <p:cNvCxnSpPr/>
          <p:nvPr/>
        </p:nvCxnSpPr>
        <p:spPr>
          <a:xfrm>
            <a:off x="4932000" y="3861000"/>
            <a:ext cx="576000" cy="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Прямая со стрелкой 379"/>
          <p:cNvCxnSpPr/>
          <p:nvPr/>
        </p:nvCxnSpPr>
        <p:spPr>
          <a:xfrm>
            <a:off x="8748000" y="3861000"/>
            <a:ext cx="0" cy="432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Прямая со стрелкой 380"/>
          <p:cNvCxnSpPr/>
          <p:nvPr/>
        </p:nvCxnSpPr>
        <p:spPr>
          <a:xfrm>
            <a:off x="5220000" y="3357000"/>
            <a:ext cx="1080000" cy="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 стрелкой 381"/>
          <p:cNvCxnSpPr/>
          <p:nvPr/>
        </p:nvCxnSpPr>
        <p:spPr>
          <a:xfrm flipV="1">
            <a:off x="6300000" y="3285000"/>
            <a:ext cx="1080000" cy="72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/>
          <p:cNvCxnSpPr/>
          <p:nvPr/>
        </p:nvCxnSpPr>
        <p:spPr>
          <a:xfrm flipH="1">
            <a:off x="5220000" y="2853000"/>
            <a:ext cx="2664000" cy="432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Прямая со стрелкой 383"/>
          <p:cNvCxnSpPr/>
          <p:nvPr/>
        </p:nvCxnSpPr>
        <p:spPr>
          <a:xfrm>
            <a:off x="7380000" y="3285000"/>
            <a:ext cx="1080000" cy="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Прямая со стрелкой 384"/>
          <p:cNvCxnSpPr/>
          <p:nvPr/>
        </p:nvCxnSpPr>
        <p:spPr>
          <a:xfrm flipH="1">
            <a:off x="4932000" y="3357000"/>
            <a:ext cx="3528000" cy="43200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Прямая со стрелкой 385"/>
          <p:cNvCxnSpPr/>
          <p:nvPr/>
        </p:nvCxnSpPr>
        <p:spPr>
          <a:xfrm>
            <a:off x="5508000" y="3861000"/>
            <a:ext cx="504000" cy="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Прямая со стрелкой 386"/>
          <p:cNvCxnSpPr/>
          <p:nvPr/>
        </p:nvCxnSpPr>
        <p:spPr>
          <a:xfrm>
            <a:off x="6012000" y="3861000"/>
            <a:ext cx="576000" cy="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Прямая со стрелкой 387"/>
          <p:cNvCxnSpPr/>
          <p:nvPr/>
        </p:nvCxnSpPr>
        <p:spPr>
          <a:xfrm>
            <a:off x="6588000" y="3861000"/>
            <a:ext cx="504000" cy="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Прямая со стрелкой 388"/>
          <p:cNvCxnSpPr/>
          <p:nvPr/>
        </p:nvCxnSpPr>
        <p:spPr>
          <a:xfrm>
            <a:off x="7092000" y="3861000"/>
            <a:ext cx="576000" cy="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Прямая со стрелкой 389"/>
          <p:cNvCxnSpPr/>
          <p:nvPr/>
        </p:nvCxnSpPr>
        <p:spPr>
          <a:xfrm>
            <a:off x="7668000" y="3861000"/>
            <a:ext cx="504000" cy="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Прямая со стрелкой 390"/>
          <p:cNvCxnSpPr/>
          <p:nvPr/>
        </p:nvCxnSpPr>
        <p:spPr>
          <a:xfrm>
            <a:off x="8172000" y="3861000"/>
            <a:ext cx="576000" cy="0"/>
          </a:xfrm>
          <a:prstGeom prst="straightConnector1">
            <a:avLst/>
          </a:prstGeom>
          <a:ln w="3175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1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Связанные динамические структуры данных: деревья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44000" y="1557000"/>
            <a:ext cx="90000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600"/>
              </a:spcBef>
              <a:defRPr/>
            </a:pPr>
            <a:r>
              <a:rPr lang="ru-RU" sz="2400" dirty="0"/>
              <a:t>какой из способов обхода был в примере обхода дерева?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84000" y="2565000"/>
            <a:ext cx="3312000" cy="43200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в глубину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292000" y="2565000"/>
            <a:ext cx="3312000" cy="432000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в ширину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180000" y="3429000"/>
            <a:ext cx="4248000" cy="2232000"/>
            <a:chOff x="396000" y="3645000"/>
            <a:chExt cx="4248000" cy="2232000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396000" y="3717000"/>
              <a:ext cx="4248000" cy="1872000"/>
              <a:chOff x="108000" y="3141000"/>
              <a:chExt cx="4248000" cy="1872000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980000" y="3141000"/>
                <a:ext cx="504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" name="Группа 12"/>
              <p:cNvGrpSpPr/>
              <p:nvPr/>
            </p:nvGrpSpPr>
            <p:grpSpPr>
              <a:xfrm>
                <a:off x="612000" y="3645000"/>
                <a:ext cx="1080000" cy="504000"/>
                <a:chOff x="684000" y="4437000"/>
                <a:chExt cx="1080000" cy="504000"/>
              </a:xfrm>
            </p:grpSpPr>
            <p:sp>
              <p:nvSpPr>
                <p:cNvPr id="45" name="Прямоугольник 44"/>
                <p:cNvSpPr/>
                <p:nvPr/>
              </p:nvSpPr>
              <p:spPr>
                <a:xfrm>
                  <a:off x="972000" y="4437000"/>
                  <a:ext cx="504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6" name="Прямая со стрелкой 45"/>
                <p:cNvCxnSpPr>
                  <a:stCxn id="45" idx="2"/>
                  <a:endCxn id="35" idx="0"/>
                </p:cNvCxnSpPr>
                <p:nvPr/>
              </p:nvCxnSpPr>
              <p:spPr>
                <a:xfrm>
                  <a:off x="1224000" y="4797000"/>
                  <a:ext cx="540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Прямая со стрелкой 46"/>
                <p:cNvCxnSpPr>
                  <a:stCxn id="45" idx="2"/>
                  <a:endCxn id="40" idx="0"/>
                </p:cNvCxnSpPr>
                <p:nvPr/>
              </p:nvCxnSpPr>
              <p:spPr>
                <a:xfrm flipH="1">
                  <a:off x="684000" y="4797000"/>
                  <a:ext cx="540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Прямая со стрелкой 13"/>
              <p:cNvCxnSpPr>
                <a:stCxn id="12" idx="2"/>
                <a:endCxn id="21" idx="0"/>
              </p:cNvCxnSpPr>
              <p:nvPr/>
            </p:nvCxnSpPr>
            <p:spPr>
              <a:xfrm>
                <a:off x="2232000" y="3501000"/>
                <a:ext cx="1080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/>
              <p:cNvCxnSpPr>
                <a:stCxn id="45" idx="0"/>
                <a:endCxn id="12" idx="2"/>
              </p:cNvCxnSpPr>
              <p:nvPr/>
            </p:nvCxnSpPr>
            <p:spPr>
              <a:xfrm flipV="1">
                <a:off x="1152000" y="3501000"/>
                <a:ext cx="1080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Группа 15"/>
              <p:cNvGrpSpPr/>
              <p:nvPr/>
            </p:nvGrpSpPr>
            <p:grpSpPr>
              <a:xfrm>
                <a:off x="108000" y="4149000"/>
                <a:ext cx="1008000" cy="864000"/>
                <a:chOff x="468000" y="4941000"/>
                <a:chExt cx="1008000" cy="864000"/>
              </a:xfrm>
            </p:grpSpPr>
            <p:sp>
              <p:nvSpPr>
                <p:cNvPr id="40" name="Прямоугольник 39"/>
                <p:cNvSpPr/>
                <p:nvPr/>
              </p:nvSpPr>
              <p:spPr>
                <a:xfrm>
                  <a:off x="756000" y="4941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1" name="Прямая со стрелкой 40"/>
                <p:cNvCxnSpPr/>
                <p:nvPr/>
              </p:nvCxnSpPr>
              <p:spPr>
                <a:xfrm>
                  <a:off x="972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 стрелкой 41"/>
                <p:cNvCxnSpPr/>
                <p:nvPr/>
              </p:nvCxnSpPr>
              <p:spPr>
                <a:xfrm flipH="1">
                  <a:off x="684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Прямоугольник 42"/>
                <p:cNvSpPr/>
                <p:nvPr/>
              </p:nvSpPr>
              <p:spPr>
                <a:xfrm>
                  <a:off x="1044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Прямоугольник 43"/>
                <p:cNvSpPr/>
                <p:nvPr/>
              </p:nvSpPr>
              <p:spPr>
                <a:xfrm>
                  <a:off x="468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Группа 16"/>
              <p:cNvGrpSpPr/>
              <p:nvPr/>
            </p:nvGrpSpPr>
            <p:grpSpPr>
              <a:xfrm>
                <a:off x="1188000" y="4149000"/>
                <a:ext cx="1008000" cy="864000"/>
                <a:chOff x="468000" y="4941000"/>
                <a:chExt cx="1008000" cy="864000"/>
              </a:xfrm>
            </p:grpSpPr>
            <p:sp>
              <p:nvSpPr>
                <p:cNvPr id="35" name="Прямоугольник 34"/>
                <p:cNvSpPr/>
                <p:nvPr/>
              </p:nvSpPr>
              <p:spPr>
                <a:xfrm>
                  <a:off x="756000" y="4941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6" name="Прямая со стрелкой 35"/>
                <p:cNvCxnSpPr/>
                <p:nvPr/>
              </p:nvCxnSpPr>
              <p:spPr>
                <a:xfrm>
                  <a:off x="972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 стрелкой 36"/>
                <p:cNvCxnSpPr/>
                <p:nvPr/>
              </p:nvCxnSpPr>
              <p:spPr>
                <a:xfrm flipH="1">
                  <a:off x="684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Прямоугольник 37"/>
                <p:cNvSpPr/>
                <p:nvPr/>
              </p:nvSpPr>
              <p:spPr>
                <a:xfrm>
                  <a:off x="1044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Прямоугольник 38"/>
                <p:cNvSpPr/>
                <p:nvPr/>
              </p:nvSpPr>
              <p:spPr>
                <a:xfrm>
                  <a:off x="468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Группа 17"/>
              <p:cNvGrpSpPr/>
              <p:nvPr/>
            </p:nvGrpSpPr>
            <p:grpSpPr>
              <a:xfrm>
                <a:off x="2268000" y="4149000"/>
                <a:ext cx="1008000" cy="864000"/>
                <a:chOff x="468000" y="4941000"/>
                <a:chExt cx="1008000" cy="864000"/>
              </a:xfrm>
            </p:grpSpPr>
            <p:sp>
              <p:nvSpPr>
                <p:cNvPr id="30" name="Прямоугольник 29"/>
                <p:cNvSpPr/>
                <p:nvPr/>
              </p:nvSpPr>
              <p:spPr>
                <a:xfrm>
                  <a:off x="756000" y="4941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" name="Прямая со стрелкой 30"/>
                <p:cNvCxnSpPr/>
                <p:nvPr/>
              </p:nvCxnSpPr>
              <p:spPr>
                <a:xfrm>
                  <a:off x="972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Прямая со стрелкой 31"/>
                <p:cNvCxnSpPr/>
                <p:nvPr/>
              </p:nvCxnSpPr>
              <p:spPr>
                <a:xfrm flipH="1">
                  <a:off x="684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Прямоугольник 32"/>
                <p:cNvSpPr/>
                <p:nvPr/>
              </p:nvSpPr>
              <p:spPr>
                <a:xfrm>
                  <a:off x="1044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Прямоугольник 33"/>
                <p:cNvSpPr/>
                <p:nvPr/>
              </p:nvSpPr>
              <p:spPr>
                <a:xfrm>
                  <a:off x="468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" name="Группа 18"/>
              <p:cNvGrpSpPr/>
              <p:nvPr/>
            </p:nvGrpSpPr>
            <p:grpSpPr>
              <a:xfrm>
                <a:off x="3348000" y="4149000"/>
                <a:ext cx="1008000" cy="864000"/>
                <a:chOff x="468000" y="4941000"/>
                <a:chExt cx="1008000" cy="864000"/>
              </a:xfrm>
            </p:grpSpPr>
            <p:sp>
              <p:nvSpPr>
                <p:cNvPr id="25" name="Прямоугольник 24"/>
                <p:cNvSpPr/>
                <p:nvPr/>
              </p:nvSpPr>
              <p:spPr>
                <a:xfrm>
                  <a:off x="756000" y="4941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" name="Прямая со стрелкой 25"/>
                <p:cNvCxnSpPr/>
                <p:nvPr/>
              </p:nvCxnSpPr>
              <p:spPr>
                <a:xfrm>
                  <a:off x="972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Прямая со стрелкой 26"/>
                <p:cNvCxnSpPr/>
                <p:nvPr/>
              </p:nvCxnSpPr>
              <p:spPr>
                <a:xfrm flipH="1">
                  <a:off x="684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Прямоугольник 27"/>
                <p:cNvSpPr/>
                <p:nvPr/>
              </p:nvSpPr>
              <p:spPr>
                <a:xfrm>
                  <a:off x="1044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Прямоугольник 28"/>
                <p:cNvSpPr/>
                <p:nvPr/>
              </p:nvSpPr>
              <p:spPr>
                <a:xfrm>
                  <a:off x="468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" name="Группа 19"/>
              <p:cNvGrpSpPr/>
              <p:nvPr/>
            </p:nvGrpSpPr>
            <p:grpSpPr>
              <a:xfrm>
                <a:off x="2772000" y="3645000"/>
                <a:ext cx="1080000" cy="504000"/>
                <a:chOff x="684000" y="4437000"/>
                <a:chExt cx="1080000" cy="504000"/>
              </a:xfrm>
            </p:grpSpPr>
            <p:sp>
              <p:nvSpPr>
                <p:cNvPr id="21" name="Прямоугольник 20"/>
                <p:cNvSpPr/>
                <p:nvPr/>
              </p:nvSpPr>
              <p:spPr>
                <a:xfrm>
                  <a:off x="972000" y="4437000"/>
                  <a:ext cx="504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3" name="Прямая со стрелкой 22"/>
                <p:cNvCxnSpPr>
                  <a:stCxn id="21" idx="2"/>
                </p:cNvCxnSpPr>
                <p:nvPr/>
              </p:nvCxnSpPr>
              <p:spPr>
                <a:xfrm>
                  <a:off x="1224000" y="4797000"/>
                  <a:ext cx="540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Прямая со стрелкой 23"/>
                <p:cNvCxnSpPr>
                  <a:stCxn id="21" idx="2"/>
                </p:cNvCxnSpPr>
                <p:nvPr/>
              </p:nvCxnSpPr>
              <p:spPr>
                <a:xfrm flipH="1">
                  <a:off x="684000" y="4797000"/>
                  <a:ext cx="540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Группа 47"/>
            <p:cNvGrpSpPr/>
            <p:nvPr/>
          </p:nvGrpSpPr>
          <p:grpSpPr>
            <a:xfrm>
              <a:off x="396000" y="3717000"/>
              <a:ext cx="4248000" cy="1872000"/>
              <a:chOff x="108000" y="3141000"/>
              <a:chExt cx="4248000" cy="1872000"/>
            </a:xfrm>
          </p:grpSpPr>
          <p:sp>
            <p:nvSpPr>
              <p:cNvPr id="49" name="Прямоугольник 48"/>
              <p:cNvSpPr/>
              <p:nvPr/>
            </p:nvSpPr>
            <p:spPr>
              <a:xfrm>
                <a:off x="1980000" y="3141000"/>
                <a:ext cx="504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0" name="Группа 49"/>
              <p:cNvGrpSpPr/>
              <p:nvPr/>
            </p:nvGrpSpPr>
            <p:grpSpPr>
              <a:xfrm>
                <a:off x="612000" y="3645000"/>
                <a:ext cx="1080000" cy="504000"/>
                <a:chOff x="684000" y="4437000"/>
                <a:chExt cx="1080000" cy="504000"/>
              </a:xfrm>
            </p:grpSpPr>
            <p:sp>
              <p:nvSpPr>
                <p:cNvPr id="81" name="Прямоугольник 80"/>
                <p:cNvSpPr/>
                <p:nvPr/>
              </p:nvSpPr>
              <p:spPr>
                <a:xfrm>
                  <a:off x="972000" y="4437000"/>
                  <a:ext cx="504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2" name="Прямая со стрелкой 81"/>
                <p:cNvCxnSpPr>
                  <a:stCxn id="81" idx="2"/>
                  <a:endCxn id="71" idx="0"/>
                </p:cNvCxnSpPr>
                <p:nvPr/>
              </p:nvCxnSpPr>
              <p:spPr>
                <a:xfrm>
                  <a:off x="1224000" y="4797000"/>
                  <a:ext cx="540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Прямая со стрелкой 82"/>
                <p:cNvCxnSpPr>
                  <a:stCxn id="81" idx="2"/>
                  <a:endCxn id="76" idx="0"/>
                </p:cNvCxnSpPr>
                <p:nvPr/>
              </p:nvCxnSpPr>
              <p:spPr>
                <a:xfrm flipH="1">
                  <a:off x="684000" y="4797000"/>
                  <a:ext cx="540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Прямая со стрелкой 50"/>
              <p:cNvCxnSpPr>
                <a:stCxn id="49" idx="2"/>
                <a:endCxn id="58" idx="0"/>
              </p:cNvCxnSpPr>
              <p:nvPr/>
            </p:nvCxnSpPr>
            <p:spPr>
              <a:xfrm>
                <a:off x="2232000" y="3501000"/>
                <a:ext cx="1080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 стрелкой 51"/>
              <p:cNvCxnSpPr>
                <a:stCxn id="81" idx="0"/>
                <a:endCxn id="49" idx="2"/>
              </p:cNvCxnSpPr>
              <p:nvPr/>
            </p:nvCxnSpPr>
            <p:spPr>
              <a:xfrm flipV="1">
                <a:off x="1152000" y="3501000"/>
                <a:ext cx="1080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Группа 52"/>
              <p:cNvGrpSpPr/>
              <p:nvPr/>
            </p:nvGrpSpPr>
            <p:grpSpPr>
              <a:xfrm>
                <a:off x="108000" y="4149000"/>
                <a:ext cx="1008000" cy="864000"/>
                <a:chOff x="468000" y="4941000"/>
                <a:chExt cx="1008000" cy="864000"/>
              </a:xfrm>
            </p:grpSpPr>
            <p:sp>
              <p:nvSpPr>
                <p:cNvPr id="76" name="Прямоугольник 75"/>
                <p:cNvSpPr/>
                <p:nvPr/>
              </p:nvSpPr>
              <p:spPr>
                <a:xfrm>
                  <a:off x="756000" y="4941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7" name="Прямая со стрелкой 76"/>
                <p:cNvCxnSpPr/>
                <p:nvPr/>
              </p:nvCxnSpPr>
              <p:spPr>
                <a:xfrm>
                  <a:off x="972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Прямая со стрелкой 77"/>
                <p:cNvCxnSpPr/>
                <p:nvPr/>
              </p:nvCxnSpPr>
              <p:spPr>
                <a:xfrm flipH="1">
                  <a:off x="684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Прямоугольник 78"/>
                <p:cNvSpPr/>
                <p:nvPr/>
              </p:nvSpPr>
              <p:spPr>
                <a:xfrm>
                  <a:off x="1044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Прямоугольник 79"/>
                <p:cNvSpPr/>
                <p:nvPr/>
              </p:nvSpPr>
              <p:spPr>
                <a:xfrm>
                  <a:off x="468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4" name="Группа 53"/>
              <p:cNvGrpSpPr/>
              <p:nvPr/>
            </p:nvGrpSpPr>
            <p:grpSpPr>
              <a:xfrm>
                <a:off x="1188000" y="4149000"/>
                <a:ext cx="1008000" cy="864000"/>
                <a:chOff x="468000" y="4941000"/>
                <a:chExt cx="1008000" cy="864000"/>
              </a:xfrm>
            </p:grpSpPr>
            <p:sp>
              <p:nvSpPr>
                <p:cNvPr id="71" name="Прямоугольник 70"/>
                <p:cNvSpPr/>
                <p:nvPr/>
              </p:nvSpPr>
              <p:spPr>
                <a:xfrm>
                  <a:off x="756000" y="4941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2" name="Прямая со стрелкой 71"/>
                <p:cNvCxnSpPr/>
                <p:nvPr/>
              </p:nvCxnSpPr>
              <p:spPr>
                <a:xfrm>
                  <a:off x="972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Прямая со стрелкой 72"/>
                <p:cNvCxnSpPr/>
                <p:nvPr/>
              </p:nvCxnSpPr>
              <p:spPr>
                <a:xfrm flipH="1">
                  <a:off x="684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Прямоугольник 73"/>
                <p:cNvSpPr/>
                <p:nvPr/>
              </p:nvSpPr>
              <p:spPr>
                <a:xfrm>
                  <a:off x="1044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Прямоугольник 74"/>
                <p:cNvSpPr/>
                <p:nvPr/>
              </p:nvSpPr>
              <p:spPr>
                <a:xfrm>
                  <a:off x="468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5" name="Группа 54"/>
              <p:cNvGrpSpPr/>
              <p:nvPr/>
            </p:nvGrpSpPr>
            <p:grpSpPr>
              <a:xfrm>
                <a:off x="2268000" y="4149000"/>
                <a:ext cx="1008000" cy="864000"/>
                <a:chOff x="468000" y="4941000"/>
                <a:chExt cx="1008000" cy="864000"/>
              </a:xfrm>
            </p:grpSpPr>
            <p:sp>
              <p:nvSpPr>
                <p:cNvPr id="66" name="Прямоугольник 65"/>
                <p:cNvSpPr/>
                <p:nvPr/>
              </p:nvSpPr>
              <p:spPr>
                <a:xfrm>
                  <a:off x="756000" y="4941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7" name="Прямая со стрелкой 66"/>
                <p:cNvCxnSpPr/>
                <p:nvPr/>
              </p:nvCxnSpPr>
              <p:spPr>
                <a:xfrm>
                  <a:off x="972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Прямая со стрелкой 67"/>
                <p:cNvCxnSpPr/>
                <p:nvPr/>
              </p:nvCxnSpPr>
              <p:spPr>
                <a:xfrm flipH="1">
                  <a:off x="684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Прямоугольник 68"/>
                <p:cNvSpPr/>
                <p:nvPr/>
              </p:nvSpPr>
              <p:spPr>
                <a:xfrm>
                  <a:off x="1044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Прямоугольник 69"/>
                <p:cNvSpPr/>
                <p:nvPr/>
              </p:nvSpPr>
              <p:spPr>
                <a:xfrm>
                  <a:off x="468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6" name="Группа 55"/>
              <p:cNvGrpSpPr/>
              <p:nvPr/>
            </p:nvGrpSpPr>
            <p:grpSpPr>
              <a:xfrm>
                <a:off x="3348000" y="4149000"/>
                <a:ext cx="1008000" cy="864000"/>
                <a:chOff x="468000" y="4941000"/>
                <a:chExt cx="1008000" cy="864000"/>
              </a:xfrm>
            </p:grpSpPr>
            <p:sp>
              <p:nvSpPr>
                <p:cNvPr id="61" name="Прямоугольник 60"/>
                <p:cNvSpPr/>
                <p:nvPr/>
              </p:nvSpPr>
              <p:spPr>
                <a:xfrm>
                  <a:off x="756000" y="4941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2" name="Прямая со стрелкой 61"/>
                <p:cNvCxnSpPr/>
                <p:nvPr/>
              </p:nvCxnSpPr>
              <p:spPr>
                <a:xfrm>
                  <a:off x="972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Прямая со стрелкой 62"/>
                <p:cNvCxnSpPr/>
                <p:nvPr/>
              </p:nvCxnSpPr>
              <p:spPr>
                <a:xfrm flipH="1">
                  <a:off x="684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Прямоугольник 63"/>
                <p:cNvSpPr/>
                <p:nvPr/>
              </p:nvSpPr>
              <p:spPr>
                <a:xfrm>
                  <a:off x="1044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Прямоугольник 64"/>
                <p:cNvSpPr/>
                <p:nvPr/>
              </p:nvSpPr>
              <p:spPr>
                <a:xfrm>
                  <a:off x="468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7" name="Группа 56"/>
              <p:cNvGrpSpPr/>
              <p:nvPr/>
            </p:nvGrpSpPr>
            <p:grpSpPr>
              <a:xfrm>
                <a:off x="2772000" y="3645000"/>
                <a:ext cx="1080000" cy="504000"/>
                <a:chOff x="684000" y="4437000"/>
                <a:chExt cx="1080000" cy="504000"/>
              </a:xfrm>
            </p:grpSpPr>
            <p:sp>
              <p:nvSpPr>
                <p:cNvPr id="58" name="Прямоугольник 57"/>
                <p:cNvSpPr/>
                <p:nvPr/>
              </p:nvSpPr>
              <p:spPr>
                <a:xfrm>
                  <a:off x="972000" y="4437000"/>
                  <a:ext cx="504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9" name="Прямая со стрелкой 58"/>
                <p:cNvCxnSpPr>
                  <a:stCxn id="58" idx="2"/>
                </p:cNvCxnSpPr>
                <p:nvPr/>
              </p:nvCxnSpPr>
              <p:spPr>
                <a:xfrm>
                  <a:off x="1224000" y="4797000"/>
                  <a:ext cx="540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Прямая со стрелкой 59"/>
                <p:cNvCxnSpPr>
                  <a:stCxn id="58" idx="2"/>
                </p:cNvCxnSpPr>
                <p:nvPr/>
              </p:nvCxnSpPr>
              <p:spPr>
                <a:xfrm flipH="1">
                  <a:off x="684000" y="4797000"/>
                  <a:ext cx="540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4" name="Прямая со стрелкой 83"/>
            <p:cNvCxnSpPr/>
            <p:nvPr/>
          </p:nvCxnSpPr>
          <p:spPr>
            <a:xfrm>
              <a:off x="1908000" y="3645000"/>
              <a:ext cx="576000" cy="21600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/>
            <p:nvPr/>
          </p:nvCxnSpPr>
          <p:spPr>
            <a:xfrm flipH="1">
              <a:off x="1476000" y="3933000"/>
              <a:ext cx="1008000" cy="43200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/>
            <p:nvPr/>
          </p:nvCxnSpPr>
          <p:spPr>
            <a:xfrm flipH="1">
              <a:off x="900000" y="4437000"/>
              <a:ext cx="504000" cy="43200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/>
            <p:nvPr/>
          </p:nvCxnSpPr>
          <p:spPr>
            <a:xfrm flipH="1">
              <a:off x="612000" y="4941000"/>
              <a:ext cx="288000" cy="43200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 стрелкой 87"/>
            <p:cNvCxnSpPr/>
            <p:nvPr/>
          </p:nvCxnSpPr>
          <p:spPr>
            <a:xfrm>
              <a:off x="612000" y="5445000"/>
              <a:ext cx="576000" cy="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/>
            <p:nvPr/>
          </p:nvCxnSpPr>
          <p:spPr>
            <a:xfrm flipV="1">
              <a:off x="1188000" y="4869000"/>
              <a:ext cx="360000" cy="50400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 стрелкой 89"/>
            <p:cNvCxnSpPr/>
            <p:nvPr/>
          </p:nvCxnSpPr>
          <p:spPr>
            <a:xfrm>
              <a:off x="1548000" y="4869000"/>
              <a:ext cx="432000" cy="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/>
            <p:cNvCxnSpPr/>
            <p:nvPr/>
          </p:nvCxnSpPr>
          <p:spPr>
            <a:xfrm flipH="1">
              <a:off x="1692000" y="4941000"/>
              <a:ext cx="288000" cy="43200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 стрелкой 91"/>
            <p:cNvCxnSpPr/>
            <p:nvPr/>
          </p:nvCxnSpPr>
          <p:spPr>
            <a:xfrm>
              <a:off x="1692000" y="5445000"/>
              <a:ext cx="576000" cy="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 стрелкой 92"/>
            <p:cNvCxnSpPr/>
            <p:nvPr/>
          </p:nvCxnSpPr>
          <p:spPr>
            <a:xfrm flipV="1">
              <a:off x="2268000" y="4365000"/>
              <a:ext cx="720000" cy="100800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Прямая со стрелкой 93"/>
            <p:cNvCxnSpPr/>
            <p:nvPr/>
          </p:nvCxnSpPr>
          <p:spPr>
            <a:xfrm>
              <a:off x="2988000" y="4365000"/>
              <a:ext cx="576000" cy="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Прямая со стрелкой 94"/>
            <p:cNvCxnSpPr/>
            <p:nvPr/>
          </p:nvCxnSpPr>
          <p:spPr>
            <a:xfrm flipH="1">
              <a:off x="3060000" y="4437000"/>
              <a:ext cx="504000" cy="43200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 стрелкой 95"/>
            <p:cNvCxnSpPr/>
            <p:nvPr/>
          </p:nvCxnSpPr>
          <p:spPr>
            <a:xfrm flipH="1">
              <a:off x="2772000" y="4941000"/>
              <a:ext cx="288000" cy="43200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/>
            <p:cNvCxnSpPr/>
            <p:nvPr/>
          </p:nvCxnSpPr>
          <p:spPr>
            <a:xfrm>
              <a:off x="2772000" y="5445000"/>
              <a:ext cx="576000" cy="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3348000" y="4869000"/>
              <a:ext cx="360000" cy="50400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>
              <a:off x="3708000" y="4869000"/>
              <a:ext cx="432000" cy="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H="1">
              <a:off x="3852000" y="4941000"/>
              <a:ext cx="288000" cy="43200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/>
            <p:cNvCxnSpPr/>
            <p:nvPr/>
          </p:nvCxnSpPr>
          <p:spPr>
            <a:xfrm>
              <a:off x="3852000" y="5445000"/>
              <a:ext cx="576000" cy="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4428000" y="5445000"/>
              <a:ext cx="0" cy="43200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Группа 6"/>
          <p:cNvGrpSpPr/>
          <p:nvPr/>
        </p:nvGrpSpPr>
        <p:grpSpPr>
          <a:xfrm>
            <a:off x="4788000" y="3429000"/>
            <a:ext cx="4248000" cy="2232000"/>
            <a:chOff x="4716000" y="3645000"/>
            <a:chExt cx="4248000" cy="2232000"/>
          </a:xfrm>
        </p:grpSpPr>
        <p:grpSp>
          <p:nvGrpSpPr>
            <p:cNvPr id="103" name="Группа 102"/>
            <p:cNvGrpSpPr/>
            <p:nvPr/>
          </p:nvGrpSpPr>
          <p:grpSpPr>
            <a:xfrm>
              <a:off x="4716000" y="3717000"/>
              <a:ext cx="4248000" cy="1872000"/>
              <a:chOff x="108000" y="3141000"/>
              <a:chExt cx="4248000" cy="1872000"/>
            </a:xfrm>
          </p:grpSpPr>
          <p:sp>
            <p:nvSpPr>
              <p:cNvPr id="104" name="Прямоугольник 103"/>
              <p:cNvSpPr/>
              <p:nvPr/>
            </p:nvSpPr>
            <p:spPr>
              <a:xfrm>
                <a:off x="1980000" y="3141000"/>
                <a:ext cx="504000" cy="360000"/>
              </a:xfrm>
              <a:prstGeom prst="rect">
                <a:avLst/>
              </a:prstGeom>
              <a:noFill/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Группа 104"/>
              <p:cNvGrpSpPr/>
              <p:nvPr/>
            </p:nvGrpSpPr>
            <p:grpSpPr>
              <a:xfrm>
                <a:off x="612000" y="3645000"/>
                <a:ext cx="1080000" cy="504000"/>
                <a:chOff x="684000" y="4437000"/>
                <a:chExt cx="1080000" cy="504000"/>
              </a:xfrm>
            </p:grpSpPr>
            <p:sp>
              <p:nvSpPr>
                <p:cNvPr id="136" name="Прямоугольник 135"/>
                <p:cNvSpPr/>
                <p:nvPr/>
              </p:nvSpPr>
              <p:spPr>
                <a:xfrm>
                  <a:off x="972000" y="4437000"/>
                  <a:ext cx="504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7" name="Прямая со стрелкой 136"/>
                <p:cNvCxnSpPr>
                  <a:stCxn id="136" idx="2"/>
                  <a:endCxn id="126" idx="0"/>
                </p:cNvCxnSpPr>
                <p:nvPr/>
              </p:nvCxnSpPr>
              <p:spPr>
                <a:xfrm>
                  <a:off x="1224000" y="4797000"/>
                  <a:ext cx="540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Прямая со стрелкой 137"/>
                <p:cNvCxnSpPr>
                  <a:stCxn id="136" idx="2"/>
                  <a:endCxn id="131" idx="0"/>
                </p:cNvCxnSpPr>
                <p:nvPr/>
              </p:nvCxnSpPr>
              <p:spPr>
                <a:xfrm flipH="1">
                  <a:off x="684000" y="4797000"/>
                  <a:ext cx="540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6" name="Прямая со стрелкой 105"/>
              <p:cNvCxnSpPr>
                <a:stCxn id="104" idx="2"/>
                <a:endCxn id="113" idx="0"/>
              </p:cNvCxnSpPr>
              <p:nvPr/>
            </p:nvCxnSpPr>
            <p:spPr>
              <a:xfrm>
                <a:off x="2232000" y="3501000"/>
                <a:ext cx="1080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 стрелкой 106"/>
              <p:cNvCxnSpPr>
                <a:stCxn id="136" idx="0"/>
                <a:endCxn id="104" idx="2"/>
              </p:cNvCxnSpPr>
              <p:nvPr/>
            </p:nvCxnSpPr>
            <p:spPr>
              <a:xfrm flipV="1">
                <a:off x="1152000" y="3501000"/>
                <a:ext cx="1080000" cy="14400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8" name="Группа 107"/>
              <p:cNvGrpSpPr/>
              <p:nvPr/>
            </p:nvGrpSpPr>
            <p:grpSpPr>
              <a:xfrm>
                <a:off x="108000" y="4149000"/>
                <a:ext cx="1008000" cy="864000"/>
                <a:chOff x="468000" y="4941000"/>
                <a:chExt cx="1008000" cy="864000"/>
              </a:xfrm>
            </p:grpSpPr>
            <p:sp>
              <p:nvSpPr>
                <p:cNvPr id="131" name="Прямоугольник 130"/>
                <p:cNvSpPr/>
                <p:nvPr/>
              </p:nvSpPr>
              <p:spPr>
                <a:xfrm>
                  <a:off x="756000" y="4941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2" name="Прямая со стрелкой 131"/>
                <p:cNvCxnSpPr/>
                <p:nvPr/>
              </p:nvCxnSpPr>
              <p:spPr>
                <a:xfrm>
                  <a:off x="972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Прямая со стрелкой 132"/>
                <p:cNvCxnSpPr/>
                <p:nvPr/>
              </p:nvCxnSpPr>
              <p:spPr>
                <a:xfrm flipH="1">
                  <a:off x="684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Прямоугольник 133"/>
                <p:cNvSpPr/>
                <p:nvPr/>
              </p:nvSpPr>
              <p:spPr>
                <a:xfrm>
                  <a:off x="1044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Прямоугольник 134"/>
                <p:cNvSpPr/>
                <p:nvPr/>
              </p:nvSpPr>
              <p:spPr>
                <a:xfrm>
                  <a:off x="468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9" name="Группа 108"/>
              <p:cNvGrpSpPr/>
              <p:nvPr/>
            </p:nvGrpSpPr>
            <p:grpSpPr>
              <a:xfrm>
                <a:off x="1188000" y="4149000"/>
                <a:ext cx="1008000" cy="864000"/>
                <a:chOff x="468000" y="4941000"/>
                <a:chExt cx="1008000" cy="864000"/>
              </a:xfrm>
            </p:grpSpPr>
            <p:sp>
              <p:nvSpPr>
                <p:cNvPr id="126" name="Прямоугольник 125"/>
                <p:cNvSpPr/>
                <p:nvPr/>
              </p:nvSpPr>
              <p:spPr>
                <a:xfrm>
                  <a:off x="756000" y="4941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7" name="Прямая со стрелкой 126"/>
                <p:cNvCxnSpPr/>
                <p:nvPr/>
              </p:nvCxnSpPr>
              <p:spPr>
                <a:xfrm>
                  <a:off x="972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 стрелкой 127"/>
                <p:cNvCxnSpPr/>
                <p:nvPr/>
              </p:nvCxnSpPr>
              <p:spPr>
                <a:xfrm flipH="1">
                  <a:off x="684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Прямоугольник 128"/>
                <p:cNvSpPr/>
                <p:nvPr/>
              </p:nvSpPr>
              <p:spPr>
                <a:xfrm>
                  <a:off x="1044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Прямоугольник 129"/>
                <p:cNvSpPr/>
                <p:nvPr/>
              </p:nvSpPr>
              <p:spPr>
                <a:xfrm>
                  <a:off x="468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0" name="Группа 109"/>
              <p:cNvGrpSpPr/>
              <p:nvPr/>
            </p:nvGrpSpPr>
            <p:grpSpPr>
              <a:xfrm>
                <a:off x="2268000" y="4149000"/>
                <a:ext cx="1008000" cy="864000"/>
                <a:chOff x="468000" y="4941000"/>
                <a:chExt cx="1008000" cy="864000"/>
              </a:xfrm>
            </p:grpSpPr>
            <p:sp>
              <p:nvSpPr>
                <p:cNvPr id="121" name="Прямоугольник 120"/>
                <p:cNvSpPr/>
                <p:nvPr/>
              </p:nvSpPr>
              <p:spPr>
                <a:xfrm>
                  <a:off x="756000" y="4941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2" name="Прямая со стрелкой 121"/>
                <p:cNvCxnSpPr/>
                <p:nvPr/>
              </p:nvCxnSpPr>
              <p:spPr>
                <a:xfrm>
                  <a:off x="972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Прямая со стрелкой 122"/>
                <p:cNvCxnSpPr/>
                <p:nvPr/>
              </p:nvCxnSpPr>
              <p:spPr>
                <a:xfrm flipH="1">
                  <a:off x="684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Прямоугольник 123"/>
                <p:cNvSpPr/>
                <p:nvPr/>
              </p:nvSpPr>
              <p:spPr>
                <a:xfrm>
                  <a:off x="1044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Прямоугольник 124"/>
                <p:cNvSpPr/>
                <p:nvPr/>
              </p:nvSpPr>
              <p:spPr>
                <a:xfrm>
                  <a:off x="468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1" name="Группа 110"/>
              <p:cNvGrpSpPr/>
              <p:nvPr/>
            </p:nvGrpSpPr>
            <p:grpSpPr>
              <a:xfrm>
                <a:off x="3348000" y="4149000"/>
                <a:ext cx="1008000" cy="864000"/>
                <a:chOff x="468000" y="4941000"/>
                <a:chExt cx="1008000" cy="864000"/>
              </a:xfrm>
            </p:grpSpPr>
            <p:sp>
              <p:nvSpPr>
                <p:cNvPr id="116" name="Прямоугольник 115"/>
                <p:cNvSpPr/>
                <p:nvPr/>
              </p:nvSpPr>
              <p:spPr>
                <a:xfrm>
                  <a:off x="756000" y="4941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7" name="Прямая со стрелкой 116"/>
                <p:cNvCxnSpPr/>
                <p:nvPr/>
              </p:nvCxnSpPr>
              <p:spPr>
                <a:xfrm>
                  <a:off x="972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Прямая со стрелкой 117"/>
                <p:cNvCxnSpPr/>
                <p:nvPr/>
              </p:nvCxnSpPr>
              <p:spPr>
                <a:xfrm flipH="1">
                  <a:off x="684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Прямоугольник 118"/>
                <p:cNvSpPr/>
                <p:nvPr/>
              </p:nvSpPr>
              <p:spPr>
                <a:xfrm>
                  <a:off x="1044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Прямоугольник 119"/>
                <p:cNvSpPr/>
                <p:nvPr/>
              </p:nvSpPr>
              <p:spPr>
                <a:xfrm>
                  <a:off x="468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2" name="Группа 111"/>
              <p:cNvGrpSpPr/>
              <p:nvPr/>
            </p:nvGrpSpPr>
            <p:grpSpPr>
              <a:xfrm>
                <a:off x="2772000" y="3645000"/>
                <a:ext cx="1080000" cy="504000"/>
                <a:chOff x="684000" y="4437000"/>
                <a:chExt cx="1080000" cy="504000"/>
              </a:xfrm>
            </p:grpSpPr>
            <p:sp>
              <p:nvSpPr>
                <p:cNvPr id="113" name="Прямоугольник 112"/>
                <p:cNvSpPr/>
                <p:nvPr/>
              </p:nvSpPr>
              <p:spPr>
                <a:xfrm>
                  <a:off x="972000" y="4437000"/>
                  <a:ext cx="504000" cy="360000"/>
                </a:xfrm>
                <a:prstGeom prst="rect">
                  <a:avLst/>
                </a:prstGeom>
                <a:noFill/>
                <a:ln w="317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4" name="Прямая со стрелкой 113"/>
                <p:cNvCxnSpPr>
                  <a:stCxn id="113" idx="2"/>
                </p:cNvCxnSpPr>
                <p:nvPr/>
              </p:nvCxnSpPr>
              <p:spPr>
                <a:xfrm>
                  <a:off x="1224000" y="4797000"/>
                  <a:ext cx="540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Прямая со стрелкой 114"/>
                <p:cNvCxnSpPr>
                  <a:stCxn id="113" idx="2"/>
                </p:cNvCxnSpPr>
                <p:nvPr/>
              </p:nvCxnSpPr>
              <p:spPr>
                <a:xfrm flipH="1">
                  <a:off x="684000" y="4797000"/>
                  <a:ext cx="540000" cy="144000"/>
                </a:xfrm>
                <a:prstGeom prst="straightConnector1">
                  <a:avLst/>
                </a:prstGeom>
                <a:ln w="31750" cap="rnd">
                  <a:solidFill>
                    <a:schemeClr val="accent2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9" name="Группа 138"/>
            <p:cNvGrpSpPr/>
            <p:nvPr/>
          </p:nvGrpSpPr>
          <p:grpSpPr>
            <a:xfrm>
              <a:off x="4716000" y="3717000"/>
              <a:ext cx="4248000" cy="1872000"/>
              <a:chOff x="108000" y="3141000"/>
              <a:chExt cx="4248000" cy="1872000"/>
            </a:xfrm>
          </p:grpSpPr>
          <p:sp>
            <p:nvSpPr>
              <p:cNvPr id="140" name="Прямоугольник 139"/>
              <p:cNvSpPr/>
              <p:nvPr/>
            </p:nvSpPr>
            <p:spPr>
              <a:xfrm>
                <a:off x="1980000" y="3141000"/>
                <a:ext cx="504000" cy="360000"/>
              </a:xfrm>
              <a:prstGeom prst="rect">
                <a:avLst/>
              </a:prstGeom>
              <a:noFill/>
              <a:ln w="317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1" name="Группа 140"/>
              <p:cNvGrpSpPr/>
              <p:nvPr/>
            </p:nvGrpSpPr>
            <p:grpSpPr>
              <a:xfrm>
                <a:off x="612000" y="3645000"/>
                <a:ext cx="1080000" cy="504000"/>
                <a:chOff x="684000" y="4437000"/>
                <a:chExt cx="1080000" cy="504000"/>
              </a:xfrm>
            </p:grpSpPr>
            <p:sp>
              <p:nvSpPr>
                <p:cNvPr id="172" name="Прямоугольник 171"/>
                <p:cNvSpPr/>
                <p:nvPr/>
              </p:nvSpPr>
              <p:spPr>
                <a:xfrm>
                  <a:off x="972000" y="4437000"/>
                  <a:ext cx="504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3" name="Прямая со стрелкой 172"/>
                <p:cNvCxnSpPr>
                  <a:stCxn id="172" idx="2"/>
                  <a:endCxn id="162" idx="0"/>
                </p:cNvCxnSpPr>
                <p:nvPr/>
              </p:nvCxnSpPr>
              <p:spPr>
                <a:xfrm>
                  <a:off x="1224000" y="4797000"/>
                  <a:ext cx="540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Прямая со стрелкой 173"/>
                <p:cNvCxnSpPr>
                  <a:stCxn id="172" idx="2"/>
                  <a:endCxn id="167" idx="0"/>
                </p:cNvCxnSpPr>
                <p:nvPr/>
              </p:nvCxnSpPr>
              <p:spPr>
                <a:xfrm flipH="1">
                  <a:off x="684000" y="4797000"/>
                  <a:ext cx="540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2" name="Прямая со стрелкой 141"/>
              <p:cNvCxnSpPr>
                <a:stCxn id="140" idx="2"/>
                <a:endCxn id="149" idx="0"/>
              </p:cNvCxnSpPr>
              <p:nvPr/>
            </p:nvCxnSpPr>
            <p:spPr>
              <a:xfrm>
                <a:off x="2232000" y="3501000"/>
                <a:ext cx="1080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Прямая со стрелкой 142"/>
              <p:cNvCxnSpPr>
                <a:stCxn id="172" idx="0"/>
                <a:endCxn id="140" idx="2"/>
              </p:cNvCxnSpPr>
              <p:nvPr/>
            </p:nvCxnSpPr>
            <p:spPr>
              <a:xfrm flipV="1">
                <a:off x="1152000" y="3501000"/>
                <a:ext cx="1080000" cy="144000"/>
              </a:xfrm>
              <a:prstGeom prst="straightConnector1">
                <a:avLst/>
              </a:prstGeom>
              <a:ln w="31750" cap="rnd">
                <a:solidFill>
                  <a:schemeClr val="bg1">
                    <a:lumMod val="85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4" name="Группа 143"/>
              <p:cNvGrpSpPr/>
              <p:nvPr/>
            </p:nvGrpSpPr>
            <p:grpSpPr>
              <a:xfrm>
                <a:off x="108000" y="4149000"/>
                <a:ext cx="1008000" cy="864000"/>
                <a:chOff x="468000" y="4941000"/>
                <a:chExt cx="1008000" cy="864000"/>
              </a:xfrm>
            </p:grpSpPr>
            <p:sp>
              <p:nvSpPr>
                <p:cNvPr id="167" name="Прямоугольник 166"/>
                <p:cNvSpPr/>
                <p:nvPr/>
              </p:nvSpPr>
              <p:spPr>
                <a:xfrm>
                  <a:off x="756000" y="4941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8" name="Прямая со стрелкой 167"/>
                <p:cNvCxnSpPr/>
                <p:nvPr/>
              </p:nvCxnSpPr>
              <p:spPr>
                <a:xfrm>
                  <a:off x="972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Прямая со стрелкой 168"/>
                <p:cNvCxnSpPr/>
                <p:nvPr/>
              </p:nvCxnSpPr>
              <p:spPr>
                <a:xfrm flipH="1">
                  <a:off x="684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Прямоугольник 169"/>
                <p:cNvSpPr/>
                <p:nvPr/>
              </p:nvSpPr>
              <p:spPr>
                <a:xfrm>
                  <a:off x="1044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Прямоугольник 170"/>
                <p:cNvSpPr/>
                <p:nvPr/>
              </p:nvSpPr>
              <p:spPr>
                <a:xfrm>
                  <a:off x="468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5" name="Группа 144"/>
              <p:cNvGrpSpPr/>
              <p:nvPr/>
            </p:nvGrpSpPr>
            <p:grpSpPr>
              <a:xfrm>
                <a:off x="1188000" y="4149000"/>
                <a:ext cx="1008000" cy="864000"/>
                <a:chOff x="468000" y="4941000"/>
                <a:chExt cx="1008000" cy="864000"/>
              </a:xfrm>
            </p:grpSpPr>
            <p:sp>
              <p:nvSpPr>
                <p:cNvPr id="162" name="Прямоугольник 161"/>
                <p:cNvSpPr/>
                <p:nvPr/>
              </p:nvSpPr>
              <p:spPr>
                <a:xfrm>
                  <a:off x="756000" y="4941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3" name="Прямая со стрелкой 162"/>
                <p:cNvCxnSpPr/>
                <p:nvPr/>
              </p:nvCxnSpPr>
              <p:spPr>
                <a:xfrm>
                  <a:off x="972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Прямая со стрелкой 163"/>
                <p:cNvCxnSpPr/>
                <p:nvPr/>
              </p:nvCxnSpPr>
              <p:spPr>
                <a:xfrm flipH="1">
                  <a:off x="684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Прямоугольник 164"/>
                <p:cNvSpPr/>
                <p:nvPr/>
              </p:nvSpPr>
              <p:spPr>
                <a:xfrm>
                  <a:off x="1044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6" name="Прямоугольник 165"/>
                <p:cNvSpPr/>
                <p:nvPr/>
              </p:nvSpPr>
              <p:spPr>
                <a:xfrm>
                  <a:off x="468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6" name="Группа 145"/>
              <p:cNvGrpSpPr/>
              <p:nvPr/>
            </p:nvGrpSpPr>
            <p:grpSpPr>
              <a:xfrm>
                <a:off x="2268000" y="4149000"/>
                <a:ext cx="1008000" cy="864000"/>
                <a:chOff x="468000" y="4941000"/>
                <a:chExt cx="1008000" cy="864000"/>
              </a:xfrm>
            </p:grpSpPr>
            <p:sp>
              <p:nvSpPr>
                <p:cNvPr id="157" name="Прямоугольник 156"/>
                <p:cNvSpPr/>
                <p:nvPr/>
              </p:nvSpPr>
              <p:spPr>
                <a:xfrm>
                  <a:off x="756000" y="4941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8" name="Прямая со стрелкой 157"/>
                <p:cNvCxnSpPr/>
                <p:nvPr/>
              </p:nvCxnSpPr>
              <p:spPr>
                <a:xfrm>
                  <a:off x="972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Прямая со стрелкой 158"/>
                <p:cNvCxnSpPr/>
                <p:nvPr/>
              </p:nvCxnSpPr>
              <p:spPr>
                <a:xfrm flipH="1">
                  <a:off x="684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Прямоугольник 159"/>
                <p:cNvSpPr/>
                <p:nvPr/>
              </p:nvSpPr>
              <p:spPr>
                <a:xfrm>
                  <a:off x="1044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Прямоугольник 160"/>
                <p:cNvSpPr/>
                <p:nvPr/>
              </p:nvSpPr>
              <p:spPr>
                <a:xfrm>
                  <a:off x="468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7" name="Группа 146"/>
              <p:cNvGrpSpPr/>
              <p:nvPr/>
            </p:nvGrpSpPr>
            <p:grpSpPr>
              <a:xfrm>
                <a:off x="3348000" y="4149000"/>
                <a:ext cx="1008000" cy="864000"/>
                <a:chOff x="468000" y="4941000"/>
                <a:chExt cx="1008000" cy="864000"/>
              </a:xfrm>
            </p:grpSpPr>
            <p:sp>
              <p:nvSpPr>
                <p:cNvPr id="152" name="Прямоугольник 151"/>
                <p:cNvSpPr/>
                <p:nvPr/>
              </p:nvSpPr>
              <p:spPr>
                <a:xfrm>
                  <a:off x="756000" y="4941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3" name="Прямая со стрелкой 152"/>
                <p:cNvCxnSpPr/>
                <p:nvPr/>
              </p:nvCxnSpPr>
              <p:spPr>
                <a:xfrm>
                  <a:off x="972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Прямая со стрелкой 153"/>
                <p:cNvCxnSpPr/>
                <p:nvPr/>
              </p:nvCxnSpPr>
              <p:spPr>
                <a:xfrm flipH="1">
                  <a:off x="684000" y="5301000"/>
                  <a:ext cx="288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Прямоугольник 154"/>
                <p:cNvSpPr/>
                <p:nvPr/>
              </p:nvSpPr>
              <p:spPr>
                <a:xfrm>
                  <a:off x="1044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Прямоугольник 155"/>
                <p:cNvSpPr/>
                <p:nvPr/>
              </p:nvSpPr>
              <p:spPr>
                <a:xfrm>
                  <a:off x="468000" y="5445000"/>
                  <a:ext cx="432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8" name="Группа 147"/>
              <p:cNvGrpSpPr/>
              <p:nvPr/>
            </p:nvGrpSpPr>
            <p:grpSpPr>
              <a:xfrm>
                <a:off x="2772000" y="3645000"/>
                <a:ext cx="1080000" cy="504000"/>
                <a:chOff x="684000" y="4437000"/>
                <a:chExt cx="1080000" cy="504000"/>
              </a:xfrm>
            </p:grpSpPr>
            <p:sp>
              <p:nvSpPr>
                <p:cNvPr id="149" name="Прямоугольник 148"/>
                <p:cNvSpPr/>
                <p:nvPr/>
              </p:nvSpPr>
              <p:spPr>
                <a:xfrm>
                  <a:off x="972000" y="4437000"/>
                  <a:ext cx="504000" cy="360000"/>
                </a:xfrm>
                <a:prstGeom prst="rect">
                  <a:avLst/>
                </a:prstGeom>
                <a:noFill/>
                <a:ln w="317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0" name="Прямая со стрелкой 149"/>
                <p:cNvCxnSpPr>
                  <a:stCxn id="149" idx="2"/>
                </p:cNvCxnSpPr>
                <p:nvPr/>
              </p:nvCxnSpPr>
              <p:spPr>
                <a:xfrm>
                  <a:off x="1224000" y="4797000"/>
                  <a:ext cx="540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Прямая со стрелкой 150"/>
                <p:cNvCxnSpPr>
                  <a:stCxn id="149" idx="2"/>
                </p:cNvCxnSpPr>
                <p:nvPr/>
              </p:nvCxnSpPr>
              <p:spPr>
                <a:xfrm flipH="1">
                  <a:off x="684000" y="4797000"/>
                  <a:ext cx="540000" cy="144000"/>
                </a:xfrm>
                <a:prstGeom prst="straightConnector1">
                  <a:avLst/>
                </a:prstGeom>
                <a:ln w="31750" cap="rnd">
                  <a:solidFill>
                    <a:schemeClr val="bg1">
                      <a:lumMod val="85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75" name="Прямая со стрелкой 174"/>
            <p:cNvCxnSpPr/>
            <p:nvPr/>
          </p:nvCxnSpPr>
          <p:spPr>
            <a:xfrm>
              <a:off x="6228000" y="3645000"/>
              <a:ext cx="576000" cy="21600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 стрелкой 175"/>
            <p:cNvCxnSpPr/>
            <p:nvPr/>
          </p:nvCxnSpPr>
          <p:spPr>
            <a:xfrm flipH="1">
              <a:off x="5796000" y="3933000"/>
              <a:ext cx="1008000" cy="43200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 стрелкой 176"/>
            <p:cNvCxnSpPr/>
            <p:nvPr/>
          </p:nvCxnSpPr>
          <p:spPr>
            <a:xfrm flipV="1">
              <a:off x="5796000" y="4365000"/>
              <a:ext cx="2088000" cy="7200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Прямая со стрелкой 177"/>
            <p:cNvCxnSpPr/>
            <p:nvPr/>
          </p:nvCxnSpPr>
          <p:spPr>
            <a:xfrm>
              <a:off x="4932000" y="5445000"/>
              <a:ext cx="576000" cy="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Прямая со стрелкой 178"/>
            <p:cNvCxnSpPr/>
            <p:nvPr/>
          </p:nvCxnSpPr>
          <p:spPr>
            <a:xfrm>
              <a:off x="8748000" y="5445000"/>
              <a:ext cx="0" cy="43200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Прямая со стрелкой 179"/>
            <p:cNvCxnSpPr/>
            <p:nvPr/>
          </p:nvCxnSpPr>
          <p:spPr>
            <a:xfrm>
              <a:off x="5220000" y="4941000"/>
              <a:ext cx="1080000" cy="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Прямая со стрелкой 180"/>
            <p:cNvCxnSpPr/>
            <p:nvPr/>
          </p:nvCxnSpPr>
          <p:spPr>
            <a:xfrm flipV="1">
              <a:off x="6300000" y="4869000"/>
              <a:ext cx="1080000" cy="7200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Прямая со стрелкой 181"/>
            <p:cNvCxnSpPr/>
            <p:nvPr/>
          </p:nvCxnSpPr>
          <p:spPr>
            <a:xfrm flipH="1">
              <a:off x="5220000" y="4437000"/>
              <a:ext cx="2664000" cy="43200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Прямая со стрелкой 182"/>
            <p:cNvCxnSpPr/>
            <p:nvPr/>
          </p:nvCxnSpPr>
          <p:spPr>
            <a:xfrm>
              <a:off x="7380000" y="4869000"/>
              <a:ext cx="1080000" cy="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Прямая со стрелкой 183"/>
            <p:cNvCxnSpPr/>
            <p:nvPr/>
          </p:nvCxnSpPr>
          <p:spPr>
            <a:xfrm flipH="1">
              <a:off x="4932000" y="4941000"/>
              <a:ext cx="3528000" cy="43200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Прямая со стрелкой 184"/>
            <p:cNvCxnSpPr/>
            <p:nvPr/>
          </p:nvCxnSpPr>
          <p:spPr>
            <a:xfrm>
              <a:off x="5508000" y="5445000"/>
              <a:ext cx="504000" cy="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Прямая со стрелкой 185"/>
            <p:cNvCxnSpPr/>
            <p:nvPr/>
          </p:nvCxnSpPr>
          <p:spPr>
            <a:xfrm>
              <a:off x="6012000" y="5445000"/>
              <a:ext cx="576000" cy="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Прямая со стрелкой 186"/>
            <p:cNvCxnSpPr/>
            <p:nvPr/>
          </p:nvCxnSpPr>
          <p:spPr>
            <a:xfrm>
              <a:off x="6588000" y="5445000"/>
              <a:ext cx="504000" cy="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 стрелкой 187"/>
            <p:cNvCxnSpPr/>
            <p:nvPr/>
          </p:nvCxnSpPr>
          <p:spPr>
            <a:xfrm>
              <a:off x="7092000" y="5445000"/>
              <a:ext cx="576000" cy="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Прямая со стрелкой 188"/>
            <p:cNvCxnSpPr/>
            <p:nvPr/>
          </p:nvCxnSpPr>
          <p:spPr>
            <a:xfrm>
              <a:off x="7668000" y="5445000"/>
              <a:ext cx="504000" cy="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Прямая со стрелкой 189"/>
            <p:cNvCxnSpPr/>
            <p:nvPr/>
          </p:nvCxnSpPr>
          <p:spPr>
            <a:xfrm>
              <a:off x="8172000" y="5445000"/>
              <a:ext cx="576000" cy="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Дата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191" name="Нижний колонтитул 19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6300000" y="1917000"/>
            <a:ext cx="1656000" cy="4247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r" defTabSz="914400">
              <a:lnSpc>
                <a:spcPct val="90000"/>
              </a:lnSpc>
              <a:spcBef>
                <a:spcPts val="600"/>
              </a:spcBef>
              <a:defRPr/>
            </a:pP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(в глубину)</a:t>
            </a:r>
          </a:p>
        </p:txBody>
      </p:sp>
    </p:spTree>
    <p:extLst>
      <p:ext uri="{BB962C8B-B14F-4D97-AF65-F5344CB8AC3E}">
        <p14:creationId xmlns:p14="http://schemas.microsoft.com/office/powerpoint/2010/main" val="298904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0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Связанные динамические структуры данных: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списки</a:t>
            </a: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252000" y="1341000"/>
            <a:ext cx="8316200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Aft>
                <a:spcPts val="600"/>
              </a:spcAft>
              <a:buClr>
                <a:schemeClr val="accent2"/>
              </a:buClr>
              <a:buSzPct val="80000"/>
            </a:pPr>
            <a:r>
              <a:rPr lang="ru-RU" altLang="ru-RU" sz="2400" dirty="0">
                <a:latin typeface="Calibri" panose="020F0502020204030204" pitchFamily="34" charset="0"/>
              </a:rPr>
              <a:t>Самая простая реализация списка – на основе массива: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51999" y="1989000"/>
            <a:ext cx="8640000" cy="3693319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MyArray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Payload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m_vNodes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массив в динамической памяти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m_nMaxElemCnt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размер массива </a:t>
            </a:r>
            <a:r>
              <a:rPr lang="da-DK" dirty="0">
                <a:solidFill>
                  <a:srgbClr val="008000"/>
                </a:solidFill>
                <a:latin typeface="Consolas" panose="020B0609020204030204" pitchFamily="49" charset="0"/>
              </a:rPr>
              <a:t>m_vNodes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m_nCurElemCnt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количество используемых ячеек </a:t>
            </a:r>
            <a:r>
              <a:rPr lang="da-DK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m_vNodes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MyArray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maxElemCnt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MyArray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MyArray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AddElement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MyArray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Payload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DeleteElement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MyArray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Payload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Payload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FindElement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MyArray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6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Связанные динамические структуры данных: деревья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252000" y="1269000"/>
            <a:ext cx="871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Подсчёт количества узлов и высоты бинарного дерева в рекурсивной форме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2000" y="2061000"/>
            <a:ext cx="8712000" cy="4216539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CountNodes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CountNodes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m_pLeft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</a:t>
            </a:r>
            <a:b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CountNodes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m_pRight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+ 1;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TreeNode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-1;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m_pLeft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m_pRight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rightHeight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+ 1;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27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Малый поворот дерева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11061AB-6118-47DC-B2EE-10760FA2785E}"/>
              </a:ext>
            </a:extLst>
          </p:cNvPr>
          <p:cNvSpPr txBox="1"/>
          <p:nvPr/>
        </p:nvSpPr>
        <p:spPr>
          <a:xfrm>
            <a:off x="3397943" y="5626416"/>
            <a:ext cx="238840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A &lt; b &lt; C &lt; d &lt; E</a:t>
            </a:r>
            <a:endParaRPr lang="ru-RU" dirty="0"/>
          </a:p>
        </p:txBody>
      </p:sp>
      <p:grpSp>
        <p:nvGrpSpPr>
          <p:cNvPr id="104" name="Группа 103">
            <a:extLst>
              <a:ext uri="{FF2B5EF4-FFF2-40B4-BE49-F238E27FC236}">
                <a16:creationId xmlns:a16="http://schemas.microsoft.com/office/drawing/2014/main" id="{1D5F10CA-1DA5-4BBB-8A4B-06AB75245A5D}"/>
              </a:ext>
            </a:extLst>
          </p:cNvPr>
          <p:cNvGrpSpPr/>
          <p:nvPr/>
        </p:nvGrpSpPr>
        <p:grpSpPr>
          <a:xfrm>
            <a:off x="4766079" y="2288417"/>
            <a:ext cx="3473110" cy="2804436"/>
            <a:chOff x="1154074" y="1687529"/>
            <a:chExt cx="3473110" cy="2804436"/>
          </a:xfrm>
        </p:grpSpPr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781EC3DD-73FD-4A49-A892-3DC060A735F5}"/>
                </a:ext>
              </a:extLst>
            </p:cNvPr>
            <p:cNvSpPr/>
            <p:nvPr/>
          </p:nvSpPr>
          <p:spPr>
            <a:xfrm>
              <a:off x="2223805" y="1687529"/>
              <a:ext cx="432000" cy="3600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106" name="Равнобедренный треугольник 105">
              <a:extLst>
                <a:ext uri="{FF2B5EF4-FFF2-40B4-BE49-F238E27FC236}">
                  <a16:creationId xmlns:a16="http://schemas.microsoft.com/office/drawing/2014/main" id="{602964B1-E69C-4D88-8291-3DB6C05C8667}"/>
                </a:ext>
              </a:extLst>
            </p:cNvPr>
            <p:cNvSpPr/>
            <p:nvPr/>
          </p:nvSpPr>
          <p:spPr>
            <a:xfrm>
              <a:off x="1154074" y="2598949"/>
              <a:ext cx="816811" cy="1268063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7" name="Прямоугольник 106">
              <a:extLst>
                <a:ext uri="{FF2B5EF4-FFF2-40B4-BE49-F238E27FC236}">
                  <a16:creationId xmlns:a16="http://schemas.microsoft.com/office/drawing/2014/main" id="{6A29644D-28B0-42B1-B047-8142F7EBD466}"/>
                </a:ext>
              </a:extLst>
            </p:cNvPr>
            <p:cNvSpPr/>
            <p:nvPr/>
          </p:nvSpPr>
          <p:spPr>
            <a:xfrm>
              <a:off x="3440217" y="2507110"/>
              <a:ext cx="432000" cy="3600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108" name="Равнобедренный треугольник 107">
              <a:extLst>
                <a:ext uri="{FF2B5EF4-FFF2-40B4-BE49-F238E27FC236}">
                  <a16:creationId xmlns:a16="http://schemas.microsoft.com/office/drawing/2014/main" id="{EBF5DC66-33CD-4C81-8BE1-476D5BDFC408}"/>
                </a:ext>
              </a:extLst>
            </p:cNvPr>
            <p:cNvSpPr/>
            <p:nvPr/>
          </p:nvSpPr>
          <p:spPr>
            <a:xfrm>
              <a:off x="2652692" y="3223901"/>
              <a:ext cx="816811" cy="1268063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9" name="Равнобедренный треугольник 108">
              <a:extLst>
                <a:ext uri="{FF2B5EF4-FFF2-40B4-BE49-F238E27FC236}">
                  <a16:creationId xmlns:a16="http://schemas.microsoft.com/office/drawing/2014/main" id="{F23CED57-0248-4490-BB0F-46C29580314A}"/>
                </a:ext>
              </a:extLst>
            </p:cNvPr>
            <p:cNvSpPr/>
            <p:nvPr/>
          </p:nvSpPr>
          <p:spPr>
            <a:xfrm>
              <a:off x="3810373" y="3223902"/>
              <a:ext cx="816811" cy="1268063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Прямая со стрелкой 109">
              <a:extLst>
                <a:ext uri="{FF2B5EF4-FFF2-40B4-BE49-F238E27FC236}">
                  <a16:creationId xmlns:a16="http://schemas.microsoft.com/office/drawing/2014/main" id="{55BDCE36-3BDA-4D08-A54D-E313F6EA3A55}"/>
                </a:ext>
              </a:extLst>
            </p:cNvPr>
            <p:cNvCxnSpPr>
              <a:cxnSpLocks/>
              <a:stCxn id="106" idx="0"/>
              <a:endCxn id="105" idx="2"/>
            </p:cNvCxnSpPr>
            <p:nvPr/>
          </p:nvCxnSpPr>
          <p:spPr>
            <a:xfrm flipV="1">
              <a:off x="1562480" y="2047529"/>
              <a:ext cx="877325" cy="551420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 стрелкой 110">
              <a:extLst>
                <a:ext uri="{FF2B5EF4-FFF2-40B4-BE49-F238E27FC236}">
                  <a16:creationId xmlns:a16="http://schemas.microsoft.com/office/drawing/2014/main" id="{8420832C-D38C-4644-8E46-45FF9011F7AF}"/>
                </a:ext>
              </a:extLst>
            </p:cNvPr>
            <p:cNvCxnSpPr>
              <a:cxnSpLocks/>
              <a:stCxn id="109" idx="0"/>
            </p:cNvCxnSpPr>
            <p:nvPr/>
          </p:nvCxnSpPr>
          <p:spPr>
            <a:xfrm flipH="1" flipV="1">
              <a:off x="3610573" y="2867112"/>
              <a:ext cx="608206" cy="356790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 стрелкой 111">
              <a:extLst>
                <a:ext uri="{FF2B5EF4-FFF2-40B4-BE49-F238E27FC236}">
                  <a16:creationId xmlns:a16="http://schemas.microsoft.com/office/drawing/2014/main" id="{9283368F-6F02-4A8F-9179-B959F2CE9959}"/>
                </a:ext>
              </a:extLst>
            </p:cNvPr>
            <p:cNvCxnSpPr>
              <a:cxnSpLocks/>
              <a:stCxn id="108" idx="0"/>
              <a:endCxn id="107" idx="2"/>
            </p:cNvCxnSpPr>
            <p:nvPr/>
          </p:nvCxnSpPr>
          <p:spPr>
            <a:xfrm flipV="1">
              <a:off x="3061098" y="2867110"/>
              <a:ext cx="595119" cy="356791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 стрелкой 112">
              <a:extLst>
                <a:ext uri="{FF2B5EF4-FFF2-40B4-BE49-F238E27FC236}">
                  <a16:creationId xmlns:a16="http://schemas.microsoft.com/office/drawing/2014/main" id="{1B144639-8BFF-4A8D-A131-F508D42DF970}"/>
                </a:ext>
              </a:extLst>
            </p:cNvPr>
            <p:cNvCxnSpPr>
              <a:cxnSpLocks/>
              <a:stCxn id="107" idx="0"/>
              <a:endCxn id="105" idx="2"/>
            </p:cNvCxnSpPr>
            <p:nvPr/>
          </p:nvCxnSpPr>
          <p:spPr>
            <a:xfrm flipH="1" flipV="1">
              <a:off x="2439805" y="2047529"/>
              <a:ext cx="1216412" cy="459581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Группа 113">
            <a:extLst>
              <a:ext uri="{FF2B5EF4-FFF2-40B4-BE49-F238E27FC236}">
                <a16:creationId xmlns:a16="http://schemas.microsoft.com/office/drawing/2014/main" id="{8DF3E51A-41EC-4A52-B036-EE9BD2C5AAE7}"/>
              </a:ext>
            </a:extLst>
          </p:cNvPr>
          <p:cNvGrpSpPr/>
          <p:nvPr/>
        </p:nvGrpSpPr>
        <p:grpSpPr>
          <a:xfrm>
            <a:off x="730214" y="2279339"/>
            <a:ext cx="3638191" cy="2813514"/>
            <a:chOff x="4784088" y="2249882"/>
            <a:chExt cx="3638191" cy="2813514"/>
          </a:xfrm>
        </p:grpSpPr>
        <p:sp>
          <p:nvSpPr>
            <p:cNvPr id="115" name="Прямоугольник 114">
              <a:extLst>
                <a:ext uri="{FF2B5EF4-FFF2-40B4-BE49-F238E27FC236}">
                  <a16:creationId xmlns:a16="http://schemas.microsoft.com/office/drawing/2014/main" id="{37BDFF91-94A2-4E86-9245-D915EE205EB7}"/>
                </a:ext>
              </a:extLst>
            </p:cNvPr>
            <p:cNvSpPr/>
            <p:nvPr/>
          </p:nvSpPr>
          <p:spPr>
            <a:xfrm>
              <a:off x="5730634" y="3069463"/>
              <a:ext cx="432000" cy="3600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116" name="Равнобедренный треугольник 115">
              <a:extLst>
                <a:ext uri="{FF2B5EF4-FFF2-40B4-BE49-F238E27FC236}">
                  <a16:creationId xmlns:a16="http://schemas.microsoft.com/office/drawing/2014/main" id="{C6BECC37-6F6D-4C17-8CDB-58C6A0FD35B7}"/>
                </a:ext>
              </a:extLst>
            </p:cNvPr>
            <p:cNvSpPr/>
            <p:nvPr/>
          </p:nvSpPr>
          <p:spPr>
            <a:xfrm>
              <a:off x="4784088" y="3795333"/>
              <a:ext cx="816811" cy="1268063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7" name="Прямоугольник 116">
              <a:extLst>
                <a:ext uri="{FF2B5EF4-FFF2-40B4-BE49-F238E27FC236}">
                  <a16:creationId xmlns:a16="http://schemas.microsoft.com/office/drawing/2014/main" id="{F3D026A3-4F36-4732-A18A-C8E49883104F}"/>
                </a:ext>
              </a:extLst>
            </p:cNvPr>
            <p:cNvSpPr/>
            <p:nvPr/>
          </p:nvSpPr>
          <p:spPr>
            <a:xfrm>
              <a:off x="7064006" y="2249882"/>
              <a:ext cx="432000" cy="3600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118" name="Равнобедренный треугольник 117">
              <a:extLst>
                <a:ext uri="{FF2B5EF4-FFF2-40B4-BE49-F238E27FC236}">
                  <a16:creationId xmlns:a16="http://schemas.microsoft.com/office/drawing/2014/main" id="{4C2BCBC1-E59D-45CF-AE65-F7896B678024}"/>
                </a:ext>
              </a:extLst>
            </p:cNvPr>
            <p:cNvSpPr/>
            <p:nvPr/>
          </p:nvSpPr>
          <p:spPr>
            <a:xfrm>
              <a:off x="6199283" y="3786254"/>
              <a:ext cx="816811" cy="1268063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9" name="Равнобедренный треугольник 118">
              <a:extLst>
                <a:ext uri="{FF2B5EF4-FFF2-40B4-BE49-F238E27FC236}">
                  <a16:creationId xmlns:a16="http://schemas.microsoft.com/office/drawing/2014/main" id="{73636477-8E86-4FB8-AB0F-9F89A3852654}"/>
                </a:ext>
              </a:extLst>
            </p:cNvPr>
            <p:cNvSpPr/>
            <p:nvPr/>
          </p:nvSpPr>
          <p:spPr>
            <a:xfrm>
              <a:off x="7605468" y="3161302"/>
              <a:ext cx="816811" cy="1268063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Прямая со стрелкой 119">
              <a:extLst>
                <a:ext uri="{FF2B5EF4-FFF2-40B4-BE49-F238E27FC236}">
                  <a16:creationId xmlns:a16="http://schemas.microsoft.com/office/drawing/2014/main" id="{EF0CAD98-47F1-4D30-A579-5768CFAC6F55}"/>
                </a:ext>
              </a:extLst>
            </p:cNvPr>
            <p:cNvCxnSpPr>
              <a:cxnSpLocks/>
              <a:stCxn id="116" idx="0"/>
              <a:endCxn id="115" idx="2"/>
            </p:cNvCxnSpPr>
            <p:nvPr/>
          </p:nvCxnSpPr>
          <p:spPr>
            <a:xfrm flipV="1">
              <a:off x="5192494" y="3429463"/>
              <a:ext cx="754140" cy="365870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>
              <a:extLst>
                <a:ext uri="{FF2B5EF4-FFF2-40B4-BE49-F238E27FC236}">
                  <a16:creationId xmlns:a16="http://schemas.microsoft.com/office/drawing/2014/main" id="{08251A94-FE63-4755-918C-897BB287E48E}"/>
                </a:ext>
              </a:extLst>
            </p:cNvPr>
            <p:cNvCxnSpPr>
              <a:cxnSpLocks/>
              <a:stCxn id="119" idx="0"/>
              <a:endCxn id="117" idx="2"/>
            </p:cNvCxnSpPr>
            <p:nvPr/>
          </p:nvCxnSpPr>
          <p:spPr>
            <a:xfrm flipH="1" flipV="1">
              <a:off x="7280006" y="2609882"/>
              <a:ext cx="733868" cy="551420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>
              <a:extLst>
                <a:ext uri="{FF2B5EF4-FFF2-40B4-BE49-F238E27FC236}">
                  <a16:creationId xmlns:a16="http://schemas.microsoft.com/office/drawing/2014/main" id="{2A8A30ED-FB8E-421B-8319-4E372B4DC699}"/>
                </a:ext>
              </a:extLst>
            </p:cNvPr>
            <p:cNvCxnSpPr>
              <a:cxnSpLocks/>
              <a:stCxn id="115" idx="0"/>
              <a:endCxn id="117" idx="2"/>
            </p:cNvCxnSpPr>
            <p:nvPr/>
          </p:nvCxnSpPr>
          <p:spPr>
            <a:xfrm flipV="1">
              <a:off x="5946634" y="2609882"/>
              <a:ext cx="1333372" cy="459581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 стрелкой 122">
              <a:extLst>
                <a:ext uri="{FF2B5EF4-FFF2-40B4-BE49-F238E27FC236}">
                  <a16:creationId xmlns:a16="http://schemas.microsoft.com/office/drawing/2014/main" id="{A5375756-08E7-4E89-BA05-E485BBA7DBD0}"/>
                </a:ext>
              </a:extLst>
            </p:cNvPr>
            <p:cNvCxnSpPr>
              <a:cxnSpLocks/>
              <a:stCxn id="118" idx="0"/>
              <a:endCxn id="115" idx="2"/>
            </p:cNvCxnSpPr>
            <p:nvPr/>
          </p:nvCxnSpPr>
          <p:spPr>
            <a:xfrm flipH="1" flipV="1">
              <a:off x="5946634" y="3429463"/>
              <a:ext cx="661055" cy="356791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Стрелка: изогнутая вниз 123">
            <a:extLst>
              <a:ext uri="{FF2B5EF4-FFF2-40B4-BE49-F238E27FC236}">
                <a16:creationId xmlns:a16="http://schemas.microsoft.com/office/drawing/2014/main" id="{DE989CB0-979B-4BA4-AF61-45A187D6AC3C}"/>
              </a:ext>
            </a:extLst>
          </p:cNvPr>
          <p:cNvSpPr/>
          <p:nvPr/>
        </p:nvSpPr>
        <p:spPr>
          <a:xfrm rot="1811052" flipH="1">
            <a:off x="5244232" y="1786627"/>
            <a:ext cx="3291181" cy="866602"/>
          </a:xfrm>
          <a:prstGeom prst="curvedDownArrow">
            <a:avLst/>
          </a:prstGeom>
          <a:noFill/>
          <a:ln w="317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solidFill>
                <a:schemeClr val="tx1"/>
              </a:solidFill>
            </a:endParaRPr>
          </a:p>
        </p:txBody>
      </p:sp>
      <p:sp>
        <p:nvSpPr>
          <p:cNvPr id="125" name="Стрелка: изогнутая вниз 124">
            <a:extLst>
              <a:ext uri="{FF2B5EF4-FFF2-40B4-BE49-F238E27FC236}">
                <a16:creationId xmlns:a16="http://schemas.microsoft.com/office/drawing/2014/main" id="{758DBD23-E6AC-4D81-9A2A-7C3B7FAA9096}"/>
              </a:ext>
            </a:extLst>
          </p:cNvPr>
          <p:cNvSpPr/>
          <p:nvPr/>
        </p:nvSpPr>
        <p:spPr>
          <a:xfrm rot="19788948">
            <a:off x="534614" y="1811652"/>
            <a:ext cx="3291181" cy="866602"/>
          </a:xfrm>
          <a:prstGeom prst="curvedDownArrow">
            <a:avLst/>
          </a:prstGeom>
          <a:noFill/>
          <a:ln w="317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7A2272F-C8FD-4A1C-82B4-64E9C23123A9}"/>
              </a:ext>
            </a:extLst>
          </p:cNvPr>
          <p:cNvSpPr txBox="1"/>
          <p:nvPr/>
        </p:nvSpPr>
        <p:spPr>
          <a:xfrm>
            <a:off x="7204633" y="1046816"/>
            <a:ext cx="137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левый поворот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FC1DDB3-A40D-430D-80C6-CE17F0911CBB}"/>
              </a:ext>
            </a:extLst>
          </p:cNvPr>
          <p:cNvSpPr txBox="1"/>
          <p:nvPr/>
        </p:nvSpPr>
        <p:spPr>
          <a:xfrm>
            <a:off x="306724" y="1086529"/>
            <a:ext cx="137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правый поворот</a:t>
            </a:r>
          </a:p>
        </p:txBody>
      </p:sp>
    </p:spTree>
    <p:extLst>
      <p:ext uri="{BB962C8B-B14F-4D97-AF65-F5344CB8AC3E}">
        <p14:creationId xmlns:p14="http://schemas.microsoft.com/office/powerpoint/2010/main" val="421904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0" animBg="1"/>
      <p:bldP spid="126" grpId="0"/>
      <p:bldP spid="12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Малый поворот дерева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grpSp>
        <p:nvGrpSpPr>
          <p:cNvPr id="99" name="Группа 98">
            <a:extLst>
              <a:ext uri="{FF2B5EF4-FFF2-40B4-BE49-F238E27FC236}">
                <a16:creationId xmlns:a16="http://schemas.microsoft.com/office/drawing/2014/main" id="{2D038CC0-217C-430F-988D-8AFEAF2DA290}"/>
              </a:ext>
            </a:extLst>
          </p:cNvPr>
          <p:cNvGrpSpPr/>
          <p:nvPr/>
        </p:nvGrpSpPr>
        <p:grpSpPr>
          <a:xfrm>
            <a:off x="4766079" y="2288417"/>
            <a:ext cx="3473110" cy="2804436"/>
            <a:chOff x="1154074" y="1687529"/>
            <a:chExt cx="3473110" cy="2804436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180AB368-F53D-4494-9BD4-4DA937B42BC4}"/>
                </a:ext>
              </a:extLst>
            </p:cNvPr>
            <p:cNvSpPr/>
            <p:nvPr/>
          </p:nvSpPr>
          <p:spPr>
            <a:xfrm>
              <a:off x="2223805" y="1687529"/>
              <a:ext cx="432000" cy="3600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2" name="Равнобедренный треугольник 1">
              <a:extLst>
                <a:ext uri="{FF2B5EF4-FFF2-40B4-BE49-F238E27FC236}">
                  <a16:creationId xmlns:a16="http://schemas.microsoft.com/office/drawing/2014/main" id="{24EE7278-9EC9-40BC-9D94-C7010586B03A}"/>
                </a:ext>
              </a:extLst>
            </p:cNvPr>
            <p:cNvSpPr/>
            <p:nvPr/>
          </p:nvSpPr>
          <p:spPr>
            <a:xfrm>
              <a:off x="1154074" y="2598949"/>
              <a:ext cx="816811" cy="1268063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8" name="Прямоугольник 57">
              <a:extLst>
                <a:ext uri="{FF2B5EF4-FFF2-40B4-BE49-F238E27FC236}">
                  <a16:creationId xmlns:a16="http://schemas.microsoft.com/office/drawing/2014/main" id="{DE985680-DE00-4E88-91AD-96131681BED8}"/>
                </a:ext>
              </a:extLst>
            </p:cNvPr>
            <p:cNvSpPr/>
            <p:nvPr/>
          </p:nvSpPr>
          <p:spPr>
            <a:xfrm>
              <a:off x="3440217" y="2507110"/>
              <a:ext cx="432000" cy="3600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59" name="Равнобедренный треугольник 58">
              <a:extLst>
                <a:ext uri="{FF2B5EF4-FFF2-40B4-BE49-F238E27FC236}">
                  <a16:creationId xmlns:a16="http://schemas.microsoft.com/office/drawing/2014/main" id="{4B02F44A-A6AE-46CF-A1FD-30897E15ED45}"/>
                </a:ext>
              </a:extLst>
            </p:cNvPr>
            <p:cNvSpPr/>
            <p:nvPr/>
          </p:nvSpPr>
          <p:spPr>
            <a:xfrm>
              <a:off x="2652692" y="3223901"/>
              <a:ext cx="816811" cy="1268063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0" name="Равнобедренный треугольник 59">
              <a:extLst>
                <a:ext uri="{FF2B5EF4-FFF2-40B4-BE49-F238E27FC236}">
                  <a16:creationId xmlns:a16="http://schemas.microsoft.com/office/drawing/2014/main" id="{01A0967A-C497-4353-9057-ADFC76E6EEEE}"/>
                </a:ext>
              </a:extLst>
            </p:cNvPr>
            <p:cNvSpPr/>
            <p:nvPr/>
          </p:nvSpPr>
          <p:spPr>
            <a:xfrm>
              <a:off x="3810373" y="3223902"/>
              <a:ext cx="816811" cy="1268063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Прямая со стрелкой 60">
              <a:extLst>
                <a:ext uri="{FF2B5EF4-FFF2-40B4-BE49-F238E27FC236}">
                  <a16:creationId xmlns:a16="http://schemas.microsoft.com/office/drawing/2014/main" id="{965BF2B7-6E29-406C-BEED-78BC19650A12}"/>
                </a:ext>
              </a:extLst>
            </p:cNvPr>
            <p:cNvCxnSpPr>
              <a:cxnSpLocks/>
              <a:stCxn id="2" idx="0"/>
              <a:endCxn id="18" idx="2"/>
            </p:cNvCxnSpPr>
            <p:nvPr/>
          </p:nvCxnSpPr>
          <p:spPr>
            <a:xfrm flipV="1">
              <a:off x="1562480" y="2047529"/>
              <a:ext cx="877325" cy="551420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>
              <a:extLst>
                <a:ext uri="{FF2B5EF4-FFF2-40B4-BE49-F238E27FC236}">
                  <a16:creationId xmlns:a16="http://schemas.microsoft.com/office/drawing/2014/main" id="{CDB79425-54B2-4521-9F24-0D950A3CA831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flipH="1" flipV="1">
              <a:off x="3610573" y="2867112"/>
              <a:ext cx="608206" cy="356790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 стрелкой 68">
              <a:extLst>
                <a:ext uri="{FF2B5EF4-FFF2-40B4-BE49-F238E27FC236}">
                  <a16:creationId xmlns:a16="http://schemas.microsoft.com/office/drawing/2014/main" id="{2371ED9B-A5B8-4769-8C93-9687C19457D7}"/>
                </a:ext>
              </a:extLst>
            </p:cNvPr>
            <p:cNvCxnSpPr>
              <a:cxnSpLocks/>
              <a:stCxn id="59" idx="0"/>
              <a:endCxn id="58" idx="2"/>
            </p:cNvCxnSpPr>
            <p:nvPr/>
          </p:nvCxnSpPr>
          <p:spPr>
            <a:xfrm flipV="1">
              <a:off x="3061098" y="2867110"/>
              <a:ext cx="595119" cy="356791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>
              <a:extLst>
                <a:ext uri="{FF2B5EF4-FFF2-40B4-BE49-F238E27FC236}">
                  <a16:creationId xmlns:a16="http://schemas.microsoft.com/office/drawing/2014/main" id="{914EFA10-9FE4-4347-B575-E332860B37AC}"/>
                </a:ext>
              </a:extLst>
            </p:cNvPr>
            <p:cNvCxnSpPr>
              <a:cxnSpLocks/>
              <a:stCxn id="58" idx="0"/>
              <a:endCxn id="18" idx="2"/>
            </p:cNvCxnSpPr>
            <p:nvPr/>
          </p:nvCxnSpPr>
          <p:spPr>
            <a:xfrm flipH="1" flipV="1">
              <a:off x="2439805" y="2047529"/>
              <a:ext cx="1216412" cy="459581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Группа 97">
            <a:extLst>
              <a:ext uri="{FF2B5EF4-FFF2-40B4-BE49-F238E27FC236}">
                <a16:creationId xmlns:a16="http://schemas.microsoft.com/office/drawing/2014/main" id="{81A452D2-2560-492E-896A-A88D66C49638}"/>
              </a:ext>
            </a:extLst>
          </p:cNvPr>
          <p:cNvGrpSpPr/>
          <p:nvPr/>
        </p:nvGrpSpPr>
        <p:grpSpPr>
          <a:xfrm>
            <a:off x="730214" y="2279339"/>
            <a:ext cx="3638191" cy="2813514"/>
            <a:chOff x="4784088" y="2249882"/>
            <a:chExt cx="3638191" cy="2813514"/>
          </a:xfrm>
        </p:grpSpPr>
        <p:sp>
          <p:nvSpPr>
            <p:cNvPr id="75" name="Прямоугольник 74">
              <a:extLst>
                <a:ext uri="{FF2B5EF4-FFF2-40B4-BE49-F238E27FC236}">
                  <a16:creationId xmlns:a16="http://schemas.microsoft.com/office/drawing/2014/main" id="{568C9A01-774F-4303-BA4B-BE1E2E4BEB7B}"/>
                </a:ext>
              </a:extLst>
            </p:cNvPr>
            <p:cNvSpPr/>
            <p:nvPr/>
          </p:nvSpPr>
          <p:spPr>
            <a:xfrm>
              <a:off x="5730634" y="3069463"/>
              <a:ext cx="432000" cy="3600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76" name="Равнобедренный треугольник 75">
              <a:extLst>
                <a:ext uri="{FF2B5EF4-FFF2-40B4-BE49-F238E27FC236}">
                  <a16:creationId xmlns:a16="http://schemas.microsoft.com/office/drawing/2014/main" id="{2E5205FD-FEDF-43D2-8EFE-EF7F129CC805}"/>
                </a:ext>
              </a:extLst>
            </p:cNvPr>
            <p:cNvSpPr/>
            <p:nvPr/>
          </p:nvSpPr>
          <p:spPr>
            <a:xfrm>
              <a:off x="4784088" y="3795333"/>
              <a:ext cx="816811" cy="1268063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7" name="Прямоугольник 76">
              <a:extLst>
                <a:ext uri="{FF2B5EF4-FFF2-40B4-BE49-F238E27FC236}">
                  <a16:creationId xmlns:a16="http://schemas.microsoft.com/office/drawing/2014/main" id="{26BF8919-0D3C-4C18-AA83-6460730C44B5}"/>
                </a:ext>
              </a:extLst>
            </p:cNvPr>
            <p:cNvSpPr/>
            <p:nvPr/>
          </p:nvSpPr>
          <p:spPr>
            <a:xfrm>
              <a:off x="7064006" y="2249882"/>
              <a:ext cx="432000" cy="3600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78" name="Равнобедренный треугольник 77">
              <a:extLst>
                <a:ext uri="{FF2B5EF4-FFF2-40B4-BE49-F238E27FC236}">
                  <a16:creationId xmlns:a16="http://schemas.microsoft.com/office/drawing/2014/main" id="{20C54B31-0062-4978-A04A-C9001777162F}"/>
                </a:ext>
              </a:extLst>
            </p:cNvPr>
            <p:cNvSpPr/>
            <p:nvPr/>
          </p:nvSpPr>
          <p:spPr>
            <a:xfrm>
              <a:off x="6199283" y="3786254"/>
              <a:ext cx="816811" cy="1268063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9" name="Равнобедренный треугольник 78">
              <a:extLst>
                <a:ext uri="{FF2B5EF4-FFF2-40B4-BE49-F238E27FC236}">
                  <a16:creationId xmlns:a16="http://schemas.microsoft.com/office/drawing/2014/main" id="{D5C38F9C-7CFA-48DC-A782-4643170DF1BA}"/>
                </a:ext>
              </a:extLst>
            </p:cNvPr>
            <p:cNvSpPr/>
            <p:nvPr/>
          </p:nvSpPr>
          <p:spPr>
            <a:xfrm>
              <a:off x="7605468" y="3161302"/>
              <a:ext cx="816811" cy="1268063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Прямая со стрелкой 79">
              <a:extLst>
                <a:ext uri="{FF2B5EF4-FFF2-40B4-BE49-F238E27FC236}">
                  <a16:creationId xmlns:a16="http://schemas.microsoft.com/office/drawing/2014/main" id="{C4A16CAE-F290-4082-A6E3-6A6FA8BFC58A}"/>
                </a:ext>
              </a:extLst>
            </p:cNvPr>
            <p:cNvCxnSpPr>
              <a:cxnSpLocks/>
              <a:stCxn id="76" idx="0"/>
              <a:endCxn id="75" idx="2"/>
            </p:cNvCxnSpPr>
            <p:nvPr/>
          </p:nvCxnSpPr>
          <p:spPr>
            <a:xfrm flipV="1">
              <a:off x="5192494" y="3429463"/>
              <a:ext cx="754140" cy="365870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>
              <a:extLst>
                <a:ext uri="{FF2B5EF4-FFF2-40B4-BE49-F238E27FC236}">
                  <a16:creationId xmlns:a16="http://schemas.microsoft.com/office/drawing/2014/main" id="{DA79D597-1474-412C-A3C8-64B23378A058}"/>
                </a:ext>
              </a:extLst>
            </p:cNvPr>
            <p:cNvCxnSpPr>
              <a:cxnSpLocks/>
              <a:stCxn id="79" idx="0"/>
              <a:endCxn id="77" idx="2"/>
            </p:cNvCxnSpPr>
            <p:nvPr/>
          </p:nvCxnSpPr>
          <p:spPr>
            <a:xfrm flipH="1" flipV="1">
              <a:off x="7280006" y="2609882"/>
              <a:ext cx="733868" cy="551420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 стрелкой 81">
              <a:extLst>
                <a:ext uri="{FF2B5EF4-FFF2-40B4-BE49-F238E27FC236}">
                  <a16:creationId xmlns:a16="http://schemas.microsoft.com/office/drawing/2014/main" id="{DA6F359D-C5EF-4613-B402-CB5DF6962DEC}"/>
                </a:ext>
              </a:extLst>
            </p:cNvPr>
            <p:cNvCxnSpPr>
              <a:cxnSpLocks/>
              <a:stCxn id="75" idx="0"/>
              <a:endCxn id="77" idx="2"/>
            </p:cNvCxnSpPr>
            <p:nvPr/>
          </p:nvCxnSpPr>
          <p:spPr>
            <a:xfrm flipV="1">
              <a:off x="5946634" y="2609882"/>
              <a:ext cx="1333372" cy="459581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>
              <a:extLst>
                <a:ext uri="{FF2B5EF4-FFF2-40B4-BE49-F238E27FC236}">
                  <a16:creationId xmlns:a16="http://schemas.microsoft.com/office/drawing/2014/main" id="{03643796-3C0A-4532-8AFD-328FACC6877F}"/>
                </a:ext>
              </a:extLst>
            </p:cNvPr>
            <p:cNvCxnSpPr>
              <a:cxnSpLocks/>
              <a:stCxn id="78" idx="0"/>
              <a:endCxn id="75" idx="2"/>
            </p:cNvCxnSpPr>
            <p:nvPr/>
          </p:nvCxnSpPr>
          <p:spPr>
            <a:xfrm flipH="1" flipV="1">
              <a:off x="5946634" y="3429463"/>
              <a:ext cx="661055" cy="356791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Стрелка: изогнутая вниз 95">
            <a:extLst>
              <a:ext uri="{FF2B5EF4-FFF2-40B4-BE49-F238E27FC236}">
                <a16:creationId xmlns:a16="http://schemas.microsoft.com/office/drawing/2014/main" id="{E476CDB0-A8FB-48BE-879C-05CC886835D7}"/>
              </a:ext>
            </a:extLst>
          </p:cNvPr>
          <p:cNvSpPr/>
          <p:nvPr/>
        </p:nvSpPr>
        <p:spPr>
          <a:xfrm rot="1811052" flipH="1">
            <a:off x="5244232" y="1786627"/>
            <a:ext cx="3291181" cy="866602"/>
          </a:xfrm>
          <a:prstGeom prst="curvedDownArrow">
            <a:avLst/>
          </a:prstGeom>
          <a:noFill/>
          <a:ln w="317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solidFill>
                <a:schemeClr val="tx1"/>
              </a:solidFill>
            </a:endParaRPr>
          </a:p>
        </p:txBody>
      </p:sp>
      <p:sp>
        <p:nvSpPr>
          <p:cNvPr id="101" name="Стрелка: изогнутая вниз 100">
            <a:extLst>
              <a:ext uri="{FF2B5EF4-FFF2-40B4-BE49-F238E27FC236}">
                <a16:creationId xmlns:a16="http://schemas.microsoft.com/office/drawing/2014/main" id="{050EE986-6F25-4E5B-81E6-19A7110B22F3}"/>
              </a:ext>
            </a:extLst>
          </p:cNvPr>
          <p:cNvSpPr/>
          <p:nvPr/>
        </p:nvSpPr>
        <p:spPr>
          <a:xfrm rot="19788948">
            <a:off x="534614" y="1811652"/>
            <a:ext cx="3291181" cy="866602"/>
          </a:xfrm>
          <a:prstGeom prst="curvedDownArrow">
            <a:avLst/>
          </a:prstGeom>
          <a:noFill/>
          <a:ln w="317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7BD9540-1567-4CB0-96E9-936E0BDEAF6F}"/>
              </a:ext>
            </a:extLst>
          </p:cNvPr>
          <p:cNvSpPr txBox="1"/>
          <p:nvPr/>
        </p:nvSpPr>
        <p:spPr>
          <a:xfrm>
            <a:off x="7204633" y="1046816"/>
            <a:ext cx="137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левый поворот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AC6384A-DAAE-48E1-B34D-626E9F0D8E0F}"/>
              </a:ext>
            </a:extLst>
          </p:cNvPr>
          <p:cNvSpPr txBox="1"/>
          <p:nvPr/>
        </p:nvSpPr>
        <p:spPr>
          <a:xfrm>
            <a:off x="306724" y="1086529"/>
            <a:ext cx="137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правый поворот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15BF93-E683-4188-9090-9A07BBF97150}"/>
              </a:ext>
            </a:extLst>
          </p:cNvPr>
          <p:cNvSpPr txBox="1"/>
          <p:nvPr/>
        </p:nvSpPr>
        <p:spPr>
          <a:xfrm>
            <a:off x="112926" y="5604262"/>
            <a:ext cx="8296438" cy="461665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ru-RU" dirty="0"/>
              <a:t>изменение высоты поддеревьев: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D1CAF373-B74D-4954-9D85-F8B90F16AD4F}"/>
              </a:ext>
            </a:extLst>
          </p:cNvPr>
          <p:cNvCxnSpPr>
            <a:cxnSpLocks/>
          </p:cNvCxnSpPr>
          <p:nvPr/>
        </p:nvCxnSpPr>
        <p:spPr>
          <a:xfrm>
            <a:off x="4644000" y="3933000"/>
            <a:ext cx="0" cy="2132927"/>
          </a:xfrm>
          <a:prstGeom prst="straightConnector1">
            <a:avLst/>
          </a:prstGeom>
          <a:ln w="19050" cap="rnd">
            <a:solidFill>
              <a:schemeClr val="accent2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65B33A7A-78B8-4B2F-8E29-9F24617778FC}"/>
              </a:ext>
            </a:extLst>
          </p:cNvPr>
          <p:cNvCxnSpPr>
            <a:cxnSpLocks/>
          </p:cNvCxnSpPr>
          <p:nvPr/>
        </p:nvCxnSpPr>
        <p:spPr>
          <a:xfrm>
            <a:off x="6051810" y="3933000"/>
            <a:ext cx="0" cy="2132927"/>
          </a:xfrm>
          <a:prstGeom prst="straightConnector1">
            <a:avLst/>
          </a:prstGeom>
          <a:ln w="19050" cap="rnd">
            <a:solidFill>
              <a:schemeClr val="accent2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EEC139AC-C24D-4C68-9C90-093129026F8D}"/>
              </a:ext>
            </a:extLst>
          </p:cNvPr>
          <p:cNvCxnSpPr>
            <a:cxnSpLocks/>
          </p:cNvCxnSpPr>
          <p:nvPr/>
        </p:nvCxnSpPr>
        <p:spPr>
          <a:xfrm>
            <a:off x="7268222" y="3940111"/>
            <a:ext cx="0" cy="2132927"/>
          </a:xfrm>
          <a:prstGeom prst="straightConnector1">
            <a:avLst/>
          </a:prstGeom>
          <a:ln w="19050" cap="rnd">
            <a:solidFill>
              <a:schemeClr val="accent2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F0B6B44-EE44-4F4E-9719-2119F47AC885}"/>
              </a:ext>
            </a:extLst>
          </p:cNvPr>
          <p:cNvSpPr txBox="1"/>
          <p:nvPr/>
        </p:nvSpPr>
        <p:spPr>
          <a:xfrm>
            <a:off x="4644000" y="5613340"/>
            <a:ext cx="1361382" cy="461665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ru-RU" dirty="0"/>
              <a:t>-1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22CC1B-A217-474F-AE88-1C89C7640958}"/>
              </a:ext>
            </a:extLst>
          </p:cNvPr>
          <p:cNvSpPr txBox="1"/>
          <p:nvPr/>
        </p:nvSpPr>
        <p:spPr>
          <a:xfrm>
            <a:off x="6016816" y="5625383"/>
            <a:ext cx="1304097" cy="461665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ru-RU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238675-6849-4434-AFC5-CA6EB5BF3CD5}"/>
              </a:ext>
            </a:extLst>
          </p:cNvPr>
          <p:cNvSpPr txBox="1"/>
          <p:nvPr/>
        </p:nvSpPr>
        <p:spPr>
          <a:xfrm>
            <a:off x="7231449" y="5625122"/>
            <a:ext cx="1189350" cy="42484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ru-RU" dirty="0"/>
              <a:t>+1</a:t>
            </a: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3AD9FC80-F270-4AC1-8E68-1EF86905405C}"/>
              </a:ext>
            </a:extLst>
          </p:cNvPr>
          <p:cNvCxnSpPr>
            <a:cxnSpLocks/>
          </p:cNvCxnSpPr>
          <p:nvPr/>
        </p:nvCxnSpPr>
        <p:spPr>
          <a:xfrm>
            <a:off x="8420799" y="3954121"/>
            <a:ext cx="0" cy="2132927"/>
          </a:xfrm>
          <a:prstGeom prst="straightConnector1">
            <a:avLst/>
          </a:prstGeom>
          <a:ln w="19050" cap="rnd">
            <a:solidFill>
              <a:schemeClr val="accent2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44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Вращение дерева: упражнение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1E431B72-8876-49A0-9BC5-ADCD0777A2DE}"/>
              </a:ext>
            </a:extLst>
          </p:cNvPr>
          <p:cNvGrpSpPr/>
          <p:nvPr/>
        </p:nvGrpSpPr>
        <p:grpSpPr>
          <a:xfrm>
            <a:off x="4348334" y="774381"/>
            <a:ext cx="4543665" cy="1581661"/>
            <a:chOff x="730214" y="2279339"/>
            <a:chExt cx="7508975" cy="2813514"/>
          </a:xfrm>
        </p:grpSpPr>
        <p:grpSp>
          <p:nvGrpSpPr>
            <p:cNvPr id="99" name="Группа 98">
              <a:extLst>
                <a:ext uri="{FF2B5EF4-FFF2-40B4-BE49-F238E27FC236}">
                  <a16:creationId xmlns:a16="http://schemas.microsoft.com/office/drawing/2014/main" id="{2D038CC0-217C-430F-988D-8AFEAF2DA290}"/>
                </a:ext>
              </a:extLst>
            </p:cNvPr>
            <p:cNvGrpSpPr/>
            <p:nvPr/>
          </p:nvGrpSpPr>
          <p:grpSpPr>
            <a:xfrm>
              <a:off x="4766079" y="2288417"/>
              <a:ext cx="3473110" cy="2804436"/>
              <a:chOff x="1154074" y="1687529"/>
              <a:chExt cx="3473110" cy="2804436"/>
            </a:xfrm>
          </p:grpSpPr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180AB368-F53D-4494-9BD4-4DA937B42BC4}"/>
                  </a:ext>
                </a:extLst>
              </p:cNvPr>
              <p:cNvSpPr/>
              <p:nvPr/>
            </p:nvSpPr>
            <p:spPr>
              <a:xfrm>
                <a:off x="2223805" y="1687529"/>
                <a:ext cx="432000" cy="3600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b</a:t>
                </a:r>
                <a:endParaRPr lang="ru-RU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Равнобедренный треугольник 1">
                <a:extLst>
                  <a:ext uri="{FF2B5EF4-FFF2-40B4-BE49-F238E27FC236}">
                    <a16:creationId xmlns:a16="http://schemas.microsoft.com/office/drawing/2014/main" id="{24EE7278-9EC9-40BC-9D94-C7010586B03A}"/>
                  </a:ext>
                </a:extLst>
              </p:cNvPr>
              <p:cNvSpPr/>
              <p:nvPr/>
            </p:nvSpPr>
            <p:spPr>
              <a:xfrm>
                <a:off x="1154074" y="2598949"/>
                <a:ext cx="816811" cy="1268063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A</a:t>
                </a:r>
              </a:p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DE985680-DE00-4E88-91AD-96131681BED8}"/>
                  </a:ext>
                </a:extLst>
              </p:cNvPr>
              <p:cNvSpPr/>
              <p:nvPr/>
            </p:nvSpPr>
            <p:spPr>
              <a:xfrm>
                <a:off x="3440217" y="2507110"/>
                <a:ext cx="432000" cy="3600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d</a:t>
                </a:r>
                <a:endParaRPr lang="ru-RU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Равнобедренный треугольник 58">
                <a:extLst>
                  <a:ext uri="{FF2B5EF4-FFF2-40B4-BE49-F238E27FC236}">
                    <a16:creationId xmlns:a16="http://schemas.microsoft.com/office/drawing/2014/main" id="{4B02F44A-A6AE-46CF-A1FD-30897E15ED45}"/>
                  </a:ext>
                </a:extLst>
              </p:cNvPr>
              <p:cNvSpPr/>
              <p:nvPr/>
            </p:nvSpPr>
            <p:spPr>
              <a:xfrm>
                <a:off x="2652692" y="3223901"/>
                <a:ext cx="816811" cy="1268063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C</a:t>
                </a:r>
              </a:p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Равнобедренный треугольник 59">
                <a:extLst>
                  <a:ext uri="{FF2B5EF4-FFF2-40B4-BE49-F238E27FC236}">
                    <a16:creationId xmlns:a16="http://schemas.microsoft.com/office/drawing/2014/main" id="{01A0967A-C497-4353-9057-ADFC76E6EEEE}"/>
                  </a:ext>
                </a:extLst>
              </p:cNvPr>
              <p:cNvSpPr/>
              <p:nvPr/>
            </p:nvSpPr>
            <p:spPr>
              <a:xfrm>
                <a:off x="3810373" y="3223902"/>
                <a:ext cx="816811" cy="1268063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E</a:t>
                </a:r>
              </a:p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" name="Прямая со стрелкой 60">
                <a:extLst>
                  <a:ext uri="{FF2B5EF4-FFF2-40B4-BE49-F238E27FC236}">
                    <a16:creationId xmlns:a16="http://schemas.microsoft.com/office/drawing/2014/main" id="{965BF2B7-6E29-406C-BEED-78BC19650A12}"/>
                  </a:ext>
                </a:extLst>
              </p:cNvPr>
              <p:cNvCxnSpPr>
                <a:cxnSpLocks/>
                <a:stCxn id="2" idx="0"/>
                <a:endCxn id="18" idx="2"/>
              </p:cNvCxnSpPr>
              <p:nvPr/>
            </p:nvCxnSpPr>
            <p:spPr>
              <a:xfrm flipV="1">
                <a:off x="1562480" y="2047529"/>
                <a:ext cx="877325" cy="55142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 стрелкой 63">
                <a:extLst>
                  <a:ext uri="{FF2B5EF4-FFF2-40B4-BE49-F238E27FC236}">
                    <a16:creationId xmlns:a16="http://schemas.microsoft.com/office/drawing/2014/main" id="{CDB79425-54B2-4521-9F24-0D950A3CA831}"/>
                  </a:ext>
                </a:extLst>
              </p:cNvPr>
              <p:cNvCxnSpPr>
                <a:cxnSpLocks/>
                <a:stCxn id="60" idx="0"/>
              </p:cNvCxnSpPr>
              <p:nvPr/>
            </p:nvCxnSpPr>
            <p:spPr>
              <a:xfrm flipH="1" flipV="1">
                <a:off x="3610573" y="2867112"/>
                <a:ext cx="608206" cy="35679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Прямая со стрелкой 68">
                <a:extLst>
                  <a:ext uri="{FF2B5EF4-FFF2-40B4-BE49-F238E27FC236}">
                    <a16:creationId xmlns:a16="http://schemas.microsoft.com/office/drawing/2014/main" id="{2371ED9B-A5B8-4769-8C93-9687C19457D7}"/>
                  </a:ext>
                </a:extLst>
              </p:cNvPr>
              <p:cNvCxnSpPr>
                <a:cxnSpLocks/>
                <a:stCxn id="59" idx="0"/>
                <a:endCxn id="58" idx="2"/>
              </p:cNvCxnSpPr>
              <p:nvPr/>
            </p:nvCxnSpPr>
            <p:spPr>
              <a:xfrm flipV="1">
                <a:off x="3061098" y="2867110"/>
                <a:ext cx="595119" cy="356791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Прямая со стрелкой 71">
                <a:extLst>
                  <a:ext uri="{FF2B5EF4-FFF2-40B4-BE49-F238E27FC236}">
                    <a16:creationId xmlns:a16="http://schemas.microsoft.com/office/drawing/2014/main" id="{914EFA10-9FE4-4347-B575-E332860B37AC}"/>
                  </a:ext>
                </a:extLst>
              </p:cNvPr>
              <p:cNvCxnSpPr>
                <a:cxnSpLocks/>
                <a:stCxn id="58" idx="0"/>
                <a:endCxn id="18" idx="2"/>
              </p:cNvCxnSpPr>
              <p:nvPr/>
            </p:nvCxnSpPr>
            <p:spPr>
              <a:xfrm flipH="1" flipV="1">
                <a:off x="2439805" y="2047529"/>
                <a:ext cx="1216412" cy="459581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Группа 97">
              <a:extLst>
                <a:ext uri="{FF2B5EF4-FFF2-40B4-BE49-F238E27FC236}">
                  <a16:creationId xmlns:a16="http://schemas.microsoft.com/office/drawing/2014/main" id="{81A452D2-2560-492E-896A-A88D66C49638}"/>
                </a:ext>
              </a:extLst>
            </p:cNvPr>
            <p:cNvGrpSpPr/>
            <p:nvPr/>
          </p:nvGrpSpPr>
          <p:grpSpPr>
            <a:xfrm>
              <a:off x="730214" y="2279339"/>
              <a:ext cx="3638191" cy="2813514"/>
              <a:chOff x="4784088" y="2249882"/>
              <a:chExt cx="3638191" cy="2813514"/>
            </a:xfrm>
          </p:grpSpPr>
          <p:sp>
            <p:nvSpPr>
              <p:cNvPr id="75" name="Прямоугольник 74">
                <a:extLst>
                  <a:ext uri="{FF2B5EF4-FFF2-40B4-BE49-F238E27FC236}">
                    <a16:creationId xmlns:a16="http://schemas.microsoft.com/office/drawing/2014/main" id="{568C9A01-774F-4303-BA4B-BE1E2E4BEB7B}"/>
                  </a:ext>
                </a:extLst>
              </p:cNvPr>
              <p:cNvSpPr/>
              <p:nvPr/>
            </p:nvSpPr>
            <p:spPr>
              <a:xfrm>
                <a:off x="5730634" y="3069463"/>
                <a:ext cx="432000" cy="3600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b</a:t>
                </a:r>
                <a:endParaRPr lang="ru-RU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Равнобедренный треугольник 75">
                <a:extLst>
                  <a:ext uri="{FF2B5EF4-FFF2-40B4-BE49-F238E27FC236}">
                    <a16:creationId xmlns:a16="http://schemas.microsoft.com/office/drawing/2014/main" id="{2E5205FD-FEDF-43D2-8EFE-EF7F129CC805}"/>
                  </a:ext>
                </a:extLst>
              </p:cNvPr>
              <p:cNvSpPr/>
              <p:nvPr/>
            </p:nvSpPr>
            <p:spPr>
              <a:xfrm>
                <a:off x="4784088" y="3795333"/>
                <a:ext cx="816811" cy="1268063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A</a:t>
                </a:r>
              </a:p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Прямоугольник 76">
                <a:extLst>
                  <a:ext uri="{FF2B5EF4-FFF2-40B4-BE49-F238E27FC236}">
                    <a16:creationId xmlns:a16="http://schemas.microsoft.com/office/drawing/2014/main" id="{26BF8919-0D3C-4C18-AA83-6460730C44B5}"/>
                  </a:ext>
                </a:extLst>
              </p:cNvPr>
              <p:cNvSpPr/>
              <p:nvPr/>
            </p:nvSpPr>
            <p:spPr>
              <a:xfrm>
                <a:off x="7064006" y="2249882"/>
                <a:ext cx="432000" cy="3600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d</a:t>
                </a:r>
                <a:endParaRPr lang="ru-RU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Равнобедренный треугольник 77">
                <a:extLst>
                  <a:ext uri="{FF2B5EF4-FFF2-40B4-BE49-F238E27FC236}">
                    <a16:creationId xmlns:a16="http://schemas.microsoft.com/office/drawing/2014/main" id="{20C54B31-0062-4978-A04A-C9001777162F}"/>
                  </a:ext>
                </a:extLst>
              </p:cNvPr>
              <p:cNvSpPr/>
              <p:nvPr/>
            </p:nvSpPr>
            <p:spPr>
              <a:xfrm>
                <a:off x="6199283" y="3786254"/>
                <a:ext cx="816811" cy="1268063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C</a:t>
                </a:r>
              </a:p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Равнобедренный треугольник 78">
                <a:extLst>
                  <a:ext uri="{FF2B5EF4-FFF2-40B4-BE49-F238E27FC236}">
                    <a16:creationId xmlns:a16="http://schemas.microsoft.com/office/drawing/2014/main" id="{D5C38F9C-7CFA-48DC-A782-4643170DF1BA}"/>
                  </a:ext>
                </a:extLst>
              </p:cNvPr>
              <p:cNvSpPr/>
              <p:nvPr/>
            </p:nvSpPr>
            <p:spPr>
              <a:xfrm>
                <a:off x="7605468" y="3161302"/>
                <a:ext cx="816811" cy="1268063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E</a:t>
                </a:r>
              </a:p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0" name="Прямая со стрелкой 79">
                <a:extLst>
                  <a:ext uri="{FF2B5EF4-FFF2-40B4-BE49-F238E27FC236}">
                    <a16:creationId xmlns:a16="http://schemas.microsoft.com/office/drawing/2014/main" id="{C4A16CAE-F290-4082-A6E3-6A6FA8BFC58A}"/>
                  </a:ext>
                </a:extLst>
              </p:cNvPr>
              <p:cNvCxnSpPr>
                <a:cxnSpLocks/>
                <a:stCxn id="76" idx="0"/>
                <a:endCxn id="75" idx="2"/>
              </p:cNvCxnSpPr>
              <p:nvPr/>
            </p:nvCxnSpPr>
            <p:spPr>
              <a:xfrm flipV="1">
                <a:off x="5192494" y="3429463"/>
                <a:ext cx="754140" cy="36587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Прямая со стрелкой 80">
                <a:extLst>
                  <a:ext uri="{FF2B5EF4-FFF2-40B4-BE49-F238E27FC236}">
                    <a16:creationId xmlns:a16="http://schemas.microsoft.com/office/drawing/2014/main" id="{DA79D597-1474-412C-A3C8-64B23378A058}"/>
                  </a:ext>
                </a:extLst>
              </p:cNvPr>
              <p:cNvCxnSpPr>
                <a:cxnSpLocks/>
                <a:stCxn id="79" idx="0"/>
                <a:endCxn id="77" idx="2"/>
              </p:cNvCxnSpPr>
              <p:nvPr/>
            </p:nvCxnSpPr>
            <p:spPr>
              <a:xfrm flipH="1" flipV="1">
                <a:off x="7280006" y="2609882"/>
                <a:ext cx="733868" cy="55142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Прямая со стрелкой 81">
                <a:extLst>
                  <a:ext uri="{FF2B5EF4-FFF2-40B4-BE49-F238E27FC236}">
                    <a16:creationId xmlns:a16="http://schemas.microsoft.com/office/drawing/2014/main" id="{DA6F359D-C5EF-4613-B402-CB5DF6962DEC}"/>
                  </a:ext>
                </a:extLst>
              </p:cNvPr>
              <p:cNvCxnSpPr>
                <a:cxnSpLocks/>
                <a:stCxn id="75" idx="0"/>
                <a:endCxn id="77" idx="2"/>
              </p:cNvCxnSpPr>
              <p:nvPr/>
            </p:nvCxnSpPr>
            <p:spPr>
              <a:xfrm flipV="1">
                <a:off x="5946634" y="2609882"/>
                <a:ext cx="1333372" cy="459581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Прямая со стрелкой 82">
                <a:extLst>
                  <a:ext uri="{FF2B5EF4-FFF2-40B4-BE49-F238E27FC236}">
                    <a16:creationId xmlns:a16="http://schemas.microsoft.com/office/drawing/2014/main" id="{03643796-3C0A-4532-8AFD-328FACC6877F}"/>
                  </a:ext>
                </a:extLst>
              </p:cNvPr>
              <p:cNvCxnSpPr>
                <a:cxnSpLocks/>
                <a:stCxn id="78" idx="0"/>
                <a:endCxn id="75" idx="2"/>
              </p:cNvCxnSpPr>
              <p:nvPr/>
            </p:nvCxnSpPr>
            <p:spPr>
              <a:xfrm flipH="1" flipV="1">
                <a:off x="5946634" y="3429463"/>
                <a:ext cx="661055" cy="356791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1C7E66E-D3D5-4C52-9438-3BF247C0373B}"/>
              </a:ext>
            </a:extLst>
          </p:cNvPr>
          <p:cNvSpPr/>
          <p:nvPr/>
        </p:nvSpPr>
        <p:spPr>
          <a:xfrm>
            <a:off x="4212000" y="621000"/>
            <a:ext cx="4932000" cy="187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7B2DD5-89FA-4030-B703-83A69B60B7A8}"/>
              </a:ext>
            </a:extLst>
          </p:cNvPr>
          <p:cNvSpPr txBox="1"/>
          <p:nvPr/>
        </p:nvSpPr>
        <p:spPr>
          <a:xfrm>
            <a:off x="33855" y="822918"/>
            <a:ext cx="4513325" cy="4247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400" dirty="0"/>
              <a:t>Сбалансировано ли это дерево?</a:t>
            </a:r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BB9FB2A2-30CF-4E9A-8D8B-D40EC593CCC6}"/>
              </a:ext>
            </a:extLst>
          </p:cNvPr>
          <p:cNvCxnSpPr>
            <a:stCxn id="54" idx="2"/>
          </p:cNvCxnSpPr>
          <p:nvPr/>
        </p:nvCxnSpPr>
        <p:spPr>
          <a:xfrm flipH="1">
            <a:off x="1157074" y="3912617"/>
            <a:ext cx="832502" cy="216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751D95D-DC49-499A-B097-80C5693B2358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H="1" flipV="1">
            <a:off x="1989577" y="3912617"/>
            <a:ext cx="832502" cy="216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96A579B8-6F28-4666-BE06-BB356F2AC918}"/>
              </a:ext>
            </a:extLst>
          </p:cNvPr>
          <p:cNvCxnSpPr>
            <a:stCxn id="51" idx="2"/>
            <a:endCxn id="53" idx="0"/>
          </p:cNvCxnSpPr>
          <p:nvPr/>
        </p:nvCxnSpPr>
        <p:spPr>
          <a:xfrm flipH="1">
            <a:off x="470031" y="4488617"/>
            <a:ext cx="687044" cy="245432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FDEF00F-3E71-4EC2-80FB-65DE0BF4AF8E}"/>
              </a:ext>
            </a:extLst>
          </p:cNvPr>
          <p:cNvCxnSpPr>
            <a:stCxn id="54" idx="0"/>
            <a:endCxn id="52" idx="2"/>
          </p:cNvCxnSpPr>
          <p:nvPr/>
        </p:nvCxnSpPr>
        <p:spPr>
          <a:xfrm flipV="1">
            <a:off x="1989577" y="3336617"/>
            <a:ext cx="1318129" cy="216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E223D9C8-B6CB-41B6-8EA7-99899630CD50}"/>
              </a:ext>
            </a:extLst>
          </p:cNvPr>
          <p:cNvCxnSpPr>
            <a:cxnSpLocks/>
            <a:stCxn id="56" idx="0"/>
            <a:endCxn id="52" idx="2"/>
          </p:cNvCxnSpPr>
          <p:nvPr/>
        </p:nvCxnSpPr>
        <p:spPr>
          <a:xfrm flipH="1" flipV="1">
            <a:off x="3307706" y="3336617"/>
            <a:ext cx="832502" cy="216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EECF3A4E-7A4C-471C-974D-346F4DC1E98B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 flipH="1">
            <a:off x="3723957" y="3912617"/>
            <a:ext cx="416251" cy="216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1631F339-1589-47F6-972C-220551C84085}"/>
              </a:ext>
            </a:extLst>
          </p:cNvPr>
          <p:cNvSpPr/>
          <p:nvPr/>
        </p:nvSpPr>
        <p:spPr>
          <a:xfrm>
            <a:off x="948949" y="4128617"/>
            <a:ext cx="416251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E21B42AD-011C-438D-876D-FD346A336B6D}"/>
              </a:ext>
            </a:extLst>
          </p:cNvPr>
          <p:cNvSpPr/>
          <p:nvPr/>
        </p:nvSpPr>
        <p:spPr>
          <a:xfrm>
            <a:off x="3099580" y="2976617"/>
            <a:ext cx="416251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ECC23B3E-79B1-48E6-AE4F-EBF671E05115}"/>
              </a:ext>
            </a:extLst>
          </p:cNvPr>
          <p:cNvSpPr/>
          <p:nvPr/>
        </p:nvSpPr>
        <p:spPr>
          <a:xfrm>
            <a:off x="261905" y="4734049"/>
            <a:ext cx="416251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DBD14143-BFF1-4CDC-9F11-E1EA400072BB}"/>
              </a:ext>
            </a:extLst>
          </p:cNvPr>
          <p:cNvSpPr/>
          <p:nvPr/>
        </p:nvSpPr>
        <p:spPr>
          <a:xfrm>
            <a:off x="1781451" y="3552617"/>
            <a:ext cx="416251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C780796C-48EB-4369-9897-C03AE95395DE}"/>
              </a:ext>
            </a:extLst>
          </p:cNvPr>
          <p:cNvSpPr/>
          <p:nvPr/>
        </p:nvSpPr>
        <p:spPr>
          <a:xfrm>
            <a:off x="2613954" y="4128617"/>
            <a:ext cx="416251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6D2E49C7-6DB1-46EC-9DEA-5A3D75AE71EC}"/>
              </a:ext>
            </a:extLst>
          </p:cNvPr>
          <p:cNvSpPr/>
          <p:nvPr/>
        </p:nvSpPr>
        <p:spPr>
          <a:xfrm>
            <a:off x="3932083" y="3552617"/>
            <a:ext cx="416251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A337B99A-252A-4288-A7F1-E0AA2988873E}"/>
              </a:ext>
            </a:extLst>
          </p:cNvPr>
          <p:cNvSpPr/>
          <p:nvPr/>
        </p:nvSpPr>
        <p:spPr>
          <a:xfrm>
            <a:off x="3515832" y="4128617"/>
            <a:ext cx="416251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362C6894-AA52-4E80-9A3D-D97C75380CCE}"/>
              </a:ext>
            </a:extLst>
          </p:cNvPr>
          <p:cNvCxnSpPr>
            <a:cxnSpLocks/>
            <a:stCxn id="66" idx="0"/>
            <a:endCxn id="53" idx="2"/>
          </p:cNvCxnSpPr>
          <p:nvPr/>
        </p:nvCxnSpPr>
        <p:spPr>
          <a:xfrm flipH="1" flipV="1">
            <a:off x="470031" y="5094049"/>
            <a:ext cx="416251" cy="162098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1B409DFB-09E8-44EC-94A5-C7F46813C10D}"/>
              </a:ext>
            </a:extLst>
          </p:cNvPr>
          <p:cNvSpPr/>
          <p:nvPr/>
        </p:nvSpPr>
        <p:spPr>
          <a:xfrm>
            <a:off x="678156" y="5256147"/>
            <a:ext cx="416251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54F54B2-DAE6-4B75-9778-3ABF799DE138}"/>
              </a:ext>
            </a:extLst>
          </p:cNvPr>
          <p:cNvSpPr txBox="1"/>
          <p:nvPr/>
        </p:nvSpPr>
        <p:spPr>
          <a:xfrm>
            <a:off x="180000" y="2004550"/>
            <a:ext cx="4048018" cy="75713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400" dirty="0"/>
              <a:t>Попробуйте повернуть вправо?</a:t>
            </a:r>
          </a:p>
        </p:txBody>
      </p: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04EF91D4-D6C2-4844-87F1-81583F86002B}"/>
              </a:ext>
            </a:extLst>
          </p:cNvPr>
          <p:cNvCxnSpPr>
            <a:cxnSpLocks/>
            <a:stCxn id="97" idx="0"/>
            <a:endCxn id="51" idx="2"/>
          </p:cNvCxnSpPr>
          <p:nvPr/>
        </p:nvCxnSpPr>
        <p:spPr>
          <a:xfrm flipH="1" flipV="1">
            <a:off x="1157075" y="4488617"/>
            <a:ext cx="544337" cy="247069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D2D83104-7D2F-4E7B-9CED-CDA0602861B6}"/>
              </a:ext>
            </a:extLst>
          </p:cNvPr>
          <p:cNvSpPr/>
          <p:nvPr/>
        </p:nvSpPr>
        <p:spPr>
          <a:xfrm>
            <a:off x="1493286" y="4735686"/>
            <a:ext cx="416251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710D3BE-8069-4491-9AEA-18942A737E78}"/>
              </a:ext>
            </a:extLst>
          </p:cNvPr>
          <p:cNvSpPr txBox="1"/>
          <p:nvPr/>
        </p:nvSpPr>
        <p:spPr>
          <a:xfrm>
            <a:off x="476106" y="1247585"/>
            <a:ext cx="3458226" cy="75713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400" dirty="0"/>
              <a:t>В какую сторону будем вращать?</a:t>
            </a:r>
          </a:p>
        </p:txBody>
      </p:sp>
    </p:spTree>
    <p:extLst>
      <p:ext uri="{BB962C8B-B14F-4D97-AF65-F5344CB8AC3E}">
        <p14:creationId xmlns:p14="http://schemas.microsoft.com/office/powerpoint/2010/main" val="62632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6" grpId="0" animBg="1"/>
      <p:bldP spid="67" grpId="0" animBg="1"/>
      <p:bldP spid="12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Вращение дерева: упражнение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1E431B72-8876-49A0-9BC5-ADCD0777A2DE}"/>
              </a:ext>
            </a:extLst>
          </p:cNvPr>
          <p:cNvGrpSpPr/>
          <p:nvPr/>
        </p:nvGrpSpPr>
        <p:grpSpPr>
          <a:xfrm>
            <a:off x="4348334" y="774381"/>
            <a:ext cx="4543665" cy="1581661"/>
            <a:chOff x="730214" y="2279339"/>
            <a:chExt cx="7508975" cy="2813514"/>
          </a:xfrm>
        </p:grpSpPr>
        <p:grpSp>
          <p:nvGrpSpPr>
            <p:cNvPr id="99" name="Группа 98">
              <a:extLst>
                <a:ext uri="{FF2B5EF4-FFF2-40B4-BE49-F238E27FC236}">
                  <a16:creationId xmlns:a16="http://schemas.microsoft.com/office/drawing/2014/main" id="{2D038CC0-217C-430F-988D-8AFEAF2DA290}"/>
                </a:ext>
              </a:extLst>
            </p:cNvPr>
            <p:cNvGrpSpPr/>
            <p:nvPr/>
          </p:nvGrpSpPr>
          <p:grpSpPr>
            <a:xfrm>
              <a:off x="4766079" y="2288417"/>
              <a:ext cx="3473110" cy="2804436"/>
              <a:chOff x="1154074" y="1687529"/>
              <a:chExt cx="3473110" cy="2804436"/>
            </a:xfrm>
          </p:grpSpPr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180AB368-F53D-4494-9BD4-4DA937B42BC4}"/>
                  </a:ext>
                </a:extLst>
              </p:cNvPr>
              <p:cNvSpPr/>
              <p:nvPr/>
            </p:nvSpPr>
            <p:spPr>
              <a:xfrm>
                <a:off x="2223805" y="1687529"/>
                <a:ext cx="432000" cy="3600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b</a:t>
                </a:r>
                <a:endParaRPr lang="ru-RU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Равнобедренный треугольник 1">
                <a:extLst>
                  <a:ext uri="{FF2B5EF4-FFF2-40B4-BE49-F238E27FC236}">
                    <a16:creationId xmlns:a16="http://schemas.microsoft.com/office/drawing/2014/main" id="{24EE7278-9EC9-40BC-9D94-C7010586B03A}"/>
                  </a:ext>
                </a:extLst>
              </p:cNvPr>
              <p:cNvSpPr/>
              <p:nvPr/>
            </p:nvSpPr>
            <p:spPr>
              <a:xfrm>
                <a:off x="1154074" y="2598949"/>
                <a:ext cx="816811" cy="1268063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A</a:t>
                </a:r>
              </a:p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DE985680-DE00-4E88-91AD-96131681BED8}"/>
                  </a:ext>
                </a:extLst>
              </p:cNvPr>
              <p:cNvSpPr/>
              <p:nvPr/>
            </p:nvSpPr>
            <p:spPr>
              <a:xfrm>
                <a:off x="3440217" y="2507110"/>
                <a:ext cx="432000" cy="3600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d</a:t>
                </a:r>
                <a:endParaRPr lang="ru-RU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Равнобедренный треугольник 58">
                <a:extLst>
                  <a:ext uri="{FF2B5EF4-FFF2-40B4-BE49-F238E27FC236}">
                    <a16:creationId xmlns:a16="http://schemas.microsoft.com/office/drawing/2014/main" id="{4B02F44A-A6AE-46CF-A1FD-30897E15ED45}"/>
                  </a:ext>
                </a:extLst>
              </p:cNvPr>
              <p:cNvSpPr/>
              <p:nvPr/>
            </p:nvSpPr>
            <p:spPr>
              <a:xfrm>
                <a:off x="2652692" y="3223901"/>
                <a:ext cx="816811" cy="1268063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C</a:t>
                </a:r>
              </a:p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Равнобедренный треугольник 59">
                <a:extLst>
                  <a:ext uri="{FF2B5EF4-FFF2-40B4-BE49-F238E27FC236}">
                    <a16:creationId xmlns:a16="http://schemas.microsoft.com/office/drawing/2014/main" id="{01A0967A-C497-4353-9057-ADFC76E6EEEE}"/>
                  </a:ext>
                </a:extLst>
              </p:cNvPr>
              <p:cNvSpPr/>
              <p:nvPr/>
            </p:nvSpPr>
            <p:spPr>
              <a:xfrm>
                <a:off x="3810373" y="3223902"/>
                <a:ext cx="816811" cy="1268063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E</a:t>
                </a:r>
              </a:p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" name="Прямая со стрелкой 60">
                <a:extLst>
                  <a:ext uri="{FF2B5EF4-FFF2-40B4-BE49-F238E27FC236}">
                    <a16:creationId xmlns:a16="http://schemas.microsoft.com/office/drawing/2014/main" id="{965BF2B7-6E29-406C-BEED-78BC19650A12}"/>
                  </a:ext>
                </a:extLst>
              </p:cNvPr>
              <p:cNvCxnSpPr>
                <a:cxnSpLocks/>
                <a:stCxn id="2" idx="0"/>
                <a:endCxn id="18" idx="2"/>
              </p:cNvCxnSpPr>
              <p:nvPr/>
            </p:nvCxnSpPr>
            <p:spPr>
              <a:xfrm flipV="1">
                <a:off x="1562480" y="2047529"/>
                <a:ext cx="877325" cy="55142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 стрелкой 63">
                <a:extLst>
                  <a:ext uri="{FF2B5EF4-FFF2-40B4-BE49-F238E27FC236}">
                    <a16:creationId xmlns:a16="http://schemas.microsoft.com/office/drawing/2014/main" id="{CDB79425-54B2-4521-9F24-0D950A3CA831}"/>
                  </a:ext>
                </a:extLst>
              </p:cNvPr>
              <p:cNvCxnSpPr>
                <a:cxnSpLocks/>
                <a:stCxn id="60" idx="0"/>
              </p:cNvCxnSpPr>
              <p:nvPr/>
            </p:nvCxnSpPr>
            <p:spPr>
              <a:xfrm flipH="1" flipV="1">
                <a:off x="3610573" y="2867112"/>
                <a:ext cx="608206" cy="35679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Прямая со стрелкой 68">
                <a:extLst>
                  <a:ext uri="{FF2B5EF4-FFF2-40B4-BE49-F238E27FC236}">
                    <a16:creationId xmlns:a16="http://schemas.microsoft.com/office/drawing/2014/main" id="{2371ED9B-A5B8-4769-8C93-9687C19457D7}"/>
                  </a:ext>
                </a:extLst>
              </p:cNvPr>
              <p:cNvCxnSpPr>
                <a:cxnSpLocks/>
                <a:stCxn id="59" idx="0"/>
                <a:endCxn id="58" idx="2"/>
              </p:cNvCxnSpPr>
              <p:nvPr/>
            </p:nvCxnSpPr>
            <p:spPr>
              <a:xfrm flipV="1">
                <a:off x="3061098" y="2867110"/>
                <a:ext cx="595119" cy="356791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Прямая со стрелкой 71">
                <a:extLst>
                  <a:ext uri="{FF2B5EF4-FFF2-40B4-BE49-F238E27FC236}">
                    <a16:creationId xmlns:a16="http://schemas.microsoft.com/office/drawing/2014/main" id="{914EFA10-9FE4-4347-B575-E332860B37AC}"/>
                  </a:ext>
                </a:extLst>
              </p:cNvPr>
              <p:cNvCxnSpPr>
                <a:cxnSpLocks/>
                <a:stCxn id="58" idx="0"/>
                <a:endCxn id="18" idx="2"/>
              </p:cNvCxnSpPr>
              <p:nvPr/>
            </p:nvCxnSpPr>
            <p:spPr>
              <a:xfrm flipH="1" flipV="1">
                <a:off x="2439805" y="2047529"/>
                <a:ext cx="1216412" cy="459581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Группа 97">
              <a:extLst>
                <a:ext uri="{FF2B5EF4-FFF2-40B4-BE49-F238E27FC236}">
                  <a16:creationId xmlns:a16="http://schemas.microsoft.com/office/drawing/2014/main" id="{81A452D2-2560-492E-896A-A88D66C49638}"/>
                </a:ext>
              </a:extLst>
            </p:cNvPr>
            <p:cNvGrpSpPr/>
            <p:nvPr/>
          </p:nvGrpSpPr>
          <p:grpSpPr>
            <a:xfrm>
              <a:off x="730214" y="2279339"/>
              <a:ext cx="3638191" cy="2813514"/>
              <a:chOff x="4784088" y="2249882"/>
              <a:chExt cx="3638191" cy="2813514"/>
            </a:xfrm>
          </p:grpSpPr>
          <p:sp>
            <p:nvSpPr>
              <p:cNvPr id="75" name="Прямоугольник 74">
                <a:extLst>
                  <a:ext uri="{FF2B5EF4-FFF2-40B4-BE49-F238E27FC236}">
                    <a16:creationId xmlns:a16="http://schemas.microsoft.com/office/drawing/2014/main" id="{568C9A01-774F-4303-BA4B-BE1E2E4BEB7B}"/>
                  </a:ext>
                </a:extLst>
              </p:cNvPr>
              <p:cNvSpPr/>
              <p:nvPr/>
            </p:nvSpPr>
            <p:spPr>
              <a:xfrm>
                <a:off x="5730634" y="3069463"/>
                <a:ext cx="432000" cy="3600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b</a:t>
                </a:r>
                <a:endParaRPr lang="ru-RU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Равнобедренный треугольник 75">
                <a:extLst>
                  <a:ext uri="{FF2B5EF4-FFF2-40B4-BE49-F238E27FC236}">
                    <a16:creationId xmlns:a16="http://schemas.microsoft.com/office/drawing/2014/main" id="{2E5205FD-FEDF-43D2-8EFE-EF7F129CC805}"/>
                  </a:ext>
                </a:extLst>
              </p:cNvPr>
              <p:cNvSpPr/>
              <p:nvPr/>
            </p:nvSpPr>
            <p:spPr>
              <a:xfrm>
                <a:off x="4784088" y="3795333"/>
                <a:ext cx="816811" cy="1268063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A</a:t>
                </a:r>
              </a:p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Прямоугольник 76">
                <a:extLst>
                  <a:ext uri="{FF2B5EF4-FFF2-40B4-BE49-F238E27FC236}">
                    <a16:creationId xmlns:a16="http://schemas.microsoft.com/office/drawing/2014/main" id="{26BF8919-0D3C-4C18-AA83-6460730C44B5}"/>
                  </a:ext>
                </a:extLst>
              </p:cNvPr>
              <p:cNvSpPr/>
              <p:nvPr/>
            </p:nvSpPr>
            <p:spPr>
              <a:xfrm>
                <a:off x="7064006" y="2249882"/>
                <a:ext cx="432000" cy="3600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d</a:t>
                </a:r>
                <a:endParaRPr lang="ru-RU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Равнобедренный треугольник 77">
                <a:extLst>
                  <a:ext uri="{FF2B5EF4-FFF2-40B4-BE49-F238E27FC236}">
                    <a16:creationId xmlns:a16="http://schemas.microsoft.com/office/drawing/2014/main" id="{20C54B31-0062-4978-A04A-C9001777162F}"/>
                  </a:ext>
                </a:extLst>
              </p:cNvPr>
              <p:cNvSpPr/>
              <p:nvPr/>
            </p:nvSpPr>
            <p:spPr>
              <a:xfrm>
                <a:off x="6199283" y="3786254"/>
                <a:ext cx="816811" cy="1268063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C</a:t>
                </a:r>
              </a:p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Равнобедренный треугольник 78">
                <a:extLst>
                  <a:ext uri="{FF2B5EF4-FFF2-40B4-BE49-F238E27FC236}">
                    <a16:creationId xmlns:a16="http://schemas.microsoft.com/office/drawing/2014/main" id="{D5C38F9C-7CFA-48DC-A782-4643170DF1BA}"/>
                  </a:ext>
                </a:extLst>
              </p:cNvPr>
              <p:cNvSpPr/>
              <p:nvPr/>
            </p:nvSpPr>
            <p:spPr>
              <a:xfrm>
                <a:off x="7605468" y="3161302"/>
                <a:ext cx="816811" cy="1268063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E</a:t>
                </a:r>
              </a:p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0" name="Прямая со стрелкой 79">
                <a:extLst>
                  <a:ext uri="{FF2B5EF4-FFF2-40B4-BE49-F238E27FC236}">
                    <a16:creationId xmlns:a16="http://schemas.microsoft.com/office/drawing/2014/main" id="{C4A16CAE-F290-4082-A6E3-6A6FA8BFC58A}"/>
                  </a:ext>
                </a:extLst>
              </p:cNvPr>
              <p:cNvCxnSpPr>
                <a:cxnSpLocks/>
                <a:stCxn id="76" idx="0"/>
                <a:endCxn id="75" idx="2"/>
              </p:cNvCxnSpPr>
              <p:nvPr/>
            </p:nvCxnSpPr>
            <p:spPr>
              <a:xfrm flipV="1">
                <a:off x="5192494" y="3429463"/>
                <a:ext cx="754140" cy="36587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Прямая со стрелкой 80">
                <a:extLst>
                  <a:ext uri="{FF2B5EF4-FFF2-40B4-BE49-F238E27FC236}">
                    <a16:creationId xmlns:a16="http://schemas.microsoft.com/office/drawing/2014/main" id="{DA79D597-1474-412C-A3C8-64B23378A058}"/>
                  </a:ext>
                </a:extLst>
              </p:cNvPr>
              <p:cNvCxnSpPr>
                <a:cxnSpLocks/>
                <a:stCxn id="79" idx="0"/>
                <a:endCxn id="77" idx="2"/>
              </p:cNvCxnSpPr>
              <p:nvPr/>
            </p:nvCxnSpPr>
            <p:spPr>
              <a:xfrm flipH="1" flipV="1">
                <a:off x="7280006" y="2609882"/>
                <a:ext cx="733868" cy="55142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Прямая со стрелкой 81">
                <a:extLst>
                  <a:ext uri="{FF2B5EF4-FFF2-40B4-BE49-F238E27FC236}">
                    <a16:creationId xmlns:a16="http://schemas.microsoft.com/office/drawing/2014/main" id="{DA6F359D-C5EF-4613-B402-CB5DF6962DEC}"/>
                  </a:ext>
                </a:extLst>
              </p:cNvPr>
              <p:cNvCxnSpPr>
                <a:cxnSpLocks/>
                <a:stCxn id="75" idx="0"/>
                <a:endCxn id="77" idx="2"/>
              </p:cNvCxnSpPr>
              <p:nvPr/>
            </p:nvCxnSpPr>
            <p:spPr>
              <a:xfrm flipV="1">
                <a:off x="5946634" y="2609882"/>
                <a:ext cx="1333372" cy="459581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Прямая со стрелкой 82">
                <a:extLst>
                  <a:ext uri="{FF2B5EF4-FFF2-40B4-BE49-F238E27FC236}">
                    <a16:creationId xmlns:a16="http://schemas.microsoft.com/office/drawing/2014/main" id="{03643796-3C0A-4532-8AFD-328FACC6877F}"/>
                  </a:ext>
                </a:extLst>
              </p:cNvPr>
              <p:cNvCxnSpPr>
                <a:cxnSpLocks/>
                <a:stCxn id="78" idx="0"/>
                <a:endCxn id="75" idx="2"/>
              </p:cNvCxnSpPr>
              <p:nvPr/>
            </p:nvCxnSpPr>
            <p:spPr>
              <a:xfrm flipH="1" flipV="1">
                <a:off x="5946634" y="3429463"/>
                <a:ext cx="661055" cy="356791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1C7E66E-D3D5-4C52-9438-3BF247C0373B}"/>
              </a:ext>
            </a:extLst>
          </p:cNvPr>
          <p:cNvSpPr/>
          <p:nvPr/>
        </p:nvSpPr>
        <p:spPr>
          <a:xfrm>
            <a:off x="4212000" y="621000"/>
            <a:ext cx="4932000" cy="187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BB9FB2A2-30CF-4E9A-8D8B-D40EC593CCC6}"/>
              </a:ext>
            </a:extLst>
          </p:cNvPr>
          <p:cNvCxnSpPr>
            <a:stCxn id="54" idx="2"/>
          </p:cNvCxnSpPr>
          <p:nvPr/>
        </p:nvCxnSpPr>
        <p:spPr>
          <a:xfrm flipH="1">
            <a:off x="1157074" y="3912617"/>
            <a:ext cx="832502" cy="216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751D95D-DC49-499A-B097-80C5693B2358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H="1" flipV="1">
            <a:off x="1989577" y="3912617"/>
            <a:ext cx="832502" cy="216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96A579B8-6F28-4666-BE06-BB356F2AC918}"/>
              </a:ext>
            </a:extLst>
          </p:cNvPr>
          <p:cNvCxnSpPr>
            <a:stCxn id="51" idx="2"/>
            <a:endCxn id="53" idx="0"/>
          </p:cNvCxnSpPr>
          <p:nvPr/>
        </p:nvCxnSpPr>
        <p:spPr>
          <a:xfrm flipH="1">
            <a:off x="470031" y="4488617"/>
            <a:ext cx="687044" cy="245432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FDEF00F-3E71-4EC2-80FB-65DE0BF4AF8E}"/>
              </a:ext>
            </a:extLst>
          </p:cNvPr>
          <p:cNvCxnSpPr>
            <a:stCxn id="54" idx="0"/>
            <a:endCxn id="52" idx="2"/>
          </p:cNvCxnSpPr>
          <p:nvPr/>
        </p:nvCxnSpPr>
        <p:spPr>
          <a:xfrm flipV="1">
            <a:off x="1989577" y="3336617"/>
            <a:ext cx="1318129" cy="216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E223D9C8-B6CB-41B6-8EA7-99899630CD50}"/>
              </a:ext>
            </a:extLst>
          </p:cNvPr>
          <p:cNvCxnSpPr>
            <a:cxnSpLocks/>
            <a:stCxn id="56" idx="0"/>
            <a:endCxn id="52" idx="2"/>
          </p:cNvCxnSpPr>
          <p:nvPr/>
        </p:nvCxnSpPr>
        <p:spPr>
          <a:xfrm flipH="1" flipV="1">
            <a:off x="3307706" y="3336617"/>
            <a:ext cx="832502" cy="216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EECF3A4E-7A4C-471C-974D-346F4DC1E98B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 flipH="1">
            <a:off x="3723957" y="3912617"/>
            <a:ext cx="416251" cy="216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1631F339-1589-47F6-972C-220551C84085}"/>
              </a:ext>
            </a:extLst>
          </p:cNvPr>
          <p:cNvSpPr/>
          <p:nvPr/>
        </p:nvSpPr>
        <p:spPr>
          <a:xfrm>
            <a:off x="948949" y="4128617"/>
            <a:ext cx="416251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E21B42AD-011C-438D-876D-FD346A336B6D}"/>
              </a:ext>
            </a:extLst>
          </p:cNvPr>
          <p:cNvSpPr/>
          <p:nvPr/>
        </p:nvSpPr>
        <p:spPr>
          <a:xfrm>
            <a:off x="3099580" y="2976617"/>
            <a:ext cx="416251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ECC23B3E-79B1-48E6-AE4F-EBF671E05115}"/>
              </a:ext>
            </a:extLst>
          </p:cNvPr>
          <p:cNvSpPr/>
          <p:nvPr/>
        </p:nvSpPr>
        <p:spPr>
          <a:xfrm>
            <a:off x="261905" y="4734049"/>
            <a:ext cx="416251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DBD14143-BFF1-4CDC-9F11-E1EA400072BB}"/>
              </a:ext>
            </a:extLst>
          </p:cNvPr>
          <p:cNvSpPr/>
          <p:nvPr/>
        </p:nvSpPr>
        <p:spPr>
          <a:xfrm>
            <a:off x="1781451" y="3552617"/>
            <a:ext cx="416251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C780796C-48EB-4369-9897-C03AE95395DE}"/>
              </a:ext>
            </a:extLst>
          </p:cNvPr>
          <p:cNvSpPr/>
          <p:nvPr/>
        </p:nvSpPr>
        <p:spPr>
          <a:xfrm>
            <a:off x="2613954" y="4128617"/>
            <a:ext cx="416251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6D2E49C7-6DB1-46EC-9DEA-5A3D75AE71EC}"/>
              </a:ext>
            </a:extLst>
          </p:cNvPr>
          <p:cNvSpPr/>
          <p:nvPr/>
        </p:nvSpPr>
        <p:spPr>
          <a:xfrm>
            <a:off x="3932083" y="3552617"/>
            <a:ext cx="416251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A337B99A-252A-4288-A7F1-E0AA2988873E}"/>
              </a:ext>
            </a:extLst>
          </p:cNvPr>
          <p:cNvSpPr/>
          <p:nvPr/>
        </p:nvSpPr>
        <p:spPr>
          <a:xfrm>
            <a:off x="3515832" y="4128617"/>
            <a:ext cx="416251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362C6894-AA52-4E80-9A3D-D97C75380CCE}"/>
              </a:ext>
            </a:extLst>
          </p:cNvPr>
          <p:cNvCxnSpPr>
            <a:cxnSpLocks/>
            <a:stCxn id="66" idx="0"/>
            <a:endCxn id="53" idx="2"/>
          </p:cNvCxnSpPr>
          <p:nvPr/>
        </p:nvCxnSpPr>
        <p:spPr>
          <a:xfrm flipH="1" flipV="1">
            <a:off x="470031" y="5094049"/>
            <a:ext cx="416251" cy="162098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1B409DFB-09E8-44EC-94A5-C7F46813C10D}"/>
              </a:ext>
            </a:extLst>
          </p:cNvPr>
          <p:cNvSpPr/>
          <p:nvPr/>
        </p:nvSpPr>
        <p:spPr>
          <a:xfrm>
            <a:off x="678156" y="5256147"/>
            <a:ext cx="416251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04EF91D4-D6C2-4844-87F1-81583F86002B}"/>
              </a:ext>
            </a:extLst>
          </p:cNvPr>
          <p:cNvCxnSpPr>
            <a:cxnSpLocks/>
            <a:stCxn id="97" idx="0"/>
            <a:endCxn id="51" idx="2"/>
          </p:cNvCxnSpPr>
          <p:nvPr/>
        </p:nvCxnSpPr>
        <p:spPr>
          <a:xfrm flipH="1" flipV="1">
            <a:off x="1157075" y="4488617"/>
            <a:ext cx="544337" cy="247069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D2D83104-7D2F-4E7B-9CED-CDA0602861B6}"/>
              </a:ext>
            </a:extLst>
          </p:cNvPr>
          <p:cNvSpPr/>
          <p:nvPr/>
        </p:nvSpPr>
        <p:spPr>
          <a:xfrm>
            <a:off x="1493286" y="4735686"/>
            <a:ext cx="416251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F49C6180-44FC-47B5-966E-DA24DC53724F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7179301" y="3908815"/>
            <a:ext cx="303331" cy="219843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>
            <a:extLst>
              <a:ext uri="{FF2B5EF4-FFF2-40B4-BE49-F238E27FC236}">
                <a16:creationId xmlns:a16="http://schemas.microsoft.com/office/drawing/2014/main" id="{7D83590D-0CD4-406B-8E2A-0F3A5DD79D66}"/>
              </a:ext>
            </a:extLst>
          </p:cNvPr>
          <p:cNvCxnSpPr>
            <a:cxnSpLocks/>
            <a:stCxn id="114" idx="2"/>
            <a:endCxn id="112" idx="0"/>
          </p:cNvCxnSpPr>
          <p:nvPr/>
        </p:nvCxnSpPr>
        <p:spPr>
          <a:xfrm>
            <a:off x="6492257" y="3332774"/>
            <a:ext cx="1138935" cy="21600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Прямоугольник 114">
            <a:extLst>
              <a:ext uri="{FF2B5EF4-FFF2-40B4-BE49-F238E27FC236}">
                <a16:creationId xmlns:a16="http://schemas.microsoft.com/office/drawing/2014/main" id="{DF03069A-A24A-47A9-9AF7-F3FE5A9CCCE1}"/>
              </a:ext>
            </a:extLst>
          </p:cNvPr>
          <p:cNvSpPr/>
          <p:nvPr/>
        </p:nvSpPr>
        <p:spPr>
          <a:xfrm>
            <a:off x="6971175" y="4128658"/>
            <a:ext cx="416251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6</a:t>
            </a:r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384C4021-1897-4839-929B-C96E4071D937}"/>
              </a:ext>
            </a:extLst>
          </p:cNvPr>
          <p:cNvGrpSpPr/>
          <p:nvPr/>
        </p:nvGrpSpPr>
        <p:grpSpPr>
          <a:xfrm>
            <a:off x="7423066" y="3548774"/>
            <a:ext cx="1248754" cy="1512000"/>
            <a:chOff x="7605361" y="2976617"/>
            <a:chExt cx="1248754" cy="1512000"/>
          </a:xfrm>
        </p:grpSpPr>
        <p:cxnSp>
          <p:nvCxnSpPr>
            <p:cNvPr id="109" name="Прямая со стрелкой 108">
              <a:extLst>
                <a:ext uri="{FF2B5EF4-FFF2-40B4-BE49-F238E27FC236}">
                  <a16:creationId xmlns:a16="http://schemas.microsoft.com/office/drawing/2014/main" id="{9A63D2A5-BAAF-40D9-A140-E48F8CF7332A}"/>
                </a:ext>
              </a:extLst>
            </p:cNvPr>
            <p:cNvCxnSpPr>
              <a:cxnSpLocks/>
              <a:stCxn id="116" idx="0"/>
              <a:endCxn id="112" idx="2"/>
            </p:cNvCxnSpPr>
            <p:nvPr/>
          </p:nvCxnSpPr>
          <p:spPr>
            <a:xfrm flipH="1" flipV="1">
              <a:off x="7813487" y="3336617"/>
              <a:ext cx="832502" cy="216000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 стрелкой 109">
              <a:extLst>
                <a:ext uri="{FF2B5EF4-FFF2-40B4-BE49-F238E27FC236}">
                  <a16:creationId xmlns:a16="http://schemas.microsoft.com/office/drawing/2014/main" id="{3EDD25FE-2BB3-4EC4-8B7F-F88D8B7908BB}"/>
                </a:ext>
              </a:extLst>
            </p:cNvPr>
            <p:cNvCxnSpPr>
              <a:stCxn id="116" idx="2"/>
              <a:endCxn id="117" idx="0"/>
            </p:cNvCxnSpPr>
            <p:nvPr/>
          </p:nvCxnSpPr>
          <p:spPr>
            <a:xfrm flipH="1">
              <a:off x="8229738" y="3912617"/>
              <a:ext cx="416251" cy="216000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Прямоугольник 111">
              <a:extLst>
                <a:ext uri="{FF2B5EF4-FFF2-40B4-BE49-F238E27FC236}">
                  <a16:creationId xmlns:a16="http://schemas.microsoft.com/office/drawing/2014/main" id="{EC992D4C-A32B-472D-9F53-AE62F67A5809}"/>
                </a:ext>
              </a:extLst>
            </p:cNvPr>
            <p:cNvSpPr/>
            <p:nvPr/>
          </p:nvSpPr>
          <p:spPr>
            <a:xfrm>
              <a:off x="7605361" y="2976617"/>
              <a:ext cx="416251" cy="3600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6" name="Прямоугольник 115">
              <a:extLst>
                <a:ext uri="{FF2B5EF4-FFF2-40B4-BE49-F238E27FC236}">
                  <a16:creationId xmlns:a16="http://schemas.microsoft.com/office/drawing/2014/main" id="{530F9BCB-A90D-44D1-918F-0187040D9C2A}"/>
                </a:ext>
              </a:extLst>
            </p:cNvPr>
            <p:cNvSpPr/>
            <p:nvPr/>
          </p:nvSpPr>
          <p:spPr>
            <a:xfrm>
              <a:off x="8437864" y="3552617"/>
              <a:ext cx="416251" cy="3600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ru-RU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17" name="Прямоугольник 116">
              <a:extLst>
                <a:ext uri="{FF2B5EF4-FFF2-40B4-BE49-F238E27FC236}">
                  <a16:creationId xmlns:a16="http://schemas.microsoft.com/office/drawing/2014/main" id="{ACFB900A-55F7-4D39-858B-F6218E77DCE5}"/>
                </a:ext>
              </a:extLst>
            </p:cNvPr>
            <p:cNvSpPr/>
            <p:nvPr/>
          </p:nvSpPr>
          <p:spPr>
            <a:xfrm>
              <a:off x="8021613" y="4128617"/>
              <a:ext cx="416251" cy="3600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D02F1DAD-DA9B-493E-B122-8B604AC1ECCA}"/>
              </a:ext>
            </a:extLst>
          </p:cNvPr>
          <p:cNvGrpSpPr/>
          <p:nvPr/>
        </p:nvGrpSpPr>
        <p:grpSpPr>
          <a:xfrm>
            <a:off x="4764585" y="2972774"/>
            <a:ext cx="1935797" cy="2088000"/>
            <a:chOff x="4767686" y="3552617"/>
            <a:chExt cx="1935797" cy="2088000"/>
          </a:xfrm>
        </p:grpSpPr>
        <p:cxnSp>
          <p:nvCxnSpPr>
            <p:cNvPr id="105" name="Прямая со стрелкой 104">
              <a:extLst>
                <a:ext uri="{FF2B5EF4-FFF2-40B4-BE49-F238E27FC236}">
                  <a16:creationId xmlns:a16="http://schemas.microsoft.com/office/drawing/2014/main" id="{46B3F9F0-EE19-4941-B75F-293E4AD85AAC}"/>
                </a:ext>
              </a:extLst>
            </p:cNvPr>
            <p:cNvCxnSpPr>
              <a:stCxn id="114" idx="2"/>
            </p:cNvCxnSpPr>
            <p:nvPr/>
          </p:nvCxnSpPr>
          <p:spPr>
            <a:xfrm flipH="1">
              <a:off x="5662855" y="3912617"/>
              <a:ext cx="832502" cy="216000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>
              <a:extLst>
                <a:ext uri="{FF2B5EF4-FFF2-40B4-BE49-F238E27FC236}">
                  <a16:creationId xmlns:a16="http://schemas.microsoft.com/office/drawing/2014/main" id="{C24B24E1-3684-40B4-B63C-DD4923E94FF5}"/>
                </a:ext>
              </a:extLst>
            </p:cNvPr>
            <p:cNvCxnSpPr>
              <a:stCxn id="111" idx="2"/>
              <a:endCxn id="113" idx="0"/>
            </p:cNvCxnSpPr>
            <p:nvPr/>
          </p:nvCxnSpPr>
          <p:spPr>
            <a:xfrm flipH="1">
              <a:off x="4975812" y="4488617"/>
              <a:ext cx="687044" cy="245432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Прямоугольник 110">
              <a:extLst>
                <a:ext uri="{FF2B5EF4-FFF2-40B4-BE49-F238E27FC236}">
                  <a16:creationId xmlns:a16="http://schemas.microsoft.com/office/drawing/2014/main" id="{F27A743E-E3E6-4FD4-95EB-66DE27A02E28}"/>
                </a:ext>
              </a:extLst>
            </p:cNvPr>
            <p:cNvSpPr/>
            <p:nvPr/>
          </p:nvSpPr>
          <p:spPr>
            <a:xfrm>
              <a:off x="5454730" y="4128617"/>
              <a:ext cx="416251" cy="3600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3" name="Прямоугольник 112">
              <a:extLst>
                <a:ext uri="{FF2B5EF4-FFF2-40B4-BE49-F238E27FC236}">
                  <a16:creationId xmlns:a16="http://schemas.microsoft.com/office/drawing/2014/main" id="{82FDF2C0-41EA-4F8C-835B-022B97781DB4}"/>
                </a:ext>
              </a:extLst>
            </p:cNvPr>
            <p:cNvSpPr/>
            <p:nvPr/>
          </p:nvSpPr>
          <p:spPr>
            <a:xfrm>
              <a:off x="4767686" y="4734049"/>
              <a:ext cx="416251" cy="3600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4" name="Прямоугольник 113">
              <a:extLst>
                <a:ext uri="{FF2B5EF4-FFF2-40B4-BE49-F238E27FC236}">
                  <a16:creationId xmlns:a16="http://schemas.microsoft.com/office/drawing/2014/main" id="{68134CAF-050D-4863-A426-E2B4E6C996D4}"/>
                </a:ext>
              </a:extLst>
            </p:cNvPr>
            <p:cNvSpPr/>
            <p:nvPr/>
          </p:nvSpPr>
          <p:spPr>
            <a:xfrm>
              <a:off x="6287232" y="3552617"/>
              <a:ext cx="416251" cy="3600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18" name="Прямая со стрелкой 117">
              <a:extLst>
                <a:ext uri="{FF2B5EF4-FFF2-40B4-BE49-F238E27FC236}">
                  <a16:creationId xmlns:a16="http://schemas.microsoft.com/office/drawing/2014/main" id="{B86D4F28-CFE8-4AF5-A836-77464BE91D5A}"/>
                </a:ext>
              </a:extLst>
            </p:cNvPr>
            <p:cNvCxnSpPr>
              <a:cxnSpLocks/>
              <a:stCxn id="119" idx="0"/>
              <a:endCxn id="113" idx="2"/>
            </p:cNvCxnSpPr>
            <p:nvPr/>
          </p:nvCxnSpPr>
          <p:spPr>
            <a:xfrm flipH="1" flipV="1">
              <a:off x="4975812" y="5094049"/>
              <a:ext cx="343522" cy="186568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Прямоугольник 118">
              <a:extLst>
                <a:ext uri="{FF2B5EF4-FFF2-40B4-BE49-F238E27FC236}">
                  <a16:creationId xmlns:a16="http://schemas.microsoft.com/office/drawing/2014/main" id="{B8A9BC67-57D2-46F5-BD75-87128F9FF4F1}"/>
                </a:ext>
              </a:extLst>
            </p:cNvPr>
            <p:cNvSpPr/>
            <p:nvPr/>
          </p:nvSpPr>
          <p:spPr>
            <a:xfrm>
              <a:off x="5111208" y="5280617"/>
              <a:ext cx="416251" cy="3600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20" name="Прямая со стрелкой 119">
              <a:extLst>
                <a:ext uri="{FF2B5EF4-FFF2-40B4-BE49-F238E27FC236}">
                  <a16:creationId xmlns:a16="http://schemas.microsoft.com/office/drawing/2014/main" id="{B8DFFA28-C239-45E2-A5C1-B6F86FC6848E}"/>
                </a:ext>
              </a:extLst>
            </p:cNvPr>
            <p:cNvCxnSpPr>
              <a:cxnSpLocks/>
              <a:stCxn id="121" idx="0"/>
              <a:endCxn id="111" idx="2"/>
            </p:cNvCxnSpPr>
            <p:nvPr/>
          </p:nvCxnSpPr>
          <p:spPr>
            <a:xfrm flipH="1" flipV="1">
              <a:off x="5662856" y="4488617"/>
              <a:ext cx="544337" cy="247069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Прямоугольник 120">
              <a:extLst>
                <a:ext uri="{FF2B5EF4-FFF2-40B4-BE49-F238E27FC236}">
                  <a16:creationId xmlns:a16="http://schemas.microsoft.com/office/drawing/2014/main" id="{F5A4F7BE-4307-4788-984B-078775084395}"/>
                </a:ext>
              </a:extLst>
            </p:cNvPr>
            <p:cNvSpPr/>
            <p:nvPr/>
          </p:nvSpPr>
          <p:spPr>
            <a:xfrm>
              <a:off x="5999067" y="4735686"/>
              <a:ext cx="416251" cy="3600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chemeClr val="tx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1442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Большой поворот дерева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11061AB-6118-47DC-B2EE-10760FA2785E}"/>
              </a:ext>
            </a:extLst>
          </p:cNvPr>
          <p:cNvSpPr txBox="1"/>
          <p:nvPr/>
        </p:nvSpPr>
        <p:spPr>
          <a:xfrm>
            <a:off x="446202" y="5772050"/>
            <a:ext cx="3295121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A &lt; b &lt; C &lt; d &lt; E &lt; f &lt; G</a:t>
            </a:r>
            <a:endParaRPr lang="ru-RU" dirty="0"/>
          </a:p>
        </p:txBody>
      </p:sp>
      <p:sp>
        <p:nvSpPr>
          <p:cNvPr id="115" name="Прямоугольник 114">
            <a:extLst>
              <a:ext uri="{FF2B5EF4-FFF2-40B4-BE49-F238E27FC236}">
                <a16:creationId xmlns:a16="http://schemas.microsoft.com/office/drawing/2014/main" id="{37BDFF91-94A2-4E86-9245-D915EE205EB7}"/>
              </a:ext>
            </a:extLst>
          </p:cNvPr>
          <p:cNvSpPr/>
          <p:nvPr/>
        </p:nvSpPr>
        <p:spPr>
          <a:xfrm>
            <a:off x="969254" y="2727592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6" name="Равнобедренный треугольник 115">
            <a:extLst>
              <a:ext uri="{FF2B5EF4-FFF2-40B4-BE49-F238E27FC236}">
                <a16:creationId xmlns:a16="http://schemas.microsoft.com/office/drawing/2014/main" id="{C6BECC37-6F6D-4C17-8CDB-58C6A0FD35B7}"/>
              </a:ext>
            </a:extLst>
          </p:cNvPr>
          <p:cNvSpPr/>
          <p:nvPr/>
        </p:nvSpPr>
        <p:spPr>
          <a:xfrm>
            <a:off x="196478" y="3444383"/>
            <a:ext cx="816811" cy="1268063"/>
          </a:xfrm>
          <a:prstGeom prst="triangle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7" name="Прямоугольник 116">
            <a:extLst>
              <a:ext uri="{FF2B5EF4-FFF2-40B4-BE49-F238E27FC236}">
                <a16:creationId xmlns:a16="http://schemas.microsoft.com/office/drawing/2014/main" id="{F3D026A3-4F36-4732-A18A-C8E49883104F}"/>
              </a:ext>
            </a:extLst>
          </p:cNvPr>
          <p:cNvSpPr/>
          <p:nvPr/>
        </p:nvSpPr>
        <p:spPr>
          <a:xfrm>
            <a:off x="2710205" y="1922546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9" name="Равнобедренный треугольник 118">
            <a:extLst>
              <a:ext uri="{FF2B5EF4-FFF2-40B4-BE49-F238E27FC236}">
                <a16:creationId xmlns:a16="http://schemas.microsoft.com/office/drawing/2014/main" id="{73636477-8E86-4FB8-AB0F-9F89A3852654}"/>
              </a:ext>
            </a:extLst>
          </p:cNvPr>
          <p:cNvSpPr/>
          <p:nvPr/>
        </p:nvSpPr>
        <p:spPr>
          <a:xfrm>
            <a:off x="3251667" y="2833966"/>
            <a:ext cx="816811" cy="1268063"/>
          </a:xfrm>
          <a:prstGeom prst="triangle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EF0CAD98-47F1-4D30-A579-5768CFAC6F55}"/>
              </a:ext>
            </a:extLst>
          </p:cNvPr>
          <p:cNvCxnSpPr>
            <a:cxnSpLocks/>
            <a:stCxn id="116" idx="0"/>
            <a:endCxn id="115" idx="2"/>
          </p:cNvCxnSpPr>
          <p:nvPr/>
        </p:nvCxnSpPr>
        <p:spPr>
          <a:xfrm flipV="1">
            <a:off x="604884" y="3087592"/>
            <a:ext cx="580370" cy="356791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08251A94-FE63-4755-918C-897BB287E48E}"/>
              </a:ext>
            </a:extLst>
          </p:cNvPr>
          <p:cNvCxnSpPr>
            <a:cxnSpLocks/>
            <a:stCxn id="119" idx="0"/>
            <a:endCxn id="117" idx="2"/>
          </p:cNvCxnSpPr>
          <p:nvPr/>
        </p:nvCxnSpPr>
        <p:spPr>
          <a:xfrm flipH="1" flipV="1">
            <a:off x="2926205" y="2282546"/>
            <a:ext cx="733868" cy="55142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2A8A30ED-FB8E-421B-8319-4E372B4DC699}"/>
              </a:ext>
            </a:extLst>
          </p:cNvPr>
          <p:cNvCxnSpPr>
            <a:cxnSpLocks/>
            <a:stCxn id="115" idx="0"/>
            <a:endCxn id="117" idx="2"/>
          </p:cNvCxnSpPr>
          <p:nvPr/>
        </p:nvCxnSpPr>
        <p:spPr>
          <a:xfrm flipV="1">
            <a:off x="1185254" y="2282546"/>
            <a:ext cx="1740951" cy="445046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A5375756-08E7-4E89-BA05-E485BBA7DBD0}"/>
              </a:ext>
            </a:extLst>
          </p:cNvPr>
          <p:cNvCxnSpPr>
            <a:cxnSpLocks/>
            <a:stCxn id="32" idx="0"/>
            <a:endCxn id="115" idx="2"/>
          </p:cNvCxnSpPr>
          <p:nvPr/>
        </p:nvCxnSpPr>
        <p:spPr>
          <a:xfrm flipH="1" flipV="1">
            <a:off x="1185254" y="3087592"/>
            <a:ext cx="879257" cy="381888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C2DA2F4C-EDF4-4A10-A7FF-871088568F4B}"/>
              </a:ext>
            </a:extLst>
          </p:cNvPr>
          <p:cNvSpPr/>
          <p:nvPr/>
        </p:nvSpPr>
        <p:spPr>
          <a:xfrm>
            <a:off x="1848511" y="346948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3" name="Равнобедренный треугольник 32">
            <a:extLst>
              <a:ext uri="{FF2B5EF4-FFF2-40B4-BE49-F238E27FC236}">
                <a16:creationId xmlns:a16="http://schemas.microsoft.com/office/drawing/2014/main" id="{8591C1F3-85E6-460B-8417-456B0541E78C}"/>
              </a:ext>
            </a:extLst>
          </p:cNvPr>
          <p:cNvSpPr/>
          <p:nvPr/>
        </p:nvSpPr>
        <p:spPr>
          <a:xfrm>
            <a:off x="1214698" y="4186270"/>
            <a:ext cx="816811" cy="1268063"/>
          </a:xfrm>
          <a:prstGeom prst="triangle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С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Равнобедренный треугольник 33">
            <a:extLst>
              <a:ext uri="{FF2B5EF4-FFF2-40B4-BE49-F238E27FC236}">
                <a16:creationId xmlns:a16="http://schemas.microsoft.com/office/drawing/2014/main" id="{29236B13-B7E3-44C9-9851-949A14DBC8EB}"/>
              </a:ext>
            </a:extLst>
          </p:cNvPr>
          <p:cNvSpPr/>
          <p:nvPr/>
        </p:nvSpPr>
        <p:spPr>
          <a:xfrm>
            <a:off x="2093763" y="4186269"/>
            <a:ext cx="816811" cy="1268063"/>
          </a:xfrm>
          <a:prstGeom prst="triangle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55803C1-2697-47CC-AC0E-5C7F88612156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1623104" y="3829480"/>
            <a:ext cx="441407" cy="35679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62C621A5-0343-4324-9240-F541DEA56E8B}"/>
              </a:ext>
            </a:extLst>
          </p:cNvPr>
          <p:cNvCxnSpPr>
            <a:cxnSpLocks/>
            <a:stCxn id="34" idx="0"/>
            <a:endCxn id="32" idx="2"/>
          </p:cNvCxnSpPr>
          <p:nvPr/>
        </p:nvCxnSpPr>
        <p:spPr>
          <a:xfrm flipH="1" flipV="1">
            <a:off x="2064511" y="3829480"/>
            <a:ext cx="437658" cy="356789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19AF1E9-363D-4B49-AEB7-EC66D8DB5BC0}"/>
              </a:ext>
            </a:extLst>
          </p:cNvPr>
          <p:cNvSpPr txBox="1"/>
          <p:nvPr/>
        </p:nvSpPr>
        <p:spPr>
          <a:xfrm>
            <a:off x="246914" y="855117"/>
            <a:ext cx="8511032" cy="72777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80000"/>
              </a:lnSpc>
            </a:pPr>
            <a:r>
              <a:rPr lang="ru-RU" dirty="0"/>
              <a:t>Большой поворот – это комбинация двух малых поворотов.</a:t>
            </a:r>
            <a:br>
              <a:rPr lang="ru-RU" dirty="0"/>
            </a:br>
            <a:r>
              <a:rPr lang="ru-RU" dirty="0"/>
              <a:t>Большой </a:t>
            </a:r>
            <a:r>
              <a:rPr lang="ru-RU" b="1" dirty="0"/>
              <a:t>правый</a:t>
            </a:r>
            <a:r>
              <a:rPr lang="ru-RU" dirty="0"/>
              <a:t> поворот = малый левый + малый правый.</a:t>
            </a: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B6A68796-49AD-4742-A6CD-405294DF8A45}"/>
              </a:ext>
            </a:extLst>
          </p:cNvPr>
          <p:cNvGrpSpPr/>
          <p:nvPr/>
        </p:nvGrpSpPr>
        <p:grpSpPr>
          <a:xfrm>
            <a:off x="4351256" y="1922546"/>
            <a:ext cx="4015897" cy="3531787"/>
            <a:chOff x="4351256" y="1922546"/>
            <a:chExt cx="4015897" cy="3531787"/>
          </a:xfrm>
        </p:grpSpPr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72091475-27DE-4717-8225-FAA9A4E0BF22}"/>
                </a:ext>
              </a:extLst>
            </p:cNvPr>
            <p:cNvSpPr/>
            <p:nvPr/>
          </p:nvSpPr>
          <p:spPr>
            <a:xfrm>
              <a:off x="7008880" y="1922546"/>
              <a:ext cx="432000" cy="3600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50" name="Равнобедренный треугольник 49">
              <a:extLst>
                <a:ext uri="{FF2B5EF4-FFF2-40B4-BE49-F238E27FC236}">
                  <a16:creationId xmlns:a16="http://schemas.microsoft.com/office/drawing/2014/main" id="{A15E01D3-64B4-4512-B1D4-1E810FB01563}"/>
                </a:ext>
              </a:extLst>
            </p:cNvPr>
            <p:cNvSpPr/>
            <p:nvPr/>
          </p:nvSpPr>
          <p:spPr>
            <a:xfrm>
              <a:off x="7550342" y="2833966"/>
              <a:ext cx="816811" cy="1268063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E86258BF-9762-4556-B3B4-873589CF513E}"/>
                </a:ext>
              </a:extLst>
            </p:cNvPr>
            <p:cNvGrpSpPr/>
            <p:nvPr/>
          </p:nvGrpSpPr>
          <p:grpSpPr>
            <a:xfrm>
              <a:off x="4351256" y="3469478"/>
              <a:ext cx="1204776" cy="1984854"/>
              <a:chOff x="4495153" y="2727592"/>
              <a:chExt cx="1204776" cy="1984854"/>
            </a:xfrm>
          </p:grpSpPr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59EAA944-1F85-4991-A412-A2C9A649E111}"/>
                  </a:ext>
                </a:extLst>
              </p:cNvPr>
              <p:cNvSpPr/>
              <p:nvPr/>
            </p:nvSpPr>
            <p:spPr>
              <a:xfrm>
                <a:off x="5267929" y="2727592"/>
                <a:ext cx="432000" cy="3600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</a:t>
                </a:r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Равнобедренный треугольник 47">
                <a:extLst>
                  <a:ext uri="{FF2B5EF4-FFF2-40B4-BE49-F238E27FC236}">
                    <a16:creationId xmlns:a16="http://schemas.microsoft.com/office/drawing/2014/main" id="{C2986BC0-9A0F-46A8-BFA8-0F3F007CDE71}"/>
                  </a:ext>
                </a:extLst>
              </p:cNvPr>
              <p:cNvSpPr/>
              <p:nvPr/>
            </p:nvSpPr>
            <p:spPr>
              <a:xfrm>
                <a:off x="4495153" y="3444383"/>
                <a:ext cx="816811" cy="1268063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Прямая со стрелкой 50">
                <a:extLst>
                  <a:ext uri="{FF2B5EF4-FFF2-40B4-BE49-F238E27FC236}">
                    <a16:creationId xmlns:a16="http://schemas.microsoft.com/office/drawing/2014/main" id="{89533825-EE4C-4948-A26C-8D565603C2D9}"/>
                  </a:ext>
                </a:extLst>
              </p:cNvPr>
              <p:cNvCxnSpPr>
                <a:cxnSpLocks/>
                <a:stCxn id="48" idx="0"/>
                <a:endCxn id="47" idx="2"/>
              </p:cNvCxnSpPr>
              <p:nvPr/>
            </p:nvCxnSpPr>
            <p:spPr>
              <a:xfrm flipV="1">
                <a:off x="4903559" y="3087592"/>
                <a:ext cx="580370" cy="356791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Прямая со стрелкой 51">
              <a:extLst>
                <a:ext uri="{FF2B5EF4-FFF2-40B4-BE49-F238E27FC236}">
                  <a16:creationId xmlns:a16="http://schemas.microsoft.com/office/drawing/2014/main" id="{982FD78B-271F-4E3B-A324-A3BCD4680455}"/>
                </a:ext>
              </a:extLst>
            </p:cNvPr>
            <p:cNvCxnSpPr>
              <a:cxnSpLocks/>
              <a:stCxn id="50" idx="0"/>
              <a:endCxn id="49" idx="2"/>
            </p:cNvCxnSpPr>
            <p:nvPr/>
          </p:nvCxnSpPr>
          <p:spPr>
            <a:xfrm flipH="1" flipV="1">
              <a:off x="7224880" y="2282546"/>
              <a:ext cx="733868" cy="551420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 стрелкой 52">
              <a:extLst>
                <a:ext uri="{FF2B5EF4-FFF2-40B4-BE49-F238E27FC236}">
                  <a16:creationId xmlns:a16="http://schemas.microsoft.com/office/drawing/2014/main" id="{706CF701-7D2C-4FBE-BB1A-26DE814F1F81}"/>
                </a:ext>
              </a:extLst>
            </p:cNvPr>
            <p:cNvCxnSpPr>
              <a:cxnSpLocks/>
              <a:stCxn id="55" idx="0"/>
              <a:endCxn id="49" idx="2"/>
            </p:cNvCxnSpPr>
            <p:nvPr/>
          </p:nvCxnSpPr>
          <p:spPr>
            <a:xfrm flipV="1">
              <a:off x="6363045" y="2282546"/>
              <a:ext cx="861835" cy="445046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53">
              <a:extLst>
                <a:ext uri="{FF2B5EF4-FFF2-40B4-BE49-F238E27FC236}">
                  <a16:creationId xmlns:a16="http://schemas.microsoft.com/office/drawing/2014/main" id="{ADF0E6C5-F3D7-44DE-BDE1-59E4FF1CB4C3}"/>
                </a:ext>
              </a:extLst>
            </p:cNvPr>
            <p:cNvCxnSpPr>
              <a:cxnSpLocks/>
              <a:stCxn id="55" idx="2"/>
              <a:endCxn id="47" idx="0"/>
            </p:cNvCxnSpPr>
            <p:nvPr/>
          </p:nvCxnSpPr>
          <p:spPr>
            <a:xfrm flipH="1">
              <a:off x="5340032" y="3087592"/>
              <a:ext cx="1023013" cy="381886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Равнобедренный треугольник 55">
              <a:extLst>
                <a:ext uri="{FF2B5EF4-FFF2-40B4-BE49-F238E27FC236}">
                  <a16:creationId xmlns:a16="http://schemas.microsoft.com/office/drawing/2014/main" id="{524EDD1A-74A1-469D-BE33-ACD8AA59EE92}"/>
                </a:ext>
              </a:extLst>
            </p:cNvPr>
            <p:cNvSpPr/>
            <p:nvPr/>
          </p:nvSpPr>
          <p:spPr>
            <a:xfrm>
              <a:off x="5513373" y="4186270"/>
              <a:ext cx="816811" cy="1268063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chemeClr val="tx1"/>
                  </a:solidFill>
                </a:rPr>
                <a:t>С</a:t>
              </a:r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Прямая со стрелкой 57">
              <a:extLst>
                <a:ext uri="{FF2B5EF4-FFF2-40B4-BE49-F238E27FC236}">
                  <a16:creationId xmlns:a16="http://schemas.microsoft.com/office/drawing/2014/main" id="{9D730AAD-1FAF-4A97-A589-7B2825A401B5}"/>
                </a:ext>
              </a:extLst>
            </p:cNvPr>
            <p:cNvCxnSpPr>
              <a:cxnSpLocks/>
              <a:stCxn id="56" idx="0"/>
              <a:endCxn id="47" idx="2"/>
            </p:cNvCxnSpPr>
            <p:nvPr/>
          </p:nvCxnSpPr>
          <p:spPr>
            <a:xfrm flipH="1" flipV="1">
              <a:off x="5340032" y="3829478"/>
              <a:ext cx="581747" cy="356792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84EEAB1F-7E0E-4E48-B1BF-68C3B6598743}"/>
                </a:ext>
              </a:extLst>
            </p:cNvPr>
            <p:cNvGrpSpPr/>
            <p:nvPr/>
          </p:nvGrpSpPr>
          <p:grpSpPr>
            <a:xfrm>
              <a:off x="6147045" y="2727592"/>
              <a:ext cx="1062063" cy="1984852"/>
              <a:chOff x="6147186" y="3469480"/>
              <a:chExt cx="1062063" cy="1984852"/>
            </a:xfrm>
          </p:grpSpPr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47A15BD0-7870-4211-8A5B-B13DB17C6537}"/>
                  </a:ext>
                </a:extLst>
              </p:cNvPr>
              <p:cNvSpPr/>
              <p:nvPr/>
            </p:nvSpPr>
            <p:spPr>
              <a:xfrm>
                <a:off x="6147186" y="3469480"/>
                <a:ext cx="432000" cy="3600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d</a:t>
                </a:r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Равнобедренный треугольник 56">
                <a:extLst>
                  <a:ext uri="{FF2B5EF4-FFF2-40B4-BE49-F238E27FC236}">
                    <a16:creationId xmlns:a16="http://schemas.microsoft.com/office/drawing/2014/main" id="{C5370DF4-D6CF-4161-8C68-1A9BC0C58440}"/>
                  </a:ext>
                </a:extLst>
              </p:cNvPr>
              <p:cNvSpPr/>
              <p:nvPr/>
            </p:nvSpPr>
            <p:spPr>
              <a:xfrm>
                <a:off x="6392438" y="4186269"/>
                <a:ext cx="816811" cy="1268063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E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Прямая со стрелкой 58">
                <a:extLst>
                  <a:ext uri="{FF2B5EF4-FFF2-40B4-BE49-F238E27FC236}">
                    <a16:creationId xmlns:a16="http://schemas.microsoft.com/office/drawing/2014/main" id="{3B26030A-553C-4B5A-B08D-4F1E88175E9D}"/>
                  </a:ext>
                </a:extLst>
              </p:cNvPr>
              <p:cNvCxnSpPr>
                <a:cxnSpLocks/>
                <a:stCxn id="57" idx="0"/>
                <a:endCxn id="55" idx="2"/>
              </p:cNvCxnSpPr>
              <p:nvPr/>
            </p:nvCxnSpPr>
            <p:spPr>
              <a:xfrm flipH="1" flipV="1">
                <a:off x="6363186" y="3829480"/>
                <a:ext cx="437658" cy="356789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Овал 21">
            <a:extLst>
              <a:ext uri="{FF2B5EF4-FFF2-40B4-BE49-F238E27FC236}">
                <a16:creationId xmlns:a16="http://schemas.microsoft.com/office/drawing/2014/main" id="{67FDCEB5-1F35-40CC-9B4E-3B42E151BCBC}"/>
              </a:ext>
            </a:extLst>
          </p:cNvPr>
          <p:cNvSpPr/>
          <p:nvPr/>
        </p:nvSpPr>
        <p:spPr>
          <a:xfrm rot="19473840">
            <a:off x="177098" y="2202745"/>
            <a:ext cx="2824463" cy="3763933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>
              <a:solidFill>
                <a:schemeClr val="tx1"/>
              </a:solidFill>
            </a:endParaRPr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AD31347E-12ED-4322-B04D-BE7C3BE93A78}"/>
              </a:ext>
            </a:extLst>
          </p:cNvPr>
          <p:cNvSpPr/>
          <p:nvPr/>
        </p:nvSpPr>
        <p:spPr>
          <a:xfrm rot="1957772">
            <a:off x="4355479" y="2420133"/>
            <a:ext cx="2824463" cy="3763933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>
              <a:solidFill>
                <a:schemeClr val="tx1"/>
              </a:solidFill>
            </a:endParaRPr>
          </a:p>
        </p:txBody>
      </p:sp>
      <p:sp>
        <p:nvSpPr>
          <p:cNvPr id="23" name="Стрелка: вправо 22">
            <a:extLst>
              <a:ext uri="{FF2B5EF4-FFF2-40B4-BE49-F238E27FC236}">
                <a16:creationId xmlns:a16="http://schemas.microsoft.com/office/drawing/2014/main" id="{C9BB439E-DF82-465D-BA70-E3958F6E11F5}"/>
              </a:ext>
            </a:extLst>
          </p:cNvPr>
          <p:cNvSpPr/>
          <p:nvPr/>
        </p:nvSpPr>
        <p:spPr>
          <a:xfrm>
            <a:off x="3492000" y="4509000"/>
            <a:ext cx="463925" cy="698484"/>
          </a:xfrm>
          <a:prstGeom prst="rightArrow">
            <a:avLst/>
          </a:prstGeom>
          <a:solidFill>
            <a:schemeClr val="accent2"/>
          </a:solidFill>
          <a:ln w="158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4F6F320-63EF-4F76-ACFA-2A6DFD3A18B5}"/>
              </a:ext>
            </a:extLst>
          </p:cNvPr>
          <p:cNvSpPr txBox="1"/>
          <p:nvPr/>
        </p:nvSpPr>
        <p:spPr>
          <a:xfrm>
            <a:off x="6800703" y="5568078"/>
            <a:ext cx="2178984" cy="71532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80000"/>
              </a:lnSpc>
            </a:pPr>
            <a:r>
              <a:rPr lang="ru-RU" dirty="0"/>
              <a:t>1) малый левый поворот</a:t>
            </a:r>
          </a:p>
        </p:txBody>
      </p:sp>
    </p:spTree>
    <p:extLst>
      <p:ext uri="{BB962C8B-B14F-4D97-AF65-F5344CB8AC3E}">
        <p14:creationId xmlns:p14="http://schemas.microsoft.com/office/powerpoint/2010/main" val="245518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2" grpId="0" animBg="1"/>
      <p:bldP spid="67" grpId="0" animBg="1"/>
      <p:bldP spid="23" grpId="0" animBg="1"/>
      <p:bldP spid="6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Большой поворот дерева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9AF1E9-363D-4B49-AEB7-EC66D8DB5BC0}"/>
              </a:ext>
            </a:extLst>
          </p:cNvPr>
          <p:cNvSpPr txBox="1"/>
          <p:nvPr/>
        </p:nvSpPr>
        <p:spPr>
          <a:xfrm>
            <a:off x="246914" y="855117"/>
            <a:ext cx="8511032" cy="72777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80000"/>
              </a:lnSpc>
            </a:pPr>
            <a:r>
              <a:rPr lang="ru-RU" dirty="0"/>
              <a:t>Большой поворот – это комбинация двух малых поворотов.</a:t>
            </a:r>
            <a:br>
              <a:rPr lang="ru-RU" dirty="0"/>
            </a:br>
            <a:r>
              <a:rPr lang="ru-RU" dirty="0"/>
              <a:t>Большой </a:t>
            </a:r>
            <a:r>
              <a:rPr lang="ru-RU" b="1" dirty="0"/>
              <a:t>правый</a:t>
            </a:r>
            <a:r>
              <a:rPr lang="ru-RU" dirty="0"/>
              <a:t> поворот = малый левый + малый правый.</a:t>
            </a: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B6A68796-49AD-4742-A6CD-405294DF8A45}"/>
              </a:ext>
            </a:extLst>
          </p:cNvPr>
          <p:cNvGrpSpPr/>
          <p:nvPr/>
        </p:nvGrpSpPr>
        <p:grpSpPr>
          <a:xfrm>
            <a:off x="306899" y="1883873"/>
            <a:ext cx="4015897" cy="3531787"/>
            <a:chOff x="4351256" y="1922546"/>
            <a:chExt cx="4015897" cy="3531787"/>
          </a:xfrm>
        </p:grpSpPr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72091475-27DE-4717-8225-FAA9A4E0BF22}"/>
                </a:ext>
              </a:extLst>
            </p:cNvPr>
            <p:cNvSpPr/>
            <p:nvPr/>
          </p:nvSpPr>
          <p:spPr>
            <a:xfrm>
              <a:off x="7008880" y="1922546"/>
              <a:ext cx="432000" cy="3600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50" name="Равнобедренный треугольник 49">
              <a:extLst>
                <a:ext uri="{FF2B5EF4-FFF2-40B4-BE49-F238E27FC236}">
                  <a16:creationId xmlns:a16="http://schemas.microsoft.com/office/drawing/2014/main" id="{A15E01D3-64B4-4512-B1D4-1E810FB01563}"/>
                </a:ext>
              </a:extLst>
            </p:cNvPr>
            <p:cNvSpPr/>
            <p:nvPr/>
          </p:nvSpPr>
          <p:spPr>
            <a:xfrm>
              <a:off x="7550342" y="2833966"/>
              <a:ext cx="816811" cy="1268063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E86258BF-9762-4556-B3B4-873589CF513E}"/>
                </a:ext>
              </a:extLst>
            </p:cNvPr>
            <p:cNvGrpSpPr/>
            <p:nvPr/>
          </p:nvGrpSpPr>
          <p:grpSpPr>
            <a:xfrm>
              <a:off x="4351256" y="3469478"/>
              <a:ext cx="1204776" cy="1984854"/>
              <a:chOff x="4495153" y="2727592"/>
              <a:chExt cx="1204776" cy="1984854"/>
            </a:xfrm>
          </p:grpSpPr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59EAA944-1F85-4991-A412-A2C9A649E111}"/>
                  </a:ext>
                </a:extLst>
              </p:cNvPr>
              <p:cNvSpPr/>
              <p:nvPr/>
            </p:nvSpPr>
            <p:spPr>
              <a:xfrm>
                <a:off x="5267929" y="2727592"/>
                <a:ext cx="432000" cy="3600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</a:t>
                </a:r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Равнобедренный треугольник 47">
                <a:extLst>
                  <a:ext uri="{FF2B5EF4-FFF2-40B4-BE49-F238E27FC236}">
                    <a16:creationId xmlns:a16="http://schemas.microsoft.com/office/drawing/2014/main" id="{C2986BC0-9A0F-46A8-BFA8-0F3F007CDE71}"/>
                  </a:ext>
                </a:extLst>
              </p:cNvPr>
              <p:cNvSpPr/>
              <p:nvPr/>
            </p:nvSpPr>
            <p:spPr>
              <a:xfrm>
                <a:off x="4495153" y="3444383"/>
                <a:ext cx="816811" cy="1268063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Прямая со стрелкой 50">
                <a:extLst>
                  <a:ext uri="{FF2B5EF4-FFF2-40B4-BE49-F238E27FC236}">
                    <a16:creationId xmlns:a16="http://schemas.microsoft.com/office/drawing/2014/main" id="{89533825-EE4C-4948-A26C-8D565603C2D9}"/>
                  </a:ext>
                </a:extLst>
              </p:cNvPr>
              <p:cNvCxnSpPr>
                <a:cxnSpLocks/>
                <a:stCxn id="48" idx="0"/>
                <a:endCxn id="47" idx="2"/>
              </p:cNvCxnSpPr>
              <p:nvPr/>
            </p:nvCxnSpPr>
            <p:spPr>
              <a:xfrm flipV="1">
                <a:off x="4903559" y="3087592"/>
                <a:ext cx="580370" cy="356791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Прямая со стрелкой 51">
              <a:extLst>
                <a:ext uri="{FF2B5EF4-FFF2-40B4-BE49-F238E27FC236}">
                  <a16:creationId xmlns:a16="http://schemas.microsoft.com/office/drawing/2014/main" id="{982FD78B-271F-4E3B-A324-A3BCD4680455}"/>
                </a:ext>
              </a:extLst>
            </p:cNvPr>
            <p:cNvCxnSpPr>
              <a:cxnSpLocks/>
              <a:stCxn id="50" idx="0"/>
              <a:endCxn id="49" idx="2"/>
            </p:cNvCxnSpPr>
            <p:nvPr/>
          </p:nvCxnSpPr>
          <p:spPr>
            <a:xfrm flipH="1" flipV="1">
              <a:off x="7224880" y="2282546"/>
              <a:ext cx="733868" cy="551420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 стрелкой 52">
              <a:extLst>
                <a:ext uri="{FF2B5EF4-FFF2-40B4-BE49-F238E27FC236}">
                  <a16:creationId xmlns:a16="http://schemas.microsoft.com/office/drawing/2014/main" id="{706CF701-7D2C-4FBE-BB1A-26DE814F1F81}"/>
                </a:ext>
              </a:extLst>
            </p:cNvPr>
            <p:cNvCxnSpPr>
              <a:cxnSpLocks/>
              <a:stCxn id="55" idx="0"/>
              <a:endCxn id="49" idx="2"/>
            </p:cNvCxnSpPr>
            <p:nvPr/>
          </p:nvCxnSpPr>
          <p:spPr>
            <a:xfrm flipV="1">
              <a:off x="6363045" y="2282546"/>
              <a:ext cx="861835" cy="445046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53">
              <a:extLst>
                <a:ext uri="{FF2B5EF4-FFF2-40B4-BE49-F238E27FC236}">
                  <a16:creationId xmlns:a16="http://schemas.microsoft.com/office/drawing/2014/main" id="{ADF0E6C5-F3D7-44DE-BDE1-59E4FF1CB4C3}"/>
                </a:ext>
              </a:extLst>
            </p:cNvPr>
            <p:cNvCxnSpPr>
              <a:cxnSpLocks/>
              <a:stCxn id="55" idx="2"/>
              <a:endCxn id="47" idx="0"/>
            </p:cNvCxnSpPr>
            <p:nvPr/>
          </p:nvCxnSpPr>
          <p:spPr>
            <a:xfrm flipH="1">
              <a:off x="5340032" y="3087592"/>
              <a:ext cx="1023013" cy="381886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Равнобедренный треугольник 55">
              <a:extLst>
                <a:ext uri="{FF2B5EF4-FFF2-40B4-BE49-F238E27FC236}">
                  <a16:creationId xmlns:a16="http://schemas.microsoft.com/office/drawing/2014/main" id="{524EDD1A-74A1-469D-BE33-ACD8AA59EE92}"/>
                </a:ext>
              </a:extLst>
            </p:cNvPr>
            <p:cNvSpPr/>
            <p:nvPr/>
          </p:nvSpPr>
          <p:spPr>
            <a:xfrm>
              <a:off x="5513373" y="4186270"/>
              <a:ext cx="816811" cy="1268063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chemeClr val="tx1"/>
                  </a:solidFill>
                </a:rPr>
                <a:t>С</a:t>
              </a:r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Прямая со стрелкой 57">
              <a:extLst>
                <a:ext uri="{FF2B5EF4-FFF2-40B4-BE49-F238E27FC236}">
                  <a16:creationId xmlns:a16="http://schemas.microsoft.com/office/drawing/2014/main" id="{9D730AAD-1FAF-4A97-A589-7B2825A401B5}"/>
                </a:ext>
              </a:extLst>
            </p:cNvPr>
            <p:cNvCxnSpPr>
              <a:cxnSpLocks/>
              <a:stCxn id="56" idx="0"/>
              <a:endCxn id="47" idx="2"/>
            </p:cNvCxnSpPr>
            <p:nvPr/>
          </p:nvCxnSpPr>
          <p:spPr>
            <a:xfrm flipH="1" flipV="1">
              <a:off x="5340032" y="3829478"/>
              <a:ext cx="581747" cy="356792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84EEAB1F-7E0E-4E48-B1BF-68C3B6598743}"/>
                </a:ext>
              </a:extLst>
            </p:cNvPr>
            <p:cNvGrpSpPr/>
            <p:nvPr/>
          </p:nvGrpSpPr>
          <p:grpSpPr>
            <a:xfrm>
              <a:off x="6147045" y="2727592"/>
              <a:ext cx="1062063" cy="1984852"/>
              <a:chOff x="6147186" y="3469480"/>
              <a:chExt cx="1062063" cy="1984852"/>
            </a:xfrm>
          </p:grpSpPr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47A15BD0-7870-4211-8A5B-B13DB17C6537}"/>
                  </a:ext>
                </a:extLst>
              </p:cNvPr>
              <p:cNvSpPr/>
              <p:nvPr/>
            </p:nvSpPr>
            <p:spPr>
              <a:xfrm>
                <a:off x="6147186" y="3469480"/>
                <a:ext cx="432000" cy="3600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d</a:t>
                </a:r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Равнобедренный треугольник 56">
                <a:extLst>
                  <a:ext uri="{FF2B5EF4-FFF2-40B4-BE49-F238E27FC236}">
                    <a16:creationId xmlns:a16="http://schemas.microsoft.com/office/drawing/2014/main" id="{C5370DF4-D6CF-4161-8C68-1A9BC0C58440}"/>
                  </a:ext>
                </a:extLst>
              </p:cNvPr>
              <p:cNvSpPr/>
              <p:nvPr/>
            </p:nvSpPr>
            <p:spPr>
              <a:xfrm>
                <a:off x="6392438" y="4186269"/>
                <a:ext cx="816811" cy="1268063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E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Прямая со стрелкой 58">
                <a:extLst>
                  <a:ext uri="{FF2B5EF4-FFF2-40B4-BE49-F238E27FC236}">
                    <a16:creationId xmlns:a16="http://schemas.microsoft.com/office/drawing/2014/main" id="{3B26030A-553C-4B5A-B08D-4F1E88175E9D}"/>
                  </a:ext>
                </a:extLst>
              </p:cNvPr>
              <p:cNvCxnSpPr>
                <a:cxnSpLocks/>
                <a:stCxn id="57" idx="0"/>
                <a:endCxn id="55" idx="2"/>
              </p:cNvCxnSpPr>
              <p:nvPr/>
            </p:nvCxnSpPr>
            <p:spPr>
              <a:xfrm flipH="1" flipV="1">
                <a:off x="6363186" y="3829480"/>
                <a:ext cx="437658" cy="356789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7" name="Овал 66">
            <a:extLst>
              <a:ext uri="{FF2B5EF4-FFF2-40B4-BE49-F238E27FC236}">
                <a16:creationId xmlns:a16="http://schemas.microsoft.com/office/drawing/2014/main" id="{AD31347E-12ED-4322-B04D-BE7C3BE93A78}"/>
              </a:ext>
            </a:extLst>
          </p:cNvPr>
          <p:cNvSpPr/>
          <p:nvPr/>
        </p:nvSpPr>
        <p:spPr>
          <a:xfrm rot="2852622">
            <a:off x="1851175" y="1331726"/>
            <a:ext cx="1788432" cy="2230309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>
              <a:solidFill>
                <a:schemeClr val="tx1"/>
              </a:solidFill>
            </a:endParaRPr>
          </a:p>
        </p:txBody>
      </p:sp>
      <p:sp>
        <p:nvSpPr>
          <p:cNvPr id="23" name="Стрелка: вправо 22">
            <a:extLst>
              <a:ext uri="{FF2B5EF4-FFF2-40B4-BE49-F238E27FC236}">
                <a16:creationId xmlns:a16="http://schemas.microsoft.com/office/drawing/2014/main" id="{C9BB439E-DF82-465D-BA70-E3958F6E11F5}"/>
              </a:ext>
            </a:extLst>
          </p:cNvPr>
          <p:cNvSpPr/>
          <p:nvPr/>
        </p:nvSpPr>
        <p:spPr>
          <a:xfrm>
            <a:off x="4298723" y="2050006"/>
            <a:ext cx="463925" cy="698484"/>
          </a:xfrm>
          <a:prstGeom prst="rightArrow">
            <a:avLst/>
          </a:prstGeom>
          <a:solidFill>
            <a:schemeClr val="accent2"/>
          </a:solidFill>
          <a:ln w="158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4F6F320-63EF-4F76-ACFA-2A6DFD3A18B5}"/>
              </a:ext>
            </a:extLst>
          </p:cNvPr>
          <p:cNvSpPr txBox="1"/>
          <p:nvPr/>
        </p:nvSpPr>
        <p:spPr>
          <a:xfrm>
            <a:off x="6714205" y="5555722"/>
            <a:ext cx="2343297" cy="71532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80000"/>
              </a:lnSpc>
            </a:pPr>
            <a:r>
              <a:rPr lang="ru-RU" dirty="0"/>
              <a:t>2) малый правый поворот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EEFD2084-603D-4FA8-AB92-9CFBF2E274E9}"/>
              </a:ext>
            </a:extLst>
          </p:cNvPr>
          <p:cNvGrpSpPr/>
          <p:nvPr/>
        </p:nvGrpSpPr>
        <p:grpSpPr>
          <a:xfrm>
            <a:off x="4485288" y="1883873"/>
            <a:ext cx="4234484" cy="2984529"/>
            <a:chOff x="4485288" y="1883873"/>
            <a:chExt cx="4234484" cy="2984529"/>
          </a:xfrm>
        </p:grpSpPr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24A55157-FC7F-48C2-86E5-5DA60987395C}"/>
                </a:ext>
              </a:extLst>
            </p:cNvPr>
            <p:cNvGrpSpPr/>
            <p:nvPr/>
          </p:nvGrpSpPr>
          <p:grpSpPr>
            <a:xfrm>
              <a:off x="7361499" y="2688919"/>
              <a:ext cx="1358273" cy="2179483"/>
              <a:chOff x="7363880" y="1883873"/>
              <a:chExt cx="1358273" cy="2179483"/>
            </a:xfrm>
          </p:grpSpPr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342F512D-7B66-4537-ADC7-D5677C0F5C96}"/>
                  </a:ext>
                </a:extLst>
              </p:cNvPr>
              <p:cNvSpPr/>
              <p:nvPr/>
            </p:nvSpPr>
            <p:spPr>
              <a:xfrm>
                <a:off x="7363880" y="1883873"/>
                <a:ext cx="432000" cy="3600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f</a:t>
                </a:r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Равнобедренный треугольник 42">
                <a:extLst>
                  <a:ext uri="{FF2B5EF4-FFF2-40B4-BE49-F238E27FC236}">
                    <a16:creationId xmlns:a16="http://schemas.microsoft.com/office/drawing/2014/main" id="{174FF827-E010-41F8-B1A5-AF415A7711F1}"/>
                  </a:ext>
                </a:extLst>
              </p:cNvPr>
              <p:cNvSpPr/>
              <p:nvPr/>
            </p:nvSpPr>
            <p:spPr>
              <a:xfrm>
                <a:off x="7905342" y="2795293"/>
                <a:ext cx="816811" cy="1268063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G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" name="Прямая со стрелкой 44">
                <a:extLst>
                  <a:ext uri="{FF2B5EF4-FFF2-40B4-BE49-F238E27FC236}">
                    <a16:creationId xmlns:a16="http://schemas.microsoft.com/office/drawing/2014/main" id="{D5FB45BB-C7FF-4D65-8713-8BBFAF130932}"/>
                  </a:ext>
                </a:extLst>
              </p:cNvPr>
              <p:cNvCxnSpPr>
                <a:cxnSpLocks/>
                <a:stCxn id="43" idx="0"/>
                <a:endCxn id="42" idx="2"/>
              </p:cNvCxnSpPr>
              <p:nvPr/>
            </p:nvCxnSpPr>
            <p:spPr>
              <a:xfrm flipH="1" flipV="1">
                <a:off x="7579880" y="2243873"/>
                <a:ext cx="733868" cy="55142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DA959F74-0711-4748-8942-E33ADB103700}"/>
                </a:ext>
              </a:extLst>
            </p:cNvPr>
            <p:cNvGrpSpPr/>
            <p:nvPr/>
          </p:nvGrpSpPr>
          <p:grpSpPr>
            <a:xfrm>
              <a:off x="4485288" y="1883873"/>
              <a:ext cx="3092211" cy="2982512"/>
              <a:chOff x="4485288" y="1883873"/>
              <a:chExt cx="3092211" cy="2982512"/>
            </a:xfrm>
          </p:grpSpPr>
          <p:cxnSp>
            <p:nvCxnSpPr>
              <p:cNvPr id="60" name="Прямая со стрелкой 59">
                <a:extLst>
                  <a:ext uri="{FF2B5EF4-FFF2-40B4-BE49-F238E27FC236}">
                    <a16:creationId xmlns:a16="http://schemas.microsoft.com/office/drawing/2014/main" id="{7ECA0E7E-75C9-4CAA-9C21-A9319896EA7A}"/>
                  </a:ext>
                </a:extLst>
              </p:cNvPr>
              <p:cNvCxnSpPr>
                <a:cxnSpLocks/>
                <a:stCxn id="65" idx="2"/>
                <a:endCxn id="42" idx="0"/>
              </p:cNvCxnSpPr>
              <p:nvPr/>
            </p:nvCxnSpPr>
            <p:spPr>
              <a:xfrm>
                <a:off x="6541501" y="2243873"/>
                <a:ext cx="1035998" cy="445046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B7CEAC1D-7E94-4D34-AB1E-2456C48C5199}"/>
                  </a:ext>
                </a:extLst>
              </p:cNvPr>
              <p:cNvSpPr/>
              <p:nvPr/>
            </p:nvSpPr>
            <p:spPr>
              <a:xfrm>
                <a:off x="5302488" y="2625759"/>
                <a:ext cx="432000" cy="3600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</a:t>
                </a:r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Равнобедренный треугольник 70">
                <a:extLst>
                  <a:ext uri="{FF2B5EF4-FFF2-40B4-BE49-F238E27FC236}">
                    <a16:creationId xmlns:a16="http://schemas.microsoft.com/office/drawing/2014/main" id="{AE55E2A8-B037-41B1-A136-3624A0255777}"/>
                  </a:ext>
                </a:extLst>
              </p:cNvPr>
              <p:cNvSpPr/>
              <p:nvPr/>
            </p:nvSpPr>
            <p:spPr>
              <a:xfrm>
                <a:off x="4485288" y="3598321"/>
                <a:ext cx="816811" cy="1268063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2" name="Прямая со стрелкой 71">
                <a:extLst>
                  <a:ext uri="{FF2B5EF4-FFF2-40B4-BE49-F238E27FC236}">
                    <a16:creationId xmlns:a16="http://schemas.microsoft.com/office/drawing/2014/main" id="{31D97F9D-8379-4266-AE42-18F15030AE71}"/>
                  </a:ext>
                </a:extLst>
              </p:cNvPr>
              <p:cNvCxnSpPr>
                <a:cxnSpLocks/>
                <a:stCxn id="71" idx="0"/>
                <a:endCxn id="70" idx="2"/>
              </p:cNvCxnSpPr>
              <p:nvPr/>
            </p:nvCxnSpPr>
            <p:spPr>
              <a:xfrm flipV="1">
                <a:off x="4893694" y="2985759"/>
                <a:ext cx="624794" cy="612562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 стрелкой 60">
                <a:extLst>
                  <a:ext uri="{FF2B5EF4-FFF2-40B4-BE49-F238E27FC236}">
                    <a16:creationId xmlns:a16="http://schemas.microsoft.com/office/drawing/2014/main" id="{C49F33AE-A35F-4CC4-8856-A8D7EF1EBA04}"/>
                  </a:ext>
                </a:extLst>
              </p:cNvPr>
              <p:cNvCxnSpPr>
                <a:cxnSpLocks/>
                <a:stCxn id="65" idx="2"/>
                <a:endCxn id="70" idx="0"/>
              </p:cNvCxnSpPr>
              <p:nvPr/>
            </p:nvCxnSpPr>
            <p:spPr>
              <a:xfrm flipH="1">
                <a:off x="5518488" y="2243873"/>
                <a:ext cx="1023013" cy="381886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Равнобедренный треугольник 61">
                <a:extLst>
                  <a:ext uri="{FF2B5EF4-FFF2-40B4-BE49-F238E27FC236}">
                    <a16:creationId xmlns:a16="http://schemas.microsoft.com/office/drawing/2014/main" id="{8EB1A579-A7B5-47E5-B39A-1E176AC2D0E4}"/>
                  </a:ext>
                </a:extLst>
              </p:cNvPr>
              <p:cNvSpPr/>
              <p:nvPr/>
            </p:nvSpPr>
            <p:spPr>
              <a:xfrm>
                <a:off x="5647405" y="3598322"/>
                <a:ext cx="816811" cy="1268063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400" dirty="0">
                    <a:solidFill>
                      <a:schemeClr val="tx1"/>
                    </a:solidFill>
                  </a:rPr>
                  <a:t>С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3" name="Прямая со стрелкой 62">
                <a:extLst>
                  <a:ext uri="{FF2B5EF4-FFF2-40B4-BE49-F238E27FC236}">
                    <a16:creationId xmlns:a16="http://schemas.microsoft.com/office/drawing/2014/main" id="{C7AF93A0-3219-49FE-A333-22C47E5C5BC9}"/>
                  </a:ext>
                </a:extLst>
              </p:cNvPr>
              <p:cNvCxnSpPr>
                <a:cxnSpLocks/>
                <a:stCxn id="62" idx="0"/>
                <a:endCxn id="70" idx="2"/>
              </p:cNvCxnSpPr>
              <p:nvPr/>
            </p:nvCxnSpPr>
            <p:spPr>
              <a:xfrm flipH="1" flipV="1">
                <a:off x="5518488" y="2985759"/>
                <a:ext cx="537323" cy="612563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Прямоугольник 64">
                <a:extLst>
                  <a:ext uri="{FF2B5EF4-FFF2-40B4-BE49-F238E27FC236}">
                    <a16:creationId xmlns:a16="http://schemas.microsoft.com/office/drawing/2014/main" id="{57A3BD1F-5626-4CDD-8C4D-5887BB8E9D76}"/>
                  </a:ext>
                </a:extLst>
              </p:cNvPr>
              <p:cNvSpPr/>
              <p:nvPr/>
            </p:nvSpPr>
            <p:spPr>
              <a:xfrm>
                <a:off x="6325501" y="1883873"/>
                <a:ext cx="432000" cy="3600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d</a:t>
                </a:r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Равнобедренный треугольник 65">
                <a:extLst>
                  <a:ext uri="{FF2B5EF4-FFF2-40B4-BE49-F238E27FC236}">
                    <a16:creationId xmlns:a16="http://schemas.microsoft.com/office/drawing/2014/main" id="{B3FCEC4E-F5D9-4096-B35D-802EBCF7B4E2}"/>
                  </a:ext>
                </a:extLst>
              </p:cNvPr>
              <p:cNvSpPr/>
              <p:nvPr/>
            </p:nvSpPr>
            <p:spPr>
              <a:xfrm>
                <a:off x="6651094" y="3598322"/>
                <a:ext cx="816811" cy="1268063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E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Прямая со стрелкой 67">
                <a:extLst>
                  <a:ext uri="{FF2B5EF4-FFF2-40B4-BE49-F238E27FC236}">
                    <a16:creationId xmlns:a16="http://schemas.microsoft.com/office/drawing/2014/main" id="{CE36F0EA-625B-4378-B781-56BE7A4D12E4}"/>
                  </a:ext>
                </a:extLst>
              </p:cNvPr>
              <p:cNvCxnSpPr>
                <a:cxnSpLocks/>
                <a:stCxn id="66" idx="0"/>
                <a:endCxn id="42" idx="2"/>
              </p:cNvCxnSpPr>
              <p:nvPr/>
            </p:nvCxnSpPr>
            <p:spPr>
              <a:xfrm flipV="1">
                <a:off x="7059500" y="3048919"/>
                <a:ext cx="517999" cy="549403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Овал 72">
            <a:extLst>
              <a:ext uri="{FF2B5EF4-FFF2-40B4-BE49-F238E27FC236}">
                <a16:creationId xmlns:a16="http://schemas.microsoft.com/office/drawing/2014/main" id="{04464B85-D73C-45E3-B8E2-1B2B02FF8B06}"/>
              </a:ext>
            </a:extLst>
          </p:cNvPr>
          <p:cNvSpPr/>
          <p:nvPr/>
        </p:nvSpPr>
        <p:spPr>
          <a:xfrm rot="18503156">
            <a:off x="6250532" y="1331726"/>
            <a:ext cx="1788432" cy="2230309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48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23" grpId="0" animBg="1"/>
      <p:bldP spid="73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Большой поворот дерева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115" name="Прямоугольник 114">
            <a:extLst>
              <a:ext uri="{FF2B5EF4-FFF2-40B4-BE49-F238E27FC236}">
                <a16:creationId xmlns:a16="http://schemas.microsoft.com/office/drawing/2014/main" id="{37BDFF91-94A2-4E86-9245-D915EE205EB7}"/>
              </a:ext>
            </a:extLst>
          </p:cNvPr>
          <p:cNvSpPr/>
          <p:nvPr/>
        </p:nvSpPr>
        <p:spPr>
          <a:xfrm>
            <a:off x="969254" y="2727592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6" name="Равнобедренный треугольник 115">
            <a:extLst>
              <a:ext uri="{FF2B5EF4-FFF2-40B4-BE49-F238E27FC236}">
                <a16:creationId xmlns:a16="http://schemas.microsoft.com/office/drawing/2014/main" id="{C6BECC37-6F6D-4C17-8CDB-58C6A0FD35B7}"/>
              </a:ext>
            </a:extLst>
          </p:cNvPr>
          <p:cNvSpPr/>
          <p:nvPr/>
        </p:nvSpPr>
        <p:spPr>
          <a:xfrm>
            <a:off x="196478" y="3444383"/>
            <a:ext cx="816811" cy="1268063"/>
          </a:xfrm>
          <a:prstGeom prst="triangle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7" name="Прямоугольник 116">
            <a:extLst>
              <a:ext uri="{FF2B5EF4-FFF2-40B4-BE49-F238E27FC236}">
                <a16:creationId xmlns:a16="http://schemas.microsoft.com/office/drawing/2014/main" id="{F3D026A3-4F36-4732-A18A-C8E49883104F}"/>
              </a:ext>
            </a:extLst>
          </p:cNvPr>
          <p:cNvSpPr/>
          <p:nvPr/>
        </p:nvSpPr>
        <p:spPr>
          <a:xfrm>
            <a:off x="2710205" y="1922546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9" name="Равнобедренный треугольник 118">
            <a:extLst>
              <a:ext uri="{FF2B5EF4-FFF2-40B4-BE49-F238E27FC236}">
                <a16:creationId xmlns:a16="http://schemas.microsoft.com/office/drawing/2014/main" id="{73636477-8E86-4FB8-AB0F-9F89A3852654}"/>
              </a:ext>
            </a:extLst>
          </p:cNvPr>
          <p:cNvSpPr/>
          <p:nvPr/>
        </p:nvSpPr>
        <p:spPr>
          <a:xfrm>
            <a:off x="3251667" y="2833966"/>
            <a:ext cx="816811" cy="1268063"/>
          </a:xfrm>
          <a:prstGeom prst="triangle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EF0CAD98-47F1-4D30-A579-5768CFAC6F55}"/>
              </a:ext>
            </a:extLst>
          </p:cNvPr>
          <p:cNvCxnSpPr>
            <a:cxnSpLocks/>
            <a:stCxn id="116" idx="0"/>
            <a:endCxn id="115" idx="2"/>
          </p:cNvCxnSpPr>
          <p:nvPr/>
        </p:nvCxnSpPr>
        <p:spPr>
          <a:xfrm flipV="1">
            <a:off x="604884" y="3087592"/>
            <a:ext cx="580370" cy="356791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08251A94-FE63-4755-918C-897BB287E48E}"/>
              </a:ext>
            </a:extLst>
          </p:cNvPr>
          <p:cNvCxnSpPr>
            <a:cxnSpLocks/>
            <a:stCxn id="119" idx="0"/>
            <a:endCxn id="117" idx="2"/>
          </p:cNvCxnSpPr>
          <p:nvPr/>
        </p:nvCxnSpPr>
        <p:spPr>
          <a:xfrm flipH="1" flipV="1">
            <a:off x="2926205" y="2282546"/>
            <a:ext cx="733868" cy="55142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2A8A30ED-FB8E-421B-8319-4E372B4DC699}"/>
              </a:ext>
            </a:extLst>
          </p:cNvPr>
          <p:cNvCxnSpPr>
            <a:cxnSpLocks/>
            <a:stCxn id="115" idx="0"/>
            <a:endCxn id="117" idx="2"/>
          </p:cNvCxnSpPr>
          <p:nvPr/>
        </p:nvCxnSpPr>
        <p:spPr>
          <a:xfrm flipV="1">
            <a:off x="1185254" y="2282546"/>
            <a:ext cx="1740951" cy="445046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A5375756-08E7-4E89-BA05-E485BBA7DBD0}"/>
              </a:ext>
            </a:extLst>
          </p:cNvPr>
          <p:cNvCxnSpPr>
            <a:cxnSpLocks/>
            <a:stCxn id="32" idx="0"/>
            <a:endCxn id="115" idx="2"/>
          </p:cNvCxnSpPr>
          <p:nvPr/>
        </p:nvCxnSpPr>
        <p:spPr>
          <a:xfrm flipH="1" flipV="1">
            <a:off x="1185254" y="3087592"/>
            <a:ext cx="879257" cy="381888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C2DA2F4C-EDF4-4A10-A7FF-871088568F4B}"/>
              </a:ext>
            </a:extLst>
          </p:cNvPr>
          <p:cNvSpPr/>
          <p:nvPr/>
        </p:nvSpPr>
        <p:spPr>
          <a:xfrm>
            <a:off x="1848511" y="346948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3" name="Равнобедренный треугольник 32">
            <a:extLst>
              <a:ext uri="{FF2B5EF4-FFF2-40B4-BE49-F238E27FC236}">
                <a16:creationId xmlns:a16="http://schemas.microsoft.com/office/drawing/2014/main" id="{8591C1F3-85E6-460B-8417-456B0541E78C}"/>
              </a:ext>
            </a:extLst>
          </p:cNvPr>
          <p:cNvSpPr/>
          <p:nvPr/>
        </p:nvSpPr>
        <p:spPr>
          <a:xfrm>
            <a:off x="1214698" y="4186270"/>
            <a:ext cx="816811" cy="1268063"/>
          </a:xfrm>
          <a:prstGeom prst="triangle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С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Равнобедренный треугольник 33">
            <a:extLst>
              <a:ext uri="{FF2B5EF4-FFF2-40B4-BE49-F238E27FC236}">
                <a16:creationId xmlns:a16="http://schemas.microsoft.com/office/drawing/2014/main" id="{29236B13-B7E3-44C9-9851-949A14DBC8EB}"/>
              </a:ext>
            </a:extLst>
          </p:cNvPr>
          <p:cNvSpPr/>
          <p:nvPr/>
        </p:nvSpPr>
        <p:spPr>
          <a:xfrm>
            <a:off x="2093763" y="4186269"/>
            <a:ext cx="816811" cy="1268063"/>
          </a:xfrm>
          <a:prstGeom prst="triangle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55803C1-2697-47CC-AC0E-5C7F88612156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1623104" y="3829480"/>
            <a:ext cx="441407" cy="35679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62C621A5-0343-4324-9240-F541DEA56E8B}"/>
              </a:ext>
            </a:extLst>
          </p:cNvPr>
          <p:cNvCxnSpPr>
            <a:cxnSpLocks/>
            <a:stCxn id="34" idx="0"/>
            <a:endCxn id="32" idx="2"/>
          </p:cNvCxnSpPr>
          <p:nvPr/>
        </p:nvCxnSpPr>
        <p:spPr>
          <a:xfrm flipH="1" flipV="1">
            <a:off x="2064511" y="3829480"/>
            <a:ext cx="437658" cy="356789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19AF1E9-363D-4B49-AEB7-EC66D8DB5BC0}"/>
              </a:ext>
            </a:extLst>
          </p:cNvPr>
          <p:cNvSpPr txBox="1"/>
          <p:nvPr/>
        </p:nvSpPr>
        <p:spPr>
          <a:xfrm>
            <a:off x="246914" y="855117"/>
            <a:ext cx="8511032" cy="72777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80000"/>
              </a:lnSpc>
            </a:pPr>
            <a:r>
              <a:rPr lang="ru-RU" dirty="0"/>
              <a:t>Большой поворот – это комбинация двух малых поворотов.</a:t>
            </a:r>
            <a:br>
              <a:rPr lang="ru-RU" dirty="0"/>
            </a:br>
            <a:r>
              <a:rPr lang="ru-RU" dirty="0"/>
              <a:t>Большой </a:t>
            </a:r>
            <a:r>
              <a:rPr lang="ru-RU" b="1" dirty="0"/>
              <a:t>правый</a:t>
            </a:r>
            <a:r>
              <a:rPr lang="ru-RU" dirty="0"/>
              <a:t> поворот = малый левый + малый правый.</a:t>
            </a:r>
          </a:p>
        </p:txBody>
      </p:sp>
      <p:sp>
        <p:nvSpPr>
          <p:cNvPr id="23" name="Стрелка: вправо 22">
            <a:extLst>
              <a:ext uri="{FF2B5EF4-FFF2-40B4-BE49-F238E27FC236}">
                <a16:creationId xmlns:a16="http://schemas.microsoft.com/office/drawing/2014/main" id="{C9BB439E-DF82-465D-BA70-E3958F6E11F5}"/>
              </a:ext>
            </a:extLst>
          </p:cNvPr>
          <p:cNvSpPr/>
          <p:nvPr/>
        </p:nvSpPr>
        <p:spPr>
          <a:xfrm>
            <a:off x="4116689" y="2664643"/>
            <a:ext cx="463925" cy="698484"/>
          </a:xfrm>
          <a:prstGeom prst="rightArrow">
            <a:avLst/>
          </a:prstGeom>
          <a:solidFill>
            <a:schemeClr val="accent2"/>
          </a:solidFill>
          <a:ln w="158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>
              <a:solidFill>
                <a:schemeClr val="tx1"/>
              </a:solidFill>
            </a:endParaRPr>
          </a:p>
        </p:txBody>
      </p: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8B1CCF80-0615-45A3-ADAE-075AF107DD88}"/>
              </a:ext>
            </a:extLst>
          </p:cNvPr>
          <p:cNvGrpSpPr/>
          <p:nvPr/>
        </p:nvGrpSpPr>
        <p:grpSpPr>
          <a:xfrm>
            <a:off x="4485288" y="1883873"/>
            <a:ext cx="4234484" cy="2984529"/>
            <a:chOff x="4485288" y="1883873"/>
            <a:chExt cx="4234484" cy="2984529"/>
          </a:xfrm>
        </p:grpSpPr>
        <p:grpSp>
          <p:nvGrpSpPr>
            <p:cNvPr id="42" name="Группа 41">
              <a:extLst>
                <a:ext uri="{FF2B5EF4-FFF2-40B4-BE49-F238E27FC236}">
                  <a16:creationId xmlns:a16="http://schemas.microsoft.com/office/drawing/2014/main" id="{FE58B78B-10CF-4A82-9110-585B2EA3F1FF}"/>
                </a:ext>
              </a:extLst>
            </p:cNvPr>
            <p:cNvGrpSpPr/>
            <p:nvPr/>
          </p:nvGrpSpPr>
          <p:grpSpPr>
            <a:xfrm>
              <a:off x="7361499" y="2688919"/>
              <a:ext cx="1358273" cy="2179483"/>
              <a:chOff x="7363880" y="1883873"/>
              <a:chExt cx="1358273" cy="2179483"/>
            </a:xfrm>
          </p:grpSpPr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2451F841-379D-4DE3-B479-838C6E411A09}"/>
                  </a:ext>
                </a:extLst>
              </p:cNvPr>
              <p:cNvSpPr/>
              <p:nvPr/>
            </p:nvSpPr>
            <p:spPr>
              <a:xfrm>
                <a:off x="7363880" y="1883873"/>
                <a:ext cx="432000" cy="3600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f</a:t>
                </a:r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Равнобедренный треугольник 70">
                <a:extLst>
                  <a:ext uri="{FF2B5EF4-FFF2-40B4-BE49-F238E27FC236}">
                    <a16:creationId xmlns:a16="http://schemas.microsoft.com/office/drawing/2014/main" id="{C2B7F70C-790E-433C-BEB9-FE1D0345B558}"/>
                  </a:ext>
                </a:extLst>
              </p:cNvPr>
              <p:cNvSpPr/>
              <p:nvPr/>
            </p:nvSpPr>
            <p:spPr>
              <a:xfrm>
                <a:off x="7905342" y="2795293"/>
                <a:ext cx="816811" cy="1268063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G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2" name="Прямая со стрелкой 71">
                <a:extLst>
                  <a:ext uri="{FF2B5EF4-FFF2-40B4-BE49-F238E27FC236}">
                    <a16:creationId xmlns:a16="http://schemas.microsoft.com/office/drawing/2014/main" id="{4B38E6C7-7249-471E-A335-F849907DDEC6}"/>
                  </a:ext>
                </a:extLst>
              </p:cNvPr>
              <p:cNvCxnSpPr>
                <a:cxnSpLocks/>
                <a:stCxn id="71" idx="0"/>
                <a:endCxn id="70" idx="2"/>
              </p:cNvCxnSpPr>
              <p:nvPr/>
            </p:nvCxnSpPr>
            <p:spPr>
              <a:xfrm flipH="1" flipV="1">
                <a:off x="7579880" y="2243873"/>
                <a:ext cx="733868" cy="55142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Группа 42">
              <a:extLst>
                <a:ext uri="{FF2B5EF4-FFF2-40B4-BE49-F238E27FC236}">
                  <a16:creationId xmlns:a16="http://schemas.microsoft.com/office/drawing/2014/main" id="{D3E5EAD0-7821-498C-866F-722B0B5ADE87}"/>
                </a:ext>
              </a:extLst>
            </p:cNvPr>
            <p:cNvGrpSpPr/>
            <p:nvPr/>
          </p:nvGrpSpPr>
          <p:grpSpPr>
            <a:xfrm>
              <a:off x="4485288" y="1883873"/>
              <a:ext cx="3092211" cy="2982512"/>
              <a:chOff x="4485288" y="1883873"/>
              <a:chExt cx="3092211" cy="2982512"/>
            </a:xfrm>
          </p:grpSpPr>
          <p:cxnSp>
            <p:nvCxnSpPr>
              <p:cNvPr id="44" name="Прямая со стрелкой 43">
                <a:extLst>
                  <a:ext uri="{FF2B5EF4-FFF2-40B4-BE49-F238E27FC236}">
                    <a16:creationId xmlns:a16="http://schemas.microsoft.com/office/drawing/2014/main" id="{F61E4967-D5F6-4048-8CD5-9110FDCCE21E}"/>
                  </a:ext>
                </a:extLst>
              </p:cNvPr>
              <p:cNvCxnSpPr>
                <a:cxnSpLocks/>
                <a:stCxn id="65" idx="2"/>
                <a:endCxn id="70" idx="0"/>
              </p:cNvCxnSpPr>
              <p:nvPr/>
            </p:nvCxnSpPr>
            <p:spPr>
              <a:xfrm>
                <a:off x="6541501" y="2243873"/>
                <a:ext cx="1035998" cy="445046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EB2D8A7D-6F73-4FBB-AF77-B00C135CB367}"/>
                  </a:ext>
                </a:extLst>
              </p:cNvPr>
              <p:cNvSpPr/>
              <p:nvPr/>
            </p:nvSpPr>
            <p:spPr>
              <a:xfrm>
                <a:off x="5302488" y="2625759"/>
                <a:ext cx="432000" cy="3600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</a:t>
                </a:r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Равнобедренный треугольник 59">
                <a:extLst>
                  <a:ext uri="{FF2B5EF4-FFF2-40B4-BE49-F238E27FC236}">
                    <a16:creationId xmlns:a16="http://schemas.microsoft.com/office/drawing/2014/main" id="{29BCB6D1-CFF9-4D98-BBD7-A7322C7FA02C}"/>
                  </a:ext>
                </a:extLst>
              </p:cNvPr>
              <p:cNvSpPr/>
              <p:nvPr/>
            </p:nvSpPr>
            <p:spPr>
              <a:xfrm>
                <a:off x="4485288" y="3598321"/>
                <a:ext cx="816811" cy="1268063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" name="Прямая со стрелкой 60">
                <a:extLst>
                  <a:ext uri="{FF2B5EF4-FFF2-40B4-BE49-F238E27FC236}">
                    <a16:creationId xmlns:a16="http://schemas.microsoft.com/office/drawing/2014/main" id="{DD072A8C-D5E5-4C89-BA1A-452B24FC9450}"/>
                  </a:ext>
                </a:extLst>
              </p:cNvPr>
              <p:cNvCxnSpPr>
                <a:cxnSpLocks/>
                <a:stCxn id="60" idx="0"/>
                <a:endCxn id="45" idx="2"/>
              </p:cNvCxnSpPr>
              <p:nvPr/>
            </p:nvCxnSpPr>
            <p:spPr>
              <a:xfrm flipV="1">
                <a:off x="4893694" y="2985759"/>
                <a:ext cx="624794" cy="612562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 стрелкой 61">
                <a:extLst>
                  <a:ext uri="{FF2B5EF4-FFF2-40B4-BE49-F238E27FC236}">
                    <a16:creationId xmlns:a16="http://schemas.microsoft.com/office/drawing/2014/main" id="{A1521D2B-BCF1-456B-99B0-56915F71AB34}"/>
                  </a:ext>
                </a:extLst>
              </p:cNvPr>
              <p:cNvCxnSpPr>
                <a:cxnSpLocks/>
                <a:stCxn id="65" idx="2"/>
                <a:endCxn id="45" idx="0"/>
              </p:cNvCxnSpPr>
              <p:nvPr/>
            </p:nvCxnSpPr>
            <p:spPr>
              <a:xfrm flipH="1">
                <a:off x="5518488" y="2243873"/>
                <a:ext cx="1023013" cy="381886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Равнобедренный треугольник 62">
                <a:extLst>
                  <a:ext uri="{FF2B5EF4-FFF2-40B4-BE49-F238E27FC236}">
                    <a16:creationId xmlns:a16="http://schemas.microsoft.com/office/drawing/2014/main" id="{39743E2A-48DF-4331-99D3-5AAD746F78B6}"/>
                  </a:ext>
                </a:extLst>
              </p:cNvPr>
              <p:cNvSpPr/>
              <p:nvPr/>
            </p:nvSpPr>
            <p:spPr>
              <a:xfrm>
                <a:off x="5647405" y="3598322"/>
                <a:ext cx="816811" cy="1268063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400" dirty="0">
                    <a:solidFill>
                      <a:schemeClr val="tx1"/>
                    </a:solidFill>
                  </a:rPr>
                  <a:t>С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Прямая со стрелкой 63">
                <a:extLst>
                  <a:ext uri="{FF2B5EF4-FFF2-40B4-BE49-F238E27FC236}">
                    <a16:creationId xmlns:a16="http://schemas.microsoft.com/office/drawing/2014/main" id="{D17C844A-AD43-4247-AD06-1C7A6AE5D630}"/>
                  </a:ext>
                </a:extLst>
              </p:cNvPr>
              <p:cNvCxnSpPr>
                <a:cxnSpLocks/>
                <a:stCxn id="63" idx="0"/>
                <a:endCxn id="45" idx="2"/>
              </p:cNvCxnSpPr>
              <p:nvPr/>
            </p:nvCxnSpPr>
            <p:spPr>
              <a:xfrm flipH="1" flipV="1">
                <a:off x="5518488" y="2985759"/>
                <a:ext cx="537323" cy="612563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Прямоугольник 64">
                <a:extLst>
                  <a:ext uri="{FF2B5EF4-FFF2-40B4-BE49-F238E27FC236}">
                    <a16:creationId xmlns:a16="http://schemas.microsoft.com/office/drawing/2014/main" id="{E66D2EE8-8842-48BC-A228-04259AEF9E1B}"/>
                  </a:ext>
                </a:extLst>
              </p:cNvPr>
              <p:cNvSpPr/>
              <p:nvPr/>
            </p:nvSpPr>
            <p:spPr>
              <a:xfrm>
                <a:off x="6325501" y="1883873"/>
                <a:ext cx="432000" cy="3600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d</a:t>
                </a:r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Равнобедренный треугольник 65">
                <a:extLst>
                  <a:ext uri="{FF2B5EF4-FFF2-40B4-BE49-F238E27FC236}">
                    <a16:creationId xmlns:a16="http://schemas.microsoft.com/office/drawing/2014/main" id="{A13FBCF3-A73B-4F88-BCFA-E593C66E78A2}"/>
                  </a:ext>
                </a:extLst>
              </p:cNvPr>
              <p:cNvSpPr/>
              <p:nvPr/>
            </p:nvSpPr>
            <p:spPr>
              <a:xfrm>
                <a:off x="6651094" y="3598322"/>
                <a:ext cx="816811" cy="1268063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E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Прямая со стрелкой 67">
                <a:extLst>
                  <a:ext uri="{FF2B5EF4-FFF2-40B4-BE49-F238E27FC236}">
                    <a16:creationId xmlns:a16="http://schemas.microsoft.com/office/drawing/2014/main" id="{59269DEE-E193-4A87-8AB4-22CC68E62723}"/>
                  </a:ext>
                </a:extLst>
              </p:cNvPr>
              <p:cNvCxnSpPr>
                <a:cxnSpLocks/>
                <a:stCxn id="66" idx="0"/>
                <a:endCxn id="70" idx="2"/>
              </p:cNvCxnSpPr>
              <p:nvPr/>
            </p:nvCxnSpPr>
            <p:spPr>
              <a:xfrm flipV="1">
                <a:off x="7059500" y="3048919"/>
                <a:ext cx="517999" cy="549403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D50A9BD-14E1-42F3-85A6-F590094498A0}"/>
              </a:ext>
            </a:extLst>
          </p:cNvPr>
          <p:cNvSpPr txBox="1"/>
          <p:nvPr/>
        </p:nvSpPr>
        <p:spPr>
          <a:xfrm>
            <a:off x="112925" y="5604262"/>
            <a:ext cx="8773527" cy="461665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ru-RU" dirty="0"/>
              <a:t>изменение высоты поддеревьев:</a:t>
            </a:r>
          </a:p>
        </p:txBody>
      </p: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CC6B0FAB-40CE-49F5-887B-E22713582E20}"/>
              </a:ext>
            </a:extLst>
          </p:cNvPr>
          <p:cNvCxnSpPr>
            <a:cxnSpLocks/>
          </p:cNvCxnSpPr>
          <p:nvPr/>
        </p:nvCxnSpPr>
        <p:spPr>
          <a:xfrm>
            <a:off x="4572000" y="3933000"/>
            <a:ext cx="0" cy="2132927"/>
          </a:xfrm>
          <a:prstGeom prst="straightConnector1">
            <a:avLst/>
          </a:prstGeom>
          <a:ln w="19050" cap="rnd">
            <a:solidFill>
              <a:schemeClr val="accent2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292CF091-F39C-4DA2-922D-F5BB80212E4A}"/>
              </a:ext>
            </a:extLst>
          </p:cNvPr>
          <p:cNvCxnSpPr>
            <a:cxnSpLocks/>
          </p:cNvCxnSpPr>
          <p:nvPr/>
        </p:nvCxnSpPr>
        <p:spPr>
          <a:xfrm>
            <a:off x="5518488" y="3917041"/>
            <a:ext cx="0" cy="2132927"/>
          </a:xfrm>
          <a:prstGeom prst="straightConnector1">
            <a:avLst/>
          </a:prstGeom>
          <a:ln w="19050" cap="rnd">
            <a:solidFill>
              <a:schemeClr val="accent2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999DCEED-F3F3-48AE-9403-F46AFD046277}"/>
              </a:ext>
            </a:extLst>
          </p:cNvPr>
          <p:cNvCxnSpPr>
            <a:cxnSpLocks/>
          </p:cNvCxnSpPr>
          <p:nvPr/>
        </p:nvCxnSpPr>
        <p:spPr>
          <a:xfrm>
            <a:off x="6568664" y="3933000"/>
            <a:ext cx="0" cy="2132927"/>
          </a:xfrm>
          <a:prstGeom prst="straightConnector1">
            <a:avLst/>
          </a:prstGeom>
          <a:ln w="19050" cap="rnd">
            <a:solidFill>
              <a:schemeClr val="accent2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AAEBAE6-844C-446F-8A56-D5998F42FFEA}"/>
              </a:ext>
            </a:extLst>
          </p:cNvPr>
          <p:cNvSpPr txBox="1"/>
          <p:nvPr/>
        </p:nvSpPr>
        <p:spPr>
          <a:xfrm>
            <a:off x="4644000" y="5613340"/>
            <a:ext cx="874488" cy="461665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ru-RU" dirty="0"/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696311F-D918-4E35-BDBB-BB416EF40445}"/>
              </a:ext>
            </a:extLst>
          </p:cNvPr>
          <p:cNvSpPr txBox="1"/>
          <p:nvPr/>
        </p:nvSpPr>
        <p:spPr>
          <a:xfrm>
            <a:off x="5518487" y="5625383"/>
            <a:ext cx="1050178" cy="461665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ru-RU" dirty="0"/>
              <a:t>-1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B73DF24-205A-495D-A53B-C793787D8479}"/>
              </a:ext>
            </a:extLst>
          </p:cNvPr>
          <p:cNvSpPr txBox="1"/>
          <p:nvPr/>
        </p:nvSpPr>
        <p:spPr>
          <a:xfrm>
            <a:off x="7716691" y="5613340"/>
            <a:ext cx="1124753" cy="42484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ru-RU" dirty="0"/>
              <a:t>+1</a:t>
            </a:r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9EB50030-F7DB-425C-B1A5-B6BA03FE52C9}"/>
              </a:ext>
            </a:extLst>
          </p:cNvPr>
          <p:cNvCxnSpPr>
            <a:cxnSpLocks/>
          </p:cNvCxnSpPr>
          <p:nvPr/>
        </p:nvCxnSpPr>
        <p:spPr>
          <a:xfrm>
            <a:off x="7668000" y="3942078"/>
            <a:ext cx="0" cy="2132927"/>
          </a:xfrm>
          <a:prstGeom prst="straightConnector1">
            <a:avLst/>
          </a:prstGeom>
          <a:ln w="19050" cap="rnd">
            <a:solidFill>
              <a:schemeClr val="accent2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4C1C259B-8DC1-4B71-AFD2-D7CC9E32B387}"/>
              </a:ext>
            </a:extLst>
          </p:cNvPr>
          <p:cNvCxnSpPr>
            <a:cxnSpLocks/>
          </p:cNvCxnSpPr>
          <p:nvPr/>
        </p:nvCxnSpPr>
        <p:spPr>
          <a:xfrm>
            <a:off x="8886454" y="3942078"/>
            <a:ext cx="0" cy="2132927"/>
          </a:xfrm>
          <a:prstGeom prst="straightConnector1">
            <a:avLst/>
          </a:prstGeom>
          <a:ln w="19050" cap="rnd">
            <a:solidFill>
              <a:schemeClr val="accent2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C2A03AA-1A80-4410-9E4B-272AEF9D2F4A}"/>
              </a:ext>
            </a:extLst>
          </p:cNvPr>
          <p:cNvSpPr txBox="1"/>
          <p:nvPr/>
        </p:nvSpPr>
        <p:spPr>
          <a:xfrm>
            <a:off x="6579728" y="5602245"/>
            <a:ext cx="1088270" cy="461665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ru-RU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99111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0" grpId="0"/>
      <p:bldP spid="8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Большой поворот дерева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AC592BA-4686-48BF-AC0D-C3A739FDD295}"/>
              </a:ext>
            </a:extLst>
          </p:cNvPr>
          <p:cNvGrpSpPr/>
          <p:nvPr/>
        </p:nvGrpSpPr>
        <p:grpSpPr>
          <a:xfrm>
            <a:off x="172251" y="1922546"/>
            <a:ext cx="1204776" cy="1984854"/>
            <a:chOff x="196478" y="2727592"/>
            <a:chExt cx="1204776" cy="1984854"/>
          </a:xfrm>
        </p:grpSpPr>
        <p:sp>
          <p:nvSpPr>
            <p:cNvPr id="115" name="Прямоугольник 114">
              <a:extLst>
                <a:ext uri="{FF2B5EF4-FFF2-40B4-BE49-F238E27FC236}">
                  <a16:creationId xmlns:a16="http://schemas.microsoft.com/office/drawing/2014/main" id="{37BDFF91-94A2-4E86-9245-D915EE205EB7}"/>
                </a:ext>
              </a:extLst>
            </p:cNvPr>
            <p:cNvSpPr/>
            <p:nvPr/>
          </p:nvSpPr>
          <p:spPr>
            <a:xfrm>
              <a:off x="969254" y="2727592"/>
              <a:ext cx="432000" cy="3600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116" name="Равнобедренный треугольник 115">
              <a:extLst>
                <a:ext uri="{FF2B5EF4-FFF2-40B4-BE49-F238E27FC236}">
                  <a16:creationId xmlns:a16="http://schemas.microsoft.com/office/drawing/2014/main" id="{C6BECC37-6F6D-4C17-8CDB-58C6A0FD35B7}"/>
                </a:ext>
              </a:extLst>
            </p:cNvPr>
            <p:cNvSpPr/>
            <p:nvPr/>
          </p:nvSpPr>
          <p:spPr>
            <a:xfrm>
              <a:off x="196478" y="3444383"/>
              <a:ext cx="816811" cy="1268063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Прямая со стрелкой 119">
              <a:extLst>
                <a:ext uri="{FF2B5EF4-FFF2-40B4-BE49-F238E27FC236}">
                  <a16:creationId xmlns:a16="http://schemas.microsoft.com/office/drawing/2014/main" id="{EF0CAD98-47F1-4D30-A579-5768CFAC6F55}"/>
                </a:ext>
              </a:extLst>
            </p:cNvPr>
            <p:cNvCxnSpPr>
              <a:cxnSpLocks/>
              <a:stCxn id="116" idx="0"/>
              <a:endCxn id="115" idx="2"/>
            </p:cNvCxnSpPr>
            <p:nvPr/>
          </p:nvCxnSpPr>
          <p:spPr>
            <a:xfrm flipV="1">
              <a:off x="604884" y="3087592"/>
              <a:ext cx="580370" cy="356791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BFD201C-A307-4C1D-9CCE-66E84ABE0E04}"/>
              </a:ext>
            </a:extLst>
          </p:cNvPr>
          <p:cNvGrpSpPr/>
          <p:nvPr/>
        </p:nvGrpSpPr>
        <p:grpSpPr>
          <a:xfrm>
            <a:off x="2770754" y="2626683"/>
            <a:ext cx="1358273" cy="2179483"/>
            <a:chOff x="2710205" y="1922546"/>
            <a:chExt cx="1358273" cy="2179483"/>
          </a:xfrm>
        </p:grpSpPr>
        <p:sp>
          <p:nvSpPr>
            <p:cNvPr id="117" name="Прямоугольник 116">
              <a:extLst>
                <a:ext uri="{FF2B5EF4-FFF2-40B4-BE49-F238E27FC236}">
                  <a16:creationId xmlns:a16="http://schemas.microsoft.com/office/drawing/2014/main" id="{F3D026A3-4F36-4732-A18A-C8E49883104F}"/>
                </a:ext>
              </a:extLst>
            </p:cNvPr>
            <p:cNvSpPr/>
            <p:nvPr/>
          </p:nvSpPr>
          <p:spPr>
            <a:xfrm>
              <a:off x="2710205" y="1922546"/>
              <a:ext cx="432000" cy="3600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119" name="Равнобедренный треугольник 118">
              <a:extLst>
                <a:ext uri="{FF2B5EF4-FFF2-40B4-BE49-F238E27FC236}">
                  <a16:creationId xmlns:a16="http://schemas.microsoft.com/office/drawing/2014/main" id="{73636477-8E86-4FB8-AB0F-9F89A3852654}"/>
                </a:ext>
              </a:extLst>
            </p:cNvPr>
            <p:cNvSpPr/>
            <p:nvPr/>
          </p:nvSpPr>
          <p:spPr>
            <a:xfrm>
              <a:off x="3251667" y="2833966"/>
              <a:ext cx="816811" cy="1268063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21" name="Прямая со стрелкой 120">
              <a:extLst>
                <a:ext uri="{FF2B5EF4-FFF2-40B4-BE49-F238E27FC236}">
                  <a16:creationId xmlns:a16="http://schemas.microsoft.com/office/drawing/2014/main" id="{08251A94-FE63-4755-918C-897BB287E48E}"/>
                </a:ext>
              </a:extLst>
            </p:cNvPr>
            <p:cNvCxnSpPr>
              <a:cxnSpLocks/>
              <a:stCxn id="119" idx="0"/>
              <a:endCxn id="117" idx="2"/>
            </p:cNvCxnSpPr>
            <p:nvPr/>
          </p:nvCxnSpPr>
          <p:spPr>
            <a:xfrm flipH="1" flipV="1">
              <a:off x="2926205" y="2282546"/>
              <a:ext cx="733868" cy="551420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2A8A30ED-FB8E-421B-8319-4E372B4DC699}"/>
              </a:ext>
            </a:extLst>
          </p:cNvPr>
          <p:cNvCxnSpPr>
            <a:cxnSpLocks/>
            <a:stCxn id="115" idx="2"/>
            <a:endCxn id="117" idx="0"/>
          </p:cNvCxnSpPr>
          <p:nvPr/>
        </p:nvCxnSpPr>
        <p:spPr>
          <a:xfrm>
            <a:off x="1161027" y="2282546"/>
            <a:ext cx="1825727" cy="344137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A5375756-08E7-4E89-BA05-E485BBA7DBD0}"/>
              </a:ext>
            </a:extLst>
          </p:cNvPr>
          <p:cNvCxnSpPr>
            <a:cxnSpLocks/>
            <a:stCxn id="32" idx="0"/>
            <a:endCxn id="117" idx="2"/>
          </p:cNvCxnSpPr>
          <p:nvPr/>
        </p:nvCxnSpPr>
        <p:spPr>
          <a:xfrm flipV="1">
            <a:off x="2064511" y="2986683"/>
            <a:ext cx="922243" cy="482797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C2DA2F4C-EDF4-4A10-A7FF-871088568F4B}"/>
              </a:ext>
            </a:extLst>
          </p:cNvPr>
          <p:cNvSpPr/>
          <p:nvPr/>
        </p:nvSpPr>
        <p:spPr>
          <a:xfrm>
            <a:off x="1848511" y="3469480"/>
            <a:ext cx="432000" cy="360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3" name="Равнобедренный треугольник 32">
            <a:extLst>
              <a:ext uri="{FF2B5EF4-FFF2-40B4-BE49-F238E27FC236}">
                <a16:creationId xmlns:a16="http://schemas.microsoft.com/office/drawing/2014/main" id="{8591C1F3-85E6-460B-8417-456B0541E78C}"/>
              </a:ext>
            </a:extLst>
          </p:cNvPr>
          <p:cNvSpPr/>
          <p:nvPr/>
        </p:nvSpPr>
        <p:spPr>
          <a:xfrm>
            <a:off x="1214698" y="4186270"/>
            <a:ext cx="816811" cy="1268063"/>
          </a:xfrm>
          <a:prstGeom prst="triangle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С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Равнобедренный треугольник 33">
            <a:extLst>
              <a:ext uri="{FF2B5EF4-FFF2-40B4-BE49-F238E27FC236}">
                <a16:creationId xmlns:a16="http://schemas.microsoft.com/office/drawing/2014/main" id="{29236B13-B7E3-44C9-9851-949A14DBC8EB}"/>
              </a:ext>
            </a:extLst>
          </p:cNvPr>
          <p:cNvSpPr/>
          <p:nvPr/>
        </p:nvSpPr>
        <p:spPr>
          <a:xfrm>
            <a:off x="2093763" y="4186269"/>
            <a:ext cx="816811" cy="1268063"/>
          </a:xfrm>
          <a:prstGeom prst="triangle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55803C1-2697-47CC-AC0E-5C7F88612156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1623104" y="3829480"/>
            <a:ext cx="441407" cy="356790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62C621A5-0343-4324-9240-F541DEA56E8B}"/>
              </a:ext>
            </a:extLst>
          </p:cNvPr>
          <p:cNvCxnSpPr>
            <a:cxnSpLocks/>
            <a:stCxn id="34" idx="0"/>
            <a:endCxn id="32" idx="2"/>
          </p:cNvCxnSpPr>
          <p:nvPr/>
        </p:nvCxnSpPr>
        <p:spPr>
          <a:xfrm flipH="1" flipV="1">
            <a:off x="2064511" y="3829480"/>
            <a:ext cx="437658" cy="356789"/>
          </a:xfrm>
          <a:prstGeom prst="straightConnector1">
            <a:avLst/>
          </a:prstGeom>
          <a:ln w="31750" cap="rnd">
            <a:solidFill>
              <a:schemeClr val="accent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19AF1E9-363D-4B49-AEB7-EC66D8DB5BC0}"/>
              </a:ext>
            </a:extLst>
          </p:cNvPr>
          <p:cNvSpPr txBox="1"/>
          <p:nvPr/>
        </p:nvSpPr>
        <p:spPr>
          <a:xfrm>
            <a:off x="246914" y="855117"/>
            <a:ext cx="8511032" cy="72777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80000"/>
              </a:lnSpc>
            </a:pPr>
            <a:r>
              <a:rPr lang="ru-RU" dirty="0"/>
              <a:t>Большой поворот – это комбинация двух малых поворотов.</a:t>
            </a:r>
            <a:br>
              <a:rPr lang="ru-RU" dirty="0"/>
            </a:br>
            <a:r>
              <a:rPr lang="ru-RU" dirty="0"/>
              <a:t>Большой </a:t>
            </a:r>
            <a:r>
              <a:rPr lang="ru-RU" b="1" u="sng" dirty="0"/>
              <a:t>левый</a:t>
            </a:r>
            <a:r>
              <a:rPr lang="ru-RU" dirty="0"/>
              <a:t> поворот = малый правый + малый левый.</a:t>
            </a:r>
          </a:p>
        </p:txBody>
      </p:sp>
      <p:sp>
        <p:nvSpPr>
          <p:cNvPr id="23" name="Стрелка: вправо 22">
            <a:extLst>
              <a:ext uri="{FF2B5EF4-FFF2-40B4-BE49-F238E27FC236}">
                <a16:creationId xmlns:a16="http://schemas.microsoft.com/office/drawing/2014/main" id="{C9BB439E-DF82-465D-BA70-E3958F6E11F5}"/>
              </a:ext>
            </a:extLst>
          </p:cNvPr>
          <p:cNvSpPr/>
          <p:nvPr/>
        </p:nvSpPr>
        <p:spPr>
          <a:xfrm>
            <a:off x="4116689" y="2664643"/>
            <a:ext cx="463925" cy="698484"/>
          </a:xfrm>
          <a:prstGeom prst="rightArrow">
            <a:avLst/>
          </a:prstGeom>
          <a:solidFill>
            <a:schemeClr val="accent2"/>
          </a:solidFill>
          <a:ln w="158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>
              <a:solidFill>
                <a:schemeClr val="tx1"/>
              </a:solidFill>
            </a:endParaRPr>
          </a:p>
        </p:txBody>
      </p: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8B1CCF80-0615-45A3-ADAE-075AF107DD88}"/>
              </a:ext>
            </a:extLst>
          </p:cNvPr>
          <p:cNvGrpSpPr/>
          <p:nvPr/>
        </p:nvGrpSpPr>
        <p:grpSpPr>
          <a:xfrm>
            <a:off x="4485288" y="1883873"/>
            <a:ext cx="4234484" cy="2984529"/>
            <a:chOff x="4485288" y="1883873"/>
            <a:chExt cx="4234484" cy="2984529"/>
          </a:xfrm>
        </p:grpSpPr>
        <p:grpSp>
          <p:nvGrpSpPr>
            <p:cNvPr id="42" name="Группа 41">
              <a:extLst>
                <a:ext uri="{FF2B5EF4-FFF2-40B4-BE49-F238E27FC236}">
                  <a16:creationId xmlns:a16="http://schemas.microsoft.com/office/drawing/2014/main" id="{FE58B78B-10CF-4A82-9110-585B2EA3F1FF}"/>
                </a:ext>
              </a:extLst>
            </p:cNvPr>
            <p:cNvGrpSpPr/>
            <p:nvPr/>
          </p:nvGrpSpPr>
          <p:grpSpPr>
            <a:xfrm>
              <a:off x="7361499" y="2688919"/>
              <a:ext cx="1358273" cy="2179483"/>
              <a:chOff x="7363880" y="1883873"/>
              <a:chExt cx="1358273" cy="2179483"/>
            </a:xfrm>
          </p:grpSpPr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2451F841-379D-4DE3-B479-838C6E411A09}"/>
                  </a:ext>
                </a:extLst>
              </p:cNvPr>
              <p:cNvSpPr/>
              <p:nvPr/>
            </p:nvSpPr>
            <p:spPr>
              <a:xfrm>
                <a:off x="7363880" y="1883873"/>
                <a:ext cx="432000" cy="3600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f</a:t>
                </a:r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Равнобедренный треугольник 70">
                <a:extLst>
                  <a:ext uri="{FF2B5EF4-FFF2-40B4-BE49-F238E27FC236}">
                    <a16:creationId xmlns:a16="http://schemas.microsoft.com/office/drawing/2014/main" id="{C2B7F70C-790E-433C-BEB9-FE1D0345B558}"/>
                  </a:ext>
                </a:extLst>
              </p:cNvPr>
              <p:cNvSpPr/>
              <p:nvPr/>
            </p:nvSpPr>
            <p:spPr>
              <a:xfrm>
                <a:off x="7905342" y="2795293"/>
                <a:ext cx="816811" cy="1268063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G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2" name="Прямая со стрелкой 71">
                <a:extLst>
                  <a:ext uri="{FF2B5EF4-FFF2-40B4-BE49-F238E27FC236}">
                    <a16:creationId xmlns:a16="http://schemas.microsoft.com/office/drawing/2014/main" id="{4B38E6C7-7249-471E-A335-F849907DDEC6}"/>
                  </a:ext>
                </a:extLst>
              </p:cNvPr>
              <p:cNvCxnSpPr>
                <a:cxnSpLocks/>
                <a:stCxn id="71" idx="0"/>
                <a:endCxn id="70" idx="2"/>
              </p:cNvCxnSpPr>
              <p:nvPr/>
            </p:nvCxnSpPr>
            <p:spPr>
              <a:xfrm flipH="1" flipV="1">
                <a:off x="7579880" y="2243873"/>
                <a:ext cx="733868" cy="55142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Группа 42">
              <a:extLst>
                <a:ext uri="{FF2B5EF4-FFF2-40B4-BE49-F238E27FC236}">
                  <a16:creationId xmlns:a16="http://schemas.microsoft.com/office/drawing/2014/main" id="{D3E5EAD0-7821-498C-866F-722B0B5ADE87}"/>
                </a:ext>
              </a:extLst>
            </p:cNvPr>
            <p:cNvGrpSpPr/>
            <p:nvPr/>
          </p:nvGrpSpPr>
          <p:grpSpPr>
            <a:xfrm>
              <a:off x="4485288" y="1883873"/>
              <a:ext cx="3092211" cy="2982512"/>
              <a:chOff x="4485288" y="1883873"/>
              <a:chExt cx="3092211" cy="2982512"/>
            </a:xfrm>
          </p:grpSpPr>
          <p:cxnSp>
            <p:nvCxnSpPr>
              <p:cNvPr id="44" name="Прямая со стрелкой 43">
                <a:extLst>
                  <a:ext uri="{FF2B5EF4-FFF2-40B4-BE49-F238E27FC236}">
                    <a16:creationId xmlns:a16="http://schemas.microsoft.com/office/drawing/2014/main" id="{F61E4967-D5F6-4048-8CD5-9110FDCCE21E}"/>
                  </a:ext>
                </a:extLst>
              </p:cNvPr>
              <p:cNvCxnSpPr>
                <a:cxnSpLocks/>
                <a:stCxn id="65" idx="2"/>
                <a:endCxn id="70" idx="0"/>
              </p:cNvCxnSpPr>
              <p:nvPr/>
            </p:nvCxnSpPr>
            <p:spPr>
              <a:xfrm>
                <a:off x="6541501" y="2243873"/>
                <a:ext cx="1035998" cy="445046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EB2D8A7D-6F73-4FBB-AF77-B00C135CB367}"/>
                  </a:ext>
                </a:extLst>
              </p:cNvPr>
              <p:cNvSpPr/>
              <p:nvPr/>
            </p:nvSpPr>
            <p:spPr>
              <a:xfrm>
                <a:off x="5302488" y="2625759"/>
                <a:ext cx="432000" cy="3600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</a:t>
                </a:r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Равнобедренный треугольник 59">
                <a:extLst>
                  <a:ext uri="{FF2B5EF4-FFF2-40B4-BE49-F238E27FC236}">
                    <a16:creationId xmlns:a16="http://schemas.microsoft.com/office/drawing/2014/main" id="{29BCB6D1-CFF9-4D98-BBD7-A7322C7FA02C}"/>
                  </a:ext>
                </a:extLst>
              </p:cNvPr>
              <p:cNvSpPr/>
              <p:nvPr/>
            </p:nvSpPr>
            <p:spPr>
              <a:xfrm>
                <a:off x="4485288" y="3598321"/>
                <a:ext cx="816811" cy="1268063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" name="Прямая со стрелкой 60">
                <a:extLst>
                  <a:ext uri="{FF2B5EF4-FFF2-40B4-BE49-F238E27FC236}">
                    <a16:creationId xmlns:a16="http://schemas.microsoft.com/office/drawing/2014/main" id="{DD072A8C-D5E5-4C89-BA1A-452B24FC9450}"/>
                  </a:ext>
                </a:extLst>
              </p:cNvPr>
              <p:cNvCxnSpPr>
                <a:cxnSpLocks/>
                <a:stCxn id="60" idx="0"/>
                <a:endCxn id="45" idx="2"/>
              </p:cNvCxnSpPr>
              <p:nvPr/>
            </p:nvCxnSpPr>
            <p:spPr>
              <a:xfrm flipV="1">
                <a:off x="4893694" y="2985759"/>
                <a:ext cx="624794" cy="612562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 стрелкой 61">
                <a:extLst>
                  <a:ext uri="{FF2B5EF4-FFF2-40B4-BE49-F238E27FC236}">
                    <a16:creationId xmlns:a16="http://schemas.microsoft.com/office/drawing/2014/main" id="{A1521D2B-BCF1-456B-99B0-56915F71AB34}"/>
                  </a:ext>
                </a:extLst>
              </p:cNvPr>
              <p:cNvCxnSpPr>
                <a:cxnSpLocks/>
                <a:stCxn id="65" idx="2"/>
                <a:endCxn id="45" idx="0"/>
              </p:cNvCxnSpPr>
              <p:nvPr/>
            </p:nvCxnSpPr>
            <p:spPr>
              <a:xfrm flipH="1">
                <a:off x="5518488" y="2243873"/>
                <a:ext cx="1023013" cy="381886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Равнобедренный треугольник 62">
                <a:extLst>
                  <a:ext uri="{FF2B5EF4-FFF2-40B4-BE49-F238E27FC236}">
                    <a16:creationId xmlns:a16="http://schemas.microsoft.com/office/drawing/2014/main" id="{39743E2A-48DF-4331-99D3-5AAD746F78B6}"/>
                  </a:ext>
                </a:extLst>
              </p:cNvPr>
              <p:cNvSpPr/>
              <p:nvPr/>
            </p:nvSpPr>
            <p:spPr>
              <a:xfrm>
                <a:off x="5647405" y="3598322"/>
                <a:ext cx="816811" cy="1268063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400" dirty="0">
                    <a:solidFill>
                      <a:schemeClr val="tx1"/>
                    </a:solidFill>
                  </a:rPr>
                  <a:t>С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Прямая со стрелкой 63">
                <a:extLst>
                  <a:ext uri="{FF2B5EF4-FFF2-40B4-BE49-F238E27FC236}">
                    <a16:creationId xmlns:a16="http://schemas.microsoft.com/office/drawing/2014/main" id="{D17C844A-AD43-4247-AD06-1C7A6AE5D630}"/>
                  </a:ext>
                </a:extLst>
              </p:cNvPr>
              <p:cNvCxnSpPr>
                <a:cxnSpLocks/>
                <a:stCxn id="63" idx="0"/>
                <a:endCxn id="45" idx="2"/>
              </p:cNvCxnSpPr>
              <p:nvPr/>
            </p:nvCxnSpPr>
            <p:spPr>
              <a:xfrm flipH="1" flipV="1">
                <a:off x="5518488" y="2985759"/>
                <a:ext cx="537323" cy="612563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Прямоугольник 64">
                <a:extLst>
                  <a:ext uri="{FF2B5EF4-FFF2-40B4-BE49-F238E27FC236}">
                    <a16:creationId xmlns:a16="http://schemas.microsoft.com/office/drawing/2014/main" id="{E66D2EE8-8842-48BC-A228-04259AEF9E1B}"/>
                  </a:ext>
                </a:extLst>
              </p:cNvPr>
              <p:cNvSpPr/>
              <p:nvPr/>
            </p:nvSpPr>
            <p:spPr>
              <a:xfrm>
                <a:off x="6325501" y="1883873"/>
                <a:ext cx="432000" cy="3600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d</a:t>
                </a:r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Равнобедренный треугольник 65">
                <a:extLst>
                  <a:ext uri="{FF2B5EF4-FFF2-40B4-BE49-F238E27FC236}">
                    <a16:creationId xmlns:a16="http://schemas.microsoft.com/office/drawing/2014/main" id="{A13FBCF3-A73B-4F88-BCFA-E593C66E78A2}"/>
                  </a:ext>
                </a:extLst>
              </p:cNvPr>
              <p:cNvSpPr/>
              <p:nvPr/>
            </p:nvSpPr>
            <p:spPr>
              <a:xfrm>
                <a:off x="6651094" y="3598322"/>
                <a:ext cx="816811" cy="1268063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E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Прямая со стрелкой 67">
                <a:extLst>
                  <a:ext uri="{FF2B5EF4-FFF2-40B4-BE49-F238E27FC236}">
                    <a16:creationId xmlns:a16="http://schemas.microsoft.com/office/drawing/2014/main" id="{59269DEE-E193-4A87-8AB4-22CC68E62723}"/>
                  </a:ext>
                </a:extLst>
              </p:cNvPr>
              <p:cNvCxnSpPr>
                <a:cxnSpLocks/>
                <a:stCxn id="66" idx="0"/>
                <a:endCxn id="70" idx="2"/>
              </p:cNvCxnSpPr>
              <p:nvPr/>
            </p:nvCxnSpPr>
            <p:spPr>
              <a:xfrm flipV="1">
                <a:off x="7059500" y="3048919"/>
                <a:ext cx="517999" cy="549403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D50A9BD-14E1-42F3-85A6-F590094498A0}"/>
              </a:ext>
            </a:extLst>
          </p:cNvPr>
          <p:cNvSpPr txBox="1"/>
          <p:nvPr/>
        </p:nvSpPr>
        <p:spPr>
          <a:xfrm>
            <a:off x="112925" y="5604262"/>
            <a:ext cx="8773527" cy="461665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ru-RU" dirty="0"/>
              <a:t>изменение высоты поддеревьев:</a:t>
            </a:r>
          </a:p>
        </p:txBody>
      </p: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CC6B0FAB-40CE-49F5-887B-E22713582E20}"/>
              </a:ext>
            </a:extLst>
          </p:cNvPr>
          <p:cNvCxnSpPr>
            <a:cxnSpLocks/>
          </p:cNvCxnSpPr>
          <p:nvPr/>
        </p:nvCxnSpPr>
        <p:spPr>
          <a:xfrm>
            <a:off x="4572000" y="3933000"/>
            <a:ext cx="0" cy="2132927"/>
          </a:xfrm>
          <a:prstGeom prst="straightConnector1">
            <a:avLst/>
          </a:prstGeom>
          <a:ln w="19050" cap="rnd">
            <a:solidFill>
              <a:schemeClr val="accent2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292CF091-F39C-4DA2-922D-F5BB80212E4A}"/>
              </a:ext>
            </a:extLst>
          </p:cNvPr>
          <p:cNvCxnSpPr>
            <a:cxnSpLocks/>
          </p:cNvCxnSpPr>
          <p:nvPr/>
        </p:nvCxnSpPr>
        <p:spPr>
          <a:xfrm>
            <a:off x="5518488" y="3917041"/>
            <a:ext cx="0" cy="2132927"/>
          </a:xfrm>
          <a:prstGeom prst="straightConnector1">
            <a:avLst/>
          </a:prstGeom>
          <a:ln w="19050" cap="rnd">
            <a:solidFill>
              <a:schemeClr val="accent2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999DCEED-F3F3-48AE-9403-F46AFD046277}"/>
              </a:ext>
            </a:extLst>
          </p:cNvPr>
          <p:cNvCxnSpPr>
            <a:cxnSpLocks/>
          </p:cNvCxnSpPr>
          <p:nvPr/>
        </p:nvCxnSpPr>
        <p:spPr>
          <a:xfrm>
            <a:off x="6568664" y="3933000"/>
            <a:ext cx="0" cy="2132927"/>
          </a:xfrm>
          <a:prstGeom prst="straightConnector1">
            <a:avLst/>
          </a:prstGeom>
          <a:ln w="19050" cap="rnd">
            <a:solidFill>
              <a:schemeClr val="accent2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AAEBAE6-844C-446F-8A56-D5998F42FFEA}"/>
              </a:ext>
            </a:extLst>
          </p:cNvPr>
          <p:cNvSpPr txBox="1"/>
          <p:nvPr/>
        </p:nvSpPr>
        <p:spPr>
          <a:xfrm>
            <a:off x="4644000" y="5613340"/>
            <a:ext cx="874488" cy="461665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ru-RU" dirty="0"/>
              <a:t>+1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696311F-D918-4E35-BDBB-BB416EF40445}"/>
              </a:ext>
            </a:extLst>
          </p:cNvPr>
          <p:cNvSpPr txBox="1"/>
          <p:nvPr/>
        </p:nvSpPr>
        <p:spPr>
          <a:xfrm>
            <a:off x="5518487" y="5625383"/>
            <a:ext cx="1050178" cy="461665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ru-RU" dirty="0"/>
              <a:t>-1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B73DF24-205A-495D-A53B-C793787D8479}"/>
              </a:ext>
            </a:extLst>
          </p:cNvPr>
          <p:cNvSpPr txBox="1"/>
          <p:nvPr/>
        </p:nvSpPr>
        <p:spPr>
          <a:xfrm>
            <a:off x="7716691" y="5613340"/>
            <a:ext cx="1124753" cy="42484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ru-RU" dirty="0"/>
              <a:t>0</a:t>
            </a:r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9EB50030-F7DB-425C-B1A5-B6BA03FE52C9}"/>
              </a:ext>
            </a:extLst>
          </p:cNvPr>
          <p:cNvCxnSpPr>
            <a:cxnSpLocks/>
          </p:cNvCxnSpPr>
          <p:nvPr/>
        </p:nvCxnSpPr>
        <p:spPr>
          <a:xfrm>
            <a:off x="7668000" y="3942078"/>
            <a:ext cx="0" cy="2132927"/>
          </a:xfrm>
          <a:prstGeom prst="straightConnector1">
            <a:avLst/>
          </a:prstGeom>
          <a:ln w="19050" cap="rnd">
            <a:solidFill>
              <a:schemeClr val="accent2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4C1C259B-8DC1-4B71-AFD2-D7CC9E32B387}"/>
              </a:ext>
            </a:extLst>
          </p:cNvPr>
          <p:cNvCxnSpPr>
            <a:cxnSpLocks/>
          </p:cNvCxnSpPr>
          <p:nvPr/>
        </p:nvCxnSpPr>
        <p:spPr>
          <a:xfrm>
            <a:off x="8886454" y="3942078"/>
            <a:ext cx="0" cy="2132927"/>
          </a:xfrm>
          <a:prstGeom prst="straightConnector1">
            <a:avLst/>
          </a:prstGeom>
          <a:ln w="19050" cap="rnd">
            <a:solidFill>
              <a:schemeClr val="accent2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C2A03AA-1A80-4410-9E4B-272AEF9D2F4A}"/>
              </a:ext>
            </a:extLst>
          </p:cNvPr>
          <p:cNvSpPr txBox="1"/>
          <p:nvPr/>
        </p:nvSpPr>
        <p:spPr>
          <a:xfrm>
            <a:off x="6579728" y="5602245"/>
            <a:ext cx="1088270" cy="461665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ru-RU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54649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0" grpId="0"/>
      <p:bldP spid="83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773526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Изменение высоты при вращении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0ED9BBB6-7B92-41DA-AF11-592BE8A911B5}"/>
              </a:ext>
            </a:extLst>
          </p:cNvPr>
          <p:cNvGrpSpPr/>
          <p:nvPr/>
        </p:nvGrpSpPr>
        <p:grpSpPr>
          <a:xfrm>
            <a:off x="2449071" y="2183291"/>
            <a:ext cx="2952000" cy="1506914"/>
            <a:chOff x="4414388" y="1723858"/>
            <a:chExt cx="4234484" cy="2396214"/>
          </a:xfrm>
        </p:grpSpPr>
        <p:grpSp>
          <p:nvGrpSpPr>
            <p:cNvPr id="50" name="Группа 49">
              <a:extLst>
                <a:ext uri="{FF2B5EF4-FFF2-40B4-BE49-F238E27FC236}">
                  <a16:creationId xmlns:a16="http://schemas.microsoft.com/office/drawing/2014/main" id="{11960D48-FC9E-48C1-B156-DA3E9684F13D}"/>
                </a:ext>
              </a:extLst>
            </p:cNvPr>
            <p:cNvGrpSpPr/>
            <p:nvPr/>
          </p:nvGrpSpPr>
          <p:grpSpPr>
            <a:xfrm>
              <a:off x="7273851" y="2528904"/>
              <a:ext cx="1375021" cy="1591168"/>
              <a:chOff x="7276232" y="1723858"/>
              <a:chExt cx="1375021" cy="1591168"/>
            </a:xfrm>
          </p:grpSpPr>
          <p:sp>
            <p:nvSpPr>
              <p:cNvPr id="73" name="Прямоугольник 72">
                <a:extLst>
                  <a:ext uri="{FF2B5EF4-FFF2-40B4-BE49-F238E27FC236}">
                    <a16:creationId xmlns:a16="http://schemas.microsoft.com/office/drawing/2014/main" id="{9A1FAEF3-1A37-4F41-B903-9BCD31D9D3D5}"/>
                  </a:ext>
                </a:extLst>
              </p:cNvPr>
              <p:cNvSpPr/>
              <p:nvPr/>
            </p:nvSpPr>
            <p:spPr>
              <a:xfrm>
                <a:off x="7276232" y="1723858"/>
                <a:ext cx="629111" cy="520015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f</a:t>
                </a:r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Равнобедренный треугольник 83">
                <a:extLst>
                  <a:ext uri="{FF2B5EF4-FFF2-40B4-BE49-F238E27FC236}">
                    <a16:creationId xmlns:a16="http://schemas.microsoft.com/office/drawing/2014/main" id="{AE046A61-E985-424A-9BFD-CD006E59D238}"/>
                  </a:ext>
                </a:extLst>
              </p:cNvPr>
              <p:cNvSpPr/>
              <p:nvPr/>
            </p:nvSpPr>
            <p:spPr>
              <a:xfrm>
                <a:off x="7834442" y="2480908"/>
                <a:ext cx="816811" cy="834118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7000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G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Прямая со стрелкой 84">
                <a:extLst>
                  <a:ext uri="{FF2B5EF4-FFF2-40B4-BE49-F238E27FC236}">
                    <a16:creationId xmlns:a16="http://schemas.microsoft.com/office/drawing/2014/main" id="{ED9886A4-7F0D-4431-8CC4-F9CF247756BF}"/>
                  </a:ext>
                </a:extLst>
              </p:cNvPr>
              <p:cNvCxnSpPr>
                <a:cxnSpLocks/>
                <a:stCxn id="84" idx="0"/>
                <a:endCxn id="73" idx="2"/>
              </p:cNvCxnSpPr>
              <p:nvPr/>
            </p:nvCxnSpPr>
            <p:spPr>
              <a:xfrm flipH="1" flipV="1">
                <a:off x="7590787" y="2243873"/>
                <a:ext cx="652060" cy="237035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Группа 50">
              <a:extLst>
                <a:ext uri="{FF2B5EF4-FFF2-40B4-BE49-F238E27FC236}">
                  <a16:creationId xmlns:a16="http://schemas.microsoft.com/office/drawing/2014/main" id="{96EDEDB2-412E-4605-BF55-938C8992F7BF}"/>
                </a:ext>
              </a:extLst>
            </p:cNvPr>
            <p:cNvGrpSpPr/>
            <p:nvPr/>
          </p:nvGrpSpPr>
          <p:grpSpPr>
            <a:xfrm>
              <a:off x="4414388" y="1723858"/>
              <a:ext cx="3174018" cy="2394198"/>
              <a:chOff x="4414388" y="1723858"/>
              <a:chExt cx="3174018" cy="2394198"/>
            </a:xfrm>
          </p:grpSpPr>
          <p:cxnSp>
            <p:nvCxnSpPr>
              <p:cNvPr id="52" name="Прямая со стрелкой 51">
                <a:extLst>
                  <a:ext uri="{FF2B5EF4-FFF2-40B4-BE49-F238E27FC236}">
                    <a16:creationId xmlns:a16="http://schemas.microsoft.com/office/drawing/2014/main" id="{6952E900-AE64-4380-84F9-D3003871BD5C}"/>
                  </a:ext>
                </a:extLst>
              </p:cNvPr>
              <p:cNvCxnSpPr>
                <a:cxnSpLocks/>
                <a:stCxn id="59" idx="2"/>
                <a:endCxn id="73" idx="0"/>
              </p:cNvCxnSpPr>
              <p:nvPr/>
            </p:nvCxnSpPr>
            <p:spPr>
              <a:xfrm>
                <a:off x="6552409" y="2243873"/>
                <a:ext cx="1035997" cy="285032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1C6342A5-F0C5-4C46-AB5F-B4BE12E5CCE6}"/>
                  </a:ext>
                </a:extLst>
              </p:cNvPr>
              <p:cNvSpPr/>
              <p:nvPr/>
            </p:nvSpPr>
            <p:spPr>
              <a:xfrm>
                <a:off x="5214839" y="2465744"/>
                <a:ext cx="629112" cy="520015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</a:t>
                </a:r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Равнобедренный треугольник 53">
                <a:extLst>
                  <a:ext uri="{FF2B5EF4-FFF2-40B4-BE49-F238E27FC236}">
                    <a16:creationId xmlns:a16="http://schemas.microsoft.com/office/drawing/2014/main" id="{AE69999B-9ABA-41D6-871D-DE7AB1C7F3CC}"/>
                  </a:ext>
                </a:extLst>
              </p:cNvPr>
              <p:cNvSpPr/>
              <p:nvPr/>
            </p:nvSpPr>
            <p:spPr>
              <a:xfrm>
                <a:off x="4414388" y="3283937"/>
                <a:ext cx="816811" cy="834118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7000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Прямая со стрелкой 54">
                <a:extLst>
                  <a:ext uri="{FF2B5EF4-FFF2-40B4-BE49-F238E27FC236}">
                    <a16:creationId xmlns:a16="http://schemas.microsoft.com/office/drawing/2014/main" id="{35A216C1-5BA4-409A-842D-2895F67DC2E0}"/>
                  </a:ext>
                </a:extLst>
              </p:cNvPr>
              <p:cNvCxnSpPr>
                <a:cxnSpLocks/>
                <a:stCxn id="54" idx="0"/>
                <a:endCxn id="53" idx="2"/>
              </p:cNvCxnSpPr>
              <p:nvPr/>
            </p:nvCxnSpPr>
            <p:spPr>
              <a:xfrm flipV="1">
                <a:off x="4822793" y="2985759"/>
                <a:ext cx="706602" cy="298178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Прямая со стрелкой 55">
                <a:extLst>
                  <a:ext uri="{FF2B5EF4-FFF2-40B4-BE49-F238E27FC236}">
                    <a16:creationId xmlns:a16="http://schemas.microsoft.com/office/drawing/2014/main" id="{8C347CEF-DC03-495D-843C-182B9774F6C2}"/>
                  </a:ext>
                </a:extLst>
              </p:cNvPr>
              <p:cNvCxnSpPr>
                <a:cxnSpLocks/>
                <a:stCxn id="59" idx="2"/>
                <a:endCxn id="53" idx="0"/>
              </p:cNvCxnSpPr>
              <p:nvPr/>
            </p:nvCxnSpPr>
            <p:spPr>
              <a:xfrm flipH="1">
                <a:off x="5529395" y="2243873"/>
                <a:ext cx="1023014" cy="221872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Равнобедренный треугольник 56">
                <a:extLst>
                  <a:ext uri="{FF2B5EF4-FFF2-40B4-BE49-F238E27FC236}">
                    <a16:creationId xmlns:a16="http://schemas.microsoft.com/office/drawing/2014/main" id="{BF56F736-6E2A-4034-A703-3BCDEBF30B18}"/>
                  </a:ext>
                </a:extLst>
              </p:cNvPr>
              <p:cNvSpPr/>
              <p:nvPr/>
            </p:nvSpPr>
            <p:spPr>
              <a:xfrm>
                <a:off x="5576504" y="3283938"/>
                <a:ext cx="816811" cy="834118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70000" rtlCol="0" anchor="ctr"/>
              <a:lstStyle/>
              <a:p>
                <a:pPr algn="ctr"/>
                <a:r>
                  <a:rPr lang="ru-RU" sz="2400" dirty="0">
                    <a:solidFill>
                      <a:schemeClr val="tx1"/>
                    </a:solidFill>
                  </a:rPr>
                  <a:t>С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8" name="Прямая со стрелкой 57">
                <a:extLst>
                  <a:ext uri="{FF2B5EF4-FFF2-40B4-BE49-F238E27FC236}">
                    <a16:creationId xmlns:a16="http://schemas.microsoft.com/office/drawing/2014/main" id="{16FDFFB6-8369-431C-B7CA-DF622B71CBFC}"/>
                  </a:ext>
                </a:extLst>
              </p:cNvPr>
              <p:cNvCxnSpPr>
                <a:cxnSpLocks/>
                <a:stCxn id="57" idx="0"/>
                <a:endCxn id="53" idx="2"/>
              </p:cNvCxnSpPr>
              <p:nvPr/>
            </p:nvCxnSpPr>
            <p:spPr>
              <a:xfrm flipH="1" flipV="1">
                <a:off x="5529395" y="2985759"/>
                <a:ext cx="455514" cy="29818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DF745DE5-488C-4BDB-ACDC-3D2AC3F8B6D6}"/>
                  </a:ext>
                </a:extLst>
              </p:cNvPr>
              <p:cNvSpPr/>
              <p:nvPr/>
            </p:nvSpPr>
            <p:spPr>
              <a:xfrm>
                <a:off x="6237852" y="1723858"/>
                <a:ext cx="629112" cy="520015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d</a:t>
                </a:r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Равнобедренный треугольник 66">
                <a:extLst>
                  <a:ext uri="{FF2B5EF4-FFF2-40B4-BE49-F238E27FC236}">
                    <a16:creationId xmlns:a16="http://schemas.microsoft.com/office/drawing/2014/main" id="{FFE2AD3C-8299-4A16-AE23-19283D45381E}"/>
                  </a:ext>
                </a:extLst>
              </p:cNvPr>
              <p:cNvSpPr/>
              <p:nvPr/>
            </p:nvSpPr>
            <p:spPr>
              <a:xfrm>
                <a:off x="6580194" y="3283938"/>
                <a:ext cx="816811" cy="834118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7000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E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9" name="Прямая со стрелкой 68">
                <a:extLst>
                  <a:ext uri="{FF2B5EF4-FFF2-40B4-BE49-F238E27FC236}">
                    <a16:creationId xmlns:a16="http://schemas.microsoft.com/office/drawing/2014/main" id="{543A963D-9B5C-4179-B8AC-DFF85C0A6393}"/>
                  </a:ext>
                </a:extLst>
              </p:cNvPr>
              <p:cNvCxnSpPr>
                <a:cxnSpLocks/>
                <a:stCxn id="67" idx="0"/>
                <a:endCxn id="73" idx="2"/>
              </p:cNvCxnSpPr>
              <p:nvPr/>
            </p:nvCxnSpPr>
            <p:spPr>
              <a:xfrm flipV="1">
                <a:off x="6988600" y="3048918"/>
                <a:ext cx="599806" cy="235021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6FDEEF9-FA3C-47C0-9982-BCDF0C3029D9}"/>
              </a:ext>
            </a:extLst>
          </p:cNvPr>
          <p:cNvSpPr/>
          <p:nvPr/>
        </p:nvSpPr>
        <p:spPr>
          <a:xfrm>
            <a:off x="250735" y="691493"/>
            <a:ext cx="87735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200" dirty="0"/>
              <a:t>1) Обозначим высоту левого поддерева как </a:t>
            </a:r>
            <a:r>
              <a:rPr lang="en-US" sz="2200" dirty="0"/>
              <a:t>H</a:t>
            </a:r>
            <a:r>
              <a:rPr lang="en-US" sz="2200" baseline="-25000" dirty="0"/>
              <a:t>L</a:t>
            </a:r>
            <a:r>
              <a:rPr lang="en-US" sz="2200" dirty="0"/>
              <a:t>, </a:t>
            </a:r>
            <a:r>
              <a:rPr lang="ru-RU" sz="2200" dirty="0"/>
              <a:t>а высоту правого</a:t>
            </a:r>
            <a:r>
              <a:rPr lang="en-US" sz="2200" dirty="0"/>
              <a:t> </a:t>
            </a:r>
            <a:r>
              <a:rPr lang="ru-RU" sz="2200" dirty="0"/>
              <a:t>как</a:t>
            </a:r>
            <a:r>
              <a:rPr lang="en-US" sz="2200" dirty="0"/>
              <a:t> H</a:t>
            </a:r>
            <a:r>
              <a:rPr lang="en-US" sz="2200" baseline="-25000" dirty="0"/>
              <a:t>R</a:t>
            </a:r>
            <a:endParaRPr lang="ru-RU" sz="2200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79E2B754-EFF9-46D0-B3CC-71E799393373}"/>
              </a:ext>
            </a:extLst>
          </p:cNvPr>
          <p:cNvSpPr/>
          <p:nvPr/>
        </p:nvSpPr>
        <p:spPr>
          <a:xfrm>
            <a:off x="261183" y="1081607"/>
            <a:ext cx="860324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200" dirty="0"/>
              <a:t>2) При простой вставке (удалении) одного узла высота всех поддеревьев бинарного дерева меняется не более чем на 1.</a:t>
            </a:r>
            <a:endParaRPr lang="en-US" sz="22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3641939-11B9-41D1-B4E9-E632D4EA8368}"/>
              </a:ext>
            </a:extLst>
          </p:cNvPr>
          <p:cNvSpPr/>
          <p:nvPr/>
        </p:nvSpPr>
        <p:spPr>
          <a:xfrm>
            <a:off x="5658616" y="1923372"/>
            <a:ext cx="32333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/>
              <a:t>3) Если </a:t>
            </a:r>
            <a:r>
              <a:rPr lang="en-US" sz="2400" dirty="0"/>
              <a:t>|</a:t>
            </a:r>
            <a:r>
              <a:rPr lang="en-US" sz="2400" dirty="0">
                <a:solidFill>
                  <a:prstClr val="black"/>
                </a:solidFill>
              </a:rPr>
              <a:t>H</a:t>
            </a:r>
            <a:r>
              <a:rPr lang="en-US" sz="2400" baseline="-25000" dirty="0">
                <a:solidFill>
                  <a:prstClr val="black"/>
                </a:solidFill>
              </a:rPr>
              <a:t>L </a:t>
            </a:r>
            <a:r>
              <a:rPr lang="en-US" sz="2400" dirty="0">
                <a:solidFill>
                  <a:prstClr val="black"/>
                </a:solidFill>
              </a:rPr>
              <a:t>- H</a:t>
            </a:r>
            <a:r>
              <a:rPr lang="en-US" sz="2400" baseline="-25000" dirty="0">
                <a:solidFill>
                  <a:prstClr val="black"/>
                </a:solidFill>
              </a:rPr>
              <a:t>R</a:t>
            </a:r>
            <a:r>
              <a:rPr lang="en-US" sz="2400" dirty="0">
                <a:solidFill>
                  <a:prstClr val="black"/>
                </a:solidFill>
              </a:rPr>
              <a:t>|</a:t>
            </a:r>
            <a:r>
              <a:rPr lang="en-US" sz="2400" dirty="0"/>
              <a:t> ≤ 1, </a:t>
            </a:r>
            <a:r>
              <a:rPr lang="ru-RU" sz="2400" dirty="0"/>
              <a:t>то балансировка вершины </a:t>
            </a:r>
            <a:r>
              <a:rPr lang="en-US" sz="2400" dirty="0"/>
              <a:t>d </a:t>
            </a:r>
            <a:r>
              <a:rPr lang="ru-RU" sz="2400" dirty="0"/>
              <a:t>не требуется.</a:t>
            </a:r>
          </a:p>
        </p:txBody>
      </p:sp>
    </p:spTree>
    <p:extLst>
      <p:ext uri="{BB962C8B-B14F-4D97-AF65-F5344CB8AC3E}">
        <p14:creationId xmlns:p14="http://schemas.microsoft.com/office/powerpoint/2010/main" val="42710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0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Связанные динамические структуры данных: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списки</a:t>
            </a: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252000" y="1341000"/>
            <a:ext cx="8316200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Aft>
                <a:spcPts val="600"/>
              </a:spcAft>
              <a:buClr>
                <a:schemeClr val="accent2"/>
              </a:buClr>
              <a:buSzPct val="80000"/>
            </a:pPr>
            <a:r>
              <a:rPr lang="en-US" altLang="ru-RU" sz="2400" dirty="0">
                <a:latin typeface="Calibri" panose="020F0502020204030204" pitchFamily="34" charset="0"/>
              </a:rPr>
              <a:t>Payload</a:t>
            </a:r>
            <a:r>
              <a:rPr lang="ru-RU" altLang="ru-RU" sz="2400" dirty="0">
                <a:latin typeface="Calibri" panose="020F0502020204030204" pitchFamily="34" charset="0"/>
              </a:rPr>
              <a:t> </a:t>
            </a:r>
            <a:r>
              <a:rPr lang="en-US" altLang="ru-RU" sz="2400" dirty="0">
                <a:latin typeface="Calibri" panose="020F0502020204030204" pitchFamily="34" charset="0"/>
              </a:rPr>
              <a:t>- </a:t>
            </a:r>
            <a:r>
              <a:rPr lang="ru-RU" altLang="ru-RU" sz="2400" dirty="0">
                <a:latin typeface="Calibri" panose="020F0502020204030204" pitchFamily="34" charset="0"/>
              </a:rPr>
              <a:t>"полезная нагрузка", один элемент, хранимый в нашей динамической структуре: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09696E5-F2A7-4193-98CA-3A5C786FAB2F}"/>
              </a:ext>
            </a:extLst>
          </p:cNvPr>
          <p:cNvSpPr/>
          <p:nvPr/>
        </p:nvSpPr>
        <p:spPr>
          <a:xfrm>
            <a:off x="252000" y="2323103"/>
            <a:ext cx="8640000" cy="286232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Payload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Payload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 "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574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773526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Изменение высоты при вращении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0ED9BBB6-7B92-41DA-AF11-592BE8A911B5}"/>
              </a:ext>
            </a:extLst>
          </p:cNvPr>
          <p:cNvGrpSpPr/>
          <p:nvPr/>
        </p:nvGrpSpPr>
        <p:grpSpPr>
          <a:xfrm>
            <a:off x="2449071" y="2183291"/>
            <a:ext cx="2952000" cy="1506914"/>
            <a:chOff x="4414388" y="1723858"/>
            <a:chExt cx="4234484" cy="2396214"/>
          </a:xfrm>
        </p:grpSpPr>
        <p:grpSp>
          <p:nvGrpSpPr>
            <p:cNvPr id="50" name="Группа 49">
              <a:extLst>
                <a:ext uri="{FF2B5EF4-FFF2-40B4-BE49-F238E27FC236}">
                  <a16:creationId xmlns:a16="http://schemas.microsoft.com/office/drawing/2014/main" id="{11960D48-FC9E-48C1-B156-DA3E9684F13D}"/>
                </a:ext>
              </a:extLst>
            </p:cNvPr>
            <p:cNvGrpSpPr/>
            <p:nvPr/>
          </p:nvGrpSpPr>
          <p:grpSpPr>
            <a:xfrm>
              <a:off x="7273851" y="2528904"/>
              <a:ext cx="1375021" cy="1591168"/>
              <a:chOff x="7276232" y="1723858"/>
              <a:chExt cx="1375021" cy="1591168"/>
            </a:xfrm>
          </p:grpSpPr>
          <p:sp>
            <p:nvSpPr>
              <p:cNvPr id="73" name="Прямоугольник 72">
                <a:extLst>
                  <a:ext uri="{FF2B5EF4-FFF2-40B4-BE49-F238E27FC236}">
                    <a16:creationId xmlns:a16="http://schemas.microsoft.com/office/drawing/2014/main" id="{9A1FAEF3-1A37-4F41-B903-9BCD31D9D3D5}"/>
                  </a:ext>
                </a:extLst>
              </p:cNvPr>
              <p:cNvSpPr/>
              <p:nvPr/>
            </p:nvSpPr>
            <p:spPr>
              <a:xfrm>
                <a:off x="7276232" y="1723858"/>
                <a:ext cx="629111" cy="520015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f</a:t>
                </a:r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Равнобедренный треугольник 83">
                <a:extLst>
                  <a:ext uri="{FF2B5EF4-FFF2-40B4-BE49-F238E27FC236}">
                    <a16:creationId xmlns:a16="http://schemas.microsoft.com/office/drawing/2014/main" id="{AE046A61-E985-424A-9BFD-CD006E59D238}"/>
                  </a:ext>
                </a:extLst>
              </p:cNvPr>
              <p:cNvSpPr/>
              <p:nvPr/>
            </p:nvSpPr>
            <p:spPr>
              <a:xfrm>
                <a:off x="7834442" y="2480908"/>
                <a:ext cx="816811" cy="834118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7000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G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Прямая со стрелкой 84">
                <a:extLst>
                  <a:ext uri="{FF2B5EF4-FFF2-40B4-BE49-F238E27FC236}">
                    <a16:creationId xmlns:a16="http://schemas.microsoft.com/office/drawing/2014/main" id="{ED9886A4-7F0D-4431-8CC4-F9CF247756BF}"/>
                  </a:ext>
                </a:extLst>
              </p:cNvPr>
              <p:cNvCxnSpPr>
                <a:cxnSpLocks/>
                <a:stCxn id="84" idx="0"/>
                <a:endCxn id="73" idx="2"/>
              </p:cNvCxnSpPr>
              <p:nvPr/>
            </p:nvCxnSpPr>
            <p:spPr>
              <a:xfrm flipH="1" flipV="1">
                <a:off x="7590787" y="2243873"/>
                <a:ext cx="652060" cy="237035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Группа 50">
              <a:extLst>
                <a:ext uri="{FF2B5EF4-FFF2-40B4-BE49-F238E27FC236}">
                  <a16:creationId xmlns:a16="http://schemas.microsoft.com/office/drawing/2014/main" id="{96EDEDB2-412E-4605-BF55-938C8992F7BF}"/>
                </a:ext>
              </a:extLst>
            </p:cNvPr>
            <p:cNvGrpSpPr/>
            <p:nvPr/>
          </p:nvGrpSpPr>
          <p:grpSpPr>
            <a:xfrm>
              <a:off x="4414388" y="1723858"/>
              <a:ext cx="3174018" cy="2394198"/>
              <a:chOff x="4414388" y="1723858"/>
              <a:chExt cx="3174018" cy="2394198"/>
            </a:xfrm>
          </p:grpSpPr>
          <p:cxnSp>
            <p:nvCxnSpPr>
              <p:cNvPr id="52" name="Прямая со стрелкой 51">
                <a:extLst>
                  <a:ext uri="{FF2B5EF4-FFF2-40B4-BE49-F238E27FC236}">
                    <a16:creationId xmlns:a16="http://schemas.microsoft.com/office/drawing/2014/main" id="{6952E900-AE64-4380-84F9-D3003871BD5C}"/>
                  </a:ext>
                </a:extLst>
              </p:cNvPr>
              <p:cNvCxnSpPr>
                <a:cxnSpLocks/>
                <a:stCxn id="59" idx="2"/>
                <a:endCxn id="73" idx="0"/>
              </p:cNvCxnSpPr>
              <p:nvPr/>
            </p:nvCxnSpPr>
            <p:spPr>
              <a:xfrm>
                <a:off x="6552409" y="2243873"/>
                <a:ext cx="1035997" cy="285032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1C6342A5-F0C5-4C46-AB5F-B4BE12E5CCE6}"/>
                  </a:ext>
                </a:extLst>
              </p:cNvPr>
              <p:cNvSpPr/>
              <p:nvPr/>
            </p:nvSpPr>
            <p:spPr>
              <a:xfrm>
                <a:off x="5214839" y="2465744"/>
                <a:ext cx="629112" cy="520015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</a:t>
                </a:r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Равнобедренный треугольник 53">
                <a:extLst>
                  <a:ext uri="{FF2B5EF4-FFF2-40B4-BE49-F238E27FC236}">
                    <a16:creationId xmlns:a16="http://schemas.microsoft.com/office/drawing/2014/main" id="{AE69999B-9ABA-41D6-871D-DE7AB1C7F3CC}"/>
                  </a:ext>
                </a:extLst>
              </p:cNvPr>
              <p:cNvSpPr/>
              <p:nvPr/>
            </p:nvSpPr>
            <p:spPr>
              <a:xfrm>
                <a:off x="4414388" y="3283937"/>
                <a:ext cx="816811" cy="834118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7000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Прямая со стрелкой 54">
                <a:extLst>
                  <a:ext uri="{FF2B5EF4-FFF2-40B4-BE49-F238E27FC236}">
                    <a16:creationId xmlns:a16="http://schemas.microsoft.com/office/drawing/2014/main" id="{35A216C1-5BA4-409A-842D-2895F67DC2E0}"/>
                  </a:ext>
                </a:extLst>
              </p:cNvPr>
              <p:cNvCxnSpPr>
                <a:cxnSpLocks/>
                <a:stCxn id="54" idx="0"/>
                <a:endCxn id="53" idx="2"/>
              </p:cNvCxnSpPr>
              <p:nvPr/>
            </p:nvCxnSpPr>
            <p:spPr>
              <a:xfrm flipV="1">
                <a:off x="4822793" y="2985759"/>
                <a:ext cx="706602" cy="298178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Прямая со стрелкой 55">
                <a:extLst>
                  <a:ext uri="{FF2B5EF4-FFF2-40B4-BE49-F238E27FC236}">
                    <a16:creationId xmlns:a16="http://schemas.microsoft.com/office/drawing/2014/main" id="{8C347CEF-DC03-495D-843C-182B9774F6C2}"/>
                  </a:ext>
                </a:extLst>
              </p:cNvPr>
              <p:cNvCxnSpPr>
                <a:cxnSpLocks/>
                <a:stCxn id="59" idx="2"/>
                <a:endCxn id="53" idx="0"/>
              </p:cNvCxnSpPr>
              <p:nvPr/>
            </p:nvCxnSpPr>
            <p:spPr>
              <a:xfrm flipH="1">
                <a:off x="5529395" y="2243873"/>
                <a:ext cx="1023014" cy="221872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Равнобедренный треугольник 56">
                <a:extLst>
                  <a:ext uri="{FF2B5EF4-FFF2-40B4-BE49-F238E27FC236}">
                    <a16:creationId xmlns:a16="http://schemas.microsoft.com/office/drawing/2014/main" id="{BF56F736-6E2A-4034-A703-3BCDEBF30B18}"/>
                  </a:ext>
                </a:extLst>
              </p:cNvPr>
              <p:cNvSpPr/>
              <p:nvPr/>
            </p:nvSpPr>
            <p:spPr>
              <a:xfrm>
                <a:off x="5576504" y="3283938"/>
                <a:ext cx="816811" cy="834118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70000" rtlCol="0" anchor="ctr"/>
              <a:lstStyle/>
              <a:p>
                <a:pPr algn="ctr"/>
                <a:r>
                  <a:rPr lang="ru-RU" sz="2400" dirty="0">
                    <a:solidFill>
                      <a:schemeClr val="tx1"/>
                    </a:solidFill>
                  </a:rPr>
                  <a:t>С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8" name="Прямая со стрелкой 57">
                <a:extLst>
                  <a:ext uri="{FF2B5EF4-FFF2-40B4-BE49-F238E27FC236}">
                    <a16:creationId xmlns:a16="http://schemas.microsoft.com/office/drawing/2014/main" id="{16FDFFB6-8369-431C-B7CA-DF622B71CBFC}"/>
                  </a:ext>
                </a:extLst>
              </p:cNvPr>
              <p:cNvCxnSpPr>
                <a:cxnSpLocks/>
                <a:stCxn id="57" idx="0"/>
                <a:endCxn id="53" idx="2"/>
              </p:cNvCxnSpPr>
              <p:nvPr/>
            </p:nvCxnSpPr>
            <p:spPr>
              <a:xfrm flipH="1" flipV="1">
                <a:off x="5529395" y="2985759"/>
                <a:ext cx="455514" cy="29818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DF745DE5-488C-4BDB-ACDC-3D2AC3F8B6D6}"/>
                  </a:ext>
                </a:extLst>
              </p:cNvPr>
              <p:cNvSpPr/>
              <p:nvPr/>
            </p:nvSpPr>
            <p:spPr>
              <a:xfrm>
                <a:off x="6237852" y="1723858"/>
                <a:ext cx="629112" cy="520015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d</a:t>
                </a:r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Равнобедренный треугольник 66">
                <a:extLst>
                  <a:ext uri="{FF2B5EF4-FFF2-40B4-BE49-F238E27FC236}">
                    <a16:creationId xmlns:a16="http://schemas.microsoft.com/office/drawing/2014/main" id="{FFE2AD3C-8299-4A16-AE23-19283D45381E}"/>
                  </a:ext>
                </a:extLst>
              </p:cNvPr>
              <p:cNvSpPr/>
              <p:nvPr/>
            </p:nvSpPr>
            <p:spPr>
              <a:xfrm>
                <a:off x="6580194" y="3283938"/>
                <a:ext cx="816811" cy="834118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7000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E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9" name="Прямая со стрелкой 68">
                <a:extLst>
                  <a:ext uri="{FF2B5EF4-FFF2-40B4-BE49-F238E27FC236}">
                    <a16:creationId xmlns:a16="http://schemas.microsoft.com/office/drawing/2014/main" id="{543A963D-9B5C-4179-B8AC-DFF85C0A6393}"/>
                  </a:ext>
                </a:extLst>
              </p:cNvPr>
              <p:cNvCxnSpPr>
                <a:cxnSpLocks/>
                <a:stCxn id="67" idx="0"/>
                <a:endCxn id="73" idx="2"/>
              </p:cNvCxnSpPr>
              <p:nvPr/>
            </p:nvCxnSpPr>
            <p:spPr>
              <a:xfrm flipV="1">
                <a:off x="6988600" y="3048918"/>
                <a:ext cx="599806" cy="235021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D5A67EA7-A008-4917-8BDD-681DF53B8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775994"/>
              </p:ext>
            </p:extLst>
          </p:nvPr>
        </p:nvGraphicFramePr>
        <p:xfrm>
          <a:off x="288759" y="3878733"/>
          <a:ext cx="8603244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2001">
                  <a:extLst>
                    <a:ext uri="{9D8B030D-6E8A-4147-A177-3AD203B41FA5}">
                      <a16:colId xmlns:a16="http://schemas.microsoft.com/office/drawing/2014/main" val="161677636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923866574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204069709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86522517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716451739"/>
                    </a:ext>
                  </a:extLst>
                </a:gridCol>
                <a:gridCol w="3563243">
                  <a:extLst>
                    <a:ext uri="{9D8B030D-6E8A-4147-A177-3AD203B41FA5}">
                      <a16:colId xmlns:a16="http://schemas.microsoft.com/office/drawing/2014/main" val="4071152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200" b="1" dirty="0"/>
                        <a:t>Тип поворота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sz="2200" b="1" baseline="-25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sz="22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dirty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sz="2200" b="1" baseline="-25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dirty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sz="2200" b="1" baseline="-250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ru-RU" sz="22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dirty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sz="2200" b="1" baseline="-25000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ru-RU" sz="22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/>
                          </a:solidFill>
                        </a:rPr>
                        <a:t>Когда применяется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55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малый правый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prstClr val="black"/>
                          </a:solidFill>
                        </a:rPr>
                        <a:t>H</a:t>
                      </a:r>
                      <a:r>
                        <a:rPr lang="en-US" sz="2400" baseline="-25000" dirty="0">
                          <a:solidFill>
                            <a:prstClr val="black"/>
                          </a:solidFill>
                        </a:rPr>
                        <a:t>L </a:t>
                      </a:r>
                      <a:r>
                        <a:rPr lang="en-US" sz="2400" dirty="0">
                          <a:solidFill>
                            <a:prstClr val="black"/>
                          </a:solidFill>
                        </a:rPr>
                        <a:t>- H</a:t>
                      </a:r>
                      <a:r>
                        <a:rPr lang="en-US" sz="2400" baseline="-25000" dirty="0">
                          <a:solidFill>
                            <a:prstClr val="black"/>
                          </a:solidFill>
                        </a:rPr>
                        <a:t>R </a:t>
                      </a:r>
                      <a:r>
                        <a:rPr lang="ru-RU" sz="2400" dirty="0"/>
                        <a:t>= 2 и </a:t>
                      </a:r>
                      <a:r>
                        <a:rPr lang="en-US" sz="2400" dirty="0"/>
                        <a:t>H</a:t>
                      </a:r>
                      <a:r>
                        <a:rPr lang="en-US" sz="2400" baseline="-25000" dirty="0"/>
                        <a:t>A </a:t>
                      </a:r>
                      <a:r>
                        <a:rPr lang="en-US" sz="2400" dirty="0"/>
                        <a:t>≥ H</a:t>
                      </a:r>
                      <a:r>
                        <a:rPr lang="en-US" sz="2400" baseline="-25000" dirty="0"/>
                        <a:t>C</a:t>
                      </a:r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32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07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776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058904"/>
                  </a:ext>
                </a:extLst>
              </a:tr>
            </a:tbl>
          </a:graphicData>
        </a:graphic>
      </p:graphicFrame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79E2B754-EFF9-46D0-B3CC-71E799393373}"/>
              </a:ext>
            </a:extLst>
          </p:cNvPr>
          <p:cNvSpPr/>
          <p:nvPr/>
        </p:nvSpPr>
        <p:spPr>
          <a:xfrm>
            <a:off x="261183" y="1081607"/>
            <a:ext cx="860324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200" dirty="0"/>
              <a:t>2) При вставке (как и при удалении) одного узла без балансировки высота всех поддеревьев бинарного дерева меняется не более чем на 1.</a:t>
            </a:r>
            <a:endParaRPr lang="en-US" sz="2200" dirty="0"/>
          </a:p>
        </p:txBody>
      </p:sp>
      <p:sp>
        <p:nvSpPr>
          <p:cNvPr id="26" name="Равнобедренный треугольник 25">
            <a:extLst>
              <a:ext uri="{FF2B5EF4-FFF2-40B4-BE49-F238E27FC236}">
                <a16:creationId xmlns:a16="http://schemas.microsoft.com/office/drawing/2014/main" id="{4C5FFFE9-F13A-4893-815D-C22299C3DC8D}"/>
              </a:ext>
            </a:extLst>
          </p:cNvPr>
          <p:cNvSpPr/>
          <p:nvPr/>
        </p:nvSpPr>
        <p:spPr>
          <a:xfrm>
            <a:off x="3830594" y="2378131"/>
            <a:ext cx="1692875" cy="1463206"/>
          </a:xfrm>
          <a:prstGeom prst="triangle">
            <a:avLst/>
          </a:prstGeom>
          <a:solidFill>
            <a:schemeClr val="bg1">
              <a:alpha val="65000"/>
            </a:schemeClr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0000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925FC335-13FB-4ED4-B025-1BB0D6323A47}"/>
              </a:ext>
            </a:extLst>
          </p:cNvPr>
          <p:cNvSpPr/>
          <p:nvPr/>
        </p:nvSpPr>
        <p:spPr>
          <a:xfrm>
            <a:off x="250735" y="691493"/>
            <a:ext cx="87735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200" dirty="0"/>
              <a:t>1) Обозначим высоту левого поддерева как </a:t>
            </a:r>
            <a:r>
              <a:rPr lang="en-US" sz="2200" dirty="0"/>
              <a:t>H</a:t>
            </a:r>
            <a:r>
              <a:rPr lang="en-US" sz="2200" baseline="-25000" dirty="0"/>
              <a:t>L</a:t>
            </a:r>
            <a:r>
              <a:rPr lang="en-US" sz="2200" dirty="0"/>
              <a:t>, </a:t>
            </a:r>
            <a:r>
              <a:rPr lang="ru-RU" sz="2200" dirty="0"/>
              <a:t>а высоту правого</a:t>
            </a:r>
            <a:r>
              <a:rPr lang="en-US" sz="2200" dirty="0"/>
              <a:t> </a:t>
            </a:r>
            <a:r>
              <a:rPr lang="ru-RU" sz="2200" dirty="0"/>
              <a:t>как</a:t>
            </a:r>
            <a:r>
              <a:rPr lang="en-US" sz="2200" dirty="0"/>
              <a:t> H</a:t>
            </a:r>
            <a:r>
              <a:rPr lang="en-US" sz="2200" baseline="-25000" dirty="0"/>
              <a:t>R</a:t>
            </a:r>
            <a:endParaRPr lang="ru-RU" sz="22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7D303E5-A2BD-4AED-86CF-30B404657D45}"/>
              </a:ext>
            </a:extLst>
          </p:cNvPr>
          <p:cNvSpPr/>
          <p:nvPr/>
        </p:nvSpPr>
        <p:spPr>
          <a:xfrm>
            <a:off x="5658616" y="1923372"/>
            <a:ext cx="32333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/>
              <a:t>3) Если </a:t>
            </a:r>
            <a:r>
              <a:rPr lang="en-US" sz="2400" dirty="0"/>
              <a:t>|</a:t>
            </a:r>
            <a:r>
              <a:rPr lang="en-US" sz="2400" dirty="0">
                <a:solidFill>
                  <a:prstClr val="black"/>
                </a:solidFill>
              </a:rPr>
              <a:t>H</a:t>
            </a:r>
            <a:r>
              <a:rPr lang="en-US" sz="2400" baseline="-25000" dirty="0">
                <a:solidFill>
                  <a:prstClr val="black"/>
                </a:solidFill>
              </a:rPr>
              <a:t>L </a:t>
            </a:r>
            <a:r>
              <a:rPr lang="en-US" sz="2400" dirty="0">
                <a:solidFill>
                  <a:prstClr val="black"/>
                </a:solidFill>
              </a:rPr>
              <a:t>- H</a:t>
            </a:r>
            <a:r>
              <a:rPr lang="en-US" sz="2400" baseline="-25000" dirty="0">
                <a:solidFill>
                  <a:prstClr val="black"/>
                </a:solidFill>
              </a:rPr>
              <a:t>R</a:t>
            </a:r>
            <a:r>
              <a:rPr lang="en-US" sz="2400" dirty="0">
                <a:solidFill>
                  <a:prstClr val="black"/>
                </a:solidFill>
              </a:rPr>
              <a:t>|</a:t>
            </a:r>
            <a:r>
              <a:rPr lang="en-US" sz="2400" dirty="0"/>
              <a:t> ≤ 1, </a:t>
            </a:r>
            <a:r>
              <a:rPr lang="ru-RU" sz="2400" dirty="0"/>
              <a:t>то балансировка вершины </a:t>
            </a:r>
            <a:r>
              <a:rPr lang="en-US" sz="2400" dirty="0"/>
              <a:t>d </a:t>
            </a:r>
            <a:r>
              <a:rPr lang="ru-RU" sz="2400" dirty="0"/>
              <a:t>не требуется.</a:t>
            </a:r>
          </a:p>
        </p:txBody>
      </p:sp>
    </p:spTree>
    <p:extLst>
      <p:ext uri="{BB962C8B-B14F-4D97-AF65-F5344CB8AC3E}">
        <p14:creationId xmlns:p14="http://schemas.microsoft.com/office/powerpoint/2010/main" val="380135502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773526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Изменение высоты при вращении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0ED9BBB6-7B92-41DA-AF11-592BE8A911B5}"/>
              </a:ext>
            </a:extLst>
          </p:cNvPr>
          <p:cNvGrpSpPr/>
          <p:nvPr/>
        </p:nvGrpSpPr>
        <p:grpSpPr>
          <a:xfrm>
            <a:off x="2449071" y="2183291"/>
            <a:ext cx="2952000" cy="1506914"/>
            <a:chOff x="4414388" y="1723858"/>
            <a:chExt cx="4234484" cy="2396214"/>
          </a:xfrm>
        </p:grpSpPr>
        <p:grpSp>
          <p:nvGrpSpPr>
            <p:cNvPr id="50" name="Группа 49">
              <a:extLst>
                <a:ext uri="{FF2B5EF4-FFF2-40B4-BE49-F238E27FC236}">
                  <a16:creationId xmlns:a16="http://schemas.microsoft.com/office/drawing/2014/main" id="{11960D48-FC9E-48C1-B156-DA3E9684F13D}"/>
                </a:ext>
              </a:extLst>
            </p:cNvPr>
            <p:cNvGrpSpPr/>
            <p:nvPr/>
          </p:nvGrpSpPr>
          <p:grpSpPr>
            <a:xfrm>
              <a:off x="7273851" y="2528904"/>
              <a:ext cx="1375021" cy="1591168"/>
              <a:chOff x="7276232" y="1723858"/>
              <a:chExt cx="1375021" cy="1591168"/>
            </a:xfrm>
          </p:grpSpPr>
          <p:sp>
            <p:nvSpPr>
              <p:cNvPr id="73" name="Прямоугольник 72">
                <a:extLst>
                  <a:ext uri="{FF2B5EF4-FFF2-40B4-BE49-F238E27FC236}">
                    <a16:creationId xmlns:a16="http://schemas.microsoft.com/office/drawing/2014/main" id="{9A1FAEF3-1A37-4F41-B903-9BCD31D9D3D5}"/>
                  </a:ext>
                </a:extLst>
              </p:cNvPr>
              <p:cNvSpPr/>
              <p:nvPr/>
            </p:nvSpPr>
            <p:spPr>
              <a:xfrm>
                <a:off x="7276232" y="1723858"/>
                <a:ext cx="629111" cy="520015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f</a:t>
                </a:r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Равнобедренный треугольник 83">
                <a:extLst>
                  <a:ext uri="{FF2B5EF4-FFF2-40B4-BE49-F238E27FC236}">
                    <a16:creationId xmlns:a16="http://schemas.microsoft.com/office/drawing/2014/main" id="{AE046A61-E985-424A-9BFD-CD006E59D238}"/>
                  </a:ext>
                </a:extLst>
              </p:cNvPr>
              <p:cNvSpPr/>
              <p:nvPr/>
            </p:nvSpPr>
            <p:spPr>
              <a:xfrm>
                <a:off x="7834442" y="2480908"/>
                <a:ext cx="816811" cy="834118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7000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G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Прямая со стрелкой 84">
                <a:extLst>
                  <a:ext uri="{FF2B5EF4-FFF2-40B4-BE49-F238E27FC236}">
                    <a16:creationId xmlns:a16="http://schemas.microsoft.com/office/drawing/2014/main" id="{ED9886A4-7F0D-4431-8CC4-F9CF247756BF}"/>
                  </a:ext>
                </a:extLst>
              </p:cNvPr>
              <p:cNvCxnSpPr>
                <a:cxnSpLocks/>
                <a:stCxn id="84" idx="0"/>
                <a:endCxn id="73" idx="2"/>
              </p:cNvCxnSpPr>
              <p:nvPr/>
            </p:nvCxnSpPr>
            <p:spPr>
              <a:xfrm flipH="1" flipV="1">
                <a:off x="7590787" y="2243873"/>
                <a:ext cx="652060" cy="237035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Группа 50">
              <a:extLst>
                <a:ext uri="{FF2B5EF4-FFF2-40B4-BE49-F238E27FC236}">
                  <a16:creationId xmlns:a16="http://schemas.microsoft.com/office/drawing/2014/main" id="{96EDEDB2-412E-4605-BF55-938C8992F7BF}"/>
                </a:ext>
              </a:extLst>
            </p:cNvPr>
            <p:cNvGrpSpPr/>
            <p:nvPr/>
          </p:nvGrpSpPr>
          <p:grpSpPr>
            <a:xfrm>
              <a:off x="4414388" y="1723858"/>
              <a:ext cx="3174018" cy="2394198"/>
              <a:chOff x="4414388" y="1723858"/>
              <a:chExt cx="3174018" cy="2394198"/>
            </a:xfrm>
          </p:grpSpPr>
          <p:cxnSp>
            <p:nvCxnSpPr>
              <p:cNvPr id="52" name="Прямая со стрелкой 51">
                <a:extLst>
                  <a:ext uri="{FF2B5EF4-FFF2-40B4-BE49-F238E27FC236}">
                    <a16:creationId xmlns:a16="http://schemas.microsoft.com/office/drawing/2014/main" id="{6952E900-AE64-4380-84F9-D3003871BD5C}"/>
                  </a:ext>
                </a:extLst>
              </p:cNvPr>
              <p:cNvCxnSpPr>
                <a:cxnSpLocks/>
                <a:stCxn id="59" idx="2"/>
                <a:endCxn id="73" idx="0"/>
              </p:cNvCxnSpPr>
              <p:nvPr/>
            </p:nvCxnSpPr>
            <p:spPr>
              <a:xfrm>
                <a:off x="6552409" y="2243873"/>
                <a:ext cx="1035997" cy="285032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1C6342A5-F0C5-4C46-AB5F-B4BE12E5CCE6}"/>
                  </a:ext>
                </a:extLst>
              </p:cNvPr>
              <p:cNvSpPr/>
              <p:nvPr/>
            </p:nvSpPr>
            <p:spPr>
              <a:xfrm>
                <a:off x="5214839" y="2465744"/>
                <a:ext cx="629112" cy="520015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</a:t>
                </a:r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Равнобедренный треугольник 53">
                <a:extLst>
                  <a:ext uri="{FF2B5EF4-FFF2-40B4-BE49-F238E27FC236}">
                    <a16:creationId xmlns:a16="http://schemas.microsoft.com/office/drawing/2014/main" id="{AE69999B-9ABA-41D6-871D-DE7AB1C7F3CC}"/>
                  </a:ext>
                </a:extLst>
              </p:cNvPr>
              <p:cNvSpPr/>
              <p:nvPr/>
            </p:nvSpPr>
            <p:spPr>
              <a:xfrm>
                <a:off x="4414388" y="3283937"/>
                <a:ext cx="816811" cy="834118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7000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Прямая со стрелкой 54">
                <a:extLst>
                  <a:ext uri="{FF2B5EF4-FFF2-40B4-BE49-F238E27FC236}">
                    <a16:creationId xmlns:a16="http://schemas.microsoft.com/office/drawing/2014/main" id="{35A216C1-5BA4-409A-842D-2895F67DC2E0}"/>
                  </a:ext>
                </a:extLst>
              </p:cNvPr>
              <p:cNvCxnSpPr>
                <a:cxnSpLocks/>
                <a:stCxn id="54" idx="0"/>
                <a:endCxn id="53" idx="2"/>
              </p:cNvCxnSpPr>
              <p:nvPr/>
            </p:nvCxnSpPr>
            <p:spPr>
              <a:xfrm flipV="1">
                <a:off x="4822793" y="2985759"/>
                <a:ext cx="706602" cy="298178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Прямая со стрелкой 55">
                <a:extLst>
                  <a:ext uri="{FF2B5EF4-FFF2-40B4-BE49-F238E27FC236}">
                    <a16:creationId xmlns:a16="http://schemas.microsoft.com/office/drawing/2014/main" id="{8C347CEF-DC03-495D-843C-182B9774F6C2}"/>
                  </a:ext>
                </a:extLst>
              </p:cNvPr>
              <p:cNvCxnSpPr>
                <a:cxnSpLocks/>
                <a:stCxn id="59" idx="2"/>
                <a:endCxn id="53" idx="0"/>
              </p:cNvCxnSpPr>
              <p:nvPr/>
            </p:nvCxnSpPr>
            <p:spPr>
              <a:xfrm flipH="1">
                <a:off x="5529395" y="2243873"/>
                <a:ext cx="1023014" cy="221872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Равнобедренный треугольник 56">
                <a:extLst>
                  <a:ext uri="{FF2B5EF4-FFF2-40B4-BE49-F238E27FC236}">
                    <a16:creationId xmlns:a16="http://schemas.microsoft.com/office/drawing/2014/main" id="{BF56F736-6E2A-4034-A703-3BCDEBF30B18}"/>
                  </a:ext>
                </a:extLst>
              </p:cNvPr>
              <p:cNvSpPr/>
              <p:nvPr/>
            </p:nvSpPr>
            <p:spPr>
              <a:xfrm>
                <a:off x="5576504" y="3283938"/>
                <a:ext cx="816811" cy="834118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70000" rtlCol="0" anchor="ctr"/>
              <a:lstStyle/>
              <a:p>
                <a:pPr algn="ctr"/>
                <a:r>
                  <a:rPr lang="ru-RU" sz="2400" dirty="0">
                    <a:solidFill>
                      <a:schemeClr val="tx1"/>
                    </a:solidFill>
                  </a:rPr>
                  <a:t>С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8" name="Прямая со стрелкой 57">
                <a:extLst>
                  <a:ext uri="{FF2B5EF4-FFF2-40B4-BE49-F238E27FC236}">
                    <a16:creationId xmlns:a16="http://schemas.microsoft.com/office/drawing/2014/main" id="{16FDFFB6-8369-431C-B7CA-DF622B71CBFC}"/>
                  </a:ext>
                </a:extLst>
              </p:cNvPr>
              <p:cNvCxnSpPr>
                <a:cxnSpLocks/>
                <a:stCxn id="57" idx="0"/>
                <a:endCxn id="53" idx="2"/>
              </p:cNvCxnSpPr>
              <p:nvPr/>
            </p:nvCxnSpPr>
            <p:spPr>
              <a:xfrm flipH="1" flipV="1">
                <a:off x="5529395" y="2985759"/>
                <a:ext cx="455514" cy="29818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DF745DE5-488C-4BDB-ACDC-3D2AC3F8B6D6}"/>
                  </a:ext>
                </a:extLst>
              </p:cNvPr>
              <p:cNvSpPr/>
              <p:nvPr/>
            </p:nvSpPr>
            <p:spPr>
              <a:xfrm>
                <a:off x="6237852" y="1723858"/>
                <a:ext cx="629112" cy="520015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d</a:t>
                </a:r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Равнобедренный треугольник 66">
                <a:extLst>
                  <a:ext uri="{FF2B5EF4-FFF2-40B4-BE49-F238E27FC236}">
                    <a16:creationId xmlns:a16="http://schemas.microsoft.com/office/drawing/2014/main" id="{FFE2AD3C-8299-4A16-AE23-19283D45381E}"/>
                  </a:ext>
                </a:extLst>
              </p:cNvPr>
              <p:cNvSpPr/>
              <p:nvPr/>
            </p:nvSpPr>
            <p:spPr>
              <a:xfrm>
                <a:off x="6580194" y="3283938"/>
                <a:ext cx="816811" cy="834118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7000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E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9" name="Прямая со стрелкой 68">
                <a:extLst>
                  <a:ext uri="{FF2B5EF4-FFF2-40B4-BE49-F238E27FC236}">
                    <a16:creationId xmlns:a16="http://schemas.microsoft.com/office/drawing/2014/main" id="{543A963D-9B5C-4179-B8AC-DFF85C0A6393}"/>
                  </a:ext>
                </a:extLst>
              </p:cNvPr>
              <p:cNvCxnSpPr>
                <a:cxnSpLocks/>
                <a:stCxn id="67" idx="0"/>
                <a:endCxn id="73" idx="2"/>
              </p:cNvCxnSpPr>
              <p:nvPr/>
            </p:nvCxnSpPr>
            <p:spPr>
              <a:xfrm flipV="1">
                <a:off x="6988600" y="3048918"/>
                <a:ext cx="599806" cy="235021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D5A67EA7-A008-4917-8BDD-681DF53B8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170074"/>
              </p:ext>
            </p:extLst>
          </p:nvPr>
        </p:nvGraphicFramePr>
        <p:xfrm>
          <a:off x="288759" y="3878733"/>
          <a:ext cx="8603244" cy="2255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2001">
                  <a:extLst>
                    <a:ext uri="{9D8B030D-6E8A-4147-A177-3AD203B41FA5}">
                      <a16:colId xmlns:a16="http://schemas.microsoft.com/office/drawing/2014/main" val="161677636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923866574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204069709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86522517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716451739"/>
                    </a:ext>
                  </a:extLst>
                </a:gridCol>
                <a:gridCol w="3563243">
                  <a:extLst>
                    <a:ext uri="{9D8B030D-6E8A-4147-A177-3AD203B41FA5}">
                      <a16:colId xmlns:a16="http://schemas.microsoft.com/office/drawing/2014/main" val="4071152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200" b="1" dirty="0"/>
                        <a:t>Тип поворота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sz="2200" b="1" baseline="-25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sz="22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dirty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sz="2200" b="1" baseline="-25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dirty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sz="2200" b="1" baseline="-250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ru-RU" sz="22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dirty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sz="2200" b="1" baseline="-25000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ru-RU" sz="22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/>
                          </a:solidFill>
                        </a:rPr>
                        <a:t>Когда применяется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55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малый правый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prstClr val="black"/>
                          </a:solidFill>
                        </a:rPr>
                        <a:t>H</a:t>
                      </a:r>
                      <a:r>
                        <a:rPr lang="en-US" sz="2400" baseline="-25000" dirty="0">
                          <a:solidFill>
                            <a:prstClr val="black"/>
                          </a:solidFill>
                        </a:rPr>
                        <a:t>L </a:t>
                      </a:r>
                      <a:r>
                        <a:rPr lang="en-US" sz="2400" dirty="0">
                          <a:solidFill>
                            <a:prstClr val="black"/>
                          </a:solidFill>
                        </a:rPr>
                        <a:t>- H</a:t>
                      </a:r>
                      <a:r>
                        <a:rPr lang="en-US" sz="2400" baseline="-25000" dirty="0">
                          <a:solidFill>
                            <a:prstClr val="black"/>
                          </a:solidFill>
                        </a:rPr>
                        <a:t>R </a:t>
                      </a:r>
                      <a:r>
                        <a:rPr lang="ru-RU" sz="2400" dirty="0"/>
                        <a:t>= 2 и </a:t>
                      </a:r>
                      <a:r>
                        <a:rPr lang="en-US" sz="2400" dirty="0"/>
                        <a:t>H</a:t>
                      </a:r>
                      <a:r>
                        <a:rPr lang="en-US" sz="2400" baseline="-25000" dirty="0"/>
                        <a:t>A </a:t>
                      </a:r>
                      <a:r>
                        <a:rPr lang="en-US" sz="2400" dirty="0"/>
                        <a:t>≥ H</a:t>
                      </a:r>
                      <a:r>
                        <a:rPr lang="en-US" sz="2400" baseline="-25000" dirty="0"/>
                        <a:t>C</a:t>
                      </a:r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32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малый левый 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+1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+1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prstClr val="black"/>
                          </a:solidFill>
                        </a:rPr>
                        <a:t>H</a:t>
                      </a:r>
                      <a:r>
                        <a:rPr lang="en-US" sz="2400" baseline="-25000" dirty="0">
                          <a:solidFill>
                            <a:prstClr val="black"/>
                          </a:solidFill>
                        </a:rPr>
                        <a:t>L </a:t>
                      </a:r>
                      <a:r>
                        <a:rPr lang="en-US" sz="2400" dirty="0">
                          <a:solidFill>
                            <a:prstClr val="black"/>
                          </a:solidFill>
                        </a:rPr>
                        <a:t>- H</a:t>
                      </a:r>
                      <a:r>
                        <a:rPr lang="en-US" sz="2400" baseline="-25000" dirty="0">
                          <a:solidFill>
                            <a:prstClr val="black"/>
                          </a:solidFill>
                        </a:rPr>
                        <a:t>R </a:t>
                      </a:r>
                      <a:r>
                        <a:rPr lang="ru-RU" sz="2400" dirty="0"/>
                        <a:t>= -2 и </a:t>
                      </a:r>
                      <a:r>
                        <a:rPr lang="en-US" sz="2400" dirty="0"/>
                        <a:t>H</a:t>
                      </a:r>
                      <a:r>
                        <a:rPr lang="en-US" sz="2400" baseline="-25000" dirty="0"/>
                        <a:t>E </a:t>
                      </a:r>
                      <a:r>
                        <a:rPr lang="en-US" sz="2400" dirty="0"/>
                        <a:t>≤ H</a:t>
                      </a:r>
                      <a:r>
                        <a:rPr lang="en-US" sz="2400" baseline="-25000" dirty="0"/>
                        <a:t>G</a:t>
                      </a:r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07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776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058904"/>
                  </a:ext>
                </a:extLst>
              </a:tr>
            </a:tbl>
          </a:graphicData>
        </a:graphic>
      </p:graphicFrame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79E2B754-EFF9-46D0-B3CC-71E799393373}"/>
              </a:ext>
            </a:extLst>
          </p:cNvPr>
          <p:cNvSpPr/>
          <p:nvPr/>
        </p:nvSpPr>
        <p:spPr>
          <a:xfrm>
            <a:off x="261183" y="1081607"/>
            <a:ext cx="860324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200" dirty="0"/>
              <a:t>2) При вставке (как и при удалении) одного узла без балансировки высота всех поддеревьев бинарного дерева меняется не более чем на 1.</a:t>
            </a:r>
            <a:endParaRPr lang="en-US" sz="2200" dirty="0"/>
          </a:p>
        </p:txBody>
      </p:sp>
      <p:sp>
        <p:nvSpPr>
          <p:cNvPr id="26" name="Равнобедренный треугольник 25">
            <a:extLst>
              <a:ext uri="{FF2B5EF4-FFF2-40B4-BE49-F238E27FC236}">
                <a16:creationId xmlns:a16="http://schemas.microsoft.com/office/drawing/2014/main" id="{4C5FFFE9-F13A-4893-815D-C22299C3DC8D}"/>
              </a:ext>
            </a:extLst>
          </p:cNvPr>
          <p:cNvSpPr/>
          <p:nvPr/>
        </p:nvSpPr>
        <p:spPr>
          <a:xfrm>
            <a:off x="2347133" y="2378131"/>
            <a:ext cx="1692875" cy="1463206"/>
          </a:xfrm>
          <a:prstGeom prst="triangle">
            <a:avLst/>
          </a:prstGeom>
          <a:solidFill>
            <a:schemeClr val="bg1">
              <a:alpha val="65000"/>
            </a:schemeClr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0000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920A9EF-91D0-47DD-9E6B-A58E97CD9BB7}"/>
              </a:ext>
            </a:extLst>
          </p:cNvPr>
          <p:cNvSpPr/>
          <p:nvPr/>
        </p:nvSpPr>
        <p:spPr>
          <a:xfrm>
            <a:off x="250735" y="691493"/>
            <a:ext cx="87735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200" dirty="0"/>
              <a:t>1) Обозначим высоту левого поддерева как </a:t>
            </a:r>
            <a:r>
              <a:rPr lang="en-US" sz="2200" dirty="0"/>
              <a:t>H</a:t>
            </a:r>
            <a:r>
              <a:rPr lang="en-US" sz="2200" baseline="-25000" dirty="0"/>
              <a:t>L</a:t>
            </a:r>
            <a:r>
              <a:rPr lang="en-US" sz="2200" dirty="0"/>
              <a:t>, </a:t>
            </a:r>
            <a:r>
              <a:rPr lang="ru-RU" sz="2200" dirty="0"/>
              <a:t>а высоту правого</a:t>
            </a:r>
            <a:r>
              <a:rPr lang="en-US" sz="2200" dirty="0"/>
              <a:t> </a:t>
            </a:r>
            <a:r>
              <a:rPr lang="ru-RU" sz="2200" dirty="0"/>
              <a:t>как</a:t>
            </a:r>
            <a:r>
              <a:rPr lang="en-US" sz="2200" dirty="0"/>
              <a:t> H</a:t>
            </a:r>
            <a:r>
              <a:rPr lang="en-US" sz="2200" baseline="-25000" dirty="0"/>
              <a:t>R</a:t>
            </a:r>
            <a:endParaRPr lang="ru-RU" sz="22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6AB50D7-1148-4E81-B210-7070026026E3}"/>
              </a:ext>
            </a:extLst>
          </p:cNvPr>
          <p:cNvSpPr/>
          <p:nvPr/>
        </p:nvSpPr>
        <p:spPr>
          <a:xfrm>
            <a:off x="5658616" y="1923372"/>
            <a:ext cx="32333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/>
              <a:t>3) Если </a:t>
            </a:r>
            <a:r>
              <a:rPr lang="en-US" sz="2400" dirty="0"/>
              <a:t>|</a:t>
            </a:r>
            <a:r>
              <a:rPr lang="en-US" sz="2400" dirty="0">
                <a:solidFill>
                  <a:prstClr val="black"/>
                </a:solidFill>
              </a:rPr>
              <a:t>H</a:t>
            </a:r>
            <a:r>
              <a:rPr lang="en-US" sz="2400" baseline="-25000" dirty="0">
                <a:solidFill>
                  <a:prstClr val="black"/>
                </a:solidFill>
              </a:rPr>
              <a:t>L </a:t>
            </a:r>
            <a:r>
              <a:rPr lang="en-US" sz="2400" dirty="0">
                <a:solidFill>
                  <a:prstClr val="black"/>
                </a:solidFill>
              </a:rPr>
              <a:t>- H</a:t>
            </a:r>
            <a:r>
              <a:rPr lang="en-US" sz="2400" baseline="-25000" dirty="0">
                <a:solidFill>
                  <a:prstClr val="black"/>
                </a:solidFill>
              </a:rPr>
              <a:t>R</a:t>
            </a:r>
            <a:r>
              <a:rPr lang="en-US" sz="2400" dirty="0">
                <a:solidFill>
                  <a:prstClr val="black"/>
                </a:solidFill>
              </a:rPr>
              <a:t>|</a:t>
            </a:r>
            <a:r>
              <a:rPr lang="en-US" sz="2400" dirty="0"/>
              <a:t> ≤ 1, </a:t>
            </a:r>
            <a:r>
              <a:rPr lang="ru-RU" sz="2400" dirty="0"/>
              <a:t>то балансировка вершины </a:t>
            </a:r>
            <a:r>
              <a:rPr lang="en-US" sz="2400" dirty="0"/>
              <a:t>d </a:t>
            </a:r>
            <a:r>
              <a:rPr lang="ru-RU" sz="2400" dirty="0"/>
              <a:t>не требуется.</a:t>
            </a:r>
          </a:p>
        </p:txBody>
      </p:sp>
    </p:spTree>
    <p:extLst>
      <p:ext uri="{BB962C8B-B14F-4D97-AF65-F5344CB8AC3E}">
        <p14:creationId xmlns:p14="http://schemas.microsoft.com/office/powerpoint/2010/main" val="17288954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79E2B754-EFF9-46D0-B3CC-71E799393373}"/>
              </a:ext>
            </a:extLst>
          </p:cNvPr>
          <p:cNvSpPr/>
          <p:nvPr/>
        </p:nvSpPr>
        <p:spPr>
          <a:xfrm>
            <a:off x="261183" y="1081607"/>
            <a:ext cx="860324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200" dirty="0"/>
              <a:t>2) При вставке (как и при удалении) одного узла без балансировки высота всех поддеревьев бинарного дерева меняется не более чем на 1.</a:t>
            </a:r>
            <a:endParaRPr lang="en-US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773526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Изменение высоты при вращении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D5A67EA7-A008-4917-8BDD-681DF53B8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707520"/>
              </p:ext>
            </p:extLst>
          </p:nvPr>
        </p:nvGraphicFramePr>
        <p:xfrm>
          <a:off x="288759" y="3878733"/>
          <a:ext cx="8603244" cy="2255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2001">
                  <a:extLst>
                    <a:ext uri="{9D8B030D-6E8A-4147-A177-3AD203B41FA5}">
                      <a16:colId xmlns:a16="http://schemas.microsoft.com/office/drawing/2014/main" val="161677636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923866574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204069709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86522517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716451739"/>
                    </a:ext>
                  </a:extLst>
                </a:gridCol>
                <a:gridCol w="3563243">
                  <a:extLst>
                    <a:ext uri="{9D8B030D-6E8A-4147-A177-3AD203B41FA5}">
                      <a16:colId xmlns:a16="http://schemas.microsoft.com/office/drawing/2014/main" val="4071152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200" b="1" dirty="0"/>
                        <a:t>Тип поворота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sz="2200" b="1" baseline="-25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sz="22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dirty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sz="2200" b="1" baseline="-25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dirty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sz="2200" b="1" baseline="-250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ru-RU" sz="22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dirty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sz="2200" b="1" baseline="-25000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ru-RU" sz="22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/>
                          </a:solidFill>
                        </a:rPr>
                        <a:t>Когда применяется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55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малый правый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prstClr val="black"/>
                          </a:solidFill>
                        </a:rPr>
                        <a:t>H</a:t>
                      </a:r>
                      <a:r>
                        <a:rPr lang="en-US" sz="2400" baseline="-25000" dirty="0">
                          <a:solidFill>
                            <a:prstClr val="black"/>
                          </a:solidFill>
                        </a:rPr>
                        <a:t>L </a:t>
                      </a:r>
                      <a:r>
                        <a:rPr lang="en-US" sz="2400" dirty="0">
                          <a:solidFill>
                            <a:prstClr val="black"/>
                          </a:solidFill>
                        </a:rPr>
                        <a:t>- H</a:t>
                      </a:r>
                      <a:r>
                        <a:rPr lang="en-US" sz="2400" baseline="-25000" dirty="0">
                          <a:solidFill>
                            <a:prstClr val="black"/>
                          </a:solidFill>
                        </a:rPr>
                        <a:t>R </a:t>
                      </a:r>
                      <a:r>
                        <a:rPr lang="ru-RU" sz="2400" dirty="0"/>
                        <a:t>= 2 и </a:t>
                      </a:r>
                      <a:r>
                        <a:rPr lang="en-US" sz="2400" dirty="0"/>
                        <a:t>H</a:t>
                      </a:r>
                      <a:r>
                        <a:rPr lang="en-US" sz="2400" baseline="-25000" dirty="0"/>
                        <a:t>A </a:t>
                      </a:r>
                      <a:r>
                        <a:rPr lang="en-US" sz="2400" dirty="0"/>
                        <a:t>≥ H</a:t>
                      </a:r>
                      <a:r>
                        <a:rPr lang="en-US" sz="2400" baseline="-25000" dirty="0"/>
                        <a:t>C</a:t>
                      </a:r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32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малый левый 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+1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+1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prstClr val="black"/>
                          </a:solidFill>
                        </a:rPr>
                        <a:t>H</a:t>
                      </a:r>
                      <a:r>
                        <a:rPr lang="en-US" sz="2400" baseline="-25000" dirty="0">
                          <a:solidFill>
                            <a:prstClr val="black"/>
                          </a:solidFill>
                        </a:rPr>
                        <a:t>L </a:t>
                      </a:r>
                      <a:r>
                        <a:rPr lang="en-US" sz="2400" dirty="0">
                          <a:solidFill>
                            <a:prstClr val="black"/>
                          </a:solidFill>
                        </a:rPr>
                        <a:t>- H</a:t>
                      </a:r>
                      <a:r>
                        <a:rPr lang="en-US" sz="2400" baseline="-25000" dirty="0">
                          <a:solidFill>
                            <a:prstClr val="black"/>
                          </a:solidFill>
                        </a:rPr>
                        <a:t>R </a:t>
                      </a:r>
                      <a:r>
                        <a:rPr lang="ru-RU" sz="2400" dirty="0"/>
                        <a:t>= -2 и </a:t>
                      </a:r>
                      <a:r>
                        <a:rPr lang="en-US" sz="2400" dirty="0"/>
                        <a:t>H</a:t>
                      </a:r>
                      <a:r>
                        <a:rPr lang="en-US" sz="2400" baseline="-25000" dirty="0"/>
                        <a:t>E </a:t>
                      </a:r>
                      <a:r>
                        <a:rPr lang="en-US" sz="2400" dirty="0"/>
                        <a:t>≤ H</a:t>
                      </a:r>
                      <a:r>
                        <a:rPr lang="en-US" sz="2400" baseline="-25000" dirty="0"/>
                        <a:t>G</a:t>
                      </a:r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07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большой правый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+1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prstClr val="black"/>
                          </a:solidFill>
                        </a:rPr>
                        <a:t>H</a:t>
                      </a:r>
                      <a:r>
                        <a:rPr lang="en-US" sz="2400" baseline="-25000" dirty="0">
                          <a:solidFill>
                            <a:prstClr val="black"/>
                          </a:solidFill>
                        </a:rPr>
                        <a:t>L </a:t>
                      </a:r>
                      <a:r>
                        <a:rPr lang="en-US" sz="2400" dirty="0">
                          <a:solidFill>
                            <a:prstClr val="black"/>
                          </a:solidFill>
                        </a:rPr>
                        <a:t>- H</a:t>
                      </a:r>
                      <a:r>
                        <a:rPr lang="en-US" sz="2400" baseline="-25000" dirty="0">
                          <a:solidFill>
                            <a:prstClr val="black"/>
                          </a:solidFill>
                        </a:rPr>
                        <a:t>R </a:t>
                      </a:r>
                      <a:r>
                        <a:rPr lang="ru-RU" sz="2400" dirty="0"/>
                        <a:t>= 2 и </a:t>
                      </a:r>
                      <a:r>
                        <a:rPr lang="en-US" sz="2400" dirty="0"/>
                        <a:t>H</a:t>
                      </a:r>
                      <a:r>
                        <a:rPr lang="en-US" sz="2400" baseline="-25000" dirty="0"/>
                        <a:t>A </a:t>
                      </a:r>
                      <a:r>
                        <a:rPr lang="en-US" sz="2400" dirty="0"/>
                        <a:t>&lt; </a:t>
                      </a:r>
                      <a:r>
                        <a:rPr lang="en-US" sz="2400" dirty="0" err="1"/>
                        <a:t>H</a:t>
                      </a:r>
                      <a:r>
                        <a:rPr lang="en-US" sz="2400" baseline="-25000" dirty="0" err="1"/>
                        <a:t>d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776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058904"/>
                  </a:ext>
                </a:extLst>
              </a:tr>
            </a:tbl>
          </a:graphicData>
        </a:graphic>
      </p:graphicFrame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1D0F2427-1B79-4658-9029-CBF5B214217C}"/>
              </a:ext>
            </a:extLst>
          </p:cNvPr>
          <p:cNvGrpSpPr/>
          <p:nvPr/>
        </p:nvGrpSpPr>
        <p:grpSpPr>
          <a:xfrm>
            <a:off x="2584548" y="1879074"/>
            <a:ext cx="2680024" cy="1891591"/>
            <a:chOff x="1141227" y="1922546"/>
            <a:chExt cx="2680024" cy="1891591"/>
          </a:xfrm>
        </p:grpSpPr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6515C65A-B4D0-4A47-84F8-D09D7EF1C30B}"/>
                </a:ext>
              </a:extLst>
            </p:cNvPr>
            <p:cNvSpPr/>
            <p:nvPr/>
          </p:nvSpPr>
          <p:spPr>
            <a:xfrm>
              <a:off x="1662820" y="2472047"/>
              <a:ext cx="439200" cy="3276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Равнобедренный треугольник 26">
              <a:extLst>
                <a:ext uri="{FF2B5EF4-FFF2-40B4-BE49-F238E27FC236}">
                  <a16:creationId xmlns:a16="http://schemas.microsoft.com/office/drawing/2014/main" id="{C4C13434-7F5C-476D-A5AB-A53CA8FFFB04}"/>
                </a:ext>
              </a:extLst>
            </p:cNvPr>
            <p:cNvSpPr/>
            <p:nvPr/>
          </p:nvSpPr>
          <p:spPr>
            <a:xfrm>
              <a:off x="1141227" y="2954574"/>
              <a:ext cx="568800" cy="525600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700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AF26A91F-DE44-43BC-A3AB-F33118743C49}"/>
                </a:ext>
              </a:extLst>
            </p:cNvPr>
            <p:cNvSpPr/>
            <p:nvPr/>
          </p:nvSpPr>
          <p:spPr>
            <a:xfrm>
              <a:off x="2710205" y="1922546"/>
              <a:ext cx="439200" cy="3276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Равнобедренный треугольник 28">
              <a:extLst>
                <a:ext uri="{FF2B5EF4-FFF2-40B4-BE49-F238E27FC236}">
                  <a16:creationId xmlns:a16="http://schemas.microsoft.com/office/drawing/2014/main" id="{F5262BF9-812A-457D-8830-79BD2544E264}"/>
                </a:ext>
              </a:extLst>
            </p:cNvPr>
            <p:cNvSpPr/>
            <p:nvPr/>
          </p:nvSpPr>
          <p:spPr>
            <a:xfrm>
              <a:off x="3252451" y="2512543"/>
              <a:ext cx="568800" cy="525600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700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F08B19FE-3770-4F57-9B5F-78592A265180}"/>
                </a:ext>
              </a:extLst>
            </p:cNvPr>
            <p:cNvCxnSpPr>
              <a:cxnSpLocks/>
              <a:stCxn id="27" idx="0"/>
              <a:endCxn id="26" idx="2"/>
            </p:cNvCxnSpPr>
            <p:nvPr/>
          </p:nvCxnSpPr>
          <p:spPr>
            <a:xfrm flipV="1">
              <a:off x="1425627" y="2799647"/>
              <a:ext cx="456793" cy="154927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4605E336-7CF4-4424-8B18-235FB76E44A7}"/>
                </a:ext>
              </a:extLst>
            </p:cNvPr>
            <p:cNvCxnSpPr>
              <a:cxnSpLocks/>
              <a:stCxn id="29" idx="0"/>
              <a:endCxn id="28" idx="2"/>
            </p:cNvCxnSpPr>
            <p:nvPr/>
          </p:nvCxnSpPr>
          <p:spPr>
            <a:xfrm flipH="1" flipV="1">
              <a:off x="2929805" y="2250146"/>
              <a:ext cx="607046" cy="262397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E73B6AD5-AC77-49B6-B7BE-A7E8640E2A4D}"/>
                </a:ext>
              </a:extLst>
            </p:cNvPr>
            <p:cNvCxnSpPr>
              <a:cxnSpLocks/>
              <a:stCxn id="26" idx="0"/>
              <a:endCxn id="28" idx="2"/>
            </p:cNvCxnSpPr>
            <p:nvPr/>
          </p:nvCxnSpPr>
          <p:spPr>
            <a:xfrm flipV="1">
              <a:off x="1882420" y="2250146"/>
              <a:ext cx="1047385" cy="221901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AF36B100-67D6-4F2B-9A85-9DE78E8C31B2}"/>
                </a:ext>
              </a:extLst>
            </p:cNvPr>
            <p:cNvCxnSpPr>
              <a:cxnSpLocks/>
              <a:stCxn id="34" idx="0"/>
              <a:endCxn id="26" idx="2"/>
            </p:cNvCxnSpPr>
            <p:nvPr/>
          </p:nvCxnSpPr>
          <p:spPr>
            <a:xfrm flipH="1" flipV="1">
              <a:off x="1882420" y="2799647"/>
              <a:ext cx="649185" cy="80645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65DBE6D9-E47A-4714-8B1C-C0E016FE116F}"/>
                </a:ext>
              </a:extLst>
            </p:cNvPr>
            <p:cNvSpPr/>
            <p:nvPr/>
          </p:nvSpPr>
          <p:spPr>
            <a:xfrm>
              <a:off x="2312005" y="2880292"/>
              <a:ext cx="439200" cy="3276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35" name="Равнобедренный треугольник 34">
              <a:extLst>
                <a:ext uri="{FF2B5EF4-FFF2-40B4-BE49-F238E27FC236}">
                  <a16:creationId xmlns:a16="http://schemas.microsoft.com/office/drawing/2014/main" id="{0694EBD1-544D-48E5-B07A-E42AE3CE87C0}"/>
                </a:ext>
              </a:extLst>
            </p:cNvPr>
            <p:cNvSpPr/>
            <p:nvPr/>
          </p:nvSpPr>
          <p:spPr>
            <a:xfrm>
              <a:off x="1879887" y="3288537"/>
              <a:ext cx="568800" cy="525600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70000" rtlCol="0" anchor="ctr"/>
            <a:lstStyle/>
            <a:p>
              <a:pPr algn="ctr"/>
              <a:r>
                <a:rPr lang="ru-RU" sz="2400" dirty="0">
                  <a:solidFill>
                    <a:schemeClr val="tx1"/>
                  </a:solidFill>
                </a:rPr>
                <a:t>С</a:t>
              </a:r>
              <a:endParaRPr lang="en-US" sz="2400" dirty="0">
                <a:solidFill>
                  <a:schemeClr val="tx1"/>
                </a:solidFill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6" name="Равнобедренный треугольник 35">
              <a:extLst>
                <a:ext uri="{FF2B5EF4-FFF2-40B4-BE49-F238E27FC236}">
                  <a16:creationId xmlns:a16="http://schemas.microsoft.com/office/drawing/2014/main" id="{0B0AB1D7-C4C9-4F79-8ECE-CB542C58F694}"/>
                </a:ext>
              </a:extLst>
            </p:cNvPr>
            <p:cNvSpPr/>
            <p:nvPr/>
          </p:nvSpPr>
          <p:spPr>
            <a:xfrm>
              <a:off x="2558331" y="3288537"/>
              <a:ext cx="568800" cy="525600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700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E6E4BD03-AE1D-4827-A8D8-67170DC03E63}"/>
                </a:ext>
              </a:extLst>
            </p:cNvPr>
            <p:cNvCxnSpPr>
              <a:cxnSpLocks/>
              <a:stCxn id="35" idx="0"/>
              <a:endCxn id="34" idx="2"/>
            </p:cNvCxnSpPr>
            <p:nvPr/>
          </p:nvCxnSpPr>
          <p:spPr>
            <a:xfrm flipV="1">
              <a:off x="2164287" y="3207892"/>
              <a:ext cx="367318" cy="80645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6AF5D902-82D2-416C-8937-FD206730A726}"/>
                </a:ext>
              </a:extLst>
            </p:cNvPr>
            <p:cNvCxnSpPr>
              <a:cxnSpLocks/>
              <a:stCxn id="36" idx="0"/>
              <a:endCxn id="34" idx="2"/>
            </p:cNvCxnSpPr>
            <p:nvPr/>
          </p:nvCxnSpPr>
          <p:spPr>
            <a:xfrm flipH="1" flipV="1">
              <a:off x="2531605" y="3207892"/>
              <a:ext cx="311126" cy="80645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0DE9FAB7-94A4-4F48-A60C-F42E464B4412}"/>
              </a:ext>
            </a:extLst>
          </p:cNvPr>
          <p:cNvSpPr/>
          <p:nvPr/>
        </p:nvSpPr>
        <p:spPr>
          <a:xfrm>
            <a:off x="250735" y="691493"/>
            <a:ext cx="87735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200" dirty="0"/>
              <a:t>1) Обозначим высоту левого поддерева как </a:t>
            </a:r>
            <a:r>
              <a:rPr lang="en-US" sz="2200" dirty="0"/>
              <a:t>H</a:t>
            </a:r>
            <a:r>
              <a:rPr lang="en-US" sz="2200" baseline="-25000" dirty="0"/>
              <a:t>L</a:t>
            </a:r>
            <a:r>
              <a:rPr lang="en-US" sz="2200" dirty="0"/>
              <a:t>, </a:t>
            </a:r>
            <a:r>
              <a:rPr lang="ru-RU" sz="2200" dirty="0"/>
              <a:t>а высоту правого</a:t>
            </a:r>
            <a:r>
              <a:rPr lang="en-US" sz="2200" dirty="0"/>
              <a:t> </a:t>
            </a:r>
            <a:r>
              <a:rPr lang="ru-RU" sz="2200" dirty="0"/>
              <a:t>как</a:t>
            </a:r>
            <a:r>
              <a:rPr lang="en-US" sz="2200" dirty="0"/>
              <a:t> H</a:t>
            </a:r>
            <a:r>
              <a:rPr lang="en-US" sz="2200" baseline="-25000" dirty="0"/>
              <a:t>R</a:t>
            </a:r>
            <a:endParaRPr lang="ru-RU" sz="2200" dirty="0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5956BF75-FFEF-49C9-A9CB-EF5230DDC4DD}"/>
              </a:ext>
            </a:extLst>
          </p:cNvPr>
          <p:cNvSpPr/>
          <p:nvPr/>
        </p:nvSpPr>
        <p:spPr>
          <a:xfrm>
            <a:off x="5658616" y="1923372"/>
            <a:ext cx="32333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/>
              <a:t>3) Если </a:t>
            </a:r>
            <a:r>
              <a:rPr lang="en-US" sz="2400" dirty="0"/>
              <a:t>|</a:t>
            </a:r>
            <a:r>
              <a:rPr lang="en-US" sz="2400" dirty="0">
                <a:solidFill>
                  <a:prstClr val="black"/>
                </a:solidFill>
              </a:rPr>
              <a:t>H</a:t>
            </a:r>
            <a:r>
              <a:rPr lang="en-US" sz="2400" baseline="-25000" dirty="0">
                <a:solidFill>
                  <a:prstClr val="black"/>
                </a:solidFill>
              </a:rPr>
              <a:t>L </a:t>
            </a:r>
            <a:r>
              <a:rPr lang="en-US" sz="2400" dirty="0">
                <a:solidFill>
                  <a:prstClr val="black"/>
                </a:solidFill>
              </a:rPr>
              <a:t>- H</a:t>
            </a:r>
            <a:r>
              <a:rPr lang="en-US" sz="2400" baseline="-25000" dirty="0">
                <a:solidFill>
                  <a:prstClr val="black"/>
                </a:solidFill>
              </a:rPr>
              <a:t>R</a:t>
            </a:r>
            <a:r>
              <a:rPr lang="en-US" sz="2400" dirty="0">
                <a:solidFill>
                  <a:prstClr val="black"/>
                </a:solidFill>
              </a:rPr>
              <a:t>|</a:t>
            </a:r>
            <a:r>
              <a:rPr lang="en-US" sz="2400" dirty="0"/>
              <a:t> ≤ 1, </a:t>
            </a:r>
            <a:r>
              <a:rPr lang="ru-RU" sz="2400" dirty="0"/>
              <a:t>то балансировка вершины </a:t>
            </a:r>
            <a:r>
              <a:rPr lang="en-US" sz="2400" dirty="0"/>
              <a:t>d </a:t>
            </a:r>
            <a:r>
              <a:rPr lang="ru-RU" sz="2400" dirty="0"/>
              <a:t>не требуется.</a:t>
            </a:r>
          </a:p>
        </p:txBody>
      </p:sp>
    </p:spTree>
    <p:extLst>
      <p:ext uri="{BB962C8B-B14F-4D97-AF65-F5344CB8AC3E}">
        <p14:creationId xmlns:p14="http://schemas.microsoft.com/office/powerpoint/2010/main" val="17225132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79E2B754-EFF9-46D0-B3CC-71E799393373}"/>
              </a:ext>
            </a:extLst>
          </p:cNvPr>
          <p:cNvSpPr/>
          <p:nvPr/>
        </p:nvSpPr>
        <p:spPr>
          <a:xfrm>
            <a:off x="261183" y="1081607"/>
            <a:ext cx="860324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200" dirty="0"/>
              <a:t>2) При вставке (как и при удалении) одного узла без балансировки высота всех поддеревьев бинарного дерева меняется не более чем на 1.</a:t>
            </a:r>
            <a:endParaRPr lang="en-US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773526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Изменение высоты при вращении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D5A67EA7-A008-4917-8BDD-681DF53B8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173395"/>
              </p:ext>
            </p:extLst>
          </p:nvPr>
        </p:nvGraphicFramePr>
        <p:xfrm>
          <a:off x="288759" y="3878733"/>
          <a:ext cx="8603244" cy="2255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2001">
                  <a:extLst>
                    <a:ext uri="{9D8B030D-6E8A-4147-A177-3AD203B41FA5}">
                      <a16:colId xmlns:a16="http://schemas.microsoft.com/office/drawing/2014/main" val="161677636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923866574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204069709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86522517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716451739"/>
                    </a:ext>
                  </a:extLst>
                </a:gridCol>
                <a:gridCol w="3563243">
                  <a:extLst>
                    <a:ext uri="{9D8B030D-6E8A-4147-A177-3AD203B41FA5}">
                      <a16:colId xmlns:a16="http://schemas.microsoft.com/office/drawing/2014/main" val="4071152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200" b="1" dirty="0"/>
                        <a:t>Тип поворота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sz="2200" b="1" baseline="-25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sz="22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dirty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sz="2200" b="1" baseline="-25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dirty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sz="2200" b="1" baseline="-250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ru-RU" sz="22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dirty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sz="2200" b="1" baseline="-25000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ru-RU" sz="22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/>
                          </a:solidFill>
                        </a:rPr>
                        <a:t>Когда применяется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55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малый правый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prstClr val="black"/>
                          </a:solidFill>
                        </a:rPr>
                        <a:t>H</a:t>
                      </a:r>
                      <a:r>
                        <a:rPr lang="en-US" sz="2400" baseline="-25000" dirty="0">
                          <a:solidFill>
                            <a:prstClr val="black"/>
                          </a:solidFill>
                        </a:rPr>
                        <a:t>L </a:t>
                      </a:r>
                      <a:r>
                        <a:rPr lang="en-US" sz="2400" dirty="0">
                          <a:solidFill>
                            <a:prstClr val="black"/>
                          </a:solidFill>
                        </a:rPr>
                        <a:t>- H</a:t>
                      </a:r>
                      <a:r>
                        <a:rPr lang="en-US" sz="2400" baseline="-25000" dirty="0">
                          <a:solidFill>
                            <a:prstClr val="black"/>
                          </a:solidFill>
                        </a:rPr>
                        <a:t>R </a:t>
                      </a:r>
                      <a:r>
                        <a:rPr lang="ru-RU" sz="2400" dirty="0"/>
                        <a:t>= 2 и </a:t>
                      </a:r>
                      <a:r>
                        <a:rPr lang="en-US" sz="2400" dirty="0"/>
                        <a:t>H</a:t>
                      </a:r>
                      <a:r>
                        <a:rPr lang="en-US" sz="2400" baseline="-25000" dirty="0"/>
                        <a:t>A </a:t>
                      </a:r>
                      <a:r>
                        <a:rPr lang="en-US" sz="2400" dirty="0"/>
                        <a:t>≥ H</a:t>
                      </a:r>
                      <a:r>
                        <a:rPr lang="en-US" sz="2400" baseline="-25000" dirty="0"/>
                        <a:t>C</a:t>
                      </a:r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32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малый левый 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+1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+1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prstClr val="black"/>
                          </a:solidFill>
                        </a:rPr>
                        <a:t>H</a:t>
                      </a:r>
                      <a:r>
                        <a:rPr lang="en-US" sz="2400" baseline="-25000" dirty="0">
                          <a:solidFill>
                            <a:prstClr val="black"/>
                          </a:solidFill>
                        </a:rPr>
                        <a:t>L </a:t>
                      </a:r>
                      <a:r>
                        <a:rPr lang="en-US" sz="2400" dirty="0">
                          <a:solidFill>
                            <a:prstClr val="black"/>
                          </a:solidFill>
                        </a:rPr>
                        <a:t>- H</a:t>
                      </a:r>
                      <a:r>
                        <a:rPr lang="en-US" sz="2400" baseline="-25000" dirty="0">
                          <a:solidFill>
                            <a:prstClr val="black"/>
                          </a:solidFill>
                        </a:rPr>
                        <a:t>R </a:t>
                      </a:r>
                      <a:r>
                        <a:rPr lang="ru-RU" sz="2400" dirty="0"/>
                        <a:t>= -2 и </a:t>
                      </a:r>
                      <a:r>
                        <a:rPr lang="en-US" sz="2400" dirty="0"/>
                        <a:t>H</a:t>
                      </a:r>
                      <a:r>
                        <a:rPr lang="en-US" sz="2400" baseline="-25000" dirty="0"/>
                        <a:t>E </a:t>
                      </a:r>
                      <a:r>
                        <a:rPr lang="en-US" sz="2400" dirty="0"/>
                        <a:t>≤ H</a:t>
                      </a:r>
                      <a:r>
                        <a:rPr lang="en-US" sz="2400" baseline="-25000" dirty="0"/>
                        <a:t>G</a:t>
                      </a:r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07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большой правый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+1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prstClr val="black"/>
                          </a:solidFill>
                        </a:rPr>
                        <a:t>H</a:t>
                      </a:r>
                      <a:r>
                        <a:rPr lang="en-US" sz="2400" baseline="-25000" dirty="0">
                          <a:solidFill>
                            <a:prstClr val="black"/>
                          </a:solidFill>
                        </a:rPr>
                        <a:t>L </a:t>
                      </a:r>
                      <a:r>
                        <a:rPr lang="en-US" sz="2400" dirty="0">
                          <a:solidFill>
                            <a:prstClr val="black"/>
                          </a:solidFill>
                        </a:rPr>
                        <a:t>- H</a:t>
                      </a:r>
                      <a:r>
                        <a:rPr lang="en-US" sz="2400" baseline="-25000" dirty="0">
                          <a:solidFill>
                            <a:prstClr val="black"/>
                          </a:solidFill>
                        </a:rPr>
                        <a:t>R </a:t>
                      </a:r>
                      <a:r>
                        <a:rPr lang="ru-RU" sz="2400" dirty="0"/>
                        <a:t>= 2 и </a:t>
                      </a:r>
                      <a:r>
                        <a:rPr lang="en-US" sz="2400" dirty="0"/>
                        <a:t>H</a:t>
                      </a:r>
                      <a:r>
                        <a:rPr lang="en-US" sz="2400" baseline="-25000" dirty="0"/>
                        <a:t>A </a:t>
                      </a:r>
                      <a:r>
                        <a:rPr lang="en-US" sz="2400" dirty="0"/>
                        <a:t>&lt; </a:t>
                      </a:r>
                      <a:r>
                        <a:rPr lang="en-US" sz="2400" dirty="0" err="1"/>
                        <a:t>H</a:t>
                      </a:r>
                      <a:r>
                        <a:rPr lang="en-US" sz="2400" baseline="-25000" dirty="0" err="1"/>
                        <a:t>d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776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большой левый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+1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prstClr val="black"/>
                          </a:solidFill>
                        </a:rPr>
                        <a:t>H</a:t>
                      </a:r>
                      <a:r>
                        <a:rPr lang="en-US" sz="2400" baseline="-25000" dirty="0">
                          <a:solidFill>
                            <a:prstClr val="black"/>
                          </a:solidFill>
                        </a:rPr>
                        <a:t>L </a:t>
                      </a:r>
                      <a:r>
                        <a:rPr lang="en-US" sz="2400" dirty="0">
                          <a:solidFill>
                            <a:prstClr val="black"/>
                          </a:solidFill>
                        </a:rPr>
                        <a:t>- H</a:t>
                      </a:r>
                      <a:r>
                        <a:rPr lang="en-US" sz="2400" baseline="-25000" dirty="0">
                          <a:solidFill>
                            <a:prstClr val="black"/>
                          </a:solidFill>
                        </a:rPr>
                        <a:t>R </a:t>
                      </a:r>
                      <a:r>
                        <a:rPr lang="ru-RU" sz="2400" dirty="0"/>
                        <a:t>= -2 и </a:t>
                      </a:r>
                      <a:r>
                        <a:rPr lang="en-US" sz="2400" dirty="0" err="1"/>
                        <a:t>H</a:t>
                      </a:r>
                      <a:r>
                        <a:rPr lang="en-US" sz="2400" baseline="-25000" dirty="0" err="1"/>
                        <a:t>d</a:t>
                      </a:r>
                      <a:r>
                        <a:rPr lang="en-US" sz="2400" baseline="-25000" dirty="0"/>
                        <a:t> </a:t>
                      </a:r>
                      <a:r>
                        <a:rPr lang="en-US" sz="2400" dirty="0"/>
                        <a:t>&gt; H</a:t>
                      </a:r>
                      <a:r>
                        <a:rPr lang="en-US" sz="2400" baseline="-25000" dirty="0"/>
                        <a:t>G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058904"/>
                  </a:ext>
                </a:extLst>
              </a:tr>
            </a:tbl>
          </a:graphicData>
        </a:graphic>
      </p:graphicFrame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1D0F2427-1B79-4658-9029-CBF5B214217C}"/>
              </a:ext>
            </a:extLst>
          </p:cNvPr>
          <p:cNvGrpSpPr/>
          <p:nvPr/>
        </p:nvGrpSpPr>
        <p:grpSpPr>
          <a:xfrm flipH="1">
            <a:off x="2584548" y="1879074"/>
            <a:ext cx="2680024" cy="1891591"/>
            <a:chOff x="1141227" y="1922546"/>
            <a:chExt cx="2680024" cy="1891591"/>
          </a:xfrm>
        </p:grpSpPr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6515C65A-B4D0-4A47-84F8-D09D7EF1C30B}"/>
                </a:ext>
              </a:extLst>
            </p:cNvPr>
            <p:cNvSpPr/>
            <p:nvPr/>
          </p:nvSpPr>
          <p:spPr>
            <a:xfrm>
              <a:off x="1662820" y="2472047"/>
              <a:ext cx="439200" cy="3276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Равнобедренный треугольник 26">
              <a:extLst>
                <a:ext uri="{FF2B5EF4-FFF2-40B4-BE49-F238E27FC236}">
                  <a16:creationId xmlns:a16="http://schemas.microsoft.com/office/drawing/2014/main" id="{C4C13434-7F5C-476D-A5AB-A53CA8FFFB04}"/>
                </a:ext>
              </a:extLst>
            </p:cNvPr>
            <p:cNvSpPr/>
            <p:nvPr/>
          </p:nvSpPr>
          <p:spPr>
            <a:xfrm>
              <a:off x="1141227" y="2954574"/>
              <a:ext cx="568800" cy="525600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700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AF26A91F-DE44-43BC-A3AB-F33118743C49}"/>
                </a:ext>
              </a:extLst>
            </p:cNvPr>
            <p:cNvSpPr/>
            <p:nvPr/>
          </p:nvSpPr>
          <p:spPr>
            <a:xfrm>
              <a:off x="2710205" y="1922546"/>
              <a:ext cx="439200" cy="3276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Равнобедренный треугольник 28">
              <a:extLst>
                <a:ext uri="{FF2B5EF4-FFF2-40B4-BE49-F238E27FC236}">
                  <a16:creationId xmlns:a16="http://schemas.microsoft.com/office/drawing/2014/main" id="{F5262BF9-812A-457D-8830-79BD2544E264}"/>
                </a:ext>
              </a:extLst>
            </p:cNvPr>
            <p:cNvSpPr/>
            <p:nvPr/>
          </p:nvSpPr>
          <p:spPr>
            <a:xfrm>
              <a:off x="3252451" y="2512543"/>
              <a:ext cx="568800" cy="525600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700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F08B19FE-3770-4F57-9B5F-78592A265180}"/>
                </a:ext>
              </a:extLst>
            </p:cNvPr>
            <p:cNvCxnSpPr>
              <a:cxnSpLocks/>
              <a:stCxn id="27" idx="0"/>
              <a:endCxn id="26" idx="2"/>
            </p:cNvCxnSpPr>
            <p:nvPr/>
          </p:nvCxnSpPr>
          <p:spPr>
            <a:xfrm flipV="1">
              <a:off x="1425627" y="2799647"/>
              <a:ext cx="456793" cy="154927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4605E336-7CF4-4424-8B18-235FB76E44A7}"/>
                </a:ext>
              </a:extLst>
            </p:cNvPr>
            <p:cNvCxnSpPr>
              <a:cxnSpLocks/>
              <a:stCxn id="29" idx="0"/>
              <a:endCxn id="28" idx="2"/>
            </p:cNvCxnSpPr>
            <p:nvPr/>
          </p:nvCxnSpPr>
          <p:spPr>
            <a:xfrm flipH="1" flipV="1">
              <a:off x="2929805" y="2250146"/>
              <a:ext cx="607046" cy="262397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E73B6AD5-AC77-49B6-B7BE-A7E8640E2A4D}"/>
                </a:ext>
              </a:extLst>
            </p:cNvPr>
            <p:cNvCxnSpPr>
              <a:cxnSpLocks/>
              <a:stCxn id="26" idx="0"/>
              <a:endCxn id="28" idx="2"/>
            </p:cNvCxnSpPr>
            <p:nvPr/>
          </p:nvCxnSpPr>
          <p:spPr>
            <a:xfrm flipV="1">
              <a:off x="1882420" y="2250146"/>
              <a:ext cx="1047385" cy="221901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AF36B100-67D6-4F2B-9A85-9DE78E8C31B2}"/>
                </a:ext>
              </a:extLst>
            </p:cNvPr>
            <p:cNvCxnSpPr>
              <a:cxnSpLocks/>
              <a:stCxn id="34" idx="0"/>
              <a:endCxn id="26" idx="2"/>
            </p:cNvCxnSpPr>
            <p:nvPr/>
          </p:nvCxnSpPr>
          <p:spPr>
            <a:xfrm flipH="1" flipV="1">
              <a:off x="1882420" y="2799647"/>
              <a:ext cx="649185" cy="80645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65DBE6D9-E47A-4714-8B1C-C0E016FE116F}"/>
                </a:ext>
              </a:extLst>
            </p:cNvPr>
            <p:cNvSpPr/>
            <p:nvPr/>
          </p:nvSpPr>
          <p:spPr>
            <a:xfrm>
              <a:off x="2312005" y="2880292"/>
              <a:ext cx="439200" cy="3276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sp>
          <p:nvSpPr>
            <p:cNvPr id="35" name="Равнобедренный треугольник 34">
              <a:extLst>
                <a:ext uri="{FF2B5EF4-FFF2-40B4-BE49-F238E27FC236}">
                  <a16:creationId xmlns:a16="http://schemas.microsoft.com/office/drawing/2014/main" id="{0694EBD1-544D-48E5-B07A-E42AE3CE87C0}"/>
                </a:ext>
              </a:extLst>
            </p:cNvPr>
            <p:cNvSpPr/>
            <p:nvPr/>
          </p:nvSpPr>
          <p:spPr>
            <a:xfrm>
              <a:off x="1879887" y="3288537"/>
              <a:ext cx="568800" cy="525600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700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6" name="Равнобедренный треугольник 35">
              <a:extLst>
                <a:ext uri="{FF2B5EF4-FFF2-40B4-BE49-F238E27FC236}">
                  <a16:creationId xmlns:a16="http://schemas.microsoft.com/office/drawing/2014/main" id="{0B0AB1D7-C4C9-4F79-8ECE-CB542C58F694}"/>
                </a:ext>
              </a:extLst>
            </p:cNvPr>
            <p:cNvSpPr/>
            <p:nvPr/>
          </p:nvSpPr>
          <p:spPr>
            <a:xfrm>
              <a:off x="2561874" y="3288537"/>
              <a:ext cx="568800" cy="525600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7000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E6E4BD03-AE1D-4827-A8D8-67170DC03E63}"/>
                </a:ext>
              </a:extLst>
            </p:cNvPr>
            <p:cNvCxnSpPr>
              <a:cxnSpLocks/>
              <a:stCxn id="35" idx="0"/>
              <a:endCxn id="34" idx="2"/>
            </p:cNvCxnSpPr>
            <p:nvPr/>
          </p:nvCxnSpPr>
          <p:spPr>
            <a:xfrm flipV="1">
              <a:off x="2164287" y="3207892"/>
              <a:ext cx="367318" cy="80645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6AF5D902-82D2-416C-8937-FD206730A726}"/>
                </a:ext>
              </a:extLst>
            </p:cNvPr>
            <p:cNvCxnSpPr>
              <a:cxnSpLocks/>
              <a:stCxn id="36" idx="0"/>
              <a:endCxn id="34" idx="2"/>
            </p:cNvCxnSpPr>
            <p:nvPr/>
          </p:nvCxnSpPr>
          <p:spPr>
            <a:xfrm flipH="1" flipV="1">
              <a:off x="2531605" y="3207892"/>
              <a:ext cx="314669" cy="80645"/>
            </a:xfrm>
            <a:prstGeom prst="straightConnector1">
              <a:avLst/>
            </a:prstGeom>
            <a:ln w="31750" cap="rnd">
              <a:solidFill>
                <a:schemeClr val="accent2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17A92585-7259-4263-80CA-F811C9C15CEA}"/>
              </a:ext>
            </a:extLst>
          </p:cNvPr>
          <p:cNvSpPr/>
          <p:nvPr/>
        </p:nvSpPr>
        <p:spPr>
          <a:xfrm>
            <a:off x="250735" y="691493"/>
            <a:ext cx="87735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200" dirty="0"/>
              <a:t>1) Обозначим высоту левого поддерева как </a:t>
            </a:r>
            <a:r>
              <a:rPr lang="en-US" sz="2200" dirty="0"/>
              <a:t>H</a:t>
            </a:r>
            <a:r>
              <a:rPr lang="en-US" sz="2200" baseline="-25000" dirty="0"/>
              <a:t>L</a:t>
            </a:r>
            <a:r>
              <a:rPr lang="en-US" sz="2200" dirty="0"/>
              <a:t>, </a:t>
            </a:r>
            <a:r>
              <a:rPr lang="ru-RU" sz="2200" dirty="0"/>
              <a:t>а высоту правого</a:t>
            </a:r>
            <a:r>
              <a:rPr lang="en-US" sz="2200" dirty="0"/>
              <a:t> </a:t>
            </a:r>
            <a:r>
              <a:rPr lang="ru-RU" sz="2200" dirty="0"/>
              <a:t>как</a:t>
            </a:r>
            <a:r>
              <a:rPr lang="en-US" sz="2200" dirty="0"/>
              <a:t> H</a:t>
            </a:r>
            <a:r>
              <a:rPr lang="en-US" sz="2200" baseline="-25000" dirty="0"/>
              <a:t>R</a:t>
            </a:r>
            <a:endParaRPr lang="ru-RU" sz="22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12189308-2980-42AD-BA95-A6D867548D60}"/>
              </a:ext>
            </a:extLst>
          </p:cNvPr>
          <p:cNvSpPr/>
          <p:nvPr/>
        </p:nvSpPr>
        <p:spPr>
          <a:xfrm>
            <a:off x="5658616" y="1923372"/>
            <a:ext cx="32333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/>
              <a:t>3) Если </a:t>
            </a:r>
            <a:r>
              <a:rPr lang="en-US" sz="2400" dirty="0"/>
              <a:t>|</a:t>
            </a:r>
            <a:r>
              <a:rPr lang="en-US" sz="2400" dirty="0">
                <a:solidFill>
                  <a:prstClr val="black"/>
                </a:solidFill>
              </a:rPr>
              <a:t>H</a:t>
            </a:r>
            <a:r>
              <a:rPr lang="en-US" sz="2400" baseline="-25000" dirty="0">
                <a:solidFill>
                  <a:prstClr val="black"/>
                </a:solidFill>
              </a:rPr>
              <a:t>L </a:t>
            </a:r>
            <a:r>
              <a:rPr lang="en-US" sz="2400" dirty="0">
                <a:solidFill>
                  <a:prstClr val="black"/>
                </a:solidFill>
              </a:rPr>
              <a:t>- H</a:t>
            </a:r>
            <a:r>
              <a:rPr lang="en-US" sz="2400" baseline="-25000" dirty="0">
                <a:solidFill>
                  <a:prstClr val="black"/>
                </a:solidFill>
              </a:rPr>
              <a:t>R</a:t>
            </a:r>
            <a:r>
              <a:rPr lang="en-US" sz="2400" dirty="0">
                <a:solidFill>
                  <a:prstClr val="black"/>
                </a:solidFill>
              </a:rPr>
              <a:t>|</a:t>
            </a:r>
            <a:r>
              <a:rPr lang="en-US" sz="2400" dirty="0"/>
              <a:t> ≤ 1, </a:t>
            </a:r>
            <a:r>
              <a:rPr lang="ru-RU" sz="2400" dirty="0"/>
              <a:t>то балансировка вершины </a:t>
            </a:r>
            <a:r>
              <a:rPr lang="en-US" sz="2400" dirty="0"/>
              <a:t>d </a:t>
            </a:r>
            <a:r>
              <a:rPr lang="ru-RU" sz="2400" dirty="0"/>
              <a:t>не требуется.</a:t>
            </a:r>
          </a:p>
        </p:txBody>
      </p:sp>
    </p:spTree>
    <p:extLst>
      <p:ext uri="{BB962C8B-B14F-4D97-AF65-F5344CB8AC3E}">
        <p14:creationId xmlns:p14="http://schemas.microsoft.com/office/powerpoint/2010/main" val="7135571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24533"/>
            <a:ext cx="8773526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Изменение высоты при вращении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0ED9BBB6-7B92-41DA-AF11-592BE8A911B5}"/>
              </a:ext>
            </a:extLst>
          </p:cNvPr>
          <p:cNvGrpSpPr/>
          <p:nvPr/>
        </p:nvGrpSpPr>
        <p:grpSpPr>
          <a:xfrm>
            <a:off x="2449071" y="2183291"/>
            <a:ext cx="2952000" cy="1506914"/>
            <a:chOff x="4414388" y="1723858"/>
            <a:chExt cx="4234484" cy="2396214"/>
          </a:xfrm>
        </p:grpSpPr>
        <p:grpSp>
          <p:nvGrpSpPr>
            <p:cNvPr id="50" name="Группа 49">
              <a:extLst>
                <a:ext uri="{FF2B5EF4-FFF2-40B4-BE49-F238E27FC236}">
                  <a16:creationId xmlns:a16="http://schemas.microsoft.com/office/drawing/2014/main" id="{11960D48-FC9E-48C1-B156-DA3E9684F13D}"/>
                </a:ext>
              </a:extLst>
            </p:cNvPr>
            <p:cNvGrpSpPr/>
            <p:nvPr/>
          </p:nvGrpSpPr>
          <p:grpSpPr>
            <a:xfrm>
              <a:off x="7273851" y="2528904"/>
              <a:ext cx="1375021" cy="1591168"/>
              <a:chOff x="7276232" y="1723858"/>
              <a:chExt cx="1375021" cy="1591168"/>
            </a:xfrm>
          </p:grpSpPr>
          <p:sp>
            <p:nvSpPr>
              <p:cNvPr id="73" name="Прямоугольник 72">
                <a:extLst>
                  <a:ext uri="{FF2B5EF4-FFF2-40B4-BE49-F238E27FC236}">
                    <a16:creationId xmlns:a16="http://schemas.microsoft.com/office/drawing/2014/main" id="{9A1FAEF3-1A37-4F41-B903-9BCD31D9D3D5}"/>
                  </a:ext>
                </a:extLst>
              </p:cNvPr>
              <p:cNvSpPr/>
              <p:nvPr/>
            </p:nvSpPr>
            <p:spPr>
              <a:xfrm>
                <a:off x="7276232" y="1723858"/>
                <a:ext cx="629111" cy="520015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f</a:t>
                </a:r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Равнобедренный треугольник 83">
                <a:extLst>
                  <a:ext uri="{FF2B5EF4-FFF2-40B4-BE49-F238E27FC236}">
                    <a16:creationId xmlns:a16="http://schemas.microsoft.com/office/drawing/2014/main" id="{AE046A61-E985-424A-9BFD-CD006E59D238}"/>
                  </a:ext>
                </a:extLst>
              </p:cNvPr>
              <p:cNvSpPr/>
              <p:nvPr/>
            </p:nvSpPr>
            <p:spPr>
              <a:xfrm>
                <a:off x="7834442" y="2480908"/>
                <a:ext cx="816811" cy="834118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7000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G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Прямая со стрелкой 84">
                <a:extLst>
                  <a:ext uri="{FF2B5EF4-FFF2-40B4-BE49-F238E27FC236}">
                    <a16:creationId xmlns:a16="http://schemas.microsoft.com/office/drawing/2014/main" id="{ED9886A4-7F0D-4431-8CC4-F9CF247756BF}"/>
                  </a:ext>
                </a:extLst>
              </p:cNvPr>
              <p:cNvCxnSpPr>
                <a:cxnSpLocks/>
                <a:stCxn id="84" idx="0"/>
                <a:endCxn id="73" idx="2"/>
              </p:cNvCxnSpPr>
              <p:nvPr/>
            </p:nvCxnSpPr>
            <p:spPr>
              <a:xfrm flipH="1" flipV="1">
                <a:off x="7590787" y="2243873"/>
                <a:ext cx="652060" cy="237035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Группа 50">
              <a:extLst>
                <a:ext uri="{FF2B5EF4-FFF2-40B4-BE49-F238E27FC236}">
                  <a16:creationId xmlns:a16="http://schemas.microsoft.com/office/drawing/2014/main" id="{96EDEDB2-412E-4605-BF55-938C8992F7BF}"/>
                </a:ext>
              </a:extLst>
            </p:cNvPr>
            <p:cNvGrpSpPr/>
            <p:nvPr/>
          </p:nvGrpSpPr>
          <p:grpSpPr>
            <a:xfrm>
              <a:off x="4414388" y="1723858"/>
              <a:ext cx="3174018" cy="2394198"/>
              <a:chOff x="4414388" y="1723858"/>
              <a:chExt cx="3174018" cy="2394198"/>
            </a:xfrm>
          </p:grpSpPr>
          <p:cxnSp>
            <p:nvCxnSpPr>
              <p:cNvPr id="52" name="Прямая со стрелкой 51">
                <a:extLst>
                  <a:ext uri="{FF2B5EF4-FFF2-40B4-BE49-F238E27FC236}">
                    <a16:creationId xmlns:a16="http://schemas.microsoft.com/office/drawing/2014/main" id="{6952E900-AE64-4380-84F9-D3003871BD5C}"/>
                  </a:ext>
                </a:extLst>
              </p:cNvPr>
              <p:cNvCxnSpPr>
                <a:cxnSpLocks/>
                <a:stCxn id="59" idx="2"/>
                <a:endCxn id="73" idx="0"/>
              </p:cNvCxnSpPr>
              <p:nvPr/>
            </p:nvCxnSpPr>
            <p:spPr>
              <a:xfrm>
                <a:off x="6552409" y="2243873"/>
                <a:ext cx="1035997" cy="285032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1C6342A5-F0C5-4C46-AB5F-B4BE12E5CCE6}"/>
                  </a:ext>
                </a:extLst>
              </p:cNvPr>
              <p:cNvSpPr/>
              <p:nvPr/>
            </p:nvSpPr>
            <p:spPr>
              <a:xfrm>
                <a:off x="5214839" y="2465744"/>
                <a:ext cx="629112" cy="520015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</a:t>
                </a:r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Равнобедренный треугольник 53">
                <a:extLst>
                  <a:ext uri="{FF2B5EF4-FFF2-40B4-BE49-F238E27FC236}">
                    <a16:creationId xmlns:a16="http://schemas.microsoft.com/office/drawing/2014/main" id="{AE69999B-9ABA-41D6-871D-DE7AB1C7F3CC}"/>
                  </a:ext>
                </a:extLst>
              </p:cNvPr>
              <p:cNvSpPr/>
              <p:nvPr/>
            </p:nvSpPr>
            <p:spPr>
              <a:xfrm>
                <a:off x="4414388" y="3283937"/>
                <a:ext cx="816811" cy="834118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7000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Прямая со стрелкой 54">
                <a:extLst>
                  <a:ext uri="{FF2B5EF4-FFF2-40B4-BE49-F238E27FC236}">
                    <a16:creationId xmlns:a16="http://schemas.microsoft.com/office/drawing/2014/main" id="{35A216C1-5BA4-409A-842D-2895F67DC2E0}"/>
                  </a:ext>
                </a:extLst>
              </p:cNvPr>
              <p:cNvCxnSpPr>
                <a:cxnSpLocks/>
                <a:stCxn id="54" idx="0"/>
                <a:endCxn id="53" idx="2"/>
              </p:cNvCxnSpPr>
              <p:nvPr/>
            </p:nvCxnSpPr>
            <p:spPr>
              <a:xfrm flipV="1">
                <a:off x="4822793" y="2985759"/>
                <a:ext cx="706602" cy="298178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Прямая со стрелкой 55">
                <a:extLst>
                  <a:ext uri="{FF2B5EF4-FFF2-40B4-BE49-F238E27FC236}">
                    <a16:creationId xmlns:a16="http://schemas.microsoft.com/office/drawing/2014/main" id="{8C347CEF-DC03-495D-843C-182B9774F6C2}"/>
                  </a:ext>
                </a:extLst>
              </p:cNvPr>
              <p:cNvCxnSpPr>
                <a:cxnSpLocks/>
                <a:stCxn id="59" idx="2"/>
                <a:endCxn id="53" idx="0"/>
              </p:cNvCxnSpPr>
              <p:nvPr/>
            </p:nvCxnSpPr>
            <p:spPr>
              <a:xfrm flipH="1">
                <a:off x="5529395" y="2243873"/>
                <a:ext cx="1023014" cy="221872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Равнобедренный треугольник 56">
                <a:extLst>
                  <a:ext uri="{FF2B5EF4-FFF2-40B4-BE49-F238E27FC236}">
                    <a16:creationId xmlns:a16="http://schemas.microsoft.com/office/drawing/2014/main" id="{BF56F736-6E2A-4034-A703-3BCDEBF30B18}"/>
                  </a:ext>
                </a:extLst>
              </p:cNvPr>
              <p:cNvSpPr/>
              <p:nvPr/>
            </p:nvSpPr>
            <p:spPr>
              <a:xfrm>
                <a:off x="5576504" y="3283938"/>
                <a:ext cx="816811" cy="834118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70000" rtlCol="0" anchor="ctr"/>
              <a:lstStyle/>
              <a:p>
                <a:pPr algn="ctr"/>
                <a:r>
                  <a:rPr lang="ru-RU" sz="2400" dirty="0">
                    <a:solidFill>
                      <a:schemeClr val="tx1"/>
                    </a:solidFill>
                  </a:rPr>
                  <a:t>С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8" name="Прямая со стрелкой 57">
                <a:extLst>
                  <a:ext uri="{FF2B5EF4-FFF2-40B4-BE49-F238E27FC236}">
                    <a16:creationId xmlns:a16="http://schemas.microsoft.com/office/drawing/2014/main" id="{16FDFFB6-8369-431C-B7CA-DF622B71CBFC}"/>
                  </a:ext>
                </a:extLst>
              </p:cNvPr>
              <p:cNvCxnSpPr>
                <a:cxnSpLocks/>
                <a:stCxn id="57" idx="0"/>
                <a:endCxn id="53" idx="2"/>
              </p:cNvCxnSpPr>
              <p:nvPr/>
            </p:nvCxnSpPr>
            <p:spPr>
              <a:xfrm flipH="1" flipV="1">
                <a:off x="5529395" y="2985759"/>
                <a:ext cx="455514" cy="298180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DF745DE5-488C-4BDB-ACDC-3D2AC3F8B6D6}"/>
                  </a:ext>
                </a:extLst>
              </p:cNvPr>
              <p:cNvSpPr/>
              <p:nvPr/>
            </p:nvSpPr>
            <p:spPr>
              <a:xfrm>
                <a:off x="6237852" y="1723858"/>
                <a:ext cx="629112" cy="520015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d</a:t>
                </a:r>
                <a:endParaRPr lang="ru-RU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Равнобедренный треугольник 66">
                <a:extLst>
                  <a:ext uri="{FF2B5EF4-FFF2-40B4-BE49-F238E27FC236}">
                    <a16:creationId xmlns:a16="http://schemas.microsoft.com/office/drawing/2014/main" id="{FFE2AD3C-8299-4A16-AE23-19283D45381E}"/>
                  </a:ext>
                </a:extLst>
              </p:cNvPr>
              <p:cNvSpPr/>
              <p:nvPr/>
            </p:nvSpPr>
            <p:spPr>
              <a:xfrm>
                <a:off x="6580194" y="3283938"/>
                <a:ext cx="816811" cy="834118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7000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E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9" name="Прямая со стрелкой 68">
                <a:extLst>
                  <a:ext uri="{FF2B5EF4-FFF2-40B4-BE49-F238E27FC236}">
                    <a16:creationId xmlns:a16="http://schemas.microsoft.com/office/drawing/2014/main" id="{543A963D-9B5C-4179-B8AC-DFF85C0A6393}"/>
                  </a:ext>
                </a:extLst>
              </p:cNvPr>
              <p:cNvCxnSpPr>
                <a:cxnSpLocks/>
                <a:stCxn id="67" idx="0"/>
                <a:endCxn id="73" idx="2"/>
              </p:cNvCxnSpPr>
              <p:nvPr/>
            </p:nvCxnSpPr>
            <p:spPr>
              <a:xfrm flipV="1">
                <a:off x="6988600" y="3048918"/>
                <a:ext cx="599806" cy="235021"/>
              </a:xfrm>
              <a:prstGeom prst="straightConnector1">
                <a:avLst/>
              </a:prstGeom>
              <a:ln w="31750" cap="rnd">
                <a:solidFill>
                  <a:schemeClr val="accent2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D5A67EA7-A008-4917-8BDD-681DF53B8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29334"/>
              </p:ext>
            </p:extLst>
          </p:nvPr>
        </p:nvGraphicFramePr>
        <p:xfrm>
          <a:off x="288759" y="3878733"/>
          <a:ext cx="8603244" cy="2255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2001">
                  <a:extLst>
                    <a:ext uri="{9D8B030D-6E8A-4147-A177-3AD203B41FA5}">
                      <a16:colId xmlns:a16="http://schemas.microsoft.com/office/drawing/2014/main" val="161677636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923866574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204069709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865225179"/>
                    </a:ext>
                  </a:extLst>
                </a:gridCol>
                <a:gridCol w="702000">
                  <a:extLst>
                    <a:ext uri="{9D8B030D-6E8A-4147-A177-3AD203B41FA5}">
                      <a16:colId xmlns:a16="http://schemas.microsoft.com/office/drawing/2014/main" val="1716451739"/>
                    </a:ext>
                  </a:extLst>
                </a:gridCol>
                <a:gridCol w="3563243">
                  <a:extLst>
                    <a:ext uri="{9D8B030D-6E8A-4147-A177-3AD203B41FA5}">
                      <a16:colId xmlns:a16="http://schemas.microsoft.com/office/drawing/2014/main" val="4071152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200" b="1" dirty="0"/>
                        <a:t>Тип поворота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sz="2200" b="1" baseline="-25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sz="22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dirty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sz="2200" b="1" baseline="-25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dirty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sz="2200" b="1" baseline="-250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ru-RU" sz="22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dirty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sz="2200" b="1" baseline="-25000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ru-RU" sz="22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solidFill>
                            <a:schemeClr val="tx1"/>
                          </a:solidFill>
                        </a:rPr>
                        <a:t>Когда применяется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55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малый правый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prstClr val="black"/>
                          </a:solidFill>
                        </a:rPr>
                        <a:t>H</a:t>
                      </a:r>
                      <a:r>
                        <a:rPr lang="en-US" sz="2400" baseline="-25000" dirty="0">
                          <a:solidFill>
                            <a:prstClr val="black"/>
                          </a:solidFill>
                        </a:rPr>
                        <a:t>L </a:t>
                      </a:r>
                      <a:r>
                        <a:rPr lang="en-US" sz="2400" dirty="0">
                          <a:solidFill>
                            <a:prstClr val="black"/>
                          </a:solidFill>
                        </a:rPr>
                        <a:t>- H</a:t>
                      </a:r>
                      <a:r>
                        <a:rPr lang="en-US" sz="2400" baseline="-25000" dirty="0">
                          <a:solidFill>
                            <a:prstClr val="black"/>
                          </a:solidFill>
                        </a:rPr>
                        <a:t>R </a:t>
                      </a:r>
                      <a:r>
                        <a:rPr lang="ru-RU" sz="2400" dirty="0"/>
                        <a:t>= 2 и </a:t>
                      </a:r>
                      <a:r>
                        <a:rPr lang="en-US" sz="2400" dirty="0"/>
                        <a:t>H</a:t>
                      </a:r>
                      <a:r>
                        <a:rPr lang="en-US" sz="2400" baseline="-25000" dirty="0"/>
                        <a:t>A </a:t>
                      </a:r>
                      <a:r>
                        <a:rPr lang="en-US" sz="2400" dirty="0"/>
                        <a:t>≥ H</a:t>
                      </a:r>
                      <a:r>
                        <a:rPr lang="en-US" sz="2400" baseline="-25000" dirty="0"/>
                        <a:t>C</a:t>
                      </a:r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32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малый левый 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+1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+1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prstClr val="black"/>
                          </a:solidFill>
                        </a:rPr>
                        <a:t>H</a:t>
                      </a:r>
                      <a:r>
                        <a:rPr lang="en-US" sz="2400" baseline="-25000" dirty="0">
                          <a:solidFill>
                            <a:prstClr val="black"/>
                          </a:solidFill>
                        </a:rPr>
                        <a:t>L </a:t>
                      </a:r>
                      <a:r>
                        <a:rPr lang="en-US" sz="2400" dirty="0">
                          <a:solidFill>
                            <a:prstClr val="black"/>
                          </a:solidFill>
                        </a:rPr>
                        <a:t>- H</a:t>
                      </a:r>
                      <a:r>
                        <a:rPr lang="en-US" sz="2400" baseline="-25000" dirty="0">
                          <a:solidFill>
                            <a:prstClr val="black"/>
                          </a:solidFill>
                        </a:rPr>
                        <a:t>R </a:t>
                      </a:r>
                      <a:r>
                        <a:rPr lang="ru-RU" sz="2400" dirty="0"/>
                        <a:t>= -2 и </a:t>
                      </a:r>
                      <a:r>
                        <a:rPr lang="en-US" sz="2400" dirty="0"/>
                        <a:t>H</a:t>
                      </a:r>
                      <a:r>
                        <a:rPr lang="en-US" sz="2400" baseline="-25000" dirty="0"/>
                        <a:t>E </a:t>
                      </a:r>
                      <a:r>
                        <a:rPr lang="en-US" sz="2400" dirty="0"/>
                        <a:t>≤ H</a:t>
                      </a:r>
                      <a:r>
                        <a:rPr lang="en-US" sz="2400" baseline="-25000" dirty="0"/>
                        <a:t>G</a:t>
                      </a:r>
                      <a:endParaRPr lang="ru-RU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07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большой правый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+1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prstClr val="black"/>
                          </a:solidFill>
                        </a:rPr>
                        <a:t>H</a:t>
                      </a:r>
                      <a:r>
                        <a:rPr lang="en-US" sz="2400" baseline="-25000" dirty="0">
                          <a:solidFill>
                            <a:prstClr val="black"/>
                          </a:solidFill>
                        </a:rPr>
                        <a:t>L </a:t>
                      </a:r>
                      <a:r>
                        <a:rPr lang="en-US" sz="2400" dirty="0">
                          <a:solidFill>
                            <a:prstClr val="black"/>
                          </a:solidFill>
                        </a:rPr>
                        <a:t>- H</a:t>
                      </a:r>
                      <a:r>
                        <a:rPr lang="en-US" sz="2400" baseline="-25000" dirty="0">
                          <a:solidFill>
                            <a:prstClr val="black"/>
                          </a:solidFill>
                        </a:rPr>
                        <a:t>R </a:t>
                      </a:r>
                      <a:r>
                        <a:rPr lang="ru-RU" sz="2400" dirty="0"/>
                        <a:t>= 2 и </a:t>
                      </a:r>
                      <a:r>
                        <a:rPr lang="en-US" sz="2400" dirty="0"/>
                        <a:t>H</a:t>
                      </a:r>
                      <a:r>
                        <a:rPr lang="en-US" sz="2400" baseline="-25000" dirty="0"/>
                        <a:t>A </a:t>
                      </a:r>
                      <a:r>
                        <a:rPr lang="en-US" sz="2400" dirty="0"/>
                        <a:t>&lt; H</a:t>
                      </a:r>
                      <a:r>
                        <a:rPr lang="en-US" sz="2400" baseline="-25000" dirty="0"/>
                        <a:t>C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776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большой левый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+1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prstClr val="black"/>
                          </a:solidFill>
                        </a:rPr>
                        <a:t>H</a:t>
                      </a:r>
                      <a:r>
                        <a:rPr lang="en-US" sz="2400" baseline="-25000" dirty="0">
                          <a:solidFill>
                            <a:prstClr val="black"/>
                          </a:solidFill>
                        </a:rPr>
                        <a:t>L </a:t>
                      </a:r>
                      <a:r>
                        <a:rPr lang="en-US" sz="2400" dirty="0">
                          <a:solidFill>
                            <a:prstClr val="black"/>
                          </a:solidFill>
                        </a:rPr>
                        <a:t>- H</a:t>
                      </a:r>
                      <a:r>
                        <a:rPr lang="en-US" sz="2400" baseline="-25000" dirty="0">
                          <a:solidFill>
                            <a:prstClr val="black"/>
                          </a:solidFill>
                        </a:rPr>
                        <a:t>R </a:t>
                      </a:r>
                      <a:r>
                        <a:rPr lang="ru-RU" sz="2400" dirty="0"/>
                        <a:t>= -2 и </a:t>
                      </a:r>
                      <a:r>
                        <a:rPr lang="en-US" sz="2400" dirty="0"/>
                        <a:t>H</a:t>
                      </a:r>
                      <a:r>
                        <a:rPr lang="en-US" sz="2400" baseline="-25000" dirty="0"/>
                        <a:t>E </a:t>
                      </a:r>
                      <a:r>
                        <a:rPr lang="en-US" sz="2400" dirty="0"/>
                        <a:t>&gt; H</a:t>
                      </a:r>
                      <a:r>
                        <a:rPr lang="en-US" sz="2400" baseline="-25000" dirty="0"/>
                        <a:t>G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058904"/>
                  </a:ext>
                </a:extLst>
              </a:tr>
            </a:tbl>
          </a:graphicData>
        </a:graphic>
      </p:graphicFrame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79E2B754-EFF9-46D0-B3CC-71E799393373}"/>
              </a:ext>
            </a:extLst>
          </p:cNvPr>
          <p:cNvSpPr/>
          <p:nvPr/>
        </p:nvSpPr>
        <p:spPr>
          <a:xfrm>
            <a:off x="261183" y="1081607"/>
            <a:ext cx="860324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200" dirty="0"/>
              <a:t>2) При вставке (как и при удалении) одного узла без балансировки высота всех поддеревьев бинарного дерева меняется не более чем на 1.</a:t>
            </a:r>
            <a:endParaRPr lang="en-US" sz="22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D45F905F-FCC0-4D48-9140-EA123EBBF5EF}"/>
              </a:ext>
            </a:extLst>
          </p:cNvPr>
          <p:cNvSpPr/>
          <p:nvPr/>
        </p:nvSpPr>
        <p:spPr>
          <a:xfrm>
            <a:off x="250735" y="691493"/>
            <a:ext cx="87735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200" dirty="0"/>
              <a:t>1) Обозначим высоту левого поддерева как </a:t>
            </a:r>
            <a:r>
              <a:rPr lang="en-US" sz="2200" dirty="0"/>
              <a:t>H</a:t>
            </a:r>
            <a:r>
              <a:rPr lang="en-US" sz="2200" baseline="-25000" dirty="0"/>
              <a:t>L</a:t>
            </a:r>
            <a:r>
              <a:rPr lang="en-US" sz="2200" dirty="0"/>
              <a:t>, </a:t>
            </a:r>
            <a:r>
              <a:rPr lang="ru-RU" sz="2200" dirty="0"/>
              <a:t>а высоту правого</a:t>
            </a:r>
            <a:r>
              <a:rPr lang="en-US" sz="2200" dirty="0"/>
              <a:t> </a:t>
            </a:r>
            <a:r>
              <a:rPr lang="ru-RU" sz="2200" dirty="0"/>
              <a:t>как</a:t>
            </a:r>
            <a:r>
              <a:rPr lang="en-US" sz="2200" dirty="0"/>
              <a:t> H</a:t>
            </a:r>
            <a:r>
              <a:rPr lang="en-US" sz="2200" baseline="-25000" dirty="0"/>
              <a:t>R</a:t>
            </a:r>
            <a:endParaRPr lang="ru-RU" sz="2200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9075E60-DC75-40F1-91D3-BC581FD8A351}"/>
              </a:ext>
            </a:extLst>
          </p:cNvPr>
          <p:cNvSpPr/>
          <p:nvPr/>
        </p:nvSpPr>
        <p:spPr>
          <a:xfrm>
            <a:off x="5658616" y="1923372"/>
            <a:ext cx="32333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/>
              <a:t>3) Если </a:t>
            </a:r>
            <a:r>
              <a:rPr lang="en-US" sz="2400" dirty="0"/>
              <a:t>|</a:t>
            </a:r>
            <a:r>
              <a:rPr lang="en-US" sz="2400" dirty="0">
                <a:solidFill>
                  <a:prstClr val="black"/>
                </a:solidFill>
              </a:rPr>
              <a:t>H</a:t>
            </a:r>
            <a:r>
              <a:rPr lang="en-US" sz="2400" baseline="-25000" dirty="0">
                <a:solidFill>
                  <a:prstClr val="black"/>
                </a:solidFill>
              </a:rPr>
              <a:t>L </a:t>
            </a:r>
            <a:r>
              <a:rPr lang="en-US" sz="2400" dirty="0">
                <a:solidFill>
                  <a:prstClr val="black"/>
                </a:solidFill>
              </a:rPr>
              <a:t>- H</a:t>
            </a:r>
            <a:r>
              <a:rPr lang="en-US" sz="2400" baseline="-25000" dirty="0">
                <a:solidFill>
                  <a:prstClr val="black"/>
                </a:solidFill>
              </a:rPr>
              <a:t>R</a:t>
            </a:r>
            <a:r>
              <a:rPr lang="en-US" sz="2400" dirty="0">
                <a:solidFill>
                  <a:prstClr val="black"/>
                </a:solidFill>
              </a:rPr>
              <a:t>|</a:t>
            </a:r>
            <a:r>
              <a:rPr lang="en-US" sz="2400" dirty="0"/>
              <a:t> ≤ 1, </a:t>
            </a:r>
            <a:r>
              <a:rPr lang="ru-RU" sz="2400" dirty="0"/>
              <a:t>то балансировка вершины </a:t>
            </a:r>
            <a:r>
              <a:rPr lang="en-US" sz="2400" dirty="0"/>
              <a:t>d </a:t>
            </a:r>
            <a:r>
              <a:rPr lang="ru-RU" sz="2400" dirty="0"/>
              <a:t>не требуется.</a:t>
            </a:r>
          </a:p>
        </p:txBody>
      </p:sp>
    </p:spTree>
    <p:extLst>
      <p:ext uri="{BB962C8B-B14F-4D97-AF65-F5344CB8AC3E}">
        <p14:creationId xmlns:p14="http://schemas.microsoft.com/office/powerpoint/2010/main" val="6969706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ru-RU" dirty="0"/>
              <a:t>Левкович Н.В. 	2021/2022</a:t>
            </a:r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252000" y="117000"/>
            <a:ext cx="86400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>
                    <a:lumMod val="50000"/>
                  </a:schemeClr>
                </a:solidFill>
              </a:rPr>
              <a:t>Связанные динамические структуры данных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727595"/>
              </p:ext>
            </p:extLst>
          </p:nvPr>
        </p:nvGraphicFramePr>
        <p:xfrm>
          <a:off x="324000" y="2493001"/>
          <a:ext cx="8640000" cy="3009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725">
                <a:tc rowSpan="2">
                  <a:txBody>
                    <a:bodyPr/>
                    <a:lstStyle/>
                    <a:p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baseline="0" dirty="0">
                          <a:solidFill>
                            <a:sysClr val="windowText" lastClr="000000"/>
                          </a:solidFill>
                        </a:rPr>
                        <a:t>Дерево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Сбалансированное дерево (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max</a:t>
                      </a:r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04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min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max</a:t>
                      </a:r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409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ru-RU" sz="2400" dirty="0">
                          <a:solidFill>
                            <a:sysClr val="windowText" lastClr="000000"/>
                          </a:solidFill>
                        </a:rPr>
                        <a:t>Добавление элемента</a:t>
                      </a:r>
                    </a:p>
                  </a:txBody>
                  <a:tcPr marT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40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70000"/>
                        </a:lnSpc>
                      </a:pPr>
                      <a:r>
                        <a:rPr lang="ru-RU" sz="24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Удаление элемента</a:t>
                      </a:r>
                    </a:p>
                  </a:txBody>
                  <a:tcPr marT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40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70000"/>
                        </a:lnSpc>
                      </a:pPr>
                      <a:r>
                        <a:rPr lang="ru-RU" sz="24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Поиск элемента по ключу</a:t>
                      </a:r>
                    </a:p>
                  </a:txBody>
                  <a:tcPr marT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04000" y="3429000"/>
            <a:ext cx="2160000" cy="64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/>
              <a:t>O(log</a:t>
            </a:r>
            <a:r>
              <a:rPr lang="en-US" sz="2400" baseline="-25000" dirty="0"/>
              <a:t>2</a:t>
            </a:r>
            <a:r>
              <a:rPr lang="en-US" sz="2400" dirty="0"/>
              <a:t>(N))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804000" y="4149000"/>
            <a:ext cx="2160000" cy="64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/>
              <a:t>O(log</a:t>
            </a:r>
            <a:r>
              <a:rPr lang="en-US" sz="2400" baseline="-25000" dirty="0"/>
              <a:t>2</a:t>
            </a:r>
            <a:r>
              <a:rPr lang="en-US" sz="2400" dirty="0"/>
              <a:t>(N))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804000" y="4797000"/>
            <a:ext cx="2160000" cy="72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/>
              <a:t>O(log</a:t>
            </a:r>
            <a:r>
              <a:rPr lang="en-US" sz="2400" baseline="-25000" dirty="0"/>
              <a:t>2</a:t>
            </a:r>
            <a:r>
              <a:rPr lang="en-US" sz="2400" dirty="0"/>
              <a:t>(N))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844000" y="4797000"/>
            <a:ext cx="1944000" cy="72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/>
              <a:t>O(1)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844000" y="4149000"/>
            <a:ext cx="1944000" cy="64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/>
              <a:t>O(1)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844000" y="3429000"/>
            <a:ext cx="1944000" cy="64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/>
              <a:t>O(1)</a:t>
            </a:r>
            <a:endParaRPr lang="ru-R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788000" y="3429000"/>
            <a:ext cx="2016000" cy="64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/>
              <a:t>O(N)</a:t>
            </a:r>
            <a:endParaRPr lang="ru-R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788000" y="4149000"/>
            <a:ext cx="2016000" cy="64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/>
              <a:t>O(N)</a:t>
            </a:r>
            <a:endParaRPr lang="ru-R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788000" y="4797000"/>
            <a:ext cx="2016000" cy="72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/>
              <a:t>O(N)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811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4294967295"/>
          </p:nvPr>
        </p:nvSpPr>
        <p:spPr>
          <a:xfrm>
            <a:off x="252000" y="1125000"/>
            <a:ext cx="8640232" cy="4032000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7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Связанные динамические структуры данных.</a:t>
            </a:r>
            <a:b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Организация связанных динамических структур данных. Основные виды связанных структур данных.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28000" y="117000"/>
            <a:ext cx="810090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Вопросы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0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5722" y="930114"/>
            <a:ext cx="8640000" cy="507831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MyArray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maxElemCnt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m_nMaxElemCnt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maxElemCnt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m_vNodes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Payload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maxElemCnt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m_nCurElemCnt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MyArray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arr.m_vNodes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arr.m_vNodes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MyArray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m_nCurElem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m_vNodes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3" name="Заголовок 5"/>
          <p:cNvSpPr txBox="1">
            <a:spLocks/>
          </p:cNvSpPr>
          <p:nvPr/>
        </p:nvSpPr>
        <p:spPr>
          <a:xfrm>
            <a:off x="252000" y="189001"/>
            <a:ext cx="864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писки на основе массива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 	2021/2022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Связанные динамические структуры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82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21222</TotalTime>
  <Words>9084</Words>
  <Application>Microsoft Office PowerPoint</Application>
  <PresentationFormat>Экран (4:3)</PresentationFormat>
  <Paragraphs>2099</Paragraphs>
  <Slides>86</Slides>
  <Notes>85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86</vt:i4>
      </vt:variant>
    </vt:vector>
  </HeadingPairs>
  <TitlesOfParts>
    <vt:vector size="93" baseType="lpstr">
      <vt:lpstr>Arial</vt:lpstr>
      <vt:lpstr>Calibri</vt:lpstr>
      <vt:lpstr>Calibri Light</vt:lpstr>
      <vt:lpstr>Consolas</vt:lpstr>
      <vt:lpstr>Courier New</vt:lpstr>
      <vt:lpstr>Wingdings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Связанные динамические структуры данных</vt:lpstr>
      <vt:lpstr>Связанные динамические структуры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Связанные динамические структуры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Связанные динамические структуры данных</dc:title>
  <dc:creator>Windows User</dc:creator>
  <cp:lastModifiedBy>Ion</cp:lastModifiedBy>
  <cp:revision>1360</cp:revision>
  <dcterms:created xsi:type="dcterms:W3CDTF">2017-05-18T18:58:30Z</dcterms:created>
  <dcterms:modified xsi:type="dcterms:W3CDTF">2022-03-02T15:37:32Z</dcterms:modified>
</cp:coreProperties>
</file>