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22"/>
  </p:notesMasterIdLst>
  <p:handoutMasterIdLst>
    <p:handoutMasterId r:id="rId23"/>
  </p:handoutMasterIdLst>
  <p:sldIdLst>
    <p:sldId id="563" r:id="rId2"/>
    <p:sldId id="564" r:id="rId3"/>
    <p:sldId id="565" r:id="rId4"/>
    <p:sldId id="566" r:id="rId5"/>
    <p:sldId id="567" r:id="rId6"/>
    <p:sldId id="286" r:id="rId7"/>
    <p:sldId id="560" r:id="rId8"/>
    <p:sldId id="606" r:id="rId9"/>
    <p:sldId id="607" r:id="rId10"/>
    <p:sldId id="608" r:id="rId11"/>
    <p:sldId id="609" r:id="rId12"/>
    <p:sldId id="610" r:id="rId13"/>
    <p:sldId id="611" r:id="rId14"/>
    <p:sldId id="613" r:id="rId15"/>
    <p:sldId id="615" r:id="rId16"/>
    <p:sldId id="612" r:id="rId17"/>
    <p:sldId id="706" r:id="rId18"/>
    <p:sldId id="614" r:id="rId19"/>
    <p:sldId id="616" r:id="rId20"/>
    <p:sldId id="71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помнить всё" id="{DCD6C8EE-D42B-4946-9E1E-334686F6D9A0}">
          <p14:sldIdLst>
            <p14:sldId id="563"/>
            <p14:sldId id="564"/>
            <p14:sldId id="565"/>
            <p14:sldId id="566"/>
            <p14:sldId id="567"/>
          </p14:sldIdLst>
        </p14:section>
        <p14:section name="Введение в ООП" id="{F1FB65C7-2CA8-4311-B8F9-C16E1E023C7C}">
          <p14:sldIdLst>
            <p14:sldId id="286"/>
            <p14:sldId id="560"/>
            <p14:sldId id="606"/>
            <p14:sldId id="607"/>
            <p14:sldId id="608"/>
            <p14:sldId id="609"/>
            <p14:sldId id="610"/>
            <p14:sldId id="611"/>
            <p14:sldId id="613"/>
            <p14:sldId id="615"/>
            <p14:sldId id="612"/>
            <p14:sldId id="706"/>
            <p14:sldId id="614"/>
            <p14:sldId id="616"/>
            <p14:sldId id="7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225"/>
    <a:srgbClr val="00A42F"/>
    <a:srgbClr val="428497"/>
    <a:srgbClr val="880000"/>
    <a:srgbClr val="F3FBFE"/>
    <a:srgbClr val="000080"/>
    <a:srgbClr val="387E91"/>
    <a:srgbClr val="3E0000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0" autoAdjust="0"/>
    <p:restoredTop sz="75951" autoAdjust="0"/>
  </p:normalViewPr>
  <p:slideViewPr>
    <p:cSldViewPr>
      <p:cViewPr varScale="1">
        <p:scale>
          <a:sx n="87" d="100"/>
          <a:sy n="87" d="100"/>
        </p:scale>
        <p:origin x="18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Перед началом изучения ООП надо вспомнить некоторые слайды прошлого семестра: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некоторый набор переменных часто используется совместно, то имеет смысл объявить пользовательский тип структуру, который будет объединять в себе эти переменные.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Его намного удобнее будет передавать в функции, возвращать из функций, объявлять массив таких переменных.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 и строить алгоритмы с множеством таких структур легче</a:t>
            </a:r>
            <a:r>
              <a:rPr lang="en-US" dirty="0"/>
              <a:t>,</a:t>
            </a:r>
            <a:r>
              <a:rPr lang="ru-RU" dirty="0"/>
              <a:t> чем с множеством переменных для каждого поля структуры (например, вместо массива дат </a:t>
            </a:r>
            <a:r>
              <a:rPr lang="en-US" dirty="0"/>
              <a:t>Date[N] </a:t>
            </a:r>
            <a:r>
              <a:rPr lang="ru-RU" dirty="0"/>
              <a:t>пришлось бы использовать массивы </a:t>
            </a:r>
            <a:r>
              <a:rPr lang="en-US" dirty="0"/>
              <a:t>short years[N], char months[N] </a:t>
            </a:r>
            <a:r>
              <a:rPr lang="ru-RU" dirty="0"/>
              <a:t>и </a:t>
            </a:r>
            <a:r>
              <a:rPr lang="en-US" dirty="0"/>
              <a:t>char days[N]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40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Самая известная/дорогая ошибка в истории, известная потому что подробно всё описано разобрано и опубликовано</a:t>
            </a:r>
            <a:r>
              <a:rPr lang="en-US" baseline="0" dirty="0"/>
              <a:t>.</a:t>
            </a: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 «</a:t>
            </a:r>
            <a:r>
              <a:rPr lang="ru-RU" dirty="0"/>
              <a:t>китайский»</a:t>
            </a:r>
            <a:r>
              <a:rPr lang="ru-RU" baseline="0" dirty="0"/>
              <a:t> способ размножения ошибок "</a:t>
            </a:r>
            <a:r>
              <a:rPr lang="en-US" baseline="0" dirty="0"/>
              <a:t>copy-paste</a:t>
            </a:r>
            <a:r>
              <a:rPr lang="ru-RU" baseline="0" dirty="0"/>
              <a:t>":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код программы от установки-прототипа был использован на новой версии установки (она была в несколько раз мощнее),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один из параметров вышел за логически проверенные и проконтролированные пределы. Результат…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565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ущерб от потери выводимых на орбиту спутников составил по разным оценкам 350-500 млн </a:t>
            </a:r>
            <a:r>
              <a:rPr lang="en-US" baseline="0" dirty="0"/>
              <a:t>$ </a:t>
            </a:r>
            <a:r>
              <a:rPr lang="ru-RU" baseline="0" dirty="0"/>
              <a:t>из-за одной строчки кода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спутники были запущены россиянами через несколько лет, когда они были заново созданы.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вывел из строя всю ракету блок инерциальной системы (гироскоп), который даже не использовался на этом этапе(отработал в первые секунды запуска), но необработанная ошибка в программе привела к зависанию всего блока управления и автоматическому самоуничтожению ракетоносителя.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как изменить эту печальную картину? Определим причину:</a:t>
            </a:r>
            <a:br>
              <a:rPr lang="ru-RU" baseline="0" dirty="0"/>
            </a:br>
            <a:r>
              <a:rPr lang="ru-RU" baseline="0" dirty="0"/>
              <a:t>основная причина – сложность, сложность программная и техническая.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Основной метод борьбы со сложностью – разделение(декомпозиция) сложных систем на более простые, которые легче проектировать, разрабатывать, отлаживать и тестировать. Кроме того, это можно делать независимо  для каждой из подсистем.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Использование этого принципа при разработке программного обеспечения привело к созданию парадигмы ООП.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339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декомпозиции интерфейса </a:t>
            </a:r>
            <a:r>
              <a:rPr lang="en-US" dirty="0"/>
              <a:t>Word’</a:t>
            </a:r>
            <a:r>
              <a:rPr lang="ru-RU" dirty="0"/>
              <a:t>а: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есть основное окно, а в нём есть отдельно</a:t>
            </a:r>
            <a:r>
              <a:rPr lang="en-US" baseline="0" dirty="0"/>
              <a:t>:</a:t>
            </a:r>
            <a:endParaRPr lang="ru-RU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Non-Client Area </a:t>
            </a: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1.2) строка заголовка программы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1.3) кнопки управления окном</a:t>
            </a:r>
            <a:r>
              <a:rPr lang="en-US" baseline="0" dirty="0"/>
              <a:t> (</a:t>
            </a:r>
            <a:r>
              <a:rPr lang="ru-RU" baseline="0" dirty="0"/>
              <a:t>свернуть, максимизировать, закрыть)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2) п</a:t>
            </a:r>
            <a:r>
              <a:rPr lang="ru-RU" dirty="0"/>
              <a:t>анель</a:t>
            </a:r>
            <a:r>
              <a:rPr lang="ru-RU" baseline="0" dirty="0"/>
              <a:t> с кнопками(</a:t>
            </a:r>
            <a:r>
              <a:rPr lang="ru-RU" baseline="0" dirty="0" err="1"/>
              <a:t>тулбар</a:t>
            </a:r>
            <a:r>
              <a:rPr lang="ru-RU" baseline="0" dirty="0"/>
              <a:t>), а в ней: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2.1) отдельные панели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2.1.1)на каждой панели множество кнопок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3) одно или более окошек с открытыми документами, в которых</a:t>
            </a:r>
            <a:r>
              <a:rPr lang="en-US" baseline="0" dirty="0"/>
              <a:t>:</a:t>
            </a: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3.1) полосы прокрутки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3.2) сантиметровые линейки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3.2) область документа с текстом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Каждый из этих элементов в программе описывается отдельным объектом.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Каждый из объектов разрабатывается и его код отлаживается отдельно от всего проекта.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А когда все объекты готовы, из них собираются объекты более высокого уровня.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До тех пор пока в конце не получится один объединяющий всё объект – окно редактора </a:t>
            </a:r>
            <a:r>
              <a:rPr lang="en-US" baseline="0" dirty="0"/>
              <a:t>Word.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742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Оба вида декомпозиции используются одновременно, это как сигнал и его спектр – разные представления одного и того же в разных координатах - они дополняют друг друга.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алгоритмическая декомпозиция – схема из действий (глаголов), с ней вы уже должны быть знакомы из структурного программирования. Она</a:t>
            </a:r>
            <a:r>
              <a:rPr lang="ru-RU" baseline="0" dirty="0"/>
              <a:t> разбивает алгоритм на части (функции), каждая из которых может делиться ещё на меньшие части.</a:t>
            </a: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ООП декомпозиция – схема из существительных(сущностей) и взаимоотношения</a:t>
            </a:r>
            <a:r>
              <a:rPr lang="ru-RU" baseline="0" dirty="0"/>
              <a:t> между ними (иерархия),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с помощью которых потом реализуется алгоритмическая декомпозиция.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699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Один из способов</a:t>
            </a:r>
            <a:r>
              <a:rPr lang="ru-RU" baseline="0" dirty="0"/>
              <a:t> разделения набора сущностей в ООП проекте – структурная иерархия.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85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Второй способ </a:t>
            </a:r>
            <a:r>
              <a:rPr lang="ru-RU" baseline="0" dirty="0"/>
              <a:t>разделения набора сущностей в ООП проекте – объектная иерархия.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Работает</a:t>
            </a:r>
            <a:r>
              <a:rPr lang="ru-RU" baseline="0" dirty="0"/>
              <a:t> на тех же принципах как и систематизация живых существ в биологии: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общие свойства объектов помещаются в родительский класс, дочерние объекты описывают только отличительные черты от родительского класса.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 этом строится один из основополагающих принципов ООП - наследование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195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193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Это 4</a:t>
            </a:r>
            <a:r>
              <a:rPr lang="ru-RU" baseline="0" dirty="0"/>
              <a:t> принципа на которых строится ООП.</a:t>
            </a:r>
            <a:endParaRPr lang="ru-R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почти со всеми этими понятиями вы уже сталкивались, но в ООП, благодаря их</a:t>
            </a:r>
            <a:r>
              <a:rPr lang="ru-RU" baseline="0" dirty="0"/>
              <a:t> объединению, удаётся получить дополнительные преимущества.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13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/>
              <a:t>абстракция</a:t>
            </a:r>
            <a:r>
              <a:rPr lang="ru-RU" baseline="0" dirty="0"/>
              <a:t> – в компьютере мы работаем не с сущностями реального мира, а с их максимально упрощёнными моделями. Упрощёнными настолько, чтобы ещё можно было решать поставленную задачу.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 этом важным моментом является то, что свойства объекта сильно зависят от наблюдателя (например, ветеринар или хозяйка). То есть от тех задач, в целях которых происходит абстрагирование, а также от предыдущего опыта программиста.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178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44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Вспоминаем, как проинициализировать при объявлении отдельные переменные в структуре.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85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03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Вспоминаем, как обращаться к отдельным переменным внутри структуры.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Переменные-структуры можно присваивать, как и переменные обычных простых типов.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0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Использование парадигмы «обобщённое программирование» позволяет написать одну функцию в виде шаблона, а дальше использовать её для переменных любого типа.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7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Так же как и шаблоны функций, можно объявить шаблоны структур: тип отдельных полей будет указываться только при объявлении переменной такого типа.</a:t>
            </a:r>
          </a:p>
          <a:p>
            <a:pPr marL="0" indent="0">
              <a:buNone/>
            </a:pPr>
            <a:r>
              <a:rPr lang="ru-RU" baseline="0" dirty="0"/>
              <a:t>При этом тип шаблонного параметра для шаблонов-структур указывается обязательно ЯВНО.</a:t>
            </a:r>
          </a:p>
          <a:p>
            <a:pPr marL="0" indent="0">
              <a:buNone/>
            </a:pPr>
            <a:r>
              <a:rPr lang="ru-RU" baseline="0" dirty="0"/>
              <a:t>(В отличии от функций, где тип шаблонного параметра компилятор может определить исходя из типов переданных функции аргументов).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89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Тут на лекции был анекдот про спор хирурга,</a:t>
            </a:r>
            <a:r>
              <a:rPr lang="ru-RU" baseline="0" dirty="0"/>
              <a:t> строителя и программиста: чья профессия древнее?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из введения к книге Буча "Объектно-ориентированный анализ и проектирование с примерами приложений".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Но не вижу смысла приводить его отдельно в заметках.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6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* </a:t>
            </a:r>
            <a:r>
              <a:rPr lang="en-US" dirty="0"/>
              <a:t>divide et</a:t>
            </a:r>
            <a:r>
              <a:rPr lang="en-US" baseline="0" dirty="0"/>
              <a:t> </a:t>
            </a:r>
            <a:r>
              <a:rPr lang="en-US" baseline="0" dirty="0" err="1"/>
              <a:t>impera</a:t>
            </a:r>
            <a:r>
              <a:rPr lang="en-US" baseline="0" dirty="0"/>
              <a:t> – (</a:t>
            </a:r>
            <a:r>
              <a:rPr lang="ru-RU" baseline="0" dirty="0"/>
              <a:t>лат) разделяй и властвуй</a:t>
            </a:r>
            <a:endParaRPr lang="ru-RU" dirty="0"/>
          </a:p>
          <a:p>
            <a:r>
              <a:rPr lang="ru-RU" baseline="0" dirty="0"/>
              <a:t>2) Хаос этот термин широко представлен в культуре в виде рассказов и фильмов:</a:t>
            </a:r>
          </a:p>
          <a:p>
            <a:r>
              <a:rPr lang="ru-RU" baseline="0" dirty="0"/>
              <a:t>И грянул гром. Рея </a:t>
            </a:r>
            <a:r>
              <a:rPr lang="ru-RU" baseline="0" dirty="0" err="1"/>
              <a:t>Бредбери</a:t>
            </a:r>
            <a:endParaRPr lang="ru-RU" baseline="0" dirty="0"/>
          </a:p>
          <a:p>
            <a:r>
              <a:rPr lang="ru-RU" baseline="0" dirty="0"/>
              <a:t>Господин никто 2010</a:t>
            </a:r>
          </a:p>
          <a:p>
            <a:r>
              <a:rPr lang="ru-RU" baseline="0" dirty="0"/>
              <a:t>Теория Хаоса</a:t>
            </a:r>
            <a:r>
              <a:rPr lang="en-US" baseline="0" dirty="0"/>
              <a:t>(2007)</a:t>
            </a:r>
            <a:r>
              <a:rPr lang="ru-RU" baseline="0" dirty="0"/>
              <a:t> – про перевод будильника на 10 минут</a:t>
            </a:r>
          </a:p>
          <a:p>
            <a:r>
              <a:rPr lang="ru-RU" baseline="0" dirty="0"/>
              <a:t>Эффект Бабочки - депрессивный фильм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3) объекты и системы, суперсистемы, подсистемы</a:t>
            </a:r>
          </a:p>
          <a:p>
            <a:r>
              <a:rPr lang="ru-RU" baseline="0" dirty="0"/>
              <a:t>4) детерминированный или динамический хаос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4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Windows Vista</a:t>
            </a:r>
            <a:r>
              <a:rPr lang="ru-RU" baseline="0" dirty="0"/>
              <a:t> - 50 млн строк</a:t>
            </a:r>
          </a:p>
          <a:p>
            <a:r>
              <a:rPr lang="en-US" baseline="0" dirty="0"/>
              <a:t>Windows 7 – </a:t>
            </a:r>
            <a:r>
              <a:rPr lang="ru-RU" baseline="0" dirty="0"/>
              <a:t>после полного переписывания получилось меньше – всего 40 млн строк</a:t>
            </a:r>
          </a:p>
          <a:p>
            <a:r>
              <a:rPr lang="en-US" baseline="0" dirty="0"/>
              <a:t>Linux </a:t>
            </a:r>
            <a:r>
              <a:rPr lang="ru-RU" baseline="0" dirty="0"/>
              <a:t>- </a:t>
            </a:r>
            <a:r>
              <a:rPr lang="en-US" baseline="0" dirty="0"/>
              <a:t>20 </a:t>
            </a:r>
            <a:r>
              <a:rPr lang="ru-RU" baseline="0" dirty="0"/>
              <a:t>млн строк</a:t>
            </a:r>
          </a:p>
          <a:p>
            <a:r>
              <a:rPr lang="ru-RU" baseline="0" dirty="0"/>
              <a:t>Сервисы</a:t>
            </a:r>
            <a:r>
              <a:rPr lang="en-US" baseline="0" dirty="0"/>
              <a:t> Google </a:t>
            </a:r>
            <a:r>
              <a:rPr lang="ru-RU" baseline="0" dirty="0"/>
              <a:t>- 2</a:t>
            </a:r>
            <a:r>
              <a:rPr lang="en-US" baseline="0" dirty="0"/>
              <a:t> </a:t>
            </a:r>
            <a:r>
              <a:rPr lang="ru-RU" baseline="0" dirty="0"/>
              <a:t>млрд строк кода, а вся кодовая база вместе с историей изменения занимает 86 ТБ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34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3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5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52459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8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36997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7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20974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11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32490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>
                <a:solidFill>
                  <a:srgbClr val="2683C6">
                    <a:lumMod val="20000"/>
                    <a:lumOff val="80000"/>
                  </a:srgbClr>
                </a:solidFill>
              </a:rPr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2683C6">
                    <a:lumMod val="20000"/>
                    <a:lumOff val="80000"/>
                  </a:srgbClr>
                </a:solidFill>
              </a:rPr>
              <a:t>Инкапсуляция</a:t>
            </a:r>
            <a:endParaRPr lang="en-US" dirty="0">
              <a:solidFill>
                <a:srgbClr val="2683C6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>
                <a:solidFill>
                  <a:srgbClr val="2683C6">
                    <a:lumMod val="20000"/>
                    <a:lumOff val="80000"/>
                  </a:srgbClr>
                </a:solidFill>
              </a:rPr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2683C6">
                    <a:lumMod val="20000"/>
                    <a:lumOff val="80000"/>
                  </a:srgbClr>
                </a:solidFill>
              </a:rPr>
              <a:t>Инкапсуляция</a:t>
            </a:r>
            <a:endParaRPr lang="en-US" dirty="0">
              <a:solidFill>
                <a:srgbClr val="2683C6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1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Инкапсуляция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38975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4" r:id="rId3"/>
    <p:sldLayoutId id="2147483705" r:id="rId4"/>
    <p:sldLayoutId id="2147483689" r:id="rId5"/>
    <p:sldLayoutId id="2147483678" r:id="rId6"/>
    <p:sldLayoutId id="2147483674" r:id="rId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Составные типы данных</a:t>
            </a:r>
            <a:r>
              <a:rPr lang="en-US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ru-RU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700808"/>
            <a:ext cx="3960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60032" y="1700808"/>
            <a:ext cx="3744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surname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[80];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[40];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patronymic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[60];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11560" y="4149080"/>
            <a:ext cx="23762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prstClr val="black"/>
              </a:solidFill>
            </a:endParaRPr>
          </a:p>
        </p:txBody>
      </p:sp>
      <p:cxnSp>
        <p:nvCxnSpPr>
          <p:cNvPr id="15" name="Прямая со стрелкой 14"/>
          <p:cNvCxnSpPr>
            <a:stCxn id="13" idx="1"/>
          </p:cNvCxnSpPr>
          <p:nvPr/>
        </p:nvCxnSpPr>
        <p:spPr>
          <a:xfrm flipH="1" flipV="1">
            <a:off x="5148064" y="3645024"/>
            <a:ext cx="864096" cy="1116124"/>
          </a:xfrm>
          <a:prstGeom prst="straightConnector1">
            <a:avLst/>
          </a:prstGeom>
          <a:ln w="285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3" idx="1"/>
          </p:cNvCxnSpPr>
          <p:nvPr/>
        </p:nvCxnSpPr>
        <p:spPr>
          <a:xfrm flipH="1" flipV="1">
            <a:off x="1115616" y="3429000"/>
            <a:ext cx="4896544" cy="1332148"/>
          </a:xfrm>
          <a:prstGeom prst="straightConnector1">
            <a:avLst/>
          </a:prstGeom>
          <a:ln w="285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6012160" y="4149080"/>
            <a:ext cx="2520280" cy="122413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Обратите внимание: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описание структуры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заканчивается</a:t>
            </a:r>
            <a:b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точкой с запятой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11560" y="836712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sz="28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Примеры объявления структурных типов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86145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756000" y="981000"/>
            <a:ext cx="7962900" cy="51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ru-RU" dirty="0">
                <a:latin typeface="Arial" charset="0"/>
              </a:rPr>
              <a:t>Последствия маленьких ошибок – крах программной системы:</a:t>
            </a:r>
          </a:p>
          <a:p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Вместо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00" y="1701000"/>
            <a:ext cx="3240000" cy="1631216"/>
          </a:xfrm>
          <a:prstGeom prst="rect">
            <a:avLst/>
          </a:prstGeom>
          <a:noFill/>
          <a:ln w="31750" cap="rnd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</a:rPr>
              <a:t>Ошибка взятия целой части дробного числа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ru-RU" sz="2000" dirty="0">
                <a:latin typeface="Calibri" panose="020F0502020204030204" pitchFamily="34" charset="0"/>
              </a:rPr>
              <a:t>при выходе числа с плавающей точкой за диапазон допустимых 16-битовых целых</a:t>
            </a:r>
          </a:p>
        </p:txBody>
      </p:sp>
      <p:cxnSp>
        <p:nvCxnSpPr>
          <p:cNvPr id="11" name="Прямая со стрелкой 10"/>
          <p:cNvCxnSpPr>
            <a:stCxn id="5" idx="1"/>
          </p:cNvCxnSpPr>
          <p:nvPr/>
        </p:nvCxnSpPr>
        <p:spPr>
          <a:xfrm flipH="1" flipV="1">
            <a:off x="2556000" y="2349000"/>
            <a:ext cx="2592000" cy="16760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0000" y="3285000"/>
            <a:ext cx="2952000" cy="286232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 32767)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228000" y="4509000"/>
            <a:ext cx="2304000" cy="864000"/>
          </a:xfrm>
          <a:prstGeom prst="rect">
            <a:avLst/>
          </a:prstGeom>
          <a:solidFill>
            <a:schemeClr val="bg1">
              <a:alpha val="6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ru-RU" b="1" dirty="0">
                <a:solidFill>
                  <a:srgbClr val="0070C0"/>
                </a:solidFill>
                <a:latin typeface="Arial" charset="0"/>
              </a:rPr>
              <a:t>Результат: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0000" y="1629000"/>
            <a:ext cx="2952000" cy="92333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5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12001" y="909000"/>
            <a:ext cx="493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"Такие незначительные изменения,</a:t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такие огромные последствия"</a:t>
            </a:r>
          </a:p>
        </p:txBody>
      </p:sp>
      <p:pic>
        <p:nvPicPr>
          <p:cNvPr id="17" name="Picture 4" descr="http://ta.twi.tudelft.nl/nw/users/vuik/information/ariane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13" y="1952263"/>
            <a:ext cx="19050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http://www.fi.muni.cz/paradise/what_we_do/ariane5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375" y="1969725"/>
            <a:ext cx="3119438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6201575" y="2099900"/>
            <a:ext cx="27624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ru-RU" sz="2400" b="1" dirty="0">
                <a:latin typeface="Calibri" panose="020F0502020204030204" pitchFamily="34" charset="0"/>
              </a:rPr>
              <a:t>4 </a:t>
            </a:r>
            <a:r>
              <a:rPr lang="ru-RU" altLang="ru-RU" sz="2400" b="1" dirty="0">
                <a:latin typeface="Calibri" panose="020F0502020204030204" pitchFamily="34" charset="0"/>
              </a:rPr>
              <a:t>июня</a:t>
            </a:r>
            <a:r>
              <a:rPr lang="en-US" altLang="ru-RU" sz="2400" b="1" dirty="0">
                <a:latin typeface="Calibri" panose="020F0502020204030204" pitchFamily="34" charset="0"/>
              </a:rPr>
              <a:t> 1996</a:t>
            </a:r>
            <a:r>
              <a:rPr lang="ru-RU" altLang="ru-RU" sz="2400" b="1" dirty="0">
                <a:latin typeface="Calibri" panose="020F0502020204030204" pitchFamily="34" charset="0"/>
              </a:rPr>
              <a:t> года</a:t>
            </a:r>
          </a:p>
          <a:p>
            <a:pPr eaLnBrk="1" hangingPunct="1"/>
            <a:r>
              <a:rPr lang="ru-RU" altLang="ru-RU" sz="2400" dirty="0">
                <a:latin typeface="Calibri" panose="020F0502020204030204" pitchFamily="34" charset="0"/>
              </a:rPr>
              <a:t>Взрыв ракеты-носителя </a:t>
            </a:r>
            <a:r>
              <a:rPr lang="en-US" altLang="ru-RU" sz="2400" dirty="0">
                <a:latin typeface="Calibri" panose="020F0502020204030204" pitchFamily="34" charset="0"/>
              </a:rPr>
              <a:t> Ariane 5</a:t>
            </a:r>
            <a:endParaRPr lang="ru-RU" altLang="ru-RU" sz="2400" dirty="0">
              <a:latin typeface="Calibri" panose="020F0502020204030204" pitchFamily="34" charset="0"/>
            </a:endParaRPr>
          </a:p>
          <a:p>
            <a:pPr eaLnBrk="1" hangingPunct="1"/>
            <a:r>
              <a:rPr lang="ru-RU" altLang="ru-RU" sz="2400" dirty="0">
                <a:latin typeface="Calibri" panose="020F0502020204030204" pitchFamily="34" charset="0"/>
              </a:rPr>
              <a:t>спустя 30 секунд после запуска.</a:t>
            </a:r>
          </a:p>
        </p:txBody>
      </p:sp>
      <p:pic>
        <p:nvPicPr>
          <p:cNvPr id="20" name="Рисунок 10" descr="kontora_01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00" y="4077000"/>
            <a:ext cx="1763713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6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468000" y="1269000"/>
            <a:ext cx="79629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80000"/>
            </a:pPr>
            <a:r>
              <a:rPr lang="ru-RU" altLang="ru-RU" sz="2400" b="1" dirty="0">
                <a:latin typeface="Calibri" panose="020F0502020204030204" pitchFamily="34" charset="0"/>
              </a:rPr>
              <a:t>Способ преодоления сложности – декомпозиция</a:t>
            </a:r>
            <a:endParaRPr lang="en-US" altLang="ru-RU" sz="2400" b="1" dirty="0">
              <a:latin typeface="Calibri" panose="020F0502020204030204" pitchFamily="34" charset="0"/>
            </a:endParaRPr>
          </a:p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При проектировании сложной программной системы необходимо разделять ее на все меньшие и меньшие подсистемы, каждую из которых можно совершенствовать независимо.</a:t>
            </a:r>
          </a:p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Построив модели ограниченного числа подсистем, можно, комбинируя их различным образом, строить множество гораздо более сложных систем. </a:t>
            </a:r>
          </a:p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Построив более простую модель, ее можно далее развивать, следуя за развитием системы. </a:t>
            </a:r>
          </a:p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В этом случае мы не превысим пропускную способность человеческого мозга:  для понимания любого уровня системы необходимо держать в памяти информацию лишь о немногих частях системы.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6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468000" y="1125000"/>
            <a:ext cx="79629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80000"/>
            </a:pPr>
            <a:r>
              <a:rPr lang="ru-RU" altLang="ru-RU" sz="2400" b="1" dirty="0">
                <a:latin typeface="Calibri" panose="020F0502020204030204" pitchFamily="34" charset="0"/>
              </a:rPr>
              <a:t>Алгоритмическая декомпозиция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Основана на разделении алгоритмов на блоки - функции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Каждая функция выполняет один из этапов общего процесса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Реализуется средствами структурного программирования</a:t>
            </a:r>
          </a:p>
          <a:p>
            <a:pPr eaLnBrk="1" hangingPunct="1">
              <a:spcBef>
                <a:spcPts val="1800"/>
              </a:spcBef>
              <a:spcAft>
                <a:spcPts val="600"/>
              </a:spcAft>
              <a:buClr>
                <a:schemeClr val="hlink"/>
              </a:buClr>
              <a:buSzPct val="80000"/>
            </a:pPr>
            <a:r>
              <a:rPr lang="ru-RU" altLang="ru-RU" sz="2400" b="1" dirty="0">
                <a:latin typeface="Calibri" panose="020F0502020204030204" pitchFamily="34" charset="0"/>
              </a:rPr>
              <a:t>Объектно-ориентированная декомпозиция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Мир представляется совокупностью автономно действующих  объектов, моделирующих объекты реального мира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Каждый объект обладает своим собственным поведением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Послав объекту сообщение, можно попросить его выполнить присущее ему действие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Объекты взаимодействуют друг с другом, моделируя поведение системы, соответствующее более высокому уровню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Реализуется средствами объектно-ориентированного программирования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0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252000" y="1269000"/>
            <a:ext cx="8322900" cy="42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dirty="0">
                <a:latin typeface="Calibri" panose="020F0502020204030204" pitchFamily="34" charset="0"/>
              </a:rPr>
              <a:t>Иерархическое упорядочение задач или объектов – важный принцип управления сложностью проекта, лежащий в основе объектно-ориентированного подхода.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400" u="sng" dirty="0">
                <a:latin typeface="Calibri" panose="020F0502020204030204" pitchFamily="34" charset="0"/>
              </a:rPr>
              <a:t>Структурная иерархия </a:t>
            </a:r>
            <a:r>
              <a:rPr lang="ru-RU" altLang="ru-RU" sz="2400" dirty="0">
                <a:latin typeface="Calibri" panose="020F0502020204030204" pitchFamily="34" charset="0"/>
              </a:rPr>
              <a:t>строится по простому принципу разделения целого на составные части:</a:t>
            </a:r>
            <a:endParaRPr lang="ru-RU" altLang="ru-RU" sz="3200" dirty="0">
              <a:latin typeface="Calibri" panose="020F0502020204030204" pitchFamily="34" charset="0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780000" y="3645000"/>
            <a:ext cx="1603375" cy="4635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Самолёт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060000" y="4365000"/>
            <a:ext cx="1800000" cy="4635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Корпус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932000" y="5301000"/>
            <a:ext cx="1368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Двигатели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452000" y="4365000"/>
            <a:ext cx="1368000" cy="4635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Хвост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115400" y="5213450"/>
            <a:ext cx="5794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dirty="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292000" y="4365000"/>
            <a:ext cx="1800000" cy="4635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Крылья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84000" y="4365000"/>
            <a:ext cx="1800000" cy="4635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Кабина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516000" y="5301000"/>
            <a:ext cx="1296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Закрылки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956000" y="5301000"/>
            <a:ext cx="1008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Рули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484000" y="5301000"/>
            <a:ext cx="1008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Шасси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80000" y="5229000"/>
            <a:ext cx="1944000" cy="648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Приборная панель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cxnSp>
        <p:nvCxnSpPr>
          <p:cNvPr id="7" name="Прямая со стрелкой 6"/>
          <p:cNvCxnSpPr>
            <a:stCxn id="9" idx="2"/>
            <a:endCxn id="24" idx="0"/>
          </p:cNvCxnSpPr>
          <p:nvPr/>
        </p:nvCxnSpPr>
        <p:spPr>
          <a:xfrm flipH="1">
            <a:off x="1584000" y="4108550"/>
            <a:ext cx="2997688" cy="256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9" idx="2"/>
            <a:endCxn id="10" idx="0"/>
          </p:cNvCxnSpPr>
          <p:nvPr/>
        </p:nvCxnSpPr>
        <p:spPr>
          <a:xfrm flipH="1">
            <a:off x="3960000" y="4108550"/>
            <a:ext cx="621688" cy="256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9" idx="2"/>
            <a:endCxn id="23" idx="0"/>
          </p:cNvCxnSpPr>
          <p:nvPr/>
        </p:nvCxnSpPr>
        <p:spPr>
          <a:xfrm>
            <a:off x="4581688" y="4108550"/>
            <a:ext cx="1610312" cy="256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9" idx="2"/>
            <a:endCxn id="17" idx="0"/>
          </p:cNvCxnSpPr>
          <p:nvPr/>
        </p:nvCxnSpPr>
        <p:spPr>
          <a:xfrm>
            <a:off x="4581688" y="4108550"/>
            <a:ext cx="3554312" cy="256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7" idx="2"/>
            <a:endCxn id="26" idx="0"/>
          </p:cNvCxnSpPr>
          <p:nvPr/>
        </p:nvCxnSpPr>
        <p:spPr>
          <a:xfrm>
            <a:off x="8136000" y="4828550"/>
            <a:ext cx="324000" cy="472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3" idx="2"/>
            <a:endCxn id="25" idx="0"/>
          </p:cNvCxnSpPr>
          <p:nvPr/>
        </p:nvCxnSpPr>
        <p:spPr>
          <a:xfrm>
            <a:off x="6192000" y="4828550"/>
            <a:ext cx="972000" cy="472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3" idx="2"/>
            <a:endCxn id="11" idx="0"/>
          </p:cNvCxnSpPr>
          <p:nvPr/>
        </p:nvCxnSpPr>
        <p:spPr>
          <a:xfrm flipH="1">
            <a:off x="5616000" y="4828550"/>
            <a:ext cx="576000" cy="472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0" idx="2"/>
            <a:endCxn id="27" idx="0"/>
          </p:cNvCxnSpPr>
          <p:nvPr/>
        </p:nvCxnSpPr>
        <p:spPr>
          <a:xfrm flipH="1">
            <a:off x="2988000" y="4828550"/>
            <a:ext cx="972000" cy="472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3636000" y="5301000"/>
            <a:ext cx="1008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Салон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cxnSp>
        <p:nvCxnSpPr>
          <p:cNvPr id="57" name="Прямая со стрелкой 56"/>
          <p:cNvCxnSpPr>
            <a:stCxn id="10" idx="2"/>
            <a:endCxn id="53" idx="0"/>
          </p:cNvCxnSpPr>
          <p:nvPr/>
        </p:nvCxnSpPr>
        <p:spPr>
          <a:xfrm>
            <a:off x="3960000" y="4828550"/>
            <a:ext cx="180000" cy="472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24" idx="2"/>
            <a:endCxn id="28" idx="0"/>
          </p:cNvCxnSpPr>
          <p:nvPr/>
        </p:nvCxnSpPr>
        <p:spPr>
          <a:xfrm flipH="1">
            <a:off x="1152000" y="4828550"/>
            <a:ext cx="432000" cy="400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540000" y="909000"/>
            <a:ext cx="7962900" cy="42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000" u="sng" dirty="0">
                <a:latin typeface="Calibri" panose="020F0502020204030204" pitchFamily="34" charset="0"/>
              </a:rPr>
              <a:t>Объектная иерархия </a:t>
            </a:r>
            <a:r>
              <a:rPr lang="ru-RU" sz="2000" dirty="0">
                <a:latin typeface="Calibri" panose="020F0502020204030204" pitchFamily="34" charset="0"/>
              </a:rPr>
              <a:t>строится по принципу </a:t>
            </a:r>
            <a:r>
              <a:rPr lang="ru-RU" sz="2000" b="1" dirty="0">
                <a:latin typeface="Calibri" panose="020F0502020204030204" pitchFamily="34" charset="0"/>
              </a:rPr>
              <a:t>наследования </a:t>
            </a:r>
            <a:r>
              <a:rPr lang="ru-RU" sz="2000" dirty="0">
                <a:latin typeface="Calibri" panose="020F0502020204030204" pitchFamily="34" charset="0"/>
              </a:rPr>
              <a:t>свойств родительских (вышележащих) классов объектов дочерними (нижележащими) классами. </a:t>
            </a: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000" dirty="0">
                <a:latin typeface="Calibri" panose="020F0502020204030204" pitchFamily="34" charset="0"/>
              </a:rPr>
              <a:t>Родительские классы называют просто родителями (предками), дочерние – потомками</a:t>
            </a: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ru-RU" sz="2000" dirty="0">
              <a:latin typeface="Calibri" panose="020F0502020204030204" pitchFamily="34" charset="0"/>
            </a:endParaRP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ru-RU" sz="2000" dirty="0">
              <a:latin typeface="Calibri" panose="020F0502020204030204" pitchFamily="34" charset="0"/>
            </a:endParaRP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ru-RU" sz="2000" dirty="0">
              <a:latin typeface="Calibri" panose="020F0502020204030204" pitchFamily="34" charset="0"/>
            </a:endParaRP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ru-RU" sz="2000" dirty="0">
              <a:latin typeface="Calibri" panose="020F0502020204030204" pitchFamily="34" charset="0"/>
            </a:endParaRP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ru-RU" sz="2000" dirty="0">
              <a:latin typeface="Calibri" panose="020F0502020204030204" pitchFamily="34" charset="0"/>
            </a:endParaRP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ru-RU" sz="2000" dirty="0">
              <a:latin typeface="Calibri" panose="020F0502020204030204" pitchFamily="34" charset="0"/>
            </a:endParaRP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ru-RU" sz="2000" dirty="0">
              <a:latin typeface="Calibri" panose="020F0502020204030204" pitchFamily="34" charset="0"/>
            </a:endParaRP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lang="ru-RU" sz="2000" dirty="0">
              <a:latin typeface="Calibri" panose="020F0502020204030204" pitchFamily="34" charset="0"/>
            </a:endParaRP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000" dirty="0">
                <a:latin typeface="Calibri" panose="020F0502020204030204" pitchFamily="34" charset="0"/>
              </a:rPr>
              <a:t>Птица, собака, волк – это типы животных, называемые </a:t>
            </a:r>
            <a:r>
              <a:rPr lang="ru-RU" sz="2000" b="1" dirty="0">
                <a:latin typeface="Calibri" panose="020F0502020204030204" pitchFamily="34" charset="0"/>
              </a:rPr>
              <a:t>классами. </a:t>
            </a:r>
          </a:p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000" dirty="0">
                <a:latin typeface="Calibri" panose="020F0502020204030204" pitchFamily="34" charset="0"/>
              </a:rPr>
              <a:t>Конкретная реализация того или иного класса, например,  кот </a:t>
            </a:r>
            <a:r>
              <a:rPr lang="ru-RU" sz="2000" dirty="0" err="1">
                <a:latin typeface="Calibri" panose="020F0502020204030204" pitchFamily="34" charset="0"/>
              </a:rPr>
              <a:t>Матроскин</a:t>
            </a:r>
            <a:r>
              <a:rPr lang="ru-RU" sz="2000" dirty="0">
                <a:latin typeface="Calibri" panose="020F0502020204030204" pitchFamily="34" charset="0"/>
              </a:rPr>
              <a:t>, является </a:t>
            </a:r>
            <a:r>
              <a:rPr lang="ru-RU" sz="2000" b="1" dirty="0">
                <a:latin typeface="Calibri" panose="020F0502020204030204" pitchFamily="34" charset="0"/>
              </a:rPr>
              <a:t>объектом</a:t>
            </a:r>
            <a:r>
              <a:rPr lang="ru-RU" sz="2000" dirty="0">
                <a:latin typeface="Calibri" panose="020F0502020204030204" pitchFamily="34" charset="0"/>
              </a:rPr>
              <a:t> данного класса.  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780000" y="2493000"/>
            <a:ext cx="1603375" cy="4635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Животное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1764000" y="3285000"/>
            <a:ext cx="2592000" cy="4635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Млекопитающее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932000" y="4149000"/>
            <a:ext cx="1368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Орел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115400" y="4061450"/>
            <a:ext cx="5794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dirty="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868000" y="3285000"/>
            <a:ext cx="1800000" cy="46355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Птица</a:t>
            </a:r>
            <a:endParaRPr lang="ru-RU" altLang="ru-RU" sz="2000" dirty="0">
              <a:latin typeface="Calibri" panose="020F0502020204030204" pitchFamily="34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020000" y="4149000"/>
            <a:ext cx="1296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Воробей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56000" y="4149000"/>
            <a:ext cx="1008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Кошка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cxnSp>
        <p:nvCxnSpPr>
          <p:cNvPr id="30" name="Прямая со стрелкой 29"/>
          <p:cNvCxnSpPr>
            <a:stCxn id="9" idx="2"/>
            <a:endCxn id="10" idx="0"/>
          </p:cNvCxnSpPr>
          <p:nvPr/>
        </p:nvCxnSpPr>
        <p:spPr>
          <a:xfrm flipH="1">
            <a:off x="3060000" y="2956550"/>
            <a:ext cx="1521688" cy="328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9" idx="2"/>
            <a:endCxn id="23" idx="0"/>
          </p:cNvCxnSpPr>
          <p:nvPr/>
        </p:nvCxnSpPr>
        <p:spPr>
          <a:xfrm>
            <a:off x="4581688" y="2956550"/>
            <a:ext cx="2186312" cy="328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3" idx="2"/>
            <a:endCxn id="25" idx="0"/>
          </p:cNvCxnSpPr>
          <p:nvPr/>
        </p:nvCxnSpPr>
        <p:spPr>
          <a:xfrm>
            <a:off x="6768000" y="3748550"/>
            <a:ext cx="900000" cy="400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3" idx="2"/>
            <a:endCxn id="11" idx="0"/>
          </p:cNvCxnSpPr>
          <p:nvPr/>
        </p:nvCxnSpPr>
        <p:spPr>
          <a:xfrm flipH="1">
            <a:off x="5616000" y="3748550"/>
            <a:ext cx="1152000" cy="400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0" idx="2"/>
            <a:endCxn id="27" idx="0"/>
          </p:cNvCxnSpPr>
          <p:nvPr/>
        </p:nvCxnSpPr>
        <p:spPr>
          <a:xfrm flipH="1">
            <a:off x="1260000" y="3748550"/>
            <a:ext cx="1800000" cy="400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3636000" y="4149000"/>
            <a:ext cx="1008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Собака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cxnSp>
        <p:nvCxnSpPr>
          <p:cNvPr id="57" name="Прямая со стрелкой 56"/>
          <p:cNvCxnSpPr>
            <a:stCxn id="10" idx="2"/>
            <a:endCxn id="53" idx="0"/>
          </p:cNvCxnSpPr>
          <p:nvPr/>
        </p:nvCxnSpPr>
        <p:spPr>
          <a:xfrm>
            <a:off x="3060000" y="3748550"/>
            <a:ext cx="1080000" cy="400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44000" y="422100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...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2484000" y="4149000"/>
            <a:ext cx="1008000" cy="432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Волк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08000" y="4149000"/>
            <a:ext cx="4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...</a:t>
            </a:r>
          </a:p>
        </p:txBody>
      </p:sp>
      <p:cxnSp>
        <p:nvCxnSpPr>
          <p:cNvPr id="47" name="Прямая со стрелкой 46"/>
          <p:cNvCxnSpPr>
            <a:stCxn id="10" idx="2"/>
            <a:endCxn id="44" idx="0"/>
          </p:cNvCxnSpPr>
          <p:nvPr/>
        </p:nvCxnSpPr>
        <p:spPr>
          <a:xfrm flipH="1">
            <a:off x="2988000" y="3748550"/>
            <a:ext cx="72000" cy="400450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6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3" grpId="0" animBg="1"/>
      <p:bldP spid="25" grpId="0" animBg="1"/>
      <p:bldP spid="27" grpId="0" animBg="1"/>
      <p:bldP spid="53" grpId="0" animBg="1"/>
      <p:bldP spid="13" grpId="0"/>
      <p:bldP spid="44" grpId="0" animBg="1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252000" y="1269000"/>
            <a:ext cx="8640000" cy="48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ts val="1200"/>
              </a:spcBef>
              <a:buClr>
                <a:schemeClr val="hlink"/>
              </a:buClr>
              <a:buSzPct val="80000"/>
            </a:pPr>
            <a:r>
              <a:rPr lang="ru-RU" altLang="ru-RU" sz="2400" b="1" u="sng" dirty="0">
                <a:latin typeface="Calibri" panose="020F0502020204030204" pitchFamily="34" charset="0"/>
              </a:rPr>
              <a:t>Объектно-ориентированное программирование </a:t>
            </a:r>
            <a:r>
              <a:rPr lang="ru-RU" altLang="ru-RU" sz="2400" dirty="0">
                <a:latin typeface="Calibri" panose="020F0502020204030204" pitchFamily="34" charset="0"/>
              </a:rPr>
              <a:t>(ООП) –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класса, а классы могут образовывать иерархию наследования. </a:t>
            </a:r>
          </a:p>
          <a:p>
            <a:pPr marL="0" indent="0" eaLnBrk="1" hangingPunct="1">
              <a:spcBef>
                <a:spcPts val="1200"/>
              </a:spcBef>
              <a:buClr>
                <a:schemeClr val="hlink"/>
              </a:buClr>
              <a:buSzPct val="80000"/>
            </a:pPr>
            <a:endParaRPr lang="ru-RU" altLang="ru-RU" sz="2400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ts val="1200"/>
              </a:spcBef>
              <a:buClr>
                <a:schemeClr val="hlink"/>
              </a:buClr>
              <a:buSzPct val="80000"/>
            </a:pPr>
            <a:r>
              <a:rPr lang="ru-RU" altLang="ru-RU" sz="2400" dirty="0">
                <a:latin typeface="Calibri" panose="020F0502020204030204" pitchFamily="34" charset="0"/>
              </a:rPr>
              <a:t>Объекты при этом объединяют данные (как структуры) и функции (методы манипулирования данными).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Основные принципы ООП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2000" y="1413000"/>
            <a:ext cx="4320000" cy="93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Объектно-ориентированное программирование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52000" y="3645000"/>
            <a:ext cx="2088000" cy="79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абстракция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412000" y="3645000"/>
            <a:ext cx="2088000" cy="79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инкапсуляция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572000" y="3645000"/>
            <a:ext cx="2160000" cy="79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наследование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804000" y="3645000"/>
            <a:ext cx="2160000" cy="79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полиморфизм</a:t>
            </a:r>
          </a:p>
        </p:txBody>
      </p:sp>
      <p:cxnSp>
        <p:nvCxnSpPr>
          <p:cNvPr id="14" name="Прямая со стрелкой 13"/>
          <p:cNvCxnSpPr>
            <a:stCxn id="3" idx="0"/>
          </p:cNvCxnSpPr>
          <p:nvPr/>
        </p:nvCxnSpPr>
        <p:spPr>
          <a:xfrm flipV="1">
            <a:off x="1296000" y="2349000"/>
            <a:ext cx="2556000" cy="12960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0" idx="0"/>
          </p:cNvCxnSpPr>
          <p:nvPr/>
        </p:nvCxnSpPr>
        <p:spPr>
          <a:xfrm flipV="1">
            <a:off x="3456000" y="2349000"/>
            <a:ext cx="900000" cy="12960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0"/>
          </p:cNvCxnSpPr>
          <p:nvPr/>
        </p:nvCxnSpPr>
        <p:spPr>
          <a:xfrm flipH="1" flipV="1">
            <a:off x="4860000" y="2349000"/>
            <a:ext cx="792000" cy="12960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3" idx="0"/>
          </p:cNvCxnSpPr>
          <p:nvPr/>
        </p:nvCxnSpPr>
        <p:spPr>
          <a:xfrm flipH="1" flipV="1">
            <a:off x="5292000" y="2349000"/>
            <a:ext cx="2592000" cy="1296000"/>
          </a:xfrm>
          <a:prstGeom prst="line">
            <a:avLst/>
          </a:prstGeom>
          <a:ln w="28575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2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00" y="765000"/>
            <a:ext cx="6839999" cy="5549610"/>
          </a:xfrm>
          <a:prstGeom prst="rect">
            <a:avLst/>
          </a:prstGeom>
        </p:spPr>
      </p:pic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252000" y="117000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Основные принципы ООП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3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252000" y="837000"/>
            <a:ext cx="8784000" cy="54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  <a:defRPr/>
            </a:pPr>
            <a:r>
              <a:rPr lang="ru-RU" sz="2400" dirty="0">
                <a:solidFill>
                  <a:prstClr val="black"/>
                </a:solidFill>
                <a:latin typeface="+mn-lt"/>
              </a:rPr>
              <a:t>2) </a:t>
            </a:r>
            <a:r>
              <a:rPr lang="ru-RU" sz="2400" b="1" dirty="0">
                <a:latin typeface="+mn-lt"/>
              </a:rPr>
              <a:t>инкапсуляция</a:t>
            </a:r>
            <a:r>
              <a:rPr lang="ru-RU" sz="2400" dirty="0">
                <a:latin typeface="+mn-lt"/>
              </a:rPr>
              <a:t> – сокрытие деталей от остального кода:</a:t>
            </a: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при вызове функций программист знает типы параметров функции и что она возвращает. Знание деталей её реализации ему не обязательно, и иногда может быть вредно.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  <a:defRPr/>
            </a:pPr>
            <a:endParaRPr lang="ru-RU" sz="2400" dirty="0">
              <a:solidFill>
                <a:prstClr val="black"/>
              </a:solidFill>
              <a:latin typeface="+mn-lt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  <a:defRPr/>
            </a:pPr>
            <a:r>
              <a:rPr lang="ru-RU" sz="2400" dirty="0">
                <a:latin typeface="+mn-lt"/>
              </a:rPr>
              <a:t>3) </a:t>
            </a:r>
            <a:r>
              <a:rPr lang="ru-RU" sz="2400" b="1" i="1" u="sng" dirty="0">
                <a:latin typeface="+mn-lt"/>
              </a:rPr>
              <a:t>Наследование</a:t>
            </a:r>
            <a:r>
              <a:rPr lang="ru-RU" sz="2400" b="1" dirty="0">
                <a:solidFill>
                  <a:srgbClr val="D9E0E6"/>
                </a:solidFill>
                <a:latin typeface="+mn-lt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+mn-lt"/>
              </a:rPr>
              <a:t>– это такое отношение между объектами, когда дочерний объект повторяет набор данных и функций родительского, но может вводить дополнительные данные или методы.</a:t>
            </a:r>
            <a:endParaRPr lang="en-US" sz="2400" dirty="0">
              <a:solidFill>
                <a:prstClr val="black"/>
              </a:solidFill>
              <a:latin typeface="+mn-lt"/>
            </a:endParaRPr>
          </a:p>
          <a:p>
            <a:pPr marL="0" lvl="1" indent="0" eaLnBrk="1" hangingPunct="1">
              <a:lnSpc>
                <a:spcPct val="90000"/>
              </a:lnSpc>
              <a:spcBef>
                <a:spcPts val="1200"/>
              </a:spcBef>
              <a:buClr>
                <a:srgbClr val="00B0F0"/>
              </a:buClr>
              <a:buSzPct val="80000"/>
              <a:defRPr/>
            </a:pPr>
            <a:endParaRPr lang="ru-RU" sz="2400" dirty="0">
              <a:latin typeface="+mn-lt"/>
            </a:endParaRPr>
          </a:p>
          <a:p>
            <a:pPr marL="0" lvl="1" indent="0" eaLnBrk="1" hangingPunct="1">
              <a:lnSpc>
                <a:spcPct val="90000"/>
              </a:lnSpc>
              <a:spcBef>
                <a:spcPts val="1200"/>
              </a:spcBef>
              <a:buClr>
                <a:srgbClr val="00B0F0"/>
              </a:buClr>
              <a:buSzPct val="80000"/>
              <a:defRPr/>
            </a:pPr>
            <a:r>
              <a:rPr lang="ru-RU" sz="2400" dirty="0">
                <a:latin typeface="+mn-lt"/>
              </a:rPr>
              <a:t>4) </a:t>
            </a:r>
            <a:r>
              <a:rPr lang="ru-RU" sz="2400" b="1" i="1" u="sng" dirty="0">
                <a:latin typeface="+mn-lt"/>
              </a:rPr>
              <a:t>Полиморфизм</a:t>
            </a:r>
            <a:r>
              <a:rPr lang="ru-RU" sz="2400" b="1" dirty="0">
                <a:latin typeface="+mn-lt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+mn-lt"/>
              </a:rPr>
              <a:t>– это свойство различных объектов выполнять одно и то же действие (с одним и тем же названием) по-своему.</a:t>
            </a:r>
            <a:br>
              <a:rPr lang="ru-RU" sz="2400" dirty="0">
                <a:solidFill>
                  <a:prstClr val="black"/>
                </a:solidFill>
                <a:latin typeface="+mn-lt"/>
              </a:rPr>
            </a:br>
            <a:r>
              <a:rPr lang="ru-RU" sz="2400" dirty="0">
                <a:solidFill>
                  <a:prstClr val="black"/>
                </a:solidFill>
                <a:latin typeface="+mn-lt"/>
              </a:rPr>
              <a:t>(например, перегрузка функций – имя одно, но действия могут быть совершенно различные, в зависимости от набора параметров).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Введение в ООП</a:t>
            </a:r>
            <a:endParaRPr lang="en-US" dirty="0"/>
          </a:p>
        </p:txBody>
      </p:sp>
      <p:sp>
        <p:nvSpPr>
          <p:cNvPr id="11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648000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Основные принципы ООП</a:t>
            </a:r>
          </a:p>
        </p:txBody>
      </p:sp>
    </p:spTree>
    <p:extLst>
      <p:ext uri="{BB962C8B-B14F-4D97-AF65-F5344CB8AC3E}">
        <p14:creationId xmlns:p14="http://schemas.microsoft.com/office/powerpoint/2010/main" val="56500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Составные типы данных</a:t>
            </a:r>
            <a:r>
              <a:rPr lang="en-US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ru-RU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124744"/>
            <a:ext cx="88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Примеры объявления переменных структурных типов с инициализацией:</a:t>
            </a: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0, 0 };</a:t>
            </a:r>
          </a:p>
          <a:p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1991, 10,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 },</a:t>
            </a:r>
          </a:p>
          <a:p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2009,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9,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},</a:t>
            </a:r>
          </a:p>
          <a:p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graduate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2014,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6, 30 };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Совмещение объявлений типа и переменных (тип безымянный):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0, 0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1, 0 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1, 0 };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161974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2000" y="1341000"/>
            <a:ext cx="8640232" cy="100800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8"/>
              <a:tabLst>
                <a:tab pos="358775" algn="l"/>
              </a:tabLst>
            </a:pPr>
            <a:r>
              <a:rPr lang="ru-RU" sz="2400" dirty="0"/>
              <a:t>Класс сложности алгоритма: амортизированная константная.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8"/>
              <a:tabLst>
                <a:tab pos="358775" algn="l"/>
              </a:tabLst>
            </a:pPr>
            <a:r>
              <a:rPr lang="ru-RU" sz="2400" dirty="0"/>
              <a:t>Декомпозиция как средство преодоления сложности. Алгоритмическая и объектная декомпозиции.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</p:spPr>
        <p:txBody>
          <a:bodyPr/>
          <a:lstStyle/>
          <a:p>
            <a:r>
              <a:rPr lang="ru-RU" dirty="0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2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Составные типы данных</a:t>
            </a:r>
            <a:r>
              <a:rPr lang="en-US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ru-RU" sz="4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структуры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412776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Доступ к элементам структуры: оператор .  (точка):</a:t>
            </a:r>
          </a:p>
          <a:p>
            <a:pPr marL="45720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Имя_переменной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.Имя_поля</a:t>
            </a:r>
            <a:endParaRPr lang="ru-RU" sz="2400" i="1" dirty="0">
              <a:solidFill>
                <a:srgbClr val="6699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birth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2002;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12.5;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-24;</a:t>
            </a: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>
                <a:solidFill>
                  <a:prstClr val="black"/>
                </a:solidFill>
              </a:rPr>
              <a:t>Присваивание переменных – структур одного типа:</a:t>
            </a: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expel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27788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Заголовок 4"/>
          <p:cNvSpPr txBox="1">
            <a:spLocks/>
          </p:cNvSpPr>
          <p:nvPr/>
        </p:nvSpPr>
        <p:spPr>
          <a:xfrm>
            <a:off x="252000" y="117000"/>
            <a:ext cx="864096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prstClr val="white">
                    <a:lumMod val="65000"/>
                  </a:prstClr>
                </a:solidFill>
              </a:rPr>
              <a:t>Шаблоны функций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96000" y="1485000"/>
            <a:ext cx="3888000" cy="1837426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6000" y="3501000"/>
            <a:ext cx="3888000" cy="2462213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004000" y="3573000"/>
            <a:ext cx="3528000" cy="864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prstClr val="black"/>
                </a:solidFill>
              </a:rPr>
              <a:t>Явное указание типа шаблонного параметра</a:t>
            </a:r>
          </a:p>
        </p:txBody>
      </p:sp>
      <p:cxnSp>
        <p:nvCxnSpPr>
          <p:cNvPr id="6" name="Прямая со стрелкой 5"/>
          <p:cNvCxnSpPr>
            <a:stCxn id="12" idx="1"/>
          </p:cNvCxnSpPr>
          <p:nvPr/>
        </p:nvCxnSpPr>
        <p:spPr>
          <a:xfrm flipH="1">
            <a:off x="2124000" y="4005000"/>
            <a:ext cx="2880000" cy="108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59816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Заголовок 4"/>
          <p:cNvSpPr txBox="1">
            <a:spLocks/>
          </p:cNvSpPr>
          <p:nvPr/>
        </p:nvSpPr>
        <p:spPr>
          <a:xfrm>
            <a:off x="252000" y="117000"/>
            <a:ext cx="864096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prstClr val="white">
                    <a:lumMod val="65000"/>
                  </a:prstClr>
                </a:solidFill>
              </a:rPr>
              <a:t>Шаблоны структур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96000" y="1485000"/>
            <a:ext cx="3888000" cy="1754326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6000" y="3501000"/>
            <a:ext cx="3960000" cy="2308324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val.re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1.0;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val.im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10.0;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004000" y="2925000"/>
            <a:ext cx="3528000" cy="864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prstClr val="black"/>
                </a:solidFill>
              </a:rPr>
              <a:t>Явное указание типа шаблонного параметра</a:t>
            </a:r>
          </a:p>
        </p:txBody>
      </p:sp>
      <p:cxnSp>
        <p:nvCxnSpPr>
          <p:cNvPr id="13" name="Прямая со стрелкой 12"/>
          <p:cNvCxnSpPr>
            <a:stCxn id="10" idx="1"/>
          </p:cNvCxnSpPr>
          <p:nvPr/>
        </p:nvCxnSpPr>
        <p:spPr>
          <a:xfrm flipH="1">
            <a:off x="2124000" y="3357000"/>
            <a:ext cx="2880000" cy="72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66956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1926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881188" indent="-1881188">
              <a:lnSpc>
                <a:spcPct val="90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4. Объектно-ориентированное программирование</a:t>
            </a:r>
          </a:p>
          <a:p>
            <a:pPr marL="627063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1</a:t>
            </a:r>
            <a:r>
              <a:rPr lang="en-US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Введение в ООП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6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Инкапсуляция</a:t>
            </a:r>
          </a:p>
          <a:p>
            <a:pPr marL="360363" indent="271463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7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Абстрактные типы данных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360363" indent="271463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Шаблоны классов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360363" indent="271463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9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Библиотека 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STL</a:t>
            </a:r>
          </a:p>
          <a:p>
            <a:pPr marL="360363" indent="271463">
              <a:lnSpc>
                <a:spcPct val="107000"/>
              </a:lnSpc>
              <a:buClr>
                <a:schemeClr val="bg1">
                  <a:lumMod val="75000"/>
                </a:scheme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20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Наследование и полиморфизм</a:t>
            </a:r>
          </a:p>
          <a:p>
            <a:pPr marL="628650" indent="-1588" fontAlgn="t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21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Основы объектно-ориентированного проектирования</a:t>
            </a:r>
          </a:p>
          <a:p>
            <a:pPr marL="360363" lvl="0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5. Дополнительные темы</a:t>
            </a:r>
          </a:p>
          <a:p>
            <a:pPr marL="627062">
              <a:lnSpc>
                <a:spcPct val="107000"/>
              </a:lnSpc>
              <a:buClr>
                <a:prstClr val="white">
                  <a:lumMod val="7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2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2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Основы системы ввода-вывода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627062">
              <a:lnSpc>
                <a:spcPct val="107000"/>
              </a:lnSpc>
              <a:buClr>
                <a:prstClr val="white">
                  <a:lumMod val="7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2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3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Обработка исключений</a:t>
            </a:r>
          </a:p>
          <a:p>
            <a:pPr marL="627062">
              <a:lnSpc>
                <a:spcPct val="107000"/>
              </a:lnSpc>
              <a:buClr>
                <a:prstClr val="white">
                  <a:lumMod val="75000"/>
                </a:prstClr>
              </a:buClr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197000"/>
            <a:ext cx="8640000" cy="466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265113" algn="l"/>
              </a:tabLst>
            </a:pPr>
            <a:r>
              <a:rPr lang="ru-RU" altLang="ru-RU" sz="2400" dirty="0"/>
              <a:t>	Современные программные системы – сложные:</a:t>
            </a:r>
          </a:p>
          <a:p>
            <a:pPr marL="608012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tabLst>
                <a:tab pos="542925" algn="l"/>
              </a:tabLst>
            </a:pPr>
            <a:r>
              <a:rPr lang="ru-RU" altLang="ru-RU" sz="2000" dirty="0"/>
              <a:t>они отражают сложность реального мира</a:t>
            </a:r>
          </a:p>
          <a:p>
            <a:pPr marL="608012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tabLst>
                <a:tab pos="542925" algn="l"/>
              </a:tabLst>
            </a:pPr>
            <a:r>
              <a:rPr lang="ru-RU" altLang="ru-RU" sz="2000" dirty="0"/>
              <a:t>процесс их разработки сложен (и слабо стандартизирован)</a:t>
            </a:r>
          </a:p>
          <a:p>
            <a:pPr marL="608012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tabLst>
                <a:tab pos="542925" algn="l"/>
              </a:tabLst>
            </a:pPr>
            <a:r>
              <a:rPr lang="ru-RU" altLang="ru-RU" sz="2000" dirty="0"/>
              <a:t>программа - дискретная система, а дискретные системы неустойчивы: маленькая ошибка приводит к значительным последствиям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265113" algn="l"/>
              </a:tabLst>
            </a:pPr>
            <a:r>
              <a:rPr lang="ru-RU" altLang="ru-RU" sz="2400" dirty="0"/>
              <a:t>	Общие свойства сложных систем:</a:t>
            </a:r>
          </a:p>
          <a:p>
            <a:pPr marL="608012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tabLst>
                <a:tab pos="542925" algn="l"/>
              </a:tabLst>
            </a:pPr>
            <a:r>
              <a:rPr lang="ru-RU" altLang="ru-RU" sz="2000" dirty="0"/>
              <a:t>имеют внутреннюю структуру, то есть состоят из</a:t>
            </a:r>
            <a:r>
              <a:rPr lang="en-US" altLang="ru-RU" sz="2000" dirty="0"/>
              <a:t> </a:t>
            </a:r>
            <a:r>
              <a:rPr lang="ru-RU" altLang="ru-RU" sz="2000" dirty="0"/>
              <a:t>компонент - подсистем, которые, в свою очередь, тоже могут быть разбиты на подсистемы</a:t>
            </a:r>
          </a:p>
          <a:p>
            <a:pPr marL="608012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tabLst>
                <a:tab pos="542925" algn="l"/>
              </a:tabLst>
            </a:pPr>
            <a:r>
              <a:rPr lang="ru-RU" altLang="ru-RU" sz="2000" dirty="0"/>
              <a:t>внутренние связи подсистем сильнее связей между подсистемами.</a:t>
            </a:r>
            <a:br>
              <a:rPr lang="ru-RU" altLang="ru-RU" sz="2000" dirty="0"/>
            </a:br>
            <a:r>
              <a:rPr lang="ru-RU" altLang="ru-RU" sz="2000" dirty="0"/>
              <a:t>Это дает возможность по отдельности изучать каждую подсистему.</a:t>
            </a:r>
          </a:p>
          <a:p>
            <a:pPr marL="608012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tabLst>
                <a:tab pos="542925" algn="l"/>
              </a:tabLst>
            </a:pPr>
            <a:r>
              <a:rPr lang="ru-RU" altLang="ru-RU" sz="2000" dirty="0"/>
              <a:t>состоят из ограниченного числа типов подсистем, скомбинированных и организованных различным образом</a:t>
            </a:r>
          </a:p>
          <a:p>
            <a:pPr marL="608012" lvl="1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tabLst>
                <a:tab pos="542925" algn="l"/>
              </a:tabLst>
            </a:pPr>
            <a:r>
              <a:rPr lang="ru-RU" altLang="ru-RU" sz="2000" dirty="0"/>
              <a:t>являются результатом эволюции более простых систем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0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981000"/>
            <a:ext cx="8640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265113" algn="l"/>
              </a:tabLst>
            </a:pPr>
            <a:r>
              <a:rPr lang="ru-RU" altLang="ru-RU" sz="2000" dirty="0"/>
              <a:t>Рост сложности и объема ПО на примере ОС </a:t>
            </a:r>
            <a:r>
              <a:rPr lang="en-US" altLang="ru-RU" sz="2000" dirty="0"/>
              <a:t>Windows</a:t>
            </a:r>
            <a:br>
              <a:rPr lang="ru-RU" altLang="ru-RU" sz="2000" dirty="0"/>
            </a:br>
            <a:r>
              <a:rPr lang="ru-RU" altLang="ru-RU" sz="2000" dirty="0"/>
              <a:t>(неофициальные данные):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tabLst>
                <a:tab pos="265113" algn="l"/>
              </a:tabLst>
            </a:pPr>
            <a:endParaRPr lang="ru-RU" altLang="ru-RU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06735"/>
              </p:ext>
            </p:extLst>
          </p:nvPr>
        </p:nvGraphicFramePr>
        <p:xfrm>
          <a:off x="396000" y="1989000"/>
          <a:ext cx="8424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Дата выхода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Операционная система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Разработчиков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Тестировщиков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Кол-во строк исходного  кода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Июль</a:t>
                      </a:r>
                      <a:r>
                        <a:rPr lang="ru-RU" baseline="0" dirty="0"/>
                        <a:t> 19</a:t>
                      </a:r>
                      <a:r>
                        <a:rPr lang="en-US" dirty="0"/>
                        <a:t>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 1.0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(released as 3.1)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4-5 </a:t>
                      </a:r>
                      <a:r>
                        <a:rPr lang="ru-RU" dirty="0"/>
                        <a:t>млн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Сентябрь</a:t>
                      </a:r>
                      <a:r>
                        <a:rPr lang="ru-RU" baseline="0" dirty="0"/>
                        <a:t> 19</a:t>
                      </a:r>
                      <a:r>
                        <a:rPr lang="en-US" dirty="0"/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 2.0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(released as 3.5)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7-8 </a:t>
                      </a:r>
                      <a:r>
                        <a:rPr lang="ru-RU" dirty="0"/>
                        <a:t>млн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Май</a:t>
                      </a:r>
                      <a:r>
                        <a:rPr lang="ru-RU" baseline="0" dirty="0"/>
                        <a:t> 19</a:t>
                      </a:r>
                      <a:r>
                        <a:rPr lang="en-US" dirty="0"/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 3.0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(released as 3.51)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450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9-10 </a:t>
                      </a:r>
                      <a:r>
                        <a:rPr lang="ru-RU" dirty="0"/>
                        <a:t>млн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Июль</a:t>
                      </a:r>
                      <a:r>
                        <a:rPr lang="ru-RU" baseline="0" dirty="0"/>
                        <a:t> 19</a:t>
                      </a:r>
                      <a:r>
                        <a:rPr lang="en-US" dirty="0"/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 4.0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(released as 4.0)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11-12 </a:t>
                      </a:r>
                      <a:r>
                        <a:rPr lang="ru-RU" dirty="0"/>
                        <a:t>млн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Декабрь 19</a:t>
                      </a:r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 5.0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(Windows 2000)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1,400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29+ </a:t>
                      </a:r>
                      <a:r>
                        <a:rPr lang="ru-RU" dirty="0"/>
                        <a:t>млн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Октябрь</a:t>
                      </a:r>
                      <a:r>
                        <a:rPr lang="ru-RU" baseline="0" dirty="0"/>
                        <a:t> 20</a:t>
                      </a:r>
                      <a:r>
                        <a:rPr lang="en-US" dirty="0"/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 5.1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(Windows XP)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1,800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2,200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40 </a:t>
                      </a:r>
                      <a:r>
                        <a:rPr lang="ru-RU" dirty="0"/>
                        <a:t>млн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Апрель</a:t>
                      </a:r>
                      <a:r>
                        <a:rPr lang="ru-RU" baseline="0" dirty="0"/>
                        <a:t> 20</a:t>
                      </a:r>
                      <a:r>
                        <a:rPr lang="en-US" dirty="0"/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 5.2</a:t>
                      </a:r>
                      <a:br>
                        <a:rPr lang="ru-RU" dirty="0"/>
                      </a:br>
                      <a:r>
                        <a:rPr lang="en-US" dirty="0"/>
                        <a:t>(Windows Server 2003)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2,400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</a:t>
                      </a:r>
                      <a:r>
                        <a:rPr lang="ru-RU" dirty="0"/>
                        <a:t>млн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6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Декомпозиция: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divide et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impera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396000" y="98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Aft>
                <a:spcPts val="600"/>
              </a:spcAft>
              <a:buClr>
                <a:schemeClr val="accent2"/>
              </a:buClr>
              <a:buSzPct val="80000"/>
            </a:pPr>
            <a:r>
              <a:rPr lang="ru-RU" altLang="ru-RU" sz="2400" dirty="0">
                <a:latin typeface="Calibri" panose="020F0502020204030204" pitchFamily="34" charset="0"/>
              </a:rPr>
              <a:t>Иллюстрация сложности разработки:</a:t>
            </a:r>
          </a:p>
          <a:p>
            <a:pPr marL="342900" lvl="1" indent="-342900" eaLnBrk="1" hangingPunct="1"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Служба </a:t>
            </a:r>
            <a:r>
              <a:rPr lang="ru-RU" altLang="ru-RU" sz="2000" dirty="0" err="1">
                <a:latin typeface="Calibri" panose="020F0502020204030204" pitchFamily="34" charset="0"/>
              </a:rPr>
              <a:t>Microsoft</a:t>
            </a:r>
            <a:r>
              <a:rPr lang="ru-RU" altLang="ru-RU" sz="2000" dirty="0">
                <a:latin typeface="Calibri" panose="020F0502020204030204" pitchFamily="34" charset="0"/>
              </a:rPr>
              <a:t> </a:t>
            </a:r>
            <a:r>
              <a:rPr lang="ru-RU" altLang="ru-RU" sz="2000" dirty="0" err="1">
                <a:latin typeface="Calibri" panose="020F0502020204030204" pitchFamily="34" charset="0"/>
              </a:rPr>
              <a:t>Consulting</a:t>
            </a:r>
            <a:r>
              <a:rPr lang="ru-RU" altLang="ru-RU" sz="2000" dirty="0">
                <a:latin typeface="Calibri" panose="020F0502020204030204" pitchFamily="34" charset="0"/>
              </a:rPr>
              <a:t> </a:t>
            </a:r>
            <a:r>
              <a:rPr lang="ru-RU" altLang="ru-RU" sz="2000" dirty="0" err="1">
                <a:latin typeface="Calibri" panose="020F0502020204030204" pitchFamily="34" charset="0"/>
              </a:rPr>
              <a:t>Services</a:t>
            </a:r>
            <a:r>
              <a:rPr lang="ru-RU" altLang="ru-RU" sz="2000" dirty="0">
                <a:latin typeface="Calibri" panose="020F0502020204030204" pitchFamily="34" charset="0"/>
              </a:rPr>
              <a:t> провела анализ результатов выполнения большого количества своих программных проектов. </a:t>
            </a:r>
          </a:p>
          <a:p>
            <a:pPr marL="342900" lvl="1" indent="-342900" eaLnBrk="1" hangingPunct="1"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altLang="ru-RU" sz="2000" dirty="0">
                <a:latin typeface="Calibri" panose="020F0502020204030204" pitchFamily="34" charset="0"/>
              </a:rPr>
              <a:t>Оказалось, что вероятность провала программных проектов довольно велика:</a:t>
            </a:r>
          </a:p>
          <a:p>
            <a:pPr marL="542925" lvl="1" indent="-361950" eaLnBrk="1" hangingPunct="1">
              <a:spcAft>
                <a:spcPts val="600"/>
              </a:spcAft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ru-RU" altLang="ru-RU" sz="2000" dirty="0">
                <a:latin typeface="Calibri" panose="020F0502020204030204" pitchFamily="34" charset="0"/>
              </a:rPr>
              <a:t>Только 24% проектов можно признать в той или иной степени успешными,</a:t>
            </a:r>
          </a:p>
          <a:p>
            <a:pPr marL="542925" lvl="1" indent="-361950" eaLnBrk="1" hangingPunct="1">
              <a:spcAft>
                <a:spcPts val="600"/>
              </a:spcAft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ru-RU" altLang="ru-RU" sz="2000" dirty="0">
                <a:latin typeface="Calibri" panose="020F0502020204030204" pitchFamily="34" charset="0"/>
              </a:rPr>
              <a:t>26% не были завершены, </a:t>
            </a:r>
          </a:p>
          <a:p>
            <a:pPr marL="542925" lvl="1" indent="-361950" eaLnBrk="1" hangingPunct="1">
              <a:spcAft>
                <a:spcPts val="600"/>
              </a:spcAft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ru-RU" altLang="ru-RU" sz="2000" dirty="0">
                <a:latin typeface="Calibri" panose="020F0502020204030204" pitchFamily="34" charset="0"/>
              </a:rPr>
              <a:t>50% столкнулись с большими проблемами, например, бюджет был превышен вдвое или</a:t>
            </a:r>
            <a:r>
              <a:rPr lang="en-US" altLang="ru-RU" sz="2000" dirty="0">
                <a:latin typeface="Calibri" panose="020F0502020204030204" pitchFamily="34" charset="0"/>
              </a:rPr>
              <a:t>/</a:t>
            </a:r>
            <a:r>
              <a:rPr lang="ru-RU" altLang="ru-RU" sz="2000" dirty="0">
                <a:latin typeface="Calibri" panose="020F0502020204030204" pitchFamily="34" charset="0"/>
              </a:rPr>
              <a:t>и затрачено в 1,5 раза больше времени. </a:t>
            </a:r>
            <a:endParaRPr lang="en-US" altLang="ru-RU" sz="2000" dirty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endParaRPr lang="ru-RU" altLang="ru-RU" sz="2400" dirty="0">
              <a:latin typeface="Calibri" panose="020F0502020204030204" pitchFamily="34" charset="0"/>
            </a:endParaRPr>
          </a:p>
        </p:txBody>
      </p:sp>
      <p:pic>
        <p:nvPicPr>
          <p:cNvPr id="9" name="Рисунок 12" descr="kontora_0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00" y="4509000"/>
            <a:ext cx="1763712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Введение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21330</TotalTime>
  <Words>2212</Words>
  <Application>Microsoft Office PowerPoint</Application>
  <PresentationFormat>Экран (4:3)</PresentationFormat>
  <Paragraphs>392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3_Ретро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Декомпозиция: divide et impera</vt:lpstr>
      <vt:lpstr>Декомпозиция: divide et impera</vt:lpstr>
      <vt:lpstr>Декомпозиция: divide et impera</vt:lpstr>
      <vt:lpstr>Декомпозиция: divide et impera</vt:lpstr>
      <vt:lpstr>Декомпозиция: divide et impera</vt:lpstr>
      <vt:lpstr>Декомпозиция: divide et impera</vt:lpstr>
      <vt:lpstr>Декомпозиция: divide et impera</vt:lpstr>
      <vt:lpstr>Декомпозиция: divide et impera</vt:lpstr>
      <vt:lpstr>Декомпозиция: divide et impera</vt:lpstr>
      <vt:lpstr>Декомпозиция: divide et impera</vt:lpstr>
      <vt:lpstr>Основные принципы ООП</vt:lpstr>
      <vt:lpstr>Презентация PowerPoint</vt:lpstr>
      <vt:lpstr>Основные принципы ООП</vt:lpstr>
      <vt:lpstr>Презентация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+ Инкапсуляция</dc:title>
  <dc:creator>Windows User</dc:creator>
  <cp:lastModifiedBy>Ion</cp:lastModifiedBy>
  <cp:revision>1290</cp:revision>
  <dcterms:created xsi:type="dcterms:W3CDTF">2017-05-18T18:58:30Z</dcterms:created>
  <dcterms:modified xsi:type="dcterms:W3CDTF">2022-03-02T01:06:23Z</dcterms:modified>
</cp:coreProperties>
</file>