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</p:sldMasterIdLst>
  <p:notesMasterIdLst>
    <p:notesMasterId r:id="rId50"/>
  </p:notesMasterIdLst>
  <p:handoutMasterIdLst>
    <p:handoutMasterId r:id="rId51"/>
  </p:handoutMasterIdLst>
  <p:sldIdLst>
    <p:sldId id="594" r:id="rId2"/>
    <p:sldId id="595" r:id="rId3"/>
    <p:sldId id="597" r:id="rId4"/>
    <p:sldId id="598" r:id="rId5"/>
    <p:sldId id="596" r:id="rId6"/>
    <p:sldId id="599" r:id="rId7"/>
    <p:sldId id="602" r:id="rId8"/>
    <p:sldId id="603" r:id="rId9"/>
    <p:sldId id="605" r:id="rId10"/>
    <p:sldId id="606" r:id="rId11"/>
    <p:sldId id="601" r:id="rId12"/>
    <p:sldId id="607" r:id="rId13"/>
    <p:sldId id="608" r:id="rId14"/>
    <p:sldId id="616" r:id="rId15"/>
    <p:sldId id="613" r:id="rId16"/>
    <p:sldId id="614" r:id="rId17"/>
    <p:sldId id="615" r:id="rId18"/>
    <p:sldId id="642" r:id="rId19"/>
    <p:sldId id="617" r:id="rId20"/>
    <p:sldId id="618" r:id="rId21"/>
    <p:sldId id="619" r:id="rId22"/>
    <p:sldId id="620" r:id="rId23"/>
    <p:sldId id="621" r:id="rId24"/>
    <p:sldId id="622" r:id="rId25"/>
    <p:sldId id="623" r:id="rId26"/>
    <p:sldId id="624" r:id="rId27"/>
    <p:sldId id="625" r:id="rId28"/>
    <p:sldId id="628" r:id="rId29"/>
    <p:sldId id="631" r:id="rId30"/>
    <p:sldId id="626" r:id="rId31"/>
    <p:sldId id="627" r:id="rId32"/>
    <p:sldId id="629" r:id="rId33"/>
    <p:sldId id="630" r:id="rId34"/>
    <p:sldId id="633" r:id="rId35"/>
    <p:sldId id="609" r:id="rId36"/>
    <p:sldId id="643" r:id="rId37"/>
    <p:sldId id="639" r:id="rId38"/>
    <p:sldId id="640" r:id="rId39"/>
    <p:sldId id="644" r:id="rId40"/>
    <p:sldId id="645" r:id="rId41"/>
    <p:sldId id="634" r:id="rId42"/>
    <p:sldId id="648" r:id="rId43"/>
    <p:sldId id="649" r:id="rId44"/>
    <p:sldId id="647" r:id="rId45"/>
    <p:sldId id="636" r:id="rId46"/>
    <p:sldId id="637" r:id="rId47"/>
    <p:sldId id="638" r:id="rId48"/>
    <p:sldId id="641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Файлы" id="{248CC5E3-3B48-4CA0-BC25-A1D2EBC178FD}">
          <p14:sldIdLst>
            <p14:sldId id="594"/>
            <p14:sldId id="595"/>
            <p14:sldId id="597"/>
            <p14:sldId id="598"/>
            <p14:sldId id="596"/>
            <p14:sldId id="599"/>
            <p14:sldId id="602"/>
            <p14:sldId id="603"/>
            <p14:sldId id="605"/>
            <p14:sldId id="606"/>
            <p14:sldId id="601"/>
            <p14:sldId id="607"/>
            <p14:sldId id="608"/>
            <p14:sldId id="616"/>
            <p14:sldId id="613"/>
            <p14:sldId id="614"/>
            <p14:sldId id="615"/>
            <p14:sldId id="642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8"/>
            <p14:sldId id="631"/>
            <p14:sldId id="626"/>
            <p14:sldId id="627"/>
            <p14:sldId id="629"/>
            <p14:sldId id="630"/>
            <p14:sldId id="633"/>
            <p14:sldId id="609"/>
            <p14:sldId id="643"/>
          </p14:sldIdLst>
        </p14:section>
        <p14:section name="Строковые потоки" id="{C675FC2F-3E09-4B7E-9532-450DDD42AC52}">
          <p14:sldIdLst>
            <p14:sldId id="639"/>
            <p14:sldId id="640"/>
            <p14:sldId id="644"/>
            <p14:sldId id="645"/>
          </p14:sldIdLst>
        </p14:section>
        <p14:section name="Примеры" id="{69D03B70-2252-43DE-B2DF-94835032E53B}">
          <p14:sldIdLst>
            <p14:sldId id="634"/>
            <p14:sldId id="648"/>
            <p14:sldId id="649"/>
            <p14:sldId id="647"/>
            <p14:sldId id="636"/>
            <p14:sldId id="637"/>
            <p14:sldId id="638"/>
            <p14:sldId id="6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80"/>
    <a:srgbClr val="880000"/>
    <a:srgbClr val="00A42F"/>
    <a:srgbClr val="428497"/>
    <a:srgbClr val="0000B8"/>
    <a:srgbClr val="387E91"/>
    <a:srgbClr val="00CBDC"/>
    <a:srgbClr val="3E0000"/>
    <a:srgbClr val="F3F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0" autoAdjust="0"/>
    <p:restoredTop sz="58837" autoAdjust="0"/>
  </p:normalViewPr>
  <p:slideViewPr>
    <p:cSldViewPr>
      <p:cViewPr varScale="1">
        <p:scale>
          <a:sx n="67" d="100"/>
          <a:sy n="67" d="100"/>
        </p:scale>
        <p:origin x="244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462" y="7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aseline="0" dirty="0"/>
              <a:t>Файл может хранится в памяти (на "виртуальном" диске), но это скорее исключение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705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221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721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В текстовом файле можно заменить текстовую строку только строкой той же длины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941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Пример чтения текстового файла, которое выполняется на той же скорости, что и чтение бинарного файла: чтение набора чисел в виде строки – нет операции декодирования чисел =</a:t>
            </a:r>
            <a:r>
              <a:rPr lang="en-US" baseline="0" dirty="0"/>
              <a:t>&gt;</a:t>
            </a:r>
            <a:r>
              <a:rPr lang="ru-RU" baseline="0" dirty="0"/>
              <a:t> скорость та же, что и для бинарного файла.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229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Этот пример читает из текстового файла все числа и выводит их на экран.</a:t>
            </a:r>
          </a:p>
          <a:p>
            <a:pPr marL="0" indent="0">
              <a:buNone/>
            </a:pPr>
            <a:r>
              <a:rPr lang="ru-RU" baseline="0" dirty="0"/>
              <a:t>Обратите внимание на последовательность операций при работе с любым файлом:</a:t>
            </a:r>
          </a:p>
          <a:p>
            <a:pPr marL="228600" indent="-228600">
              <a:buAutoNum type="arabicParenR"/>
            </a:pPr>
            <a:r>
              <a:rPr lang="ru-RU" baseline="0" dirty="0"/>
              <a:t>Объявление переменной, которая будет связана с файлом – выделение под неё места в памяти</a:t>
            </a:r>
            <a:br>
              <a:rPr lang="ru-RU" baseline="0" dirty="0"/>
            </a:br>
            <a:r>
              <a:rPr lang="en-US" sz="12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ifstream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"d:/work/test.txt"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baseline="0" dirty="0"/>
          </a:p>
          <a:p>
            <a:pPr marL="228600" indent="-228600">
              <a:buAutoNum type="arabicParenR"/>
            </a:pPr>
            <a:r>
              <a:rPr lang="ru-RU" baseline="0" dirty="0"/>
              <a:t>Открытие файла и связывание его с переменной. В данном примере благодаря принципу инкапсуляции это операция производится в конструкторе, то есть в той же строке, где объявлена переменная.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sz="1200" dirty="0"/>
              <a:t>При открытии файла операционная система возвращает число - </a:t>
            </a:r>
            <a:r>
              <a:rPr lang="ru-RU" sz="1200" b="1" dirty="0"/>
              <a:t>дескриптор файла</a:t>
            </a:r>
            <a:r>
              <a:rPr lang="ru-RU" sz="1200" dirty="0"/>
              <a:t>.</a:t>
            </a:r>
            <a:br>
              <a:rPr lang="ru-RU" sz="1200" dirty="0"/>
            </a:br>
            <a:r>
              <a:rPr lang="ru-RU" sz="1200" dirty="0"/>
              <a:t>При вызове функций ввода-вывода ядру ОС программа передаётся этот </a:t>
            </a:r>
            <a:r>
              <a:rPr lang="ru-RU" sz="1200" b="1" dirty="0"/>
              <a:t>дескриптор</a:t>
            </a:r>
            <a:r>
              <a:rPr lang="ru-RU" sz="1200" dirty="0"/>
              <a:t>, чтобы сообщить для какого именно файла требуется выполнить действие.</a:t>
            </a:r>
            <a:br>
              <a:rPr lang="ru-RU" sz="1200" dirty="0"/>
            </a:br>
            <a:r>
              <a:rPr lang="ru-RU" sz="1200" b="1" i="0" u="sng" dirty="0"/>
              <a:t>Д</a:t>
            </a:r>
            <a:r>
              <a:rPr lang="ru-RU" b="1" i="0" u="sng" baseline="0" dirty="0"/>
              <a:t>ескриптор файла</a:t>
            </a:r>
            <a:r>
              <a:rPr lang="ru-RU" baseline="0" dirty="0"/>
              <a:t> – указатель на структуру описывающую файл, или объект, но это указатель в адресном пространстве ядра ОС, а не пользовательского процесса, поэтому обратиться к ней на прямую невозможно.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Файл закрывается автоматически в деструкторе объекта-потока. При этом дескриптор файла "освобождается". Благодаря принципу инкапсуляции программисту не требуется за этим следить, это будет выполнено автоматически, как программа выйдет за область видимости переменной файлового потока.</a:t>
            </a:r>
            <a:br>
              <a:rPr lang="ru-RU" baseline="0" dirty="0"/>
            </a:br>
            <a:r>
              <a:rPr lang="ru-RU" baseline="0" dirty="0"/>
              <a:t>В то же время закрытие файла можно сделать принудительно с помощью метода </a:t>
            </a:r>
            <a:r>
              <a:rPr lang="en-US" baseline="0" dirty="0" err="1"/>
              <a:t>inFile.close</a:t>
            </a:r>
            <a:r>
              <a:rPr lang="en-US" baseline="0" dirty="0"/>
              <a:t>() </a:t>
            </a:r>
            <a:r>
              <a:rPr lang="ru-RU" baseline="0" dirty="0"/>
              <a:t>в любой момент.</a:t>
            </a:r>
            <a:br>
              <a:rPr lang="ru-RU" baseline="0" dirty="0"/>
            </a:br>
            <a:r>
              <a:rPr lang="ru-RU" baseline="0" dirty="0"/>
              <a:t>После принудительного закрытия файла можно туже самую переменную связать с другим файлом вызвав метод </a:t>
            </a:r>
            <a:r>
              <a:rPr lang="en-US" baseline="0" dirty="0" err="1"/>
              <a:t>inFile.open</a:t>
            </a:r>
            <a:r>
              <a:rPr lang="en-US" baseline="0" dirty="0"/>
              <a:t>("filename")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Примечание: все операции ввода/вывода через потоки </a:t>
            </a:r>
            <a:r>
              <a:rPr lang="en-US" baseline="0" dirty="0"/>
              <a:t>C++ </a:t>
            </a:r>
            <a:r>
              <a:rPr lang="ru-RU" baseline="0" dirty="0"/>
              <a:t>автоматически кэшируются. Не зависимо от того, знает об этом программист или нет (всё благодаря принципу инкапсуляции).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760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014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err="1"/>
              <a:t>ios</a:t>
            </a:r>
            <a:r>
              <a:rPr lang="en-US" baseline="0" dirty="0"/>
              <a:t>::ate – </a:t>
            </a:r>
            <a:r>
              <a:rPr lang="ru-RU" baseline="0" dirty="0"/>
              <a:t>не работает на </a:t>
            </a:r>
            <a:r>
              <a:rPr lang="en-US" baseline="0" dirty="0" err="1"/>
              <a:t>ofstream</a:t>
            </a:r>
            <a:r>
              <a:rPr lang="en-US" baseline="0" dirty="0"/>
              <a:t>, </a:t>
            </a:r>
            <a:r>
              <a:rPr lang="ru-RU" baseline="0" dirty="0"/>
              <a:t>а </a:t>
            </a:r>
            <a:r>
              <a:rPr lang="en-US" baseline="0" dirty="0"/>
              <a:t>app </a:t>
            </a:r>
            <a:r>
              <a:rPr lang="ru-RU" baseline="0" dirty="0"/>
              <a:t>работает</a:t>
            </a:r>
          </a:p>
          <a:p>
            <a:pPr marL="0" indent="0">
              <a:buNone/>
            </a:pPr>
            <a:r>
              <a:rPr lang="en-US" baseline="0" dirty="0" err="1"/>
              <a:t>ios</a:t>
            </a:r>
            <a:r>
              <a:rPr lang="en-US" baseline="0" dirty="0"/>
              <a:t>::ate</a:t>
            </a:r>
            <a:r>
              <a:rPr lang="ru-RU" baseline="0" dirty="0"/>
              <a:t> – при открытии перемещает текущую позицию в файле в конец</a:t>
            </a:r>
          </a:p>
          <a:p>
            <a:pPr marL="0" indent="0">
              <a:buNone/>
            </a:pPr>
            <a:r>
              <a:rPr lang="en-US" baseline="0" dirty="0" err="1"/>
              <a:t>ios</a:t>
            </a:r>
            <a:r>
              <a:rPr lang="en-US" baseline="0" dirty="0"/>
              <a:t>::app </a:t>
            </a:r>
            <a:r>
              <a:rPr lang="ru-RU" baseline="0" dirty="0"/>
              <a:t>– перед любой записью в файл перемещает текущую позицию в конец файла,</a:t>
            </a:r>
            <a:br>
              <a:rPr lang="ru-RU" baseline="0" dirty="0"/>
            </a:br>
            <a:r>
              <a:rPr lang="ru-RU" baseline="0" dirty="0"/>
              <a:t>текущую позицию в файле можно изменить вручную, но перед следующей записью она всё равно автоматически сместится в конец файла.</a:t>
            </a:r>
            <a:br>
              <a:rPr lang="ru-RU" baseline="0" dirty="0"/>
            </a:b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203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Лучше поэкспериментировать, чтобы понять что же на самом деле происходит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trunk –</a:t>
            </a:r>
            <a:r>
              <a:rPr lang="ru-RU" baseline="0" dirty="0"/>
              <a:t> имеет смысл только если установлены оба флага</a:t>
            </a:r>
            <a:r>
              <a:rPr lang="en-US" baseline="0" dirty="0"/>
              <a:t> in &amp; out, </a:t>
            </a:r>
            <a:r>
              <a:rPr lang="ru-RU" baseline="0" dirty="0"/>
              <a:t>иначе он ни на что не влияет</a:t>
            </a:r>
          </a:p>
          <a:p>
            <a:pPr marL="0" indent="0">
              <a:buNone/>
            </a:pPr>
            <a:r>
              <a:rPr lang="en-US" baseline="0" dirty="0"/>
              <a:t>in | app – </a:t>
            </a:r>
            <a:r>
              <a:rPr lang="ru-RU" baseline="0" dirty="0"/>
              <a:t>работает, хотя и бессмысленна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410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2363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084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В имени файла нельзя использовать следующие символы: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/>
              <a:t>" </a:t>
            </a:r>
            <a:r>
              <a:rPr lang="ru-RU" baseline="0" dirty="0"/>
              <a:t>используются в командной строке для передачи в качестве параметра строк с пробелами (в именах файлов разрешены другие виды кавычек)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/>
              <a:t>: -</a:t>
            </a:r>
            <a:r>
              <a:rPr lang="ru-RU" baseline="0" dirty="0"/>
              <a:t>отделяет имя диска от остального пути в ОС </a:t>
            </a:r>
            <a:r>
              <a:rPr lang="en-US" baseline="0" dirty="0"/>
              <a:t>Windows</a:t>
            </a:r>
            <a:endParaRPr lang="ru-RU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/>
              <a:t>/</a:t>
            </a:r>
            <a:r>
              <a:rPr lang="ru-RU" baseline="0" dirty="0"/>
              <a:t> </a:t>
            </a:r>
            <a:r>
              <a:rPr lang="en-US" baseline="0" dirty="0"/>
              <a:t>\ - </a:t>
            </a:r>
            <a:r>
              <a:rPr lang="ru-RU" baseline="0" dirty="0"/>
              <a:t>отделяют каталоги в пути между собой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\0 – означает конец строки, поэтому не может встречаться внутри имени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/>
              <a:t>*</a:t>
            </a:r>
            <a:r>
              <a:rPr lang="ru-RU" baseline="0" dirty="0"/>
              <a:t> </a:t>
            </a:r>
            <a:r>
              <a:rPr lang="en-US" baseline="0" dirty="0"/>
              <a:t>? –</a:t>
            </a:r>
            <a:r>
              <a:rPr lang="ru-RU" baseline="0" dirty="0"/>
              <a:t> используются в командной строке для обозначения групп файлов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/>
              <a:t>&lt; &gt; - </a:t>
            </a:r>
            <a:r>
              <a:rPr lang="ru-RU" baseline="0" dirty="0"/>
              <a:t>используются в командной строке для перенаправления стандартного ввода вывода</a:t>
            </a:r>
            <a:r>
              <a:rPr lang="en-US" baseline="0" dirty="0"/>
              <a:t>(cin, cout)</a:t>
            </a:r>
            <a:r>
              <a:rPr lang="ru-RU" baseline="0" dirty="0"/>
              <a:t> в/из файла</a:t>
            </a:r>
          </a:p>
          <a:p>
            <a:pPr marL="228600" indent="-228600">
              <a:buAutoNum type="arabicParenR"/>
            </a:pPr>
            <a:r>
              <a:rPr lang="en-US" baseline="0" dirty="0"/>
              <a:t>| </a:t>
            </a:r>
            <a:r>
              <a:rPr lang="ru-RU" baseline="0" dirty="0"/>
              <a:t>используется в командной строке для перенаправления вывода одной программы на ввод другой (можно создавать конвейер из программ)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466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2671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Нельзя вызвать следующий файл с помощью </a:t>
            </a:r>
            <a:r>
              <a:rPr lang="en-US" baseline="0" dirty="0"/>
              <a:t>open </a:t>
            </a:r>
            <a:r>
              <a:rPr lang="ru-RU" baseline="0" dirty="0"/>
              <a:t>пока не закрыт предыдущий файл – файл не откроется, а будет выставлен бит ошибки </a:t>
            </a:r>
            <a:r>
              <a:rPr lang="en-US" baseline="0" dirty="0" err="1"/>
              <a:t>failbit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5702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7723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Если не указать флаг </a:t>
            </a:r>
            <a:r>
              <a:rPr lang="en-US" baseline="0" dirty="0"/>
              <a:t>binary </a:t>
            </a:r>
            <a:r>
              <a:rPr lang="ru-RU" baseline="0" dirty="0"/>
              <a:t>и осуществить бинарный вывод к примеру переменной типа </a:t>
            </a:r>
            <a:r>
              <a:rPr lang="en-US" baseline="0" dirty="0"/>
              <a:t>int </a:t>
            </a:r>
            <a:r>
              <a:rPr lang="ru-RU" baseline="0" dirty="0"/>
              <a:t>со значением </a:t>
            </a:r>
            <a:r>
              <a:rPr lang="en-US" baseline="0" dirty="0"/>
              <a:t>'\n' = 13</a:t>
            </a:r>
            <a:r>
              <a:rPr lang="en-US" baseline="-25000" dirty="0"/>
              <a:t>10</a:t>
            </a:r>
            <a:r>
              <a:rPr lang="en-US" baseline="0" dirty="0"/>
              <a:t>= 0x0000000D</a:t>
            </a:r>
            <a:endParaRPr lang="ru-RU" baseline="0" dirty="0"/>
          </a:p>
          <a:p>
            <a:pPr marL="0" indent="0">
              <a:buNone/>
            </a:pPr>
            <a:r>
              <a:rPr lang="ru-RU" baseline="0" dirty="0"/>
              <a:t>То в файл вместо ожидаемого набора байт</a:t>
            </a: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0D 00 00 00</a:t>
            </a:r>
          </a:p>
          <a:p>
            <a:pPr marL="0" indent="0">
              <a:buNone/>
            </a:pPr>
            <a:r>
              <a:rPr lang="ru-RU" baseline="0" dirty="0"/>
              <a:t>Будут записаны</a:t>
            </a:r>
          </a:p>
          <a:p>
            <a:pPr marL="0" indent="0">
              <a:buNone/>
            </a:pPr>
            <a:r>
              <a:rPr lang="en-US" baseline="0" dirty="0"/>
              <a:t>0D 0A 00 00 00</a:t>
            </a:r>
          </a:p>
          <a:p>
            <a:pPr marL="0" indent="0">
              <a:buNone/>
            </a:pPr>
            <a:r>
              <a:rPr lang="ru-RU" baseline="0" dirty="0"/>
              <a:t>То есть байт с кодом </a:t>
            </a:r>
            <a:r>
              <a:rPr lang="en-US" baseline="0" dirty="0"/>
              <a:t>0D </a:t>
            </a:r>
            <a:r>
              <a:rPr lang="ru-RU" baseline="0" dirty="0"/>
              <a:t>будет проинтерпретирован как конец строки и он будет автоматически дополнен до стандартного для </a:t>
            </a:r>
            <a:r>
              <a:rPr lang="en-US" baseline="0" dirty="0"/>
              <a:t>Windows </a:t>
            </a:r>
            <a:r>
              <a:rPr lang="ru-RU" baseline="0" dirty="0"/>
              <a:t>конца строки </a:t>
            </a:r>
            <a:r>
              <a:rPr lang="en-US" baseline="0" dirty="0"/>
              <a:t>0D 0A.</a:t>
            </a:r>
            <a:r>
              <a:rPr lang="ru-RU" baseline="0" dirty="0"/>
              <a:t> Бинарные данные при этом, естественно, будут повреждены.</a:t>
            </a:r>
            <a:endParaRPr lang="en-US" baseline="-25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891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aseline="0" dirty="0"/>
              <a:t>когда прописывали стандарт </a:t>
            </a:r>
            <a:r>
              <a:rPr lang="en-US" baseline="0" dirty="0"/>
              <a:t>C++</a:t>
            </a:r>
            <a:r>
              <a:rPr lang="ru-RU" baseline="0" dirty="0"/>
              <a:t>, было принято работать с массивами байт как с массивами символов</a:t>
            </a:r>
          </a:p>
          <a:p>
            <a:pPr marL="228600" indent="-228600">
              <a:buAutoNum type="arabicParenR"/>
            </a:pPr>
            <a:r>
              <a:rPr lang="ru-RU" baseline="0" dirty="0"/>
              <a:t>поэтому приходится использовать </a:t>
            </a:r>
            <a:r>
              <a:rPr lang="en-US" baseline="0" dirty="0"/>
              <a:t>reinterpret_cast</a:t>
            </a:r>
            <a:endParaRPr lang="ru-RU" baseline="0" dirty="0"/>
          </a:p>
          <a:p>
            <a:pPr marL="228600" indent="-228600">
              <a:buAutoNum type="arabicParenR"/>
            </a:pPr>
            <a:r>
              <a:rPr lang="ru-RU" baseline="0" dirty="0"/>
              <a:t>если бы разрабатывали стандарт сейчас, то в объявлении было бы </a:t>
            </a:r>
            <a:r>
              <a:rPr lang="en-US" baseline="0" dirty="0"/>
              <a:t>void* </a:t>
            </a:r>
            <a:r>
              <a:rPr lang="ru-RU" baseline="0" dirty="0"/>
              <a:t>и тогда преобразование выполнялось бы автоматически (преобразование любого указателя в </a:t>
            </a:r>
            <a:r>
              <a:rPr lang="en-US" baseline="0" dirty="0"/>
              <a:t>void* </a:t>
            </a:r>
            <a:r>
              <a:rPr lang="ru-RU" baseline="0"/>
              <a:t>выполняется неявно</a:t>
            </a:r>
            <a:r>
              <a:rPr lang="ru-RU" baseline="0" dirty="0"/>
              <a:t>) </a:t>
            </a:r>
          </a:p>
          <a:p>
            <a:pPr marL="228600" indent="-228600">
              <a:buAutoNum type="arabicParenR"/>
            </a:pPr>
            <a:r>
              <a:rPr lang="ru-RU" baseline="0" dirty="0"/>
              <a:t>размер записываемых данных можно указать и через </a:t>
            </a:r>
            <a:r>
              <a:rPr lang="en-US" baseline="0" dirty="0" err="1"/>
              <a:t>sizeof</a:t>
            </a:r>
            <a:r>
              <a:rPr lang="en-US" baseline="0" dirty="0"/>
              <a:t>(double) </a:t>
            </a:r>
            <a:r>
              <a:rPr lang="ru-RU" baseline="0" dirty="0"/>
              <a:t>и через </a:t>
            </a:r>
            <a:r>
              <a:rPr lang="en-US" baseline="0" dirty="0" err="1"/>
              <a:t>sizeof</a:t>
            </a:r>
            <a:r>
              <a:rPr lang="en-US" baseline="0" dirty="0"/>
              <a:t>(</a:t>
            </a:r>
            <a:r>
              <a:rPr lang="en-US" baseline="0" dirty="0" err="1"/>
              <a:t>dVal</a:t>
            </a:r>
            <a:r>
              <a:rPr lang="ru-RU" baseline="0" dirty="0"/>
              <a:t>), второй способ предпочтительнее, поскольку если тип переменной изменится, то нет даже шанса забыть обновить и размер занимаемый её в файле.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0274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вернёмся к текстовым файлам</a:t>
            </a:r>
          </a:p>
          <a:p>
            <a:pPr marL="0" indent="0">
              <a:buNone/>
            </a:pPr>
            <a:r>
              <a:rPr lang="ru-RU" baseline="0" dirty="0"/>
              <a:t>Задача: прочесть все числа из файла и выполнить над ними какое либо действие (например, вывести на экран).</a:t>
            </a:r>
          </a:p>
          <a:p>
            <a:pPr marL="0" indent="0">
              <a:buNone/>
            </a:pPr>
            <a:r>
              <a:rPr lang="ru-RU" baseline="0" dirty="0"/>
              <a:t>Для этого нужно определить какое число в файле последнее.</a:t>
            </a:r>
          </a:p>
          <a:p>
            <a:pPr marL="0" indent="0">
              <a:buNone/>
            </a:pPr>
            <a:r>
              <a:rPr lang="ru-RU" baseline="0" dirty="0"/>
              <a:t>Приведенный на слайде пример хороший, наглядный, но слишком длинный – дальше другие варианты этого действия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4269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Попробуем записать тот же пример но без </a:t>
            </a:r>
            <a:r>
              <a:rPr lang="en-US" baseline="0" dirty="0"/>
              <a:t>break, </a:t>
            </a:r>
            <a:r>
              <a:rPr lang="ru-RU" baseline="0" dirty="0"/>
              <a:t>по короче.</a:t>
            </a:r>
          </a:p>
          <a:p>
            <a:pPr marL="228600" indent="-228600">
              <a:buAutoNum type="arabicParenR"/>
            </a:pPr>
            <a:r>
              <a:rPr lang="ru-RU" baseline="0" dirty="0"/>
              <a:t>минус первого варианта примера в том что есть дублирование кода (перед циклом необходимо сделать дополнительное чтение)</a:t>
            </a:r>
          </a:p>
          <a:p>
            <a:pPr marL="228600" indent="-228600">
              <a:buAutoNum type="arabicParenR"/>
            </a:pPr>
            <a:r>
              <a:rPr lang="ru-RU" baseline="0" dirty="0"/>
              <a:t>во втором примере используется оператор </a:t>
            </a:r>
            <a:r>
              <a:rPr lang="en-US" baseline="0" dirty="0"/>
              <a:t>',': </a:t>
            </a:r>
            <a:r>
              <a:rPr lang="ru-RU" baseline="0" dirty="0"/>
              <a:t>сперва выполняется действие слева от него,</a:t>
            </a:r>
            <a:br>
              <a:rPr lang="ru-RU" baseline="0" dirty="0"/>
            </a:br>
            <a:r>
              <a:rPr lang="ru-RU" baseline="0" dirty="0"/>
              <a:t>потом действие справа, результат возвращается от действия справа</a:t>
            </a:r>
          </a:p>
          <a:p>
            <a:pPr marL="228600" indent="-228600">
              <a:buAutoNum type="arabicParenR"/>
            </a:pPr>
            <a:r>
              <a:rPr lang="ru-RU" baseline="0" dirty="0"/>
              <a:t>справа стоит потоковая переменная, то есть выполняется неявное преобразование к типу </a:t>
            </a:r>
            <a:r>
              <a:rPr lang="en-US" baseline="0" dirty="0"/>
              <a:t>bool</a:t>
            </a:r>
          </a:p>
          <a:p>
            <a:pPr marL="228600" indent="-228600">
              <a:buAutoNum type="arabicParenR"/>
            </a:pPr>
            <a:r>
              <a:rPr lang="ru-RU" baseline="0" dirty="0"/>
              <a:t>а это преобразование проверяет флаги состояния: </a:t>
            </a:r>
            <a:r>
              <a:rPr lang="en-US" baseline="0" dirty="0"/>
              <a:t>true </a:t>
            </a:r>
            <a:r>
              <a:rPr lang="ru-RU" baseline="0" dirty="0"/>
              <a:t>если нет ошибки, </a:t>
            </a:r>
            <a:r>
              <a:rPr lang="en-US" baseline="0" dirty="0"/>
              <a:t>false </a:t>
            </a:r>
            <a:r>
              <a:rPr lang="ru-RU" baseline="0" dirty="0"/>
              <a:t>если ошибка или конец файла</a:t>
            </a:r>
          </a:p>
          <a:p>
            <a:pPr marL="228600" indent="-228600">
              <a:buAutoNum type="arabicParenR"/>
            </a:pPr>
            <a:r>
              <a:rPr lang="ru-RU" baseline="0" dirty="0"/>
              <a:t>следовательно, во втором примере проверяется и конец файла и ошибка чтения</a:t>
            </a:r>
          </a:p>
          <a:p>
            <a:pPr marL="228600" indent="-228600">
              <a:buAutoNum type="arabicParenR"/>
            </a:pPr>
            <a:r>
              <a:rPr lang="ru-RU" baseline="0" dirty="0"/>
              <a:t>однако этот вариант проверки не очень нагляден: тут два действия в одной строке</a:t>
            </a:r>
          </a:p>
          <a:p>
            <a:pPr marL="228600" indent="-228600">
              <a:buAutoNum type="arabicParenR"/>
            </a:pPr>
            <a:r>
              <a:rPr lang="ru-RU" baseline="0" dirty="0"/>
              <a:t>что возвращает операция чтения </a:t>
            </a:r>
            <a:r>
              <a:rPr lang="en-US" baseline="0" dirty="0"/>
              <a:t>getline</a:t>
            </a:r>
            <a:r>
              <a:rPr lang="ru-RU" baseline="0" dirty="0"/>
              <a:t>? </a:t>
            </a:r>
            <a:r>
              <a:rPr lang="en-US" baseline="0" dirty="0"/>
              <a:t> - </a:t>
            </a:r>
            <a:r>
              <a:rPr lang="ru-RU" baseline="0" dirty="0"/>
              <a:t>(</a:t>
            </a:r>
            <a:r>
              <a:rPr lang="en-US" baseline="0" dirty="0" err="1"/>
              <a:t>istream</a:t>
            </a:r>
            <a:r>
              <a:rPr lang="en-US" baseline="0" dirty="0"/>
              <a:t>&amp;)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1164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Пример 1:</a:t>
            </a:r>
          </a:p>
          <a:p>
            <a:pPr marL="228600" indent="-228600">
              <a:buAutoNum type="arabicParenR"/>
            </a:pPr>
            <a:r>
              <a:rPr lang="ru-RU" baseline="0" dirty="0"/>
              <a:t>поскольку </a:t>
            </a:r>
            <a:r>
              <a:rPr lang="en-US" baseline="0" dirty="0"/>
              <a:t>getline </a:t>
            </a:r>
            <a:r>
              <a:rPr lang="ru-RU" baseline="0" dirty="0"/>
              <a:t>возвращает саму потоковую переменную, то можно не проверять её отдельно, а сразу оставить результат в </a:t>
            </a:r>
            <a:r>
              <a:rPr lang="en-US" baseline="0" dirty="0"/>
              <a:t>while </a:t>
            </a:r>
            <a:r>
              <a:rPr lang="ru-RU" baseline="0" dirty="0"/>
              <a:t>или </a:t>
            </a:r>
            <a:r>
              <a:rPr lang="en-US" baseline="0" dirty="0"/>
              <a:t>if</a:t>
            </a:r>
          </a:p>
          <a:p>
            <a:pPr marL="228600" indent="-228600">
              <a:buAutoNum type="arabicParenR"/>
            </a:pPr>
            <a:r>
              <a:rPr lang="ru-RU" baseline="0" dirty="0"/>
              <a:t>тут происходит то же самое неявное преобразование потоковой переменной к типу </a:t>
            </a:r>
            <a:r>
              <a:rPr lang="en-US" baseline="0" dirty="0"/>
              <a:t>bool </a:t>
            </a:r>
            <a:r>
              <a:rPr lang="ru-RU" baseline="0" dirty="0"/>
              <a:t>что и на прошлом слайде</a:t>
            </a:r>
          </a:p>
          <a:p>
            <a:pPr marL="0" indent="0">
              <a:buNone/>
            </a:pPr>
            <a:r>
              <a:rPr lang="ru-RU" baseline="0" dirty="0"/>
              <a:t>Пример 2:</a:t>
            </a:r>
          </a:p>
          <a:p>
            <a:pPr marL="228600" indent="-228600">
              <a:buAutoNum type="arabicParenR"/>
            </a:pPr>
            <a:r>
              <a:rPr lang="ru-RU" baseline="0" dirty="0"/>
              <a:t>если тоже действие применить к вводу переменной типа </a:t>
            </a:r>
            <a:r>
              <a:rPr lang="en-US" baseline="0" dirty="0"/>
              <a:t>int</a:t>
            </a:r>
            <a:r>
              <a:rPr lang="ru-RU" baseline="0" dirty="0"/>
              <a:t>, то получится значительное сокращение кода</a:t>
            </a:r>
          </a:p>
          <a:p>
            <a:pPr marL="228600" indent="-228600">
              <a:buAutoNum type="arabicParenR"/>
            </a:pPr>
            <a:r>
              <a:rPr lang="ru-RU" baseline="0" dirty="0"/>
              <a:t>минус такого подхода: вообще желательно проверять раздельно - конец файла или же ошибка ввода</a:t>
            </a:r>
          </a:p>
          <a:p>
            <a:pPr marL="228600" indent="-228600">
              <a:buAutoNum type="arabicParenR"/>
            </a:pPr>
            <a:r>
              <a:rPr lang="ru-RU" baseline="0" dirty="0"/>
              <a:t>на одной из будущих лекций будет тема "обработка ошибок", а пока приведённый пример - самый удобный из доступных вариантов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8664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В функцию </a:t>
            </a:r>
            <a:r>
              <a:rPr lang="en-US" b="1" baseline="0" dirty="0" err="1"/>
              <a:t>seekg</a:t>
            </a:r>
            <a:r>
              <a:rPr lang="en-US" baseline="0" dirty="0"/>
              <a:t> </a:t>
            </a:r>
            <a:r>
              <a:rPr lang="ru-RU" baseline="0" dirty="0"/>
              <a:t>можно передавать и отрицательную позицию, например, если </a:t>
            </a:r>
            <a:r>
              <a:rPr lang="en-US" baseline="0" dirty="0" err="1"/>
              <a:t>seek_dir</a:t>
            </a:r>
            <a:r>
              <a:rPr lang="en-US" baseline="0" dirty="0"/>
              <a:t> </a:t>
            </a:r>
            <a:r>
              <a:rPr lang="ru-RU" baseline="0" dirty="0"/>
              <a:t>задаёт отсчёт от конца файла или от текущей позиции.</a:t>
            </a:r>
          </a:p>
          <a:p>
            <a:pPr marL="0" indent="0">
              <a:buNone/>
            </a:pPr>
            <a:endParaRPr lang="ru-RU" baseline="0" dirty="0"/>
          </a:p>
          <a:p>
            <a:pPr marL="0" indent="0">
              <a:buNone/>
            </a:pPr>
            <a:r>
              <a:rPr lang="en-US" baseline="0" dirty="0" err="1"/>
              <a:t>streamsize</a:t>
            </a:r>
            <a:r>
              <a:rPr lang="en-US" baseline="0" dirty="0"/>
              <a:t> = unsigned int, </a:t>
            </a:r>
            <a:r>
              <a:rPr lang="ru-RU" baseline="0" dirty="0"/>
              <a:t>для 32 битного окружения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streamsize</a:t>
            </a:r>
            <a:r>
              <a:rPr lang="en-US" baseline="0" dirty="0"/>
              <a:t> = unsigned long </a:t>
            </a:r>
            <a:r>
              <a:rPr lang="en-US" baseline="0" dirty="0" err="1"/>
              <a:t>long</a:t>
            </a:r>
            <a:r>
              <a:rPr lang="en-US" baseline="0" dirty="0"/>
              <a:t>, </a:t>
            </a:r>
            <a:r>
              <a:rPr lang="ru-RU" baseline="0" dirty="0"/>
              <a:t>для </a:t>
            </a:r>
            <a:r>
              <a:rPr lang="en-US" baseline="0" dirty="0"/>
              <a:t>64</a:t>
            </a:r>
            <a:r>
              <a:rPr lang="ru-RU" baseline="0" dirty="0"/>
              <a:t> битного окружения</a:t>
            </a:r>
          </a:p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9160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в бинарном файле можно сразу по размеру файла определить, сколько там данных содержится и прочесть за одну команду сразу всё вместо чтения по одному элементу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460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aseline="0" dirty="0"/>
              <a:t>В качестве разделителя каталогов ОС </a:t>
            </a:r>
            <a:r>
              <a:rPr lang="en-US" baseline="0" dirty="0"/>
              <a:t>Linux</a:t>
            </a:r>
            <a:r>
              <a:rPr lang="ru-RU" baseline="0" dirty="0"/>
              <a:t> понимает только </a:t>
            </a:r>
            <a:r>
              <a:rPr lang="en-US" baseline="0" dirty="0"/>
              <a:t>/, </a:t>
            </a:r>
            <a:r>
              <a:rPr lang="ru-RU" baseline="0" dirty="0"/>
              <a:t>а ОС </a:t>
            </a:r>
            <a:r>
              <a:rPr lang="en-US" baseline="0" dirty="0"/>
              <a:t>Windows </a:t>
            </a:r>
            <a:r>
              <a:rPr lang="ru-RU" baseline="0" dirty="0"/>
              <a:t>и </a:t>
            </a:r>
            <a:r>
              <a:rPr lang="en-US" baseline="0" dirty="0"/>
              <a:t>/</a:t>
            </a:r>
            <a:r>
              <a:rPr lang="ru-RU" baseline="0" dirty="0"/>
              <a:t> и </a:t>
            </a:r>
            <a:r>
              <a:rPr lang="en-US" baseline="0" dirty="0"/>
              <a:t>\</a:t>
            </a:r>
            <a:endParaRPr lang="ru-RU" baseline="0" dirty="0"/>
          </a:p>
          <a:p>
            <a:pPr marL="228600" indent="-228600">
              <a:buAutoNum type="arabicParenR"/>
            </a:pPr>
            <a:r>
              <a:rPr lang="ru-RU" baseline="0" dirty="0"/>
              <a:t>строка с двойными \\ идёт только при задании в литералах, в памяти программы будет строка с одинарным </a:t>
            </a:r>
            <a:r>
              <a:rPr lang="en-US" baseline="0" dirty="0"/>
              <a:t>\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876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Вопрос: почему читается </a:t>
            </a:r>
            <a:r>
              <a:rPr lang="en-US" baseline="0" dirty="0"/>
              <a:t>MAX – 1</a:t>
            </a:r>
            <a:r>
              <a:rPr lang="ru-RU" baseline="0" dirty="0"/>
              <a:t> символов а не </a:t>
            </a:r>
            <a:r>
              <a:rPr lang="en-US" baseline="0" dirty="0"/>
              <a:t>MAX?</a:t>
            </a:r>
          </a:p>
          <a:p>
            <a:pPr marL="0" indent="0">
              <a:buNone/>
            </a:pPr>
            <a:r>
              <a:rPr lang="ru-RU" baseline="0" dirty="0"/>
              <a:t>Ответ: указывается длина буфера вместе с местом под концевой ноль</a:t>
            </a:r>
            <a:endParaRPr lang="en-US" baseline="0" dirty="0"/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ru-RU" baseline="0" dirty="0"/>
              <a:t>Обратите внимание: метод </a:t>
            </a:r>
            <a:r>
              <a:rPr lang="en-US" baseline="0" dirty="0" err="1"/>
              <a:t>getline</a:t>
            </a:r>
            <a:r>
              <a:rPr lang="en-US" baseline="0" dirty="0"/>
              <a:t> </a:t>
            </a:r>
            <a:r>
              <a:rPr lang="ru-RU" baseline="0" dirty="0"/>
              <a:t>очень удобен для извлечения строки в объект типа </a:t>
            </a:r>
            <a:r>
              <a:rPr lang="en-US" baseline="0" dirty="0"/>
              <a:t>string, </a:t>
            </a:r>
            <a:r>
              <a:rPr lang="ru-RU" baseline="0" dirty="0"/>
              <a:t>однако, поскольку потоки и строки находятся в разных файлах стандартной библиотеки и могут использоваться независимо, то ни один поток не содержит внутри ссылки на тип </a:t>
            </a:r>
            <a:r>
              <a:rPr lang="en-US" baseline="0" dirty="0"/>
              <a:t>string.</a:t>
            </a:r>
          </a:p>
          <a:p>
            <a:pPr marL="0" indent="0">
              <a:buNone/>
            </a:pPr>
            <a:r>
              <a:rPr lang="ru-RU" baseline="0" dirty="0"/>
              <a:t>Поэтому обращаться надо через внешнюю для классов-потоков функцию:</a:t>
            </a:r>
          </a:p>
          <a:p>
            <a:pPr marL="0" indent="0">
              <a:buNone/>
            </a:pPr>
            <a:r>
              <a:rPr lang="en-US" baseline="0" dirty="0" err="1"/>
              <a:t>istream</a:t>
            </a:r>
            <a:r>
              <a:rPr lang="en-US" baseline="0" dirty="0"/>
              <a:t>&amp; </a:t>
            </a:r>
            <a:r>
              <a:rPr lang="en-US" baseline="0" dirty="0" err="1"/>
              <a:t>getline</a:t>
            </a:r>
            <a:r>
              <a:rPr lang="en-US" baseline="0" dirty="0"/>
              <a:t>(</a:t>
            </a:r>
            <a:r>
              <a:rPr lang="en-US" baseline="0" dirty="0" err="1"/>
              <a:t>istream</a:t>
            </a:r>
            <a:r>
              <a:rPr lang="en-US" baseline="0" dirty="0"/>
              <a:t>&amp; s, OUT string&amp; str);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4008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err="1"/>
              <a:t>putback</a:t>
            </a:r>
            <a:r>
              <a:rPr lang="ru-RU" baseline="0" dirty="0"/>
              <a:t> работает только с одним символом и только если он только что был извлечён из входного потока:</a:t>
            </a:r>
          </a:p>
          <a:p>
            <a:pPr marL="0" indent="0">
              <a:buNone/>
            </a:pPr>
            <a:r>
              <a:rPr lang="ru-RU" baseline="0" dirty="0"/>
              <a:t>несколько символов обратно этим методом не вставить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5693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Этот пример подсматривает первый введённый символ(без удаления его из буфера чтения), и по нему определяет – вводится строка или число.</a:t>
            </a:r>
          </a:p>
          <a:p>
            <a:pPr marL="0" indent="0">
              <a:buNone/>
            </a:pPr>
            <a:r>
              <a:rPr lang="ru-RU" baseline="0" dirty="0"/>
              <a:t>В зависимости от этого использует соответствующий метод чтения.</a:t>
            </a:r>
            <a:endParaRPr lang="en-US" baseline="0" dirty="0"/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ru-RU" baseline="0" dirty="0"/>
              <a:t>Например, этот метод используется в манипуляторе </a:t>
            </a:r>
            <a:r>
              <a:rPr lang="en-US" baseline="0" dirty="0" err="1"/>
              <a:t>ws</a:t>
            </a:r>
            <a:r>
              <a:rPr lang="en-US" baseline="0" dirty="0"/>
              <a:t>, </a:t>
            </a:r>
            <a:r>
              <a:rPr lang="ru-RU" baseline="0" dirty="0"/>
              <a:t>который вычитывает из потока все подряд идущие пробельные символы.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8505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1) </a:t>
            </a:r>
            <a:r>
              <a:rPr lang="en-US" baseline="0" dirty="0" err="1"/>
              <a:t>putback</a:t>
            </a:r>
            <a:r>
              <a:rPr lang="ru-RU" baseline="0" dirty="0"/>
              <a:t> работает только с одним символом и только если он только что был извлечён из входного потока:</a:t>
            </a:r>
          </a:p>
          <a:p>
            <a:pPr marL="0" indent="0">
              <a:buNone/>
            </a:pPr>
            <a:r>
              <a:rPr lang="ru-RU" baseline="0" dirty="0"/>
              <a:t>несколько символов обратно этим методом не вставить</a:t>
            </a:r>
          </a:p>
          <a:p>
            <a:pPr marL="0" indent="0">
              <a:buNone/>
            </a:pPr>
            <a:r>
              <a:rPr lang="en-US" baseline="0" dirty="0"/>
              <a:t>2) </a:t>
            </a:r>
            <a:r>
              <a:rPr lang="ru-RU" baseline="0" dirty="0"/>
              <a:t>По сути это тот же пример, что и на предыдущем слайде</a:t>
            </a:r>
          </a:p>
          <a:p>
            <a:pPr marL="0" indent="0">
              <a:buNone/>
            </a:pPr>
            <a:r>
              <a:rPr lang="en-US" baseline="0" dirty="0"/>
              <a:t>3) </a:t>
            </a:r>
            <a:r>
              <a:rPr lang="ru-RU" baseline="0" dirty="0"/>
              <a:t>используя </a:t>
            </a:r>
            <a:r>
              <a:rPr lang="en-US" baseline="0" dirty="0"/>
              <a:t>get(), peek</a:t>
            </a:r>
            <a:r>
              <a:rPr lang="ru-RU" baseline="0" dirty="0"/>
              <a:t>()</a:t>
            </a:r>
            <a:r>
              <a:rPr lang="en-US" baseline="0" dirty="0"/>
              <a:t> </a:t>
            </a:r>
            <a:r>
              <a:rPr lang="ru-RU" baseline="0" dirty="0"/>
              <a:t>и </a:t>
            </a:r>
            <a:r>
              <a:rPr lang="en-US" baseline="0" dirty="0" err="1"/>
              <a:t>putback</a:t>
            </a:r>
            <a:r>
              <a:rPr lang="ru-RU" baseline="0" dirty="0"/>
              <a:t>() последовательно</a:t>
            </a:r>
            <a:r>
              <a:rPr lang="en-US" baseline="0" dirty="0"/>
              <a:t> </a:t>
            </a:r>
            <a:r>
              <a:rPr lang="ru-RU" baseline="0" dirty="0"/>
              <a:t>можно посмотреть вперёд потока только на 2 символа :(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4941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8365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Одна из задач лабораторного практикума предполагает создание базы данных с записями о студентах.</a:t>
            </a:r>
          </a:p>
          <a:p>
            <a:pPr marL="0" indent="0">
              <a:buNone/>
            </a:pPr>
            <a:r>
              <a:rPr lang="ru-RU" baseline="0" dirty="0"/>
              <a:t>Информация об каждом студенте хранится в виде структуры.</a:t>
            </a:r>
          </a:p>
          <a:p>
            <a:pPr marL="0" indent="0">
              <a:buNone/>
            </a:pPr>
            <a:r>
              <a:rPr lang="ru-RU" baseline="0" dirty="0"/>
              <a:t>Набор структур будет хранится в бинарном файле.</a:t>
            </a:r>
          </a:p>
          <a:p>
            <a:pPr marL="0" indent="0">
              <a:buNone/>
            </a:pPr>
            <a:r>
              <a:rPr lang="ru-RU" baseline="0" dirty="0"/>
              <a:t>Суть задачи одного из вариантов: найти студента по фамилии и перевести на следующий курс.</a:t>
            </a:r>
          </a:p>
          <a:p>
            <a:pPr marL="0" indent="0">
              <a:buNone/>
            </a:pPr>
            <a:r>
              <a:rPr lang="ru-RU" baseline="0" dirty="0"/>
              <a:t>То есть с помощью цикла надо прочесть всех студентов, и перезаписать в файле только одну структуру.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4266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С текстовыми файлами такое невозможно, поскольку каждая запись будет разной длины.</a:t>
            </a:r>
            <a:br>
              <a:rPr lang="ru-RU" baseline="0" dirty="0"/>
            </a:br>
            <a:r>
              <a:rPr lang="ru-RU" baseline="0" dirty="0"/>
              <a:t>Для текстовых файлов придётся перезаписывать весь файл целиком.</a:t>
            </a:r>
            <a:endParaRPr lang="en-US" baseline="0" dirty="0"/>
          </a:p>
          <a:p>
            <a:pPr marL="0" indent="0">
              <a:buNone/>
            </a:pPr>
            <a:r>
              <a:rPr lang="ru-RU" baseline="0" dirty="0"/>
              <a:t>Ограничение:</a:t>
            </a:r>
          </a:p>
          <a:p>
            <a:pPr marL="0" indent="0">
              <a:buNone/>
            </a:pPr>
            <a:r>
              <a:rPr lang="ru-RU" baseline="0" dirty="0"/>
              <a:t>Такие операции записи допустимы только в случае, если внутри структуры </a:t>
            </a:r>
            <a:r>
              <a:rPr lang="en-US" baseline="0" dirty="0" err="1"/>
              <a:t>CStudent</a:t>
            </a:r>
            <a:r>
              <a:rPr lang="en-US" baseline="0" dirty="0"/>
              <a:t> </a:t>
            </a:r>
            <a:r>
              <a:rPr lang="ru-RU" baseline="0" dirty="0"/>
              <a:t>нет указателей, а значит такой подход не применим при использовании строк типа </a:t>
            </a:r>
            <a:r>
              <a:rPr lang="en-US" baseline="0" dirty="0"/>
              <a:t>string.</a:t>
            </a:r>
            <a:br>
              <a:rPr lang="en-US" baseline="0" dirty="0"/>
            </a:br>
            <a:r>
              <a:rPr lang="ru-RU" baseline="0" dirty="0"/>
              <a:t>Для такого прямого доступа к структурам в файле строки должны храниться в виде </a:t>
            </a:r>
            <a:r>
              <a:rPr lang="en-US" baseline="0" dirty="0"/>
              <a:t>C</a:t>
            </a:r>
            <a:r>
              <a:rPr lang="ru-RU" baseline="0" dirty="0"/>
              <a:t>-массивов, например так:</a:t>
            </a:r>
          </a:p>
          <a:p>
            <a:pPr marL="0" indent="0">
              <a:buNone/>
            </a:pPr>
            <a:r>
              <a:rPr lang="en-US" baseline="0" dirty="0" err="1"/>
              <a:t>CStudent</a:t>
            </a: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{</a:t>
            </a:r>
          </a:p>
          <a:p>
            <a:pPr marL="0" indent="0">
              <a:buNone/>
            </a:pPr>
            <a:r>
              <a:rPr lang="en-US" baseline="0" dirty="0"/>
              <a:t>char FirstName[80];</a:t>
            </a:r>
          </a:p>
          <a:p>
            <a:pPr marL="0" indent="0">
              <a:buNone/>
            </a:pPr>
            <a:r>
              <a:rPr lang="en-US" baseline="0" dirty="0"/>
              <a:t>char </a:t>
            </a:r>
            <a:r>
              <a:rPr lang="en-US" baseline="0" dirty="0" err="1"/>
              <a:t>LastName</a:t>
            </a:r>
            <a:r>
              <a:rPr lang="en-US" baseline="0" dirty="0"/>
              <a:t>[80];</a:t>
            </a:r>
          </a:p>
          <a:p>
            <a:pPr marL="0" indent="0">
              <a:buNone/>
            </a:pPr>
            <a:r>
              <a:rPr lang="en-US" baseline="0" dirty="0"/>
              <a:t>}</a:t>
            </a:r>
          </a:p>
          <a:p>
            <a:pPr marL="0" indent="0">
              <a:buNone/>
            </a:pPr>
            <a:r>
              <a:rPr lang="ru-RU" baseline="0" dirty="0"/>
              <a:t>При таком подходе все структуры будут одного и того же размера, лишнее место будет заполнено нулями.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8903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Для использования строковых потоков, необходимо подключить</a:t>
            </a:r>
          </a:p>
          <a:p>
            <a:pPr marL="0" indent="0">
              <a:buNone/>
            </a:pPr>
            <a:r>
              <a:rPr lang="en-US" baseline="0" dirty="0"/>
              <a:t>#include &lt;</a:t>
            </a:r>
            <a:r>
              <a:rPr lang="en-US" baseline="0" dirty="0" err="1"/>
              <a:t>strstream</a:t>
            </a:r>
            <a:r>
              <a:rPr lang="en-US" baseline="0" dirty="0"/>
              <a:t>&gt;</a:t>
            </a:r>
            <a:endParaRPr lang="ru-RU" baseline="0" dirty="0"/>
          </a:p>
          <a:p>
            <a:pPr marL="0" indent="0">
              <a:buNone/>
            </a:pPr>
            <a:endParaRPr lang="ru-RU" baseline="0" dirty="0"/>
          </a:p>
          <a:p>
            <a:pPr marL="0" indent="0">
              <a:buNone/>
            </a:pPr>
            <a:r>
              <a:rPr lang="ru-RU" baseline="0" dirty="0"/>
              <a:t>Этот пример создаёт поток </a:t>
            </a:r>
            <a:r>
              <a:rPr lang="en-US" baseline="0" dirty="0"/>
              <a:t>str </a:t>
            </a:r>
            <a:r>
              <a:rPr lang="ru-RU" baseline="0" dirty="0"/>
              <a:t>и передаёт ему в конструктор текстовый буфер заканчивающийся концевым нулём. Все дальнейшие чтения из потока </a:t>
            </a:r>
            <a:r>
              <a:rPr lang="en-US" baseline="0" dirty="0"/>
              <a:t>str </a:t>
            </a:r>
            <a:r>
              <a:rPr lang="ru-RU" baseline="0" dirty="0"/>
              <a:t>будут приводить к чтениям из этой строки.</a:t>
            </a:r>
          </a:p>
          <a:p>
            <a:pPr marL="0" indent="0">
              <a:buNone/>
            </a:pPr>
            <a:r>
              <a:rPr lang="ru-RU" baseline="0" dirty="0"/>
              <a:t>Далее в примере читается 5 чисел из потока, и однократно проверяется корректность прочтения сразу всех чисел.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ru-RU" baseline="0" dirty="0"/>
              <a:t>Привожу пример только для </a:t>
            </a:r>
            <a:r>
              <a:rPr lang="en-US" baseline="0" dirty="0"/>
              <a:t>istrstream – </a:t>
            </a:r>
            <a:r>
              <a:rPr lang="ru-RU" baseline="0" dirty="0"/>
              <a:t>потока позволяющего разобрать строку на составляющие. Для потока вывода в строку гораздо удобнее использовать поток над </a:t>
            </a:r>
            <a:r>
              <a:rPr lang="en-US" baseline="0" dirty="0"/>
              <a:t>string, </a:t>
            </a:r>
            <a:r>
              <a:rPr lang="ru-RU" baseline="0" dirty="0"/>
              <a:t>потому что с ним нет необходимости думать о размере выделяемого буфера (</a:t>
            </a:r>
            <a:r>
              <a:rPr lang="en-US" baseline="0" dirty="0"/>
              <a:t>string </a:t>
            </a:r>
            <a:r>
              <a:rPr lang="ru-RU" baseline="0" dirty="0"/>
              <a:t>выделяет место сам).</a:t>
            </a:r>
          </a:p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9370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aseline="0" dirty="0"/>
              <a:t>Пример на слайде записывает отформатированные в текст числа от 1 до 8 в строку</a:t>
            </a:r>
          </a:p>
          <a:p>
            <a:pPr marL="228600" indent="-228600">
              <a:buAutoNum type="arabicParenR"/>
            </a:pPr>
            <a:r>
              <a:rPr lang="ru-RU" baseline="0" dirty="0"/>
              <a:t>Для использования строковых потоков над объектами типа </a:t>
            </a:r>
            <a:r>
              <a:rPr lang="ru-RU" baseline="0" dirty="0" err="1"/>
              <a:t>string</a:t>
            </a:r>
            <a:r>
              <a:rPr lang="ru-RU" baseline="0" dirty="0"/>
              <a:t>, необходимо подключить</a:t>
            </a:r>
            <a:br>
              <a:rPr lang="ru-RU" baseline="0" dirty="0"/>
            </a:br>
            <a:r>
              <a:rPr lang="ru-RU" baseline="0" dirty="0"/>
              <a:t>#</a:t>
            </a:r>
            <a:r>
              <a:rPr lang="ru-RU" baseline="0" dirty="0" err="1"/>
              <a:t>include</a:t>
            </a:r>
            <a:r>
              <a:rPr lang="ru-RU" baseline="0" dirty="0"/>
              <a:t> &lt;</a:t>
            </a:r>
            <a:r>
              <a:rPr lang="ru-RU" baseline="0" dirty="0" err="1"/>
              <a:t>sstream</a:t>
            </a:r>
            <a:r>
              <a:rPr lang="ru-RU" baseline="0" dirty="0"/>
              <a:t>&gt;</a:t>
            </a:r>
          </a:p>
          <a:p>
            <a:pPr marL="228600" indent="-228600">
              <a:buAutoNum type="arabicParenR"/>
            </a:pPr>
            <a:r>
              <a:rPr lang="ru-RU" baseline="0" dirty="0"/>
              <a:t>Вывод в строковый поток ничем не отличается от вывода на экран – все операторы и манипуляторы доступны.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метод</a:t>
            </a:r>
            <a:r>
              <a:rPr lang="en-US" baseline="0" dirty="0"/>
              <a:t> </a:t>
            </a:r>
            <a:r>
              <a:rPr lang="en-US" baseline="0" dirty="0">
                <a:latin typeface="Consolas" panose="020B0609020204030204" pitchFamily="49" charset="0"/>
                <a:cs typeface="Consolas" panose="020B0609020204030204" pitchFamily="49" charset="0"/>
              </a:rPr>
              <a:t>stringstream::str()</a:t>
            </a:r>
            <a:r>
              <a:rPr lang="ru-RU" baseline="0" dirty="0">
                <a:latin typeface="Consolas" panose="020B0609020204030204" pitchFamily="49" charset="0"/>
                <a:cs typeface="Consolas" panose="020B0609020204030204" pitchFamily="49" charset="0"/>
              </a:rPr>
              <a:t> возвращает константную строку</a:t>
            </a:r>
            <a:r>
              <a:rPr lang="en-US" baseline="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ru-RU" baseline="0" dirty="0">
                <a:latin typeface="Consolas" panose="020B0609020204030204" pitchFamily="49" charset="0"/>
                <a:cs typeface="Consolas" panose="020B0609020204030204" pitchFamily="49" charset="0"/>
              </a:rPr>
              <a:t>буфер куда поток выводит отформатированный текст и откуда читает.</a:t>
            </a:r>
            <a:endParaRPr lang="ru-RU" baseline="0" dirty="0"/>
          </a:p>
          <a:p>
            <a:pPr marL="228600" indent="-228600">
              <a:buAutoNum type="arabicParenR"/>
            </a:pPr>
            <a:r>
              <a:rPr lang="ru-RU" baseline="0" dirty="0">
                <a:latin typeface="Consolas" panose="020B0609020204030204" pitchFamily="49" charset="0"/>
                <a:cs typeface="Consolas" panose="020B0609020204030204" pitchFamily="49" charset="0"/>
              </a:rPr>
              <a:t>Строковые потоки позволяют привычным уже способом форматировать числа в текст, и преобразовывать текст в числа. Альтернативный способ – использовать набор функций преобразования</a:t>
            </a:r>
            <a:r>
              <a:rPr lang="en-US" baseline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en-US" baseline="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itoa</a:t>
            </a:r>
            <a:r>
              <a:rPr lang="ru-RU" baseline="0" dirty="0">
                <a:latin typeface="Consolas" panose="020B0609020204030204" pitchFamily="49" charset="0"/>
                <a:cs typeface="Consolas" panose="020B0609020204030204" pitchFamily="49" charset="0"/>
              </a:rPr>
              <a:t> и </a:t>
            </a:r>
            <a:r>
              <a:rPr lang="ru-RU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тд</a:t>
            </a:r>
            <a:r>
              <a:rPr lang="en-US" baseline="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ru-RU" baseline="0" dirty="0">
                <a:latin typeface="Consolas" panose="020B0609020204030204" pitchFamily="49" charset="0"/>
                <a:cs typeface="Consolas" panose="020B0609020204030204" pitchFamily="49" charset="0"/>
              </a:rPr>
              <a:t> которые к тому же и по разному объявлены в разных компиляторах.</a:t>
            </a:r>
            <a:endParaRPr lang="en-US" baseline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1709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Пример на слайде показывает запись текста в поток </a:t>
            </a:r>
            <a:r>
              <a:rPr lang="en-US" baseline="0" dirty="0"/>
              <a:t>stream, </a:t>
            </a:r>
            <a:r>
              <a:rPr lang="ru-RU" baseline="0" dirty="0"/>
              <a:t>а затем чтение из него чисел, точно так же, как это бы происходило со стандартным потоком </a:t>
            </a:r>
            <a:r>
              <a:rPr lang="en-US" baseline="0" dirty="0" err="1"/>
              <a:t>cin</a:t>
            </a:r>
            <a:r>
              <a:rPr lang="ru-RU" baseline="0" dirty="0"/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Вывод в строковый поток ничем не отличается от вывода на экран – все операторы и манипуляторы доступны.</a:t>
            </a:r>
            <a:endParaRPr lang="ru-RU" baseline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AutoNum type="arabicParenR"/>
            </a:pPr>
            <a:r>
              <a:rPr lang="ru-RU" baseline="0" dirty="0">
                <a:latin typeface="Consolas" panose="020B0609020204030204" pitchFamily="49" charset="0"/>
                <a:cs typeface="Consolas" panose="020B0609020204030204" pitchFamily="49" charset="0"/>
              </a:rPr>
              <a:t>Строка при чтении не уменьшается, вместо этого смещается указатель позиции чтения. При записи новый текст дописывается в конец строки.</a:t>
            </a:r>
            <a:br>
              <a:rPr lang="ru-RU" baseline="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baseline="0" dirty="0">
                <a:latin typeface="Consolas" panose="020B0609020204030204" pitchFamily="49" charset="0"/>
                <a:cs typeface="Consolas" panose="020B0609020204030204" pitchFamily="49" charset="0"/>
              </a:rPr>
              <a:t>Поэтому после чтения из потока переменных </a:t>
            </a:r>
            <a:r>
              <a:rPr lang="en-US" baseline="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baseline="0" dirty="0">
                <a:latin typeface="Consolas" panose="020B0609020204030204" pitchFamily="49" charset="0"/>
                <a:cs typeface="Consolas" panose="020B0609020204030204" pitchFamily="49" charset="0"/>
              </a:rPr>
              <a:t>и </a:t>
            </a:r>
            <a:r>
              <a:rPr lang="en-US" baseline="0" dirty="0"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ru-RU" baseline="0" dirty="0">
                <a:latin typeface="Consolas" panose="020B0609020204030204" pitchFamily="49" charset="0"/>
                <a:cs typeface="Consolas" panose="020B0609020204030204" pitchFamily="49" charset="0"/>
              </a:rPr>
              <a:t>сама строка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baseline="0" dirty="0" err="1">
                <a:latin typeface="Consolas" panose="020B0609020204030204" pitchFamily="49" charset="0"/>
                <a:cs typeface="Consolas" panose="020B0609020204030204" pitchFamily="49" charset="0"/>
              </a:rPr>
              <a:t>.str</a:t>
            </a:r>
            <a:r>
              <a:rPr lang="en-US" baseline="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baseline="0" dirty="0">
                <a:latin typeface="Consolas" panose="020B0609020204030204" pitchFamily="49" charset="0"/>
                <a:cs typeface="Consolas" panose="020B0609020204030204" pitchFamily="49" charset="0"/>
              </a:rPr>
              <a:t> не изменилась.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809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aseline="0" dirty="0"/>
              <a:t>в ОС </a:t>
            </a:r>
            <a:r>
              <a:rPr lang="en-US" baseline="0" dirty="0"/>
              <a:t>Linux </a:t>
            </a:r>
            <a:r>
              <a:rPr lang="ru-RU" baseline="0" dirty="0"/>
              <a:t>нет отдельных дисков есть один "корень" файловой системы, а к нему логически подключаются диски в виде отдельных каталогов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8680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Пример на слайде читает посимвольно текстовый файл </a:t>
            </a:r>
            <a:r>
              <a:rPr lang="en-US" baseline="0" dirty="0"/>
              <a:t>1.txt </a:t>
            </a:r>
            <a:r>
              <a:rPr lang="ru-RU" baseline="0" dirty="0"/>
              <a:t>и записывает его в строковый поток, заменяя при этом символы-разделители на пробелы.</a:t>
            </a:r>
            <a:br>
              <a:rPr lang="ru-RU" baseline="0" dirty="0"/>
            </a:br>
            <a:r>
              <a:rPr lang="ru-RU" baseline="0" dirty="0"/>
              <a:t>Далее из строкового потока текст читается по словам, с использованием встроенного разделения слов пробелами.</a:t>
            </a:r>
            <a:br>
              <a:rPr lang="ru-RU" baseline="0" dirty="0"/>
            </a:br>
            <a:r>
              <a:rPr lang="ru-RU" baseline="0" dirty="0"/>
              <a:t>Такой пример позволяет реализовать функциональность функции </a:t>
            </a:r>
            <a:r>
              <a:rPr lang="en-US" baseline="0" dirty="0" err="1"/>
              <a:t>strtok</a:t>
            </a:r>
            <a:r>
              <a:rPr lang="en-US" baseline="0" dirty="0"/>
              <a:t> </a:t>
            </a:r>
            <a:r>
              <a:rPr lang="ru-RU" baseline="0" dirty="0"/>
              <a:t>без дополнительного выделения памяти для буфера (он всё равно существует, но инкапсулирован в объекте </a:t>
            </a:r>
            <a:r>
              <a:rPr lang="en-US" baseline="0" dirty="0"/>
              <a:t>stream).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Использование функции </a:t>
            </a:r>
            <a:r>
              <a:rPr lang="en-US" baseline="0" dirty="0" err="1"/>
              <a:t>strchr</a:t>
            </a:r>
            <a:r>
              <a:rPr lang="en-US" baseline="0" dirty="0"/>
              <a:t> </a:t>
            </a:r>
            <a:r>
              <a:rPr lang="ru-RU" baseline="0" dirty="0"/>
              <a:t>для проверки, является ли текущий символ </a:t>
            </a:r>
            <a:r>
              <a:rPr lang="en-US" baseline="0" dirty="0"/>
              <a:t>c </a:t>
            </a:r>
            <a:r>
              <a:rPr lang="ru-RU" baseline="0" dirty="0"/>
              <a:t>одним из символов разделителей, позволяет сделать код ещё короче.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9223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При запуске исполняемого файла ему можно передать параметры через командную строку.</a:t>
            </a:r>
            <a:br>
              <a:rPr lang="ru-RU" baseline="0" dirty="0"/>
            </a:br>
            <a:r>
              <a:rPr lang="ru-RU" baseline="0" dirty="0"/>
              <a:t>Параметры таким образом передаются при запуске любого исполняемого файла, даже если он запущен не через командную строку.</a:t>
            </a:r>
          </a:p>
          <a:p>
            <a:pPr marL="0" indent="0">
              <a:buNone/>
            </a:pPr>
            <a:r>
              <a:rPr lang="ru-RU" baseline="0" dirty="0"/>
              <a:t>Чтобы получить переданные таким способом параметры надо основную функцию </a:t>
            </a:r>
            <a:r>
              <a:rPr lang="en-US" baseline="0" dirty="0"/>
              <a:t>main </a:t>
            </a:r>
            <a:r>
              <a:rPr lang="ru-RU" baseline="0" dirty="0"/>
              <a:t>объявить указанным на слайде способом: с двумя аргументами.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7445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Параметры командной строки автоматически анализируются стандартной библиотекой </a:t>
            </a:r>
            <a:r>
              <a:rPr lang="en-US" baseline="0" dirty="0"/>
              <a:t>C++ </a:t>
            </a:r>
            <a:r>
              <a:rPr lang="ru-RU" baseline="0" dirty="0"/>
              <a:t>и передаются в функцию в виде массива строк.</a:t>
            </a:r>
          </a:p>
          <a:p>
            <a:pPr marL="0" indent="0">
              <a:buNone/>
            </a:pPr>
            <a:r>
              <a:rPr lang="ru-RU" baseline="0" dirty="0"/>
              <a:t>Считается что отдельные параметры отделяются пробелами.</a:t>
            </a:r>
          </a:p>
          <a:p>
            <a:pPr marL="0" indent="0">
              <a:buNone/>
            </a:pPr>
            <a:r>
              <a:rPr lang="ru-RU" baseline="0" dirty="0"/>
              <a:t>Параметр с индексом 0 – всегда имя и путь к исполняемому файлу.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2427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2790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Допустим, мы хотим написать программу, которая будет обрабатывать файл переданный через параметры командной строки.</a:t>
            </a:r>
            <a:br>
              <a:rPr lang="ru-RU" baseline="0" dirty="0"/>
            </a:br>
            <a:r>
              <a:rPr lang="ru-RU" baseline="0" dirty="0" err="1"/>
              <a:t>Приведенным</a:t>
            </a:r>
            <a:r>
              <a:rPr lang="ru-RU" baseline="0" dirty="0"/>
              <a:t> на слайде способом можно организовать загрузку и обработку файла.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9691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Для отладки такой программу параметры командной строки можно указать в свойствах проекта.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9677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5441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Пример группировки функций по уровням:</a:t>
            </a:r>
          </a:p>
          <a:p>
            <a:pPr marL="228600" indent="-228600">
              <a:buAutoNum type="arabicParenR"/>
            </a:pPr>
            <a:r>
              <a:rPr lang="ru-RU" baseline="0" dirty="0"/>
              <a:t>отдельно уровень класса описывающего студента, содержащего функции:</a:t>
            </a:r>
            <a:br>
              <a:rPr lang="ru-RU" baseline="0" dirty="0"/>
            </a:br>
            <a:r>
              <a:rPr lang="ru-RU" baseline="0" dirty="0"/>
              <a:t>- ввода информации с клавиатуры</a:t>
            </a:r>
            <a:br>
              <a:rPr lang="ru-RU" baseline="0" dirty="0"/>
            </a:br>
            <a:r>
              <a:rPr lang="ru-RU" baseline="0" dirty="0"/>
              <a:t>- вывода на экран содержимого одной структуры</a:t>
            </a:r>
            <a:br>
              <a:rPr lang="ru-RU" baseline="0" dirty="0"/>
            </a:br>
            <a:r>
              <a:rPr lang="ru-RU" baseline="0" dirty="0"/>
              <a:t>- записи в файл (одна функция для бинарного файла, одна для текстового)</a:t>
            </a:r>
            <a:br>
              <a:rPr lang="ru-RU" baseline="0" dirty="0"/>
            </a:br>
            <a:r>
              <a:rPr lang="ru-RU" baseline="0" dirty="0"/>
              <a:t>- чтения одной структуры из файла (функция для бинарного файла и функция для текстового)</a:t>
            </a:r>
          </a:p>
          <a:p>
            <a:pPr marL="228600" indent="-228600">
              <a:buAutoNum type="arabicParenR"/>
            </a:pPr>
            <a:r>
              <a:rPr lang="ru-RU" baseline="0" dirty="0"/>
              <a:t>отдельно уровень коллекции студентов – это тоже класс, функции те же самые + меню выбора действий,</a:t>
            </a:r>
            <a:br>
              <a:rPr lang="ru-RU" baseline="0" dirty="0"/>
            </a:br>
            <a:r>
              <a:rPr lang="ru-RU" baseline="0" dirty="0"/>
              <a:t>но эти функции должны вызывать методы из объектов класса </a:t>
            </a:r>
            <a:r>
              <a:rPr lang="en-US" baseline="0" dirty="0" err="1"/>
              <a:t>CPerson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5838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283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Про наследование поговорим на одной из последующих лекций.</a:t>
            </a:r>
          </a:p>
          <a:p>
            <a:pPr marL="0" indent="0">
              <a:buNone/>
            </a:pPr>
            <a:r>
              <a:rPr lang="ru-RU" baseline="0" dirty="0"/>
              <a:t>На текущий момент достаточно запомнить, что все операторы ввода вывода и манипуляторы, которые работают со стандартными потоками </a:t>
            </a:r>
            <a:r>
              <a:rPr lang="en-US" baseline="0" dirty="0" err="1"/>
              <a:t>cin</a:t>
            </a:r>
            <a:r>
              <a:rPr lang="ru-RU" baseline="0" dirty="0"/>
              <a:t>/</a:t>
            </a:r>
            <a:r>
              <a:rPr lang="en-US" baseline="0" dirty="0" err="1"/>
              <a:t>cout</a:t>
            </a:r>
            <a:r>
              <a:rPr lang="ru-RU" baseline="0" dirty="0"/>
              <a:t>,</a:t>
            </a:r>
            <a:r>
              <a:rPr lang="en-US" baseline="0" dirty="0"/>
              <a:t> </a:t>
            </a:r>
            <a:r>
              <a:rPr lang="ru-RU" baseline="0" dirty="0"/>
              <a:t>точно так же работают и с файловыми потоками.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034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aseline="0" dirty="0"/>
              <a:t>Этот слайд был уже в этой теме ранее, далее будут рассмотрены методы работы с текстовыми и бинарными файловыми потоками.</a:t>
            </a:r>
          </a:p>
          <a:p>
            <a:pPr marL="228600" indent="-228600">
              <a:buAutoNum type="arabicParenR"/>
            </a:pPr>
            <a:r>
              <a:rPr lang="ru-RU" baseline="0" dirty="0"/>
              <a:t>Файлы записанные в отформатированном виде – текстовые, а в виде прямой копии из памяти – бинарные, но ничто не мешает читать текстовые файлы, как бинарные, а вот бинарные как текстовые - бессмысленно</a:t>
            </a:r>
          </a:p>
          <a:p>
            <a:pPr marL="228600" indent="-228600">
              <a:buAutoNum type="arabicParenR"/>
            </a:pPr>
            <a:r>
              <a:rPr lang="ru-RU" baseline="0" dirty="0"/>
              <a:t>Все потоки поддерживают оба типа доступа, а вот какой файл попробует открыть пользователь – вопрос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627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395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Подсвечен курсором символ с</a:t>
            </a:r>
            <a:r>
              <a:rPr lang="ru-RU" baseline="0" dirty="0"/>
              <a:t> кодом 9 – это символ табуляции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368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951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ОСНОВЫ СИСТЕМЫ ВВОДА-ВЫВОДА</a:t>
            </a:r>
          </a:p>
        </p:txBody>
      </p:sp>
      <p:sp>
        <p:nvSpPr>
          <p:cNvPr id="8" name="Дата 5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ОСНОВЫ СИСТЕМЫ ВВОДА-ВЫВОДА</a:t>
            </a:r>
          </a:p>
        </p:txBody>
      </p:sp>
      <p:sp>
        <p:nvSpPr>
          <p:cNvPr id="12" name="Дата 5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ОСНОВЫ СИСТЕМЫ ВВОДА-ВЫВОДА</a:t>
            </a:r>
          </a:p>
        </p:txBody>
      </p:sp>
      <p:sp>
        <p:nvSpPr>
          <p:cNvPr id="12" name="Дата 5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55080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Файловые потоки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1197000"/>
            <a:ext cx="8712000" cy="4462760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pPr marL="342900" indent="-342900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b="1" dirty="0"/>
              <a:t>Файл</a:t>
            </a:r>
            <a:r>
              <a:rPr lang="ru-RU" sz="2400" dirty="0"/>
              <a:t> – последовательность байт на внешнем устройстве</a:t>
            </a:r>
          </a:p>
          <a:p>
            <a:pPr marL="342900" indent="-342900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В файлах можно хранить информацию между </a:t>
            </a:r>
            <a:r>
              <a:rPr lang="ru-RU" sz="2400" dirty="0" err="1"/>
              <a:t>перезапусками</a:t>
            </a:r>
            <a:r>
              <a:rPr lang="ru-RU" sz="2400" dirty="0"/>
              <a:t> программы или в процессе работы программы</a:t>
            </a:r>
            <a:r>
              <a:rPr lang="en-US" sz="2400" dirty="0"/>
              <a:t> </a:t>
            </a:r>
            <a:r>
              <a:rPr lang="ru-RU" sz="2400" dirty="0"/>
              <a:t>(если данные не помещаются в оперативную память)</a:t>
            </a:r>
          </a:p>
          <a:p>
            <a:pPr marL="342900" indent="-342900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Через файлы можно передавать информацию между разными программами или пересылать их через интернет</a:t>
            </a:r>
          </a:p>
          <a:p>
            <a:pPr marL="342900" indent="-342900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Для упорядоченного хранения множества файлов на внешних носителях используется файловая система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Файловая система представляет собой ориентированный граф,</a:t>
            </a:r>
            <a:br>
              <a:rPr lang="ru-RU" sz="2400" dirty="0"/>
            </a:br>
            <a:r>
              <a:rPr lang="ru-RU" sz="2400" dirty="0"/>
              <a:t>в котором узлы – каталоги (директории),</a:t>
            </a:r>
            <a:br>
              <a:rPr lang="ru-RU" sz="2400" dirty="0"/>
            </a:br>
            <a:r>
              <a:rPr lang="ru-RU" sz="2400" dirty="0"/>
              <a:t>а листья – отдельные файлы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1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1989000"/>
            <a:ext cx="8640000" cy="4051361"/>
          </a:xfrm>
          <a:prstGeom prst="rect">
            <a:avLst/>
          </a:prstGeom>
        </p:spPr>
      </p:pic>
      <p:sp>
        <p:nvSpPr>
          <p:cNvPr id="25" name="Скругленный прямоугольник 24"/>
          <p:cNvSpPr/>
          <p:nvPr/>
        </p:nvSpPr>
        <p:spPr>
          <a:xfrm>
            <a:off x="2412000" y="765000"/>
            <a:ext cx="6480000" cy="1080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Числа разделяются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символами конца строки,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табуляциями (код 9 или </a:t>
            </a:r>
            <a:r>
              <a:rPr lang="en-US" sz="2400" dirty="0">
                <a:solidFill>
                  <a:schemeClr val="tx1"/>
                </a:solidFill>
              </a:rPr>
              <a:t>'\t') </a:t>
            </a:r>
            <a:r>
              <a:rPr lang="ru-RU" sz="2400" dirty="0">
                <a:solidFill>
                  <a:schemeClr val="tx1"/>
                </a:solidFill>
              </a:rPr>
              <a:t>или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пробелами (код 0</a:t>
            </a:r>
            <a:r>
              <a:rPr lang="en-US" sz="2400" dirty="0">
                <a:solidFill>
                  <a:schemeClr val="tx1"/>
                </a:solidFill>
              </a:rPr>
              <a:t>x</a:t>
            </a:r>
            <a:r>
              <a:rPr lang="ru-RU" sz="2400" dirty="0">
                <a:solidFill>
                  <a:schemeClr val="tx1"/>
                </a:solidFill>
              </a:rPr>
              <a:t>20 или 32 или </a:t>
            </a:r>
            <a:r>
              <a:rPr lang="en-US" sz="2400" dirty="0">
                <a:solidFill>
                  <a:schemeClr val="tx1"/>
                </a:solidFill>
              </a:rPr>
              <a:t>' ')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966684" y="4683730"/>
            <a:ext cx="432000" cy="4320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7977623" y="4713200"/>
            <a:ext cx="360000" cy="3600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6927093" y="5185302"/>
            <a:ext cx="360000" cy="3600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1825726" y="5166465"/>
            <a:ext cx="432000" cy="4320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6" name="Заголовок 5"/>
          <p:cNvSpPr txBox="1">
            <a:spLocks/>
          </p:cNvSpPr>
          <p:nvPr/>
        </p:nvSpPr>
        <p:spPr>
          <a:xfrm>
            <a:off x="252000" y="117000"/>
            <a:ext cx="8424000" cy="791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Текстовые файлы</a:t>
            </a:r>
          </a:p>
        </p:txBody>
      </p:sp>
    </p:spTree>
    <p:extLst>
      <p:ext uri="{BB962C8B-B14F-4D97-AF65-F5344CB8AC3E}">
        <p14:creationId xmlns:p14="http://schemas.microsoft.com/office/powerpoint/2010/main" val="858549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0000" y="837000"/>
            <a:ext cx="88560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Ввод-вывод в текстовом виде осуществляется операторами</a:t>
            </a:r>
            <a:br>
              <a:rPr lang="ru-RU" sz="2400" dirty="0"/>
            </a:br>
            <a:r>
              <a:rPr lang="en-US" sz="2400" dirty="0"/>
              <a:t>&gt;&gt; </a:t>
            </a:r>
            <a:r>
              <a:rPr lang="ru-RU" sz="2400" dirty="0"/>
              <a:t>и </a:t>
            </a:r>
            <a:r>
              <a:rPr lang="en-US" sz="2400" dirty="0"/>
              <a:t>&lt;&lt;</a:t>
            </a:r>
            <a:endParaRPr lang="ru-RU" sz="2400" dirty="0"/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При этом при выводе данные форматируются в текст, а при вводе преобразуются из текста в бинарную форму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Параметры форматирования заданы по умолчанию, но могут быть изменены с помощью методов соответствующих объектов-потоков, флагов или манипуляторов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Данные в виде текста занимают разное количество байт в зависимости от типа</a:t>
            </a:r>
            <a:br>
              <a:rPr lang="ru-RU" sz="2400" dirty="0"/>
            </a:br>
            <a:r>
              <a:rPr lang="ru-RU" sz="2400" dirty="0"/>
              <a:t>(переменная типа </a:t>
            </a:r>
            <a:r>
              <a:rPr lang="en-US" sz="2400" dirty="0">
                <a:solidFill>
                  <a:srgbClr val="0000FF"/>
                </a:solidFill>
              </a:rPr>
              <a:t>int</a:t>
            </a:r>
            <a:r>
              <a:rPr lang="en-US" sz="2400" dirty="0"/>
              <a:t> </a:t>
            </a:r>
            <a:r>
              <a:rPr lang="ru-RU" sz="2400" dirty="0"/>
              <a:t>в текстовом файле занимает</a:t>
            </a:r>
            <a:br>
              <a:rPr lang="ru-RU" sz="2400" dirty="0"/>
            </a:br>
            <a:r>
              <a:rPr lang="ru-RU" sz="2400" dirty="0"/>
              <a:t>от 1 до 11 символов (например 0 и -2147483648),</a:t>
            </a:r>
            <a:br>
              <a:rPr lang="ru-RU" sz="2400" dirty="0"/>
            </a:br>
            <a:r>
              <a:rPr lang="ru-RU" sz="2400" dirty="0"/>
              <a:t>против 4 байт в бинарном файле)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Данные в текстовом файле чаще всего занимают больше места, чем в бинарном файле 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17000"/>
            <a:ext cx="8424000" cy="791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Текстовые файлы</a:t>
            </a:r>
          </a:p>
        </p:txBody>
      </p:sp>
    </p:spTree>
    <p:extLst>
      <p:ext uri="{BB962C8B-B14F-4D97-AF65-F5344CB8AC3E}">
        <p14:creationId xmlns:p14="http://schemas.microsoft.com/office/powerpoint/2010/main" val="343906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2000" y="981000"/>
            <a:ext cx="85680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Основное удобство текстовых файлов в том, что информация сразу хранится в понятном человеку формате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Текстовые файлы допускают изменение позиции чтения/записи, но это чаще всего не имеет смысла, поскольку данные всегда занимают переменное количество байт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То есть чтобы прочесть третью строчку придётся прочесть полностью две предыдущих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Таким образом текстовые файлы можно использовать только как файлы последовательного доступа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Данные в текстовом файле не могут быть модифицированы без риска разрушения других данных в файле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17000"/>
            <a:ext cx="8424000" cy="791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Текстовые файлы</a:t>
            </a:r>
          </a:p>
        </p:txBody>
      </p:sp>
    </p:spTree>
    <p:extLst>
      <p:ext uri="{BB962C8B-B14F-4D97-AF65-F5344CB8AC3E}">
        <p14:creationId xmlns:p14="http://schemas.microsoft.com/office/powerpoint/2010/main" val="300273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81720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Бинарные файлы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1413000"/>
            <a:ext cx="8568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Элементы двоичных файлов хранятся во внутреннем "машинном" представлении так, как они хранятся в памяти работающей программы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Размер записываемых данных указывается явно в каждой операции записи, например: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  <a:endParaRPr lang="ru-RU" sz="2200" dirty="0">
              <a:latin typeface="Consolas" panose="020B0609020204030204" pitchFamily="49" charset="0"/>
            </a:endParaRP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Двоичные файлы могут содержать элементы разных типов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Чтение и запись бинарных файлов быстрее текстовых, поскольку не требуется дополнительная операция форматирования, да и размер файла в бинарном виде получается меньше.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9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8496000" cy="792163"/>
          </a:xfrm>
        </p:spPr>
        <p:txBody>
          <a:bodyPr anchor="t">
            <a:normAutofit fontScale="90000"/>
          </a:bodyPr>
          <a:lstStyle/>
          <a:p>
            <a:pPr>
              <a:lnSpc>
                <a:spcPct val="70000"/>
              </a:lnSpc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Пример ввода данных из текстового файла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2000" y="1053000"/>
            <a:ext cx="8640000" cy="41060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000" dirty="0">
              <a:solidFill>
                <a:srgbClr val="8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"d:/work/test.txt"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"Файл не найден или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endParaRPr lang="en-US" sz="2000" dirty="0">
              <a:solidFill>
                <a:srgbClr val="8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  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заблокирован другой программой"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ru-RU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(!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fail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() &amp;&amp; !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eof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57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79560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Режим открытия файла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80000" y="1269000"/>
            <a:ext cx="871200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2"/>
              </a:buClr>
              <a:defRPr/>
            </a:pPr>
            <a:r>
              <a:rPr lang="ru-RU" sz="2200" dirty="0"/>
              <a:t>Режим доступа к файлу ("чтения", "записи" или "и чтения и записи") определяется типом использованной потоковой переменной:</a:t>
            </a:r>
          </a:p>
          <a:p>
            <a:pPr>
              <a:spcBef>
                <a:spcPts val="600"/>
              </a:spcBef>
              <a:buClr>
                <a:schemeClr val="accent2"/>
              </a:buClr>
              <a:defRPr/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ifstream</a:t>
            </a:r>
            <a:r>
              <a:rPr lang="en-US" sz="2200" dirty="0"/>
              <a:t> – </a:t>
            </a:r>
            <a:r>
              <a:rPr lang="ru-RU" sz="2200" dirty="0"/>
              <a:t>режим чтения</a:t>
            </a:r>
          </a:p>
          <a:p>
            <a:pPr>
              <a:spcBef>
                <a:spcPts val="600"/>
              </a:spcBef>
              <a:buClr>
                <a:schemeClr val="accent2"/>
              </a:buClr>
              <a:defRPr/>
            </a:pP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ofstream</a:t>
            </a:r>
            <a:r>
              <a:rPr lang="en-US" sz="2200" dirty="0"/>
              <a:t> – </a:t>
            </a:r>
            <a:r>
              <a:rPr lang="ru-RU" sz="2200" dirty="0"/>
              <a:t>режим записи</a:t>
            </a:r>
          </a:p>
          <a:p>
            <a:pPr>
              <a:spcBef>
                <a:spcPts val="600"/>
              </a:spcBef>
              <a:buClr>
                <a:schemeClr val="accent2"/>
              </a:buClr>
              <a:defRPr/>
            </a:pP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ru-RU" sz="2000" i="1" dirty="0">
                <a:solidFill>
                  <a:srgbClr val="216F85"/>
                </a:solidFill>
                <a:highlight>
                  <a:srgbClr val="FFFFFF"/>
                </a:highlight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режим и чтения и записи, при этом с помощью параметров можно дополнительно ограничить режим доступа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43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65880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Режим открытия файла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80000" y="837000"/>
            <a:ext cx="878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2"/>
              </a:buClr>
              <a:defRPr/>
            </a:pPr>
            <a:r>
              <a:rPr lang="ru-RU" sz="2200" b="1" dirty="0"/>
              <a:t>Флаги режима доступа</a:t>
            </a:r>
            <a:r>
              <a:rPr lang="ru-RU" sz="2200" dirty="0"/>
              <a:t>:</a:t>
            </a:r>
          </a:p>
          <a:p>
            <a:pPr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 </a:t>
            </a:r>
            <a:r>
              <a:rPr lang="ru-RU" sz="2200" dirty="0"/>
              <a:t>	- открытие файла в двоичном режиме</a:t>
            </a:r>
            <a:br>
              <a:rPr lang="ru-RU" sz="2200" dirty="0"/>
            </a:br>
            <a:r>
              <a:rPr lang="ru-RU" sz="2200" dirty="0"/>
              <a:t>				(по умолчанию – в текстовом) </a:t>
            </a:r>
          </a:p>
          <a:p>
            <a:pPr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4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ru-RU" sz="2200" dirty="0"/>
              <a:t>	- (только для 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US" sz="2200" dirty="0"/>
              <a:t>) </a:t>
            </a:r>
            <a:r>
              <a:rPr lang="ru-RU" sz="2200" dirty="0"/>
              <a:t>- открытие файла для ввода</a:t>
            </a:r>
          </a:p>
          <a:p>
            <a:pPr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ru-RU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ru-RU" sz="2200" dirty="0"/>
              <a:t>	- (только для 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US" sz="2200" dirty="0"/>
              <a:t>) </a:t>
            </a:r>
            <a:r>
              <a:rPr lang="ru-RU" sz="2200" dirty="0"/>
              <a:t>- открытие файла для вывода</a:t>
            </a:r>
          </a:p>
          <a:p>
            <a:pPr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ru-RU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ate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ru-RU" sz="2200" dirty="0"/>
              <a:t>- (только для 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ru-RU" sz="2200" dirty="0"/>
              <a:t>) - при открытии переместить 					  текущую позицию в конец файла, операции</a:t>
            </a:r>
            <a:br>
              <a:rPr lang="ru-RU" sz="2200" dirty="0"/>
            </a:br>
            <a:r>
              <a:rPr lang="ru-RU" sz="2200" dirty="0"/>
              <a:t>				  ввода-вывода возможны в любом месте файла</a:t>
            </a:r>
          </a:p>
          <a:p>
            <a:pPr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ru-RU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ru-RU" sz="2200" dirty="0"/>
              <a:t>- (только при выводе) - запись всегда в конец файла</a:t>
            </a:r>
          </a:p>
          <a:p>
            <a:pPr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ru-RU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trunс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/>
              <a:t> </a:t>
            </a:r>
            <a:r>
              <a:rPr lang="en-US" sz="2200" dirty="0"/>
              <a:t>	- </a:t>
            </a:r>
            <a:r>
              <a:rPr lang="ru-RU" sz="2200" dirty="0"/>
              <a:t>(только при выводе) </a:t>
            </a:r>
            <a:r>
              <a:rPr lang="en-US" sz="2200" dirty="0"/>
              <a:t>– </a:t>
            </a:r>
            <a:r>
              <a:rPr lang="ru-RU" sz="2200" dirty="0"/>
              <a:t>перезапись содержимого ранее</a:t>
            </a:r>
            <a:br>
              <a:rPr lang="ru-RU" sz="2200" dirty="0"/>
            </a:br>
            <a:r>
              <a:rPr lang="ru-RU" sz="2200" dirty="0"/>
              <a:t>				существовавшего файла</a:t>
            </a:r>
          </a:p>
          <a:p>
            <a:pPr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ru-RU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Nocreate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- </a:t>
            </a:r>
            <a:r>
              <a:rPr lang="ru-RU" sz="2200" dirty="0"/>
              <a:t>(только при выводе) - не создавать файл,</a:t>
            </a:r>
            <a:br>
              <a:rPr lang="ru-RU" sz="2200" dirty="0"/>
            </a:br>
            <a:r>
              <a:rPr lang="ru-RU" sz="2200" dirty="0"/>
              <a:t>				если он не существует</a:t>
            </a:r>
          </a:p>
          <a:p>
            <a:pPr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ru-RU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Noreplace</a:t>
            </a:r>
            <a:r>
              <a:rPr lang="ru-RU" sz="2200" dirty="0">
                <a:highlight>
                  <a:srgbClr val="FFFFFF"/>
                </a:highlight>
              </a:rPr>
              <a:t>	- не открывать файл, если он существует</a:t>
            </a:r>
            <a:br>
              <a:rPr lang="ru-RU" sz="2200" dirty="0">
                <a:highlight>
                  <a:srgbClr val="FFFFFF"/>
                </a:highlight>
              </a:rPr>
            </a:br>
            <a:r>
              <a:rPr lang="ru-RU" sz="2200" dirty="0">
                <a:highlight>
                  <a:srgbClr val="FFFFFF"/>
                </a:highlight>
              </a:rPr>
              <a:t>				(разрешено только создавать новый файл)</a:t>
            </a:r>
            <a:endParaRPr lang="ru-RU" sz="22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7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279911"/>
              </p:ext>
            </p:extLst>
          </p:nvPr>
        </p:nvGraphicFramePr>
        <p:xfrm>
          <a:off x="252000" y="909000"/>
          <a:ext cx="86400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83">
                <a:tc>
                  <a:txBody>
                    <a:bodyPr/>
                    <a:lstStyle/>
                    <a:p>
                      <a:r>
                        <a:rPr lang="ru-RU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Режим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Файл существует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Файл не существует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917">
                <a:tc>
                  <a:txBody>
                    <a:bodyPr/>
                    <a:lstStyle/>
                    <a:p>
                      <a:r>
                        <a:rPr kumimoji="0" lang="en-US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Чтение с начала файла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Ошибка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out</a:t>
                      </a:r>
                      <a:endParaRPr kumimoji="0" lang="ru-RU" sz="2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out </a:t>
                      </a:r>
                      <a:r>
                        <a:rPr kumimoji="0" lang="en-US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US" sz="20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b="0" i="1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trunc</a:t>
                      </a:r>
                      <a:br>
                        <a:rPr kumimoji="0" lang="ru-RU" sz="20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sz="20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out </a:t>
                      </a:r>
                      <a:r>
                        <a:rPr kumimoji="0" lang="en-US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US" sz="20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 </a:t>
                      </a:r>
                      <a:r>
                        <a:rPr kumimoji="0" lang="en-US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US" sz="20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b="0" i="1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trunc</a:t>
                      </a:r>
                      <a:endParaRPr kumimoji="0" lang="ru-RU" sz="2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Очищает файл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Создание нового файла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5553">
                <a:tc>
                  <a:txBody>
                    <a:bodyPr/>
                    <a:lstStyle/>
                    <a:p>
                      <a:r>
                        <a:rPr kumimoji="0" lang="en-US" sz="20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</a:t>
                      </a:r>
                      <a:br>
                        <a:rPr kumimoji="0" lang="ru-RU" sz="20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sz="20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out </a:t>
                      </a:r>
                      <a:r>
                        <a:rPr kumimoji="0" lang="en-US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US" sz="20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app</a:t>
                      </a:r>
                      <a:endParaRPr kumimoji="0" lang="ru-RU" sz="2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Дописывает в конец файла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Создание нового файла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553">
                <a:tc>
                  <a:txBody>
                    <a:bodyPr/>
                    <a:lstStyle/>
                    <a:p>
                      <a:r>
                        <a:rPr kumimoji="0" lang="en-US" sz="20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out</a:t>
                      </a:r>
                      <a:r>
                        <a:rPr kumimoji="0" lang="en-US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n-US" sz="20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</a:t>
                      </a:r>
                      <a:endParaRPr kumimoji="0" lang="ru-RU" sz="2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Чтение с начала файла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Запись с начала файла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Ошибка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5553">
                <a:tc>
                  <a:txBody>
                    <a:bodyPr/>
                    <a:lstStyle/>
                    <a:p>
                      <a:r>
                        <a:rPr kumimoji="0" lang="en-US" sz="20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out </a:t>
                      </a:r>
                      <a:r>
                        <a:rPr kumimoji="0" lang="en-US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US" sz="20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 </a:t>
                      </a:r>
                      <a:r>
                        <a:rPr kumimoji="0" lang="en-US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 </a:t>
                      </a:r>
                      <a:r>
                        <a:rPr kumimoji="0" lang="en-US" sz="20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</a:t>
                      </a:r>
                      <a:br>
                        <a:rPr kumimoji="0" lang="ru-RU" sz="20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sz="20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 </a:t>
                      </a:r>
                      <a:r>
                        <a:rPr kumimoji="0" lang="en-US" sz="2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US" sz="20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app</a:t>
                      </a:r>
                      <a:endParaRPr kumimoji="0" lang="ru-RU" sz="2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Запись в конец файла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Создание нового файла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 bwMode="auto">
          <a:xfrm>
            <a:off x="3420000" y="5445000"/>
            <a:ext cx="5472000" cy="769441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 dirty="0"/>
              <a:t>Используя оператор </a:t>
            </a:r>
            <a:r>
              <a:rPr lang="en-US" sz="2200" b="1" dirty="0"/>
              <a:t>|</a:t>
            </a:r>
            <a:r>
              <a:rPr lang="ru-RU" sz="2200" dirty="0"/>
              <a:t> можно объединять в одном выражении  разные флаги</a:t>
            </a:r>
          </a:p>
        </p:txBody>
      </p:sp>
      <p:cxnSp>
        <p:nvCxnSpPr>
          <p:cNvPr id="10" name="Прямая со стрелкой 9"/>
          <p:cNvCxnSpPr>
            <a:stCxn id="9" idx="1"/>
          </p:cNvCxnSpPr>
          <p:nvPr/>
        </p:nvCxnSpPr>
        <p:spPr>
          <a:xfrm flipH="1" flipV="1">
            <a:off x="972000" y="5373001"/>
            <a:ext cx="2448000" cy="45672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252000" y="117000"/>
            <a:ext cx="6588000" cy="79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Режим открытия файла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9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6488594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Открытие файла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2000" y="981000"/>
            <a:ext cx="8640000" cy="41780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000" dirty="0">
              <a:solidFill>
                <a:srgbClr val="8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endParaRPr lang="en-US" sz="2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открываем поток для записи файла,</a:t>
            </a: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если такой файл не существует – будет создан новый,</a:t>
            </a:r>
            <a:endParaRPr lang="en-US" sz="2000" dirty="0">
              <a:solidFill>
                <a:srgbClr val="216F8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если файл уже существует, то новые данные</a:t>
            </a: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будут дописываться в конец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"d:/work/test.txt", 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ru-RU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"Файл не найден или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endParaRPr lang="en-US" sz="2000" dirty="0">
              <a:solidFill>
                <a:srgbClr val="8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  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заблокирован другой программой"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"Файл успешно открыт"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23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5202788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Открытие файла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2000" y="837000"/>
            <a:ext cx="878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Поток(потоковую переменную) можно определить</a:t>
            </a:r>
            <a:b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без привязки к файлу: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ifstream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определение потоковой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переменной</a:t>
            </a:r>
            <a:b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 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для ввода 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ofstream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определение потоковой переменной</a:t>
            </a:r>
            <a:b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 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для вывода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ioFile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определение потоковой переменной</a:t>
            </a:r>
            <a:b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 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для ввода и вывода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4000" y="3357000"/>
            <a:ext cx="85680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200" dirty="0">
                <a:solidFill>
                  <a:srgbClr val="000000"/>
                </a:solidFill>
                <a:cs typeface="Times New Roman" pitchFamily="18" charset="0"/>
              </a:rPr>
              <a:t>Для связывания переменной с файлом тогда используется метод 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2200" dirty="0">
                <a:solidFill>
                  <a:srgbClr val="000000"/>
                </a:solidFill>
                <a:cs typeface="Times New Roman" pitchFamily="18" charset="0"/>
              </a:rPr>
              <a:t>:</a:t>
            </a:r>
            <a:endParaRPr lang="ru-RU" sz="22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open_mode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open_mode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open_mode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9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2000" y="1485000"/>
            <a:ext cx="8568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b="1" dirty="0"/>
              <a:t>имя файла </a:t>
            </a:r>
            <a:r>
              <a:rPr lang="ru-RU" sz="2400" dirty="0"/>
              <a:t>представляется строкой, в С++ это либо</a:t>
            </a:r>
            <a:br>
              <a:rPr lang="ru-RU" sz="2400" dirty="0"/>
            </a:br>
            <a:r>
              <a:rPr lang="ru-RU" sz="2400" dirty="0"/>
              <a:t>литерал-строка, либо переменная – символьный массив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имена файлов могут содержать пробелы и символы кириллицы, но не могут содержать зарезервированные символы (нельзя использовать символы </a:t>
            </a:r>
            <a:r>
              <a:rPr lang="en-US" sz="2400" b="1" dirty="0">
                <a:solidFill>
                  <a:srgbClr val="C00000"/>
                </a:solidFill>
              </a:rPr>
              <a:t>" </a:t>
            </a:r>
            <a:r>
              <a:rPr lang="ru-RU" sz="2400" b="1" dirty="0">
                <a:solidFill>
                  <a:srgbClr val="C00000"/>
                </a:solidFill>
              </a:rPr>
              <a:t>: </a:t>
            </a:r>
            <a:r>
              <a:rPr lang="en-US" sz="2400" b="1" dirty="0">
                <a:solidFill>
                  <a:srgbClr val="C00000"/>
                </a:solidFill>
              </a:rPr>
              <a:t>/ \ \0</a:t>
            </a:r>
            <a:r>
              <a:rPr lang="ru-RU" sz="2400" b="1" dirty="0">
                <a:solidFill>
                  <a:srgbClr val="C00000"/>
                </a:solidFill>
              </a:rPr>
              <a:t> * </a:t>
            </a:r>
            <a:r>
              <a:rPr lang="en-US" sz="2400" b="1" dirty="0">
                <a:solidFill>
                  <a:srgbClr val="C00000"/>
                </a:solidFill>
              </a:rPr>
              <a:t>?</a:t>
            </a:r>
            <a:r>
              <a:rPr lang="ru-RU" sz="2400" b="1" dirty="0">
                <a:solidFill>
                  <a:srgbClr val="C00000"/>
                </a:solidFill>
              </a:rPr>
              <a:t> &lt; &gt; |</a:t>
            </a:r>
            <a:r>
              <a:rPr lang="ru-RU" sz="2400" dirty="0"/>
              <a:t>)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В </a:t>
            </a:r>
            <a:r>
              <a:rPr lang="en-US" sz="2400" dirty="0"/>
              <a:t>OS Windows </a:t>
            </a:r>
            <a:r>
              <a:rPr lang="ru-RU" sz="2400" dirty="0"/>
              <a:t>имена файлов </a:t>
            </a:r>
            <a:r>
              <a:rPr lang="ru-RU" sz="2400" b="1" dirty="0"/>
              <a:t>нечувствительны</a:t>
            </a:r>
            <a:r>
              <a:rPr lang="ru-RU" sz="2400" dirty="0"/>
              <a:t> к регистру, однако регистр в именах сохраняется (</a:t>
            </a:r>
            <a:r>
              <a:rPr lang="en-US" sz="2400" dirty="0"/>
              <a:t>"file"</a:t>
            </a:r>
            <a:r>
              <a:rPr lang="ru-RU" sz="2400" dirty="0"/>
              <a:t> </a:t>
            </a:r>
            <a:r>
              <a:rPr lang="en-US" sz="2400" dirty="0"/>
              <a:t>~</a:t>
            </a:r>
            <a:r>
              <a:rPr lang="ru-RU" sz="2400" dirty="0"/>
              <a:t> </a:t>
            </a:r>
            <a:r>
              <a:rPr lang="en-US" sz="2400" dirty="0"/>
              <a:t>"FILE"</a:t>
            </a:r>
            <a:r>
              <a:rPr lang="ru-RU" sz="2400" dirty="0"/>
              <a:t> </a:t>
            </a:r>
            <a:r>
              <a:rPr lang="en-US" sz="2400" dirty="0"/>
              <a:t>~</a:t>
            </a:r>
            <a:r>
              <a:rPr lang="ru-RU" sz="2400" dirty="0"/>
              <a:t> </a:t>
            </a:r>
            <a:r>
              <a:rPr lang="en-US" sz="2400" dirty="0"/>
              <a:t>"File"</a:t>
            </a:r>
            <a:r>
              <a:rPr lang="ru-RU" sz="2400" dirty="0"/>
              <a:t>)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В </a:t>
            </a:r>
            <a:r>
              <a:rPr lang="en-US" sz="2400" dirty="0"/>
              <a:t>OS Linux </a:t>
            </a:r>
            <a:r>
              <a:rPr lang="ru-RU" sz="2400" dirty="0"/>
              <a:t>имена файлов чувствительны к регистру (можно одновременно создать три разных файла </a:t>
            </a:r>
            <a:r>
              <a:rPr lang="en-US" sz="2400" dirty="0"/>
              <a:t>"file",</a:t>
            </a:r>
            <a:r>
              <a:rPr lang="ru-RU" sz="2400" dirty="0"/>
              <a:t> </a:t>
            </a:r>
            <a:r>
              <a:rPr lang="en-US" sz="2400" dirty="0"/>
              <a:t>"FILE", "File"</a:t>
            </a:r>
            <a:r>
              <a:rPr lang="ru-RU" sz="2400" dirty="0"/>
              <a:t>)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расширение в имени файла может отсутствовать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17000"/>
            <a:ext cx="5508000" cy="79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Файловые потоки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9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44280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Открытие файла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8000" y="837000"/>
            <a:ext cx="87840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788000" y="117000"/>
            <a:ext cx="4104000" cy="2232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>
                <a:solidFill>
                  <a:schemeClr val="tx1"/>
                </a:solidFill>
              </a:rPr>
              <a:t>если файл не существовал,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>то он будет создан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>если существовал,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>то будет перезаписан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>файл открывается для текстового вывода</a:t>
            </a:r>
          </a:p>
        </p:txBody>
      </p:sp>
      <p:cxnSp>
        <p:nvCxnSpPr>
          <p:cNvPr id="10" name="Прямая со стрелкой 9"/>
          <p:cNvCxnSpPr>
            <a:stCxn id="5" idx="1"/>
          </p:cNvCxnSpPr>
          <p:nvPr/>
        </p:nvCxnSpPr>
        <p:spPr>
          <a:xfrm flipH="1">
            <a:off x="4212000" y="1233000"/>
            <a:ext cx="576000" cy="108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/>
          <p:cNvSpPr/>
          <p:nvPr/>
        </p:nvSpPr>
        <p:spPr>
          <a:xfrm>
            <a:off x="4788000" y="2493000"/>
            <a:ext cx="4104000" cy="2232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>
                <a:solidFill>
                  <a:schemeClr val="tx1"/>
                </a:solidFill>
              </a:rPr>
              <a:t>если файл существовал,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>то он откроется для текстового чтения,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>если не существовал, то в объекте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inFile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>будет установлен флаг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failbit</a:t>
            </a:r>
            <a:endParaRPr lang="ru-RU" sz="2200" dirty="0">
              <a:solidFill>
                <a:srgbClr val="88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Прямая со стрелкой 12"/>
          <p:cNvCxnSpPr>
            <a:stCxn id="11" idx="1"/>
          </p:cNvCxnSpPr>
          <p:nvPr/>
        </p:nvCxnSpPr>
        <p:spPr>
          <a:xfrm flipH="1" flipV="1">
            <a:off x="3852000" y="1989000"/>
            <a:ext cx="936000" cy="1620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Скругленный прямоугольник 17"/>
          <p:cNvSpPr/>
          <p:nvPr/>
        </p:nvSpPr>
        <p:spPr>
          <a:xfrm>
            <a:off x="324000" y="3213000"/>
            <a:ext cx="4104000" cy="280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>
                <a:solidFill>
                  <a:schemeClr val="tx1"/>
                </a:solidFill>
              </a:rPr>
              <a:t>При уничтожении потоковой переменной (при выходе из области видимости или при явном вызове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>файл автоматически закрывается (если есть не записанные данные в буфере, то они записываются в файл)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9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44280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Закрытие файла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8000" y="837000"/>
            <a:ext cx="87840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8000" y="4941000"/>
            <a:ext cx="856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716000" y="2565000"/>
            <a:ext cx="4104000" cy="338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>
                <a:solidFill>
                  <a:schemeClr val="tx1"/>
                </a:solidFill>
              </a:rPr>
              <a:t>Для явного закрытия файла используется метод </a:t>
            </a:r>
            <a:r>
              <a:rPr lang="ru-RU" sz="2000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</a:t>
            </a:r>
            <a:r>
              <a:rPr lang="ru-RU" sz="2200" dirty="0">
                <a:solidFill>
                  <a:schemeClr val="tx1"/>
                </a:solidFill>
              </a:rPr>
              <a:t>(). Он «чистит» буфер потока, отсоединяет поток от файла и закрывает файл.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>При этом потоковая переменная продолжает существовать и может быть связана с другим файлом.</a:t>
            </a:r>
          </a:p>
        </p:txBody>
      </p:sp>
      <p:cxnSp>
        <p:nvCxnSpPr>
          <p:cNvPr id="15" name="Прямая со стрелкой 14"/>
          <p:cNvCxnSpPr>
            <a:stCxn id="14" idx="1"/>
          </p:cNvCxnSpPr>
          <p:nvPr/>
        </p:nvCxnSpPr>
        <p:spPr>
          <a:xfrm flipH="1">
            <a:off x="2556000" y="4257000"/>
            <a:ext cx="2160000" cy="111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9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61560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Текстовый ввод-вывод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8000" y="837000"/>
            <a:ext cx="87840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8000" y="4941000"/>
            <a:ext cx="856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2421000"/>
            <a:ext cx="691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[1024];</a:t>
            </a:r>
          </a:p>
          <a:p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13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'\t'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42 &lt;&lt; </a:t>
            </a:r>
            <a:r>
              <a:rPr lang="fr-FR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70000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08000" y="837000"/>
            <a:ext cx="5760000" cy="1656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8000" y="4509000"/>
            <a:ext cx="5760000" cy="1656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492000" y="4365000"/>
            <a:ext cx="5400000" cy="1800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>
                <a:solidFill>
                  <a:schemeClr val="tx1"/>
                </a:solidFill>
              </a:rPr>
              <a:t>текстовый ввод - вывод осуществляется операторами &lt;&lt; и &gt;&gt;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>(как и для консольного ввода-вывода,</a:t>
            </a:r>
          </a:p>
          <a:p>
            <a:r>
              <a:rPr lang="ru-RU" sz="2200" dirty="0">
                <a:solidFill>
                  <a:schemeClr val="tx1"/>
                </a:solidFill>
              </a:rPr>
              <a:t>все манипуляторы также работают)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4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59400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Бинарный ввод-вывод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8000" y="837000"/>
            <a:ext cx="87840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output.bin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input.bin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8000" y="4941000"/>
            <a:ext cx="856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80000" y="4365000"/>
            <a:ext cx="5760000" cy="1656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40000" y="2637000"/>
            <a:ext cx="8496000" cy="2016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>
                <a:solidFill>
                  <a:schemeClr val="tx1"/>
                </a:solidFill>
              </a:rPr>
              <a:t>Для бинарного ввода-вывода флаг </a:t>
            </a:r>
            <a:r>
              <a:rPr lang="en-US" sz="2000" u="sng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</a:t>
            </a:r>
            <a:r>
              <a:rPr lang="en-US" sz="2200" dirty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chemeClr val="tx1"/>
                </a:solidFill>
                <a:cs typeface="Consolas" panose="020B0609020204030204" pitchFamily="49" charset="0"/>
              </a:rPr>
              <a:t>указывать обязательно,</a:t>
            </a:r>
            <a:br>
              <a:rPr lang="ru-RU" sz="2200" dirty="0">
                <a:solidFill>
                  <a:schemeClr val="tx1"/>
                </a:solidFill>
                <a:cs typeface="Consolas" panose="020B0609020204030204" pitchFamily="49" charset="0"/>
              </a:rPr>
            </a:br>
            <a:r>
              <a:rPr lang="ru-RU" sz="2200" dirty="0">
                <a:solidFill>
                  <a:schemeClr val="tx1"/>
                </a:solidFill>
                <a:cs typeface="Consolas" panose="020B0609020204030204" pitchFamily="49" charset="0"/>
              </a:rPr>
              <a:t>если этого не сделать, то в записываемых/читаемых данных </a:t>
            </a:r>
            <a:r>
              <a:rPr lang="en-US" sz="2200" dirty="0">
                <a:solidFill>
                  <a:schemeClr val="tx1"/>
                </a:solidFill>
                <a:cs typeface="Consolas" panose="020B0609020204030204" pitchFamily="49" charset="0"/>
              </a:rPr>
              <a:t>"</a:t>
            </a:r>
            <a:r>
              <a:rPr lang="ru-RU" sz="2200" dirty="0">
                <a:solidFill>
                  <a:schemeClr val="tx1"/>
                </a:solidFill>
                <a:cs typeface="Consolas" panose="020B0609020204030204" pitchFamily="49" charset="0"/>
              </a:rPr>
              <a:t>одинокие</a:t>
            </a:r>
            <a:r>
              <a:rPr lang="en-US" sz="2200" dirty="0">
                <a:solidFill>
                  <a:schemeClr val="tx1"/>
                </a:solidFill>
                <a:cs typeface="Consolas" panose="020B0609020204030204" pitchFamily="49" charset="0"/>
              </a:rPr>
              <a:t>"</a:t>
            </a:r>
            <a:r>
              <a:rPr lang="ru-RU" sz="2200" dirty="0">
                <a:solidFill>
                  <a:schemeClr val="tx1"/>
                </a:solidFill>
                <a:cs typeface="Consolas" panose="020B0609020204030204" pitchFamily="49" charset="0"/>
              </a:rPr>
              <a:t> символы </a:t>
            </a:r>
            <a:r>
              <a:rPr lang="en-US" sz="2200" dirty="0">
                <a:solidFill>
                  <a:schemeClr val="tx1"/>
                </a:solidFill>
                <a:cs typeface="Consolas" panose="020B0609020204030204" pitchFamily="49" charset="0"/>
              </a:rPr>
              <a:t>'\n' </a:t>
            </a:r>
            <a:r>
              <a:rPr lang="ru-RU" sz="2200" dirty="0">
                <a:solidFill>
                  <a:schemeClr val="tx1"/>
                </a:solidFill>
                <a:cs typeface="Consolas" panose="020B0609020204030204" pitchFamily="49" charset="0"/>
              </a:rPr>
              <a:t>могут дополняться символами </a:t>
            </a:r>
            <a:r>
              <a:rPr lang="en-US" sz="2200" dirty="0">
                <a:solidFill>
                  <a:schemeClr val="tx1"/>
                </a:solidFill>
                <a:cs typeface="Consolas" panose="020B0609020204030204" pitchFamily="49" charset="0"/>
              </a:rPr>
              <a:t>'\r',</a:t>
            </a:r>
            <a:endParaRPr lang="ru-RU" sz="2200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r>
              <a:rPr lang="ru-RU" sz="2200" dirty="0">
                <a:solidFill>
                  <a:schemeClr val="tx1"/>
                </a:solidFill>
                <a:cs typeface="Consolas" panose="020B0609020204030204" pitchFamily="49" charset="0"/>
              </a:rPr>
              <a:t>даже если символ конца строки встречается внутри числа в формате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chemeClr val="tx1"/>
                </a:solidFill>
                <a:cs typeface="Consolas" panose="020B0609020204030204" pitchFamily="49" charset="0"/>
              </a:rPr>
              <a:t>, </a:t>
            </a:r>
            <a:r>
              <a:rPr lang="ru-RU" sz="2200" dirty="0">
                <a:solidFill>
                  <a:schemeClr val="tx1"/>
                </a:solidFill>
                <a:cs typeface="Consolas" panose="020B0609020204030204" pitchFamily="49" charset="0"/>
              </a:rPr>
              <a:t>а это повредит данные</a:t>
            </a:r>
            <a:endParaRPr lang="ru-RU" sz="22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12" idx="0"/>
          </p:cNvCxnSpPr>
          <p:nvPr/>
        </p:nvCxnSpPr>
        <p:spPr>
          <a:xfrm flipH="1" flipV="1">
            <a:off x="4500000" y="2205000"/>
            <a:ext cx="288000" cy="43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57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60120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Бинарный ввод-вывод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8000" y="837000"/>
            <a:ext cx="87840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output.bin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input.bin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8000" y="4941000"/>
            <a:ext cx="856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2637000"/>
            <a:ext cx="8712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ru-RU" sz="20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80000" y="4365000"/>
            <a:ext cx="5760000" cy="1656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276000" y="4437000"/>
            <a:ext cx="5616000" cy="1800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</a:rPr>
              <a:t>бинарный ввод - вывод осуществляется методами </a:t>
            </a:r>
            <a:r>
              <a:rPr lang="en-US" sz="24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880000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и </a:t>
            </a:r>
            <a:r>
              <a:rPr lang="en-US" sz="24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при этом надо указывать размер записываемых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ru-RU" sz="2400" dirty="0">
                <a:solidFill>
                  <a:schemeClr val="tx1"/>
                </a:solidFill>
              </a:rPr>
              <a:t>читаемых данных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08000" y="765000"/>
            <a:ext cx="5760000" cy="1656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09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69480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Определение конца файла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80000" y="1269000"/>
            <a:ext cx="878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0000" y="2277000"/>
            <a:ext cx="662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 помощью бесконечного цикла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[1024];</a:t>
            </a:r>
          </a:p>
          <a:p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достигнут конец файла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788000" y="4653000"/>
            <a:ext cx="4248000" cy="1296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>
                <a:solidFill>
                  <a:schemeClr val="tx1"/>
                </a:solidFill>
              </a:rPr>
              <a:t>состояние </a:t>
            </a:r>
            <a:r>
              <a:rPr lang="ru-RU" sz="2200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eof</a:t>
            </a:r>
            <a:r>
              <a:rPr lang="ru-RU" sz="2200" dirty="0">
                <a:solidFill>
                  <a:srgbClr val="880000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>возникает только 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>при первой попытке чтения 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>после последнего байта файла 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70200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Определение конца файла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80000" y="837000"/>
            <a:ext cx="878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1773000"/>
            <a:ext cx="6552000" cy="255454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явная проверка в условии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[1024];</a:t>
            </a: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2000" y="4509000"/>
            <a:ext cx="8064000" cy="1323439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совмещаем чтение и условие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[1024];</a:t>
            </a:r>
          </a:p>
          <a:p>
            <a:pPr lvl="0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7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71640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Определение конца файла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80000" y="837000"/>
            <a:ext cx="878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4005000"/>
            <a:ext cx="3312000" cy="1015663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2000" y="2133000"/>
            <a:ext cx="8568000" cy="1631216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вспоминаем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что функции чтения возвращают ссылку на сам</a:t>
            </a:r>
            <a:b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поток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[1024];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7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80000" y="909163"/>
            <a:ext cx="87840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da-DK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streamsize</a:t>
            </a:r>
            <a:r>
              <a:rPr lang="ru-RU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000" i="1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gcount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altLang="ru-RU" sz="2200" dirty="0"/>
              <a:t> </a:t>
            </a:r>
            <a:br>
              <a:rPr lang="en-US" altLang="ru-RU" sz="2200" dirty="0"/>
            </a:br>
            <a:r>
              <a:rPr lang="ru-RU" altLang="ru-RU" sz="2200" dirty="0"/>
              <a:t>возвращает число символов, считанных с помощью последнего вызова функций неформатированного ввода</a:t>
            </a:r>
            <a:r>
              <a:rPr lang="en-US" altLang="ru-RU" sz="2200" dirty="0"/>
              <a:t>:</a:t>
            </a:r>
            <a:br>
              <a:rPr lang="en-US" altLang="ru-RU" sz="2200" dirty="0"/>
            </a:br>
            <a:r>
              <a:rPr lang="ru-RU" altLang="ru-RU" sz="2200" dirty="0"/>
              <a:t>                      </a:t>
            </a:r>
            <a:r>
              <a:rPr lang="en-US" altLang="ru-RU" sz="2000" i="1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altLang="ru-RU" sz="2200" dirty="0"/>
              <a:t>,  </a:t>
            </a:r>
            <a:r>
              <a:rPr lang="en-US" altLang="ru-RU" sz="2000" i="1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getline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altLang="ru-RU" sz="2200" dirty="0"/>
              <a:t>, </a:t>
            </a:r>
            <a:r>
              <a:rPr lang="en-US" altLang="ru-RU" sz="2000" i="1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0">
              <a:spcBef>
                <a:spcPts val="1200"/>
              </a:spcBef>
            </a:pPr>
            <a:r>
              <a:rPr lang="da-DK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streamsize</a:t>
            </a:r>
            <a:r>
              <a:rPr lang="ru-RU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000" i="1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tellg</a:t>
            </a:r>
            <a:r>
              <a:rPr lang="ru-RU" altLang="ru-RU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ru-RU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altLang="ru-RU" sz="2200" dirty="0">
                <a:solidFill>
                  <a:prstClr val="black"/>
                </a:solidFill>
              </a:rPr>
              <a:t> </a:t>
            </a:r>
            <a:br>
              <a:rPr lang="en-US" altLang="ru-RU" sz="2200" dirty="0">
                <a:solidFill>
                  <a:prstClr val="black"/>
                </a:solidFill>
              </a:rPr>
            </a:br>
            <a:r>
              <a:rPr lang="ru-RU" altLang="ru-RU" sz="2200" dirty="0">
                <a:solidFill>
                  <a:prstClr val="black"/>
                </a:solidFill>
              </a:rPr>
              <a:t>возвращает позицию чтения для указателя файла (в байтах)</a:t>
            </a:r>
            <a:endParaRPr lang="en-US" altLang="ru-RU" sz="2200" b="1" dirty="0">
              <a:solidFill>
                <a:prstClr val="black"/>
              </a:solidFill>
            </a:endParaRPr>
          </a:p>
          <a:p>
            <a:pPr>
              <a:spcBef>
                <a:spcPts val="1200"/>
              </a:spcBef>
            </a:pPr>
            <a:r>
              <a:rPr lang="da-DK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istream</a:t>
            </a:r>
            <a:r>
              <a:rPr lang="da-DK" sz="2000" i="1" dirty="0">
                <a:latin typeface="Consolas" panose="020B0609020204030204" pitchFamily="49" charset="0"/>
              </a:rPr>
              <a:t>&amp;</a:t>
            </a:r>
            <a:r>
              <a:rPr lang="ru-RU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000" i="1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seekg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a-DK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streamsize</a:t>
            </a:r>
            <a:r>
              <a:rPr lang="ru-RU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ru-RU" sz="2200" dirty="0"/>
              <a:t>;</a:t>
            </a:r>
            <a:br>
              <a:rPr lang="en-US" altLang="ru-RU" sz="2200" dirty="0"/>
            </a:br>
            <a:r>
              <a:rPr lang="ru-RU" altLang="ru-RU" sz="2200" dirty="0"/>
              <a:t>устанавливает текущую позицию чтения в значение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</a:p>
          <a:p>
            <a:pPr>
              <a:spcBef>
                <a:spcPts val="1200"/>
              </a:spcBef>
            </a:pPr>
            <a:r>
              <a:rPr lang="da-DK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istream</a:t>
            </a:r>
            <a:r>
              <a:rPr lang="da-DK" sz="2000" i="1" dirty="0">
                <a:latin typeface="Consolas" panose="020B0609020204030204" pitchFamily="49" charset="0"/>
              </a:rPr>
              <a:t>&amp;</a:t>
            </a:r>
            <a:r>
              <a:rPr lang="ru-RU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000" i="1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seekg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a-DK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streamsize</a:t>
            </a:r>
            <a:r>
              <a:rPr lang="ru-RU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seek</a:t>
            </a:r>
            <a:r>
              <a:rPr lang="ru-RU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altLang="ru-RU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ru-RU" sz="2000" dirty="0" err="1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</a:t>
            </a:r>
            <a:r>
              <a:rPr lang="ru-RU" altLang="ru-RU" sz="2200" dirty="0">
                <a:solidFill>
                  <a:srgbClr val="000080"/>
                </a:solidFill>
              </a:rPr>
              <a:t> 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ru-RU" sz="2200" dirty="0"/>
              <a:t>;</a:t>
            </a:r>
            <a:r>
              <a:rPr lang="ru-RU" altLang="ru-RU" sz="2200" dirty="0"/>
              <a:t> перемещает текущую позицию чтения на </a:t>
            </a:r>
            <a:r>
              <a:rPr lang="en-US" altLang="ru-RU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altLang="ru-RU" sz="2200" dirty="0">
                <a:solidFill>
                  <a:srgbClr val="000080"/>
                </a:solidFill>
              </a:rPr>
              <a:t> </a:t>
            </a:r>
            <a:r>
              <a:rPr lang="ru-RU" altLang="ru-RU" sz="2200" dirty="0"/>
              <a:t>байтов, считая от одной из трех позиций, определяемых параметром</a:t>
            </a:r>
            <a:br>
              <a:rPr lang="ru-RU" altLang="ru-RU" sz="2200" dirty="0"/>
            </a:br>
            <a:r>
              <a:rPr lang="ru-RU" altLang="ru-RU" sz="2200" dirty="0"/>
              <a:t>              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seek</a:t>
            </a:r>
            <a:r>
              <a:rPr lang="ru-RU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altLang="ru-RU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ru-RU" altLang="ru-RU" sz="2200" dirty="0"/>
              <a:t>: </a:t>
            </a:r>
            <a:r>
              <a:rPr lang="en-US" altLang="ru-RU" sz="2200" dirty="0"/>
              <a:t>  	</a:t>
            </a:r>
            <a:r>
              <a:rPr lang="en-US" altLang="ru-RU" sz="2000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</a:t>
            </a:r>
            <a:r>
              <a:rPr lang="ru-RU" altLang="ru-RU" sz="2200" dirty="0">
                <a:solidFill>
                  <a:srgbClr val="000080"/>
                </a:solidFill>
              </a:rPr>
              <a:t>  </a:t>
            </a:r>
            <a:r>
              <a:rPr lang="ru-RU" altLang="ru-RU" sz="2200" dirty="0"/>
              <a:t>- </a:t>
            </a:r>
            <a:r>
              <a:rPr lang="ru-RU" altLang="ru-RU" sz="2200" dirty="0">
                <a:solidFill>
                  <a:srgbClr val="0000B8"/>
                </a:solidFill>
              </a:rPr>
              <a:t>от начала файла</a:t>
            </a:r>
            <a:r>
              <a:rPr lang="ru-RU" altLang="ru-RU" sz="2200" dirty="0"/>
              <a:t>,</a:t>
            </a:r>
            <a:br>
              <a:rPr lang="en-US" altLang="ru-RU" sz="2200" dirty="0"/>
            </a:br>
            <a:r>
              <a:rPr lang="en-US" altLang="ru-RU" sz="2200" dirty="0"/>
              <a:t>		</a:t>
            </a:r>
            <a:r>
              <a:rPr lang="ru-RU" altLang="ru-RU" sz="2200" dirty="0"/>
              <a:t>                      </a:t>
            </a:r>
            <a:r>
              <a:rPr lang="en-US" altLang="ru-RU" sz="2200" dirty="0"/>
              <a:t>	</a:t>
            </a:r>
            <a:r>
              <a:rPr lang="en-US" altLang="ru-RU" sz="2000" dirty="0" err="1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</a:t>
            </a:r>
            <a:r>
              <a:rPr lang="ru-RU" altLang="ru-RU" sz="2200" dirty="0">
                <a:solidFill>
                  <a:srgbClr val="000080"/>
                </a:solidFill>
              </a:rPr>
              <a:t>  </a:t>
            </a:r>
            <a:r>
              <a:rPr lang="ru-RU" altLang="ru-RU" sz="2200" dirty="0"/>
              <a:t>- </a:t>
            </a:r>
            <a:r>
              <a:rPr lang="ru-RU" altLang="ru-RU" sz="2200" dirty="0">
                <a:solidFill>
                  <a:srgbClr val="0000B8"/>
                </a:solidFill>
              </a:rPr>
              <a:t>от текущей позиции</a:t>
            </a:r>
            <a:r>
              <a:rPr lang="ru-RU" altLang="ru-RU" sz="2200" dirty="0"/>
              <a:t>,</a:t>
            </a:r>
            <a:br>
              <a:rPr lang="en-US" altLang="ru-RU" sz="2200" dirty="0"/>
            </a:br>
            <a:r>
              <a:rPr lang="ru-RU" altLang="ru-RU" sz="2200" dirty="0"/>
              <a:t>                           </a:t>
            </a:r>
            <a:r>
              <a:rPr lang="en-US" altLang="ru-RU" sz="2200" dirty="0"/>
              <a:t>			</a:t>
            </a:r>
            <a:r>
              <a:rPr lang="en-US" altLang="ru-RU" sz="2000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ru-RU" altLang="ru-RU" sz="2200" dirty="0">
                <a:solidFill>
                  <a:srgbClr val="000080"/>
                </a:solidFill>
              </a:rPr>
              <a:t>  </a:t>
            </a:r>
            <a:r>
              <a:rPr lang="ru-RU" altLang="ru-RU" sz="2200" dirty="0"/>
              <a:t>- </a:t>
            </a:r>
            <a:r>
              <a:rPr lang="ru-RU" altLang="ru-RU" sz="2200" dirty="0">
                <a:solidFill>
                  <a:srgbClr val="0000B8"/>
                </a:solidFill>
              </a:rPr>
              <a:t>от конца файла</a:t>
            </a:r>
            <a:endParaRPr lang="ru-RU" altLang="ru-RU" sz="2200" b="1" dirty="0">
              <a:solidFill>
                <a:srgbClr val="0000B8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17000"/>
            <a:ext cx="6156000" cy="79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Методы класса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istream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2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80000" y="1197000"/>
            <a:ext cx="878400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определение размера файла</a:t>
            </a:r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"e:/1.bin"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seekg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</a:t>
            </a:r>
            <a:r>
              <a:rPr lang="en-US" sz="24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streampos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tellg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200"/>
              </a:spcBef>
            </a:pP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seekg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</a:t>
            </a:r>
            <a:r>
              <a:rPr lang="en-US" sz="24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vBuf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vBuf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b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vBuf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ru-RU" sz="2200" b="1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17000"/>
            <a:ext cx="6156000" cy="79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Методы класса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istream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98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0000" y="981000"/>
            <a:ext cx="8568000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Путь в файловой системе по "дереву" каталогов записывается через </a:t>
            </a:r>
            <a:r>
              <a:rPr lang="en-US" sz="2400" dirty="0"/>
              <a:t>/ </a:t>
            </a:r>
            <a:r>
              <a:rPr lang="ru-RU" sz="2400" dirty="0"/>
              <a:t>или </a:t>
            </a:r>
            <a:r>
              <a:rPr lang="en-US" sz="2400" dirty="0"/>
              <a:t>\</a:t>
            </a:r>
            <a:br>
              <a:rPr lang="en-US" sz="2400" dirty="0"/>
            </a:br>
            <a:r>
              <a:rPr lang="en-US" sz="2400" b="1" dirty="0"/>
              <a:t>"C:/windows/system32/file</a:t>
            </a:r>
            <a:r>
              <a:rPr lang="ru-RU" sz="2400" b="1" dirty="0"/>
              <a:t>.</a:t>
            </a:r>
            <a:r>
              <a:rPr lang="en-US" sz="2400" b="1" dirty="0"/>
              <a:t>txt"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Символ \ также используется в </a:t>
            </a:r>
            <a:r>
              <a:rPr lang="en-US" sz="2400" dirty="0"/>
              <a:t>C++ </a:t>
            </a:r>
            <a:r>
              <a:rPr lang="ru-RU" sz="2400" dirty="0"/>
              <a:t>для записи спецсимволов (конец строки, табуляция и т.д.), поэтому при записи пути в литералах приходится это учитывать:</a:t>
            </a:r>
            <a:br>
              <a:rPr lang="ru-RU" sz="2400" dirty="0"/>
            </a:br>
            <a:r>
              <a:rPr lang="en-US" sz="2400" b="1" dirty="0"/>
              <a:t>"C:</a:t>
            </a:r>
            <a:r>
              <a:rPr lang="ru-RU" sz="2400" b="1" dirty="0"/>
              <a:t>\\</a:t>
            </a:r>
            <a:r>
              <a:rPr lang="en-US" sz="2400" b="1" dirty="0"/>
              <a:t>windows</a:t>
            </a:r>
            <a:r>
              <a:rPr lang="ru-RU" sz="2400" b="1" dirty="0"/>
              <a:t>\\</a:t>
            </a:r>
            <a:r>
              <a:rPr lang="en-US" sz="2400" b="1" dirty="0"/>
              <a:t>system32</a:t>
            </a:r>
            <a:r>
              <a:rPr lang="ru-RU" sz="2400" b="1" dirty="0"/>
              <a:t>\\</a:t>
            </a:r>
            <a:r>
              <a:rPr lang="en-US" sz="2400" b="1" dirty="0"/>
              <a:t>file</a:t>
            </a:r>
            <a:r>
              <a:rPr lang="ru-RU" sz="2400" b="1" dirty="0"/>
              <a:t>.</a:t>
            </a:r>
            <a:r>
              <a:rPr lang="en-US" sz="2400" b="1" dirty="0"/>
              <a:t>txt"</a:t>
            </a:r>
            <a:endParaRPr lang="ru-RU" sz="2400" b="1" dirty="0"/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имя файла может включать путь к файлу:</a:t>
            </a:r>
            <a:br>
              <a:rPr lang="ru-RU" sz="2400" dirty="0"/>
            </a:br>
            <a:r>
              <a:rPr lang="en-US" sz="2400" dirty="0"/>
              <a:t>"</a:t>
            </a:r>
            <a:r>
              <a:rPr lang="en-US" sz="2400" b="1" dirty="0"/>
              <a:t>file</a:t>
            </a:r>
            <a:r>
              <a:rPr lang="ru-RU" sz="2400" b="1" dirty="0"/>
              <a:t>.</a:t>
            </a:r>
            <a:r>
              <a:rPr lang="en-US" sz="2400" b="1" dirty="0"/>
              <a:t>txt</a:t>
            </a:r>
            <a:r>
              <a:rPr lang="en-US" sz="2400" dirty="0"/>
              <a:t>" – </a:t>
            </a:r>
            <a:r>
              <a:rPr lang="ru-RU" sz="2400" dirty="0"/>
              <a:t>имя файла</a:t>
            </a:r>
            <a:br>
              <a:rPr lang="ru-RU" sz="2400" dirty="0"/>
            </a:br>
            <a:r>
              <a:rPr lang="en-US" sz="2400" dirty="0"/>
              <a:t>"</a:t>
            </a:r>
            <a:r>
              <a:rPr lang="en-US" sz="2400" b="1" dirty="0"/>
              <a:t>directory/file</a:t>
            </a:r>
            <a:r>
              <a:rPr lang="ru-RU" sz="2400" b="1" dirty="0"/>
              <a:t>.</a:t>
            </a:r>
            <a:r>
              <a:rPr lang="en-US" sz="2400" b="1" dirty="0"/>
              <a:t>txt</a:t>
            </a:r>
            <a:r>
              <a:rPr lang="en-US" sz="2400" dirty="0"/>
              <a:t>" – </a:t>
            </a:r>
            <a:r>
              <a:rPr lang="ru-RU" sz="2400" dirty="0"/>
              <a:t>относительный путь + имя файла</a:t>
            </a:r>
            <a:br>
              <a:rPr lang="ru-RU" sz="2400" dirty="0"/>
            </a:br>
            <a:r>
              <a:rPr lang="en-US" sz="2400" dirty="0"/>
              <a:t>"</a:t>
            </a:r>
            <a:r>
              <a:rPr lang="en-US" sz="2400" b="1" dirty="0"/>
              <a:t>C:/windows/system32/file</a:t>
            </a:r>
            <a:r>
              <a:rPr lang="ru-RU" sz="2400" b="1" dirty="0"/>
              <a:t>.</a:t>
            </a:r>
            <a:r>
              <a:rPr lang="en-US" sz="2400" b="1" dirty="0"/>
              <a:t>txt" </a:t>
            </a:r>
            <a:r>
              <a:rPr lang="ru-RU" sz="2400" b="1" dirty="0"/>
              <a:t>- </a:t>
            </a:r>
            <a:r>
              <a:rPr lang="ru-RU" sz="2400" dirty="0"/>
              <a:t>полный путь + имя файла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Полный путь включает имя диска,</a:t>
            </a:r>
            <a:br>
              <a:rPr lang="ru-RU" sz="2400" dirty="0"/>
            </a:br>
            <a:r>
              <a:rPr lang="ru-RU" sz="2400" dirty="0"/>
              <a:t>относительный задаётся относительно текущего каталога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17000"/>
            <a:ext cx="5508000" cy="79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Файловые потоки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87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63000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Методы класса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istream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2000" y="734348"/>
            <a:ext cx="8640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200" dirty="0">
                <a:highlight>
                  <a:srgbClr val="FFFFFF"/>
                </a:highlight>
              </a:rPr>
              <a:t>Для форматированного ввода используем оператор </a:t>
            </a:r>
            <a:r>
              <a:rPr lang="en-US" sz="2200" dirty="0">
                <a:highlight>
                  <a:srgbClr val="FFFFFF"/>
                </a:highlight>
              </a:rPr>
              <a:t>&gt;&gt;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60100" y="1107648"/>
            <a:ext cx="86400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dirty="0"/>
              <a:t>Для неформатированного чтения  из потока:</a:t>
            </a:r>
            <a:endParaRPr lang="en-US" altLang="ru-RU" sz="2200" dirty="0"/>
          </a:p>
          <a:p>
            <a:pPr>
              <a:spcBef>
                <a:spcPts val="600"/>
              </a:spcBef>
            </a:pPr>
            <a:r>
              <a:rPr lang="en-US" altLang="ru-RU" sz="2100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altLang="ru-RU" sz="2100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100" i="1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ru-RU" alt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200" dirty="0"/>
              <a:t>возвращает код символа, извлеченного из потока</a:t>
            </a:r>
            <a:endParaRPr lang="en-US" altLang="ru-RU" sz="2200" dirty="0"/>
          </a:p>
          <a:p>
            <a:pPr>
              <a:spcBef>
                <a:spcPts val="600"/>
              </a:spcBef>
            </a:pPr>
            <a:r>
              <a:rPr lang="en-US" altLang="ru-RU" sz="2100" i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istream</a:t>
            </a:r>
            <a:r>
              <a:rPr lang="en-US" altLang="ru-RU" sz="210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ru-RU" sz="2100" i="1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</a:t>
            </a:r>
            <a:r>
              <a:rPr lang="ru-RU" alt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 </a:t>
            </a:r>
            <a:r>
              <a:rPr lang="en-US" altLang="ru-RU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ru-RU" sz="2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altLang="ru-RU" sz="21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ru-RU" alt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altLang="ru-RU" sz="2200" dirty="0"/>
              <a:t>извлекает один символ в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altLang="ru-RU" sz="2200" dirty="0"/>
              <a:t> </a:t>
            </a:r>
            <a:r>
              <a:rPr lang="ru-RU" altLang="ru-RU" sz="2200" dirty="0"/>
              <a:t>и возвращает ссылку на поток</a:t>
            </a:r>
            <a:endParaRPr lang="en-US" altLang="ru-RU" sz="2200" dirty="0"/>
          </a:p>
          <a:p>
            <a:pPr>
              <a:spcBef>
                <a:spcPts val="600"/>
              </a:spcBef>
            </a:pPr>
            <a:r>
              <a:rPr lang="en-US" altLang="ru-RU" sz="2100" i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istream</a:t>
            </a:r>
            <a:r>
              <a:rPr lang="en-US" altLang="ru-RU" sz="210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ru-RU" sz="2100" i="1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</a:t>
            </a:r>
            <a:r>
              <a:rPr lang="ru-RU" alt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ru-RU" sz="2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ru-RU" alt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a-DK" sz="2100" i="1" dirty="0">
                <a:solidFill>
                  <a:srgbClr val="0000FF"/>
                </a:solidFill>
                <a:latin typeface="Consolas" panose="020B0609020204030204" pitchFamily="49" charset="0"/>
              </a:rPr>
              <a:t>streamsize </a:t>
            </a:r>
            <a:r>
              <a:rPr lang="en-US" altLang="ru-RU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ru-RU" alt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ru-RU" sz="2100" dirty="0"/>
              <a:t>;</a:t>
            </a:r>
          </a:p>
          <a:p>
            <a:r>
              <a:rPr lang="ru-RU" altLang="ru-RU" sz="2200" dirty="0"/>
              <a:t>извлекает до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ru-RU" altLang="ru-RU" sz="2000" dirty="0"/>
              <a:t>-1</a:t>
            </a:r>
            <a:r>
              <a:rPr lang="ru-RU" altLang="ru-RU" sz="2200" dirty="0"/>
              <a:t> символов в</a:t>
            </a:r>
            <a:r>
              <a:rPr lang="en-US" altLang="ru-RU" sz="2200" dirty="0"/>
              <a:t> </a:t>
            </a:r>
            <a:r>
              <a:rPr lang="ru-RU" altLang="ru-RU" sz="2200" dirty="0"/>
              <a:t>символьный массив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lang="en-US" altLang="ru-RU" sz="2200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ru-RU" sz="2100" i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istream</a:t>
            </a:r>
            <a:r>
              <a:rPr lang="en-US" altLang="ru-RU" sz="210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ru-RU" sz="2100" i="1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</a:t>
            </a:r>
            <a:r>
              <a:rPr lang="ru-RU" alt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ru-RU" sz="2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ru-RU" alt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a-DK" sz="2100" i="1" dirty="0">
                <a:solidFill>
                  <a:srgbClr val="0000FF"/>
                </a:solidFill>
                <a:latin typeface="Consolas" panose="020B0609020204030204" pitchFamily="49" charset="0"/>
              </a:rPr>
              <a:t>streamsize </a:t>
            </a:r>
            <a:r>
              <a:rPr lang="en-US" altLang="ru-RU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ru-RU" alt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ru-RU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altLang="ru-RU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DELIM</a:t>
            </a:r>
            <a:r>
              <a:rPr lang="ru-RU" alt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altLang="ru-RU" sz="2200" dirty="0"/>
              <a:t>тоже самое, но можно задать свой ограничитель</a:t>
            </a:r>
            <a:endParaRPr lang="en-US" altLang="ru-RU" sz="2200" dirty="0"/>
          </a:p>
          <a:p>
            <a:r>
              <a:rPr lang="ru-RU" altLang="ru-RU" sz="2200" dirty="0">
                <a:solidFill>
                  <a:srgbClr val="B30905"/>
                </a:solidFill>
              </a:rPr>
              <a:t>оставляет ограничитель в потоке!</a:t>
            </a:r>
            <a:endParaRPr lang="en-US" alt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ru-RU" sz="2100" i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istream</a:t>
            </a:r>
            <a:r>
              <a:rPr lang="en-US" altLang="ru-RU" sz="210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ru-RU" sz="2100" i="1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100" i="1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getline</a:t>
            </a:r>
            <a:r>
              <a:rPr lang="ru-RU" alt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ru-RU" sz="2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ru-RU" alt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a-DK" sz="2100" i="1" dirty="0">
                <a:solidFill>
                  <a:srgbClr val="0000FF"/>
                </a:solidFill>
                <a:latin typeface="Consolas" panose="020B0609020204030204" pitchFamily="49" charset="0"/>
              </a:rPr>
              <a:t>streamsize </a:t>
            </a:r>
            <a:r>
              <a:rPr lang="en-US" altLang="ru-RU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ru-RU" alt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ru-RU" sz="2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altLang="ru-RU" sz="21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DELIM</a:t>
            </a:r>
            <a:r>
              <a:rPr lang="ru-RU" alt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ru-RU" sz="2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ru-RU" sz="2200" dirty="0"/>
            </a:br>
            <a:r>
              <a:rPr lang="ru-RU" altLang="ru-RU" sz="2200" dirty="0"/>
              <a:t>извлекает в символьный массив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br>
              <a:rPr lang="ru-RU" altLang="ru-RU" sz="2200" dirty="0"/>
            </a:br>
            <a:r>
              <a:rPr lang="ru-RU" altLang="ru-RU" sz="2200" dirty="0"/>
              <a:t>не более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ru-RU" altLang="ru-RU" sz="2200" dirty="0"/>
              <a:t>-1 символов или до символа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DELIM</a:t>
            </a:r>
            <a:r>
              <a:rPr lang="ru-RU" altLang="ru-RU" sz="2200" dirty="0"/>
              <a:t>;</a:t>
            </a:r>
            <a:br>
              <a:rPr lang="ru-RU" altLang="ru-RU" sz="2200" dirty="0"/>
            </a:br>
            <a:r>
              <a:rPr lang="ru-RU" altLang="ru-RU" sz="2200" dirty="0"/>
              <a:t>символ 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DELIM</a:t>
            </a:r>
            <a:r>
              <a:rPr lang="en-US" altLang="ru-RU" sz="2000" dirty="0">
                <a:solidFill>
                  <a:srgbClr val="000080"/>
                </a:solidFill>
                <a:cs typeface="Consolas" panose="020B0609020204030204" pitchFamily="49" charset="0"/>
              </a:rPr>
              <a:t> </a:t>
            </a:r>
            <a:r>
              <a:rPr lang="ru-RU" altLang="ru-RU" sz="2200" dirty="0">
                <a:solidFill>
                  <a:srgbClr val="0000B8"/>
                </a:solidFill>
              </a:rPr>
              <a:t>также извлекается из потока;</a:t>
            </a:r>
            <a:endParaRPr lang="en-US" altLang="ru-RU" sz="2200" b="1" dirty="0">
              <a:solidFill>
                <a:srgbClr val="0000B8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0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60120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Методы класса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istream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2000" y="909000"/>
            <a:ext cx="87840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sz="2200" i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istream</a:t>
            </a:r>
            <a:r>
              <a:rPr lang="en-US" altLang="ru-RU" sz="220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ru-RU" sz="2200" i="1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ignore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a-DK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streamsize </a:t>
            </a:r>
            <a:r>
              <a:rPr lang="en-US" alt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ru-RU" alt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ru-RU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DELIM</a:t>
            </a:r>
            <a:r>
              <a:rPr lang="ru-RU" alt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-1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altLang="ru-RU" sz="2400" dirty="0"/>
              <a:t>удаляет из входного буфера до </a:t>
            </a:r>
            <a:r>
              <a:rPr lang="en-US" alt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 </a:t>
            </a:r>
            <a:r>
              <a:rPr lang="ru-RU" altLang="ru-RU" sz="2400" dirty="0"/>
              <a:t>символов или</a:t>
            </a:r>
            <a:br>
              <a:rPr lang="en-US" altLang="ru-RU" sz="2400" dirty="0"/>
            </a:br>
            <a:r>
              <a:rPr lang="ru-RU" altLang="ru-RU" sz="2400" dirty="0"/>
              <a:t>пока не встретит ограничитель </a:t>
            </a:r>
            <a:r>
              <a:rPr lang="en-US" alt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DELIM</a:t>
            </a:r>
            <a:r>
              <a:rPr lang="ru-RU" alt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cs typeface="Consolas" panose="020B0609020204030204" pitchFamily="49" charset="0"/>
              </a:rPr>
              <a:t>(-1 – до конца файла)</a:t>
            </a:r>
            <a:br>
              <a:rPr lang="ru-RU" altLang="ru-RU" sz="2400" dirty="0"/>
            </a:br>
            <a:r>
              <a:rPr lang="ru-RU" altLang="ru-RU" sz="2400" dirty="0"/>
              <a:t>ограничитель также удаляется из входного буфера</a:t>
            </a:r>
          </a:p>
          <a:p>
            <a:pPr>
              <a:spcBef>
                <a:spcPts val="1200"/>
              </a:spcBef>
            </a:pPr>
            <a:r>
              <a:rPr lang="en-US" altLang="ru-RU" sz="2200" i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istream</a:t>
            </a:r>
            <a:r>
              <a:rPr lang="en-US" altLang="ru-RU" sz="220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ru-RU" sz="2200" i="1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read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alt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a-DK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streamsize </a:t>
            </a:r>
            <a:r>
              <a:rPr lang="en-US" alt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/>
              <a:t>извлекает в символьный массив </a:t>
            </a:r>
            <a:r>
              <a:rPr lang="en-US" altLang="ru-RU" sz="2400" dirty="0"/>
              <a:t> </a:t>
            </a:r>
            <a:r>
              <a:rPr lang="en-US" alt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MAX</a:t>
            </a:r>
            <a:r>
              <a:rPr lang="en-US" altLang="ru-RU" sz="2400" dirty="0">
                <a:solidFill>
                  <a:srgbClr val="000080"/>
                </a:solidFill>
              </a:rPr>
              <a:t> </a:t>
            </a:r>
            <a:r>
              <a:rPr lang="ru-RU" altLang="ru-RU" sz="2400" dirty="0"/>
              <a:t>символов</a:t>
            </a:r>
            <a:br>
              <a:rPr lang="en-US" altLang="ru-RU" sz="2400" dirty="0"/>
            </a:br>
            <a:r>
              <a:rPr lang="ru-RU" altLang="ru-RU" sz="2400" dirty="0"/>
              <a:t>(или все символы до конца файла, 	если их меньше </a:t>
            </a:r>
            <a:r>
              <a:rPr lang="en-US" alt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ru-RU" altLang="ru-RU" sz="2400" dirty="0"/>
              <a:t>)</a:t>
            </a:r>
          </a:p>
          <a:p>
            <a:pPr>
              <a:spcBef>
                <a:spcPts val="1200"/>
              </a:spcBef>
            </a:pPr>
            <a:r>
              <a:rPr lang="en-US" altLang="ru-RU" sz="2200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ru-RU" sz="2200" i="1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/>
              <a:t>возвращает следующий символ (оставляя его в потоке)</a:t>
            </a:r>
            <a:r>
              <a:rPr lang="en-US" altLang="ru-RU" sz="2400" dirty="0"/>
              <a:t>,</a:t>
            </a:r>
            <a:br>
              <a:rPr lang="en-US" altLang="ru-RU" sz="2400" dirty="0"/>
            </a:br>
            <a:r>
              <a:rPr lang="ru-RU" altLang="ru-RU" sz="2400" dirty="0"/>
              <a:t>возвращает </a:t>
            </a:r>
            <a:r>
              <a:rPr lang="en-US" altLang="ru-RU" sz="2400" dirty="0"/>
              <a:t>-1, </a:t>
            </a:r>
            <a:r>
              <a:rPr lang="ru-RU" altLang="ru-RU" sz="2400" dirty="0"/>
              <a:t>если достигнут конец файла</a:t>
            </a:r>
          </a:p>
          <a:p>
            <a:pPr>
              <a:spcBef>
                <a:spcPts val="1200"/>
              </a:spcBef>
            </a:pPr>
            <a:r>
              <a:rPr lang="en-US" altLang="ru-RU" sz="2200" i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istream</a:t>
            </a:r>
            <a:r>
              <a:rPr lang="en-US" altLang="ru-RU" sz="220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ru-RU" sz="2200" i="1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200" i="1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putback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altLang="ru-RU" sz="22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/>
              <a:t>вставляет во входной поток символ,</a:t>
            </a:r>
            <a:r>
              <a:rPr lang="en-US" altLang="ru-RU" sz="2400" dirty="0"/>
              <a:t> </a:t>
            </a:r>
            <a:r>
              <a:rPr lang="ru-RU" altLang="ru-RU" sz="2400" dirty="0"/>
              <a:t>он будет извлечён при следующем чтении из потока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0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63720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Методы класса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istream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88759" y="923675"/>
            <a:ext cx="878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ru-RU" sz="2200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ru-RU" sz="2200" i="1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/>
              <a:t>возвращает следующий символ (оставляя его в потоке)</a:t>
            </a:r>
            <a:endParaRPr lang="ru-RU" alt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2000" y="2045126"/>
            <a:ext cx="7326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'0'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'9'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"Введено число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x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[1024];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"Введена строка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sStr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6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61560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Методы класса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istream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2000" y="837000"/>
            <a:ext cx="878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ru-RU" sz="2200" i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istream</a:t>
            </a:r>
            <a:r>
              <a:rPr lang="en-US" altLang="ru-RU" sz="220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ru-RU" sz="2200" i="1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200" i="1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putback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altLang="ru-RU" sz="22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/>
              <a:t>вставляет во входной поток символ,</a:t>
            </a:r>
            <a:r>
              <a:rPr lang="en-US" altLang="ru-RU" sz="2400" dirty="0"/>
              <a:t> </a:t>
            </a:r>
            <a:r>
              <a:rPr lang="ru-RU" altLang="ru-RU" sz="2400" dirty="0"/>
              <a:t>он будет извлечён при следующем чтении из потока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2000" y="1917000"/>
            <a:ext cx="7326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putback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'0'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'9'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"Введено число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x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[1024];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"Введена строка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sStr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26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8000" y="765000"/>
            <a:ext cx="878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200" dirty="0">
                <a:highlight>
                  <a:srgbClr val="FFFFFF"/>
                </a:highlight>
              </a:rPr>
              <a:t>Для форматированного вывода используется оператор </a:t>
            </a:r>
            <a:r>
              <a:rPr lang="en-US" sz="2200" dirty="0">
                <a:highlight>
                  <a:srgbClr val="FFFFFF"/>
                </a:highlight>
              </a:rPr>
              <a:t>&lt;&lt;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8000" y="1125000"/>
            <a:ext cx="8928000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altLang="ru-RU" sz="2200" dirty="0"/>
              <a:t>Для неформатированного вывода в поток:</a:t>
            </a:r>
            <a:endParaRPr lang="en-US" altLang="ru-RU" sz="2200" dirty="0"/>
          </a:p>
          <a:p>
            <a:pPr>
              <a:spcBef>
                <a:spcPts val="600"/>
              </a:spcBef>
            </a:pPr>
            <a:r>
              <a:rPr lang="en-US" altLang="ru-RU" sz="2200" i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ostream</a:t>
            </a:r>
            <a:r>
              <a:rPr lang="en-US" altLang="ru-RU" sz="220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ru-RU" sz="2200" i="1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put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2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ru-RU" sz="2200" dirty="0">
                <a:cs typeface="Consolas" panose="020B0609020204030204" pitchFamily="49" charset="0"/>
              </a:rPr>
              <a:t>; - </a:t>
            </a:r>
            <a:r>
              <a:rPr lang="ru-RU" altLang="ru-RU" sz="2200" dirty="0"/>
              <a:t>выводит в поток один символ </a:t>
            </a:r>
            <a:r>
              <a:rPr lang="en-US" altLang="ru-RU" sz="2200" dirty="0"/>
              <a:t>ch</a:t>
            </a:r>
            <a:r>
              <a:rPr lang="ru-RU" altLang="ru-RU" sz="2200" dirty="0"/>
              <a:t> и возвращает ссылку на поток</a:t>
            </a:r>
            <a:r>
              <a:rPr lang="en-US" altLang="ru-RU" sz="2200" dirty="0"/>
              <a:t>, </a:t>
            </a:r>
            <a:r>
              <a:rPr lang="ru-RU" altLang="ru-RU" sz="2200" dirty="0"/>
              <a:t>чтобы можно было вызывать </a:t>
            </a:r>
            <a:r>
              <a:rPr lang="ru-RU" altLang="ru-RU" sz="2200" dirty="0" err="1"/>
              <a:t>каскадно</a:t>
            </a:r>
            <a:endParaRPr lang="ru-RU" altLang="ru-RU" sz="2200" b="1" dirty="0"/>
          </a:p>
          <a:p>
            <a:pPr>
              <a:spcBef>
                <a:spcPts val="600"/>
              </a:spcBef>
            </a:pPr>
            <a:r>
              <a:rPr lang="en-US" altLang="ru-RU" sz="2200" i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ostream</a:t>
            </a:r>
            <a:r>
              <a:rPr lang="en-US" altLang="ru-RU" sz="220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ru-RU" sz="2200" i="1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write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ru-RU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2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a-DK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streamsize </a:t>
            </a:r>
            <a:r>
              <a:rPr lang="en-US" alt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ru-RU" sz="2200" dirty="0"/>
              <a:t>;</a:t>
            </a:r>
            <a:br>
              <a:rPr lang="en-US" altLang="ru-RU" sz="2200" dirty="0"/>
            </a:br>
            <a:r>
              <a:rPr lang="ru-RU" altLang="ru-RU" sz="2200" dirty="0"/>
              <a:t>записывает </a:t>
            </a:r>
            <a:r>
              <a:rPr lang="en-US" alt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ru-RU" altLang="ru-RU" sz="2200" dirty="0">
                <a:solidFill>
                  <a:srgbClr val="000080"/>
                </a:solidFill>
              </a:rPr>
              <a:t> </a:t>
            </a:r>
            <a:r>
              <a:rPr lang="ru-RU" altLang="ru-RU" sz="2200" dirty="0"/>
              <a:t>символов из массива </a:t>
            </a:r>
            <a:r>
              <a:rPr lang="en-US" altLang="ru-RU" sz="22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ru-RU" altLang="ru-RU" sz="2200" dirty="0">
                <a:solidFill>
                  <a:srgbClr val="000080"/>
                </a:solidFill>
              </a:rPr>
              <a:t> </a:t>
            </a:r>
            <a:r>
              <a:rPr lang="ru-RU" altLang="ru-RU" sz="2200" dirty="0"/>
              <a:t>в файл</a:t>
            </a:r>
            <a:endParaRPr lang="en-US" altLang="ru-RU" sz="2200" b="1" dirty="0"/>
          </a:p>
          <a:p>
            <a:pPr>
              <a:spcBef>
                <a:spcPts val="600"/>
              </a:spcBef>
            </a:pPr>
            <a:r>
              <a:rPr lang="da-DK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streamsize</a:t>
            </a:r>
            <a:r>
              <a:rPr lang="en-US" altLang="ru-RU" sz="2200" i="1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tell</a:t>
            </a:r>
            <a:r>
              <a:rPr lang="ru-RU" altLang="ru-RU" sz="2200" i="1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altLang="ru-RU" sz="2200" dirty="0"/>
              <a:t> – возвращает позицию записи в байтах</a:t>
            </a:r>
            <a:endParaRPr lang="ru-RU" altLang="ru-RU" sz="2200" b="1" dirty="0"/>
          </a:p>
          <a:p>
            <a:pPr>
              <a:spcBef>
                <a:spcPts val="600"/>
              </a:spcBef>
            </a:pPr>
            <a:r>
              <a:rPr lang="en-US" altLang="ru-RU" sz="2200" i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ostream</a:t>
            </a:r>
            <a:r>
              <a:rPr lang="en-US" altLang="ru-RU" sz="220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ru-RU" sz="2200" i="1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200" i="1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seekp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a-DK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streamsize </a:t>
            </a:r>
            <a:r>
              <a:rPr lang="en-US" alt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ru-RU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seek</a:t>
            </a:r>
            <a:r>
              <a:rPr lang="ru-RU" alt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altLang="ru-RU" sz="22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alt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ru-RU" sz="2400" dirty="0" err="1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ru-RU" sz="2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ru-RU" sz="2200" dirty="0">
                <a:cs typeface="Consolas" panose="020B0609020204030204" pitchFamily="49" charset="0"/>
              </a:rPr>
            </a:br>
            <a:r>
              <a:rPr lang="ru-RU" altLang="ru-RU" sz="2200" dirty="0"/>
              <a:t>перемещает текущую позицию записи файла на </a:t>
            </a:r>
            <a:r>
              <a:rPr lang="en-US" altLang="ru-RU" sz="22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altLang="ru-RU" sz="2200" dirty="0">
                <a:solidFill>
                  <a:srgbClr val="000080"/>
                </a:solidFill>
              </a:rPr>
              <a:t> </a:t>
            </a:r>
            <a:r>
              <a:rPr lang="ru-RU" altLang="ru-RU" sz="2200" dirty="0"/>
              <a:t>байтов, считая от одной из трех позиций, определяемых параметром </a:t>
            </a:r>
            <a:r>
              <a:rPr lang="en-US" alt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seek</a:t>
            </a:r>
            <a:r>
              <a:rPr lang="ru-RU" alt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altLang="ru-RU" sz="22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altLang="ru-RU" sz="2200" dirty="0">
                <a:cs typeface="Consolas" panose="020B0609020204030204" pitchFamily="49" charset="0"/>
              </a:rPr>
              <a:t> </a:t>
            </a:r>
            <a:br>
              <a:rPr lang="en-US" altLang="ru-RU" sz="2200" dirty="0">
                <a:cs typeface="Consolas" panose="020B0609020204030204" pitchFamily="49" charset="0"/>
              </a:rPr>
            </a:br>
            <a:r>
              <a:rPr lang="en-US" altLang="ru-RU" sz="2200" dirty="0">
                <a:cs typeface="Consolas" panose="020B0609020204030204" pitchFamily="49" charset="0"/>
              </a:rPr>
              <a:t>						</a:t>
            </a:r>
            <a:r>
              <a:rPr lang="en-US" altLang="ru-RU" sz="2000" dirty="0" err="1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</a:t>
            </a:r>
            <a:r>
              <a:rPr lang="ru-RU" altLang="ru-RU" sz="2200" dirty="0">
                <a:solidFill>
                  <a:srgbClr val="000080"/>
                </a:solidFill>
              </a:rPr>
              <a:t>  </a:t>
            </a:r>
            <a:r>
              <a:rPr lang="ru-RU" altLang="ru-RU" sz="2200" dirty="0"/>
              <a:t>- </a:t>
            </a:r>
            <a:r>
              <a:rPr lang="ru-RU" altLang="ru-RU" sz="2200" dirty="0">
                <a:solidFill>
                  <a:srgbClr val="0000B8"/>
                </a:solidFill>
              </a:rPr>
              <a:t>от начала файла</a:t>
            </a:r>
            <a:r>
              <a:rPr lang="ru-RU" altLang="ru-RU" sz="2200" dirty="0"/>
              <a:t>,</a:t>
            </a:r>
            <a:br>
              <a:rPr lang="en-US" altLang="ru-RU" sz="2200" dirty="0"/>
            </a:br>
            <a:r>
              <a:rPr lang="en-US" altLang="ru-RU" sz="2200" dirty="0"/>
              <a:t>		</a:t>
            </a:r>
            <a:r>
              <a:rPr lang="ru-RU" altLang="ru-RU" sz="2200" dirty="0"/>
              <a:t>                      </a:t>
            </a:r>
            <a:r>
              <a:rPr lang="en-US" altLang="ru-RU" sz="2200" dirty="0"/>
              <a:t>	</a:t>
            </a:r>
            <a:r>
              <a:rPr lang="en-US" altLang="ru-RU" sz="2000" dirty="0" err="1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</a:t>
            </a:r>
            <a:r>
              <a:rPr lang="ru-RU" altLang="ru-RU" sz="2200" dirty="0">
                <a:solidFill>
                  <a:srgbClr val="000080"/>
                </a:solidFill>
              </a:rPr>
              <a:t>  </a:t>
            </a:r>
            <a:r>
              <a:rPr lang="ru-RU" altLang="ru-RU" sz="2200" dirty="0"/>
              <a:t>- </a:t>
            </a:r>
            <a:r>
              <a:rPr lang="ru-RU" altLang="ru-RU" sz="2200" dirty="0">
                <a:solidFill>
                  <a:srgbClr val="0000B8"/>
                </a:solidFill>
              </a:rPr>
              <a:t>от текущей позиции</a:t>
            </a:r>
            <a:r>
              <a:rPr lang="ru-RU" altLang="ru-RU" sz="2200" dirty="0"/>
              <a:t>,</a:t>
            </a:r>
            <a:br>
              <a:rPr lang="en-US" altLang="ru-RU" sz="2200" dirty="0"/>
            </a:br>
            <a:r>
              <a:rPr lang="ru-RU" altLang="ru-RU" sz="2200" dirty="0"/>
              <a:t>                           </a:t>
            </a:r>
            <a:r>
              <a:rPr lang="en-US" altLang="ru-RU" sz="2200" dirty="0"/>
              <a:t>			</a:t>
            </a:r>
            <a:r>
              <a:rPr lang="en-US" altLang="ru-RU" sz="2000" dirty="0" err="1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ru-RU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ru-RU" altLang="ru-RU" sz="2200" dirty="0">
                <a:solidFill>
                  <a:srgbClr val="000080"/>
                </a:solidFill>
              </a:rPr>
              <a:t>  </a:t>
            </a:r>
            <a:r>
              <a:rPr lang="ru-RU" altLang="ru-RU" sz="2200" dirty="0"/>
              <a:t>- </a:t>
            </a:r>
            <a:r>
              <a:rPr lang="ru-RU" altLang="ru-RU" sz="2200" dirty="0">
                <a:solidFill>
                  <a:srgbClr val="0000B8"/>
                </a:solidFill>
              </a:rPr>
              <a:t>от конца файла</a:t>
            </a:r>
            <a:endParaRPr lang="en-US" altLang="ru-RU" sz="2200" dirty="0"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ru-RU" sz="2200" i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ostream</a:t>
            </a:r>
            <a:r>
              <a:rPr lang="en-US" altLang="ru-RU" sz="220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ru-RU" sz="2200" i="1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flush</a:t>
            </a:r>
            <a:r>
              <a:rPr lang="ru-RU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altLang="ru-RU" sz="2200" dirty="0"/>
              <a:t> – записывает содержимое потока вывода на физическое устройство (очистка буфера)</a:t>
            </a:r>
            <a:endParaRPr lang="ru-RU" altLang="ru-RU" sz="2200" b="1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" name="Заголовок 5"/>
          <p:cNvSpPr txBox="1">
            <a:spLocks/>
          </p:cNvSpPr>
          <p:nvPr/>
        </p:nvSpPr>
        <p:spPr>
          <a:xfrm>
            <a:off x="252000" y="117000"/>
            <a:ext cx="6156000" cy="79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Методы класса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ostream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13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2000" y="1413000"/>
            <a:ext cx="856800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В случае если двоичный файл представляет собой набор однотипных элементов, то положение каждого элемента в файле можно определить по его номеру, а значит такой файл позволяет осуществлять и последовательный и прямой доступ к любому из его элементов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Поскольку записанные элементы всегда занимают один и тот же объём, возможно перезаписать один элемент новым значением, не повреждая соседних элементов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17000"/>
            <a:ext cx="8172000" cy="79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Бинарные файлы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29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80000" y="1197000"/>
            <a:ext cx="8784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CStudent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2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перезапись третьей по счёту структуры в файле</a:t>
            </a:r>
          </a:p>
          <a:p>
            <a:r>
              <a:rPr lang="en-US" sz="22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US" sz="22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ifile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"d:/work/1.bin"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sz="22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</a:t>
            </a: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</a:t>
            </a:r>
            <a:r>
              <a:rPr lang="en-US" sz="22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sz="22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seekp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 *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CStudent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22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CStudent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17000"/>
            <a:ext cx="6156000" cy="79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Методы класса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istream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06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8000" y="765000"/>
            <a:ext cx="8784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428497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istrstream</a:t>
            </a:r>
            <a:r>
              <a:rPr lang="en-US" sz="2200" dirty="0">
                <a:highlight>
                  <a:srgbClr val="FFFFFF"/>
                </a:highlight>
              </a:rPr>
              <a:t> – </a:t>
            </a:r>
            <a:r>
              <a:rPr lang="ru-RU" sz="2200" dirty="0">
                <a:highlight>
                  <a:srgbClr val="FFFFFF"/>
                </a:highlight>
              </a:rPr>
              <a:t>поток, читающий из буфера в памяти</a:t>
            </a:r>
          </a:p>
          <a:p>
            <a:r>
              <a:rPr lang="en-US" sz="2200" dirty="0" err="1">
                <a:solidFill>
                  <a:srgbClr val="428497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ostrstream</a:t>
            </a:r>
            <a:r>
              <a:rPr lang="en-US" sz="2200" dirty="0">
                <a:highlight>
                  <a:srgbClr val="FFFFFF"/>
                </a:highlight>
              </a:rPr>
              <a:t> – </a:t>
            </a:r>
            <a:r>
              <a:rPr lang="ru-RU" sz="2200" dirty="0">
                <a:highlight>
                  <a:srgbClr val="FFFFFF"/>
                </a:highlight>
              </a:rPr>
              <a:t>поток, пишущий в буфер в памяти</a:t>
            </a:r>
          </a:p>
          <a:p>
            <a:r>
              <a:rPr lang="en-US" sz="2200" dirty="0" err="1">
                <a:solidFill>
                  <a:srgbClr val="428497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strstream</a:t>
            </a:r>
            <a:r>
              <a:rPr lang="en-US" sz="2200" dirty="0">
                <a:highlight>
                  <a:srgbClr val="FFFFFF"/>
                </a:highlight>
              </a:rPr>
              <a:t> – </a:t>
            </a:r>
            <a:r>
              <a:rPr lang="ru-RU" sz="2200" dirty="0">
                <a:highlight>
                  <a:srgbClr val="FFFFFF"/>
                </a:highlight>
              </a:rPr>
              <a:t>поток читающий и пишущий в буфер в памяти</a:t>
            </a:r>
          </a:p>
          <a:p>
            <a:r>
              <a:rPr lang="ru-RU" sz="2200" dirty="0">
                <a:highlight>
                  <a:srgbClr val="FFFFFF"/>
                </a:highlight>
              </a:rPr>
              <a:t>буфер (массив символов) передаётся в конструктор объекта потока при его создании</a:t>
            </a:r>
            <a:endParaRPr lang="en-US" sz="2200" dirty="0">
              <a:highlight>
                <a:srgbClr val="FFFFFF"/>
              </a:highlight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" name="Заголовок 5"/>
          <p:cNvSpPr txBox="1">
            <a:spLocks/>
          </p:cNvSpPr>
          <p:nvPr/>
        </p:nvSpPr>
        <p:spPr>
          <a:xfrm>
            <a:off x="252000" y="117000"/>
            <a:ext cx="8640000" cy="79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Строковый поток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strstream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2565000"/>
            <a:ext cx="8640000" cy="357020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strstream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"2.71828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3.1415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42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70000"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istrstream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+ 1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pl-PL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pl-PL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pl-PL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pl-PL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pl-PL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Прочтено 5 чисел"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Неверный формат строки"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428000" y="2205000"/>
            <a:ext cx="4536000" cy="1296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>
                <a:solidFill>
                  <a:schemeClr val="tx1"/>
                </a:solidFill>
              </a:rPr>
              <a:t>буфер должен включать концевой ноль, иначе последнее число вычитать не удастся из-за </a:t>
            </a:r>
            <a:r>
              <a:rPr lang="en-US" sz="2200" dirty="0">
                <a:solidFill>
                  <a:schemeClr val="tx1"/>
                </a:solidFill>
              </a:rPr>
              <a:t>EOF</a:t>
            </a:r>
            <a:endParaRPr lang="ru-RU" sz="2200" dirty="0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8244000" y="3501000"/>
            <a:ext cx="360000" cy="1512000"/>
          </a:xfrm>
          <a:prstGeom prst="straightConnector1">
            <a:avLst/>
          </a:prstGeom>
          <a:ln w="31750" cap="rnd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 flipV="1">
            <a:off x="6804000" y="4509000"/>
            <a:ext cx="1440000" cy="504000"/>
          </a:xfrm>
          <a:prstGeom prst="straightConnector1">
            <a:avLst/>
          </a:prstGeom>
          <a:ln w="31750" cap="rnd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53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8000" y="765000"/>
            <a:ext cx="878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428497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istringstream</a:t>
            </a:r>
            <a:r>
              <a:rPr lang="en-US" sz="2200" dirty="0">
                <a:highlight>
                  <a:srgbClr val="FFFFFF"/>
                </a:highlight>
              </a:rPr>
              <a:t> – </a:t>
            </a:r>
            <a:r>
              <a:rPr lang="ru-RU" sz="2200" dirty="0">
                <a:highlight>
                  <a:srgbClr val="FFFFFF"/>
                </a:highlight>
              </a:rPr>
              <a:t>поток, читающий из объекта </a:t>
            </a:r>
            <a:r>
              <a:rPr lang="en-US" sz="2200" dirty="0">
                <a:solidFill>
                  <a:srgbClr val="428497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ru-RU" sz="2200" dirty="0">
              <a:solidFill>
                <a:srgbClr val="428497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428497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ostringstream</a:t>
            </a:r>
            <a:r>
              <a:rPr lang="en-US" sz="2200" dirty="0">
                <a:highlight>
                  <a:srgbClr val="FFFFFF"/>
                </a:highlight>
              </a:rPr>
              <a:t> – </a:t>
            </a:r>
            <a:r>
              <a:rPr lang="ru-RU" sz="2200" dirty="0">
                <a:highlight>
                  <a:srgbClr val="FFFFFF"/>
                </a:highlight>
              </a:rPr>
              <a:t>поток, пишущий в объект </a:t>
            </a:r>
            <a:r>
              <a:rPr lang="en-US" sz="2200" dirty="0">
                <a:solidFill>
                  <a:srgbClr val="428497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ru-RU" sz="2200" dirty="0">
              <a:highlight>
                <a:srgbClr val="FFFFFF"/>
              </a:highlight>
            </a:endParaRPr>
          </a:p>
          <a:p>
            <a:r>
              <a:rPr lang="en-US" sz="2200" dirty="0">
                <a:solidFill>
                  <a:srgbClr val="428497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stringstream</a:t>
            </a:r>
            <a:r>
              <a:rPr lang="en-US" sz="2200" dirty="0">
                <a:highlight>
                  <a:srgbClr val="FFFFFF"/>
                </a:highlight>
              </a:rPr>
              <a:t> – </a:t>
            </a:r>
            <a:r>
              <a:rPr lang="ru-RU" sz="2200" dirty="0">
                <a:highlight>
                  <a:srgbClr val="FFFFFF"/>
                </a:highlight>
              </a:rPr>
              <a:t>поток пишущий в конец объекта типа </a:t>
            </a:r>
            <a:r>
              <a:rPr lang="en-US" sz="2200" dirty="0">
                <a:solidFill>
                  <a:srgbClr val="428497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sz="2200" dirty="0">
                <a:highlight>
                  <a:srgbClr val="FFFFFF"/>
                </a:highlight>
              </a:rPr>
              <a:t> и читающий из его начала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Заголовок 5"/>
          <p:cNvSpPr txBox="1">
            <a:spLocks/>
          </p:cNvSpPr>
          <p:nvPr/>
        </p:nvSpPr>
        <p:spPr>
          <a:xfrm>
            <a:off x="252000" y="117000"/>
            <a:ext cx="8640000" cy="79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Строковый поток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stringstream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2211550"/>
            <a:ext cx="8640000" cy="39600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sstream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&lt; 10;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stream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660000" y="2211550"/>
            <a:ext cx="2232000" cy="3960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1 2 3 4 5 6 7 8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39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8000" y="765000"/>
            <a:ext cx="878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428497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istringstream</a:t>
            </a:r>
            <a:r>
              <a:rPr lang="en-US" sz="2200" dirty="0">
                <a:highlight>
                  <a:srgbClr val="FFFFFF"/>
                </a:highlight>
              </a:rPr>
              <a:t> – </a:t>
            </a:r>
            <a:r>
              <a:rPr lang="ru-RU" sz="2200" dirty="0">
                <a:highlight>
                  <a:srgbClr val="FFFFFF"/>
                </a:highlight>
              </a:rPr>
              <a:t>поток, читающий из объекта </a:t>
            </a:r>
            <a:r>
              <a:rPr lang="en-US" sz="2200" dirty="0">
                <a:solidFill>
                  <a:srgbClr val="428497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ru-RU" sz="2200" dirty="0">
              <a:solidFill>
                <a:srgbClr val="428497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428497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ostringstream</a:t>
            </a:r>
            <a:r>
              <a:rPr lang="en-US" sz="2200" dirty="0">
                <a:highlight>
                  <a:srgbClr val="FFFFFF"/>
                </a:highlight>
              </a:rPr>
              <a:t> – </a:t>
            </a:r>
            <a:r>
              <a:rPr lang="ru-RU" sz="2200" dirty="0">
                <a:highlight>
                  <a:srgbClr val="FFFFFF"/>
                </a:highlight>
              </a:rPr>
              <a:t>поток, пишущий в объект </a:t>
            </a:r>
            <a:r>
              <a:rPr lang="en-US" sz="2200" dirty="0">
                <a:solidFill>
                  <a:srgbClr val="428497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ru-RU" sz="2200" dirty="0">
              <a:highlight>
                <a:srgbClr val="FFFFFF"/>
              </a:highlight>
            </a:endParaRPr>
          </a:p>
          <a:p>
            <a:r>
              <a:rPr lang="en-US" sz="2200" dirty="0">
                <a:solidFill>
                  <a:srgbClr val="428497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stringstream</a:t>
            </a:r>
            <a:r>
              <a:rPr lang="en-US" sz="2200" dirty="0">
                <a:highlight>
                  <a:srgbClr val="FFFFFF"/>
                </a:highlight>
              </a:rPr>
              <a:t> – </a:t>
            </a:r>
            <a:r>
              <a:rPr lang="ru-RU" sz="2200" dirty="0">
                <a:highlight>
                  <a:srgbClr val="FFFFFF"/>
                </a:highlight>
              </a:rPr>
              <a:t>поток пишущий в конец объекта типа </a:t>
            </a:r>
            <a:r>
              <a:rPr lang="en-US" sz="2200" dirty="0">
                <a:solidFill>
                  <a:srgbClr val="428497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sz="2200" dirty="0">
                <a:highlight>
                  <a:srgbClr val="FFFFFF"/>
                </a:highlight>
              </a:rPr>
              <a:t> и читающий из его начала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" name="Заголовок 5"/>
          <p:cNvSpPr txBox="1">
            <a:spLocks/>
          </p:cNvSpPr>
          <p:nvPr/>
        </p:nvSpPr>
        <p:spPr>
          <a:xfrm>
            <a:off x="252000" y="117000"/>
            <a:ext cx="8640000" cy="79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Строковый поток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stringstream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2211550"/>
            <a:ext cx="8640000" cy="39600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sstream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setprecision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(6) &lt;&lt;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2.72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(6) &lt;&lt;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"3.14"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 &lt;&lt;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"42"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660000" y="2211550"/>
            <a:ext cx="2232000" cy="3960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2.72  3.14  42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2.72  3.14  42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42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B506544-9511-4FFE-90A1-AB46494062EE}"/>
              </a:ext>
            </a:extLst>
          </p:cNvPr>
          <p:cNvSpPr/>
          <p:nvPr/>
        </p:nvSpPr>
        <p:spPr>
          <a:xfrm>
            <a:off x="108000" y="765000"/>
            <a:ext cx="8784000" cy="144655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33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0000" y="1413000"/>
            <a:ext cx="85680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В каждом каталоге другие каталоги хранятся в виде "ссылок"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В каждом каталоге хранится две "специальные" </a:t>
            </a:r>
            <a:r>
              <a:rPr lang="ru-RU" sz="2400" dirty="0" err="1"/>
              <a:t>неудаляемые</a:t>
            </a:r>
            <a:r>
              <a:rPr lang="ru-RU" sz="2400" dirty="0"/>
              <a:t> ссылки:</a:t>
            </a:r>
            <a:br>
              <a:rPr lang="ru-RU" sz="2400" dirty="0"/>
            </a:br>
            <a:r>
              <a:rPr lang="en-US" sz="2400" dirty="0"/>
              <a:t>. – </a:t>
            </a:r>
            <a:r>
              <a:rPr lang="ru-RU" sz="2400" dirty="0"/>
              <a:t>ссылка на текущий каталог</a:t>
            </a:r>
            <a:br>
              <a:rPr lang="ru-RU" sz="2400" dirty="0"/>
            </a:br>
            <a:r>
              <a:rPr lang="ru-RU" sz="2400" dirty="0"/>
              <a:t>.. – ссылка на родительский каталог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ru-RU" sz="2400" dirty="0"/>
              <a:t>Следующие строки задают путь к одному и тому же файлу:</a:t>
            </a:r>
            <a:br>
              <a:rPr lang="ru-RU" sz="2400" dirty="0"/>
            </a:br>
            <a:r>
              <a:rPr lang="en-US" sz="2400" b="1" dirty="0"/>
              <a:t>"C:/windows/system32/file</a:t>
            </a:r>
            <a:r>
              <a:rPr lang="ru-RU" sz="2400" b="1" dirty="0"/>
              <a:t>.</a:t>
            </a:r>
            <a:r>
              <a:rPr lang="en-US" sz="2400" b="1" dirty="0"/>
              <a:t>txt"</a:t>
            </a:r>
            <a:br>
              <a:rPr lang="ru-RU" sz="2400" b="1" dirty="0"/>
            </a:br>
            <a:r>
              <a:rPr lang="en-US" sz="2400" b="1" dirty="0"/>
              <a:t>"C:/windows/system32/./file</a:t>
            </a:r>
            <a:r>
              <a:rPr lang="ru-RU" sz="2400" b="1" dirty="0"/>
              <a:t>.</a:t>
            </a:r>
            <a:r>
              <a:rPr lang="en-US" sz="2400" b="1" dirty="0"/>
              <a:t>txt"</a:t>
            </a:r>
            <a:br>
              <a:rPr lang="en-US" sz="2400" b="1" dirty="0"/>
            </a:br>
            <a:r>
              <a:rPr lang="en-US" sz="2400" b="1" dirty="0"/>
              <a:t>"C:/windows/system32/Drivers/../file</a:t>
            </a:r>
            <a:r>
              <a:rPr lang="ru-RU" sz="2400" b="1" dirty="0"/>
              <a:t>.</a:t>
            </a:r>
            <a:r>
              <a:rPr lang="en-US" sz="2400" b="1" dirty="0"/>
              <a:t>txt"</a:t>
            </a:r>
            <a:br>
              <a:rPr lang="en-US" sz="2400" b="1" dirty="0"/>
            </a:br>
            <a:r>
              <a:rPr lang="en-US" sz="2400" b="1" dirty="0"/>
              <a:t>"C:/windows/system32/Drivers/../../system32/file</a:t>
            </a:r>
            <a:r>
              <a:rPr lang="ru-RU" sz="2400" b="1" dirty="0"/>
              <a:t>.</a:t>
            </a:r>
            <a:r>
              <a:rPr lang="en-US" sz="2400" b="1" dirty="0"/>
              <a:t>txt"</a:t>
            </a:r>
            <a:endParaRPr lang="ru-RU" sz="2400" b="1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17000"/>
            <a:ext cx="5508000" cy="79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Файловые потоки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74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" name="Заголовок 5"/>
          <p:cNvSpPr txBox="1">
            <a:spLocks/>
          </p:cNvSpPr>
          <p:nvPr/>
        </p:nvSpPr>
        <p:spPr>
          <a:xfrm>
            <a:off x="252000" y="117000"/>
            <a:ext cx="8640000" cy="79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Строковый поток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stringstream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686450"/>
            <a:ext cx="8640000" cy="54851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fstream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sstream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i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ifstream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"d:/1.txt"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file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file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'!'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':'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||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'-'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0000" y="4725000"/>
            <a:ext cx="2232000" cy="14465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two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four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529D62C-A3FC-4E6C-A25A-A8F2B9220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00" y="686449"/>
            <a:ext cx="3672000" cy="1657881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3A5D595-5356-4377-8DD9-01ED90B231D5}"/>
              </a:ext>
            </a:extLst>
          </p:cNvPr>
          <p:cNvSpPr/>
          <p:nvPr/>
        </p:nvSpPr>
        <p:spPr>
          <a:xfrm>
            <a:off x="1128700" y="3861000"/>
            <a:ext cx="5747300" cy="8640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strchr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"! :.,-"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964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86400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Параметры командной строки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6162" y="1629000"/>
            <a:ext cx="8640000" cy="2566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**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24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2400" dirty="0">
                <a:solidFill>
                  <a:srgbClr val="000080"/>
                </a:solidFill>
                <a:latin typeface="Consolas" panose="020B0609020204030204" pitchFamily="49" charset="0"/>
              </a:rPr>
              <a:t>argc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24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2400" i="1" dirty="0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dirty="0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a-DK" sz="24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da-DK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i="1" dirty="0">
                <a:solidFill>
                  <a:srgbClr val="880000"/>
                </a:solidFill>
                <a:latin typeface="Consolas" panose="020B0609020204030204" pitchFamily="49" charset="0"/>
              </a:rPr>
              <a:t>endl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2400" i="1" dirty="0">
                <a:solidFill>
                  <a:srgbClr val="880000"/>
                </a:solidFill>
                <a:latin typeface="Consolas" panose="020B0609020204030204" pitchFamily="49" charset="0"/>
              </a:rPr>
              <a:t>    _getch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highlight>
                <a:srgbClr val="FFFFFF"/>
              </a:highlight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9E172-4827-4C48-9AD3-96A138E9DF20}"/>
              </a:ext>
            </a:extLst>
          </p:cNvPr>
          <p:cNvSpPr txBox="1"/>
          <p:nvPr/>
        </p:nvSpPr>
        <p:spPr>
          <a:xfrm>
            <a:off x="252000" y="909162"/>
            <a:ext cx="8603242" cy="7198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D:\projects\Cur\Debug&gt;CurAction.exe e:\1.txt –d "2 1 0"</a:t>
            </a:r>
          </a:p>
        </p:txBody>
      </p:sp>
      <p:sp>
        <p:nvSpPr>
          <p:cNvPr id="10" name="Скругленный прямоугольник 7">
            <a:extLst>
              <a:ext uri="{FF2B5EF4-FFF2-40B4-BE49-F238E27FC236}">
                <a16:creationId xmlns:a16="http://schemas.microsoft.com/office/drawing/2014/main" id="{E7C6C660-8CEB-4F0B-A0AF-02210CCEE080}"/>
              </a:ext>
            </a:extLst>
          </p:cNvPr>
          <p:cNvSpPr/>
          <p:nvPr/>
        </p:nvSpPr>
        <p:spPr>
          <a:xfrm>
            <a:off x="4572000" y="3309577"/>
            <a:ext cx="4414437" cy="1543928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2200" dirty="0">
                <a:solidFill>
                  <a:schemeClr val="tx1"/>
                </a:solidFill>
              </a:rPr>
              <a:t>Параметры командной строки передаются в функцию через: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en-US" sz="2200" dirty="0" err="1">
                <a:solidFill>
                  <a:srgbClr val="0000B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200" dirty="0">
                <a:solidFill>
                  <a:srgbClr val="0000B8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ru-RU" sz="2200" dirty="0">
                <a:solidFill>
                  <a:schemeClr val="tx1"/>
                </a:solidFill>
              </a:rPr>
              <a:t>количество параметров) и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en-US" sz="2200" dirty="0" err="1">
                <a:solidFill>
                  <a:srgbClr val="0000B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200" dirty="0">
                <a:solidFill>
                  <a:srgbClr val="0000B8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ru-RU" sz="2200" dirty="0">
                <a:solidFill>
                  <a:schemeClr val="tx1"/>
                </a:solidFill>
              </a:rPr>
              <a:t>массив строк – параметров).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EE19FDC-E550-4432-BA1D-E335E32785B6}"/>
              </a:ext>
            </a:extLst>
          </p:cNvPr>
          <p:cNvCxnSpPr>
            <a:cxnSpLocks/>
          </p:cNvCxnSpPr>
          <p:nvPr/>
        </p:nvCxnSpPr>
        <p:spPr>
          <a:xfrm flipH="1" flipV="1">
            <a:off x="5004001" y="2113005"/>
            <a:ext cx="3139964" cy="1196572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87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86400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Параметры командной строки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6162" y="1629000"/>
            <a:ext cx="8640000" cy="2566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**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24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2400" dirty="0">
                <a:solidFill>
                  <a:srgbClr val="000080"/>
                </a:solidFill>
                <a:latin typeface="Consolas" panose="020B0609020204030204" pitchFamily="49" charset="0"/>
              </a:rPr>
              <a:t>argc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24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2400" i="1" dirty="0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dirty="0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a-DK" sz="24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da-DK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i="1" dirty="0">
                <a:solidFill>
                  <a:srgbClr val="880000"/>
                </a:solidFill>
                <a:latin typeface="Consolas" panose="020B0609020204030204" pitchFamily="49" charset="0"/>
              </a:rPr>
              <a:t>endl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2400" i="1" dirty="0">
                <a:solidFill>
                  <a:srgbClr val="880000"/>
                </a:solidFill>
                <a:latin typeface="Consolas" panose="020B0609020204030204" pitchFamily="49" charset="0"/>
              </a:rPr>
              <a:t>    _getch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highlight>
                <a:srgbClr val="FFFFFF"/>
              </a:highlight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9E172-4827-4C48-9AD3-96A138E9DF20}"/>
              </a:ext>
            </a:extLst>
          </p:cNvPr>
          <p:cNvSpPr txBox="1"/>
          <p:nvPr/>
        </p:nvSpPr>
        <p:spPr>
          <a:xfrm>
            <a:off x="252000" y="909162"/>
            <a:ext cx="8603242" cy="7198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D:\projects\Cur\Debug&gt;CurAction.exe e:\1.txt –d "2 1 0"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46D986-BA2A-4E56-AAB7-22BB6B0C24F4}"/>
              </a:ext>
            </a:extLst>
          </p:cNvPr>
          <p:cNvSpPr txBox="1"/>
          <p:nvPr/>
        </p:nvSpPr>
        <p:spPr>
          <a:xfrm>
            <a:off x="304734" y="4679862"/>
            <a:ext cx="6159292" cy="12959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D:\projects\CurAction\Debug\CurAction.exe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e:\1.txt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–d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2 1 0</a:t>
            </a:r>
          </a:p>
        </p:txBody>
      </p:sp>
      <p:sp>
        <p:nvSpPr>
          <p:cNvPr id="10" name="Скругленный прямоугольник 7">
            <a:extLst>
              <a:ext uri="{FF2B5EF4-FFF2-40B4-BE49-F238E27FC236}">
                <a16:creationId xmlns:a16="http://schemas.microsoft.com/office/drawing/2014/main" id="{E7C6C660-8CEB-4F0B-A0AF-02210CCEE080}"/>
              </a:ext>
            </a:extLst>
          </p:cNvPr>
          <p:cNvSpPr/>
          <p:nvPr/>
        </p:nvSpPr>
        <p:spPr>
          <a:xfrm>
            <a:off x="5796000" y="3173092"/>
            <a:ext cx="3190437" cy="1022766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2200" dirty="0">
                <a:solidFill>
                  <a:schemeClr val="tx1"/>
                </a:solidFill>
              </a:rPr>
              <a:t>Параметр 0 – путь и имя исполняемого файла. 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EE19FDC-E550-4432-BA1D-E335E32785B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4428000" y="1393167"/>
            <a:ext cx="1368000" cy="2291308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F37DE65-5A79-4B6F-B272-0F5A54490715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428000" y="3684475"/>
            <a:ext cx="1368000" cy="995386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03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86400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Параметры командной строки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6162" y="1629000"/>
            <a:ext cx="8640000" cy="2566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**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24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2400" dirty="0">
                <a:solidFill>
                  <a:srgbClr val="000080"/>
                </a:solidFill>
                <a:latin typeface="Consolas" panose="020B0609020204030204" pitchFamily="49" charset="0"/>
              </a:rPr>
              <a:t>argc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24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2400" i="1" dirty="0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dirty="0">
                <a:solidFill>
                  <a:srgbClr val="000080"/>
                </a:solidFill>
                <a:latin typeface="Consolas" panose="020B0609020204030204" pitchFamily="49" charset="0"/>
              </a:rPr>
              <a:t>argv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a-DK" sz="24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da-DK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i="1" dirty="0">
                <a:solidFill>
                  <a:srgbClr val="880000"/>
                </a:solidFill>
                <a:latin typeface="Consolas" panose="020B0609020204030204" pitchFamily="49" charset="0"/>
              </a:rPr>
              <a:t>endl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2400" i="1" dirty="0">
                <a:solidFill>
                  <a:srgbClr val="880000"/>
                </a:solidFill>
                <a:latin typeface="Consolas" panose="020B0609020204030204" pitchFamily="49" charset="0"/>
              </a:rPr>
              <a:t>    _getch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highlight>
                <a:srgbClr val="FFFFFF"/>
              </a:highlight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9E172-4827-4C48-9AD3-96A138E9DF20}"/>
              </a:ext>
            </a:extLst>
          </p:cNvPr>
          <p:cNvSpPr txBox="1"/>
          <p:nvPr/>
        </p:nvSpPr>
        <p:spPr>
          <a:xfrm>
            <a:off x="252000" y="909162"/>
            <a:ext cx="8603242" cy="7198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D:\projects\Cur\Debug&gt;CurAction.exe e:\1.txt –d "2 1 0"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46D986-BA2A-4E56-AAB7-22BB6B0C24F4}"/>
              </a:ext>
            </a:extLst>
          </p:cNvPr>
          <p:cNvSpPr txBox="1"/>
          <p:nvPr/>
        </p:nvSpPr>
        <p:spPr>
          <a:xfrm>
            <a:off x="304734" y="4679862"/>
            <a:ext cx="6159292" cy="12959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D:\projects\CurAction\Debug\CurAction.exe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e:\1.txt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–d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2 1 0</a:t>
            </a:r>
          </a:p>
        </p:txBody>
      </p:sp>
      <p:sp>
        <p:nvSpPr>
          <p:cNvPr id="10" name="Скругленный прямоугольник 7">
            <a:extLst>
              <a:ext uri="{FF2B5EF4-FFF2-40B4-BE49-F238E27FC236}">
                <a16:creationId xmlns:a16="http://schemas.microsoft.com/office/drawing/2014/main" id="{E7C6C660-8CEB-4F0B-A0AF-02210CCEE080}"/>
              </a:ext>
            </a:extLst>
          </p:cNvPr>
          <p:cNvSpPr/>
          <p:nvPr/>
        </p:nvSpPr>
        <p:spPr>
          <a:xfrm>
            <a:off x="5796000" y="2113004"/>
            <a:ext cx="3190437" cy="3835834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2200" dirty="0">
                <a:solidFill>
                  <a:schemeClr val="tx1"/>
                </a:solidFill>
              </a:rPr>
              <a:t>Если надо передать исполняемому файлу параметр-строку содержащую пробелы, то следует её взять в кавычки. При этом программе такой параметр будет передан уже без кавычек.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EE19FDC-E550-4432-BA1D-E335E32785B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7391219" y="1341002"/>
            <a:ext cx="34125" cy="772002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F37DE65-5A79-4B6F-B272-0F5A54490715}"/>
              </a:ext>
            </a:extLst>
          </p:cNvPr>
          <p:cNvCxnSpPr>
            <a:cxnSpLocks/>
          </p:cNvCxnSpPr>
          <p:nvPr/>
        </p:nvCxnSpPr>
        <p:spPr>
          <a:xfrm flipH="1">
            <a:off x="1332000" y="5229000"/>
            <a:ext cx="4464000" cy="43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9282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8640000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Параметры командной строки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9612" y="1311580"/>
            <a:ext cx="8640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2)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"Не указано имя файла"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-1;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Файл заблокирован"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-2;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13;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Файл записан"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highlight>
                <a:srgbClr val="FFFFFF"/>
              </a:highlight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9E172-4827-4C48-9AD3-96A138E9DF20}"/>
              </a:ext>
            </a:extLst>
          </p:cNvPr>
          <p:cNvSpPr txBox="1"/>
          <p:nvPr/>
        </p:nvSpPr>
        <p:spPr>
          <a:xfrm>
            <a:off x="252000" y="737688"/>
            <a:ext cx="8603242" cy="504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D:\projects\CurAction\Debug&gt;CurAction.exe e:\1.txt</a:t>
            </a:r>
          </a:p>
        </p:txBody>
      </p:sp>
      <p:sp>
        <p:nvSpPr>
          <p:cNvPr id="9" name="Скругленный прямоугольник 12">
            <a:extLst>
              <a:ext uri="{FF2B5EF4-FFF2-40B4-BE49-F238E27FC236}">
                <a16:creationId xmlns:a16="http://schemas.microsoft.com/office/drawing/2014/main" id="{71E72379-EE15-4A51-9BA3-0D4732A303B9}"/>
              </a:ext>
            </a:extLst>
          </p:cNvPr>
          <p:cNvSpPr/>
          <p:nvPr/>
        </p:nvSpPr>
        <p:spPr>
          <a:xfrm>
            <a:off x="4572000" y="3069000"/>
            <a:ext cx="4572000" cy="1152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>
                <a:solidFill>
                  <a:schemeClr val="tx1"/>
                </a:solidFill>
              </a:rPr>
              <a:t>Параметр 0 – имя и путь к текущему исполняемому файлу.</a:t>
            </a:r>
          </a:p>
          <a:p>
            <a:r>
              <a:rPr lang="ru-RU" sz="2200" dirty="0">
                <a:solidFill>
                  <a:schemeClr val="tx1"/>
                </a:solidFill>
              </a:rPr>
              <a:t>Поэтому обращаемся параметру 1.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1E7765B-60CB-4D60-B73E-1BC6EB44C6F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140000" y="3645000"/>
            <a:ext cx="432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58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788881"/>
            <a:ext cx="7992000" cy="5233091"/>
          </a:xfrm>
          <a:prstGeom prst="rect">
            <a:avLst/>
          </a:prstGeom>
        </p:spPr>
      </p:pic>
      <p:sp>
        <p:nvSpPr>
          <p:cNvPr id="8" name="Овал 7"/>
          <p:cNvSpPr/>
          <p:nvPr/>
        </p:nvSpPr>
        <p:spPr>
          <a:xfrm>
            <a:off x="828000" y="2205000"/>
            <a:ext cx="1872000" cy="5040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3204000" y="2637000"/>
            <a:ext cx="3240000" cy="5040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1" name="Заголовок 5">
            <a:extLst>
              <a:ext uri="{FF2B5EF4-FFF2-40B4-BE49-F238E27FC236}">
                <a16:creationId xmlns:a16="http://schemas.microsoft.com/office/drawing/2014/main" id="{D633D749-99E4-4C07-8431-58E0EEE68129}"/>
              </a:ext>
            </a:extLst>
          </p:cNvPr>
          <p:cNvSpPr txBox="1">
            <a:spLocks/>
          </p:cNvSpPr>
          <p:nvPr/>
        </p:nvSpPr>
        <p:spPr>
          <a:xfrm>
            <a:off x="252000" y="117000"/>
            <a:ext cx="8640000" cy="79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Параметры командной строки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39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2000" y="1125000"/>
            <a:ext cx="8640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Обработка ошибок убрана, чтобы сократить объём кода</a:t>
            </a:r>
            <a:b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Что выведет эта программа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</a:t>
            </a:r>
            <a:b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ru-RU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[1]);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13;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Файл записан"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highlight>
                <a:srgbClr val="FFFFFF"/>
              </a:highlight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868000" y="2709000"/>
            <a:ext cx="3168000" cy="1872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>
                <a:solidFill>
                  <a:schemeClr val="tx1"/>
                </a:solidFill>
              </a:rPr>
              <a:t>Чтобы можно было прочесть только что записанный файл,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>надо сперва сбросить буфер на диск</a:t>
            </a:r>
          </a:p>
        </p:txBody>
      </p:sp>
      <p:cxnSp>
        <p:nvCxnSpPr>
          <p:cNvPr id="9" name="Прямая со стрелкой 8"/>
          <p:cNvCxnSpPr>
            <a:cxnSpLocks/>
            <a:stCxn id="8" idx="1"/>
          </p:cNvCxnSpPr>
          <p:nvPr/>
        </p:nvCxnSpPr>
        <p:spPr>
          <a:xfrm flipH="1" flipV="1">
            <a:off x="2764640" y="3573000"/>
            <a:ext cx="3103360" cy="7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1" name="Заголовок 5">
            <a:extLst>
              <a:ext uri="{FF2B5EF4-FFF2-40B4-BE49-F238E27FC236}">
                <a16:creationId xmlns:a16="http://schemas.microsoft.com/office/drawing/2014/main" id="{72793D94-50AF-4636-B993-2D8FFF9EE26B}"/>
              </a:ext>
            </a:extLst>
          </p:cNvPr>
          <p:cNvSpPr txBox="1">
            <a:spLocks/>
          </p:cNvSpPr>
          <p:nvPr/>
        </p:nvSpPr>
        <p:spPr>
          <a:xfrm>
            <a:off x="252000" y="117000"/>
            <a:ext cx="8640000" cy="79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Параметры командной строки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15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2000" y="765000"/>
            <a:ext cx="8640000" cy="574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CPerson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SaveToTxt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...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SaveBaseTxt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sFileName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    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CPerson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pvBase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sFileName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pvBase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nn-NO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SaveToTxt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8" name="Заголовок 5"/>
          <p:cNvSpPr txBox="1">
            <a:spLocks/>
          </p:cNvSpPr>
          <p:nvPr/>
        </p:nvSpPr>
        <p:spPr>
          <a:xfrm>
            <a:off x="252000" y="117000"/>
            <a:ext cx="5868000" cy="79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Примеры</a:t>
            </a:r>
          </a:p>
        </p:txBody>
      </p:sp>
    </p:spTree>
    <p:extLst>
      <p:ext uri="{BB962C8B-B14F-4D97-AF65-F5344CB8AC3E}">
        <p14:creationId xmlns:p14="http://schemas.microsoft.com/office/powerpoint/2010/main" val="33176612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28000" y="117000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9" name="Объект 1"/>
          <p:cNvSpPr txBox="1">
            <a:spLocks/>
          </p:cNvSpPr>
          <p:nvPr/>
        </p:nvSpPr>
        <p:spPr>
          <a:xfrm>
            <a:off x="252000" y="1557000"/>
            <a:ext cx="8640232" cy="19440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17"/>
              <a:tabLst>
                <a:tab pos="358775" algn="l"/>
              </a:tabLst>
            </a:pPr>
            <a:r>
              <a:rPr lang="be-BY" sz="2400" dirty="0"/>
              <a:t>Ввод-вывод с использованием стандартных потоков.</a:t>
            </a:r>
            <a:br>
              <a:rPr lang="be-BY" sz="2400" dirty="0"/>
            </a:br>
            <a:r>
              <a:rPr lang="be-BY" sz="2400" dirty="0"/>
              <a:t>Использование управляющих последовательностей и манипуляторов. </a:t>
            </a:r>
            <a:endParaRPr lang="ru-RU" sz="240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None/>
              <a:tabLst>
                <a:tab pos="358775" algn="l"/>
              </a:tabLst>
            </a:pPr>
            <a:endParaRPr lang="ru-RU" sz="24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541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2000" y="909000"/>
            <a:ext cx="8568000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/>
              <a:t>Для реализации файлового ввода-вывода используются объявленные в заголовочном файле &lt;</a:t>
            </a:r>
            <a:r>
              <a:rPr lang="en-US" sz="2400" b="1" dirty="0" err="1"/>
              <a:t>fstream</a:t>
            </a:r>
            <a:r>
              <a:rPr lang="ru-RU" sz="2400" dirty="0"/>
              <a:t>&gt;</a:t>
            </a:r>
            <a:r>
              <a:rPr lang="en-US" sz="2400" dirty="0"/>
              <a:t> </a:t>
            </a:r>
            <a:r>
              <a:rPr lang="ru-RU" sz="2400" dirty="0"/>
              <a:t>классы:</a:t>
            </a:r>
            <a:endParaRPr lang="en-US" sz="2400" dirty="0"/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ru-RU" sz="2400" b="1" dirty="0" err="1"/>
              <a:t>ifstream</a:t>
            </a:r>
            <a:r>
              <a:rPr lang="ru-RU" sz="2400" dirty="0"/>
              <a:t> – для чтения из файла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ru-RU" sz="2400" b="1" dirty="0" err="1"/>
              <a:t>ofstream</a:t>
            </a:r>
            <a:r>
              <a:rPr lang="ru-RU" sz="2400" dirty="0"/>
              <a:t> – для записи в файл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ru-RU" sz="2400" b="1" dirty="0" err="1"/>
              <a:t>fstream</a:t>
            </a:r>
            <a:r>
              <a:rPr lang="ru-RU" sz="2400" dirty="0"/>
              <a:t> – для двунаправленного ввода-вывода </a:t>
            </a:r>
          </a:p>
          <a:p>
            <a:pPr>
              <a:spcBef>
                <a:spcPts val="1200"/>
              </a:spcBef>
              <a:defRPr/>
            </a:pPr>
            <a:r>
              <a:rPr lang="ru-RU" sz="2400" dirty="0"/>
              <a:t>Классы </a:t>
            </a:r>
            <a:r>
              <a:rPr lang="en-US" sz="2400" dirty="0"/>
              <a:t>ifstream</a:t>
            </a:r>
            <a:r>
              <a:rPr lang="ru-RU" sz="2400" dirty="0"/>
              <a:t>, </a:t>
            </a:r>
            <a:r>
              <a:rPr lang="en-US" sz="2400" dirty="0" err="1"/>
              <a:t>ofstream</a:t>
            </a:r>
            <a:r>
              <a:rPr lang="ru-RU" sz="2400" dirty="0"/>
              <a:t>, </a:t>
            </a:r>
            <a:r>
              <a:rPr lang="en-US" sz="2400" dirty="0" err="1"/>
              <a:t>fstream</a:t>
            </a:r>
            <a:r>
              <a:rPr lang="ru-RU" sz="2400" dirty="0"/>
              <a:t> являются дочерними от классов </a:t>
            </a:r>
            <a:r>
              <a:rPr lang="en-US" sz="2400" dirty="0" err="1"/>
              <a:t>istream</a:t>
            </a:r>
            <a:r>
              <a:rPr lang="ru-RU" sz="2400" dirty="0"/>
              <a:t>, </a:t>
            </a:r>
            <a:r>
              <a:rPr lang="en-US" sz="2400" dirty="0" err="1"/>
              <a:t>ostream</a:t>
            </a:r>
            <a:r>
              <a:rPr lang="ru-RU" sz="2400" dirty="0"/>
              <a:t> и </a:t>
            </a:r>
            <a:r>
              <a:rPr lang="en-US" sz="2400" dirty="0"/>
              <a:t>iostream</a:t>
            </a:r>
            <a:r>
              <a:rPr lang="ru-RU" sz="2400" dirty="0"/>
              <a:t> соответственно, и поэтому  наследуют перегруженные операции &lt;&lt; и  &gt;&gt;,  флаги форматирования, манипуляторы, методы форматирования, состояние потоков и т.д. </a:t>
            </a:r>
            <a:endParaRPr lang="ru-RU" sz="2400" dirty="0">
              <a:solidFill>
                <a:srgbClr val="0000B8"/>
              </a:solidFill>
            </a:endParaRPr>
          </a:p>
          <a:p>
            <a:pPr>
              <a:spcBef>
                <a:spcPts val="1200"/>
              </a:spcBef>
              <a:defRPr/>
            </a:pPr>
            <a:r>
              <a:rPr lang="ru-RU" sz="2400" dirty="0"/>
              <a:t>Также наследуются перегруженные операторы ввода-вывода для пользовательских классов.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17000"/>
            <a:ext cx="5508000" cy="79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Файловые потоки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26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52000" y="117000"/>
            <a:ext cx="8639175" cy="792163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Потоки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204000" y="549000"/>
            <a:ext cx="2736000" cy="936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операции ввода-вывода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68000" y="1989000"/>
            <a:ext cx="3672000" cy="504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форматированные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292000" y="1988999"/>
            <a:ext cx="3672000" cy="467121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бинарные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220000" y="2925000"/>
            <a:ext cx="3744000" cy="158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prstClr val="black"/>
                </a:solidFill>
              </a:rPr>
              <a:t>данные пересылаются так же как они представлены в памяти: в виде набора байт</a:t>
            </a:r>
          </a:p>
        </p:txBody>
      </p:sp>
      <p:cxnSp>
        <p:nvCxnSpPr>
          <p:cNvPr id="19" name="Прямая со стрелкой 18"/>
          <p:cNvCxnSpPr>
            <a:stCxn id="5" idx="2"/>
            <a:endCxn id="10" idx="0"/>
          </p:cNvCxnSpPr>
          <p:nvPr/>
        </p:nvCxnSpPr>
        <p:spPr>
          <a:xfrm flipH="1">
            <a:off x="2304000" y="1485000"/>
            <a:ext cx="2268000" cy="504000"/>
          </a:xfrm>
          <a:prstGeom prst="straightConnector1">
            <a:avLst/>
          </a:prstGeom>
          <a:ln w="31750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5" idx="2"/>
            <a:endCxn id="11" idx="0"/>
          </p:cNvCxnSpPr>
          <p:nvPr/>
        </p:nvCxnSpPr>
        <p:spPr>
          <a:xfrm>
            <a:off x="4572000" y="1485000"/>
            <a:ext cx="2556000" cy="503999"/>
          </a:xfrm>
          <a:prstGeom prst="straightConnector1">
            <a:avLst/>
          </a:prstGeom>
          <a:ln w="31750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324000" y="3213000"/>
            <a:ext cx="3456000" cy="2232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80000" y="2925000"/>
            <a:ext cx="4680000" cy="2448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i="1" u="sng" dirty="0">
                <a:solidFill>
                  <a:prstClr val="black"/>
                </a:solidFill>
              </a:rPr>
              <a:t>при выводе</a:t>
            </a:r>
            <a:r>
              <a:rPr lang="ru-RU" sz="2400" dirty="0">
                <a:solidFill>
                  <a:prstClr val="black"/>
                </a:solidFill>
              </a:rPr>
              <a:t> данные форматируются в текстовое представление</a:t>
            </a:r>
            <a:br>
              <a:rPr lang="ru-RU" sz="2400" dirty="0">
                <a:solidFill>
                  <a:prstClr val="black"/>
                </a:solidFill>
              </a:rPr>
            </a:br>
            <a:r>
              <a:rPr lang="ru-RU" sz="2400" i="1" u="sng" dirty="0">
                <a:solidFill>
                  <a:prstClr val="black"/>
                </a:solidFill>
              </a:rPr>
              <a:t>при вводе</a:t>
            </a:r>
            <a:r>
              <a:rPr lang="ru-RU" sz="2400" dirty="0">
                <a:solidFill>
                  <a:prstClr val="black"/>
                </a:solidFill>
              </a:rPr>
              <a:t> данные из символьного представления переводятся во внутреннее бинарное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180000" y="5373000"/>
            <a:ext cx="5112000" cy="86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prstClr val="black"/>
                </a:solidFill>
              </a:rPr>
              <a:t>осуществляется операторами </a:t>
            </a:r>
            <a:r>
              <a:rPr lang="en-US" sz="2400" dirty="0">
                <a:solidFill>
                  <a:prstClr val="black"/>
                </a:solidFill>
              </a:rPr>
              <a:t>&lt;&lt; </a:t>
            </a:r>
            <a:r>
              <a:rPr lang="ru-RU" sz="2400" dirty="0">
                <a:solidFill>
                  <a:prstClr val="black"/>
                </a:solidFill>
              </a:rPr>
              <a:t>и </a:t>
            </a:r>
            <a:r>
              <a:rPr lang="en-US" sz="2400" dirty="0">
                <a:solidFill>
                  <a:prstClr val="black"/>
                </a:solidFill>
              </a:rPr>
              <a:t>&gt;&gt;</a:t>
            </a:r>
            <a:r>
              <a:rPr lang="ru-RU" sz="2400" dirty="0">
                <a:solidFill>
                  <a:prstClr val="black"/>
                </a:solidFill>
              </a:rPr>
              <a:t>, а также манипуляторами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5220000" y="4653000"/>
            <a:ext cx="3600000" cy="86400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prstClr val="black"/>
                </a:solidFill>
              </a:rPr>
              <a:t>осуществляется методами </a:t>
            </a:r>
            <a:r>
              <a:rPr lang="en-US" sz="2200" dirty="0">
                <a:solidFill>
                  <a:srgbClr val="880000"/>
                </a:solidFill>
                <a:latin typeface="Consolas" panose="020B0609020204030204" pitchFamily="49" charset="0"/>
              </a:rPr>
              <a:t>read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и </a:t>
            </a:r>
            <a:r>
              <a:rPr lang="en-US" sz="2200" dirty="0">
                <a:solidFill>
                  <a:srgbClr val="880000"/>
                </a:solidFill>
                <a:latin typeface="Consolas" panose="020B0609020204030204" pitchFamily="49" charset="0"/>
              </a:rPr>
              <a:t>write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</a:rPr>
              <a:t>()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4000" y="2493000"/>
            <a:ext cx="3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(текстовые)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8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 txBox="1">
            <a:spLocks/>
          </p:cNvSpPr>
          <p:nvPr/>
        </p:nvSpPr>
        <p:spPr>
          <a:xfrm>
            <a:off x="252000" y="117000"/>
            <a:ext cx="7848000" cy="791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Текстовые файлы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1701000"/>
            <a:ext cx="8640000" cy="3267228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3420000" y="909000"/>
            <a:ext cx="5472000" cy="6480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</a:rPr>
              <a:t>Пример содержимого текстового файла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 txBox="1">
            <a:spLocks/>
          </p:cNvSpPr>
          <p:nvPr/>
        </p:nvSpPr>
        <p:spPr>
          <a:xfrm>
            <a:off x="252000" y="117000"/>
            <a:ext cx="8424000" cy="791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Текстовые файлы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1989000"/>
            <a:ext cx="8640000" cy="4051361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1260000" y="909000"/>
            <a:ext cx="7632000" cy="9360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</a:rPr>
              <a:t>Тот же файл при отображении в бинарном виде:</a:t>
            </a:r>
          </a:p>
          <a:p>
            <a:r>
              <a:rPr lang="ru-RU" sz="2400" dirty="0">
                <a:solidFill>
                  <a:schemeClr val="tx1"/>
                </a:solidFill>
              </a:rPr>
              <a:t>в центральной части отображаются </a:t>
            </a:r>
            <a:r>
              <a:rPr lang="en-US" sz="2400" dirty="0">
                <a:solidFill>
                  <a:schemeClr val="tx1"/>
                </a:solidFill>
              </a:rPr>
              <a:t>HEX </a:t>
            </a:r>
            <a:r>
              <a:rPr lang="ru-RU" sz="2400" dirty="0">
                <a:solidFill>
                  <a:schemeClr val="tx1"/>
                </a:solidFill>
              </a:rPr>
              <a:t>коды символов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2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1989000"/>
            <a:ext cx="8640000" cy="4051361"/>
          </a:xfrm>
          <a:prstGeom prst="rect">
            <a:avLst/>
          </a:prstGeom>
        </p:spPr>
      </p:pic>
      <p:sp>
        <p:nvSpPr>
          <p:cNvPr id="25" name="Скругленный прямоугольник 24"/>
          <p:cNvSpPr/>
          <p:nvPr/>
        </p:nvSpPr>
        <p:spPr>
          <a:xfrm>
            <a:off x="2556000" y="765000"/>
            <a:ext cx="6336000" cy="1080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000"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Выделены символы: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"конца строки"(код </a:t>
            </a:r>
            <a:r>
              <a:rPr lang="en-US" sz="2400" dirty="0">
                <a:solidFill>
                  <a:schemeClr val="tx1"/>
                </a:solidFill>
              </a:rPr>
              <a:t>0x</a:t>
            </a:r>
            <a:r>
              <a:rPr lang="ru-RU" sz="2400" dirty="0">
                <a:solidFill>
                  <a:schemeClr val="tx1"/>
                </a:solidFill>
              </a:rPr>
              <a:t>0</a:t>
            </a:r>
            <a:r>
              <a:rPr lang="en-US" sz="2400" dirty="0">
                <a:solidFill>
                  <a:schemeClr val="tx1"/>
                </a:solidFill>
              </a:rPr>
              <a:t>D</a:t>
            </a:r>
            <a:r>
              <a:rPr lang="ru-RU" sz="2400" dirty="0">
                <a:solidFill>
                  <a:schemeClr val="tx1"/>
                </a:solidFill>
              </a:rPr>
              <a:t> или 13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или </a:t>
            </a:r>
            <a:r>
              <a:rPr lang="en-US" sz="2400" dirty="0">
                <a:solidFill>
                  <a:schemeClr val="tx1"/>
                </a:solidFill>
              </a:rPr>
              <a:t>'\r'</a:t>
            </a:r>
            <a:r>
              <a:rPr lang="ru-RU" sz="2400" dirty="0">
                <a:solidFill>
                  <a:schemeClr val="tx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 и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"возврата каретки" (код 0</a:t>
            </a:r>
            <a:r>
              <a:rPr lang="en-US" sz="2400" dirty="0">
                <a:solidFill>
                  <a:schemeClr val="tx1"/>
                </a:solidFill>
              </a:rPr>
              <a:t>x0A</a:t>
            </a:r>
            <a:r>
              <a:rPr lang="ru-RU" sz="2400" dirty="0">
                <a:solidFill>
                  <a:schemeClr val="tx1"/>
                </a:solidFill>
              </a:rPr>
              <a:t> или 10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или </a:t>
            </a:r>
            <a:r>
              <a:rPr lang="en-US" sz="2400" dirty="0">
                <a:solidFill>
                  <a:schemeClr val="tx1"/>
                </a:solidFill>
              </a:rPr>
              <a:t>'\n'</a:t>
            </a:r>
            <a:r>
              <a:rPr lang="ru-RU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Овал 17"/>
          <p:cNvSpPr/>
          <p:nvPr/>
        </p:nvSpPr>
        <p:spPr>
          <a:xfrm>
            <a:off x="2196000" y="3069000"/>
            <a:ext cx="720000" cy="4320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3780000" y="3717000"/>
            <a:ext cx="720000" cy="4320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2484000" y="4653000"/>
            <a:ext cx="720000" cy="4320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4068000" y="4941000"/>
            <a:ext cx="720000" cy="4320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652000" y="5157000"/>
            <a:ext cx="1296000" cy="4320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7092000" y="3069000"/>
            <a:ext cx="432000" cy="3600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7596000" y="3789000"/>
            <a:ext cx="432000" cy="3600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7164000" y="4725000"/>
            <a:ext cx="432000" cy="3600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7740000" y="4941000"/>
            <a:ext cx="432000" cy="3600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8316000" y="5229000"/>
            <a:ext cx="432000" cy="3600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ОСНОВЫ СИСТЕМЫ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Заголовок 5"/>
          <p:cNvSpPr txBox="1">
            <a:spLocks/>
          </p:cNvSpPr>
          <p:nvPr/>
        </p:nvSpPr>
        <p:spPr>
          <a:xfrm>
            <a:off x="252000" y="117000"/>
            <a:ext cx="8424000" cy="791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Текстовые файлы</a:t>
            </a:r>
          </a:p>
        </p:txBody>
      </p:sp>
    </p:spTree>
    <p:extLst>
      <p:ext uri="{BB962C8B-B14F-4D97-AF65-F5344CB8AC3E}">
        <p14:creationId xmlns:p14="http://schemas.microsoft.com/office/powerpoint/2010/main" val="423579365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25998</TotalTime>
  <Words>4790</Words>
  <Application>Microsoft Office PowerPoint</Application>
  <PresentationFormat>Экран (4:3)</PresentationFormat>
  <Paragraphs>837</Paragraphs>
  <Slides>48</Slides>
  <Notes>48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Consolas</vt:lpstr>
      <vt:lpstr>Wingdings</vt:lpstr>
      <vt:lpstr>Ретро</vt:lpstr>
      <vt:lpstr>Файловые потоки</vt:lpstr>
      <vt:lpstr>Презентация PowerPoint</vt:lpstr>
      <vt:lpstr>Презентация PowerPoint</vt:lpstr>
      <vt:lpstr>Презентация PowerPoint</vt:lpstr>
      <vt:lpstr>Презентация PowerPoint</vt:lpstr>
      <vt:lpstr>Потоки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Бинарные файлы</vt:lpstr>
      <vt:lpstr>Пример ввода данных из текстового файла</vt:lpstr>
      <vt:lpstr>Режим открытия файла</vt:lpstr>
      <vt:lpstr>Режим открытия файла</vt:lpstr>
      <vt:lpstr>Презентация PowerPoint</vt:lpstr>
      <vt:lpstr>Открытие файла</vt:lpstr>
      <vt:lpstr>Открытие файла</vt:lpstr>
      <vt:lpstr>Открытие файла</vt:lpstr>
      <vt:lpstr>Закрытие файла</vt:lpstr>
      <vt:lpstr>Текстовый ввод-вывод</vt:lpstr>
      <vt:lpstr>Бинарный ввод-вывод</vt:lpstr>
      <vt:lpstr>Бинарный ввод-вывод</vt:lpstr>
      <vt:lpstr>Определение конца файла</vt:lpstr>
      <vt:lpstr>Определение конца файла</vt:lpstr>
      <vt:lpstr>Определение конца файла</vt:lpstr>
      <vt:lpstr>Презентация PowerPoint</vt:lpstr>
      <vt:lpstr>Презентация PowerPoint</vt:lpstr>
      <vt:lpstr>Методы класса istream</vt:lpstr>
      <vt:lpstr>Методы класса istream</vt:lpstr>
      <vt:lpstr>Методы класса istream</vt:lpstr>
      <vt:lpstr>Методы класса istream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Параметры командной строки</vt:lpstr>
      <vt:lpstr>Параметры командной строки</vt:lpstr>
      <vt:lpstr>Параметры командной строки</vt:lpstr>
      <vt:lpstr>Параметры командной строки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системы ввода-вывода</dc:title>
  <dc:creator>.</dc:creator>
  <cp:lastModifiedBy>Ion</cp:lastModifiedBy>
  <cp:revision>1401</cp:revision>
  <dcterms:created xsi:type="dcterms:W3CDTF">2017-05-18T18:58:30Z</dcterms:created>
  <dcterms:modified xsi:type="dcterms:W3CDTF">2022-03-17T12:13:08Z</dcterms:modified>
</cp:coreProperties>
</file>