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1" r:id="rId1"/>
  </p:sldMasterIdLst>
  <p:notesMasterIdLst>
    <p:notesMasterId r:id="rId42"/>
  </p:notesMasterIdLst>
  <p:handoutMasterIdLst>
    <p:handoutMasterId r:id="rId43"/>
  </p:handoutMasterIdLst>
  <p:sldIdLst>
    <p:sldId id="286" r:id="rId2"/>
    <p:sldId id="423" r:id="rId3"/>
    <p:sldId id="424" r:id="rId4"/>
    <p:sldId id="289" r:id="rId5"/>
    <p:sldId id="290" r:id="rId6"/>
    <p:sldId id="425" r:id="rId7"/>
    <p:sldId id="403" r:id="rId8"/>
    <p:sldId id="404" r:id="rId9"/>
    <p:sldId id="296" r:id="rId10"/>
    <p:sldId id="297" r:id="rId11"/>
    <p:sldId id="298" r:id="rId12"/>
    <p:sldId id="300" r:id="rId13"/>
    <p:sldId id="299" r:id="rId14"/>
    <p:sldId id="304" r:id="rId15"/>
    <p:sldId id="301" r:id="rId16"/>
    <p:sldId id="405" r:id="rId17"/>
    <p:sldId id="302" r:id="rId18"/>
    <p:sldId id="307" r:id="rId19"/>
    <p:sldId id="406" r:id="rId20"/>
    <p:sldId id="438" r:id="rId21"/>
    <p:sldId id="439" r:id="rId22"/>
    <p:sldId id="440" r:id="rId23"/>
    <p:sldId id="445" r:id="rId24"/>
    <p:sldId id="306" r:id="rId25"/>
    <p:sldId id="309" r:id="rId26"/>
    <p:sldId id="310" r:id="rId27"/>
    <p:sldId id="410" r:id="rId28"/>
    <p:sldId id="311" r:id="rId29"/>
    <p:sldId id="312" r:id="rId30"/>
    <p:sldId id="313" r:id="rId31"/>
    <p:sldId id="315" r:id="rId32"/>
    <p:sldId id="314" r:id="rId33"/>
    <p:sldId id="316" r:id="rId34"/>
    <p:sldId id="317" r:id="rId35"/>
    <p:sldId id="318" r:id="rId36"/>
    <p:sldId id="319" r:id="rId37"/>
    <p:sldId id="322" r:id="rId38"/>
    <p:sldId id="320" r:id="rId39"/>
    <p:sldId id="321" r:id="rId40"/>
    <p:sldId id="412"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Общая информация" id="{87F953ED-E6B7-40D8-AD4E-152D87D483F6}">
          <p14:sldIdLst>
            <p14:sldId id="286"/>
            <p14:sldId id="423"/>
            <p14:sldId id="424"/>
            <p14:sldId id="289"/>
            <p14:sldId id="290"/>
            <p14:sldId id="425"/>
          </p14:sldIdLst>
        </p14:section>
        <p14:section name="1. Принципы работы компьютера" id="{DF49A6C4-0C20-48BE-94C6-3904DAD6AB02}">
          <p14:sldIdLst>
            <p14:sldId id="403"/>
            <p14:sldId id="404"/>
            <p14:sldId id="296"/>
            <p14:sldId id="297"/>
            <p14:sldId id="298"/>
            <p14:sldId id="300"/>
            <p14:sldId id="299"/>
            <p14:sldId id="304"/>
            <p14:sldId id="301"/>
            <p14:sldId id="405"/>
            <p14:sldId id="302"/>
            <p14:sldId id="307"/>
            <p14:sldId id="406"/>
            <p14:sldId id="438"/>
            <p14:sldId id="439"/>
            <p14:sldId id="440"/>
            <p14:sldId id="445"/>
            <p14:sldId id="306"/>
            <p14:sldId id="309"/>
          </p14:sldIdLst>
        </p14:section>
        <p14:section name="Предмет программирования" id="{24E123FC-661C-4D08-9952-AE385E415992}">
          <p14:sldIdLst>
            <p14:sldId id="310"/>
            <p14:sldId id="410"/>
            <p14:sldId id="311"/>
            <p14:sldId id="312"/>
            <p14:sldId id="313"/>
            <p14:sldId id="315"/>
            <p14:sldId id="314"/>
            <p14:sldId id="316"/>
            <p14:sldId id="317"/>
          </p14:sldIdLst>
        </p14:section>
        <p14:section name="Жизненный цикл ПО" id="{045331DB-D42C-4129-B7A4-11FCCC97011A}">
          <p14:sldIdLst>
            <p14:sldId id="318"/>
            <p14:sldId id="319"/>
            <p14:sldId id="322"/>
            <p14:sldId id="320"/>
            <p14:sldId id="321"/>
            <p14:sldId id="412"/>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760000"/>
    <a:srgbClr val="0000FF"/>
    <a:srgbClr val="F1FAFD"/>
    <a:srgbClr val="1E659A"/>
    <a:srgbClr val="D4F8D4"/>
    <a:srgbClr val="FADADA"/>
    <a:srgbClr val="F7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Светлый стиль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55" autoAdjust="0"/>
    <p:restoredTop sz="70646" autoAdjust="0"/>
  </p:normalViewPr>
  <p:slideViewPr>
    <p:cSldViewPr>
      <p:cViewPr varScale="1">
        <p:scale>
          <a:sx n="81" d="100"/>
          <a:sy n="81" d="100"/>
        </p:scale>
        <p:origin x="2088" y="6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2172"/>
    </p:cViewPr>
  </p:sorterViewPr>
  <p:notesViewPr>
    <p:cSldViewPr>
      <p:cViewPr varScale="1">
        <p:scale>
          <a:sx n="90" d="100"/>
          <a:sy n="90" d="100"/>
        </p:scale>
        <p:origin x="2448" y="72"/>
      </p:cViewPr>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718B83-884C-4387-8A1C-768BFF1AD479}" type="datetimeFigureOut">
              <a:rPr lang="ru-RU" smtClean="0"/>
              <a:t>04.09.2021</a:t>
            </a:fld>
            <a:endParaRPr lang="ru-RU" dirty="0"/>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733673-5A20-474F-926B-4F9866922212}" type="slidenum">
              <a:rPr lang="ru-RU" smtClean="0"/>
              <a:t>‹#›</a:t>
            </a:fld>
            <a:endParaRPr lang="ru-RU" dirty="0"/>
          </a:p>
        </p:txBody>
      </p:sp>
    </p:spTree>
    <p:extLst>
      <p:ext uri="{BB962C8B-B14F-4D97-AF65-F5344CB8AC3E}">
        <p14:creationId xmlns:p14="http://schemas.microsoft.com/office/powerpoint/2010/main" val="22411775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D64035-3941-448D-A29D-12677BB4643A}" type="datetimeFigureOut">
              <a:rPr lang="ru-RU" smtClean="0"/>
              <a:t>03.09.2021</a:t>
            </a:fld>
            <a:endParaRPr lang="ru-RU" dirty="0"/>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08C350-4DE1-4956-942B-64CFE5E0D8AA}" type="slidenum">
              <a:rPr lang="ru-RU" smtClean="0"/>
              <a:t>‹#›</a:t>
            </a:fld>
            <a:endParaRPr lang="ru-RU" dirty="0"/>
          </a:p>
        </p:txBody>
      </p:sp>
    </p:spTree>
    <p:extLst>
      <p:ext uri="{BB962C8B-B14F-4D97-AF65-F5344CB8AC3E}">
        <p14:creationId xmlns:p14="http://schemas.microsoft.com/office/powerpoint/2010/main" val="4087347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arenR"/>
            </a:pPr>
            <a:r>
              <a:rPr lang="ru-RU" dirty="0"/>
              <a:t>Сразу договоримся: чтобы не перебивать лекцию, если возникнут вопросы</a:t>
            </a:r>
            <a:r>
              <a:rPr lang="ru-RU" baseline="0" dirty="0"/>
              <a:t>, поднимите руку</a:t>
            </a:r>
            <a:r>
              <a:rPr lang="en-US" baseline="0" dirty="0"/>
              <a:t> </a:t>
            </a:r>
            <a:r>
              <a:rPr lang="ru-RU" baseline="0" dirty="0"/>
              <a:t>и когда я закончу текущую мысль, то предоставлю вам возможность его озвучить.</a:t>
            </a:r>
          </a:p>
          <a:p>
            <a:pPr marL="228600" indent="-228600">
              <a:buAutoNum type="arabicParenR"/>
            </a:pPr>
            <a:r>
              <a:rPr lang="ru-RU" baseline="0" dirty="0"/>
              <a:t>конспекты не требуются, но место для записей рекомендуется иметь при себе – записывать вопросы и задавать после пары или по </a:t>
            </a:r>
            <a:r>
              <a:rPr lang="en-US" baseline="0" dirty="0"/>
              <a:t>email</a:t>
            </a:r>
            <a:endParaRPr lang="ru-RU" baseline="0" dirty="0"/>
          </a:p>
          <a:p>
            <a:pPr marL="228600" indent="-228600">
              <a:buAutoNum type="arabicParenR"/>
            </a:pPr>
            <a:r>
              <a:rPr lang="ru-RU" dirty="0"/>
              <a:t>лабораторные:</a:t>
            </a:r>
            <a:r>
              <a:rPr lang="ru-RU" baseline="0" dirty="0"/>
              <a:t> </a:t>
            </a:r>
            <a:r>
              <a:rPr lang="ru-RU" dirty="0"/>
              <a:t>1ый</a:t>
            </a:r>
            <a:r>
              <a:rPr lang="ru-RU" baseline="0" dirty="0"/>
              <a:t> семестр = </a:t>
            </a:r>
            <a:r>
              <a:rPr lang="en-US" dirty="0"/>
              <a:t>1</a:t>
            </a:r>
            <a:r>
              <a:rPr lang="ru-RU" dirty="0"/>
              <a:t>6 занятий по 4 академических часа = 1 раз в неделю по 2 пары.</a:t>
            </a:r>
          </a:p>
          <a:p>
            <a:r>
              <a:rPr lang="ru-RU" dirty="0"/>
              <a:t>      2ой семестр = 32 занятия по 4 академических часа = 2 раза в неделю по две пары.</a:t>
            </a:r>
            <a:endParaRPr lang="ru-RU" baseline="0" dirty="0"/>
          </a:p>
          <a:p>
            <a:r>
              <a:rPr lang="en-US" sz="1200" kern="1200" baseline="0" dirty="0">
                <a:solidFill>
                  <a:schemeClr val="tx1"/>
                </a:solidFill>
                <a:effectLst/>
                <a:latin typeface="+mn-lt"/>
                <a:ea typeface="+mn-ea"/>
                <a:cs typeface="+mn-cs"/>
              </a:rPr>
              <a:t>4</a:t>
            </a:r>
            <a:r>
              <a:rPr lang="ru-RU" sz="1200" kern="1200" baseline="0" dirty="0">
                <a:solidFill>
                  <a:schemeClr val="tx1"/>
                </a:solidFill>
                <a:effectLst/>
                <a:latin typeface="+mn-lt"/>
                <a:ea typeface="+mn-ea"/>
                <a:cs typeface="+mn-cs"/>
              </a:rPr>
              <a:t>) </a:t>
            </a:r>
            <a:r>
              <a:rPr lang="en-US" dirty="0"/>
              <a:t>Email</a:t>
            </a:r>
            <a:r>
              <a:rPr lang="en-US" baseline="0" dirty="0"/>
              <a:t> </a:t>
            </a:r>
            <a:r>
              <a:rPr lang="ru-RU" baseline="0" dirty="0"/>
              <a:t>для вопросов, замечаний, жалоб и предложений – увидите опечатку или ошибку в методичках– запишите номер слайда и присылайте. В конце года устроим среди приславших исправления ошибок или вопрос розыгрыш призов.</a:t>
            </a:r>
            <a:endParaRPr lang="en-US" baseline="0" dirty="0"/>
          </a:p>
          <a:p>
            <a:r>
              <a:rPr lang="ru-RU" baseline="0" dirty="0"/>
              <a:t>Не забывайте подписывать письма.</a:t>
            </a:r>
          </a:p>
          <a:p>
            <a:r>
              <a:rPr lang="ru-RU" altLang="ru-RU" dirty="0"/>
              <a:t>Обращаю внимание, что у меня есть однофамильцы, поэтому пришлось взять адрес для </a:t>
            </a:r>
            <a:r>
              <a:rPr lang="en-US" altLang="ru-RU" dirty="0"/>
              <a:t>e-mail </a:t>
            </a:r>
            <a:r>
              <a:rPr lang="ru-RU" altLang="ru-RU" dirty="0"/>
              <a:t>в такой транскрипции: </a:t>
            </a:r>
            <a:r>
              <a:rPr lang="en-US" altLang="ru-RU" dirty="0"/>
              <a:t>le</a:t>
            </a:r>
            <a:r>
              <a:rPr lang="en-US" altLang="ru-RU" b="1" u="sng" dirty="0"/>
              <a:t>u</a:t>
            </a:r>
            <a:r>
              <a:rPr lang="en-US" altLang="ru-RU" dirty="0"/>
              <a:t>kovich@gmail.com</a:t>
            </a:r>
            <a:endParaRPr lang="ru-RU" altLang="ru-RU" dirty="0"/>
          </a:p>
          <a:p>
            <a:r>
              <a:rPr lang="en-US" sz="1200" kern="1200" dirty="0">
                <a:solidFill>
                  <a:schemeClr val="tx1"/>
                </a:solidFill>
                <a:effectLst/>
                <a:latin typeface="+mn-lt"/>
                <a:ea typeface="+mn-ea"/>
                <a:cs typeface="+mn-cs"/>
              </a:rPr>
              <a:t>5</a:t>
            </a:r>
            <a:r>
              <a:rPr lang="ru-RU" sz="1200" kern="1200" dirty="0">
                <a:solidFill>
                  <a:schemeClr val="tx1"/>
                </a:solidFill>
                <a:effectLst/>
                <a:latin typeface="+mn-lt"/>
                <a:ea typeface="+mn-ea"/>
                <a:cs typeface="+mn-cs"/>
              </a:rPr>
              <a:t>) Слайды лекций будут выкладываться в процессе проведения курса.</a:t>
            </a:r>
          </a:p>
          <a:p>
            <a:r>
              <a:rPr lang="ru-RU" sz="1200" kern="1200" dirty="0">
                <a:solidFill>
                  <a:schemeClr val="tx1"/>
                </a:solidFill>
                <a:effectLst/>
                <a:latin typeface="+mn-lt"/>
                <a:ea typeface="+mn-ea"/>
                <a:cs typeface="+mn-cs"/>
              </a:rPr>
              <a:t>6) Чуть позже, где-то ещё через неделю, вас подключат к сайту </a:t>
            </a:r>
            <a:r>
              <a:rPr lang="en-US" sz="1200" kern="1200" dirty="0">
                <a:solidFill>
                  <a:schemeClr val="tx1"/>
                </a:solidFill>
                <a:effectLst/>
                <a:latin typeface="+mn-lt"/>
                <a:ea typeface="+mn-ea"/>
                <a:cs typeface="+mn-cs"/>
              </a:rPr>
              <a:t>Moodle, </a:t>
            </a:r>
            <a:r>
              <a:rPr lang="ru-RU" sz="1200" kern="1200" dirty="0">
                <a:solidFill>
                  <a:schemeClr val="tx1"/>
                </a:solidFill>
                <a:effectLst/>
                <a:latin typeface="+mn-lt"/>
                <a:ea typeface="+mn-ea"/>
                <a:cs typeface="+mn-cs"/>
              </a:rPr>
              <a:t>где можно сказать слайды лекций, методички.</a:t>
            </a:r>
          </a:p>
          <a:p>
            <a:r>
              <a:rPr lang="ru-RU" sz="1200" kern="1200" dirty="0">
                <a:solidFill>
                  <a:schemeClr val="tx1"/>
                </a:solidFill>
                <a:effectLst/>
                <a:latin typeface="+mn-lt"/>
                <a:ea typeface="+mn-ea"/>
                <a:cs typeface="+mn-cs"/>
              </a:rPr>
              <a:t>7) Среда программирования: наш курс рассчитан на</a:t>
            </a:r>
            <a:r>
              <a:rPr lang="en-US" sz="1200" kern="1200" dirty="0">
                <a:solidFill>
                  <a:schemeClr val="tx1"/>
                </a:solidFill>
                <a:effectLst/>
                <a:latin typeface="+mn-lt"/>
                <a:ea typeface="+mn-ea"/>
                <a:cs typeface="+mn-cs"/>
              </a:rPr>
              <a:t> Microsoft Visual Studio </a:t>
            </a:r>
            <a:r>
              <a:rPr lang="ru-RU" sz="1200" kern="1200" dirty="0">
                <a:solidFill>
                  <a:schemeClr val="tx1"/>
                </a:solidFill>
                <a:effectLst/>
                <a:latin typeface="+mn-lt"/>
                <a:ea typeface="+mn-ea"/>
                <a:cs typeface="+mn-cs"/>
              </a:rPr>
              <a:t>2019, но допустимы и другие </a:t>
            </a:r>
            <a:r>
              <a:rPr lang="en-US" sz="1200" kern="1200" dirty="0">
                <a:solidFill>
                  <a:schemeClr val="tx1"/>
                </a:solidFill>
                <a:effectLst/>
                <a:latin typeface="+mn-lt"/>
                <a:ea typeface="+mn-ea"/>
                <a:cs typeface="+mn-cs"/>
              </a:rPr>
              <a:t>IDE</a:t>
            </a:r>
            <a:r>
              <a:rPr lang="ru-RU" sz="1200" kern="1200" dirty="0">
                <a:solidFill>
                  <a:schemeClr val="tx1"/>
                </a:solidFill>
                <a:effectLst/>
                <a:latin typeface="+mn-lt"/>
                <a:ea typeface="+mn-ea"/>
                <a:cs typeface="+mn-cs"/>
              </a:rPr>
              <a:t>. Однако надо учитывать, что если они и менее требовательны к ресурсам, но по удобству лучше чем </a:t>
            </a:r>
            <a:r>
              <a:rPr lang="en-US" sz="1200" kern="1200" dirty="0">
                <a:solidFill>
                  <a:schemeClr val="tx1"/>
                </a:solidFill>
                <a:effectLst/>
                <a:latin typeface="+mn-lt"/>
                <a:ea typeface="+mn-ea"/>
                <a:cs typeface="+mn-cs"/>
              </a:rPr>
              <a:t>MSVS </a:t>
            </a:r>
            <a:r>
              <a:rPr lang="ru-RU" sz="1200" kern="1200" dirty="0">
                <a:solidFill>
                  <a:schemeClr val="tx1"/>
                </a:solidFill>
                <a:effectLst/>
                <a:latin typeface="+mn-lt"/>
                <a:ea typeface="+mn-ea"/>
                <a:cs typeface="+mn-cs"/>
              </a:rPr>
              <a:t>пока нет.</a:t>
            </a:r>
          </a:p>
          <a:p>
            <a:r>
              <a:rPr lang="ru-RU" sz="1200" kern="1200" dirty="0">
                <a:solidFill>
                  <a:schemeClr val="tx1"/>
                </a:solidFill>
                <a:effectLst/>
                <a:latin typeface="+mn-lt"/>
                <a:ea typeface="+mn-ea"/>
                <a:cs typeface="+mn-cs"/>
              </a:rPr>
              <a:t>Лучше ставить бесплатный </a:t>
            </a:r>
            <a:r>
              <a:rPr lang="en-US" sz="1200" kern="1200" dirty="0">
                <a:solidFill>
                  <a:schemeClr val="tx1"/>
                </a:solidFill>
                <a:effectLst/>
                <a:latin typeface="+mn-lt"/>
                <a:ea typeface="+mn-ea"/>
                <a:cs typeface="+mn-cs"/>
              </a:rPr>
              <a:t>VS2019 Community</a:t>
            </a:r>
            <a:r>
              <a:rPr lang="ru-RU"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Edition</a:t>
            </a:r>
            <a:r>
              <a:rPr lang="ru-RU"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a:t>
            </a:r>
            <a:r>
              <a:rPr lang="ru-RU" sz="1200" kern="1200" dirty="0">
                <a:solidFill>
                  <a:schemeClr val="tx1"/>
                </a:solidFill>
                <a:effectLst/>
                <a:latin typeface="+mn-lt"/>
                <a:ea typeface="+mn-ea"/>
                <a:cs typeface="+mn-cs"/>
              </a:rPr>
              <a:t>однако обратите внимание, что эта версия требует завести </a:t>
            </a:r>
            <a:r>
              <a:rPr lang="en-US" sz="1200" kern="1200" dirty="0" err="1">
                <a:solidFill>
                  <a:schemeClr val="tx1"/>
                </a:solidFill>
                <a:effectLst/>
                <a:latin typeface="+mn-lt"/>
                <a:ea typeface="+mn-ea"/>
                <a:cs typeface="+mn-cs"/>
              </a:rPr>
              <a:t>microsoft</a:t>
            </a:r>
            <a:r>
              <a:rPr lang="en-US" sz="1200" kern="1200" dirty="0">
                <a:solidFill>
                  <a:schemeClr val="tx1"/>
                </a:solidFill>
                <a:effectLst/>
                <a:latin typeface="+mn-lt"/>
                <a:ea typeface="+mn-ea"/>
                <a:cs typeface="+mn-cs"/>
              </a:rPr>
              <a:t> account </a:t>
            </a:r>
            <a:r>
              <a:rPr lang="ru-RU" sz="1200" kern="1200" dirty="0">
                <a:solidFill>
                  <a:schemeClr val="tx1"/>
                </a:solidFill>
                <a:effectLst/>
                <a:latin typeface="+mn-lt"/>
                <a:ea typeface="+mn-ea"/>
                <a:cs typeface="+mn-cs"/>
              </a:rPr>
              <a:t>и не реже 1 раза в месяц подключаться к нему. </a:t>
            </a:r>
            <a:r>
              <a:rPr lang="en-US" sz="1200" kern="1200" dirty="0">
                <a:solidFill>
                  <a:schemeClr val="tx1"/>
                </a:solidFill>
                <a:effectLst/>
                <a:latin typeface="+mn-lt"/>
                <a:ea typeface="+mn-ea"/>
                <a:cs typeface="+mn-cs"/>
              </a:rPr>
              <a:t>VS2017 Community Edition </a:t>
            </a:r>
            <a:r>
              <a:rPr lang="ru-RU" sz="1200" kern="1200" dirty="0">
                <a:solidFill>
                  <a:schemeClr val="tx1"/>
                </a:solidFill>
                <a:effectLst/>
                <a:latin typeface="+mn-lt"/>
                <a:ea typeface="+mn-ea"/>
                <a:cs typeface="+mn-cs"/>
              </a:rPr>
              <a:t>требует только однократного подключения к</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microsoft</a:t>
            </a:r>
            <a:r>
              <a:rPr lang="en-US" sz="1200" kern="1200" dirty="0">
                <a:solidFill>
                  <a:schemeClr val="tx1"/>
                </a:solidFill>
                <a:effectLst/>
                <a:latin typeface="+mn-lt"/>
                <a:ea typeface="+mn-ea"/>
                <a:cs typeface="+mn-cs"/>
              </a:rPr>
              <a:t> account. </a:t>
            </a:r>
            <a:r>
              <a:rPr lang="ru-RU" sz="1200" kern="1200" dirty="0">
                <a:solidFill>
                  <a:schemeClr val="tx1"/>
                </a:solidFill>
                <a:effectLst/>
                <a:latin typeface="+mn-lt"/>
                <a:ea typeface="+mn-ea"/>
                <a:cs typeface="+mn-cs"/>
              </a:rPr>
              <a:t>Версия с </a:t>
            </a:r>
            <a:r>
              <a:rPr lang="en-US" sz="1200" kern="1200" dirty="0">
                <a:solidFill>
                  <a:schemeClr val="tx1"/>
                </a:solidFill>
                <a:effectLst/>
                <a:latin typeface="+mn-lt"/>
                <a:ea typeface="+mn-ea"/>
                <a:cs typeface="+mn-cs"/>
              </a:rPr>
              <a:t>Torrent'</a:t>
            </a:r>
            <a:r>
              <a:rPr lang="ru-RU" sz="1200" kern="1200" dirty="0" err="1">
                <a:solidFill>
                  <a:schemeClr val="tx1"/>
                </a:solidFill>
                <a:effectLst/>
                <a:latin typeface="+mn-lt"/>
                <a:ea typeface="+mn-ea"/>
                <a:cs typeface="+mn-cs"/>
              </a:rPr>
              <a:t>ов</a:t>
            </a:r>
            <a:r>
              <a:rPr lang="ru-RU" sz="1200" kern="1200" dirty="0">
                <a:solidFill>
                  <a:schemeClr val="tx1"/>
                </a:solidFill>
                <a:effectLst/>
                <a:latin typeface="+mn-lt"/>
                <a:ea typeface="+mn-ea"/>
                <a:cs typeface="+mn-cs"/>
              </a:rPr>
              <a:t> не требует заведения </a:t>
            </a:r>
            <a:r>
              <a:rPr lang="en-US" sz="1200" kern="1200" dirty="0">
                <a:solidFill>
                  <a:schemeClr val="tx1"/>
                </a:solidFill>
                <a:effectLst/>
                <a:latin typeface="+mn-lt"/>
                <a:ea typeface="+mn-ea"/>
                <a:cs typeface="+mn-cs"/>
              </a:rPr>
              <a:t>account'</a:t>
            </a:r>
            <a:r>
              <a:rPr lang="ru-RU" sz="1200" kern="1200" dirty="0">
                <a:solidFill>
                  <a:schemeClr val="tx1"/>
                </a:solidFill>
                <a:effectLst/>
                <a:latin typeface="+mn-lt"/>
                <a:ea typeface="+mn-ea"/>
                <a:cs typeface="+mn-cs"/>
              </a:rPr>
              <a:t>а</a:t>
            </a:r>
            <a:r>
              <a:rPr lang="en-US" sz="1200" kern="1200" dirty="0">
                <a:solidFill>
                  <a:schemeClr val="tx1"/>
                </a:solidFill>
                <a:effectLst/>
                <a:latin typeface="+mn-lt"/>
                <a:ea typeface="+mn-ea"/>
                <a:cs typeface="+mn-cs"/>
              </a:rPr>
              <a:t> </a:t>
            </a:r>
            <a:r>
              <a:rPr lang="ru-RU" sz="1200" kern="1200" dirty="0">
                <a:solidFill>
                  <a:schemeClr val="tx1"/>
                </a:solidFill>
                <a:effectLst/>
                <a:latin typeface="+mn-lt"/>
                <a:ea typeface="+mn-ea"/>
                <a:cs typeface="+mn-cs"/>
              </a:rPr>
              <a:t>вовсе.</a:t>
            </a:r>
          </a:p>
          <a:p>
            <a:r>
              <a:rPr lang="ru-RU" b="0" dirty="0"/>
              <a:t>8) У нас на факультете есть компьютерные классы, но практика показывает, что они не в лучшем состоянии и большинство студентов выполняют лабораторный практикум на своих ноутбуках.</a:t>
            </a:r>
          </a:p>
        </p:txBody>
      </p:sp>
      <p:sp>
        <p:nvSpPr>
          <p:cNvPr id="4" name="Номер слайда 3"/>
          <p:cNvSpPr>
            <a:spLocks noGrp="1"/>
          </p:cNvSpPr>
          <p:nvPr>
            <p:ph type="sldNum" sz="quarter" idx="10"/>
          </p:nvPr>
        </p:nvSpPr>
        <p:spPr/>
        <p:txBody>
          <a:bodyPr/>
          <a:lstStyle/>
          <a:p>
            <a:fld id="{2E08C350-4DE1-4956-942B-64CFE5E0D8AA}" type="slidenum">
              <a:rPr lang="ru-RU" smtClean="0"/>
              <a:t>1</a:t>
            </a:fld>
            <a:endParaRPr lang="ru-RU"/>
          </a:p>
        </p:txBody>
      </p:sp>
    </p:spTree>
    <p:extLst>
      <p:ext uri="{BB962C8B-B14F-4D97-AF65-F5344CB8AC3E}">
        <p14:creationId xmlns:p14="http://schemas.microsoft.com/office/powerpoint/2010/main" val="3522311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Сейчас принято делить архитектуры процессоров на Фон Неймановскую и Гарвардскую.</a:t>
            </a:r>
          </a:p>
          <a:p>
            <a:r>
              <a:rPr lang="ru-RU" dirty="0"/>
              <a:t>Немного про Фон Неймана чтобы знать о чём речь.</a:t>
            </a:r>
          </a:p>
        </p:txBody>
      </p:sp>
      <p:sp>
        <p:nvSpPr>
          <p:cNvPr id="4" name="Номер слайда 3"/>
          <p:cNvSpPr>
            <a:spLocks noGrp="1"/>
          </p:cNvSpPr>
          <p:nvPr>
            <p:ph type="sldNum" sz="quarter" idx="10"/>
          </p:nvPr>
        </p:nvSpPr>
        <p:spPr/>
        <p:txBody>
          <a:bodyPr/>
          <a:lstStyle/>
          <a:p>
            <a:fld id="{2E08C350-4DE1-4956-942B-64CFE5E0D8AA}" type="slidenum">
              <a:rPr lang="ru-RU" smtClean="0"/>
              <a:t>12</a:t>
            </a:fld>
            <a:endParaRPr lang="ru-RU"/>
          </a:p>
        </p:txBody>
      </p:sp>
    </p:spTree>
    <p:extLst>
      <p:ext uri="{BB962C8B-B14F-4D97-AF65-F5344CB8AC3E}">
        <p14:creationId xmlns:p14="http://schemas.microsoft.com/office/powerpoint/2010/main" val="1084751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Архитектура разработана коллективом авторов</a:t>
            </a:r>
            <a:r>
              <a:rPr lang="ru-RU" baseline="0" dirty="0"/>
              <a:t> из Принстонского университета</a:t>
            </a:r>
            <a:endParaRPr lang="ru-RU" dirty="0"/>
          </a:p>
          <a:p>
            <a:r>
              <a:rPr lang="ru-RU" dirty="0"/>
              <a:t>Авторы идеи Джон </a:t>
            </a:r>
            <a:r>
              <a:rPr lang="ru-RU" dirty="0" err="1"/>
              <a:t>Преспер</a:t>
            </a:r>
            <a:r>
              <a:rPr lang="ru-RU" dirty="0"/>
              <a:t> </a:t>
            </a:r>
            <a:r>
              <a:rPr lang="ru-RU" dirty="0" err="1"/>
              <a:t>Экерт</a:t>
            </a:r>
            <a:r>
              <a:rPr lang="ru-RU" dirty="0"/>
              <a:t> и Джон Уильям Мокли.</a:t>
            </a:r>
          </a:p>
          <a:p>
            <a:r>
              <a:rPr lang="ru-RU" dirty="0"/>
              <a:t>Фон Нейман был</a:t>
            </a:r>
            <a:r>
              <a:rPr lang="ru-RU" baseline="0" dirty="0"/>
              <a:t> приглашённым экспертом, который делал внутренний доклад по этой теме, доклад не предполагался для распространения, но куратор темы размножил его и разослал для ознакомления многим учёным. Поскольку на обложке значилась только одна фамилия (фон Неймана), то все сочли его автором идей.</a:t>
            </a:r>
          </a:p>
          <a:p>
            <a:r>
              <a:rPr lang="ru-RU" dirty="0"/>
              <a:t>Первый компьютер по Фон Неймановской архитектуре – 21</a:t>
            </a:r>
            <a:r>
              <a:rPr lang="ru-RU" baseline="0" dirty="0"/>
              <a:t> июня 1948 года, М</a:t>
            </a:r>
            <a:r>
              <a:rPr lang="ru-RU" dirty="0"/>
              <a:t>анчестер, </a:t>
            </a:r>
            <a:r>
              <a:rPr lang="ru-RU" b="1" dirty="0"/>
              <a:t>Великобритания</a:t>
            </a:r>
            <a:r>
              <a:rPr lang="ru-RU" dirty="0"/>
              <a:t>.</a:t>
            </a:r>
          </a:p>
          <a:p>
            <a:r>
              <a:rPr lang="ru-RU" dirty="0"/>
              <a:t>В </a:t>
            </a:r>
            <a:r>
              <a:rPr lang="ru-RU" dirty="0" err="1"/>
              <a:t>Принстоне</a:t>
            </a:r>
            <a:r>
              <a:rPr lang="ru-RU" dirty="0"/>
              <a:t> компьютер</a:t>
            </a:r>
            <a:r>
              <a:rPr lang="ru-RU" baseline="0" dirty="0"/>
              <a:t> запустили только к 51 году.</a:t>
            </a:r>
            <a:endParaRPr lang="ru-RU" dirty="0"/>
          </a:p>
          <a:p>
            <a:endParaRPr lang="ru-RU" dirty="0"/>
          </a:p>
          <a:p>
            <a:pPr marL="0" marR="0" indent="0" algn="l" defTabSz="914400" rtl="0" eaLnBrk="1" fontAlgn="auto" latinLnBrk="0" hangingPunct="1">
              <a:lnSpc>
                <a:spcPct val="100000"/>
              </a:lnSpc>
              <a:spcBef>
                <a:spcPts val="0"/>
              </a:spcBef>
              <a:spcAft>
                <a:spcPts val="0"/>
              </a:spcAft>
              <a:buClrTx/>
              <a:buSzTx/>
              <a:buFontTx/>
              <a:buNone/>
              <a:tabLst/>
              <a:defRPr/>
            </a:pPr>
            <a:r>
              <a:rPr lang="ru-RU" strike="sngStrike" dirty="0"/>
              <a:t>(Алан Тьюринг, </a:t>
            </a:r>
            <a:r>
              <a:rPr lang="ru-RU" strike="sngStrike" dirty="0" err="1"/>
              <a:t>Энигма</a:t>
            </a:r>
            <a:r>
              <a:rPr lang="ru-RU" strike="sngStrike" dirty="0"/>
              <a:t>)</a:t>
            </a:r>
          </a:p>
          <a:p>
            <a:pPr marL="0" indent="0">
              <a:buNone/>
            </a:pPr>
            <a:endParaRPr lang="ru-RU" dirty="0"/>
          </a:p>
          <a:p>
            <a:pPr marL="0" indent="0">
              <a:buNone/>
            </a:pPr>
            <a:r>
              <a:rPr lang="ru-RU" dirty="0"/>
              <a:t>Принципы архитектуры Фон</a:t>
            </a:r>
            <a:r>
              <a:rPr lang="ru-RU" baseline="0" dirty="0"/>
              <a:t> Неймана</a:t>
            </a:r>
            <a:endParaRPr lang="ru-RU" dirty="0"/>
          </a:p>
          <a:p>
            <a:pPr marL="0" indent="0">
              <a:buNone/>
            </a:pPr>
            <a:r>
              <a:rPr lang="ru-RU" dirty="0"/>
              <a:t>1) </a:t>
            </a:r>
            <a:r>
              <a:rPr lang="ru-RU" baseline="0" dirty="0"/>
              <a:t>Принцип </a:t>
            </a:r>
            <a:r>
              <a:rPr lang="ru-RU" b="1" baseline="0" dirty="0"/>
              <a:t>д</a:t>
            </a:r>
            <a:r>
              <a:rPr lang="ru-RU" b="1" dirty="0"/>
              <a:t>воичного кодирования</a:t>
            </a:r>
            <a:r>
              <a:rPr lang="ru-RU" dirty="0"/>
              <a:t> - Набор 0 и 1, группирующиеся в байты </a:t>
            </a:r>
          </a:p>
          <a:p>
            <a:pPr marL="0" indent="0">
              <a:buNone/>
            </a:pPr>
            <a:r>
              <a:rPr lang="ru-RU" dirty="0"/>
              <a:t>     * могут быть и не по </a:t>
            </a:r>
            <a:r>
              <a:rPr lang="ru-RU" b="1" dirty="0"/>
              <a:t>8 бит, -</a:t>
            </a:r>
            <a:r>
              <a:rPr lang="ru-RU" b="1" baseline="0" dirty="0"/>
              <a:t> 4, 7, 14</a:t>
            </a:r>
          </a:p>
          <a:p>
            <a:pPr marL="0" indent="0">
              <a:buNone/>
            </a:pPr>
            <a:r>
              <a:rPr lang="ru-RU" baseline="0" dirty="0"/>
              <a:t>     * есть теоретические наработки по </a:t>
            </a:r>
            <a:r>
              <a:rPr lang="ru-RU" b="1" u="none" baseline="0" dirty="0"/>
              <a:t>троичным компьютерам</a:t>
            </a:r>
            <a:r>
              <a:rPr lang="ru-RU" baseline="0" dirty="0"/>
              <a:t>, некоторые моменты там получаются быстрее, проще и удобнее, но переход потребует переписывания всех программ, так что пока все компьютеры работают в двоичной системе.</a:t>
            </a:r>
            <a:endParaRPr lang="ru-RU" dirty="0"/>
          </a:p>
          <a:p>
            <a:pPr marL="0" indent="0">
              <a:buNone/>
            </a:pPr>
            <a:r>
              <a:rPr lang="ru-RU" baseline="0" dirty="0"/>
              <a:t>2) Принцип </a:t>
            </a:r>
            <a:r>
              <a:rPr lang="ru-RU" b="1" baseline="0" dirty="0"/>
              <a:t>программного управления</a:t>
            </a:r>
            <a:r>
              <a:rPr lang="ru-RU" baseline="0" dirty="0"/>
              <a:t> - обычно последовательность команд записывается подряд в памяти, но есть специальные команды «перехода» которые позволяют переходить к произвольной команде в зависимости от результата вычисления на предыдущих этапах или безусловно.</a:t>
            </a:r>
          </a:p>
          <a:p>
            <a:pPr marL="0" indent="0">
              <a:buNone/>
            </a:pPr>
            <a:r>
              <a:rPr lang="ru-RU" baseline="0" dirty="0"/>
              <a:t>3) Принцип </a:t>
            </a:r>
            <a:r>
              <a:rPr lang="ru-RU" b="1" baseline="0" dirty="0"/>
              <a:t>однородности памяти </a:t>
            </a:r>
            <a:r>
              <a:rPr lang="ru-RU" baseline="0" dirty="0"/>
              <a:t>- любой байт из памяти может быть использован и как </a:t>
            </a:r>
            <a:r>
              <a:rPr lang="ru-RU" b="1" baseline="0" dirty="0"/>
              <a:t>данные</a:t>
            </a:r>
            <a:r>
              <a:rPr lang="ru-RU" baseline="0" dirty="0"/>
              <a:t> и как </a:t>
            </a:r>
            <a:r>
              <a:rPr lang="ru-RU" b="1" baseline="0" dirty="0"/>
              <a:t>инструкция</a:t>
            </a:r>
            <a:r>
              <a:rPr lang="ru-RU" baseline="0" dirty="0"/>
              <a:t> и как </a:t>
            </a:r>
            <a:r>
              <a:rPr lang="ru-RU" b="1" baseline="0" dirty="0"/>
              <a:t>адрес</a:t>
            </a:r>
            <a:r>
              <a:rPr lang="ru-RU" baseline="0" dirty="0"/>
              <a:t> для других данных в зависимости лишь от способа обращения к ним.</a:t>
            </a:r>
          </a:p>
          <a:p>
            <a:pPr marL="0" indent="0">
              <a:buNone/>
            </a:pPr>
            <a:r>
              <a:rPr lang="ru-RU" baseline="0" dirty="0"/>
              <a:t>4) Принцип </a:t>
            </a:r>
            <a:r>
              <a:rPr lang="ru-RU" b="1" baseline="0" dirty="0"/>
              <a:t>адресности </a:t>
            </a:r>
            <a:r>
              <a:rPr lang="ru-RU" baseline="0" dirty="0"/>
              <a:t>– любая ячейка памяти доступна процессору в любой момент по её линейному адресу – обычному числу</a:t>
            </a:r>
          </a:p>
          <a:p>
            <a:pPr marL="0" indent="0">
              <a:buNone/>
            </a:pPr>
            <a:r>
              <a:rPr lang="ru-RU" baseline="0" dirty="0"/>
              <a:t>* В истории остались процессоры у которых была отдельно память для целых чисел, отдельно для дробных и отдельные команды для обращения к ним.</a:t>
            </a:r>
          </a:p>
        </p:txBody>
      </p:sp>
      <p:sp>
        <p:nvSpPr>
          <p:cNvPr id="4" name="Номер слайда 3"/>
          <p:cNvSpPr>
            <a:spLocks noGrp="1"/>
          </p:cNvSpPr>
          <p:nvPr>
            <p:ph type="sldNum" sz="quarter" idx="10"/>
          </p:nvPr>
        </p:nvSpPr>
        <p:spPr/>
        <p:txBody>
          <a:bodyPr/>
          <a:lstStyle/>
          <a:p>
            <a:fld id="{2E08C350-4DE1-4956-942B-64CFE5E0D8AA}" type="slidenum">
              <a:rPr lang="ru-RU" smtClean="0"/>
              <a:t>13</a:t>
            </a:fld>
            <a:endParaRPr lang="ru-RU"/>
          </a:p>
        </p:txBody>
      </p:sp>
    </p:spTree>
    <p:extLst>
      <p:ext uri="{BB962C8B-B14F-4D97-AF65-F5344CB8AC3E}">
        <p14:creationId xmlns:p14="http://schemas.microsoft.com/office/powerpoint/2010/main" val="37642548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Память – ОЗУ</a:t>
            </a:r>
          </a:p>
          <a:p>
            <a:r>
              <a:rPr lang="ru-RU" dirty="0"/>
              <a:t>Другие устройства:</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a:t>- контроллер </a:t>
            </a:r>
            <a:r>
              <a:rPr lang="en-US" baseline="0" dirty="0"/>
              <a:t>USB</a:t>
            </a:r>
            <a:endParaRPr lang="ru-RU" baseline="0" dirty="0"/>
          </a:p>
          <a:p>
            <a:pPr marL="0" indent="0">
              <a:buFontTx/>
              <a:buNone/>
            </a:pPr>
            <a:r>
              <a:rPr lang="ru-RU" dirty="0"/>
              <a:t>- устройства</a:t>
            </a:r>
            <a:r>
              <a:rPr lang="ru-RU" baseline="0" dirty="0"/>
              <a:t> ввода-вывода: клавиатура, мышка</a:t>
            </a:r>
          </a:p>
          <a:p>
            <a:pPr marL="0" indent="0">
              <a:buFontTx/>
              <a:buNone/>
            </a:pPr>
            <a:r>
              <a:rPr lang="ru-RU" baseline="0" dirty="0"/>
              <a:t>- сетевая карта</a:t>
            </a:r>
          </a:p>
          <a:p>
            <a:r>
              <a:rPr lang="ru-RU" baseline="0" dirty="0"/>
              <a:t>- видеоадаптер</a:t>
            </a:r>
          </a:p>
          <a:p>
            <a:r>
              <a:rPr lang="ru-RU" baseline="0" dirty="0"/>
              <a:t>- жёсткий диск</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a:t>Несколько микросхем памяти могут подключаться к шине параллельно: каждая откликается на определённый диапазон адресов присвоенный ей на стадии загрузки или сборки компьютера.</a:t>
            </a:r>
          </a:p>
          <a:p>
            <a:endParaRPr lang="ru-RU" baseline="0" dirty="0"/>
          </a:p>
          <a:p>
            <a:r>
              <a:rPr lang="ru-RU" baseline="0" dirty="0"/>
              <a:t>Пример выполнения процессором одной инструкции программы, например сложение двух чисел:</a:t>
            </a:r>
          </a:p>
          <a:p>
            <a:pPr marL="228600" indent="-228600">
              <a:buAutoNum type="arabicParenR"/>
            </a:pPr>
            <a:r>
              <a:rPr lang="ru-RU" baseline="0" dirty="0"/>
              <a:t>Прочесть из памяти инструкцию, для этого:</a:t>
            </a:r>
          </a:p>
          <a:p>
            <a:pPr marL="0" indent="0">
              <a:buNone/>
            </a:pPr>
            <a:r>
              <a:rPr lang="ru-RU" baseline="0" dirty="0"/>
              <a:t>1.1) Выставить на шину управления команду "чтение"</a:t>
            </a:r>
          </a:p>
          <a:p>
            <a:pPr marL="0" indent="0">
              <a:buNone/>
            </a:pPr>
            <a:r>
              <a:rPr lang="ru-RU" baseline="0" dirty="0"/>
              <a:t>1.2) Выставить на шину адреса значение адреса, где расположена требуемая инструкция</a:t>
            </a:r>
          </a:p>
          <a:p>
            <a:pPr marL="0" indent="0">
              <a:buNone/>
            </a:pPr>
            <a:r>
              <a:rPr lang="ru-RU" baseline="0" dirty="0"/>
              <a:t>1.3) Дождаться пока память выполнит команду и выставит на шину данных требуемую инструкцию</a:t>
            </a:r>
          </a:p>
          <a:p>
            <a:pPr marL="0" indent="0">
              <a:buNone/>
            </a:pPr>
            <a:r>
              <a:rPr lang="ru-RU" baseline="0" dirty="0"/>
              <a:t>2) Из инструкции определить, над какими ячейками памяти будет выполняться инструкция</a:t>
            </a:r>
          </a:p>
          <a:p>
            <a:pPr marL="0" indent="0">
              <a:buNone/>
            </a:pPr>
            <a:r>
              <a:rPr lang="ru-RU" baseline="0" dirty="0"/>
              <a:t>3) Прочесть из памяти данные(слагаемые) аналогично пункту 1</a:t>
            </a:r>
          </a:p>
          <a:p>
            <a:pPr marL="0" indent="0">
              <a:buNone/>
            </a:pPr>
            <a:r>
              <a:rPr lang="ru-RU" baseline="0" dirty="0"/>
              <a:t>4) Выполнить операцию сложения</a:t>
            </a:r>
          </a:p>
          <a:p>
            <a:pPr marL="0" indent="0">
              <a:buNone/>
            </a:pPr>
            <a:r>
              <a:rPr lang="ru-RU" baseline="0" dirty="0"/>
              <a:t>5) Записать результат в память, в инструкции должен содержаться адрес назначения, куда необходимо положить результат</a:t>
            </a:r>
          </a:p>
          <a:p>
            <a:pPr marL="0" indent="0">
              <a:buNone/>
            </a:pPr>
            <a:r>
              <a:rPr lang="ru-RU" baseline="0" dirty="0"/>
              <a:t>5.1) Выставить на шину управления команду "запись"</a:t>
            </a:r>
          </a:p>
          <a:p>
            <a:pPr marL="0" indent="0">
              <a:buNone/>
            </a:pPr>
            <a:r>
              <a:rPr lang="ru-RU" baseline="0" dirty="0"/>
              <a:t>5.2) Выставить на шину адреса значение адреса</a:t>
            </a:r>
          </a:p>
          <a:p>
            <a:pPr marL="0" indent="0">
              <a:buNone/>
            </a:pPr>
            <a:r>
              <a:rPr lang="ru-RU" baseline="0" dirty="0"/>
              <a:t>5.3) Выставить на шину данных значение результата операции</a:t>
            </a:r>
          </a:p>
          <a:p>
            <a:pPr marL="0" indent="0">
              <a:buNone/>
            </a:pPr>
            <a:r>
              <a:rPr lang="ru-RU" baseline="0" dirty="0"/>
              <a:t>5.4) Дождаться пока память выполнит команду записи</a:t>
            </a:r>
          </a:p>
          <a:p>
            <a:endParaRPr lang="ru-RU" baseline="0" dirty="0"/>
          </a:p>
          <a:p>
            <a:r>
              <a:rPr lang="ru-RU" baseline="0" dirty="0"/>
              <a:t>Основной недостаток фон неймановской архитектуры: общая шина является узким местом – через неё происходят все коммуникации.</a:t>
            </a:r>
          </a:p>
          <a:p>
            <a:endParaRPr lang="ru-RU" baseline="0" dirty="0"/>
          </a:p>
          <a:p>
            <a:r>
              <a:rPr lang="ru-RU" baseline="0" dirty="0"/>
              <a:t>Другие устройства откликаются на запись по определённым адресам и отдают данные при чтении с определённых адресов.</a:t>
            </a:r>
          </a:p>
          <a:p>
            <a:r>
              <a:rPr lang="ru-RU" baseline="0" dirty="0"/>
              <a:t>То есть часть адресного диапазона выделяется на общение с видеоадаптером, а другая часть с жёстким диском и т. д.</a:t>
            </a:r>
          </a:p>
          <a:p>
            <a:endParaRPr lang="ru-RU" baseline="0" dirty="0"/>
          </a:p>
          <a:p>
            <a:r>
              <a:rPr lang="ru-RU" baseline="0" dirty="0"/>
              <a:t>Вытекающий из этого плюс: любое новое периферийное устройство не требует изменения архитектуры – оно также подключается к общей шине и ему просто выделяется свой диапазон адресов.</a:t>
            </a:r>
          </a:p>
          <a:p>
            <a:endParaRPr lang="ru-RU"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14</a:t>
            </a:fld>
            <a:endParaRPr lang="ru-RU"/>
          </a:p>
        </p:txBody>
      </p:sp>
    </p:spTree>
    <p:extLst>
      <p:ext uri="{BB962C8B-B14F-4D97-AF65-F5344CB8AC3E}">
        <p14:creationId xmlns:p14="http://schemas.microsoft.com/office/powerpoint/2010/main" val="736693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Автор </a:t>
            </a:r>
            <a:r>
              <a:rPr lang="ru-RU" dirty="0" err="1"/>
              <a:t>Говард</a:t>
            </a:r>
            <a:r>
              <a:rPr lang="ru-RU" dirty="0"/>
              <a:t> </a:t>
            </a:r>
            <a:r>
              <a:rPr lang="ru-RU" dirty="0" err="1"/>
              <a:t>Эйкен</a:t>
            </a:r>
            <a:r>
              <a:rPr lang="ru-RU" baseline="0" dirty="0"/>
              <a:t>  (1937 год</a:t>
            </a:r>
            <a:r>
              <a:rPr lang="en-US" baseline="0" dirty="0"/>
              <a:t> </a:t>
            </a:r>
            <a:r>
              <a:rPr lang="ru-RU" baseline="0" dirty="0"/>
              <a:t>проект, первый компьютер Марк</a:t>
            </a:r>
            <a:r>
              <a:rPr lang="en-US" baseline="0" dirty="0"/>
              <a:t> I </a:t>
            </a:r>
            <a:r>
              <a:rPr lang="ru-RU" baseline="0" dirty="0"/>
              <a:t>в 1941 году)</a:t>
            </a:r>
            <a:endParaRPr lang="ru-RU" dirty="0"/>
          </a:p>
          <a:p>
            <a:r>
              <a:rPr lang="ru-RU" dirty="0"/>
              <a:t>Остальные принципы аналогичны</a:t>
            </a:r>
          </a:p>
        </p:txBody>
      </p:sp>
      <p:sp>
        <p:nvSpPr>
          <p:cNvPr id="4" name="Номер слайда 3"/>
          <p:cNvSpPr>
            <a:spLocks noGrp="1"/>
          </p:cNvSpPr>
          <p:nvPr>
            <p:ph type="sldNum" sz="quarter" idx="10"/>
          </p:nvPr>
        </p:nvSpPr>
        <p:spPr/>
        <p:txBody>
          <a:bodyPr/>
          <a:lstStyle/>
          <a:p>
            <a:fld id="{2E08C350-4DE1-4956-942B-64CFE5E0D8AA}" type="slidenum">
              <a:rPr lang="ru-RU" smtClean="0"/>
              <a:t>15</a:t>
            </a:fld>
            <a:endParaRPr lang="ru-RU"/>
          </a:p>
        </p:txBody>
      </p:sp>
    </p:spTree>
    <p:extLst>
      <p:ext uri="{BB962C8B-B14F-4D97-AF65-F5344CB8AC3E}">
        <p14:creationId xmlns:p14="http://schemas.microsoft.com/office/powerpoint/2010/main" val="1445844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Другие устройства</a:t>
            </a:r>
            <a:r>
              <a:rPr lang="ru-RU" baseline="0" dirty="0"/>
              <a:t> так же могут подключаться к шине данных</a:t>
            </a:r>
          </a:p>
          <a:p>
            <a:endParaRPr lang="ru-RU" baseline="0" dirty="0"/>
          </a:p>
          <a:p>
            <a:r>
              <a:rPr lang="ru-RU" baseline="0" dirty="0"/>
              <a:t>Плюсы:</a:t>
            </a:r>
          </a:p>
          <a:p>
            <a:r>
              <a:rPr lang="ru-RU" baseline="0" dirty="0"/>
              <a:t>Раздельная шина данных и команд позволяет за один такт получить и команду и данные, то есть быстрее в два раза.</a:t>
            </a:r>
          </a:p>
          <a:p>
            <a:r>
              <a:rPr lang="ru-RU" baseline="0" dirty="0"/>
              <a:t>Память данных и память программ могут быть построены по разным технологиям (память программ может быть неизменяемой (однократно программируемой), а значит не подвержена заражению вирусами), может иметь другую </a:t>
            </a:r>
            <a:r>
              <a:rPr lang="ru-RU" baseline="0" dirty="0" err="1"/>
              <a:t>битность</a:t>
            </a:r>
            <a:r>
              <a:rPr lang="ru-RU" baseline="0" dirty="0"/>
              <a:t> (микропроцессоры </a:t>
            </a:r>
            <a:r>
              <a:rPr lang="en-US" baseline="0" dirty="0"/>
              <a:t>Microchip PIC</a:t>
            </a:r>
            <a:r>
              <a:rPr lang="ru-RU" baseline="0" dirty="0"/>
              <a:t>16 имеют 8 битную память данных и 14 битную память программ)</a:t>
            </a:r>
          </a:p>
          <a:p>
            <a:r>
              <a:rPr lang="ru-RU" baseline="0" dirty="0"/>
              <a:t>Минусы:</a:t>
            </a:r>
          </a:p>
          <a:p>
            <a:r>
              <a:rPr lang="ru-RU" baseline="0" dirty="0"/>
              <a:t>В классическом варианте программа может быть записана только из вне. Принстонская же архитектура позволяет создать новую программу на том же процессоре и сразу её выполнить.</a:t>
            </a:r>
          </a:p>
          <a:p>
            <a:endParaRPr lang="ru-RU" baseline="0" dirty="0"/>
          </a:p>
          <a:p>
            <a:r>
              <a:rPr lang="ru-RU" b="1" baseline="0" dirty="0"/>
              <a:t>Зная кто победил в гонке, ответьте на вопрос: какая архитектура лучше?</a:t>
            </a:r>
          </a:p>
        </p:txBody>
      </p:sp>
      <p:sp>
        <p:nvSpPr>
          <p:cNvPr id="4" name="Номер слайда 3"/>
          <p:cNvSpPr>
            <a:spLocks noGrp="1"/>
          </p:cNvSpPr>
          <p:nvPr>
            <p:ph type="sldNum" sz="quarter" idx="10"/>
          </p:nvPr>
        </p:nvSpPr>
        <p:spPr/>
        <p:txBody>
          <a:bodyPr/>
          <a:lstStyle/>
          <a:p>
            <a:fld id="{2E08C350-4DE1-4956-942B-64CFE5E0D8AA}" type="slidenum">
              <a:rPr lang="ru-RU" smtClean="0"/>
              <a:t>16</a:t>
            </a:fld>
            <a:endParaRPr lang="ru-RU"/>
          </a:p>
        </p:txBody>
      </p:sp>
    </p:spTree>
    <p:extLst>
      <p:ext uri="{BB962C8B-B14F-4D97-AF65-F5344CB8AC3E}">
        <p14:creationId xmlns:p14="http://schemas.microsoft.com/office/powerpoint/2010/main" val="891404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настоящее время используются обе архитектуры:</a:t>
            </a:r>
          </a:p>
          <a:p>
            <a:r>
              <a:rPr lang="ru-RU" dirty="0"/>
              <a:t>фон неймановская </a:t>
            </a:r>
            <a:r>
              <a:rPr lang="ru-RU" baseline="0" dirty="0"/>
              <a:t>в </a:t>
            </a:r>
            <a:r>
              <a:rPr lang="ru-RU" dirty="0"/>
              <a:t>универсальных процессорах (персональные компьютеры, смартфоны</a:t>
            </a:r>
            <a:r>
              <a:rPr lang="ru-RU" baseline="0" dirty="0"/>
              <a:t>)</a:t>
            </a:r>
            <a:r>
              <a:rPr lang="ru-RU" dirty="0"/>
              <a:t>,</a:t>
            </a:r>
          </a:p>
          <a:p>
            <a:r>
              <a:rPr lang="ru-RU" dirty="0"/>
              <a:t>Гарвардская – в специализированных</a:t>
            </a:r>
            <a:r>
              <a:rPr lang="ru-RU" baseline="0" dirty="0"/>
              <a:t> (сигнальные процессоры, микропроцессоры для встраиваемых систем, </a:t>
            </a:r>
            <a:r>
              <a:rPr lang="en-US" baseline="0" dirty="0"/>
              <a:t>ARDUINO, PIC’</a:t>
            </a:r>
            <a:r>
              <a:rPr lang="ru-RU" baseline="0" dirty="0"/>
              <a:t>и, </a:t>
            </a:r>
            <a:r>
              <a:rPr lang="en-US" baseline="0" dirty="0"/>
              <a:t>STM'</a:t>
            </a:r>
            <a:r>
              <a:rPr lang="ru-RU" baseline="0" dirty="0"/>
              <a:t>ы и т. д.)</a:t>
            </a:r>
          </a:p>
          <a:p>
            <a:r>
              <a:rPr lang="ru-RU" baseline="0" dirty="0"/>
              <a:t>Если компьютеры по фон неймановской архитектуре обычно мощнее и дороже, то процессоров по гарвардской архитектуре на порядки больше.</a:t>
            </a:r>
            <a:endParaRPr lang="ru-RU" dirty="0"/>
          </a:p>
          <a:p>
            <a:endParaRPr lang="ru-RU" dirty="0"/>
          </a:p>
          <a:p>
            <a:r>
              <a:rPr lang="ru-RU" dirty="0"/>
              <a:t>Кроме того в процессе развития обе архитектуры пытаются перенять положительные стороны конкурента</a:t>
            </a:r>
            <a:r>
              <a:rPr lang="ru-RU" baseline="0" dirty="0"/>
              <a:t> и сейчас почти все процессоры имеют черты и той и той архитектуры:</a:t>
            </a:r>
            <a:endParaRPr lang="ru-RU" dirty="0"/>
          </a:p>
          <a:p>
            <a:r>
              <a:rPr lang="ru-RU" dirty="0"/>
              <a:t>В последних процессорах </a:t>
            </a:r>
            <a:r>
              <a:rPr lang="en-US" dirty="0"/>
              <a:t>Intel </a:t>
            </a:r>
            <a:r>
              <a:rPr lang="ru-RU" baseline="0" dirty="0"/>
              <a:t>кэш первого уровня разделён на кэш данных и кэш инструкций, то есть сам процессор внутри работает по гарвардской схеме, хотя снаружи общается с памятью по фон неймановской схеме.</a:t>
            </a:r>
            <a:endParaRPr lang="en-US" baseline="0" dirty="0"/>
          </a:p>
          <a:p>
            <a:r>
              <a:rPr lang="ru-RU" baseline="0" dirty="0"/>
              <a:t>Также внутри процессора отдельные регистры используются для хранения целых чисел и для дробных.</a:t>
            </a:r>
          </a:p>
          <a:p>
            <a:r>
              <a:rPr lang="ru-RU" dirty="0"/>
              <a:t>В</a:t>
            </a:r>
            <a:r>
              <a:rPr lang="ru-RU" baseline="0" dirty="0"/>
              <a:t> современных процессорах построенных по гарвардской схеме есть две шины, но шину программ можно использовать для передачи не только инструкций но и данных (данные можно хранить в памяти программ). Кроме того появились команды для записи памяти программ из памяти данных.</a:t>
            </a:r>
          </a:p>
          <a:p>
            <a:r>
              <a:rPr lang="ru-RU" baseline="0" dirty="0"/>
              <a:t>Так что современные процессоры зачастую объединяют оба подхода, хотя и всё ещё различимы.</a:t>
            </a:r>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17</a:t>
            </a:fld>
            <a:endParaRPr lang="ru-RU"/>
          </a:p>
        </p:txBody>
      </p:sp>
    </p:spTree>
    <p:extLst>
      <p:ext uri="{BB962C8B-B14F-4D97-AF65-F5344CB8AC3E}">
        <p14:creationId xmlns:p14="http://schemas.microsoft.com/office/powerpoint/2010/main" val="3009351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a:t>Последовательный и произвольный доступ к памяти.</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a:t>Если в любой момент времени процессор может запросить доступ к любой ячейке памяти, то говорят что он имеет </a:t>
            </a:r>
            <a:r>
              <a:rPr lang="ru-RU" b="1" u="sng" baseline="0" dirty="0"/>
              <a:t>произвольный доступ к памяти</a:t>
            </a:r>
            <a:r>
              <a:rPr lang="ru-RU" baseline="0" dirty="0"/>
              <a:t>.</a:t>
            </a:r>
            <a:endParaRPr lang="ru-RU" dirty="0"/>
          </a:p>
          <a:p>
            <a:r>
              <a:rPr lang="ru-RU" dirty="0"/>
              <a:t>Если для того чтобы вычитать одну ячейку памяти</a:t>
            </a:r>
            <a:r>
              <a:rPr lang="ru-RU" baseline="0" dirty="0"/>
              <a:t> процессору необходимо прочесть все ячейки до запрошенной, то говорят что </a:t>
            </a:r>
            <a:r>
              <a:rPr lang="ru-RU" b="1" u="sng" baseline="0" dirty="0"/>
              <a:t>доступ к памяти последовательный</a:t>
            </a:r>
            <a:r>
              <a:rPr lang="ru-RU" baseline="0" dirty="0"/>
              <a:t>.</a:t>
            </a:r>
            <a:r>
              <a:rPr lang="ru-RU" dirty="0"/>
              <a:t> Хорошей иллюстрацией последовательного доступа к памяти выступают магнитные ленты: чтобы прочитать</a:t>
            </a:r>
            <a:r>
              <a:rPr lang="ru-RU" baseline="0" dirty="0"/>
              <a:t> информацию с конца ленты, её сначала необходимо перемотать до этого конца.</a:t>
            </a:r>
            <a:endParaRPr lang="ru-RU" dirty="0"/>
          </a:p>
          <a:p>
            <a:r>
              <a:rPr lang="ru-RU" dirty="0"/>
              <a:t>Доступ</a:t>
            </a:r>
            <a:r>
              <a:rPr lang="ru-RU" baseline="0" dirty="0"/>
              <a:t> к регистрам процессора и к оперативной памяти произвольный. Доступ к внешней памяти и сетевым хранилищам последовательный (если запросить жёсткий диск на чтение 1 байта, то драйвер жёсткого диска прочтёт целый блок (кластер, обычно 4096 байт), а вызвавшей программе будет возвращён только 1 запрошенный байт).</a:t>
            </a:r>
            <a:br>
              <a:rPr lang="ru-RU" baseline="0" dirty="0"/>
            </a:br>
            <a:endParaRPr lang="ru-RU"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18</a:t>
            </a:fld>
            <a:endParaRPr lang="ru-RU"/>
          </a:p>
        </p:txBody>
      </p:sp>
    </p:spTree>
    <p:extLst>
      <p:ext uri="{BB962C8B-B14F-4D97-AF65-F5344CB8AC3E}">
        <p14:creationId xmlns:p14="http://schemas.microsoft.com/office/powerpoint/2010/main" val="35746019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a:t>Этот слайд уже был, он приведен для того чтобы найти на нём уровни памяти компьютера.</a:t>
            </a:r>
          </a:p>
          <a:p>
            <a:r>
              <a:rPr lang="ru-RU" baseline="0" dirty="0"/>
              <a:t>Где</a:t>
            </a:r>
            <a:r>
              <a:rPr lang="en-US" baseline="0" dirty="0"/>
              <a:t> </a:t>
            </a:r>
            <a:r>
              <a:rPr lang="ru-RU" baseline="0" dirty="0"/>
              <a:t>находятся регистры (самая быстрая память к которой может обращаться процессор)?</a:t>
            </a:r>
          </a:p>
        </p:txBody>
      </p:sp>
      <p:sp>
        <p:nvSpPr>
          <p:cNvPr id="4" name="Номер слайда 3"/>
          <p:cNvSpPr>
            <a:spLocks noGrp="1"/>
          </p:cNvSpPr>
          <p:nvPr>
            <p:ph type="sldNum" sz="quarter" idx="10"/>
          </p:nvPr>
        </p:nvSpPr>
        <p:spPr/>
        <p:txBody>
          <a:bodyPr/>
          <a:lstStyle/>
          <a:p>
            <a:fld id="{2E08C350-4DE1-4956-942B-64CFE5E0D8AA}" type="slidenum">
              <a:rPr lang="ru-RU" smtClean="0"/>
              <a:t>19</a:t>
            </a:fld>
            <a:endParaRPr lang="ru-RU"/>
          </a:p>
        </p:txBody>
      </p:sp>
    </p:spTree>
    <p:extLst>
      <p:ext uri="{BB962C8B-B14F-4D97-AF65-F5344CB8AC3E}">
        <p14:creationId xmlns:p14="http://schemas.microsoft.com/office/powerpoint/2010/main" val="707967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a:t>Арифметико-логическое устройство – блок процессора выполняющий арифметические операции (сложение, умножение, вычитание, деление и сравнения чисел).</a:t>
            </a:r>
          </a:p>
          <a:p>
            <a:r>
              <a:rPr lang="ru-RU" baseline="0" dirty="0"/>
              <a:t>Где на этой схеме кэш?</a:t>
            </a:r>
          </a:p>
        </p:txBody>
      </p:sp>
      <p:sp>
        <p:nvSpPr>
          <p:cNvPr id="4" name="Номер слайда 3"/>
          <p:cNvSpPr>
            <a:spLocks noGrp="1"/>
          </p:cNvSpPr>
          <p:nvPr>
            <p:ph type="sldNum" sz="quarter" idx="10"/>
          </p:nvPr>
        </p:nvSpPr>
        <p:spPr/>
        <p:txBody>
          <a:bodyPr/>
          <a:lstStyle/>
          <a:p>
            <a:fld id="{2E08C350-4DE1-4956-942B-64CFE5E0D8AA}" type="slidenum">
              <a:rPr lang="ru-RU" smtClean="0"/>
              <a:t>20</a:t>
            </a:fld>
            <a:endParaRPr lang="ru-RU"/>
          </a:p>
        </p:txBody>
      </p:sp>
    </p:spTree>
    <p:extLst>
      <p:ext uri="{BB962C8B-B14F-4D97-AF65-F5344CB8AC3E}">
        <p14:creationId xmlns:p14="http://schemas.microsoft.com/office/powerpoint/2010/main" val="19768558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a:t>Все запросы от процессора идут через кэш, если информация есть в кэше, то ответ берётся из него. Если нету, то запрос передаётся дальше на шину.</a:t>
            </a:r>
          </a:p>
          <a:p>
            <a:r>
              <a:rPr lang="en-US" baseline="0" dirty="0"/>
              <a:t>L1 L2 L3</a:t>
            </a:r>
            <a:r>
              <a:rPr lang="ru-RU" baseline="0" dirty="0"/>
              <a:t> – в современных компьютерах используется три уровня кэша: чем больше номер, тем больше размер, чем меньше номер тем выше быстродействие.</a:t>
            </a:r>
            <a:endParaRPr lang="en-US" baseline="0" dirty="0"/>
          </a:p>
          <a:p>
            <a:r>
              <a:rPr lang="en-US" baseline="0" dirty="0"/>
              <a:t>----&gt;</a:t>
            </a:r>
            <a:r>
              <a:rPr lang="ru-RU" baseline="0" dirty="0"/>
              <a:t> рост размера</a:t>
            </a:r>
          </a:p>
          <a:p>
            <a:r>
              <a:rPr lang="en-US" baseline="0" dirty="0"/>
              <a:t>&lt;---- </a:t>
            </a:r>
            <a:r>
              <a:rPr lang="ru-RU" baseline="0" dirty="0"/>
              <a:t>рост быстродействия</a:t>
            </a:r>
            <a:br>
              <a:rPr lang="ru-RU" baseline="0" dirty="0"/>
            </a:br>
            <a:r>
              <a:rPr lang="ru-RU" baseline="0" dirty="0"/>
              <a:t>Где на схеме оперативная память?</a:t>
            </a:r>
          </a:p>
          <a:p>
            <a:r>
              <a:rPr lang="ru-RU" baseline="0" dirty="0"/>
              <a:t>Где на схеме внешняя память (жёсткий диск)?</a:t>
            </a:r>
          </a:p>
          <a:p>
            <a:r>
              <a:rPr lang="ru-RU" baseline="0" dirty="0"/>
              <a:t>Где на схеме сетевые хранилища?</a:t>
            </a:r>
          </a:p>
        </p:txBody>
      </p:sp>
      <p:sp>
        <p:nvSpPr>
          <p:cNvPr id="4" name="Номер слайда 3"/>
          <p:cNvSpPr>
            <a:spLocks noGrp="1"/>
          </p:cNvSpPr>
          <p:nvPr>
            <p:ph type="sldNum" sz="quarter" idx="10"/>
          </p:nvPr>
        </p:nvSpPr>
        <p:spPr/>
        <p:txBody>
          <a:bodyPr/>
          <a:lstStyle/>
          <a:p>
            <a:fld id="{2E08C350-4DE1-4956-942B-64CFE5E0D8AA}" type="slidenum">
              <a:rPr lang="ru-RU" smtClean="0"/>
              <a:t>21</a:t>
            </a:fld>
            <a:endParaRPr lang="ru-RU"/>
          </a:p>
        </p:txBody>
      </p:sp>
    </p:spTree>
    <p:extLst>
      <p:ext uri="{BB962C8B-B14F-4D97-AF65-F5344CB8AC3E}">
        <p14:creationId xmlns:p14="http://schemas.microsoft.com/office/powerpoint/2010/main" val="1621861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Когда говорят</a:t>
            </a:r>
            <a:r>
              <a:rPr lang="ru-RU" baseline="0" dirty="0"/>
              <a:t> про программирование обычно подразумевают достаточно широкий круг вещей. Программирование это:</a:t>
            </a:r>
          </a:p>
          <a:p>
            <a:pPr marL="228600" indent="-228600">
              <a:buAutoNum type="arabicParenR"/>
            </a:pPr>
            <a:r>
              <a:rPr lang="ru-RU" b="1" u="sng" baseline="0" dirty="0"/>
              <a:t>Синтаксис ЯП (языка программирования)</a:t>
            </a:r>
            <a:r>
              <a:rPr lang="ru-RU" baseline="0" dirty="0"/>
              <a:t> – это то, как записать программу в форме, понятной компьютеру: как оформлять циклы, ветвления, функции. У каждого языка программирования синтаксис свой, постоянно появляются новые языки программирования. На каких то запись программы будет короче, на каких то длиннее.</a:t>
            </a:r>
            <a:br>
              <a:rPr lang="ru-RU" baseline="0" dirty="0"/>
            </a:br>
            <a:r>
              <a:rPr lang="ru-RU" baseline="0" dirty="0"/>
              <a:t>Если вы видели книжку "Выучить </a:t>
            </a:r>
            <a:r>
              <a:rPr lang="en-US" baseline="0" dirty="0"/>
              <a:t>C++</a:t>
            </a:r>
            <a:r>
              <a:rPr lang="ru-RU" baseline="0" dirty="0"/>
              <a:t> за 21 день" или курсы с похожим названием и сроком, то там учат только синтаксису. Но программирование гораздо шире.</a:t>
            </a:r>
          </a:p>
          <a:p>
            <a:pPr marL="228600" indent="-228600">
              <a:buAutoNum type="arabicParenR"/>
            </a:pPr>
            <a:r>
              <a:rPr lang="ru-RU" b="1" u="sng" baseline="0" dirty="0"/>
              <a:t>Структуры данных</a:t>
            </a:r>
            <a:r>
              <a:rPr lang="ru-RU" b="0" u="none" baseline="0" dirty="0"/>
              <a:t> и </a:t>
            </a:r>
            <a:r>
              <a:rPr lang="ru-RU" b="1" u="sng" baseline="0" dirty="0"/>
              <a:t>алгоритмы</a:t>
            </a:r>
            <a:r>
              <a:rPr lang="ru-RU" baseline="0" dirty="0"/>
              <a:t> -</a:t>
            </a:r>
            <a:r>
              <a:rPr lang="ru-RU" b="0" u="none" baseline="0" dirty="0"/>
              <a:t> две неразрывно связанных вещи: как представить в программе информацию о множестве объектов и как быстро найти в куче такой информации нужную. Это то, на чём сфокусировано олимпиадное(спортивное) программирование. Это самая стабильная и неизменная часть программирования. Алгоритмы придуманные 50 лет назад до сих пор котируются и про них всё также задают вопросы на собеседованиях.</a:t>
            </a:r>
            <a:br>
              <a:rPr lang="ru-RU" b="0" u="none" baseline="0" dirty="0"/>
            </a:br>
            <a:r>
              <a:rPr lang="ru-RU" b="0" u="none" baseline="0" dirty="0"/>
              <a:t>Часто основные алгоритмы не используются явно, а вызываются реализации этих алгоритмов из библиотек. Однако знание алгоритмов позволяет использовать их в разы эффективнее. Кроме того опыт реализации стандартных алгоритмов позволяет отточить искусство программирования.</a:t>
            </a:r>
          </a:p>
          <a:p>
            <a:pPr marL="228600" indent="-228600">
              <a:buAutoNum type="arabicParenR"/>
            </a:pPr>
            <a:r>
              <a:rPr lang="ru-RU" b="1" u="sng" baseline="0" dirty="0"/>
              <a:t>Принципы работы компьютера</a:t>
            </a:r>
            <a:r>
              <a:rPr lang="ru-RU" b="0" u="none" baseline="0" dirty="0"/>
              <a:t> – чтобы писать надёжные и быстрые программы нужно представлять на каком оборудовании они будут выполняться. В настоящее время существует множество языков программирования позволяющих писать универсальные программы пригодные для выполнения в разных аппаратных средах (персональный компьютер, смартфон, умная кофеварка), однако выполняться они будут с разной эффективностью/скоростью. Чтобы писать по настоящему быстрые программы нужно учитывать специфику конкретной аппаратной системы (железа).</a:t>
            </a:r>
          </a:p>
          <a:p>
            <a:pPr marL="228600" indent="-228600">
              <a:buAutoNum type="arabicParenR"/>
            </a:pPr>
            <a:r>
              <a:rPr lang="ru-RU" b="1" u="sng" baseline="0" dirty="0"/>
              <a:t>Прикладные библиотеки</a:t>
            </a:r>
            <a:r>
              <a:rPr lang="ru-RU" b="0" u="none" baseline="0" dirty="0"/>
              <a:t> – это сторонние исполняемые файлы, которые можно подключать к своей программе и которые содержат готовые реализации алгоритмов. Вызвал одну такую – она создала тебе окошко. Вызвал другую – отобразила на окошке график функции. Упрощают труд программиста, но эти знания устаревают даже быстрее, чем знания о синтаксисе ЯП. </a:t>
            </a:r>
          </a:p>
          <a:p>
            <a:pPr marL="228600" indent="-228600">
              <a:buAutoNum type="arabicParenR"/>
            </a:pPr>
            <a:r>
              <a:rPr lang="ru-RU" b="1" u="sng" dirty="0"/>
              <a:t>Искусство программирования </a:t>
            </a:r>
            <a:r>
              <a:rPr lang="ru-RU" b="0" u="none" dirty="0"/>
              <a:t>– практика программирования, знание о том как удобнее решать задачи того или иного рода. Это множество никак не связанных и не систематизируемых приёмов, которые позволяют писать программы проще</a:t>
            </a:r>
            <a:r>
              <a:rPr lang="ru-RU" b="0" u="none" baseline="0" dirty="0"/>
              <a:t> и с меньшим числом ошибок.</a:t>
            </a:r>
            <a:br>
              <a:rPr lang="ru-RU" b="0" u="none" baseline="0" dirty="0"/>
            </a:br>
            <a:r>
              <a:rPr lang="ru-RU" b="0" u="none" baseline="0" dirty="0"/>
              <a:t>Да, программирование это искусство. Если два разных программиста будут решать одну и ту же задачу, они обязательно решат её по разному. Если программисты хорошие, то решения будут с близкой эффективностью, но всё равно разные.</a:t>
            </a:r>
            <a:br>
              <a:rPr lang="ru-RU" b="0" u="none" baseline="0" dirty="0"/>
            </a:br>
            <a:r>
              <a:rPr lang="ru-RU" b="0" u="none" baseline="0" dirty="0"/>
              <a:t>Таким приёмам можно научиться только </a:t>
            </a:r>
            <a:r>
              <a:rPr lang="ru-RU" b="0" u="none" dirty="0"/>
              <a:t>во время собственноручной разработки программ. Именно</a:t>
            </a:r>
            <a:r>
              <a:rPr lang="ru-RU" b="0" u="none" baseline="0" dirty="0"/>
              <a:t> поэтому наш курс включает в себя решение большого их количества в рамках лабораторных работ.</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ru-RU" b="1" u="sng" baseline="0" dirty="0"/>
              <a:t>Утилиты для работы в группе</a:t>
            </a:r>
            <a:r>
              <a:rPr lang="ru-RU" b="0" u="none" baseline="0" dirty="0"/>
              <a:t> – современные программы часто являются слишком большими и сложными для разработки одним человеком. "Один в поле не воин". Поэтому программы и утилиты упрощающие взаимодействия между разработчиками проекта являются неотъемлемой частью знаний необходимых любому программисту. </a:t>
            </a:r>
            <a:br>
              <a:rPr lang="ru-RU" b="0" u="none" baseline="0" dirty="0"/>
            </a:br>
            <a:r>
              <a:rPr lang="ru-RU" b="0" u="none" baseline="0" dirty="0"/>
              <a:t>Например:</a:t>
            </a:r>
            <a:br>
              <a:rPr lang="ru-RU" b="0" u="none" baseline="0" dirty="0"/>
            </a:br>
            <a:r>
              <a:rPr lang="ru-RU" b="0" u="none" baseline="0" dirty="0"/>
              <a:t>- системы отслеживания ошибок (протоколирования и контроля исправления ошибок в программе), </a:t>
            </a:r>
            <a:br>
              <a:rPr lang="ru-RU" b="0" u="none" baseline="0" dirty="0"/>
            </a:br>
            <a:r>
              <a:rPr lang="ru-RU" b="0" u="none" baseline="0" dirty="0"/>
              <a:t>- системы управления версиями исходных файлов (</a:t>
            </a:r>
            <a:r>
              <a:rPr lang="en-US" b="0" u="none" baseline="0" dirty="0"/>
              <a:t>GIT, SVN </a:t>
            </a:r>
            <a:r>
              <a:rPr lang="ru-RU" b="0" u="none" baseline="0" dirty="0"/>
              <a:t>и т.д.)</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ru-RU" b="1" u="sng" baseline="0" dirty="0"/>
              <a:t>Архитектура ПО (или дизайн ПО)</a:t>
            </a:r>
            <a:r>
              <a:rPr lang="ru-RU" b="0" u="none" baseline="0" dirty="0"/>
              <a:t> – когда программа становится такой большой и сложной, что для её разработки приходится привлекать группы разработчиков, возникает необходимость, чтобы хотя бы один человек был способен видеть программу целиком, чтобы увидеть (и возможно исправить) неочевидные связи между отдельными частями системы. Такого человека называют архитектором программы. Чаще всего это самый опытный из разработчиков,  элита среди программистов, потому как ошибки при разработке архитектуры сложнее всего в исправлении и наоборот – грамотно внедрённые архитектурные решения позволяют позднее сэкономить много человеко-часов на отладке программы.</a:t>
            </a:r>
            <a:endParaRPr lang="ru-RU" b="1" u="sng" dirty="0"/>
          </a:p>
        </p:txBody>
      </p:sp>
      <p:sp>
        <p:nvSpPr>
          <p:cNvPr id="4" name="Номер слайда 3"/>
          <p:cNvSpPr>
            <a:spLocks noGrp="1"/>
          </p:cNvSpPr>
          <p:nvPr>
            <p:ph type="sldNum" sz="quarter" idx="10"/>
          </p:nvPr>
        </p:nvSpPr>
        <p:spPr/>
        <p:txBody>
          <a:bodyPr/>
          <a:lstStyle/>
          <a:p>
            <a:fld id="{2E08C350-4DE1-4956-942B-64CFE5E0D8AA}" type="slidenum">
              <a:rPr lang="ru-RU" smtClean="0"/>
              <a:t>2</a:t>
            </a:fld>
            <a:endParaRPr lang="ru-RU" dirty="0"/>
          </a:p>
        </p:txBody>
      </p:sp>
    </p:spTree>
    <p:extLst>
      <p:ext uri="{BB962C8B-B14F-4D97-AF65-F5344CB8AC3E}">
        <p14:creationId xmlns:p14="http://schemas.microsoft.com/office/powerpoint/2010/main" val="5147001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a:t>Более детальная схема устройства компьютера:</a:t>
            </a:r>
          </a:p>
          <a:p>
            <a:r>
              <a:rPr lang="ru-RU" baseline="0" dirty="0"/>
              <a:t>Напрямую к процессору(ЦПУ) через северный мост подключаются только высокоскоростные устройства (память ОЗУ, видеоадаптер).</a:t>
            </a:r>
          </a:p>
          <a:p>
            <a:r>
              <a:rPr lang="ru-RU" baseline="0" dirty="0"/>
              <a:t>Медленные устройства подключаются через отдельный модуль (южный мост), чтобы не тормозить высокоскоростные устройства.</a:t>
            </a:r>
          </a:p>
        </p:txBody>
      </p:sp>
      <p:sp>
        <p:nvSpPr>
          <p:cNvPr id="4" name="Номер слайда 3"/>
          <p:cNvSpPr>
            <a:spLocks noGrp="1"/>
          </p:cNvSpPr>
          <p:nvPr>
            <p:ph type="sldNum" sz="quarter" idx="10"/>
          </p:nvPr>
        </p:nvSpPr>
        <p:spPr/>
        <p:txBody>
          <a:bodyPr/>
          <a:lstStyle/>
          <a:p>
            <a:fld id="{2E08C350-4DE1-4956-942B-64CFE5E0D8AA}" type="slidenum">
              <a:rPr lang="ru-RU" smtClean="0"/>
              <a:t>22</a:t>
            </a:fld>
            <a:endParaRPr lang="ru-RU"/>
          </a:p>
        </p:txBody>
      </p:sp>
    </p:spTree>
    <p:extLst>
      <p:ext uri="{BB962C8B-B14F-4D97-AF65-F5344CB8AC3E}">
        <p14:creationId xmlns:p14="http://schemas.microsoft.com/office/powerpoint/2010/main" val="3106365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a:t>"Сравнение быстродействия разных уровней памяти, знание которых обязательно для каждого программиста"</a:t>
            </a:r>
          </a:p>
          <a:p>
            <a:r>
              <a:rPr lang="ru-RU" baseline="0" dirty="0"/>
              <a:t>Взято отсюда:</a:t>
            </a:r>
          </a:p>
          <a:p>
            <a:r>
              <a:rPr lang="en-US" baseline="0" dirty="0"/>
              <a:t>By Jeff Dean:               http://research.google.com/people/jeff/</a:t>
            </a:r>
          </a:p>
          <a:p>
            <a:r>
              <a:rPr lang="en-US" baseline="0" dirty="0"/>
              <a:t>Originally by Peter </a:t>
            </a:r>
            <a:r>
              <a:rPr lang="en-US" baseline="0" dirty="0" err="1"/>
              <a:t>Norvig</a:t>
            </a:r>
            <a:r>
              <a:rPr lang="en-US" baseline="0" dirty="0"/>
              <a:t>: http://norvig.com/21-days.html#answers</a:t>
            </a:r>
            <a:endParaRPr lang="ru-RU" baseline="0" dirty="0"/>
          </a:p>
          <a:p>
            <a:endParaRPr lang="ru-RU" baseline="0" dirty="0"/>
          </a:p>
          <a:p>
            <a:r>
              <a:rPr lang="ru-RU" baseline="0" dirty="0"/>
              <a:t>Примечания: </a:t>
            </a:r>
          </a:p>
          <a:p>
            <a:pPr marL="228600" indent="-228600">
              <a:buAutoNum type="arabicParenR"/>
            </a:pPr>
            <a:r>
              <a:rPr lang="ru-RU" baseline="0" dirty="0"/>
              <a:t>кэш </a:t>
            </a:r>
            <a:r>
              <a:rPr lang="en-US" baseline="0" dirty="0"/>
              <a:t>L2 </a:t>
            </a:r>
            <a:r>
              <a:rPr lang="ru-RU" baseline="0" dirty="0"/>
              <a:t>приблизительно в 14 раз медленнее кэша </a:t>
            </a:r>
            <a:r>
              <a:rPr lang="en-US" baseline="0" dirty="0"/>
              <a:t>L1</a:t>
            </a:r>
          </a:p>
          <a:p>
            <a:pPr marL="228600" indent="-228600">
              <a:buAutoNum type="arabicParenR"/>
            </a:pPr>
            <a:r>
              <a:rPr lang="ru-RU" baseline="0" dirty="0"/>
              <a:t>оперативная память медленнее кэша </a:t>
            </a:r>
            <a:r>
              <a:rPr lang="en-US" baseline="0" dirty="0"/>
              <a:t>L2 </a:t>
            </a:r>
            <a:r>
              <a:rPr lang="ru-RU" baseline="0" dirty="0"/>
              <a:t>в 14 раз, и в 200 раз медленнее кэша </a:t>
            </a:r>
            <a:r>
              <a:rPr lang="en-US" baseline="0" dirty="0"/>
              <a:t>L1</a:t>
            </a:r>
          </a:p>
          <a:p>
            <a:pPr marL="228600" indent="-228600">
              <a:buAutoNum type="arabicParenR"/>
            </a:pPr>
            <a:r>
              <a:rPr lang="ru-RU" baseline="0" dirty="0"/>
              <a:t>чтение с диска </a:t>
            </a:r>
            <a:r>
              <a:rPr lang="en-US" baseline="0" dirty="0"/>
              <a:t>SSD </a:t>
            </a:r>
            <a:r>
              <a:rPr lang="ru-RU" baseline="0" dirty="0"/>
              <a:t>в 4 раза медленнее оперативной памяти</a:t>
            </a:r>
          </a:p>
          <a:p>
            <a:pPr marL="228600" indent="-228600">
              <a:buAutoNum type="arabicParenR"/>
            </a:pPr>
            <a:r>
              <a:rPr lang="ru-RU" baseline="0" dirty="0"/>
              <a:t>чтение с жёсткого диска на магнитных пластинах в 20 раз медленнее </a:t>
            </a:r>
            <a:r>
              <a:rPr lang="en-US" baseline="0" dirty="0"/>
              <a:t>SSD </a:t>
            </a:r>
            <a:r>
              <a:rPr lang="ru-RU" baseline="0" dirty="0"/>
              <a:t>и в 80 раз медленнее оперативной памяти</a:t>
            </a:r>
          </a:p>
          <a:p>
            <a:pPr marL="228600" indent="-228600">
              <a:buAutoNum type="arabicParenR"/>
            </a:pPr>
            <a:r>
              <a:rPr lang="ru-RU" baseline="0" dirty="0"/>
              <a:t>перед чтением с жёсткого диска его нужно ещё провернуть и найти ту самую дорожку, где находится читаемый файл, это требует ещё дополнительного времени.</a:t>
            </a:r>
          </a:p>
          <a:p>
            <a:pPr marL="228600" indent="-228600">
              <a:buAutoNum type="arabicParenR"/>
            </a:pPr>
            <a:r>
              <a:rPr lang="ru-RU" baseline="0" dirty="0"/>
              <a:t>поиск нужного сектора для чтения занимает в 20 раз меньше времени, чем требуется чтобы запросить эту же информацию с другого сервера в том же дата центре.</a:t>
            </a:r>
          </a:p>
          <a:p>
            <a:pPr marL="228600" indent="-228600">
              <a:buAutoNum type="arabicParenR"/>
            </a:pPr>
            <a:r>
              <a:rPr lang="ru-RU" baseline="0" dirty="0"/>
              <a:t>Обращение к серверу на другом континенте занимает в </a:t>
            </a:r>
            <a:r>
              <a:rPr lang="en-US" baseline="0" dirty="0"/>
              <a:t>~</a:t>
            </a:r>
            <a:r>
              <a:rPr lang="ru-RU" baseline="0" dirty="0"/>
              <a:t>500 раз больше времени, чем к расположенному в соседней комнате. Поэтому все крупные корпорации имеют вспомогательные сервера дублирующие всю информацию на всех континентах (кроме одного) для уменьшения времени доступа к ним.</a:t>
            </a:r>
          </a:p>
        </p:txBody>
      </p:sp>
      <p:sp>
        <p:nvSpPr>
          <p:cNvPr id="4" name="Номер слайда 3"/>
          <p:cNvSpPr>
            <a:spLocks noGrp="1"/>
          </p:cNvSpPr>
          <p:nvPr>
            <p:ph type="sldNum" sz="quarter" idx="10"/>
          </p:nvPr>
        </p:nvSpPr>
        <p:spPr/>
        <p:txBody>
          <a:bodyPr/>
          <a:lstStyle/>
          <a:p>
            <a:fld id="{2E08C350-4DE1-4956-942B-64CFE5E0D8AA}" type="slidenum">
              <a:rPr lang="ru-RU" smtClean="0"/>
              <a:t>23</a:t>
            </a:fld>
            <a:endParaRPr lang="ru-RU"/>
          </a:p>
        </p:txBody>
      </p:sp>
    </p:spTree>
    <p:extLst>
      <p:ext uri="{BB962C8B-B14F-4D97-AF65-F5344CB8AC3E}">
        <p14:creationId xmlns:p14="http://schemas.microsoft.com/office/powerpoint/2010/main" val="28415237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1000</a:t>
            </a:r>
            <a:r>
              <a:rPr lang="ru-RU" baseline="0" dirty="0"/>
              <a:t> байт = 1 килобайт, </a:t>
            </a:r>
            <a:r>
              <a:rPr lang="en-US" baseline="0" dirty="0"/>
              <a:t>KB</a:t>
            </a:r>
            <a:endParaRPr lang="ru-RU"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1000</a:t>
            </a:r>
            <a:r>
              <a:rPr lang="ru-RU" baseline="0" dirty="0"/>
              <a:t> Кб = 1 мегабайт, </a:t>
            </a:r>
            <a:r>
              <a:rPr lang="en-US" baseline="0" dirty="0"/>
              <a:t>MB</a:t>
            </a: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1000</a:t>
            </a:r>
            <a:r>
              <a:rPr lang="ru-RU" baseline="0" dirty="0"/>
              <a:t> Мб = 1 гигабайт, </a:t>
            </a:r>
            <a:r>
              <a:rPr lang="en-US" baseline="0" dirty="0"/>
              <a:t>GB</a:t>
            </a:r>
            <a:endParaRPr lang="ru-RU" dirty="0"/>
          </a:p>
          <a:p>
            <a:endParaRPr lang="ru-RU" dirty="0"/>
          </a:p>
          <a:p>
            <a:r>
              <a:rPr lang="ru-RU" dirty="0"/>
              <a:t>1024 байт = 1 </a:t>
            </a:r>
            <a:r>
              <a:rPr lang="ru-RU" dirty="0" err="1"/>
              <a:t>кибибайт</a:t>
            </a:r>
            <a:r>
              <a:rPr lang="ru-RU" dirty="0"/>
              <a:t>, </a:t>
            </a:r>
            <a:r>
              <a:rPr lang="en-US" dirty="0"/>
              <a:t>KiB</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1024 </a:t>
            </a:r>
            <a:r>
              <a:rPr lang="en-US" dirty="0"/>
              <a:t>KiB</a:t>
            </a:r>
            <a:r>
              <a:rPr lang="ru-RU" dirty="0"/>
              <a:t> = 1 </a:t>
            </a:r>
            <a:r>
              <a:rPr lang="ru-RU" dirty="0" err="1"/>
              <a:t>мибибайт</a:t>
            </a:r>
            <a:r>
              <a:rPr lang="ru-RU" dirty="0"/>
              <a:t>, </a:t>
            </a:r>
            <a:r>
              <a:rPr lang="en-US" dirty="0" err="1"/>
              <a:t>MiB</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1024 </a:t>
            </a:r>
            <a:r>
              <a:rPr lang="en-US" dirty="0" err="1"/>
              <a:t>MiB</a:t>
            </a:r>
            <a:r>
              <a:rPr lang="ru-RU" dirty="0"/>
              <a:t> = 1 </a:t>
            </a:r>
            <a:r>
              <a:rPr lang="ru-RU" dirty="0" err="1"/>
              <a:t>гибибайт</a:t>
            </a:r>
            <a:r>
              <a:rPr lang="ru-RU" dirty="0"/>
              <a:t>, </a:t>
            </a:r>
            <a:r>
              <a:rPr lang="en-US" dirty="0" err="1"/>
              <a:t>GiB</a:t>
            </a:r>
            <a:endParaRPr lang="en-US" dirty="0"/>
          </a:p>
          <a:p>
            <a:endParaRPr lang="ru-RU" dirty="0"/>
          </a:p>
          <a:p>
            <a:r>
              <a:rPr lang="ru-RU" baseline="0" dirty="0"/>
              <a:t>Разница между 1</a:t>
            </a:r>
            <a:r>
              <a:rPr lang="en-US" baseline="0" dirty="0"/>
              <a:t>KiB </a:t>
            </a:r>
            <a:r>
              <a:rPr lang="ru-RU" baseline="0" dirty="0"/>
              <a:t>и </a:t>
            </a:r>
            <a:r>
              <a:rPr lang="en-US" baseline="0" dirty="0"/>
              <a:t>1KB = 1024/1000 = 2.4%</a:t>
            </a:r>
          </a:p>
          <a:p>
            <a:r>
              <a:rPr lang="ru-RU" baseline="0" dirty="0"/>
              <a:t>между 1</a:t>
            </a:r>
            <a:r>
              <a:rPr lang="en-US" baseline="0" dirty="0" err="1"/>
              <a:t>MiB</a:t>
            </a:r>
            <a:r>
              <a:rPr lang="en-US" baseline="0" dirty="0"/>
              <a:t> </a:t>
            </a:r>
            <a:r>
              <a:rPr lang="ru-RU" baseline="0" dirty="0"/>
              <a:t>и </a:t>
            </a:r>
            <a:r>
              <a:rPr lang="en-US" baseline="0" dirty="0"/>
              <a:t>1MB = (1024/1000) ^ 2 = 4.9%</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a:t>между 1</a:t>
            </a:r>
            <a:r>
              <a:rPr lang="en-US" baseline="0" dirty="0" err="1"/>
              <a:t>TiB</a:t>
            </a:r>
            <a:r>
              <a:rPr lang="en-US" baseline="0" dirty="0"/>
              <a:t> </a:t>
            </a:r>
            <a:r>
              <a:rPr lang="ru-RU" baseline="0" dirty="0"/>
              <a:t>и </a:t>
            </a:r>
            <a:r>
              <a:rPr lang="en-US" baseline="0" dirty="0"/>
              <a:t>1TB = (1024/1000) ^ 4 = 10%</a:t>
            </a:r>
          </a:p>
        </p:txBody>
      </p:sp>
      <p:sp>
        <p:nvSpPr>
          <p:cNvPr id="4" name="Номер слайда 3"/>
          <p:cNvSpPr>
            <a:spLocks noGrp="1"/>
          </p:cNvSpPr>
          <p:nvPr>
            <p:ph type="sldNum" sz="quarter" idx="10"/>
          </p:nvPr>
        </p:nvSpPr>
        <p:spPr/>
        <p:txBody>
          <a:bodyPr/>
          <a:lstStyle/>
          <a:p>
            <a:fld id="{2E08C350-4DE1-4956-942B-64CFE5E0D8AA}" type="slidenum">
              <a:rPr lang="ru-RU" smtClean="0"/>
              <a:t>24</a:t>
            </a:fld>
            <a:endParaRPr lang="ru-RU"/>
          </a:p>
        </p:txBody>
      </p:sp>
    </p:spTree>
    <p:extLst>
      <p:ext uri="{BB962C8B-B14F-4D97-AF65-F5344CB8AC3E}">
        <p14:creationId xmlns:p14="http://schemas.microsoft.com/office/powerpoint/2010/main" val="40394607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Данные и инструкции программы</a:t>
            </a:r>
            <a:r>
              <a:rPr lang="ru-RU" baseline="0" dirty="0"/>
              <a:t> находятся в одной и той же памяти.</a:t>
            </a:r>
            <a:endParaRPr lang="ru-RU" dirty="0"/>
          </a:p>
          <a:p>
            <a:r>
              <a:rPr lang="ru-RU" dirty="0"/>
              <a:t>Указатель</a:t>
            </a:r>
            <a:r>
              <a:rPr lang="ru-RU" baseline="0" dirty="0"/>
              <a:t> команд </a:t>
            </a:r>
            <a:r>
              <a:rPr lang="en-US" baseline="0" dirty="0"/>
              <a:t>(</a:t>
            </a:r>
            <a:r>
              <a:rPr lang="ru-RU" baseline="0" dirty="0"/>
              <a:t>регистр </a:t>
            </a:r>
            <a:r>
              <a:rPr lang="en-US" baseline="0" dirty="0"/>
              <a:t>IP</a:t>
            </a:r>
            <a:r>
              <a:rPr lang="ru-RU" baseline="0" dirty="0"/>
              <a:t> – </a:t>
            </a:r>
            <a:r>
              <a:rPr lang="en-US" baseline="0" dirty="0"/>
              <a:t>instruction pointer) – </a:t>
            </a:r>
            <a:r>
              <a:rPr lang="ru-RU" baseline="0" dirty="0"/>
              <a:t>один из регистров</a:t>
            </a:r>
            <a:endParaRPr lang="ru-RU" dirty="0"/>
          </a:p>
          <a:p>
            <a:r>
              <a:rPr lang="ru-RU" dirty="0"/>
              <a:t>Регистр </a:t>
            </a:r>
            <a:r>
              <a:rPr lang="en-US" dirty="0"/>
              <a:t>IP </a:t>
            </a:r>
            <a:r>
              <a:rPr lang="ru-RU" dirty="0"/>
              <a:t>инициализируется при запуске компьютера нулём.</a:t>
            </a:r>
          </a:p>
        </p:txBody>
      </p:sp>
      <p:sp>
        <p:nvSpPr>
          <p:cNvPr id="4" name="Номер слайда 3"/>
          <p:cNvSpPr>
            <a:spLocks noGrp="1"/>
          </p:cNvSpPr>
          <p:nvPr>
            <p:ph type="sldNum" sz="quarter" idx="10"/>
          </p:nvPr>
        </p:nvSpPr>
        <p:spPr/>
        <p:txBody>
          <a:bodyPr/>
          <a:lstStyle/>
          <a:p>
            <a:fld id="{2E08C350-4DE1-4956-942B-64CFE5E0D8AA}" type="slidenum">
              <a:rPr lang="ru-RU" smtClean="0"/>
              <a:t>25</a:t>
            </a:fld>
            <a:endParaRPr lang="ru-RU"/>
          </a:p>
        </p:txBody>
      </p:sp>
    </p:spTree>
    <p:extLst>
      <p:ext uri="{BB962C8B-B14F-4D97-AF65-F5344CB8AC3E}">
        <p14:creationId xmlns:p14="http://schemas.microsoft.com/office/powerpoint/2010/main" val="38965850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Чарльз</a:t>
            </a:r>
            <a:r>
              <a:rPr lang="ru-RU" baseline="0" dirty="0"/>
              <a:t> </a:t>
            </a:r>
            <a:r>
              <a:rPr lang="ru-RU" dirty="0"/>
              <a:t>Бэббидж</a:t>
            </a:r>
            <a:r>
              <a:rPr lang="ru-RU" baseline="0" dirty="0"/>
              <a:t> разработал модель разностной машины в </a:t>
            </a:r>
            <a:r>
              <a:rPr lang="ru-RU" dirty="0"/>
              <a:t>1822г – она выполняла аппроксимацию функций многочленами и вычисление с большой точностью.</a:t>
            </a:r>
          </a:p>
          <a:p>
            <a:r>
              <a:rPr lang="ru-RU" dirty="0"/>
              <a:t>Но так и не построил до конца: технологии  не позволяли изготовить детали этой машины с приемлемой точностью – слишком много брака было, слишком быстро шестерёнки стирались(машина полностью механическая).</a:t>
            </a:r>
          </a:p>
          <a:p>
            <a:r>
              <a:rPr lang="ru-RU" dirty="0"/>
              <a:t>Аналитическая</a:t>
            </a:r>
            <a:r>
              <a:rPr lang="ru-RU" baseline="0" dirty="0"/>
              <a:t> машина 2 (только проект) 1847-1849 – была уже универсальной и также управлялась программой, но не была реализована</a:t>
            </a:r>
          </a:p>
          <a:p>
            <a:r>
              <a:rPr lang="ru-RU" baseline="0" dirty="0"/>
              <a:t>(Казус: она была спроектирована по гарвардской схеме – управлялась перфокартами, перфокарты команд и данных были отдельно)</a:t>
            </a:r>
          </a:p>
          <a:p>
            <a:r>
              <a:rPr lang="ru-RU" baseline="0" dirty="0"/>
              <a:t>Не так давно её реализовали в Англии, просто чтобы посмотреть, и она действительно работала.</a:t>
            </a:r>
          </a:p>
          <a:p>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26</a:t>
            </a:fld>
            <a:endParaRPr lang="ru-RU"/>
          </a:p>
        </p:txBody>
      </p:sp>
    </p:spTree>
    <p:extLst>
      <p:ext uri="{BB962C8B-B14F-4D97-AF65-F5344CB8AC3E}">
        <p14:creationId xmlns:p14="http://schemas.microsoft.com/office/powerpoint/2010/main" val="6424655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27</a:t>
            </a:fld>
            <a:endParaRPr lang="ru-RU"/>
          </a:p>
        </p:txBody>
      </p:sp>
    </p:spTree>
    <p:extLst>
      <p:ext uri="{BB962C8B-B14F-4D97-AF65-F5344CB8AC3E}">
        <p14:creationId xmlns:p14="http://schemas.microsoft.com/office/powerpoint/2010/main" val="24815865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28</a:t>
            </a:fld>
            <a:endParaRPr lang="ru-RU"/>
          </a:p>
        </p:txBody>
      </p:sp>
    </p:spTree>
    <p:extLst>
      <p:ext uri="{BB962C8B-B14F-4D97-AF65-F5344CB8AC3E}">
        <p14:creationId xmlns:p14="http://schemas.microsoft.com/office/powerpoint/2010/main" val="8740388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рисунке программа в виде машинных кодов команд во</a:t>
            </a:r>
            <a:r>
              <a:rPr lang="ru-RU" baseline="0" dirty="0"/>
              <a:t> встроенном </a:t>
            </a:r>
            <a:r>
              <a:rPr lang="ru-RU" dirty="0" err="1"/>
              <a:t>просмотрщике</a:t>
            </a:r>
            <a:r>
              <a:rPr lang="ru-RU" dirty="0"/>
              <a:t> файлового менеджера </a:t>
            </a:r>
            <a:r>
              <a:rPr lang="en-US" dirty="0"/>
              <a:t>FAR</a:t>
            </a:r>
            <a:r>
              <a:rPr lang="ru-RU" dirty="0"/>
              <a:t>.</a:t>
            </a:r>
          </a:p>
          <a:p>
            <a:r>
              <a:rPr lang="ru-RU" dirty="0"/>
              <a:t>Слева столбец адресов – смещение адреса</a:t>
            </a:r>
            <a:r>
              <a:rPr lang="ru-RU" baseline="0" dirty="0"/>
              <a:t> байта от начала файла в шестнадцатеричном формате</a:t>
            </a:r>
            <a:r>
              <a:rPr lang="ru-RU" dirty="0"/>
              <a:t>.</a:t>
            </a:r>
          </a:p>
          <a:p>
            <a:r>
              <a:rPr lang="ru-RU" dirty="0"/>
              <a:t>В середине</a:t>
            </a:r>
            <a:r>
              <a:rPr lang="ru-RU" baseline="0" dirty="0"/>
              <a:t> поле – машинные команды в ш</a:t>
            </a:r>
            <a:r>
              <a:rPr lang="ru-RU" dirty="0"/>
              <a:t>естнадцатеричном представлении.</a:t>
            </a:r>
          </a:p>
          <a:p>
            <a:r>
              <a:rPr lang="ru-RU" dirty="0"/>
              <a:t>Справа представление той же информации в виде текста.</a:t>
            </a:r>
          </a:p>
        </p:txBody>
      </p:sp>
      <p:sp>
        <p:nvSpPr>
          <p:cNvPr id="4" name="Номер слайда 3"/>
          <p:cNvSpPr>
            <a:spLocks noGrp="1"/>
          </p:cNvSpPr>
          <p:nvPr>
            <p:ph type="sldNum" sz="quarter" idx="10"/>
          </p:nvPr>
        </p:nvSpPr>
        <p:spPr/>
        <p:txBody>
          <a:bodyPr/>
          <a:lstStyle/>
          <a:p>
            <a:fld id="{2E08C350-4DE1-4956-942B-64CFE5E0D8AA}" type="slidenum">
              <a:rPr lang="ru-RU" smtClean="0"/>
              <a:t>29</a:t>
            </a:fld>
            <a:endParaRPr lang="ru-RU"/>
          </a:p>
        </p:txBody>
      </p:sp>
    </p:spTree>
    <p:extLst>
      <p:ext uri="{BB962C8B-B14F-4D97-AF65-F5344CB8AC3E}">
        <p14:creationId xmlns:p14="http://schemas.microsoft.com/office/powerpoint/2010/main" val="1468887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Программа на ассемблере:</a:t>
            </a:r>
            <a:r>
              <a:rPr lang="ru-RU" baseline="0" dirty="0"/>
              <a:t> на рисунке интерфейс программы дизассемблера </a:t>
            </a:r>
            <a:r>
              <a:rPr lang="en-US" baseline="0" dirty="0"/>
              <a:t>HIEW</a:t>
            </a:r>
            <a:endParaRPr lang="ru-RU" dirty="0"/>
          </a:p>
          <a:p>
            <a:r>
              <a:rPr lang="ru-RU" dirty="0"/>
              <a:t>Слева</a:t>
            </a:r>
            <a:r>
              <a:rPr lang="ru-RU" baseline="0" dirty="0"/>
              <a:t> с</a:t>
            </a:r>
            <a:r>
              <a:rPr lang="ru-RU" dirty="0"/>
              <a:t>толбец адреса байта в файле.</a:t>
            </a:r>
          </a:p>
          <a:p>
            <a:r>
              <a:rPr lang="ru-RU" dirty="0"/>
              <a:t>Правее шестнадцатеричное представление</a:t>
            </a:r>
            <a:r>
              <a:rPr lang="ru-RU" baseline="0" dirty="0"/>
              <a:t> (видно, что инструкции могут занимать разное количество байт: 1, 2, 3, 5, 6…)</a:t>
            </a:r>
            <a:endParaRPr lang="ru-RU" dirty="0"/>
          </a:p>
          <a:p>
            <a:r>
              <a:rPr lang="ru-RU" dirty="0"/>
              <a:t>Правее столбец с текстовым представлением каждой инструкции в формате удобном для восприятия человеком</a:t>
            </a:r>
            <a:r>
              <a:rPr lang="ru-RU" baseline="0" dirty="0"/>
              <a:t> </a:t>
            </a:r>
            <a:r>
              <a:rPr lang="ru-RU" dirty="0"/>
              <a:t>– каждая</a:t>
            </a:r>
            <a:r>
              <a:rPr lang="ru-RU" baseline="0" dirty="0"/>
              <a:t> строка это одна инструкция.</a:t>
            </a:r>
          </a:p>
          <a:p>
            <a:r>
              <a:rPr lang="ru-RU" baseline="0" dirty="0"/>
              <a:t>Самая правая колонка – данные – исходные данные над которыми выполняется инструкция и место назначения, куда положить результат в виде имён регистров процессора.</a:t>
            </a:r>
          </a:p>
          <a:p>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30</a:t>
            </a:fld>
            <a:endParaRPr lang="ru-RU"/>
          </a:p>
        </p:txBody>
      </p:sp>
    </p:spTree>
    <p:extLst>
      <p:ext uri="{BB962C8B-B14F-4D97-AF65-F5344CB8AC3E}">
        <p14:creationId xmlns:p14="http://schemas.microsoft.com/office/powerpoint/2010/main" val="14230169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Интерпретатор языка программирования – программа для выполнения других программ.</a:t>
            </a:r>
            <a:br>
              <a:rPr lang="ru-RU" dirty="0"/>
            </a:br>
            <a:r>
              <a:rPr lang="ru-RU" dirty="0"/>
              <a:t>Интерпретатор считывает вашу</a:t>
            </a:r>
            <a:r>
              <a:rPr lang="ru-RU" baseline="0" dirty="0"/>
              <a:t> программу в текстовом виде построчно. Каждую строку анализирует и выполняет те действия которые в ней описаны: записать данные в переменную, выполнить вычисление и т.д.</a:t>
            </a:r>
          </a:p>
          <a:p>
            <a:r>
              <a:rPr lang="ru-RU" baseline="0" dirty="0"/>
              <a:t>Плюс такого подхода заключается в том, что текстовое представление программы можно менять "на лету" (во время выполнения) и программа сразу будет работать по изменённому варианту.</a:t>
            </a:r>
          </a:p>
          <a:p>
            <a:r>
              <a:rPr lang="ru-RU" baseline="0" dirty="0"/>
              <a:t>Минус этого подхода в том, что каждая строка перед выполнением должна быть проанализирована, а это занимает время. Поэтому программы написанные для интерпретаторов могут работать раз в 100 медленнее, чем при классической компиляции.</a:t>
            </a:r>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31</a:t>
            </a:fld>
            <a:endParaRPr lang="ru-RU"/>
          </a:p>
        </p:txBody>
      </p:sp>
    </p:spTree>
    <p:extLst>
      <p:ext uri="{BB962C8B-B14F-4D97-AF65-F5344CB8AC3E}">
        <p14:creationId xmlns:p14="http://schemas.microsoft.com/office/powerpoint/2010/main" val="908995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0" u="none" baseline="0" dirty="0"/>
              <a:t>В течении нашего курса программирования мы будем изучать:</a:t>
            </a:r>
          </a:p>
          <a:p>
            <a:pPr marL="228600" indent="-228600">
              <a:buAutoNum type="arabicParenR"/>
            </a:pPr>
            <a:r>
              <a:rPr lang="ru-RU" b="1" u="sng" baseline="0" dirty="0"/>
              <a:t>Синтаксис ЯП (языка программирования)</a:t>
            </a:r>
            <a:r>
              <a:rPr lang="ru-RU" baseline="0" dirty="0"/>
              <a:t> – изучаем в течении первых двух месяцев в основном его, далее по </a:t>
            </a:r>
            <a:r>
              <a:rPr lang="ru-RU" baseline="0" dirty="0" err="1"/>
              <a:t>немногу</a:t>
            </a:r>
            <a:r>
              <a:rPr lang="ru-RU" baseline="0" dirty="0"/>
              <a:t> в течении всего года.</a:t>
            </a:r>
          </a:p>
          <a:p>
            <a:pPr marL="228600" indent="-228600">
              <a:buAutoNum type="arabicParenR"/>
            </a:pPr>
            <a:r>
              <a:rPr lang="ru-RU" b="1" u="sng" baseline="0" dirty="0"/>
              <a:t>Структуры данных</a:t>
            </a:r>
            <a:r>
              <a:rPr lang="ru-RU" b="0" u="none" baseline="0" dirty="0"/>
              <a:t> и </a:t>
            </a:r>
            <a:r>
              <a:rPr lang="ru-RU" b="1" u="sng" baseline="0" dirty="0"/>
              <a:t>алгоритмы</a:t>
            </a:r>
            <a:r>
              <a:rPr lang="ru-RU" baseline="0" dirty="0"/>
              <a:t> – структурам данных и алгоритмам их обработки полностью посвящена 7 лабораторная, кроме того, задачи на другие распространённые алгоритмы будут встречаться в течении всего года.</a:t>
            </a:r>
            <a:endParaRPr lang="ru-RU" b="0" u="none" baseline="0" dirty="0"/>
          </a:p>
          <a:p>
            <a:pPr marL="228600" indent="-228600">
              <a:buAutoNum type="arabicParenR"/>
            </a:pPr>
            <a:r>
              <a:rPr lang="ru-RU" b="1" u="sng" baseline="0" dirty="0"/>
              <a:t>Принципы работы компьютера</a:t>
            </a:r>
            <a:r>
              <a:rPr lang="ru-RU" b="0" u="none" baseline="0" dirty="0"/>
              <a:t> – поверхностно, но проходим. В основном на первых лекциях курса.</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ru-RU" b="1" u="sng" baseline="0" dirty="0"/>
              <a:t>Прикладные библиотеки</a:t>
            </a:r>
            <a:r>
              <a:rPr lang="ru-RU" b="0" u="none" baseline="0" dirty="0"/>
              <a:t> – проходить их в рамках нашего курса мы не будем. Эти знания слишком быстро устаревают. Кроме того всегда можно узнать как вызывать конкретную функцию с помощью поисковика.</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ru-RU" b="1" u="sng" dirty="0"/>
              <a:t>Искусство программирования </a:t>
            </a:r>
            <a:r>
              <a:rPr lang="ru-RU" b="0" u="none" dirty="0"/>
              <a:t>– рекомендую</a:t>
            </a:r>
            <a:r>
              <a:rPr lang="ru-RU" b="0" u="none" baseline="0" dirty="0"/>
              <a:t> книгу </a:t>
            </a:r>
            <a:r>
              <a:rPr lang="ru-RU" b="0" u="none" baseline="0" dirty="0" err="1"/>
              <a:t>МакКоннела</a:t>
            </a:r>
            <a:r>
              <a:rPr lang="ru-RU" b="0" u="none" baseline="0" dirty="0"/>
              <a:t> "Совершенных код". Некоторые из приёмов из этой книги будут встречаться в рамках нашего курса. Ещё эта часть хорошо развивается после многолетнего профессионального стажа. Чуть быстрее при просмотре чужого кода (участие в </a:t>
            </a:r>
            <a:r>
              <a:rPr lang="en-US" b="0" u="none" baseline="0" dirty="0"/>
              <a:t>open source </a:t>
            </a:r>
            <a:r>
              <a:rPr lang="ru-RU" b="0" u="none" baseline="0" dirty="0"/>
              <a:t>проектах или </a:t>
            </a:r>
            <a:r>
              <a:rPr lang="en-US" b="0" u="none" baseline="0" dirty="0"/>
              <a:t>code review </a:t>
            </a:r>
            <a:r>
              <a:rPr lang="ru-RU" b="0" u="none" baseline="0" dirty="0"/>
              <a:t>устраиваемые работодателем).</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ru-RU" b="1" u="sng" baseline="0" dirty="0"/>
              <a:t>Групповая работа</a:t>
            </a:r>
            <a:r>
              <a:rPr lang="ru-RU" b="0" u="none" baseline="0" dirty="0"/>
              <a:t> – для работы в группе необходимо уже обладать некоторыми знаниями программирования. Так что это возможно только на втором курсе. Поэтому эту тему мы не проходим.</a:t>
            </a:r>
          </a:p>
          <a:p>
            <a:pPr marL="228600" indent="-228600">
              <a:buAutoNum type="arabicParenR"/>
            </a:pPr>
            <a:r>
              <a:rPr lang="ru-RU" b="1" u="sng" baseline="0" dirty="0"/>
              <a:t>Архитектура ПО (или дизайн ПО)</a:t>
            </a:r>
            <a:r>
              <a:rPr lang="ru-RU" b="0" u="none" baseline="0" dirty="0"/>
              <a:t> – это достаточно сложная тема явно не начального уровня. Она касается разработки очень больших и сложных программ. Ей посвящена будет последняя тема нашего курса и, к сожалению, мы успеем посмотреть её только обзорно. Более подробно эту тему можно будет изучить позднее: на старших курсах будет курс по выбору, правда, не у всех специальностей.</a:t>
            </a:r>
          </a:p>
          <a:p>
            <a:pPr marL="228600" indent="-228600">
              <a:buAutoNum type="arabicParenR"/>
            </a:pPr>
            <a:endParaRPr lang="ru-RU" b="0" u="none" baseline="0" dirty="0"/>
          </a:p>
          <a:p>
            <a:r>
              <a:rPr lang="ru-RU" baseline="0" dirty="0"/>
              <a:t>На лабораторных работах будет два уровня сложности А и Б</a:t>
            </a:r>
          </a:p>
          <a:p>
            <a:r>
              <a:rPr lang="ru-RU" baseline="0" dirty="0"/>
              <a:t>И там и там будет не только синтаксис языка но и работа с алгоритмами</a:t>
            </a:r>
          </a:p>
          <a:p>
            <a:r>
              <a:rPr lang="ru-RU" baseline="0" dirty="0"/>
              <a:t>Вариант А попроще – меньше алгоритмов, предполагается изучение студентами, у которых не было программирования в школе.</a:t>
            </a:r>
          </a:p>
          <a:p>
            <a:r>
              <a:rPr lang="ru-RU" baseline="0" dirty="0"/>
              <a:t>Вариант Б посложнее – больше алгоритмов, будет доступен только тем, у кого был хороший уровень программирования в школе или кто успел до этого сделать задачи варианта А.</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kern="1200" dirty="0">
                <a:solidFill>
                  <a:schemeClr val="tx1"/>
                </a:solidFill>
                <a:effectLst/>
                <a:latin typeface="+mn-lt"/>
                <a:ea typeface="+mn-ea"/>
                <a:cs typeface="+mn-cs"/>
              </a:rPr>
              <a:t>В анкете будет такая колонка </a:t>
            </a:r>
            <a:r>
              <a:rPr lang="ru-RU" sz="1200" b="1" kern="1200" dirty="0">
                <a:solidFill>
                  <a:schemeClr val="tx1"/>
                </a:solidFill>
                <a:effectLst/>
                <a:latin typeface="+mn-lt"/>
                <a:ea typeface="+mn-ea"/>
                <a:cs typeface="+mn-cs"/>
              </a:rPr>
              <a:t>"желаемая оценка"</a:t>
            </a:r>
            <a:r>
              <a:rPr lang="ru-RU" sz="1200" b="0" kern="1200" dirty="0">
                <a:solidFill>
                  <a:schemeClr val="tx1"/>
                </a:solidFill>
                <a:effectLst/>
                <a:latin typeface="+mn-lt"/>
                <a:ea typeface="+mn-ea"/>
                <a:cs typeface="+mn-cs"/>
              </a:rPr>
              <a:t>, предполагается, что вы оцените свой текущий уровень программирования, свою готовность вкладывать силы и энергию в обучение и укажите на какую оценку вы будете работать.</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kern="1200" dirty="0">
                <a:solidFill>
                  <a:schemeClr val="tx1"/>
                </a:solidFill>
                <a:effectLst/>
                <a:latin typeface="+mn-lt"/>
                <a:ea typeface="+mn-ea"/>
                <a:cs typeface="+mn-cs"/>
              </a:rPr>
              <a:t>Предупреждаю, просто не будет даже </a:t>
            </a:r>
            <a:r>
              <a:rPr lang="ru-RU" sz="1200" b="0" kern="1200" dirty="0" err="1">
                <a:solidFill>
                  <a:schemeClr val="tx1"/>
                </a:solidFill>
                <a:effectLst/>
                <a:latin typeface="+mn-lt"/>
                <a:ea typeface="+mn-ea"/>
                <a:cs typeface="+mn-cs"/>
              </a:rPr>
              <a:t>олимпиадникам</a:t>
            </a:r>
            <a:r>
              <a:rPr lang="ru-RU" sz="1200" b="0" kern="1200" dirty="0">
                <a:solidFill>
                  <a:schemeClr val="tx1"/>
                </a:solidFill>
                <a:effectLst/>
                <a:latin typeface="+mn-lt"/>
                <a:ea typeface="+mn-ea"/>
                <a:cs typeface="+mn-cs"/>
              </a:rPr>
              <a:t>, они смогут налегке пройти наверное только первые 3 лабораторные.</a:t>
            </a:r>
            <a:endParaRPr lang="ru-RU"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3</a:t>
            </a:fld>
            <a:endParaRPr lang="ru-RU" dirty="0"/>
          </a:p>
        </p:txBody>
      </p:sp>
    </p:spTree>
    <p:extLst>
      <p:ext uri="{BB962C8B-B14F-4D97-AF65-F5344CB8AC3E}">
        <p14:creationId xmlns:p14="http://schemas.microsoft.com/office/powerpoint/2010/main" val="202798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Это уже не ассемблер, это компилятор более высокоуровневые</a:t>
            </a:r>
            <a:r>
              <a:rPr lang="ru-RU" baseline="0" dirty="0"/>
              <a:t> </a:t>
            </a:r>
            <a:r>
              <a:rPr lang="ru-RU" dirty="0"/>
              <a:t>языка программирования.</a:t>
            </a:r>
          </a:p>
          <a:p>
            <a:r>
              <a:rPr lang="ru-RU" dirty="0"/>
              <a:t>Отличие в</a:t>
            </a:r>
            <a:r>
              <a:rPr lang="ru-RU" baseline="0" dirty="0"/>
              <a:t> том что каждая строка программы превращается не в одну а в десяток, а то и более машинных команд.</a:t>
            </a:r>
          </a:p>
          <a:p>
            <a:r>
              <a:rPr lang="ru-RU" dirty="0"/>
              <a:t>Высокоуровневые</a:t>
            </a:r>
            <a:r>
              <a:rPr lang="ru-RU" baseline="0" dirty="0"/>
              <a:t> языки позволяют разрабатывать большие программы.</a:t>
            </a:r>
          </a:p>
          <a:p>
            <a:r>
              <a:rPr lang="ru-RU" baseline="0" dirty="0"/>
              <a:t>(ассемблерная программа остаётся контролируема программистом при размере до 2000 строк, для языков высокого уровня уже несколько миллионов строк).</a:t>
            </a:r>
          </a:p>
          <a:p>
            <a:r>
              <a:rPr lang="ru-RU" baseline="0" dirty="0"/>
              <a:t>Исходные коды программ для высокоуровневых языков обычно разбиваются на отдельные файлы,</a:t>
            </a:r>
          </a:p>
          <a:p>
            <a:r>
              <a:rPr lang="ru-RU" baseline="0" dirty="0"/>
              <a:t>поэтому добавляется этап сборки – после компиляции каждого отдельного файла их надо собрать воедино в один исполняемый файл.</a:t>
            </a:r>
          </a:p>
          <a:p>
            <a:r>
              <a:rPr lang="ru-RU" baseline="0" dirty="0"/>
              <a:t>Компиляция кода происходит только один раз, затем её можно будет запускать на выполнение многократно.</a:t>
            </a:r>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32</a:t>
            </a:fld>
            <a:endParaRPr lang="ru-RU"/>
          </a:p>
        </p:txBody>
      </p:sp>
    </p:spTree>
    <p:extLst>
      <p:ext uri="{BB962C8B-B14F-4D97-AF65-F5344CB8AC3E}">
        <p14:creationId xmlns:p14="http://schemas.microsoft.com/office/powerpoint/2010/main" val="40729829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Исходный текст программы и результаты компиляции хранятся</a:t>
            </a:r>
            <a:r>
              <a:rPr lang="ru-RU" baseline="0" dirty="0"/>
              <a:t> на диске в файлах указанных форматов (для языка </a:t>
            </a:r>
            <a:r>
              <a:rPr lang="en-US" baseline="0" dirty="0"/>
              <a:t>C++ </a:t>
            </a:r>
            <a:r>
              <a:rPr lang="ru-RU" baseline="0" dirty="0"/>
              <a:t>на ОС </a:t>
            </a:r>
            <a:r>
              <a:rPr lang="en-US" baseline="0" dirty="0"/>
              <a:t>Windows)</a:t>
            </a:r>
            <a:r>
              <a:rPr lang="ru-RU" baseline="0" dirty="0"/>
              <a:t>.</a:t>
            </a:r>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33</a:t>
            </a:fld>
            <a:endParaRPr lang="ru-RU"/>
          </a:p>
        </p:txBody>
      </p:sp>
    </p:spTree>
    <p:extLst>
      <p:ext uri="{BB962C8B-B14F-4D97-AF65-F5344CB8AC3E}">
        <p14:creationId xmlns:p14="http://schemas.microsoft.com/office/powerpoint/2010/main" val="36539779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 Вертикальные</a:t>
            </a:r>
            <a:r>
              <a:rPr lang="ru-RU" baseline="0" dirty="0"/>
              <a:t> с</a:t>
            </a:r>
            <a:r>
              <a:rPr lang="ru-RU" dirty="0"/>
              <a:t>трелки не означают передачу информации </a:t>
            </a:r>
            <a:r>
              <a:rPr lang="en-US" dirty="0"/>
              <a:t>– </a:t>
            </a:r>
            <a:r>
              <a:rPr lang="ru-RU" dirty="0"/>
              <a:t>все</a:t>
            </a:r>
            <a:r>
              <a:rPr lang="ru-RU" baseline="0" dirty="0"/>
              <a:t> связи идут через </a:t>
            </a:r>
            <a:r>
              <a:rPr lang="en-US" baseline="0" dirty="0"/>
              <a:t>HDD</a:t>
            </a:r>
            <a:r>
              <a:rPr lang="ru-RU" baseline="0" dirty="0"/>
              <a:t>.</a:t>
            </a:r>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34</a:t>
            </a:fld>
            <a:endParaRPr lang="ru-RU"/>
          </a:p>
        </p:txBody>
      </p:sp>
    </p:spTree>
    <p:extLst>
      <p:ext uri="{BB962C8B-B14F-4D97-AF65-F5344CB8AC3E}">
        <p14:creationId xmlns:p14="http://schemas.microsoft.com/office/powerpoint/2010/main" val="18561817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dirty="0"/>
              <a:t>Синтаксические</a:t>
            </a:r>
            <a:r>
              <a:rPr lang="ru-RU" baseline="0" dirty="0"/>
              <a:t> ошибки выдаются во время компиляции (чаще всего опечатки).</a:t>
            </a:r>
          </a:p>
          <a:p>
            <a:r>
              <a:rPr lang="ru-RU" b="1" baseline="0" dirty="0"/>
              <a:t>Семантические</a:t>
            </a:r>
            <a:r>
              <a:rPr lang="ru-RU" baseline="0" dirty="0"/>
              <a:t> – смысловые: отсутствует объявленная функция, ошибки логики работы.</a:t>
            </a:r>
          </a:p>
          <a:p>
            <a:endParaRPr lang="ru-RU" baseline="0" dirty="0"/>
          </a:p>
          <a:p>
            <a:r>
              <a:rPr lang="ru-RU" b="1" baseline="0" dirty="0"/>
              <a:t>Тестирование</a:t>
            </a:r>
            <a:r>
              <a:rPr lang="ru-RU" baseline="0" dirty="0"/>
              <a:t> программы  – проверка, что программа при работе не вызывает ошибок.</a:t>
            </a:r>
          </a:p>
          <a:p>
            <a:r>
              <a:rPr lang="ru-RU" b="1" baseline="0" dirty="0"/>
              <a:t>Верификация</a:t>
            </a:r>
            <a:r>
              <a:rPr lang="ru-RU" baseline="0" dirty="0"/>
              <a:t> программы – проверка на соответствие техническому заданию (ТЗ).</a:t>
            </a:r>
          </a:p>
          <a:p>
            <a:r>
              <a:rPr lang="ru-RU" b="1" baseline="0" dirty="0"/>
              <a:t>Эксплуатация</a:t>
            </a:r>
            <a:r>
              <a:rPr lang="ru-RU" baseline="0" dirty="0"/>
              <a:t> – использование программы заказчиком.</a:t>
            </a:r>
          </a:p>
          <a:p>
            <a:r>
              <a:rPr lang="ru-RU" baseline="0" dirty="0"/>
              <a:t>Тестирование иногда совмещают с эксплуатацией:</a:t>
            </a:r>
          </a:p>
          <a:p>
            <a:r>
              <a:rPr lang="ru-RU" baseline="0" dirty="0"/>
              <a:t>заказчик сообщает об обнаруженных ошибках и несоответствии ТЗ во время эксплуатации программы, а фирма-разработчик обязана такие ошибки исправлять уже после поставки программы.</a:t>
            </a:r>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35</a:t>
            </a:fld>
            <a:endParaRPr lang="ru-RU"/>
          </a:p>
        </p:txBody>
      </p:sp>
    </p:spTree>
    <p:extLst>
      <p:ext uri="{BB962C8B-B14F-4D97-AF65-F5344CB8AC3E}">
        <p14:creationId xmlns:p14="http://schemas.microsoft.com/office/powerpoint/2010/main" val="17736265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Расшифровка значения этапов на следующем слайде.</a:t>
            </a:r>
            <a:endParaRPr lang="en-US" dirty="0"/>
          </a:p>
        </p:txBody>
      </p:sp>
      <p:sp>
        <p:nvSpPr>
          <p:cNvPr id="4" name="Номер слайда 3"/>
          <p:cNvSpPr>
            <a:spLocks noGrp="1"/>
          </p:cNvSpPr>
          <p:nvPr>
            <p:ph type="sldNum" sz="quarter" idx="10"/>
          </p:nvPr>
        </p:nvSpPr>
        <p:spPr/>
        <p:txBody>
          <a:bodyPr/>
          <a:lstStyle/>
          <a:p>
            <a:fld id="{2E08C350-4DE1-4956-942B-64CFE5E0D8AA}" type="slidenum">
              <a:rPr lang="ru-RU" smtClean="0"/>
              <a:t>36</a:t>
            </a:fld>
            <a:endParaRPr lang="ru-RU"/>
          </a:p>
        </p:txBody>
      </p:sp>
    </p:spTree>
    <p:extLst>
      <p:ext uri="{BB962C8B-B14F-4D97-AF65-F5344CB8AC3E}">
        <p14:creationId xmlns:p14="http://schemas.microsoft.com/office/powerpoint/2010/main" val="18343116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37</a:t>
            </a:fld>
            <a:endParaRPr lang="ru-RU"/>
          </a:p>
        </p:txBody>
      </p:sp>
    </p:spTree>
    <p:extLst>
      <p:ext uri="{BB962C8B-B14F-4D97-AF65-F5344CB8AC3E}">
        <p14:creationId xmlns:p14="http://schemas.microsoft.com/office/powerpoint/2010/main" val="27939803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2E08C350-4DE1-4956-942B-64CFE5E0D8AA}" type="slidenum">
              <a:rPr lang="ru-RU" smtClean="0"/>
              <a:t>38</a:t>
            </a:fld>
            <a:endParaRPr lang="ru-RU"/>
          </a:p>
        </p:txBody>
      </p:sp>
    </p:spTree>
    <p:extLst>
      <p:ext uri="{BB962C8B-B14F-4D97-AF65-F5344CB8AC3E}">
        <p14:creationId xmlns:p14="http://schemas.microsoft.com/office/powerpoint/2010/main" val="17625918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Благодаря</a:t>
            </a:r>
            <a:r>
              <a:rPr lang="ru-RU" baseline="0" dirty="0"/>
              <a:t> возможности быстро и часто рассылать обновления ПО</a:t>
            </a:r>
          </a:p>
          <a:p>
            <a:r>
              <a:rPr lang="ru-RU" baseline="0" dirty="0"/>
              <a:t>каскадная модель выродилась в наше время в спиральную.</a:t>
            </a:r>
            <a:endParaRPr lang="ru-RU" dirty="0"/>
          </a:p>
          <a:p>
            <a:r>
              <a:rPr lang="ru-RU" dirty="0"/>
              <a:t>Логичным продолжением которой являются </a:t>
            </a:r>
            <a:r>
              <a:rPr lang="ru-RU" dirty="0" err="1"/>
              <a:t>микроэтапы</a:t>
            </a:r>
            <a:r>
              <a:rPr lang="ru-RU" dirty="0"/>
              <a:t> в разработке </a:t>
            </a:r>
            <a:r>
              <a:rPr lang="en-US" dirty="0"/>
              <a:t>Firefox </a:t>
            </a:r>
            <a:r>
              <a:rPr lang="ru-RU" dirty="0"/>
              <a:t>и </a:t>
            </a:r>
            <a:r>
              <a:rPr lang="en-US" dirty="0"/>
              <a:t>Goggle</a:t>
            </a:r>
            <a:r>
              <a:rPr lang="en-US" baseline="0" dirty="0"/>
              <a:t> Chrome</a:t>
            </a:r>
            <a:r>
              <a:rPr lang="ru-RU" baseline="0" dirty="0"/>
              <a:t>:</a:t>
            </a:r>
          </a:p>
          <a:p>
            <a:r>
              <a:rPr lang="ru-RU" baseline="0" dirty="0"/>
              <a:t>новые версии под эти браузеры выходят чуть ли не раз в месяц, в каждой новой версии реализуется только минимальное расширение функционала. Зато изменения максимально быстро доходят до всех пользователей.</a:t>
            </a:r>
            <a:endParaRPr lang="en-US" dirty="0"/>
          </a:p>
          <a:p>
            <a:endParaRPr lang="ru-RU"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39</a:t>
            </a:fld>
            <a:endParaRPr lang="ru-RU"/>
          </a:p>
        </p:txBody>
      </p:sp>
    </p:spTree>
    <p:extLst>
      <p:ext uri="{BB962C8B-B14F-4D97-AF65-F5344CB8AC3E}">
        <p14:creationId xmlns:p14="http://schemas.microsoft.com/office/powerpoint/2010/main" val="2204931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40</a:t>
            </a:fld>
            <a:endParaRPr lang="ru-RU" dirty="0"/>
          </a:p>
        </p:txBody>
      </p:sp>
    </p:spTree>
    <p:extLst>
      <p:ext uri="{BB962C8B-B14F-4D97-AF65-F5344CB8AC3E}">
        <p14:creationId xmlns:p14="http://schemas.microsoft.com/office/powerpoint/2010/main" val="850481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Все книги доступны в интернете и в медиатеке, большинство в формате </a:t>
            </a:r>
            <a:r>
              <a:rPr lang="en-US" dirty="0" err="1"/>
              <a:t>djvu</a:t>
            </a:r>
            <a:r>
              <a:rPr lang="ru-RU" dirty="0"/>
              <a:t>.</a:t>
            </a:r>
          </a:p>
          <a:p>
            <a:r>
              <a:rPr lang="ru-RU" dirty="0"/>
              <a:t>В любом случае, самая первая книжка которую надо прочитать – методичка, материала</a:t>
            </a:r>
            <a:r>
              <a:rPr lang="ru-RU" baseline="0" dirty="0"/>
              <a:t> там достаточно для выполнения работ, и её объём меньше чем у книг.</a:t>
            </a:r>
          </a:p>
          <a:p>
            <a:r>
              <a:rPr lang="ru-RU" baseline="0" dirty="0"/>
              <a:t>На этом слайде приведена базовая литература (из разряда "синтаксис языка").</a:t>
            </a:r>
            <a:endParaRPr lang="ru-RU" dirty="0"/>
          </a:p>
          <a:p>
            <a:r>
              <a:rPr lang="ru-RU" b="1" dirty="0" err="1"/>
              <a:t>Лафоре</a:t>
            </a:r>
            <a:r>
              <a:rPr lang="ru-RU" dirty="0"/>
              <a:t> – подробная и простая книжка со структурой максимально приближенной к структуре</a:t>
            </a:r>
            <a:r>
              <a:rPr lang="ru-RU" baseline="0" dirty="0"/>
              <a:t> нашего курса</a:t>
            </a:r>
          </a:p>
          <a:p>
            <a:r>
              <a:rPr lang="ru-RU" b="1" baseline="0" dirty="0" err="1"/>
              <a:t>Прата</a:t>
            </a:r>
            <a:r>
              <a:rPr lang="ru-RU" baseline="0" dirty="0"/>
              <a:t> – у него другая немного логика в объяснении того же самого – может кому будет понятнее</a:t>
            </a:r>
          </a:p>
          <a:p>
            <a:r>
              <a:rPr lang="ru-RU" b="1" baseline="0" dirty="0" err="1"/>
              <a:t>Побегайло</a:t>
            </a:r>
            <a:r>
              <a:rPr lang="ru-RU" baseline="0" dirty="0"/>
              <a:t> – автор - доцент </a:t>
            </a:r>
            <a:r>
              <a:rPr lang="ru-RU" sz="1200" kern="1200" dirty="0">
                <a:solidFill>
                  <a:schemeClr val="tx1"/>
                </a:solidFill>
                <a:effectLst/>
                <a:latin typeface="+mn-lt"/>
                <a:ea typeface="+mn-ea"/>
                <a:cs typeface="+mn-cs"/>
              </a:rPr>
              <a:t>кафедры технологий программирования ФПМИ БГУ</a:t>
            </a:r>
          </a:p>
          <a:p>
            <a:r>
              <a:rPr lang="ru-RU" sz="1200" b="1" kern="1200" dirty="0" err="1">
                <a:solidFill>
                  <a:schemeClr val="tx1"/>
                </a:solidFill>
                <a:effectLst/>
                <a:latin typeface="+mn-lt"/>
                <a:ea typeface="+mn-ea"/>
                <a:cs typeface="+mn-cs"/>
              </a:rPr>
              <a:t>Шилдт</a:t>
            </a:r>
            <a:r>
              <a:rPr lang="ru-RU" sz="1200" kern="1200" baseline="0" dirty="0">
                <a:solidFill>
                  <a:schemeClr val="tx1"/>
                </a:solidFill>
                <a:effectLst/>
                <a:latin typeface="+mn-lt"/>
                <a:ea typeface="+mn-ea"/>
                <a:cs typeface="+mn-cs"/>
              </a:rPr>
              <a:t> – хорошо расписано, </a:t>
            </a:r>
            <a:r>
              <a:rPr lang="ru-RU" baseline="0" dirty="0"/>
              <a:t>автор </a:t>
            </a:r>
            <a:r>
              <a:rPr lang="ru-RU" sz="1200" kern="1200" dirty="0">
                <a:solidFill>
                  <a:schemeClr val="tx1"/>
                </a:solidFill>
                <a:effectLst/>
                <a:latin typeface="+mn-lt"/>
                <a:ea typeface="+mn-ea"/>
                <a:cs typeface="+mn-cs"/>
              </a:rPr>
              <a:t>входил в комиссию, которая принимала стандарты С89 и С++98, так что он знает всю</a:t>
            </a:r>
            <a:r>
              <a:rPr lang="ru-RU" sz="1200" kern="1200" baseline="0" dirty="0">
                <a:solidFill>
                  <a:schemeClr val="tx1"/>
                </a:solidFill>
                <a:effectLst/>
                <a:latin typeface="+mn-lt"/>
                <a:ea typeface="+mn-ea"/>
                <a:cs typeface="+mn-cs"/>
              </a:rPr>
              <a:t> внутреннюю кухню.</a:t>
            </a:r>
          </a:p>
          <a:p>
            <a:r>
              <a:rPr lang="en-US" sz="1200" b="1" kern="1200" baseline="0" dirty="0" err="1">
                <a:solidFill>
                  <a:schemeClr val="tx1"/>
                </a:solidFill>
                <a:effectLst/>
                <a:latin typeface="+mn-lt"/>
                <a:ea typeface="+mn-ea"/>
                <a:cs typeface="+mn-cs"/>
              </a:rPr>
              <a:t>cppreference</a:t>
            </a:r>
            <a:r>
              <a:rPr lang="en-US" sz="1200" kern="1200" baseline="0" dirty="0">
                <a:solidFill>
                  <a:schemeClr val="tx1"/>
                </a:solidFill>
                <a:effectLst/>
                <a:latin typeface="+mn-lt"/>
                <a:ea typeface="+mn-ea"/>
                <a:cs typeface="+mn-cs"/>
              </a:rPr>
              <a:t> – </a:t>
            </a:r>
            <a:r>
              <a:rPr lang="ru-RU" sz="1200" kern="1200" baseline="0" dirty="0">
                <a:solidFill>
                  <a:schemeClr val="tx1"/>
                </a:solidFill>
                <a:effectLst/>
                <a:latin typeface="+mn-lt"/>
                <a:ea typeface="+mn-ea"/>
                <a:cs typeface="+mn-cs"/>
              </a:rPr>
              <a:t>неофициальный сайт посвящённый языку </a:t>
            </a:r>
            <a:r>
              <a:rPr lang="en-US" sz="1200" kern="1200" baseline="0" dirty="0">
                <a:solidFill>
                  <a:schemeClr val="tx1"/>
                </a:solidFill>
                <a:effectLst/>
                <a:latin typeface="+mn-lt"/>
                <a:ea typeface="+mn-ea"/>
                <a:cs typeface="+mn-cs"/>
              </a:rPr>
              <a:t>C++</a:t>
            </a:r>
            <a:r>
              <a:rPr lang="ru-RU" sz="1200" kern="1200" baseline="0" dirty="0">
                <a:solidFill>
                  <a:schemeClr val="tx1"/>
                </a:solidFill>
                <a:effectLst/>
                <a:latin typeface="+mn-lt"/>
                <a:ea typeface="+mn-ea"/>
                <a:cs typeface="+mn-cs"/>
              </a:rPr>
              <a:t>. На нём</a:t>
            </a:r>
            <a:r>
              <a:rPr lang="en-US" sz="1200" kern="1200" baseline="0" dirty="0">
                <a:solidFill>
                  <a:schemeClr val="tx1"/>
                </a:solidFill>
                <a:effectLst/>
                <a:latin typeface="+mn-lt"/>
                <a:ea typeface="+mn-ea"/>
                <a:cs typeface="+mn-cs"/>
              </a:rPr>
              <a:t> </a:t>
            </a:r>
            <a:r>
              <a:rPr lang="ru-RU" sz="1200" kern="1200" baseline="0" dirty="0">
                <a:solidFill>
                  <a:schemeClr val="tx1"/>
                </a:solidFill>
                <a:effectLst/>
                <a:latin typeface="+mn-lt"/>
                <a:ea typeface="+mn-ea"/>
                <a:cs typeface="+mn-cs"/>
              </a:rPr>
              <a:t>можно посмотреть детали реализации любой функции любой версии стандарта этого языка. В спорных случаях рекомендую обращаться именно к нему.</a:t>
            </a:r>
          </a:p>
          <a:p>
            <a:r>
              <a:rPr lang="da-DK" sz="1200" b="1" kern="1200" dirty="0">
                <a:solidFill>
                  <a:schemeClr val="tx1"/>
                </a:solidFill>
                <a:effectLst/>
                <a:latin typeface="+mn-lt"/>
                <a:ea typeface="+mn-ea"/>
                <a:cs typeface="+mn-cs"/>
              </a:rPr>
              <a:t>https://ravesli.com/uroki-cpp/#toc-2</a:t>
            </a:r>
            <a:r>
              <a:rPr lang="ru-RU" sz="1200" b="0" kern="1200" dirty="0">
                <a:solidFill>
                  <a:schemeClr val="tx1"/>
                </a:solidFill>
                <a:effectLst/>
                <a:latin typeface="+mn-lt"/>
                <a:ea typeface="+mn-ea"/>
                <a:cs typeface="+mn-cs"/>
              </a:rPr>
              <a:t> – хороший сайт для самостоятельного изучения С++. Студенты в прошлом году очень хвалили. Материал дублирует наш курс, но конкретные вопросы можно уточнить там.</a:t>
            </a:r>
          </a:p>
        </p:txBody>
      </p:sp>
      <p:sp>
        <p:nvSpPr>
          <p:cNvPr id="4" name="Номер слайда 3"/>
          <p:cNvSpPr>
            <a:spLocks noGrp="1"/>
          </p:cNvSpPr>
          <p:nvPr>
            <p:ph type="sldNum" sz="quarter" idx="10"/>
          </p:nvPr>
        </p:nvSpPr>
        <p:spPr/>
        <p:txBody>
          <a:bodyPr/>
          <a:lstStyle/>
          <a:p>
            <a:fld id="{2E08C350-4DE1-4956-942B-64CFE5E0D8AA}" type="slidenum">
              <a:rPr lang="ru-RU" smtClean="0"/>
              <a:t>4</a:t>
            </a:fld>
            <a:endParaRPr lang="ru-RU"/>
          </a:p>
        </p:txBody>
      </p:sp>
    </p:spTree>
    <p:extLst>
      <p:ext uri="{BB962C8B-B14F-4D97-AF65-F5344CB8AC3E}">
        <p14:creationId xmlns:p14="http://schemas.microsoft.com/office/powerpoint/2010/main" val="872061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kern="1200" dirty="0">
                <a:solidFill>
                  <a:schemeClr val="tx1"/>
                </a:solidFill>
                <a:effectLst/>
                <a:latin typeface="+mn-lt"/>
                <a:ea typeface="+mn-ea"/>
                <a:cs typeface="+mn-cs"/>
              </a:rPr>
              <a:t>На этом слайде собрана более сложная литература – если кратко,</a:t>
            </a:r>
            <a:r>
              <a:rPr lang="ru-RU" sz="1200" b="0" kern="1200" baseline="0" dirty="0">
                <a:solidFill>
                  <a:schemeClr val="tx1"/>
                </a:solidFill>
                <a:effectLst/>
                <a:latin typeface="+mn-lt"/>
                <a:ea typeface="+mn-ea"/>
                <a:cs typeface="+mn-cs"/>
              </a:rPr>
              <a:t> то это </a:t>
            </a:r>
            <a:r>
              <a:rPr lang="ru-RU" sz="1200" b="0" kern="1200" dirty="0">
                <a:solidFill>
                  <a:schemeClr val="tx1"/>
                </a:solidFill>
                <a:effectLst/>
                <a:latin typeface="+mn-lt"/>
                <a:ea typeface="+mn-ea"/>
                <a:cs typeface="+mn-cs"/>
              </a:rPr>
              <a:t>"структуры и алгоритмы" и "искусство программирования".</a:t>
            </a:r>
          </a:p>
          <a:p>
            <a:r>
              <a:rPr lang="ru-RU" altLang="ru-RU" sz="1200" b="1" dirty="0"/>
              <a:t>1) </a:t>
            </a:r>
            <a:r>
              <a:rPr lang="ru-RU" altLang="ru-RU" sz="1200" b="1" dirty="0" err="1"/>
              <a:t>Каррано</a:t>
            </a:r>
            <a:r>
              <a:rPr lang="ru-RU" altLang="ru-RU" sz="1200" b="1" dirty="0"/>
              <a:t> Ф., </a:t>
            </a:r>
            <a:r>
              <a:rPr lang="ru-RU" altLang="ru-RU" sz="1200" b="1" dirty="0" err="1"/>
              <a:t>Причард</a:t>
            </a:r>
            <a:r>
              <a:rPr lang="ru-RU" altLang="ru-RU" sz="1200" b="1" dirty="0"/>
              <a:t> Д </a:t>
            </a:r>
            <a:r>
              <a:rPr lang="ru-RU" altLang="ru-RU" sz="1200" dirty="0"/>
              <a:t>– "синтаксис языка</a:t>
            </a:r>
            <a:r>
              <a:rPr lang="ru-RU" altLang="ru-RU" sz="1200" baseline="0" dirty="0"/>
              <a:t> </a:t>
            </a:r>
            <a:r>
              <a:rPr lang="ru-RU" altLang="ru-RU" sz="1200" dirty="0"/>
              <a:t>С++", чуть больше и глубже</a:t>
            </a:r>
            <a:r>
              <a:rPr lang="ru-RU" altLang="ru-RU" sz="1200" baseline="0" dirty="0"/>
              <a:t>, рассчитано на человека уже хоть немного знакомого с программированием. Однозначно вариант Б.</a:t>
            </a:r>
          </a:p>
          <a:p>
            <a:r>
              <a:rPr lang="ru-RU" altLang="ru-RU" sz="1200" b="1" dirty="0"/>
              <a:t>2) </a:t>
            </a:r>
            <a:r>
              <a:rPr lang="ru-RU" altLang="ru-RU" sz="1200" b="1" dirty="0" err="1"/>
              <a:t>Ахо</a:t>
            </a:r>
            <a:r>
              <a:rPr lang="ru-RU" altLang="ru-RU" sz="1200" b="1" dirty="0"/>
              <a:t> А., </a:t>
            </a:r>
            <a:r>
              <a:rPr lang="ru-RU" altLang="ru-RU" sz="1200" b="1" dirty="0" err="1"/>
              <a:t>Хопкрофт</a:t>
            </a:r>
            <a:r>
              <a:rPr lang="ru-RU" altLang="ru-RU" sz="1200" b="1" dirty="0"/>
              <a:t> Д., Ульман </a:t>
            </a:r>
            <a:r>
              <a:rPr lang="ru-RU" altLang="ru-RU" sz="1200" dirty="0"/>
              <a:t>– алгоритмы:</a:t>
            </a:r>
            <a:r>
              <a:rPr lang="ru-RU" altLang="ru-RU" sz="1200" baseline="0" dirty="0"/>
              <a:t> динамические структуры данных, графы, сортировки, длинная арифметика</a:t>
            </a:r>
            <a:r>
              <a:rPr lang="ru-RU" altLang="ru-RU" sz="1200" dirty="0"/>
              <a:t>. Написано</a:t>
            </a:r>
            <a:r>
              <a:rPr lang="ru-RU" altLang="ru-RU" sz="1200" baseline="0" dirty="0"/>
              <a:t> хорошо, не потеряло актуальность с 2000 года, но </a:t>
            </a:r>
            <a:r>
              <a:rPr lang="ru-RU" altLang="ru-RU" sz="1200" dirty="0"/>
              <a:t>автор предпочитает Паскаль.</a:t>
            </a:r>
          </a:p>
          <a:p>
            <a:r>
              <a:rPr lang="ru-RU" altLang="ru-RU" sz="1200" b="1" dirty="0"/>
              <a:t>3) </a:t>
            </a:r>
            <a:r>
              <a:rPr lang="ru-RU" altLang="ru-RU" sz="1200" dirty="0"/>
              <a:t>Седжвик Р. </a:t>
            </a:r>
            <a:r>
              <a:rPr lang="ru-RU" altLang="ru-RU" sz="1200" b="1" dirty="0"/>
              <a:t>Алгоритмы на С++</a:t>
            </a:r>
            <a:r>
              <a:rPr lang="ru-RU" altLang="ru-RU" sz="1200" dirty="0"/>
              <a:t>. – хорошая</a:t>
            </a:r>
            <a:r>
              <a:rPr lang="ru-RU" altLang="ru-RU" sz="1200" baseline="0" dirty="0"/>
              <a:t> книга по алгоритмам. Это книга про то, как немного изменив логику работы программы снизить время загрузки программы с десяти минут до меньше секунды (случай из жизни). Тут подробное изложение задач 7 лабораторной: динамические структуры данных.</a:t>
            </a:r>
          </a:p>
          <a:p>
            <a:r>
              <a:rPr lang="ru-RU" altLang="ru-RU" sz="1200" b="1" dirty="0"/>
              <a:t>4) </a:t>
            </a:r>
            <a:r>
              <a:rPr lang="ru-RU" altLang="ru-RU" sz="1200" dirty="0" err="1"/>
              <a:t>Макконнелл</a:t>
            </a:r>
            <a:r>
              <a:rPr lang="ru-RU" altLang="ru-RU" sz="1200" dirty="0"/>
              <a:t> С. </a:t>
            </a:r>
            <a:r>
              <a:rPr lang="ru-RU" altLang="ru-RU" sz="1200" b="1" dirty="0"/>
              <a:t>Совершенный код</a:t>
            </a:r>
            <a:r>
              <a:rPr lang="ru-RU" altLang="ru-RU" sz="1200" b="0" dirty="0"/>
              <a:t> – очень хорошая книжка, рекомендуется</a:t>
            </a:r>
            <a:r>
              <a:rPr lang="ru-RU" altLang="ru-RU" sz="1200" b="0" baseline="0" dirty="0"/>
              <a:t> всем, но предполагает уже обладание опытом написания программ, так что со второго семестра. Приведено множество методов по написанию понятного кода, из-за чего количество ошибок автоматически существенно сокращается. Мне очень нравятся советы в этой книжке, благодаря которым можно писать код так, что большинство потенциальных ошибок вообще не могут возникнуть. </a:t>
            </a:r>
          </a:p>
          <a:p>
            <a:r>
              <a:rPr lang="ru-RU" sz="1200" b="1" kern="1200" dirty="0">
                <a:solidFill>
                  <a:schemeClr val="tx1"/>
                </a:solidFill>
                <a:effectLst/>
                <a:latin typeface="+mn-lt"/>
                <a:ea typeface="+mn-ea"/>
                <a:cs typeface="+mn-cs"/>
              </a:rPr>
              <a:t>5) Буч </a:t>
            </a:r>
            <a:r>
              <a:rPr lang="ru-RU" sz="1200" kern="1200" dirty="0">
                <a:solidFill>
                  <a:schemeClr val="tx1"/>
                </a:solidFill>
                <a:effectLst/>
                <a:latin typeface="+mn-lt"/>
                <a:ea typeface="+mn-ea"/>
                <a:cs typeface="+mn-cs"/>
              </a:rPr>
              <a:t>– книга про объектно</a:t>
            </a:r>
            <a:r>
              <a:rPr lang="ru-RU" sz="1200" kern="1200" baseline="0" dirty="0">
                <a:solidFill>
                  <a:schemeClr val="tx1"/>
                </a:solidFill>
                <a:effectLst/>
                <a:latin typeface="+mn-lt"/>
                <a:ea typeface="+mn-ea"/>
                <a:cs typeface="+mn-cs"/>
              </a:rPr>
              <a:t>-ориентированное программирование. Её изучение п</a:t>
            </a:r>
            <a:r>
              <a:rPr lang="ru-RU" altLang="ru-RU" sz="1200" b="0" baseline="0" dirty="0"/>
              <a:t>озволяет писать огромные программные комплексы и не потонуть в их сложности. </a:t>
            </a:r>
            <a:r>
              <a:rPr lang="ru-RU" sz="1200" kern="1200" baseline="0" dirty="0">
                <a:solidFill>
                  <a:schemeClr val="tx1"/>
                </a:solidFill>
                <a:effectLst/>
                <a:latin typeface="+mn-lt"/>
                <a:ea typeface="+mn-ea"/>
                <a:cs typeface="+mn-cs"/>
              </a:rPr>
              <a:t>В ней нет примеров кода, только объяснение, как нужно мыслить в рамках объектно-ориентированного подхода, чтобы получался лучший код.</a:t>
            </a:r>
          </a:p>
          <a:p>
            <a:r>
              <a:rPr lang="ru-RU" sz="1200" kern="1200" baseline="0" dirty="0">
                <a:solidFill>
                  <a:schemeClr val="tx1"/>
                </a:solidFill>
                <a:effectLst/>
                <a:latin typeface="+mn-lt"/>
                <a:ea typeface="+mn-ea"/>
                <a:cs typeface="+mn-cs"/>
              </a:rPr>
              <a:t>     Книга очень хорошая и нужная, прочтение повышает уровень зарплаты в разы.</a:t>
            </a:r>
          </a:p>
          <a:p>
            <a:r>
              <a:rPr lang="ru-RU" altLang="ru-RU" sz="1200" b="1" baseline="0" dirty="0"/>
              <a:t>Чем отличается ремесленник от мастера: </a:t>
            </a:r>
            <a:r>
              <a:rPr lang="ru-RU" altLang="ru-RU" sz="1200" b="0" baseline="0" dirty="0"/>
              <a:t>ремесленник знает как, а мастер знает зачем?</a:t>
            </a:r>
          </a:p>
          <a:p>
            <a:r>
              <a:rPr lang="ru-RU" altLang="ru-RU" sz="1200" b="0" baseline="0" dirty="0"/>
              <a:t>Основная литература описывает только "как", дополнительная "зачем" и как сделать ещё лучше.</a:t>
            </a:r>
            <a:endParaRPr lang="en-US" altLang="ru-RU" sz="1200" b="0"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5</a:t>
            </a:fld>
            <a:endParaRPr lang="ru-RU"/>
          </a:p>
        </p:txBody>
      </p:sp>
    </p:spTree>
    <p:extLst>
      <p:ext uri="{BB962C8B-B14F-4D97-AF65-F5344CB8AC3E}">
        <p14:creationId xmlns:p14="http://schemas.microsoft.com/office/powerpoint/2010/main" val="547215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6</a:t>
            </a:fld>
            <a:endParaRPr lang="ru-RU" dirty="0"/>
          </a:p>
        </p:txBody>
      </p:sp>
    </p:spTree>
    <p:extLst>
      <p:ext uri="{BB962C8B-B14F-4D97-AF65-F5344CB8AC3E}">
        <p14:creationId xmlns:p14="http://schemas.microsoft.com/office/powerpoint/2010/main" val="1586382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2E08C350-4DE1-4956-942B-64CFE5E0D8AA}" type="slidenum">
              <a:rPr lang="ru-RU" smtClean="0"/>
              <a:t>8</a:t>
            </a:fld>
            <a:endParaRPr lang="ru-RU" dirty="0"/>
          </a:p>
        </p:txBody>
      </p:sp>
    </p:spTree>
    <p:extLst>
      <p:ext uri="{BB962C8B-B14F-4D97-AF65-F5344CB8AC3E}">
        <p14:creationId xmlns:p14="http://schemas.microsoft.com/office/powerpoint/2010/main" val="2352339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a:t>Fugaku</a:t>
            </a:r>
            <a:r>
              <a:rPr lang="en-US" baseline="0" dirty="0"/>
              <a:t> – </a:t>
            </a:r>
            <a:r>
              <a:rPr lang="ru-RU" baseline="0" dirty="0"/>
              <a:t>первое место в </a:t>
            </a:r>
            <a:r>
              <a:rPr lang="en-US" baseline="0" dirty="0"/>
              <a:t>TOP-500</a:t>
            </a:r>
            <a:r>
              <a:rPr lang="ru-RU" baseline="0" dirty="0"/>
              <a:t> суперкомпьютеров</a:t>
            </a:r>
            <a:r>
              <a:rPr lang="en-US" baseline="0" dirty="0"/>
              <a:t> (</a:t>
            </a:r>
            <a:r>
              <a:rPr lang="ru-RU" baseline="0" dirty="0"/>
              <a:t>по состоянию на сентябрь</a:t>
            </a:r>
            <a:r>
              <a:rPr lang="en-US" baseline="0" dirty="0"/>
              <a:t> 202</a:t>
            </a:r>
            <a:r>
              <a:rPr lang="ru-RU" baseline="0" dirty="0"/>
              <a:t>1</a:t>
            </a:r>
            <a:r>
              <a:rPr lang="en-US" baseline="0" dirty="0"/>
              <a:t>).</a:t>
            </a:r>
            <a:endParaRPr lang="ru-RU" baseline="0" dirty="0"/>
          </a:p>
          <a:p>
            <a:r>
              <a:rPr lang="ru-RU" baseline="0" dirty="0"/>
              <a:t>Стоимость </a:t>
            </a:r>
            <a:r>
              <a:rPr lang="en-US" baseline="0" dirty="0"/>
              <a:t>~1.2 </a:t>
            </a:r>
            <a:r>
              <a:rPr lang="ru-RU" baseline="0" dirty="0"/>
              <a:t>млрд</a:t>
            </a:r>
            <a:r>
              <a:rPr lang="en-US"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Предыдущий лидер обладал в 2,8 раза меньшей производительностью.</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r>
              <a:rPr lang="ru-RU" dirty="0"/>
              <a:t>Белорусский суперкомпьютер СКИФ-К-1000 – был максимум на 98 месте (в декабре 2004) – 2.5 </a:t>
            </a:r>
            <a:r>
              <a:rPr lang="en-US" dirty="0"/>
              <a:t>PFLOPS</a:t>
            </a:r>
          </a:p>
          <a:p>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9</a:t>
            </a:fld>
            <a:endParaRPr lang="ru-RU" dirty="0"/>
          </a:p>
        </p:txBody>
      </p:sp>
    </p:spTree>
    <p:extLst>
      <p:ext uri="{BB962C8B-B14F-4D97-AF65-F5344CB8AC3E}">
        <p14:creationId xmlns:p14="http://schemas.microsoft.com/office/powerpoint/2010/main" val="18121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И </a:t>
            </a:r>
            <a:r>
              <a:rPr lang="ru-RU" dirty="0" err="1"/>
              <a:t>биткойн</a:t>
            </a:r>
            <a:r>
              <a:rPr lang="ru-RU" dirty="0"/>
              <a:t> ферма это тоже по сути компьютер</a:t>
            </a:r>
          </a:p>
        </p:txBody>
      </p:sp>
      <p:sp>
        <p:nvSpPr>
          <p:cNvPr id="4" name="Номер слайда 3"/>
          <p:cNvSpPr>
            <a:spLocks noGrp="1"/>
          </p:cNvSpPr>
          <p:nvPr>
            <p:ph type="sldNum" sz="quarter" idx="10"/>
          </p:nvPr>
        </p:nvSpPr>
        <p:spPr/>
        <p:txBody>
          <a:bodyPr/>
          <a:lstStyle/>
          <a:p>
            <a:fld id="{2E08C350-4DE1-4956-942B-64CFE5E0D8AA}" type="slidenum">
              <a:rPr lang="ru-RU" smtClean="0"/>
              <a:t>11</a:t>
            </a:fld>
            <a:endParaRPr lang="ru-RU"/>
          </a:p>
        </p:txBody>
      </p:sp>
    </p:spTree>
    <p:extLst>
      <p:ext uri="{BB962C8B-B14F-4D97-AF65-F5344CB8AC3E}">
        <p14:creationId xmlns:p14="http://schemas.microsoft.com/office/powerpoint/2010/main" val="3145667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dirty="0"/>
              <a:t>Образец заголовка</a:t>
            </a:r>
            <a:endParaRPr lang="en-US" dirty="0"/>
          </a:p>
        </p:txBody>
      </p:sp>
      <p:sp>
        <p:nvSpPr>
          <p:cNvPr id="3" name="Subtitle 2"/>
          <p:cNvSpPr>
            <a:spLocks noGrp="1"/>
          </p:cNvSpPr>
          <p:nvPr>
            <p:ph type="subTitle" idx="1"/>
          </p:nvPr>
        </p:nvSpPr>
        <p:spPr>
          <a:xfrm>
            <a:off x="825038" y="4455621"/>
            <a:ext cx="7543800" cy="413158"/>
          </a:xfrm>
        </p:spPr>
        <p:txBody>
          <a:bodyPr lIns="91440" rIns="91440">
            <a:normAutofit/>
          </a:bodyPr>
          <a:lstStyle>
            <a:lvl1pPr marL="0" indent="0" algn="l">
              <a:buNone/>
              <a:tabLst>
                <a:tab pos="0" algn="l"/>
                <a:tab pos="7380000" algn="r"/>
              </a:tabLst>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dirty="0"/>
              <a:t>Образец подзаголовка</a:t>
            </a:r>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a:t>Левкович Н.В.</a:t>
            </a:r>
            <a:r>
              <a:rPr lang="en-US" dirty="0"/>
              <a:t>	</a:t>
            </a:r>
            <a:r>
              <a:rPr lang="ru-RU" dirty="0"/>
              <a:t>2021/2022</a:t>
            </a:r>
          </a:p>
        </p:txBody>
      </p:sp>
      <p:sp>
        <p:nvSpPr>
          <p:cNvPr id="14" name="Footer Placeholder 4"/>
          <p:cNvSpPr>
            <a:spLocks noGrp="1"/>
          </p:cNvSpPr>
          <p:nvPr>
            <p:ph type="ftr" sz="quarter" idx="3"/>
          </p:nvPr>
        </p:nvSpPr>
        <p:spPr>
          <a:xfrm>
            <a:off x="2764640" y="6459786"/>
            <a:ext cx="3764498" cy="365125"/>
          </a:xfrm>
          <a:prstGeom prst="rect">
            <a:avLst/>
          </a:prstGeom>
        </p:spPr>
        <p:txBody>
          <a:bodyPr vert="horz" lIns="91440" tIns="45720" rIns="91440" bIns="45720" rtlCol="0" anchor="ctr"/>
          <a:lstStyle>
            <a:lvl1pPr algn="ctr">
              <a:defRPr sz="1600" cap="all" baseline="0">
                <a:solidFill>
                  <a:srgbClr val="FFFFFF"/>
                </a:solidFill>
              </a:defRPr>
            </a:lvl1pPr>
          </a:lstStyle>
          <a:p>
            <a:r>
              <a:rPr lang="ru-RU" dirty="0"/>
              <a:t>принципы работы компьютера</a:t>
            </a:r>
          </a:p>
        </p:txBody>
      </p:sp>
      <p:sp>
        <p:nvSpPr>
          <p:cNvPr id="15"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2000" baseline="0">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01895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0"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a:t>Левкович Н.В.</a:t>
            </a:r>
            <a:r>
              <a:rPr lang="en-US" dirty="0"/>
              <a:t>	</a:t>
            </a:r>
            <a:r>
              <a:rPr lang="ru-RU" dirty="0"/>
              <a:t>2021/2022</a:t>
            </a:r>
          </a:p>
        </p:txBody>
      </p:sp>
      <p:sp>
        <p:nvSpPr>
          <p:cNvPr id="11" name="Footer Placeholder 4"/>
          <p:cNvSpPr>
            <a:spLocks noGrp="1"/>
          </p:cNvSpPr>
          <p:nvPr>
            <p:ph type="ftr" sz="quarter" idx="3"/>
          </p:nvPr>
        </p:nvSpPr>
        <p:spPr>
          <a:xfrm>
            <a:off x="2764640" y="6459786"/>
            <a:ext cx="3764498" cy="365125"/>
          </a:xfrm>
          <a:prstGeom prst="rect">
            <a:avLst/>
          </a:prstGeom>
        </p:spPr>
        <p:txBody>
          <a:bodyPr vert="horz" lIns="91440" tIns="45720" rIns="91440" bIns="45720" rtlCol="0" anchor="ctr"/>
          <a:lstStyle>
            <a:lvl1pPr algn="ctr">
              <a:defRPr sz="1600" cap="all" baseline="0">
                <a:solidFill>
                  <a:srgbClr val="FFFFFF"/>
                </a:solidFill>
              </a:defRPr>
            </a:lvl1pPr>
          </a:lstStyle>
          <a:p>
            <a:r>
              <a:rPr lang="ru-RU" dirty="0"/>
              <a:t>принципы работы компьютера</a:t>
            </a:r>
          </a:p>
        </p:txBody>
      </p:sp>
      <p:sp>
        <p:nvSpPr>
          <p:cNvPr id="12"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2000" baseline="0">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44256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олько текст">
    <p:spTree>
      <p:nvGrpSpPr>
        <p:cNvPr id="1" name=""/>
        <p:cNvGrpSpPr/>
        <p:nvPr/>
      </p:nvGrpSpPr>
      <p:grpSpPr>
        <a:xfrm>
          <a:off x="0" y="0"/>
          <a:ext cx="0" cy="0"/>
          <a:chOff x="0" y="0"/>
          <a:chExt cx="0" cy="0"/>
        </a:xfrm>
      </p:grpSpPr>
      <p:sp>
        <p:nvSpPr>
          <p:cNvPr id="6" name="Content Placeholder 2"/>
          <p:cNvSpPr>
            <a:spLocks noGrp="1"/>
          </p:cNvSpPr>
          <p:nvPr>
            <p:ph idx="1"/>
          </p:nvPr>
        </p:nvSpPr>
        <p:spPr>
          <a:xfrm>
            <a:off x="822959" y="513347"/>
            <a:ext cx="7543801" cy="546233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9"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a:t>Левкович Н.В.</a:t>
            </a:r>
            <a:r>
              <a:rPr lang="en-US" dirty="0"/>
              <a:t>	</a:t>
            </a:r>
            <a:r>
              <a:rPr lang="ru-RU" dirty="0"/>
              <a:t>2021/2022</a:t>
            </a:r>
          </a:p>
        </p:txBody>
      </p:sp>
      <p:sp>
        <p:nvSpPr>
          <p:cNvPr id="10" name="Footer Placeholder 4"/>
          <p:cNvSpPr>
            <a:spLocks noGrp="1"/>
          </p:cNvSpPr>
          <p:nvPr>
            <p:ph type="ftr" sz="quarter" idx="3"/>
          </p:nvPr>
        </p:nvSpPr>
        <p:spPr>
          <a:xfrm>
            <a:off x="2764640" y="6459786"/>
            <a:ext cx="3764498" cy="365125"/>
          </a:xfrm>
          <a:prstGeom prst="rect">
            <a:avLst/>
          </a:prstGeom>
        </p:spPr>
        <p:txBody>
          <a:bodyPr vert="horz" lIns="91440" tIns="45720" rIns="91440" bIns="45720" rtlCol="0" anchor="ctr"/>
          <a:lstStyle>
            <a:lvl1pPr algn="ctr">
              <a:defRPr sz="1600" cap="all" baseline="0">
                <a:solidFill>
                  <a:srgbClr val="FFFFFF"/>
                </a:solidFill>
              </a:defRPr>
            </a:lvl1pPr>
          </a:lstStyle>
          <a:p>
            <a:r>
              <a:rPr lang="ru-RU" dirty="0"/>
              <a:t>принципы работы компьютера</a:t>
            </a:r>
          </a:p>
        </p:txBody>
      </p:sp>
      <p:sp>
        <p:nvSpPr>
          <p:cNvPr id="11"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2000" baseline="0">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90322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dirty="0"/>
              <a:t>Образец заголовка</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a:t>Левкович Н.В.</a:t>
            </a:r>
            <a:r>
              <a:rPr lang="en-US" dirty="0"/>
              <a:t>	</a:t>
            </a:r>
            <a:r>
              <a:rPr lang="ru-RU" dirty="0"/>
              <a:t>2021/2022</a:t>
            </a:r>
          </a:p>
        </p:txBody>
      </p:sp>
      <p:sp>
        <p:nvSpPr>
          <p:cNvPr id="14" name="Footer Placeholder 4"/>
          <p:cNvSpPr>
            <a:spLocks noGrp="1"/>
          </p:cNvSpPr>
          <p:nvPr>
            <p:ph type="ftr" sz="quarter" idx="3"/>
          </p:nvPr>
        </p:nvSpPr>
        <p:spPr>
          <a:xfrm>
            <a:off x="2764640" y="6459786"/>
            <a:ext cx="3764498" cy="365125"/>
          </a:xfrm>
          <a:prstGeom prst="rect">
            <a:avLst/>
          </a:prstGeom>
        </p:spPr>
        <p:txBody>
          <a:bodyPr vert="horz" lIns="91440" tIns="45720" rIns="91440" bIns="45720" rtlCol="0" anchor="ctr"/>
          <a:lstStyle>
            <a:lvl1pPr algn="ctr">
              <a:defRPr sz="1600" cap="all" baseline="0">
                <a:solidFill>
                  <a:srgbClr val="FFFFFF"/>
                </a:solidFill>
              </a:defRPr>
            </a:lvl1pPr>
          </a:lstStyle>
          <a:p>
            <a:r>
              <a:rPr lang="ru-RU" dirty="0"/>
              <a:t>принципы работы компьютера</a:t>
            </a:r>
          </a:p>
        </p:txBody>
      </p:sp>
      <p:sp>
        <p:nvSpPr>
          <p:cNvPr id="15"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2000" baseline="0">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43283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1" name="Date Placeholder 3"/>
          <p:cNvSpPr>
            <a:spLocks noGrp="1"/>
          </p:cNvSpPr>
          <p:nvPr>
            <p:ph type="dt" sz="half" idx="10"/>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a:t>Левкович Н.В.</a:t>
            </a:r>
            <a:r>
              <a:rPr lang="en-US" dirty="0"/>
              <a:t>	</a:t>
            </a:r>
            <a:r>
              <a:rPr lang="ru-RU" dirty="0"/>
              <a:t>2021/2022</a:t>
            </a:r>
          </a:p>
        </p:txBody>
      </p:sp>
      <p:sp>
        <p:nvSpPr>
          <p:cNvPr id="12" name="Footer Placeholder 4"/>
          <p:cNvSpPr>
            <a:spLocks noGrp="1"/>
          </p:cNvSpPr>
          <p:nvPr>
            <p:ph type="ftr" sz="quarter" idx="3"/>
          </p:nvPr>
        </p:nvSpPr>
        <p:spPr>
          <a:xfrm>
            <a:off x="2764640" y="6459786"/>
            <a:ext cx="3764498" cy="365125"/>
          </a:xfrm>
          <a:prstGeom prst="rect">
            <a:avLst/>
          </a:prstGeom>
        </p:spPr>
        <p:txBody>
          <a:bodyPr vert="horz" lIns="91440" tIns="45720" rIns="91440" bIns="45720" rtlCol="0" anchor="ctr"/>
          <a:lstStyle>
            <a:lvl1pPr algn="ctr">
              <a:defRPr sz="1600" cap="all" baseline="0">
                <a:solidFill>
                  <a:srgbClr val="FFFFFF"/>
                </a:solidFill>
              </a:defRPr>
            </a:lvl1pPr>
          </a:lstStyle>
          <a:p>
            <a:r>
              <a:rPr lang="ru-RU" dirty="0"/>
              <a:t>принципы работы компьютера</a:t>
            </a:r>
          </a:p>
        </p:txBody>
      </p:sp>
      <p:sp>
        <p:nvSpPr>
          <p:cNvPr id="13"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2000" baseline="0">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43442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22960" y="2582335"/>
            <a:ext cx="3703320" cy="32867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4663440" y="2582334"/>
            <a:ext cx="3703320" cy="32867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3" name="Date Placeholder 3"/>
          <p:cNvSpPr>
            <a:spLocks noGrp="1"/>
          </p:cNvSpPr>
          <p:nvPr>
            <p:ph type="dt" sz="half" idx="10"/>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a:t>Левкович Н.В.</a:t>
            </a:r>
            <a:r>
              <a:rPr lang="en-US" dirty="0"/>
              <a:t>	</a:t>
            </a:r>
            <a:r>
              <a:rPr lang="ru-RU" dirty="0"/>
              <a:t>2021/2022</a:t>
            </a:r>
          </a:p>
        </p:txBody>
      </p:sp>
      <p:sp>
        <p:nvSpPr>
          <p:cNvPr id="14" name="Footer Placeholder 4"/>
          <p:cNvSpPr>
            <a:spLocks noGrp="1"/>
          </p:cNvSpPr>
          <p:nvPr>
            <p:ph type="ftr" sz="quarter" idx="11"/>
          </p:nvPr>
        </p:nvSpPr>
        <p:spPr>
          <a:xfrm>
            <a:off x="2764640" y="6459786"/>
            <a:ext cx="3764498" cy="365125"/>
          </a:xfrm>
          <a:prstGeom prst="rect">
            <a:avLst/>
          </a:prstGeom>
        </p:spPr>
        <p:txBody>
          <a:bodyPr vert="horz" lIns="91440" tIns="45720" rIns="91440" bIns="45720" rtlCol="0" anchor="ctr"/>
          <a:lstStyle>
            <a:lvl1pPr algn="ctr">
              <a:defRPr sz="1600" cap="all" baseline="0">
                <a:solidFill>
                  <a:srgbClr val="FFFFFF"/>
                </a:solidFill>
              </a:defRPr>
            </a:lvl1pPr>
          </a:lstStyle>
          <a:p>
            <a:r>
              <a:rPr lang="ru-RU" dirty="0"/>
              <a:t>принципы работы компьютера</a:t>
            </a:r>
          </a:p>
        </p:txBody>
      </p:sp>
      <p:sp>
        <p:nvSpPr>
          <p:cNvPr id="15" name="Slide Number Placeholder 5"/>
          <p:cNvSpPr>
            <a:spLocks noGrp="1"/>
          </p:cNvSpPr>
          <p:nvPr>
            <p:ph type="sldNum" sz="quarter" idx="12"/>
          </p:nvPr>
        </p:nvSpPr>
        <p:spPr>
          <a:xfrm>
            <a:off x="7425344" y="6459786"/>
            <a:ext cx="984019" cy="365125"/>
          </a:xfrm>
          <a:prstGeom prst="rect">
            <a:avLst/>
          </a:prstGeom>
        </p:spPr>
        <p:txBody>
          <a:bodyPr vert="horz" lIns="91440" tIns="45720" rIns="91440" bIns="45720" rtlCol="0" anchor="ctr"/>
          <a:lstStyle>
            <a:lvl1pPr algn="r">
              <a:defRPr sz="2000" baseline="0">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18853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9"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a:t>Левкович Н.В.</a:t>
            </a:r>
            <a:r>
              <a:rPr lang="en-US" dirty="0"/>
              <a:t>	</a:t>
            </a:r>
            <a:r>
              <a:rPr lang="ru-RU" dirty="0"/>
              <a:t>2021/2022</a:t>
            </a:r>
          </a:p>
        </p:txBody>
      </p:sp>
      <p:sp>
        <p:nvSpPr>
          <p:cNvPr id="10" name="Footer Placeholder 4"/>
          <p:cNvSpPr>
            <a:spLocks noGrp="1"/>
          </p:cNvSpPr>
          <p:nvPr>
            <p:ph type="ftr" sz="quarter" idx="3"/>
          </p:nvPr>
        </p:nvSpPr>
        <p:spPr>
          <a:xfrm>
            <a:off x="2764640" y="6459786"/>
            <a:ext cx="3764498" cy="365125"/>
          </a:xfrm>
          <a:prstGeom prst="rect">
            <a:avLst/>
          </a:prstGeom>
        </p:spPr>
        <p:txBody>
          <a:bodyPr vert="horz" lIns="91440" tIns="45720" rIns="91440" bIns="45720" rtlCol="0" anchor="ctr"/>
          <a:lstStyle>
            <a:lvl1pPr algn="ctr">
              <a:defRPr sz="1600" cap="all" baseline="0">
                <a:solidFill>
                  <a:srgbClr val="FFFFFF"/>
                </a:solidFill>
              </a:defRPr>
            </a:lvl1pPr>
          </a:lstStyle>
          <a:p>
            <a:r>
              <a:rPr lang="ru-RU" dirty="0"/>
              <a:t>принципы работы компьютера</a:t>
            </a:r>
          </a:p>
        </p:txBody>
      </p:sp>
      <p:sp>
        <p:nvSpPr>
          <p:cNvPr id="11"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2000" baseline="0">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64557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a:t>Левкович Н.В.</a:t>
            </a:r>
            <a:r>
              <a:rPr lang="en-US" dirty="0"/>
              <a:t>	</a:t>
            </a:r>
            <a:r>
              <a:rPr lang="ru-RU" dirty="0"/>
              <a:t>2021/2022</a:t>
            </a:r>
          </a:p>
        </p:txBody>
      </p:sp>
      <p:sp>
        <p:nvSpPr>
          <p:cNvPr id="8" name="Footer Placeholder 4"/>
          <p:cNvSpPr>
            <a:spLocks noGrp="1"/>
          </p:cNvSpPr>
          <p:nvPr>
            <p:ph type="ftr" sz="quarter" idx="3"/>
          </p:nvPr>
        </p:nvSpPr>
        <p:spPr>
          <a:xfrm>
            <a:off x="2764640" y="6459786"/>
            <a:ext cx="3764498" cy="365125"/>
          </a:xfrm>
          <a:prstGeom prst="rect">
            <a:avLst/>
          </a:prstGeom>
        </p:spPr>
        <p:txBody>
          <a:bodyPr vert="horz" lIns="91440" tIns="45720" rIns="91440" bIns="45720" rtlCol="0" anchor="ctr"/>
          <a:lstStyle>
            <a:lvl1pPr algn="ctr">
              <a:defRPr sz="1600" cap="all" baseline="0">
                <a:solidFill>
                  <a:srgbClr val="FFFFFF"/>
                </a:solidFill>
              </a:defRPr>
            </a:lvl1pPr>
          </a:lstStyle>
          <a:p>
            <a:r>
              <a:rPr lang="ru-RU" dirty="0"/>
              <a:t>принципы работы компьютера</a:t>
            </a:r>
          </a:p>
        </p:txBody>
      </p:sp>
      <p:sp>
        <p:nvSpPr>
          <p:cNvPr id="9"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2000" baseline="0">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59335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cSld name="Заголовок, текст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5263" y="228600"/>
            <a:ext cx="8015287" cy="914400"/>
          </a:xfrm>
        </p:spPr>
        <p:txBody>
          <a:bodyPr/>
          <a:lstStyle/>
          <a:p>
            <a:r>
              <a:rPr lang="ru-RU" dirty="0"/>
              <a:t>Образец заголовка</a:t>
            </a:r>
          </a:p>
        </p:txBody>
      </p:sp>
      <p:sp>
        <p:nvSpPr>
          <p:cNvPr id="3" name="Текст 2"/>
          <p:cNvSpPr>
            <a:spLocks noGrp="1"/>
          </p:cNvSpPr>
          <p:nvPr>
            <p:ph type="body" sz="half" idx="1"/>
          </p:nvPr>
        </p:nvSpPr>
        <p:spPr>
          <a:xfrm>
            <a:off x="609600" y="1600200"/>
            <a:ext cx="3886200" cy="441960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Содержимое 3"/>
          <p:cNvSpPr>
            <a:spLocks noGrp="1"/>
          </p:cNvSpPr>
          <p:nvPr>
            <p:ph sz="half" idx="2"/>
          </p:nvPr>
        </p:nvSpPr>
        <p:spPr>
          <a:xfrm>
            <a:off x="4648200" y="1600200"/>
            <a:ext cx="3886200" cy="44196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9" name="Date Placeholder 3"/>
          <p:cNvSpPr>
            <a:spLocks noGrp="1"/>
          </p:cNvSpPr>
          <p:nvPr>
            <p:ph type="dt" sz="half" idx="10"/>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a:t>Левкович Н.В.</a:t>
            </a:r>
            <a:r>
              <a:rPr lang="en-US" dirty="0"/>
              <a:t>	</a:t>
            </a:r>
            <a:r>
              <a:rPr lang="ru-RU" dirty="0"/>
              <a:t>2021/2022</a:t>
            </a:r>
          </a:p>
        </p:txBody>
      </p:sp>
      <p:sp>
        <p:nvSpPr>
          <p:cNvPr id="10" name="Footer Placeholder 4"/>
          <p:cNvSpPr>
            <a:spLocks noGrp="1"/>
          </p:cNvSpPr>
          <p:nvPr>
            <p:ph type="ftr" sz="quarter" idx="3"/>
          </p:nvPr>
        </p:nvSpPr>
        <p:spPr>
          <a:xfrm>
            <a:off x="2764640" y="6459786"/>
            <a:ext cx="3764498" cy="365125"/>
          </a:xfrm>
          <a:prstGeom prst="rect">
            <a:avLst/>
          </a:prstGeom>
        </p:spPr>
        <p:txBody>
          <a:bodyPr vert="horz" lIns="91440" tIns="45720" rIns="91440" bIns="45720" rtlCol="0" anchor="ctr"/>
          <a:lstStyle>
            <a:lvl1pPr algn="ctr">
              <a:defRPr sz="1600" cap="all" baseline="0">
                <a:solidFill>
                  <a:srgbClr val="FFFFFF"/>
                </a:solidFill>
              </a:defRPr>
            </a:lvl1pPr>
          </a:lstStyle>
          <a:p>
            <a:r>
              <a:rPr lang="ru-RU" dirty="0"/>
              <a:t>принципы работы компьютера</a:t>
            </a:r>
          </a:p>
        </p:txBody>
      </p:sp>
      <p:sp>
        <p:nvSpPr>
          <p:cNvPr id="11"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2000" baseline="0">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70437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ru-RU" dirty="0"/>
              <a:t>Образец заголовка</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4"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a:t>Левкович Н.В.</a:t>
            </a:r>
            <a:r>
              <a:rPr lang="en-US" dirty="0"/>
              <a:t>	</a:t>
            </a:r>
            <a:r>
              <a:rPr lang="ru-RU" dirty="0"/>
              <a:t>2021/2022</a:t>
            </a:r>
          </a:p>
        </p:txBody>
      </p:sp>
      <p:sp>
        <p:nvSpPr>
          <p:cNvPr id="5" name="Footer Placeholder 4"/>
          <p:cNvSpPr>
            <a:spLocks noGrp="1"/>
          </p:cNvSpPr>
          <p:nvPr>
            <p:ph type="ftr" sz="quarter" idx="3"/>
          </p:nvPr>
        </p:nvSpPr>
        <p:spPr>
          <a:xfrm>
            <a:off x="2764640" y="6459786"/>
            <a:ext cx="3764498" cy="365125"/>
          </a:xfrm>
          <a:prstGeom prst="rect">
            <a:avLst/>
          </a:prstGeom>
        </p:spPr>
        <p:txBody>
          <a:bodyPr vert="horz" lIns="91440" tIns="45720" rIns="91440" bIns="45720" rtlCol="0" anchor="ctr"/>
          <a:lstStyle>
            <a:lvl1pPr algn="ctr">
              <a:defRPr sz="1600" cap="all" baseline="0">
                <a:solidFill>
                  <a:srgbClr val="FFFFFF"/>
                </a:solidFill>
              </a:defRPr>
            </a:lvl1pPr>
          </a:lstStyle>
          <a:p>
            <a:r>
              <a:rPr lang="ru-RU" dirty="0"/>
              <a:t>принципы работы компьютера</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2000" baseline="0">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9381983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74" r:id="rId3"/>
    <p:sldLayoutId id="2147483664" r:id="rId4"/>
    <p:sldLayoutId id="2147483665" r:id="rId5"/>
    <p:sldLayoutId id="2147483666" r:id="rId6"/>
    <p:sldLayoutId id="2147483667" r:id="rId7"/>
    <p:sldLayoutId id="2147483668" r:id="rId8"/>
    <p:sldLayoutId id="2147483675" r:id="rId9"/>
  </p:sldLayoutIdLst>
  <p:hf hdr="0"/>
  <p:txStyles>
    <p:titleStyle>
      <a:lvl1pPr algn="l" defTabSz="914400" rtl="0" eaLnBrk="1" latinLnBrk="0" hangingPunct="1">
        <a:lnSpc>
          <a:spcPct val="85000"/>
        </a:lnSpc>
        <a:spcBef>
          <a:spcPct val="0"/>
        </a:spcBef>
        <a:buNone/>
        <a:defRPr sz="4800" b="0" kern="1200" spc="-50" baseline="0">
          <a:solidFill>
            <a:schemeClr val="tx1">
              <a:lumMod val="75000"/>
              <a:lumOff val="25000"/>
            </a:schemeClr>
          </a:solidFill>
          <a:latin typeface="+mn-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784459" y="0"/>
            <a:ext cx="7543800" cy="1012807"/>
          </a:xfrm>
        </p:spPr>
        <p:txBody>
          <a:bodyPr/>
          <a:lstStyle/>
          <a:p>
            <a:r>
              <a:rPr lang="ru-RU" dirty="0"/>
              <a:t>Общая информация</a:t>
            </a:r>
          </a:p>
        </p:txBody>
      </p:sp>
      <p:sp>
        <p:nvSpPr>
          <p:cNvPr id="9" name="Объект 8"/>
          <p:cNvSpPr>
            <a:spLocks noGrp="1"/>
          </p:cNvSpPr>
          <p:nvPr>
            <p:ph idx="1"/>
          </p:nvPr>
        </p:nvSpPr>
        <p:spPr>
          <a:xfrm>
            <a:off x="548641" y="1212784"/>
            <a:ext cx="8296976" cy="4088420"/>
          </a:xfrm>
        </p:spPr>
        <p:txBody>
          <a:bodyPr>
            <a:noAutofit/>
          </a:bodyPr>
          <a:lstStyle/>
          <a:p>
            <a:pPr marL="268288" indent="-268288">
              <a:spcBef>
                <a:spcPts val="1000"/>
              </a:spcBef>
              <a:spcAft>
                <a:spcPts val="0"/>
              </a:spcAft>
              <a:buFont typeface="Wingdings" panose="05000000000000000000" pitchFamily="2" charset="2"/>
              <a:buAutoNum type="arabicPeriod"/>
              <a:tabLst>
                <a:tab pos="1520825" algn="l"/>
              </a:tabLst>
            </a:pPr>
            <a:r>
              <a:rPr lang="ru-RU" altLang="ru-RU" sz="2400" dirty="0"/>
              <a:t> Лектор – Левкович Николай Васильевич,</a:t>
            </a:r>
            <a:br>
              <a:rPr lang="ru-RU" altLang="ru-RU" sz="2400" dirty="0"/>
            </a:br>
            <a:r>
              <a:rPr lang="ru-RU" altLang="ru-RU" sz="2400" dirty="0"/>
              <a:t>		         старший преподаватель</a:t>
            </a:r>
          </a:p>
          <a:p>
            <a:pPr marL="268288" indent="-268288">
              <a:spcBef>
                <a:spcPts val="1000"/>
              </a:spcBef>
              <a:spcAft>
                <a:spcPts val="0"/>
              </a:spcAft>
              <a:buFont typeface="Wingdings" panose="05000000000000000000" pitchFamily="2" charset="2"/>
              <a:buAutoNum type="arabicPeriod"/>
            </a:pPr>
            <a:r>
              <a:rPr lang="ru-RU" altLang="ru-RU" sz="2400" dirty="0"/>
              <a:t>Объем курса: 32 + 32 часов лекций</a:t>
            </a:r>
            <a:br>
              <a:rPr lang="ru-RU" altLang="ru-RU" sz="2400" dirty="0"/>
            </a:br>
            <a:r>
              <a:rPr lang="ru-RU" altLang="ru-RU" sz="2400" dirty="0"/>
              <a:t>                           64 + 128 часов лабораторный практикум</a:t>
            </a:r>
            <a:br>
              <a:rPr lang="ru-RU" altLang="ru-RU" sz="2400" dirty="0"/>
            </a:br>
            <a:r>
              <a:rPr lang="ru-RU" altLang="ru-RU" sz="2400" dirty="0"/>
              <a:t>                           (1 семестр) + (2 семестр)</a:t>
            </a:r>
          </a:p>
          <a:p>
            <a:pPr marL="268288" indent="-268288">
              <a:spcBef>
                <a:spcPts val="1000"/>
              </a:spcBef>
              <a:spcAft>
                <a:spcPts val="0"/>
              </a:spcAft>
              <a:buFont typeface="Wingdings" panose="05000000000000000000" pitchFamily="2" charset="2"/>
              <a:buAutoNum type="arabicPeriod"/>
              <a:tabLst>
                <a:tab pos="2954338" algn="l"/>
              </a:tabLst>
            </a:pPr>
            <a:r>
              <a:rPr lang="ru-RU" altLang="ru-RU" sz="2400" dirty="0"/>
              <a:t> Формы отчетности: 	1-й семестр – </a:t>
            </a:r>
            <a:r>
              <a:rPr lang="ru-RU" altLang="ru-RU" sz="2400" dirty="0" err="1"/>
              <a:t>диф</a:t>
            </a:r>
            <a:r>
              <a:rPr lang="ru-RU" altLang="ru-RU" sz="2400" dirty="0"/>
              <a:t>. зачёт,</a:t>
            </a:r>
            <a:br>
              <a:rPr lang="ru-RU" altLang="ru-RU" sz="2400" dirty="0"/>
            </a:br>
            <a:r>
              <a:rPr lang="ru-RU" altLang="ru-RU" sz="2400" dirty="0"/>
              <a:t>	2-й семестр – экзамен</a:t>
            </a:r>
          </a:p>
          <a:p>
            <a:pPr marL="268288" indent="-268288">
              <a:spcBef>
                <a:spcPts val="1000"/>
              </a:spcBef>
              <a:spcAft>
                <a:spcPts val="0"/>
              </a:spcAft>
              <a:buFont typeface="Wingdings" panose="05000000000000000000" pitchFamily="2" charset="2"/>
              <a:buAutoNum type="arabicPeriod"/>
              <a:tabLst>
                <a:tab pos="4032250" algn="l"/>
              </a:tabLst>
            </a:pPr>
            <a:r>
              <a:rPr lang="ru-RU" altLang="ru-RU" sz="2400" dirty="0"/>
              <a:t> Весовые коэффициенты для формирования итоговой экзаменационной оценки:	6</a:t>
            </a:r>
            <a:r>
              <a:rPr lang="en-US" altLang="ru-RU" sz="2400" dirty="0"/>
              <a:t>0%</a:t>
            </a:r>
            <a:r>
              <a:rPr lang="ru-RU" altLang="ru-RU" sz="2400" dirty="0"/>
              <a:t> – экзамен,</a:t>
            </a:r>
            <a:br>
              <a:rPr lang="ru-RU" altLang="ru-RU" sz="2400" dirty="0"/>
            </a:br>
            <a:r>
              <a:rPr lang="ru-RU" altLang="ru-RU" sz="2400" dirty="0"/>
              <a:t>	4</a:t>
            </a:r>
            <a:r>
              <a:rPr lang="en-US" altLang="ru-RU" sz="2400" dirty="0"/>
              <a:t>0%</a:t>
            </a:r>
            <a:r>
              <a:rPr lang="ru-RU" altLang="ru-RU" sz="2400" dirty="0"/>
              <a:t> – лабораторный практикум.</a:t>
            </a:r>
          </a:p>
          <a:p>
            <a:pPr marL="268288" indent="-268288">
              <a:spcBef>
                <a:spcPts val="1000"/>
              </a:spcBef>
              <a:spcAft>
                <a:spcPts val="0"/>
              </a:spcAft>
              <a:buFont typeface="Wingdings" panose="05000000000000000000" pitchFamily="2" charset="2"/>
              <a:buAutoNum type="arabicPeriod"/>
              <a:tabLst>
                <a:tab pos="4216400" algn="l"/>
              </a:tabLst>
            </a:pPr>
            <a:r>
              <a:rPr lang="ru-RU" altLang="ru-RU" sz="2400" dirty="0"/>
              <a:t> Условие допуска к экзамену – выполнение программы 	лабораторного практикума.</a:t>
            </a:r>
          </a:p>
          <a:p>
            <a:pPr marL="268288" indent="-268288">
              <a:spcBef>
                <a:spcPts val="1000"/>
              </a:spcBef>
              <a:spcAft>
                <a:spcPts val="0"/>
              </a:spcAft>
              <a:buFont typeface="Wingdings" panose="05000000000000000000" pitchFamily="2" charset="2"/>
              <a:buAutoNum type="arabicPeriod"/>
            </a:pPr>
            <a:r>
              <a:rPr lang="ru-RU" altLang="ru-RU" sz="2400" dirty="0"/>
              <a:t> </a:t>
            </a:r>
            <a:r>
              <a:rPr lang="en-US" altLang="ru-RU" sz="2400" dirty="0"/>
              <a:t>email</a:t>
            </a:r>
            <a:r>
              <a:rPr lang="ru-RU" altLang="ru-RU" sz="2400" dirty="0"/>
              <a:t>:</a:t>
            </a:r>
            <a:r>
              <a:rPr lang="en-US" altLang="ru-RU" sz="2400" dirty="0"/>
              <a:t> leukovich@gmail.com</a:t>
            </a:r>
            <a:endParaRPr lang="ru-RU" altLang="ru-RU" sz="2400" dirty="0"/>
          </a:p>
          <a:p>
            <a:endParaRPr lang="ru-RU" sz="2400" dirty="0"/>
          </a:p>
        </p:txBody>
      </p:sp>
      <p:sp>
        <p:nvSpPr>
          <p:cNvPr id="7"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a:t>Левкович Н.В.</a:t>
            </a:r>
            <a:r>
              <a:rPr lang="en-US" dirty="0"/>
              <a:t>	</a:t>
            </a:r>
            <a:r>
              <a:rPr lang="ru-RU" dirty="0"/>
              <a:t>2021/2022</a:t>
            </a:r>
          </a:p>
        </p:txBody>
      </p:sp>
      <p:sp>
        <p:nvSpPr>
          <p:cNvPr id="10" name="Footer Placeholder 4"/>
          <p:cNvSpPr>
            <a:spLocks noGrp="1"/>
          </p:cNvSpPr>
          <p:nvPr>
            <p:ph type="ftr" sz="quarter" idx="3"/>
          </p:nvPr>
        </p:nvSpPr>
        <p:spPr>
          <a:xfrm>
            <a:off x="2764640" y="6459786"/>
            <a:ext cx="3764498" cy="365125"/>
          </a:xfrm>
          <a:prstGeom prst="rect">
            <a:avLst/>
          </a:prstGeom>
        </p:spPr>
        <p:txBody>
          <a:bodyPr vert="horz" lIns="91440" tIns="45720" rIns="91440" bIns="45720" rtlCol="0" anchor="ctr"/>
          <a:lstStyle>
            <a:lvl1pPr algn="ctr">
              <a:defRPr sz="1600" cap="all" baseline="0">
                <a:solidFill>
                  <a:srgbClr val="FFFFFF"/>
                </a:solidFill>
              </a:defRPr>
            </a:lvl1pPr>
          </a:lstStyle>
          <a:p>
            <a:r>
              <a:rPr lang="ru-RU" dirty="0"/>
              <a:t>Общая информация</a:t>
            </a:r>
          </a:p>
        </p:txBody>
      </p:sp>
      <p:sp>
        <p:nvSpPr>
          <p:cNvPr id="11"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2000" baseline="0">
                <a:solidFill>
                  <a:srgbClr val="FFFFFF"/>
                </a:solidFill>
              </a:defRPr>
            </a:lvl1p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320825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Дата 1"/>
          <p:cNvSpPr>
            <a:spLocks noGrp="1"/>
          </p:cNvSpPr>
          <p:nvPr>
            <p:ph type="dt" sz="half" idx="2"/>
          </p:nvPr>
        </p:nvSpPr>
        <p:spPr/>
        <p:txBody>
          <a:bodyPr>
            <a:normAutofit/>
          </a:bodyPr>
          <a:lstStyle/>
          <a:p>
            <a:pPr>
              <a:tabLst>
                <a:tab pos="1347788" algn="l"/>
              </a:tabLst>
            </a:pPr>
            <a:r>
              <a:rPr lang="ru-RU" dirty="0"/>
              <a:t>Левкович Н.В.</a:t>
            </a:r>
            <a:r>
              <a:rPr lang="en-US" dirty="0"/>
              <a:t>	</a:t>
            </a:r>
            <a:r>
              <a:rPr lang="ru-RU" dirty="0"/>
              <a:t>2021/2022</a:t>
            </a:r>
          </a:p>
        </p:txBody>
      </p:sp>
      <p:sp>
        <p:nvSpPr>
          <p:cNvPr id="16" name="Нижний колонтитул 2"/>
          <p:cNvSpPr>
            <a:spLocks noGrp="1"/>
          </p:cNvSpPr>
          <p:nvPr>
            <p:ph type="ftr" sz="quarter" idx="3"/>
          </p:nvPr>
        </p:nvSpPr>
        <p:spPr/>
        <p:txBody>
          <a:bodyPr/>
          <a:lstStyle/>
          <a:p>
            <a:r>
              <a:rPr lang="ru-RU"/>
              <a:t>принципы работы компьютера</a:t>
            </a:r>
            <a:endParaRPr lang="ru-RU" dirty="0"/>
          </a:p>
        </p:txBody>
      </p:sp>
      <p:sp>
        <p:nvSpPr>
          <p:cNvPr id="7" name="Номер слайда 6"/>
          <p:cNvSpPr>
            <a:spLocks noGrp="1"/>
          </p:cNvSpPr>
          <p:nvPr>
            <p:ph type="sldNum" sz="quarter" idx="4"/>
          </p:nvPr>
        </p:nvSpPr>
        <p:spPr/>
        <p:txBody>
          <a:bodyPr/>
          <a:lstStyle/>
          <a:p>
            <a:pPr>
              <a:defRPr/>
            </a:pPr>
            <a:fld id="{95B599F1-815C-4EB2-83E0-DBE13DBC771F}" type="slidenum">
              <a:rPr lang="ru-RU" smtClean="0"/>
              <a:pPr>
                <a:defRPr/>
              </a:pPr>
              <a:t>10</a:t>
            </a:fld>
            <a:endParaRPr lang="ru-RU"/>
          </a:p>
        </p:txBody>
      </p:sp>
      <p:pic>
        <p:nvPicPr>
          <p:cNvPr id="11" name="Рисунок 7" descr="коммутаторы.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41750" y="2749550"/>
            <a:ext cx="4572000" cy="310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9"/>
          <p:cNvSpPr txBox="1">
            <a:spLocks noChangeArrowheads="1"/>
          </p:cNvSpPr>
          <p:nvPr/>
        </p:nvSpPr>
        <p:spPr bwMode="auto">
          <a:xfrm>
            <a:off x="1020763" y="5457825"/>
            <a:ext cx="2082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altLang="ru-RU"/>
              <a:t>Смартфон</a:t>
            </a:r>
          </a:p>
        </p:txBody>
      </p:sp>
      <p:sp>
        <p:nvSpPr>
          <p:cNvPr id="13" name="TextBox 10"/>
          <p:cNvSpPr txBox="1">
            <a:spLocks noChangeArrowheads="1"/>
          </p:cNvSpPr>
          <p:nvPr/>
        </p:nvSpPr>
        <p:spPr bwMode="auto">
          <a:xfrm>
            <a:off x="4027488" y="5408613"/>
            <a:ext cx="3375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altLang="ru-RU"/>
              <a:t>Сетевые коммутаторы</a:t>
            </a:r>
          </a:p>
        </p:txBody>
      </p:sp>
      <p:pic>
        <p:nvPicPr>
          <p:cNvPr id="15" name="Picture 4" descr="Картинки по запросу iphone 6"/>
          <p:cNvPicPr>
            <a:picLocks noChangeAspect="1" noChangeArrowheads="1"/>
          </p:cNvPicPr>
          <p:nvPr/>
        </p:nvPicPr>
        <p:blipFill>
          <a:blip r:embed="rId3">
            <a:extLst>
              <a:ext uri="{28A0092B-C50C-407E-A947-70E740481C1C}">
                <a14:useLocalDpi xmlns:a14="http://schemas.microsoft.com/office/drawing/2010/main" val="0"/>
              </a:ext>
            </a:extLst>
          </a:blip>
          <a:srcRect l="13429"/>
          <a:stretch>
            <a:fillRect/>
          </a:stretch>
        </p:blipFill>
        <p:spPr bwMode="auto">
          <a:xfrm>
            <a:off x="760413" y="3254375"/>
            <a:ext cx="2862262" cy="220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Заголовок 13"/>
          <p:cNvSpPr txBox="1">
            <a:spLocks/>
          </p:cNvSpPr>
          <p:nvPr/>
        </p:nvSpPr>
        <p:spPr>
          <a:xfrm>
            <a:off x="179512" y="44624"/>
            <a:ext cx="8707438" cy="2585144"/>
          </a:xfrm>
          <a:prstGeom prst="rect">
            <a:avLst/>
          </a:prstGeom>
        </p:spPr>
        <p:txBody>
          <a:bodyPr vert="horz" lIns="91440" tIns="45720" rIns="91440" bIns="45720" rtlCol="0"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00000"/>
              </a:lnSpc>
              <a:spcBef>
                <a:spcPts val="1200"/>
              </a:spcBef>
            </a:pPr>
            <a:r>
              <a:rPr lang="ru-RU" altLang="ru-RU" sz="3100" dirty="0">
                <a:latin typeface="+mn-lt"/>
              </a:rPr>
              <a:t>Аппаратные и программные средства компьютеров</a:t>
            </a:r>
            <a:endParaRPr lang="en-US" altLang="ru-RU" sz="3100" dirty="0">
              <a:latin typeface="+mn-lt"/>
            </a:endParaRPr>
          </a:p>
          <a:p>
            <a:pPr>
              <a:lnSpc>
                <a:spcPct val="100000"/>
              </a:lnSpc>
              <a:spcBef>
                <a:spcPts val="1200"/>
              </a:spcBef>
            </a:pPr>
            <a:r>
              <a:rPr lang="ru-RU" altLang="ru-RU" sz="2200" b="1" dirty="0">
                <a:solidFill>
                  <a:schemeClr val="bg2">
                    <a:lumMod val="50000"/>
                  </a:schemeClr>
                </a:solidFill>
                <a:latin typeface="+mn-lt"/>
              </a:rPr>
              <a:t>КОМПЬЮТЕР</a:t>
            </a:r>
            <a:r>
              <a:rPr lang="ru-RU" altLang="ru-RU" sz="2200" dirty="0">
                <a:solidFill>
                  <a:schemeClr val="bg2"/>
                </a:solidFill>
                <a:latin typeface="+mn-lt"/>
              </a:rPr>
              <a:t> </a:t>
            </a:r>
            <a:r>
              <a:rPr lang="ru-RU" altLang="ru-RU" sz="2200" dirty="0">
                <a:latin typeface="+mn-lt"/>
              </a:rPr>
              <a:t>(англ. </a:t>
            </a:r>
            <a:r>
              <a:rPr lang="ru-RU" altLang="ru-RU" sz="2200" dirty="0" err="1">
                <a:latin typeface="+mn-lt"/>
              </a:rPr>
              <a:t>computer</a:t>
            </a:r>
            <a:r>
              <a:rPr lang="ru-RU" altLang="ru-RU" sz="2200" dirty="0">
                <a:latin typeface="+mn-lt"/>
              </a:rPr>
              <a:t>, от лат. </a:t>
            </a:r>
            <a:r>
              <a:rPr lang="ru-RU" altLang="ru-RU" sz="2200" dirty="0" err="1">
                <a:latin typeface="+mn-lt"/>
              </a:rPr>
              <a:t>computo</a:t>
            </a:r>
            <a:r>
              <a:rPr lang="ru-RU" altLang="ru-RU" sz="2200" dirty="0">
                <a:latin typeface="+mn-lt"/>
              </a:rPr>
              <a:t> — считаю) - </a:t>
            </a:r>
            <a:r>
              <a:rPr lang="ru-RU" altLang="ru-RU" sz="2200" dirty="0"/>
              <a:t>машина для приема, переработки, хранения и выдачи информации в электронном виде, которая может воспринимать и выполнять сложные последовательности вычислительных операций по заданной последовательности инструкций — программе.</a:t>
            </a:r>
            <a:endParaRPr lang="ru-RU" sz="2200" dirty="0"/>
          </a:p>
        </p:txBody>
      </p:sp>
    </p:spTree>
    <p:extLst>
      <p:ext uri="{BB962C8B-B14F-4D97-AF65-F5344CB8AC3E}">
        <p14:creationId xmlns:p14="http://schemas.microsoft.com/office/powerpoint/2010/main" val="299493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Дата 1"/>
          <p:cNvSpPr>
            <a:spLocks noGrp="1"/>
          </p:cNvSpPr>
          <p:nvPr>
            <p:ph type="dt" sz="half" idx="2"/>
          </p:nvPr>
        </p:nvSpPr>
        <p:spPr/>
        <p:txBody>
          <a:bodyPr>
            <a:normAutofit/>
          </a:bodyPr>
          <a:lstStyle/>
          <a:p>
            <a:pPr>
              <a:tabLst>
                <a:tab pos="1347788" algn="l"/>
              </a:tabLst>
            </a:pPr>
            <a:r>
              <a:rPr lang="ru-RU" dirty="0"/>
              <a:t>Левкович Н.В.</a:t>
            </a:r>
            <a:r>
              <a:rPr lang="en-US" dirty="0"/>
              <a:t>	</a:t>
            </a:r>
            <a:r>
              <a:rPr lang="ru-RU" dirty="0"/>
              <a:t>2021/2022</a:t>
            </a:r>
          </a:p>
        </p:txBody>
      </p:sp>
      <p:sp>
        <p:nvSpPr>
          <p:cNvPr id="12" name="Нижний колонтитул 2"/>
          <p:cNvSpPr>
            <a:spLocks noGrp="1"/>
          </p:cNvSpPr>
          <p:nvPr>
            <p:ph type="ftr" sz="quarter" idx="3"/>
          </p:nvPr>
        </p:nvSpPr>
        <p:spPr/>
        <p:txBody>
          <a:bodyPr/>
          <a:lstStyle/>
          <a:p>
            <a:r>
              <a:rPr lang="ru-RU"/>
              <a:t>принципы работы компьютера</a:t>
            </a:r>
            <a:endParaRPr lang="ru-RU" dirty="0"/>
          </a:p>
        </p:txBody>
      </p:sp>
      <p:sp>
        <p:nvSpPr>
          <p:cNvPr id="7" name="Номер слайда 6"/>
          <p:cNvSpPr>
            <a:spLocks noGrp="1"/>
          </p:cNvSpPr>
          <p:nvPr>
            <p:ph type="sldNum" sz="quarter" idx="4"/>
          </p:nvPr>
        </p:nvSpPr>
        <p:spPr/>
        <p:txBody>
          <a:bodyPr/>
          <a:lstStyle/>
          <a:p>
            <a:pPr>
              <a:defRPr/>
            </a:pPr>
            <a:fld id="{95B599F1-815C-4EB2-83E0-DBE13DBC771F}" type="slidenum">
              <a:rPr lang="ru-RU" smtClean="0"/>
              <a:pPr>
                <a:defRPr/>
              </a:pPr>
              <a:t>11</a:t>
            </a:fld>
            <a:endParaRPr lang="ru-RU"/>
          </a:p>
        </p:txBody>
      </p:sp>
      <p:pic>
        <p:nvPicPr>
          <p:cNvPr id="10" name="Рисунок 9" descr="DSP.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4213" y="2986088"/>
            <a:ext cx="3048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0"/>
          <p:cNvSpPr txBox="1">
            <a:spLocks noChangeArrowheads="1"/>
          </p:cNvSpPr>
          <p:nvPr/>
        </p:nvSpPr>
        <p:spPr bwMode="auto">
          <a:xfrm>
            <a:off x="709613" y="4979988"/>
            <a:ext cx="32781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altLang="ru-RU"/>
              <a:t>Цифровой сигнальный процессор на отладочной плате</a:t>
            </a:r>
          </a:p>
        </p:txBody>
      </p:sp>
      <p:pic>
        <p:nvPicPr>
          <p:cNvPr id="18" name="Рисунок 13"/>
          <p:cNvPicPr>
            <a:picLocks noChangeAspect="1"/>
          </p:cNvPicPr>
          <p:nvPr/>
        </p:nvPicPr>
        <p:blipFill rotWithShape="1">
          <a:blip r:embed="rId4"/>
          <a:srcRect l="11370" t="21321" r="2845" b="18268"/>
          <a:stretch/>
        </p:blipFill>
        <p:spPr bwMode="auto">
          <a:xfrm>
            <a:off x="4541750" y="2915351"/>
            <a:ext cx="4345200" cy="30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Заголовок 13"/>
          <p:cNvSpPr txBox="1">
            <a:spLocks/>
          </p:cNvSpPr>
          <p:nvPr/>
        </p:nvSpPr>
        <p:spPr>
          <a:xfrm>
            <a:off x="179512" y="44624"/>
            <a:ext cx="8707438" cy="2585144"/>
          </a:xfrm>
          <a:prstGeom prst="rect">
            <a:avLst/>
          </a:prstGeom>
        </p:spPr>
        <p:txBody>
          <a:bodyPr vert="horz" lIns="91440" tIns="45720" rIns="91440" bIns="45720" rtlCol="0"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00000"/>
              </a:lnSpc>
              <a:spcBef>
                <a:spcPts val="1200"/>
              </a:spcBef>
            </a:pPr>
            <a:r>
              <a:rPr lang="ru-RU" altLang="ru-RU" sz="3100" dirty="0">
                <a:latin typeface="+mn-lt"/>
              </a:rPr>
              <a:t>Аппаратные и программные средства компьютеров</a:t>
            </a:r>
            <a:endParaRPr lang="en-US" altLang="ru-RU" sz="3100" dirty="0">
              <a:latin typeface="+mn-lt"/>
            </a:endParaRPr>
          </a:p>
          <a:p>
            <a:pPr>
              <a:lnSpc>
                <a:spcPct val="100000"/>
              </a:lnSpc>
              <a:spcBef>
                <a:spcPts val="1200"/>
              </a:spcBef>
            </a:pPr>
            <a:r>
              <a:rPr lang="ru-RU" altLang="ru-RU" sz="2200" b="1" dirty="0">
                <a:solidFill>
                  <a:schemeClr val="bg2">
                    <a:lumMod val="50000"/>
                  </a:schemeClr>
                </a:solidFill>
                <a:latin typeface="+mn-lt"/>
              </a:rPr>
              <a:t>КОМПЬЮТЕР</a:t>
            </a:r>
            <a:r>
              <a:rPr lang="ru-RU" altLang="ru-RU" sz="2200" dirty="0">
                <a:solidFill>
                  <a:schemeClr val="bg2"/>
                </a:solidFill>
                <a:latin typeface="+mn-lt"/>
              </a:rPr>
              <a:t> </a:t>
            </a:r>
            <a:r>
              <a:rPr lang="ru-RU" altLang="ru-RU" sz="2200" dirty="0">
                <a:latin typeface="+mn-lt"/>
              </a:rPr>
              <a:t>(англ. </a:t>
            </a:r>
            <a:r>
              <a:rPr lang="ru-RU" altLang="ru-RU" sz="2200" dirty="0" err="1">
                <a:latin typeface="+mn-lt"/>
              </a:rPr>
              <a:t>computer</a:t>
            </a:r>
            <a:r>
              <a:rPr lang="ru-RU" altLang="ru-RU" sz="2200" dirty="0">
                <a:latin typeface="+mn-lt"/>
              </a:rPr>
              <a:t>, от лат. </a:t>
            </a:r>
            <a:r>
              <a:rPr lang="ru-RU" altLang="ru-RU" sz="2200" dirty="0" err="1">
                <a:latin typeface="+mn-lt"/>
              </a:rPr>
              <a:t>computo</a:t>
            </a:r>
            <a:r>
              <a:rPr lang="ru-RU" altLang="ru-RU" sz="2200" dirty="0">
                <a:latin typeface="+mn-lt"/>
              </a:rPr>
              <a:t> — считаю) - </a:t>
            </a:r>
            <a:r>
              <a:rPr lang="ru-RU" altLang="ru-RU" sz="2200" dirty="0"/>
              <a:t>машина для приема, переработки, хранения и выдачи информации в электронном виде, которая может воспринимать и выполнять сложные последовательности вычислительных операций по заданной последовательности инструкций — программе.</a:t>
            </a:r>
            <a:endParaRPr lang="ru-RU" sz="2200" dirty="0"/>
          </a:p>
        </p:txBody>
      </p:sp>
      <p:sp>
        <p:nvSpPr>
          <p:cNvPr id="16" name="TextBox 12"/>
          <p:cNvSpPr txBox="1">
            <a:spLocks noChangeArrowheads="1"/>
          </p:cNvSpPr>
          <p:nvPr/>
        </p:nvSpPr>
        <p:spPr bwMode="auto">
          <a:xfrm>
            <a:off x="6033144" y="5214938"/>
            <a:ext cx="33178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ru-RU" altLang="ru-RU" dirty="0"/>
              <a:t>Микроконтроллер </a:t>
            </a:r>
            <a:r>
              <a:rPr lang="ru-RU" dirty="0"/>
              <a:t>STM32F103</a:t>
            </a:r>
            <a:r>
              <a:rPr lang="en-US" dirty="0"/>
              <a:t> </a:t>
            </a:r>
            <a:r>
              <a:rPr lang="ru-RU" dirty="0"/>
              <a:t>на отладочной плате </a:t>
            </a:r>
            <a:r>
              <a:rPr lang="en-US" dirty="0" err="1"/>
              <a:t>BluePill</a:t>
            </a:r>
            <a:endParaRPr lang="ru-RU" altLang="ru-RU" dirty="0"/>
          </a:p>
        </p:txBody>
      </p:sp>
    </p:spTree>
    <p:extLst>
      <p:ext uri="{BB962C8B-B14F-4D97-AF65-F5344CB8AC3E}">
        <p14:creationId xmlns:p14="http://schemas.microsoft.com/office/powerpoint/2010/main" val="3075118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Дата 1"/>
          <p:cNvSpPr>
            <a:spLocks noGrp="1"/>
          </p:cNvSpPr>
          <p:nvPr>
            <p:ph type="dt" sz="half" idx="2"/>
          </p:nvPr>
        </p:nvSpPr>
        <p:spPr/>
        <p:txBody>
          <a:bodyPr>
            <a:normAutofit/>
          </a:bodyPr>
          <a:lstStyle/>
          <a:p>
            <a:pPr>
              <a:tabLst>
                <a:tab pos="1347788" algn="l"/>
              </a:tabLst>
            </a:pPr>
            <a:r>
              <a:rPr lang="ru-RU" dirty="0"/>
              <a:t>Левкович Н.В.</a:t>
            </a:r>
            <a:r>
              <a:rPr lang="en-US" dirty="0"/>
              <a:t>	</a:t>
            </a:r>
            <a:r>
              <a:rPr lang="ru-RU" dirty="0"/>
              <a:t>2021/2022</a:t>
            </a:r>
          </a:p>
        </p:txBody>
      </p:sp>
      <p:sp>
        <p:nvSpPr>
          <p:cNvPr id="12" name="Нижний колонтитул 2"/>
          <p:cNvSpPr>
            <a:spLocks noGrp="1"/>
          </p:cNvSpPr>
          <p:nvPr>
            <p:ph type="ftr" sz="quarter" idx="3"/>
          </p:nvPr>
        </p:nvSpPr>
        <p:spPr/>
        <p:txBody>
          <a:bodyPr/>
          <a:lstStyle/>
          <a:p>
            <a:r>
              <a:rPr lang="ru-RU"/>
              <a:t>принципы работы компьютера</a:t>
            </a:r>
            <a:endParaRPr lang="ru-RU" dirty="0"/>
          </a:p>
        </p:txBody>
      </p:sp>
      <p:sp>
        <p:nvSpPr>
          <p:cNvPr id="7" name="Номер слайда 6"/>
          <p:cNvSpPr>
            <a:spLocks noGrp="1"/>
          </p:cNvSpPr>
          <p:nvPr>
            <p:ph type="sldNum" sz="quarter" idx="4"/>
          </p:nvPr>
        </p:nvSpPr>
        <p:spPr/>
        <p:txBody>
          <a:bodyPr/>
          <a:lstStyle/>
          <a:p>
            <a:fld id="{4FAB73BC-B049-4115-A692-8D63A059BFB8}" type="slidenum">
              <a:rPr lang="en-US" smtClean="0"/>
              <a:pPr/>
              <a:t>12</a:t>
            </a:fld>
            <a:endParaRPr lang="en-US" dirty="0"/>
          </a:p>
        </p:txBody>
      </p:sp>
      <p:sp>
        <p:nvSpPr>
          <p:cNvPr id="2" name="Заголовок 1"/>
          <p:cNvSpPr>
            <a:spLocks noGrp="1"/>
          </p:cNvSpPr>
          <p:nvPr>
            <p:ph type="title" idx="4294967295"/>
          </p:nvPr>
        </p:nvSpPr>
        <p:spPr>
          <a:xfrm>
            <a:off x="1600200" y="393700"/>
            <a:ext cx="7543800" cy="596900"/>
          </a:xfrm>
        </p:spPr>
        <p:txBody>
          <a:bodyPr anchor="ctr">
            <a:normAutofit fontScale="90000"/>
          </a:bodyPr>
          <a:lstStyle/>
          <a:p>
            <a:r>
              <a:rPr lang="ru-RU" dirty="0"/>
              <a:t>Архитектура процессора</a:t>
            </a:r>
          </a:p>
        </p:txBody>
      </p:sp>
      <p:pic>
        <p:nvPicPr>
          <p:cNvPr id="8" name="Рисунок 53" descr="Von_Neumann_7.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4038" y="1449388"/>
            <a:ext cx="2587625" cy="251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55"/>
          <p:cNvSpPr txBox="1">
            <a:spLocks noChangeArrowheads="1"/>
          </p:cNvSpPr>
          <p:nvPr/>
        </p:nvSpPr>
        <p:spPr bwMode="auto">
          <a:xfrm>
            <a:off x="3249613" y="1468438"/>
            <a:ext cx="5300662"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altLang="ru-RU" b="1" dirty="0"/>
              <a:t>Джон фон Нейман</a:t>
            </a:r>
          </a:p>
          <a:p>
            <a:pPr eaLnBrk="1" hangingPunct="1"/>
            <a:endParaRPr lang="ru-RU" altLang="ru-RU" sz="100" dirty="0"/>
          </a:p>
          <a:p>
            <a:pPr eaLnBrk="1" hangingPunct="1">
              <a:spcBef>
                <a:spcPts val="600"/>
              </a:spcBef>
            </a:pPr>
            <a:r>
              <a:rPr lang="ru-RU" altLang="ru-RU" dirty="0"/>
              <a:t>Родился 3 ноября 1903 г. в Венгрии в богатой еврейской семье. </a:t>
            </a:r>
          </a:p>
          <a:p>
            <a:pPr eaLnBrk="1" hangingPunct="1">
              <a:spcBef>
                <a:spcPts val="600"/>
              </a:spcBef>
            </a:pPr>
            <a:r>
              <a:rPr lang="ru-RU" altLang="ru-RU" dirty="0"/>
              <a:t>Первая научная работа – 1921 г.</a:t>
            </a:r>
          </a:p>
          <a:p>
            <a:pPr eaLnBrk="1" hangingPunct="1">
              <a:spcBef>
                <a:spcPts val="600"/>
              </a:spcBef>
            </a:pPr>
            <a:r>
              <a:rPr lang="ru-RU" altLang="ru-RU" dirty="0"/>
              <a:t>Диплом инженера-химика и одновременная защита диссертации – 1925 г.</a:t>
            </a:r>
          </a:p>
          <a:p>
            <a:pPr eaLnBrk="1" hangingPunct="1">
              <a:spcBef>
                <a:spcPts val="600"/>
              </a:spcBef>
            </a:pPr>
            <a:r>
              <a:rPr lang="ru-RU" altLang="ru-RU" dirty="0"/>
              <a:t>Статья «К теории стратегических игр» –  доказательство теоремы о минимаксе – 1928 г.</a:t>
            </a:r>
          </a:p>
        </p:txBody>
      </p:sp>
      <p:sp>
        <p:nvSpPr>
          <p:cNvPr id="10" name="TextBox 56"/>
          <p:cNvSpPr txBox="1">
            <a:spLocks noChangeArrowheads="1"/>
          </p:cNvSpPr>
          <p:nvPr/>
        </p:nvSpPr>
        <p:spPr bwMode="auto">
          <a:xfrm>
            <a:off x="534988" y="3997325"/>
            <a:ext cx="7977187"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600"/>
              </a:spcBef>
            </a:pPr>
            <a:r>
              <a:rPr lang="ru-RU" altLang="ru-RU" dirty="0"/>
              <a:t>Книга «Математические основы квантовой механики» – 1932 г.</a:t>
            </a:r>
          </a:p>
          <a:p>
            <a:pPr eaLnBrk="1" hangingPunct="1">
              <a:spcBef>
                <a:spcPts val="600"/>
              </a:spcBef>
            </a:pPr>
            <a:r>
              <a:rPr lang="ru-RU" altLang="ru-RU" dirty="0"/>
              <a:t>Разработка методов оптимального бомбометания – 1939 – 1943 гг.</a:t>
            </a:r>
          </a:p>
          <a:p>
            <a:pPr eaLnBrk="1" hangingPunct="1">
              <a:spcBef>
                <a:spcPts val="600"/>
              </a:spcBef>
            </a:pPr>
            <a:r>
              <a:rPr lang="ru-RU" altLang="ru-RU" dirty="0"/>
              <a:t>Математическая модель атомной бомбы</a:t>
            </a:r>
          </a:p>
          <a:p>
            <a:pPr eaLnBrk="1" hangingPunct="1">
              <a:spcBef>
                <a:spcPts val="600"/>
              </a:spcBef>
            </a:pPr>
            <a:r>
              <a:rPr lang="ru-RU" altLang="ru-RU" dirty="0"/>
              <a:t>Метод Монте-Карло (совместно с </a:t>
            </a:r>
            <a:r>
              <a:rPr lang="ru-RU" altLang="ru-RU" dirty="0" err="1"/>
              <a:t>С.Уламом</a:t>
            </a:r>
            <a:r>
              <a:rPr lang="ru-RU" altLang="ru-RU" dirty="0"/>
              <a:t>)</a:t>
            </a:r>
          </a:p>
          <a:p>
            <a:pPr eaLnBrk="1" hangingPunct="1">
              <a:spcBef>
                <a:spcPts val="600"/>
              </a:spcBef>
            </a:pPr>
            <a:r>
              <a:rPr lang="ru-RU" altLang="ru-RU" dirty="0"/>
              <a:t>Современная архитектура компьютера – 1945 год</a:t>
            </a:r>
          </a:p>
          <a:p>
            <a:pPr eaLnBrk="1" hangingPunct="1">
              <a:spcBef>
                <a:spcPts val="600"/>
              </a:spcBef>
            </a:pPr>
            <a:r>
              <a:rPr lang="ru-RU" altLang="ru-RU" dirty="0"/>
              <a:t>Умер в 1957 г. </a:t>
            </a:r>
          </a:p>
        </p:txBody>
      </p:sp>
    </p:spTree>
    <p:extLst>
      <p:ext uri="{BB962C8B-B14F-4D97-AF65-F5344CB8AC3E}">
        <p14:creationId xmlns:p14="http://schemas.microsoft.com/office/powerpoint/2010/main" val="3725112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7"/>
          <p:cNvSpPr>
            <a:spLocks noGrp="1"/>
          </p:cNvSpPr>
          <p:nvPr>
            <p:ph idx="1"/>
          </p:nvPr>
        </p:nvSpPr>
        <p:spPr>
          <a:xfrm>
            <a:off x="327259" y="1260910"/>
            <a:ext cx="8653111" cy="4803006"/>
          </a:xfrm>
        </p:spPr>
        <p:txBody>
          <a:bodyPr>
            <a:noAutofit/>
          </a:bodyPr>
          <a:lstStyle/>
          <a:p>
            <a:pPr marL="0" indent="0"/>
            <a:r>
              <a:rPr lang="ru-RU" sz="2400" dirty="0"/>
              <a:t>Основные принципы (из доклада о машине </a:t>
            </a:r>
            <a:r>
              <a:rPr lang="en-US" sz="2400" dirty="0"/>
              <a:t>EDVAC </a:t>
            </a:r>
            <a:r>
              <a:rPr lang="ru-RU" sz="2400" dirty="0"/>
              <a:t>– 1945г):</a:t>
            </a:r>
          </a:p>
          <a:p>
            <a:pPr marL="355600" indent="-355600">
              <a:buFont typeface="+mj-lt"/>
              <a:buAutoNum type="arabicPeriod"/>
            </a:pPr>
            <a:r>
              <a:rPr lang="ru-RU" sz="2400" b="1" u="sng" dirty="0"/>
              <a:t>Принцип двоичного кодирования </a:t>
            </a:r>
            <a:r>
              <a:rPr lang="ru-RU" sz="2400" dirty="0"/>
              <a:t>– вся информация кодируется в двоичном виде</a:t>
            </a:r>
          </a:p>
          <a:p>
            <a:pPr marL="355600" indent="-355600">
              <a:buFont typeface="+mj-lt"/>
              <a:buAutoNum type="arabicPeriod"/>
            </a:pPr>
            <a:r>
              <a:rPr lang="ru-RU" sz="2400" b="1" u="sng" dirty="0"/>
              <a:t>Принцип программного управления </a:t>
            </a:r>
            <a:r>
              <a:rPr lang="ru-RU" sz="2400" dirty="0"/>
              <a:t>– программа состоит из набора команд, которые выполняются процессором автоматически друг за другом в определённой последовательности</a:t>
            </a:r>
          </a:p>
          <a:p>
            <a:pPr marL="355600" indent="-355600">
              <a:buFont typeface="+mj-lt"/>
              <a:buAutoNum type="arabicPeriod"/>
            </a:pPr>
            <a:r>
              <a:rPr lang="ru-RU" sz="2400" b="1" u="sng" dirty="0"/>
              <a:t>Принцип однородности памяти </a:t>
            </a:r>
            <a:r>
              <a:rPr lang="ru-RU" sz="2400" dirty="0"/>
              <a:t>– программы и данные хранятся в одной и той же памяти</a:t>
            </a:r>
          </a:p>
          <a:p>
            <a:pPr marL="355600" indent="-355600">
              <a:buFont typeface="+mj-lt"/>
              <a:buAutoNum type="arabicPeriod"/>
            </a:pPr>
            <a:r>
              <a:rPr lang="ru-RU" sz="2400" b="1" u="sng" dirty="0"/>
              <a:t>Принцип адресности </a:t>
            </a:r>
            <a:r>
              <a:rPr lang="ru-RU" sz="2400" dirty="0"/>
              <a:t>– память состоит из пронумерованных ячеек, процессору в любой момент времени доступна любая ячейка</a:t>
            </a:r>
          </a:p>
        </p:txBody>
      </p:sp>
      <p:sp>
        <p:nvSpPr>
          <p:cNvPr id="7" name="Номер слайда 6"/>
          <p:cNvSpPr>
            <a:spLocks noGrp="1"/>
          </p:cNvSpPr>
          <p:nvPr>
            <p:ph type="sldNum" sz="quarter" idx="4"/>
          </p:nvPr>
        </p:nvSpPr>
        <p:spPr>
          <a:xfrm>
            <a:off x="7425344" y="6459786"/>
            <a:ext cx="984019" cy="365125"/>
          </a:xfrm>
        </p:spPr>
        <p:txBody>
          <a:bodyPr/>
          <a:lstStyle/>
          <a:p>
            <a:fld id="{4FAB73BC-B049-4115-A692-8D63A059BFB8}" type="slidenum">
              <a:rPr lang="en-US" smtClean="0"/>
              <a:pPr/>
              <a:t>13</a:t>
            </a:fld>
            <a:endParaRPr lang="en-US" dirty="0"/>
          </a:p>
        </p:txBody>
      </p:sp>
      <p:sp>
        <p:nvSpPr>
          <p:cNvPr id="10" name="Заголовок 1"/>
          <p:cNvSpPr txBox="1">
            <a:spLocks/>
          </p:cNvSpPr>
          <p:nvPr/>
        </p:nvSpPr>
        <p:spPr>
          <a:xfrm>
            <a:off x="822961" y="188640"/>
            <a:ext cx="7543800" cy="1080120"/>
          </a:xfrm>
          <a:prstGeom prst="rect">
            <a:avLst/>
          </a:prstGeom>
        </p:spPr>
        <p:txBody>
          <a:bodyPr anchor="ctr">
            <a:normAutofit fontScale="90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t>Архитектура фон Неймана</a:t>
            </a:r>
            <a:br>
              <a:rPr lang="ru-RU" dirty="0"/>
            </a:br>
            <a:r>
              <a:rPr lang="ru-RU" dirty="0"/>
              <a:t>				(принстонская)</a:t>
            </a:r>
          </a:p>
        </p:txBody>
      </p:sp>
      <p:sp>
        <p:nvSpPr>
          <p:cNvPr id="9" name="Дата 1"/>
          <p:cNvSpPr>
            <a:spLocks noGrp="1"/>
          </p:cNvSpPr>
          <p:nvPr>
            <p:ph type="dt" sz="half" idx="2"/>
          </p:nvPr>
        </p:nvSpPr>
        <p:spPr>
          <a:xfrm>
            <a:off x="288759" y="6459786"/>
            <a:ext cx="2388406" cy="365125"/>
          </a:xfrm>
        </p:spPr>
        <p:txBody>
          <a:bodyPr>
            <a:normAutofit/>
          </a:bodyPr>
          <a:lstStyle/>
          <a:p>
            <a:pPr>
              <a:tabLst>
                <a:tab pos="1347788" algn="l"/>
              </a:tabLst>
            </a:pPr>
            <a:r>
              <a:rPr lang="ru-RU" dirty="0"/>
              <a:t>Левкович Н.В.</a:t>
            </a:r>
            <a:r>
              <a:rPr lang="en-US" dirty="0"/>
              <a:t>	</a:t>
            </a:r>
            <a:r>
              <a:rPr lang="ru-RU" dirty="0"/>
              <a:t>2021/2022</a:t>
            </a:r>
          </a:p>
        </p:txBody>
      </p:sp>
      <p:sp>
        <p:nvSpPr>
          <p:cNvPr id="11" name="Нижний колонтитул 2"/>
          <p:cNvSpPr>
            <a:spLocks noGrp="1"/>
          </p:cNvSpPr>
          <p:nvPr>
            <p:ph type="ftr" sz="quarter" idx="3"/>
          </p:nvPr>
        </p:nvSpPr>
        <p:spPr>
          <a:xfrm>
            <a:off x="2764640" y="6459786"/>
            <a:ext cx="3764498" cy="365125"/>
          </a:xfrm>
        </p:spPr>
        <p:txBody>
          <a:bodyPr/>
          <a:lstStyle/>
          <a:p>
            <a:r>
              <a:rPr lang="ru-RU"/>
              <a:t>принципы работы компьютера</a:t>
            </a:r>
            <a:endParaRPr lang="ru-RU" dirty="0"/>
          </a:p>
        </p:txBody>
      </p:sp>
    </p:spTree>
    <p:extLst>
      <p:ext uri="{BB962C8B-B14F-4D97-AF65-F5344CB8AC3E}">
        <p14:creationId xmlns:p14="http://schemas.microsoft.com/office/powerpoint/2010/main" val="813767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омер слайда 4"/>
          <p:cNvSpPr>
            <a:spLocks noGrp="1"/>
          </p:cNvSpPr>
          <p:nvPr>
            <p:ph type="sldNum" sz="quarter" idx="4"/>
          </p:nvPr>
        </p:nvSpPr>
        <p:spPr>
          <a:xfrm>
            <a:off x="7425344" y="6459786"/>
            <a:ext cx="984019" cy="365125"/>
          </a:xfrm>
        </p:spPr>
        <p:txBody>
          <a:bodyPr/>
          <a:lstStyle/>
          <a:p>
            <a:fld id="{4FAB73BC-B049-4115-A692-8D63A059BFB8}" type="slidenum">
              <a:rPr lang="en-US" smtClean="0"/>
              <a:pPr/>
              <a:t>14</a:t>
            </a:fld>
            <a:endParaRPr lang="en-US" dirty="0"/>
          </a:p>
        </p:txBody>
      </p:sp>
      <p:sp>
        <p:nvSpPr>
          <p:cNvPr id="42" name="Заголовок 1"/>
          <p:cNvSpPr txBox="1">
            <a:spLocks/>
          </p:cNvSpPr>
          <p:nvPr/>
        </p:nvSpPr>
        <p:spPr>
          <a:xfrm>
            <a:off x="822961" y="394286"/>
            <a:ext cx="7543800" cy="595898"/>
          </a:xfrm>
          <a:prstGeom prst="rect">
            <a:avLst/>
          </a:prstGeom>
        </p:spPr>
        <p:txBody>
          <a:bodyPr anchor="ctr">
            <a:normAutofit fontScale="90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t>Архитектура Фон Неймана</a:t>
            </a:r>
          </a:p>
        </p:txBody>
      </p:sp>
      <p:grpSp>
        <p:nvGrpSpPr>
          <p:cNvPr id="13" name="Группа 12"/>
          <p:cNvGrpSpPr/>
          <p:nvPr/>
        </p:nvGrpSpPr>
        <p:grpSpPr>
          <a:xfrm>
            <a:off x="971600" y="4195619"/>
            <a:ext cx="7200800" cy="461665"/>
            <a:chOff x="971600" y="2852871"/>
            <a:chExt cx="7200800" cy="461665"/>
          </a:xfrm>
        </p:grpSpPr>
        <p:cxnSp>
          <p:nvCxnSpPr>
            <p:cNvPr id="19" name="Прямая со стрелкой 18"/>
            <p:cNvCxnSpPr/>
            <p:nvPr/>
          </p:nvCxnSpPr>
          <p:spPr>
            <a:xfrm>
              <a:off x="971600" y="2886833"/>
              <a:ext cx="7200800" cy="0"/>
            </a:xfrm>
            <a:prstGeom prst="straightConnector1">
              <a:avLst/>
            </a:prstGeom>
            <a:ln w="28575">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p:cNvCxnSpPr/>
            <p:nvPr/>
          </p:nvCxnSpPr>
          <p:spPr>
            <a:xfrm>
              <a:off x="971600" y="3284984"/>
              <a:ext cx="7200800" cy="0"/>
            </a:xfrm>
            <a:prstGeom prst="straightConnector1">
              <a:avLst/>
            </a:prstGeom>
            <a:ln w="28575">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247617" y="2852871"/>
              <a:ext cx="4907626" cy="461665"/>
            </a:xfrm>
            <a:prstGeom prst="rect">
              <a:avLst/>
            </a:prstGeom>
            <a:noFill/>
          </p:spPr>
          <p:txBody>
            <a:bodyPr wrap="none" rtlCol="0">
              <a:spAutoFit/>
            </a:bodyPr>
            <a:lstStyle/>
            <a:p>
              <a:r>
                <a:rPr lang="ru-RU" sz="2400" dirty="0"/>
                <a:t>шины адреса, данных и управления</a:t>
              </a:r>
            </a:p>
          </p:txBody>
        </p:sp>
      </p:grpSp>
      <p:sp>
        <p:nvSpPr>
          <p:cNvPr id="23" name="Прямоугольник 22"/>
          <p:cNvSpPr/>
          <p:nvPr/>
        </p:nvSpPr>
        <p:spPr>
          <a:xfrm flipV="1">
            <a:off x="2411760" y="1484784"/>
            <a:ext cx="4320480" cy="1858183"/>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a:p>
        </p:txBody>
      </p:sp>
      <p:sp>
        <p:nvSpPr>
          <p:cNvPr id="24" name="TextBox 23"/>
          <p:cNvSpPr txBox="1"/>
          <p:nvPr/>
        </p:nvSpPr>
        <p:spPr>
          <a:xfrm>
            <a:off x="3779912" y="2175246"/>
            <a:ext cx="1568314" cy="461665"/>
          </a:xfrm>
          <a:prstGeom prst="rect">
            <a:avLst/>
          </a:prstGeom>
          <a:noFill/>
        </p:spPr>
        <p:txBody>
          <a:bodyPr wrap="none" rtlCol="0">
            <a:spAutoFit/>
          </a:bodyPr>
          <a:lstStyle/>
          <a:p>
            <a:r>
              <a:rPr lang="ru-RU" sz="2400" dirty="0"/>
              <a:t>процессор</a:t>
            </a:r>
          </a:p>
        </p:txBody>
      </p:sp>
      <p:sp>
        <p:nvSpPr>
          <p:cNvPr id="36" name="Прямоугольник 35"/>
          <p:cNvSpPr/>
          <p:nvPr/>
        </p:nvSpPr>
        <p:spPr>
          <a:xfrm>
            <a:off x="1043608" y="5301207"/>
            <a:ext cx="1872208" cy="79208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dirty="0">
                <a:solidFill>
                  <a:schemeClr val="tx1"/>
                </a:solidFill>
              </a:rPr>
              <a:t>память</a:t>
            </a:r>
          </a:p>
        </p:txBody>
      </p:sp>
      <p:sp>
        <p:nvSpPr>
          <p:cNvPr id="38" name="Прямоугольник 37"/>
          <p:cNvSpPr/>
          <p:nvPr/>
        </p:nvSpPr>
        <p:spPr>
          <a:xfrm>
            <a:off x="3707904" y="5301207"/>
            <a:ext cx="1872208" cy="79208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dirty="0">
                <a:solidFill>
                  <a:schemeClr val="tx1"/>
                </a:solidFill>
              </a:rPr>
              <a:t>другие устройства</a:t>
            </a:r>
          </a:p>
        </p:txBody>
      </p:sp>
      <p:sp>
        <p:nvSpPr>
          <p:cNvPr id="39" name="Двойная стрелка вверх/вниз 38"/>
          <p:cNvSpPr/>
          <p:nvPr/>
        </p:nvSpPr>
        <p:spPr>
          <a:xfrm flipV="1">
            <a:off x="4499992" y="4584022"/>
            <a:ext cx="288032" cy="717185"/>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Прямоугольник 27"/>
          <p:cNvSpPr/>
          <p:nvPr/>
        </p:nvSpPr>
        <p:spPr>
          <a:xfrm>
            <a:off x="6300192" y="5301207"/>
            <a:ext cx="1872208" cy="79208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dirty="0">
                <a:solidFill>
                  <a:schemeClr val="tx1"/>
                </a:solidFill>
              </a:rPr>
              <a:t>другие устройства</a:t>
            </a:r>
          </a:p>
        </p:txBody>
      </p:sp>
      <p:sp>
        <p:nvSpPr>
          <p:cNvPr id="44" name="Двойная стрелка вверх/вниз 43"/>
          <p:cNvSpPr/>
          <p:nvPr/>
        </p:nvSpPr>
        <p:spPr>
          <a:xfrm flipV="1">
            <a:off x="1835696" y="4584022"/>
            <a:ext cx="288032" cy="717185"/>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5" name="Двойная стрелка вверх/вниз 44"/>
          <p:cNvSpPr/>
          <p:nvPr/>
        </p:nvSpPr>
        <p:spPr>
          <a:xfrm flipV="1">
            <a:off x="7092280" y="4584022"/>
            <a:ext cx="288032" cy="717185"/>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6" name="Двойная стрелка вверх/вниз 45"/>
          <p:cNvSpPr/>
          <p:nvPr/>
        </p:nvSpPr>
        <p:spPr>
          <a:xfrm flipV="1">
            <a:off x="4432258" y="3352921"/>
            <a:ext cx="279483" cy="908320"/>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9" name="Дата 1"/>
          <p:cNvSpPr>
            <a:spLocks noGrp="1"/>
          </p:cNvSpPr>
          <p:nvPr>
            <p:ph type="dt" sz="half" idx="2"/>
          </p:nvPr>
        </p:nvSpPr>
        <p:spPr>
          <a:xfrm>
            <a:off x="288759" y="6459786"/>
            <a:ext cx="2388406" cy="365125"/>
          </a:xfrm>
        </p:spPr>
        <p:txBody>
          <a:bodyPr>
            <a:normAutofit/>
          </a:bodyPr>
          <a:lstStyle/>
          <a:p>
            <a:pPr>
              <a:tabLst>
                <a:tab pos="1347788" algn="l"/>
              </a:tabLst>
            </a:pPr>
            <a:r>
              <a:rPr lang="ru-RU" dirty="0"/>
              <a:t>Левкович Н.В.</a:t>
            </a:r>
            <a:r>
              <a:rPr lang="en-US" dirty="0"/>
              <a:t>	</a:t>
            </a:r>
            <a:r>
              <a:rPr lang="ru-RU" dirty="0"/>
              <a:t>2021/2022</a:t>
            </a:r>
          </a:p>
        </p:txBody>
      </p:sp>
      <p:sp>
        <p:nvSpPr>
          <p:cNvPr id="50" name="Нижний колонтитул 2"/>
          <p:cNvSpPr>
            <a:spLocks noGrp="1"/>
          </p:cNvSpPr>
          <p:nvPr>
            <p:ph type="ftr" sz="quarter" idx="3"/>
          </p:nvPr>
        </p:nvSpPr>
        <p:spPr>
          <a:xfrm>
            <a:off x="2764640" y="6459786"/>
            <a:ext cx="3764498" cy="365125"/>
          </a:xfrm>
        </p:spPr>
        <p:txBody>
          <a:bodyPr/>
          <a:lstStyle/>
          <a:p>
            <a:r>
              <a:rPr lang="ru-RU"/>
              <a:t>принципы работы компьютера</a:t>
            </a:r>
            <a:endParaRPr lang="ru-RU" dirty="0"/>
          </a:p>
        </p:txBody>
      </p:sp>
    </p:spTree>
    <p:extLst>
      <p:ext uri="{BB962C8B-B14F-4D97-AF65-F5344CB8AC3E}">
        <p14:creationId xmlns:p14="http://schemas.microsoft.com/office/powerpoint/2010/main" val="3887619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animBg="1"/>
      <p:bldP spid="39" grpId="0" animBg="1"/>
      <p:bldP spid="28" grpId="0" animBg="1"/>
      <p:bldP spid="44" grpId="0" animBg="1"/>
      <p:bldP spid="45" grpId="0" animBg="1"/>
      <p:bldP spid="4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7"/>
          <p:cNvSpPr>
            <a:spLocks noGrp="1"/>
          </p:cNvSpPr>
          <p:nvPr>
            <p:ph idx="1"/>
          </p:nvPr>
        </p:nvSpPr>
        <p:spPr>
          <a:xfrm>
            <a:off x="755576" y="1556793"/>
            <a:ext cx="7543801" cy="2304256"/>
          </a:xfrm>
        </p:spPr>
        <p:txBody>
          <a:bodyPr>
            <a:normAutofit/>
          </a:bodyPr>
          <a:lstStyle/>
          <a:p>
            <a:r>
              <a:rPr lang="ru-RU" sz="2400" dirty="0"/>
              <a:t>Основные отличия:</a:t>
            </a:r>
          </a:p>
          <a:p>
            <a:pPr marL="457200" indent="-457200">
              <a:buFont typeface="+mj-lt"/>
              <a:buAutoNum type="arabicPeriod"/>
            </a:pPr>
            <a:r>
              <a:rPr lang="ru-RU" sz="2400" dirty="0"/>
              <a:t>Хранилище инструкций и хранилище данных представляют собой разные физические устройства</a:t>
            </a:r>
          </a:p>
          <a:p>
            <a:pPr marL="457200" indent="-457200">
              <a:buFont typeface="+mj-lt"/>
              <a:buAutoNum type="arabicPeriod"/>
            </a:pPr>
            <a:r>
              <a:rPr lang="ru-RU" sz="2400" dirty="0"/>
              <a:t>Канал инструкций и канал данных так же физически разделены</a:t>
            </a:r>
          </a:p>
        </p:txBody>
      </p:sp>
      <p:sp>
        <p:nvSpPr>
          <p:cNvPr id="7" name="Номер слайда 6"/>
          <p:cNvSpPr>
            <a:spLocks noGrp="1"/>
          </p:cNvSpPr>
          <p:nvPr>
            <p:ph type="sldNum" sz="quarter" idx="4"/>
          </p:nvPr>
        </p:nvSpPr>
        <p:spPr>
          <a:xfrm>
            <a:off x="7425344" y="6459786"/>
            <a:ext cx="984019" cy="365125"/>
          </a:xfrm>
        </p:spPr>
        <p:txBody>
          <a:bodyPr/>
          <a:lstStyle/>
          <a:p>
            <a:fld id="{4FAB73BC-B049-4115-A692-8D63A059BFB8}" type="slidenum">
              <a:rPr lang="en-US" smtClean="0"/>
              <a:pPr/>
              <a:t>15</a:t>
            </a:fld>
            <a:endParaRPr lang="en-US" dirty="0"/>
          </a:p>
        </p:txBody>
      </p:sp>
      <p:sp>
        <p:nvSpPr>
          <p:cNvPr id="10" name="Заголовок 1"/>
          <p:cNvSpPr txBox="1">
            <a:spLocks/>
          </p:cNvSpPr>
          <p:nvPr/>
        </p:nvSpPr>
        <p:spPr>
          <a:xfrm>
            <a:off x="822961" y="394286"/>
            <a:ext cx="7543800" cy="595898"/>
          </a:xfrm>
          <a:prstGeom prst="rect">
            <a:avLst/>
          </a:prstGeom>
        </p:spPr>
        <p:txBody>
          <a:bodyPr>
            <a:normAutofit fontScale="90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t>Гарвардская архитектура</a:t>
            </a:r>
          </a:p>
        </p:txBody>
      </p:sp>
      <p:sp>
        <p:nvSpPr>
          <p:cNvPr id="9" name="Дата 1"/>
          <p:cNvSpPr>
            <a:spLocks noGrp="1"/>
          </p:cNvSpPr>
          <p:nvPr>
            <p:ph type="dt" sz="half" idx="2"/>
          </p:nvPr>
        </p:nvSpPr>
        <p:spPr>
          <a:xfrm>
            <a:off x="288759" y="6459786"/>
            <a:ext cx="2388406" cy="365125"/>
          </a:xfrm>
        </p:spPr>
        <p:txBody>
          <a:bodyPr>
            <a:normAutofit/>
          </a:bodyPr>
          <a:lstStyle/>
          <a:p>
            <a:pPr>
              <a:tabLst>
                <a:tab pos="1347788" algn="l"/>
              </a:tabLst>
            </a:pPr>
            <a:r>
              <a:rPr lang="ru-RU" dirty="0"/>
              <a:t>Левкович Н.В.</a:t>
            </a:r>
            <a:r>
              <a:rPr lang="en-US" dirty="0"/>
              <a:t>	</a:t>
            </a:r>
            <a:r>
              <a:rPr lang="ru-RU" dirty="0"/>
              <a:t>2021/2022</a:t>
            </a:r>
          </a:p>
        </p:txBody>
      </p:sp>
      <p:sp>
        <p:nvSpPr>
          <p:cNvPr id="11" name="Нижний колонтитул 2"/>
          <p:cNvSpPr>
            <a:spLocks noGrp="1"/>
          </p:cNvSpPr>
          <p:nvPr>
            <p:ph type="ftr" sz="quarter" idx="3"/>
          </p:nvPr>
        </p:nvSpPr>
        <p:spPr>
          <a:xfrm>
            <a:off x="2764640" y="6459786"/>
            <a:ext cx="3764498" cy="365125"/>
          </a:xfrm>
        </p:spPr>
        <p:txBody>
          <a:bodyPr/>
          <a:lstStyle/>
          <a:p>
            <a:r>
              <a:rPr lang="ru-RU"/>
              <a:t>принципы работы компьютера</a:t>
            </a:r>
            <a:endParaRPr lang="ru-RU" dirty="0"/>
          </a:p>
        </p:txBody>
      </p:sp>
    </p:spTree>
    <p:extLst>
      <p:ext uri="{BB962C8B-B14F-4D97-AF65-F5344CB8AC3E}">
        <p14:creationId xmlns:p14="http://schemas.microsoft.com/office/powerpoint/2010/main" val="3527723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омер слайда 4"/>
          <p:cNvSpPr>
            <a:spLocks noGrp="1"/>
          </p:cNvSpPr>
          <p:nvPr>
            <p:ph type="sldNum" sz="quarter" idx="4"/>
          </p:nvPr>
        </p:nvSpPr>
        <p:spPr>
          <a:xfrm>
            <a:off x="7425344" y="6459786"/>
            <a:ext cx="984019" cy="365125"/>
          </a:xfrm>
        </p:spPr>
        <p:txBody>
          <a:bodyPr/>
          <a:lstStyle/>
          <a:p>
            <a:fld id="{4FAB73BC-B049-4115-A692-8D63A059BFB8}" type="slidenum">
              <a:rPr lang="en-US" smtClean="0"/>
              <a:pPr/>
              <a:t>16</a:t>
            </a:fld>
            <a:endParaRPr lang="en-US" dirty="0"/>
          </a:p>
        </p:txBody>
      </p:sp>
      <p:sp>
        <p:nvSpPr>
          <p:cNvPr id="42" name="Заголовок 1"/>
          <p:cNvSpPr txBox="1">
            <a:spLocks/>
          </p:cNvSpPr>
          <p:nvPr/>
        </p:nvSpPr>
        <p:spPr>
          <a:xfrm>
            <a:off x="822961" y="394286"/>
            <a:ext cx="7543800" cy="595898"/>
          </a:xfrm>
          <a:prstGeom prst="rect">
            <a:avLst/>
          </a:prstGeom>
        </p:spPr>
        <p:txBody>
          <a:bodyPr anchor="ctr">
            <a:normAutofit fontScale="90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t>Гарвардская архитектура</a:t>
            </a:r>
          </a:p>
        </p:txBody>
      </p:sp>
      <p:sp>
        <p:nvSpPr>
          <p:cNvPr id="49" name="Дата 1"/>
          <p:cNvSpPr>
            <a:spLocks noGrp="1"/>
          </p:cNvSpPr>
          <p:nvPr>
            <p:ph type="dt" sz="half" idx="2"/>
          </p:nvPr>
        </p:nvSpPr>
        <p:spPr>
          <a:xfrm>
            <a:off x="288759" y="6459786"/>
            <a:ext cx="2388406" cy="365125"/>
          </a:xfrm>
        </p:spPr>
        <p:txBody>
          <a:bodyPr>
            <a:normAutofit/>
          </a:bodyPr>
          <a:lstStyle/>
          <a:p>
            <a:pPr>
              <a:tabLst>
                <a:tab pos="1347788" algn="l"/>
              </a:tabLst>
            </a:pPr>
            <a:r>
              <a:rPr lang="ru-RU" dirty="0"/>
              <a:t>Левкович Н.В.</a:t>
            </a:r>
            <a:r>
              <a:rPr lang="en-US" dirty="0"/>
              <a:t>	</a:t>
            </a:r>
            <a:r>
              <a:rPr lang="ru-RU" dirty="0"/>
              <a:t>2021/2022</a:t>
            </a:r>
          </a:p>
        </p:txBody>
      </p:sp>
      <p:sp>
        <p:nvSpPr>
          <p:cNvPr id="50" name="Нижний колонтитул 2"/>
          <p:cNvSpPr>
            <a:spLocks noGrp="1"/>
          </p:cNvSpPr>
          <p:nvPr>
            <p:ph type="ftr" sz="quarter" idx="3"/>
          </p:nvPr>
        </p:nvSpPr>
        <p:spPr>
          <a:xfrm>
            <a:off x="2764640" y="6459786"/>
            <a:ext cx="3764498" cy="365125"/>
          </a:xfrm>
        </p:spPr>
        <p:txBody>
          <a:bodyPr/>
          <a:lstStyle/>
          <a:p>
            <a:r>
              <a:rPr lang="ru-RU"/>
              <a:t>принципы работы компьютера</a:t>
            </a:r>
            <a:endParaRPr lang="ru-RU" dirty="0"/>
          </a:p>
        </p:txBody>
      </p:sp>
      <p:sp>
        <p:nvSpPr>
          <p:cNvPr id="21" name="TextBox 20"/>
          <p:cNvSpPr txBox="1"/>
          <p:nvPr/>
        </p:nvSpPr>
        <p:spPr>
          <a:xfrm>
            <a:off x="1183434" y="4120910"/>
            <a:ext cx="3219151" cy="461665"/>
          </a:xfrm>
          <a:prstGeom prst="rect">
            <a:avLst/>
          </a:prstGeom>
          <a:noFill/>
        </p:spPr>
        <p:txBody>
          <a:bodyPr wrap="none" rtlCol="0">
            <a:spAutoFit/>
          </a:bodyPr>
          <a:lstStyle/>
          <a:p>
            <a:r>
              <a:rPr lang="ru-RU" sz="2400" dirty="0"/>
              <a:t>шины адреса и данных</a:t>
            </a:r>
          </a:p>
        </p:txBody>
      </p:sp>
      <p:grpSp>
        <p:nvGrpSpPr>
          <p:cNvPr id="2" name="Группа 1"/>
          <p:cNvGrpSpPr/>
          <p:nvPr/>
        </p:nvGrpSpPr>
        <p:grpSpPr>
          <a:xfrm>
            <a:off x="899592" y="4149079"/>
            <a:ext cx="3744416" cy="432048"/>
            <a:chOff x="971600" y="2996952"/>
            <a:chExt cx="7200800" cy="288032"/>
          </a:xfrm>
        </p:grpSpPr>
        <p:cxnSp>
          <p:nvCxnSpPr>
            <p:cNvPr id="19" name="Прямая со стрелкой 18"/>
            <p:cNvCxnSpPr/>
            <p:nvPr/>
          </p:nvCxnSpPr>
          <p:spPr>
            <a:xfrm>
              <a:off x="971600" y="2996952"/>
              <a:ext cx="7200800" cy="0"/>
            </a:xfrm>
            <a:prstGeom prst="straightConnector1">
              <a:avLst/>
            </a:prstGeom>
            <a:ln w="28575">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p:cNvCxnSpPr/>
            <p:nvPr/>
          </p:nvCxnSpPr>
          <p:spPr>
            <a:xfrm>
              <a:off x="971600" y="3284984"/>
              <a:ext cx="7200800" cy="0"/>
            </a:xfrm>
            <a:prstGeom prst="straightConnector1">
              <a:avLst/>
            </a:prstGeom>
            <a:ln w="28575">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23" name="Прямоугольник 22"/>
          <p:cNvSpPr/>
          <p:nvPr/>
        </p:nvSpPr>
        <p:spPr>
          <a:xfrm>
            <a:off x="2411760" y="1484784"/>
            <a:ext cx="4320480" cy="1858183"/>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a:p>
        </p:txBody>
      </p:sp>
      <p:sp>
        <p:nvSpPr>
          <p:cNvPr id="24" name="TextBox 23"/>
          <p:cNvSpPr txBox="1"/>
          <p:nvPr/>
        </p:nvSpPr>
        <p:spPr>
          <a:xfrm>
            <a:off x="3851920" y="2175246"/>
            <a:ext cx="1568314" cy="461665"/>
          </a:xfrm>
          <a:prstGeom prst="rect">
            <a:avLst/>
          </a:prstGeom>
          <a:noFill/>
        </p:spPr>
        <p:txBody>
          <a:bodyPr wrap="none" rtlCol="0">
            <a:spAutoFit/>
          </a:bodyPr>
          <a:lstStyle/>
          <a:p>
            <a:r>
              <a:rPr lang="ru-RU" sz="2400" dirty="0"/>
              <a:t>процессор</a:t>
            </a:r>
          </a:p>
        </p:txBody>
      </p:sp>
      <p:sp>
        <p:nvSpPr>
          <p:cNvPr id="36" name="Прямоугольник 35"/>
          <p:cNvSpPr/>
          <p:nvPr/>
        </p:nvSpPr>
        <p:spPr>
          <a:xfrm>
            <a:off x="755576" y="5301207"/>
            <a:ext cx="1872208" cy="79208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dirty="0">
                <a:solidFill>
                  <a:schemeClr val="tx1"/>
                </a:solidFill>
              </a:rPr>
              <a:t>память данных</a:t>
            </a:r>
          </a:p>
        </p:txBody>
      </p:sp>
      <p:sp>
        <p:nvSpPr>
          <p:cNvPr id="38" name="Прямоугольник 37"/>
          <p:cNvSpPr/>
          <p:nvPr/>
        </p:nvSpPr>
        <p:spPr>
          <a:xfrm>
            <a:off x="2843808" y="5301207"/>
            <a:ext cx="1872208" cy="79208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dirty="0">
                <a:solidFill>
                  <a:schemeClr val="tx1"/>
                </a:solidFill>
              </a:rPr>
              <a:t>другие устройства</a:t>
            </a:r>
          </a:p>
        </p:txBody>
      </p:sp>
      <p:sp>
        <p:nvSpPr>
          <p:cNvPr id="39" name="Двойная стрелка вверх/вниз 38"/>
          <p:cNvSpPr/>
          <p:nvPr/>
        </p:nvSpPr>
        <p:spPr>
          <a:xfrm>
            <a:off x="3635896" y="4584022"/>
            <a:ext cx="288032" cy="717185"/>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Прямоугольник 27"/>
          <p:cNvSpPr/>
          <p:nvPr/>
        </p:nvSpPr>
        <p:spPr>
          <a:xfrm>
            <a:off x="6084168" y="5301207"/>
            <a:ext cx="1872208" cy="79208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dirty="0">
                <a:solidFill>
                  <a:schemeClr val="tx1"/>
                </a:solidFill>
              </a:rPr>
              <a:t>память программ</a:t>
            </a:r>
          </a:p>
        </p:txBody>
      </p:sp>
      <p:sp>
        <p:nvSpPr>
          <p:cNvPr id="44" name="Двойная стрелка вверх/вниз 43"/>
          <p:cNvSpPr/>
          <p:nvPr/>
        </p:nvSpPr>
        <p:spPr>
          <a:xfrm>
            <a:off x="1547664" y="4584022"/>
            <a:ext cx="288032" cy="717185"/>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5" name="Двойная стрелка вверх/вниз 44"/>
          <p:cNvSpPr/>
          <p:nvPr/>
        </p:nvSpPr>
        <p:spPr>
          <a:xfrm>
            <a:off x="6876256" y="4584022"/>
            <a:ext cx="288032" cy="717185"/>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6" name="Двойная стрелка вверх/вниз 45"/>
          <p:cNvSpPr/>
          <p:nvPr/>
        </p:nvSpPr>
        <p:spPr>
          <a:xfrm>
            <a:off x="6012160" y="3356991"/>
            <a:ext cx="288032" cy="792088"/>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TextBox 28"/>
          <p:cNvSpPr txBox="1"/>
          <p:nvPr/>
        </p:nvSpPr>
        <p:spPr>
          <a:xfrm>
            <a:off x="5148064" y="4102623"/>
            <a:ext cx="3753913" cy="461665"/>
          </a:xfrm>
          <a:prstGeom prst="rect">
            <a:avLst/>
          </a:prstGeom>
          <a:noFill/>
        </p:spPr>
        <p:txBody>
          <a:bodyPr wrap="none" rtlCol="0">
            <a:spAutoFit/>
          </a:bodyPr>
          <a:lstStyle/>
          <a:p>
            <a:r>
              <a:rPr lang="ru-RU" sz="2400" dirty="0"/>
              <a:t>шины адреса и инструкций</a:t>
            </a:r>
          </a:p>
        </p:txBody>
      </p:sp>
      <p:grpSp>
        <p:nvGrpSpPr>
          <p:cNvPr id="30" name="Группа 29"/>
          <p:cNvGrpSpPr/>
          <p:nvPr/>
        </p:nvGrpSpPr>
        <p:grpSpPr>
          <a:xfrm>
            <a:off x="5148064" y="4149079"/>
            <a:ext cx="3744416" cy="432048"/>
            <a:chOff x="971600" y="2996952"/>
            <a:chExt cx="7200800" cy="288032"/>
          </a:xfrm>
        </p:grpSpPr>
        <p:cxnSp>
          <p:nvCxnSpPr>
            <p:cNvPr id="31" name="Прямая со стрелкой 30"/>
            <p:cNvCxnSpPr/>
            <p:nvPr/>
          </p:nvCxnSpPr>
          <p:spPr>
            <a:xfrm>
              <a:off x="971600" y="2996952"/>
              <a:ext cx="7200800" cy="0"/>
            </a:xfrm>
            <a:prstGeom prst="straightConnector1">
              <a:avLst/>
            </a:prstGeom>
            <a:ln w="28575">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2" name="Прямая со стрелкой 31"/>
            <p:cNvCxnSpPr/>
            <p:nvPr/>
          </p:nvCxnSpPr>
          <p:spPr>
            <a:xfrm>
              <a:off x="971600" y="3284984"/>
              <a:ext cx="7200800" cy="0"/>
            </a:xfrm>
            <a:prstGeom prst="straightConnector1">
              <a:avLst/>
            </a:prstGeom>
            <a:ln w="28575">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33" name="Двойная стрелка вверх/вниз 32"/>
          <p:cNvSpPr/>
          <p:nvPr/>
        </p:nvSpPr>
        <p:spPr>
          <a:xfrm>
            <a:off x="3203848" y="3356991"/>
            <a:ext cx="288032" cy="792088"/>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844597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Номер слайда 6"/>
          <p:cNvSpPr>
            <a:spLocks noGrp="1"/>
          </p:cNvSpPr>
          <p:nvPr>
            <p:ph type="sldNum" sz="quarter" idx="4"/>
          </p:nvPr>
        </p:nvSpPr>
        <p:spPr>
          <a:xfrm>
            <a:off x="7425344" y="6459786"/>
            <a:ext cx="984019" cy="365125"/>
          </a:xfrm>
        </p:spPr>
        <p:txBody>
          <a:bodyPr/>
          <a:lstStyle/>
          <a:p>
            <a:fld id="{4FAB73BC-B049-4115-A692-8D63A059BFB8}" type="slidenum">
              <a:rPr lang="en-US" smtClean="0"/>
              <a:pPr/>
              <a:t>17</a:t>
            </a:fld>
            <a:endParaRPr lang="en-US" dirty="0"/>
          </a:p>
        </p:txBody>
      </p:sp>
      <p:pic>
        <p:nvPicPr>
          <p:cNvPr id="3" name="Объект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0878" y="332656"/>
            <a:ext cx="8761487" cy="5832647"/>
          </a:xfrm>
        </p:spPr>
      </p:pic>
      <p:sp>
        <p:nvSpPr>
          <p:cNvPr id="8" name="Дата 1"/>
          <p:cNvSpPr>
            <a:spLocks noGrp="1"/>
          </p:cNvSpPr>
          <p:nvPr>
            <p:ph type="dt" sz="half" idx="2"/>
          </p:nvPr>
        </p:nvSpPr>
        <p:spPr>
          <a:xfrm>
            <a:off x="288759" y="6459786"/>
            <a:ext cx="2388406" cy="365125"/>
          </a:xfrm>
        </p:spPr>
        <p:txBody>
          <a:bodyPr>
            <a:normAutofit/>
          </a:bodyPr>
          <a:lstStyle/>
          <a:p>
            <a:pPr>
              <a:tabLst>
                <a:tab pos="1347788" algn="l"/>
              </a:tabLst>
            </a:pPr>
            <a:r>
              <a:rPr lang="ru-RU" dirty="0"/>
              <a:t>Левкович Н.В.</a:t>
            </a:r>
            <a:r>
              <a:rPr lang="en-US" dirty="0"/>
              <a:t>	</a:t>
            </a:r>
            <a:r>
              <a:rPr lang="ru-RU" dirty="0"/>
              <a:t>2021/2022</a:t>
            </a:r>
          </a:p>
        </p:txBody>
      </p:sp>
      <p:sp>
        <p:nvSpPr>
          <p:cNvPr id="9" name="Нижний колонтитул 2"/>
          <p:cNvSpPr>
            <a:spLocks noGrp="1"/>
          </p:cNvSpPr>
          <p:nvPr>
            <p:ph type="ftr" sz="quarter" idx="3"/>
          </p:nvPr>
        </p:nvSpPr>
        <p:spPr>
          <a:xfrm>
            <a:off x="2764640" y="6459786"/>
            <a:ext cx="3764498" cy="365125"/>
          </a:xfrm>
        </p:spPr>
        <p:txBody>
          <a:bodyPr/>
          <a:lstStyle/>
          <a:p>
            <a:r>
              <a:rPr lang="ru-RU"/>
              <a:t>принципы работы компьютера</a:t>
            </a:r>
            <a:endParaRPr lang="ru-RU" dirty="0"/>
          </a:p>
        </p:txBody>
      </p:sp>
    </p:spTree>
    <p:extLst>
      <p:ext uri="{BB962C8B-B14F-4D97-AF65-F5344CB8AC3E}">
        <p14:creationId xmlns:p14="http://schemas.microsoft.com/office/powerpoint/2010/main" val="929787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Дата 1"/>
          <p:cNvSpPr>
            <a:spLocks noGrp="1"/>
          </p:cNvSpPr>
          <p:nvPr>
            <p:ph type="dt" sz="half" idx="2"/>
          </p:nvPr>
        </p:nvSpPr>
        <p:spPr/>
        <p:txBody>
          <a:bodyPr>
            <a:normAutofit/>
          </a:bodyPr>
          <a:lstStyle/>
          <a:p>
            <a:pPr>
              <a:tabLst>
                <a:tab pos="1347788" algn="l"/>
              </a:tabLst>
            </a:pPr>
            <a:r>
              <a:rPr lang="ru-RU" dirty="0"/>
              <a:t>Левкович Н.В.</a:t>
            </a:r>
            <a:r>
              <a:rPr lang="en-US" dirty="0"/>
              <a:t>	</a:t>
            </a:r>
            <a:r>
              <a:rPr lang="ru-RU" dirty="0"/>
              <a:t>2021/2022</a:t>
            </a:r>
          </a:p>
        </p:txBody>
      </p:sp>
      <p:sp>
        <p:nvSpPr>
          <p:cNvPr id="10" name="Нижний колонтитул 2"/>
          <p:cNvSpPr>
            <a:spLocks noGrp="1"/>
          </p:cNvSpPr>
          <p:nvPr>
            <p:ph type="ftr" sz="quarter" idx="3"/>
          </p:nvPr>
        </p:nvSpPr>
        <p:spPr/>
        <p:txBody>
          <a:bodyPr/>
          <a:lstStyle/>
          <a:p>
            <a:r>
              <a:rPr lang="ru-RU"/>
              <a:t>принципы работы компьютера</a:t>
            </a:r>
            <a:endParaRPr lang="ru-RU" dirty="0"/>
          </a:p>
        </p:txBody>
      </p:sp>
      <p:sp>
        <p:nvSpPr>
          <p:cNvPr id="8" name="Номер слайда 7"/>
          <p:cNvSpPr>
            <a:spLocks noGrp="1"/>
          </p:cNvSpPr>
          <p:nvPr>
            <p:ph type="sldNum" sz="quarter" idx="4"/>
          </p:nvPr>
        </p:nvSpPr>
        <p:spPr/>
        <p:txBody>
          <a:bodyPr/>
          <a:lstStyle/>
          <a:p>
            <a:pPr>
              <a:defRPr/>
            </a:pPr>
            <a:fld id="{53B6C1DE-0AA3-4AF7-9F0E-A423E43E1EE4}" type="slidenum">
              <a:rPr lang="ru-RU" smtClean="0"/>
              <a:pPr>
                <a:defRPr/>
              </a:pPr>
              <a:t>18</a:t>
            </a:fld>
            <a:endParaRPr lang="ru-RU"/>
          </a:p>
        </p:txBody>
      </p:sp>
      <p:sp>
        <p:nvSpPr>
          <p:cNvPr id="21507" name="Rectangle 3"/>
          <p:cNvSpPr>
            <a:spLocks noGrp="1" noChangeArrowheads="1"/>
          </p:cNvSpPr>
          <p:nvPr>
            <p:ph type="body" sz="half" idx="4294967295"/>
          </p:nvPr>
        </p:nvSpPr>
        <p:spPr>
          <a:xfrm>
            <a:off x="1295636" y="836712"/>
            <a:ext cx="7056784" cy="4794374"/>
          </a:xfrm>
        </p:spPr>
        <p:txBody>
          <a:bodyPr>
            <a:noAutofit/>
          </a:bodyPr>
          <a:lstStyle/>
          <a:p>
            <a:pPr marL="457200" indent="-457200" eaLnBrk="1" hangingPunct="1">
              <a:lnSpc>
                <a:spcPct val="100000"/>
              </a:lnSpc>
              <a:spcBef>
                <a:spcPts val="0"/>
              </a:spcBef>
              <a:spcAft>
                <a:spcPts val="0"/>
              </a:spcAft>
              <a:buFont typeface="Wingdings" pitchFamily="2" charset="2"/>
              <a:buAutoNum type="arabicPeriod"/>
            </a:pPr>
            <a:r>
              <a:rPr lang="ru-RU" sz="2200" b="1" dirty="0"/>
              <a:t>Память центрального процессора (ЦП)</a:t>
            </a:r>
          </a:p>
          <a:p>
            <a:pPr marL="876300" lvl="1" indent="-419100">
              <a:lnSpc>
                <a:spcPct val="100000"/>
              </a:lnSpc>
              <a:spcBef>
                <a:spcPts val="0"/>
              </a:spcBef>
              <a:spcAft>
                <a:spcPts val="0"/>
              </a:spcAft>
            </a:pPr>
            <a:r>
              <a:rPr lang="ru-RU" sz="2200" dirty="0"/>
              <a:t>Регистры АЛУ ЦП</a:t>
            </a:r>
          </a:p>
          <a:p>
            <a:pPr marL="876300" lvl="1" indent="-419100">
              <a:lnSpc>
                <a:spcPct val="100000"/>
              </a:lnSpc>
              <a:spcBef>
                <a:spcPts val="0"/>
              </a:spcBef>
              <a:spcAft>
                <a:spcPts val="0"/>
              </a:spcAft>
            </a:pPr>
            <a:r>
              <a:rPr lang="ru-RU" sz="2200" dirty="0"/>
              <a:t>Внутренняя кэш-память ЦП</a:t>
            </a:r>
            <a:r>
              <a:rPr lang="en-US" sz="2200" dirty="0"/>
              <a:t> (</a:t>
            </a:r>
            <a:r>
              <a:rPr lang="ru-RU" sz="2200" dirty="0"/>
              <a:t>3 уровня)</a:t>
            </a:r>
          </a:p>
          <a:p>
            <a:pPr marL="457200" indent="-457200" eaLnBrk="1" hangingPunct="1">
              <a:lnSpc>
                <a:spcPct val="100000"/>
              </a:lnSpc>
              <a:spcBef>
                <a:spcPts val="0"/>
              </a:spcBef>
              <a:spcAft>
                <a:spcPts val="0"/>
              </a:spcAft>
              <a:buFont typeface="Wingdings" pitchFamily="2" charset="2"/>
              <a:buAutoNum type="arabicPeriod"/>
            </a:pPr>
            <a:r>
              <a:rPr lang="ru-RU" sz="2200" b="1" dirty="0"/>
              <a:t>Оперативная память</a:t>
            </a:r>
          </a:p>
          <a:p>
            <a:pPr marL="876300" lvl="1" indent="-419100">
              <a:lnSpc>
                <a:spcPct val="100000"/>
              </a:lnSpc>
              <a:spcBef>
                <a:spcPts val="0"/>
              </a:spcBef>
              <a:spcAft>
                <a:spcPts val="0"/>
              </a:spcAft>
            </a:pPr>
            <a:r>
              <a:rPr lang="ru-RU" sz="2200" dirty="0"/>
              <a:t>Внешняя кэш-память на основе микросхем SRAM</a:t>
            </a:r>
            <a:br>
              <a:rPr lang="ru-RU" sz="2200" dirty="0"/>
            </a:br>
            <a:r>
              <a:rPr lang="ru-RU" sz="2200" dirty="0"/>
              <a:t>(</a:t>
            </a:r>
            <a:r>
              <a:rPr lang="ru-RU" sz="2200" dirty="0" err="1"/>
              <a:t>Static</a:t>
            </a:r>
            <a:r>
              <a:rPr lang="ru-RU" sz="2200" dirty="0"/>
              <a:t> </a:t>
            </a:r>
            <a:r>
              <a:rPr lang="ru-RU" sz="2200" dirty="0" err="1"/>
              <a:t>Random</a:t>
            </a:r>
            <a:r>
              <a:rPr lang="ru-RU" sz="2200" dirty="0"/>
              <a:t> </a:t>
            </a:r>
            <a:r>
              <a:rPr lang="ru-RU" sz="2200" dirty="0" err="1"/>
              <a:t>Access</a:t>
            </a:r>
            <a:r>
              <a:rPr lang="ru-RU" sz="2200" dirty="0"/>
              <a:t> </a:t>
            </a:r>
            <a:r>
              <a:rPr lang="ru-RU" sz="2200" dirty="0" err="1"/>
              <a:t>Memory</a:t>
            </a:r>
            <a:r>
              <a:rPr lang="ru-RU" sz="2200" dirty="0"/>
              <a:t>)</a:t>
            </a:r>
          </a:p>
          <a:p>
            <a:pPr marL="876300" lvl="1" indent="-419100">
              <a:lnSpc>
                <a:spcPct val="100000"/>
              </a:lnSpc>
              <a:spcBef>
                <a:spcPts val="0"/>
              </a:spcBef>
              <a:spcAft>
                <a:spcPts val="0"/>
              </a:spcAft>
            </a:pPr>
            <a:r>
              <a:rPr lang="ru-RU" sz="2200" dirty="0"/>
              <a:t>Память с произвольным доступом</a:t>
            </a:r>
            <a:br>
              <a:rPr lang="ru-RU" sz="2200" dirty="0"/>
            </a:br>
            <a:r>
              <a:rPr lang="ru-RU" sz="2200" dirty="0"/>
              <a:t>(оперативное запоминающее устройство - ОЗУ)</a:t>
            </a:r>
            <a:br>
              <a:rPr lang="ru-RU" sz="2200" dirty="0"/>
            </a:br>
            <a:r>
              <a:rPr lang="ru-RU" sz="2200" dirty="0"/>
              <a:t>DRAM (</a:t>
            </a:r>
            <a:r>
              <a:rPr lang="ru-RU" sz="2200" dirty="0" err="1"/>
              <a:t>Dynamic</a:t>
            </a:r>
            <a:r>
              <a:rPr lang="ru-RU" sz="2200" dirty="0"/>
              <a:t> </a:t>
            </a:r>
            <a:r>
              <a:rPr lang="ru-RU" sz="2200" dirty="0" err="1"/>
              <a:t>Random</a:t>
            </a:r>
            <a:r>
              <a:rPr lang="ru-RU" sz="2200" dirty="0"/>
              <a:t> </a:t>
            </a:r>
            <a:r>
              <a:rPr lang="ru-RU" sz="2200" dirty="0" err="1"/>
              <a:t>Access</a:t>
            </a:r>
            <a:r>
              <a:rPr lang="ru-RU" sz="2200" dirty="0"/>
              <a:t> </a:t>
            </a:r>
            <a:r>
              <a:rPr lang="ru-RU" sz="2200" dirty="0" err="1"/>
              <a:t>Memory</a:t>
            </a:r>
            <a:r>
              <a:rPr lang="ru-RU" sz="2200" dirty="0"/>
              <a:t>)</a:t>
            </a:r>
          </a:p>
          <a:p>
            <a:pPr marL="457200" indent="-457200" eaLnBrk="1" hangingPunct="1">
              <a:lnSpc>
                <a:spcPct val="100000"/>
              </a:lnSpc>
              <a:spcBef>
                <a:spcPts val="0"/>
              </a:spcBef>
              <a:spcAft>
                <a:spcPts val="0"/>
              </a:spcAft>
              <a:buFont typeface="Wingdings" pitchFamily="2" charset="2"/>
              <a:buAutoNum type="arabicPeriod"/>
            </a:pPr>
            <a:r>
              <a:rPr lang="ru-RU" sz="2200" b="1" dirty="0"/>
              <a:t>Внешняя память</a:t>
            </a:r>
          </a:p>
          <a:p>
            <a:pPr marL="876300" lvl="1" indent="-419100">
              <a:lnSpc>
                <a:spcPct val="100000"/>
              </a:lnSpc>
              <a:spcBef>
                <a:spcPts val="0"/>
              </a:spcBef>
              <a:spcAft>
                <a:spcPts val="0"/>
              </a:spcAft>
            </a:pPr>
            <a:r>
              <a:rPr lang="ru-RU" sz="2200" dirty="0"/>
              <a:t>Устройства оперативного хранения информации</a:t>
            </a:r>
            <a:br>
              <a:rPr lang="en-US" sz="2200" dirty="0"/>
            </a:br>
            <a:r>
              <a:rPr lang="ru-RU" sz="2200" dirty="0"/>
              <a:t>(</a:t>
            </a:r>
            <a:r>
              <a:rPr lang="en-US" sz="2200" dirty="0"/>
              <a:t>SSD, HDD</a:t>
            </a:r>
            <a:r>
              <a:rPr lang="ru-RU" sz="2200" dirty="0"/>
              <a:t> и др.)</a:t>
            </a:r>
          </a:p>
          <a:p>
            <a:pPr marL="876300" lvl="1" indent="-419100">
              <a:lnSpc>
                <a:spcPct val="100000"/>
              </a:lnSpc>
              <a:spcBef>
                <a:spcPts val="0"/>
              </a:spcBef>
              <a:spcAft>
                <a:spcPts val="0"/>
              </a:spcAft>
            </a:pPr>
            <a:r>
              <a:rPr lang="ru-RU" sz="2200" dirty="0"/>
              <a:t>Устройства резервного хранения информации</a:t>
            </a:r>
            <a:br>
              <a:rPr lang="ru-RU" sz="2200" dirty="0"/>
            </a:br>
            <a:r>
              <a:rPr lang="ru-RU" sz="2200" dirty="0"/>
              <a:t>(магнитные ленты, магнитооптические диски и др.)</a:t>
            </a:r>
            <a:endParaRPr lang="en-US" sz="2200" dirty="0"/>
          </a:p>
          <a:p>
            <a:pPr marL="457200" lvl="0" indent="-457200">
              <a:lnSpc>
                <a:spcPct val="100000"/>
              </a:lnSpc>
              <a:spcBef>
                <a:spcPts val="0"/>
              </a:spcBef>
              <a:spcAft>
                <a:spcPts val="0"/>
              </a:spcAft>
              <a:buClr>
                <a:srgbClr val="1CADE4"/>
              </a:buClr>
              <a:buFont typeface="Wingdings" pitchFamily="2" charset="2"/>
              <a:buAutoNum type="arabicPeriod"/>
            </a:pPr>
            <a:r>
              <a:rPr lang="ru-RU" sz="2200" b="1" dirty="0">
                <a:solidFill>
                  <a:prstClr val="black">
                    <a:lumMod val="75000"/>
                    <a:lumOff val="25000"/>
                  </a:prstClr>
                </a:solidFill>
              </a:rPr>
              <a:t>Сетевые хранилища</a:t>
            </a:r>
            <a:endParaRPr lang="ru-RU" sz="2200" dirty="0"/>
          </a:p>
          <a:p>
            <a:pPr marL="876300" lvl="1" indent="-419100">
              <a:lnSpc>
                <a:spcPct val="100000"/>
              </a:lnSpc>
              <a:spcBef>
                <a:spcPts val="0"/>
              </a:spcBef>
              <a:spcAft>
                <a:spcPts val="0"/>
              </a:spcAft>
            </a:pPr>
            <a:r>
              <a:rPr lang="en-US" sz="2200" dirty="0"/>
              <a:t>OneDrive, </a:t>
            </a:r>
            <a:r>
              <a:rPr lang="en-US" sz="2200" dirty="0" err="1"/>
              <a:t>Yandex</a:t>
            </a:r>
            <a:r>
              <a:rPr lang="en-US" sz="2200" dirty="0"/>
              <a:t> Disk, </a:t>
            </a:r>
            <a:r>
              <a:rPr lang="en-US" sz="2200" dirty="0" err="1"/>
              <a:t>DropBox</a:t>
            </a:r>
            <a:endParaRPr lang="en-US" sz="2200" dirty="0"/>
          </a:p>
        </p:txBody>
      </p:sp>
      <p:sp>
        <p:nvSpPr>
          <p:cNvPr id="21508" name="Rectangle 4"/>
          <p:cNvSpPr>
            <a:spLocks noChangeArrowheads="1"/>
          </p:cNvSpPr>
          <p:nvPr/>
        </p:nvSpPr>
        <p:spPr bwMode="auto">
          <a:xfrm>
            <a:off x="28575" y="2116138"/>
            <a:ext cx="9144000" cy="0"/>
          </a:xfrm>
          <a:prstGeom prst="rect">
            <a:avLst/>
          </a:prstGeom>
          <a:noFill/>
          <a:ln w="9525">
            <a:noFill/>
            <a:miter lim="800000"/>
            <a:headEnd/>
            <a:tailEnd/>
          </a:ln>
        </p:spPr>
        <p:txBody>
          <a:bodyPr wrap="none" anchor="ctr">
            <a:spAutoFit/>
          </a:bodyPr>
          <a:lstStyle/>
          <a:p>
            <a:endParaRPr lang="ru-RU"/>
          </a:p>
        </p:txBody>
      </p:sp>
      <p:sp>
        <p:nvSpPr>
          <p:cNvPr id="21509" name="Rectangle 5"/>
          <p:cNvSpPr>
            <a:spLocks noChangeArrowheads="1"/>
          </p:cNvSpPr>
          <p:nvPr/>
        </p:nvSpPr>
        <p:spPr bwMode="auto">
          <a:xfrm>
            <a:off x="28575" y="2116138"/>
            <a:ext cx="9144000" cy="0"/>
          </a:xfrm>
          <a:prstGeom prst="rect">
            <a:avLst/>
          </a:prstGeom>
          <a:noFill/>
          <a:ln w="9525">
            <a:noFill/>
            <a:miter lim="800000"/>
            <a:headEnd/>
            <a:tailEnd/>
          </a:ln>
        </p:spPr>
        <p:txBody>
          <a:bodyPr wrap="none" anchor="ctr">
            <a:spAutoFit/>
          </a:bodyPr>
          <a:lstStyle/>
          <a:p>
            <a:pPr indent="457200"/>
            <a:endParaRPr lang="ru-RU"/>
          </a:p>
        </p:txBody>
      </p:sp>
      <p:sp>
        <p:nvSpPr>
          <p:cNvPr id="7" name="Заголовок 1"/>
          <p:cNvSpPr txBox="1">
            <a:spLocks/>
          </p:cNvSpPr>
          <p:nvPr/>
        </p:nvSpPr>
        <p:spPr>
          <a:xfrm>
            <a:off x="251520" y="260648"/>
            <a:ext cx="8640960" cy="729536"/>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sz="3600" b="1" spc="0" dirty="0">
                <a:solidFill>
                  <a:schemeClr val="tx1">
                    <a:lumMod val="65000"/>
                    <a:lumOff val="35000"/>
                  </a:schemeClr>
                </a:solidFill>
              </a:rPr>
              <a:t>Уровни памяти компьютера</a:t>
            </a:r>
            <a:endParaRPr lang="ru-RU" sz="3600" spc="0" dirty="0">
              <a:solidFill>
                <a:schemeClr val="tx1">
                  <a:lumMod val="65000"/>
                  <a:lumOff val="35000"/>
                </a:schemeClr>
              </a:solidFill>
            </a:endParaRPr>
          </a:p>
        </p:txBody>
      </p:sp>
      <p:cxnSp>
        <p:nvCxnSpPr>
          <p:cNvPr id="3" name="Прямая со стрелкой 2"/>
          <p:cNvCxnSpPr/>
          <p:nvPr/>
        </p:nvCxnSpPr>
        <p:spPr>
          <a:xfrm>
            <a:off x="8676456" y="656692"/>
            <a:ext cx="0" cy="5467880"/>
          </a:xfrm>
          <a:prstGeom prst="straightConnector1">
            <a:avLst/>
          </a:prstGeom>
          <a:ln w="25400">
            <a:tailEnd type="arrow" w="med" len="lg"/>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8568444" y="-14672"/>
            <a:ext cx="677108" cy="5256584"/>
          </a:xfrm>
          <a:prstGeom prst="rect">
            <a:avLst/>
          </a:prstGeom>
          <a:noFill/>
        </p:spPr>
        <p:txBody>
          <a:bodyPr vert="vert270" wrap="square" rtlCol="0">
            <a:spAutoFit/>
          </a:bodyPr>
          <a:lstStyle/>
          <a:p>
            <a:r>
              <a:rPr lang="ru-RU" sz="3200" dirty="0"/>
              <a:t>больше объём</a:t>
            </a:r>
          </a:p>
        </p:txBody>
      </p:sp>
      <p:cxnSp>
        <p:nvCxnSpPr>
          <p:cNvPr id="12" name="Прямая со стрелкой 11"/>
          <p:cNvCxnSpPr/>
          <p:nvPr/>
        </p:nvCxnSpPr>
        <p:spPr>
          <a:xfrm flipV="1">
            <a:off x="1007604" y="800708"/>
            <a:ext cx="0" cy="5467880"/>
          </a:xfrm>
          <a:prstGeom prst="straightConnector1">
            <a:avLst/>
          </a:prstGeom>
          <a:ln w="25400">
            <a:tailEnd type="arrow" w="med"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5536" y="368660"/>
            <a:ext cx="677108" cy="4068452"/>
          </a:xfrm>
          <a:prstGeom prst="rect">
            <a:avLst/>
          </a:prstGeom>
          <a:noFill/>
        </p:spPr>
        <p:txBody>
          <a:bodyPr vert="vert270" wrap="square" rtlCol="0">
            <a:spAutoFit/>
          </a:bodyPr>
          <a:lstStyle/>
          <a:p>
            <a:r>
              <a:rPr lang="ru-RU" sz="3200" dirty="0"/>
              <a:t>выше скорость</a:t>
            </a:r>
          </a:p>
        </p:txBody>
      </p:sp>
    </p:spTree>
    <p:extLst>
      <p:ext uri="{BB962C8B-B14F-4D97-AF65-F5344CB8AC3E}">
        <p14:creationId xmlns:p14="http://schemas.microsoft.com/office/powerpoint/2010/main" val="193441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50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50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507">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507">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507">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омер слайда 4"/>
          <p:cNvSpPr>
            <a:spLocks noGrp="1"/>
          </p:cNvSpPr>
          <p:nvPr>
            <p:ph type="sldNum" sz="quarter" idx="4"/>
          </p:nvPr>
        </p:nvSpPr>
        <p:spPr>
          <a:xfrm>
            <a:off x="7425344" y="6459786"/>
            <a:ext cx="984019" cy="365125"/>
          </a:xfrm>
        </p:spPr>
        <p:txBody>
          <a:bodyPr/>
          <a:lstStyle/>
          <a:p>
            <a:fld id="{4FAB73BC-B049-4115-A692-8D63A059BFB8}" type="slidenum">
              <a:rPr lang="en-US" smtClean="0"/>
              <a:pPr/>
              <a:t>19</a:t>
            </a:fld>
            <a:endParaRPr lang="en-US" dirty="0"/>
          </a:p>
        </p:txBody>
      </p:sp>
      <p:sp>
        <p:nvSpPr>
          <p:cNvPr id="42" name="Заголовок 1"/>
          <p:cNvSpPr txBox="1">
            <a:spLocks/>
          </p:cNvSpPr>
          <p:nvPr/>
        </p:nvSpPr>
        <p:spPr>
          <a:xfrm>
            <a:off x="822961" y="394286"/>
            <a:ext cx="7543800" cy="595898"/>
          </a:xfrm>
          <a:prstGeom prst="rect">
            <a:avLst/>
          </a:prstGeom>
        </p:spPr>
        <p:txBody>
          <a:bodyPr anchor="ctr">
            <a:normAutofit fontScale="90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t>Уровни памяти компьютера</a:t>
            </a:r>
          </a:p>
        </p:txBody>
      </p:sp>
      <p:sp>
        <p:nvSpPr>
          <p:cNvPr id="49" name="Дата 1"/>
          <p:cNvSpPr>
            <a:spLocks noGrp="1"/>
          </p:cNvSpPr>
          <p:nvPr>
            <p:ph type="dt" sz="half" idx="2"/>
          </p:nvPr>
        </p:nvSpPr>
        <p:spPr>
          <a:xfrm>
            <a:off x="288759" y="6459786"/>
            <a:ext cx="2388406" cy="365125"/>
          </a:xfrm>
        </p:spPr>
        <p:txBody>
          <a:bodyPr>
            <a:normAutofit/>
          </a:bodyPr>
          <a:lstStyle/>
          <a:p>
            <a:pPr>
              <a:tabLst>
                <a:tab pos="1347788" algn="l"/>
              </a:tabLst>
            </a:pPr>
            <a:r>
              <a:rPr lang="ru-RU" dirty="0"/>
              <a:t>Левкович Н.В.</a:t>
            </a:r>
            <a:r>
              <a:rPr lang="en-US" dirty="0"/>
              <a:t>	</a:t>
            </a:r>
            <a:r>
              <a:rPr lang="ru-RU" dirty="0"/>
              <a:t>2021/2022</a:t>
            </a:r>
          </a:p>
        </p:txBody>
      </p:sp>
      <p:sp>
        <p:nvSpPr>
          <p:cNvPr id="50" name="Нижний колонтитул 2"/>
          <p:cNvSpPr>
            <a:spLocks noGrp="1"/>
          </p:cNvSpPr>
          <p:nvPr>
            <p:ph type="ftr" sz="quarter" idx="3"/>
          </p:nvPr>
        </p:nvSpPr>
        <p:spPr>
          <a:xfrm>
            <a:off x="2764640" y="6459786"/>
            <a:ext cx="3764498" cy="365125"/>
          </a:xfrm>
        </p:spPr>
        <p:txBody>
          <a:bodyPr/>
          <a:lstStyle/>
          <a:p>
            <a:r>
              <a:rPr lang="ru-RU"/>
              <a:t>принципы работы компьютера</a:t>
            </a:r>
            <a:endParaRPr lang="ru-RU" dirty="0"/>
          </a:p>
        </p:txBody>
      </p:sp>
      <p:grpSp>
        <p:nvGrpSpPr>
          <p:cNvPr id="22" name="Группа 21">
            <a:extLst>
              <a:ext uri="{FF2B5EF4-FFF2-40B4-BE49-F238E27FC236}">
                <a16:creationId xmlns:a16="http://schemas.microsoft.com/office/drawing/2014/main" id="{39C05EAB-A1FA-49D0-81B9-03295CA12233}"/>
              </a:ext>
            </a:extLst>
          </p:cNvPr>
          <p:cNvGrpSpPr/>
          <p:nvPr/>
        </p:nvGrpSpPr>
        <p:grpSpPr>
          <a:xfrm>
            <a:off x="971600" y="4195619"/>
            <a:ext cx="7200800" cy="461665"/>
            <a:chOff x="971600" y="2852871"/>
            <a:chExt cx="7200800" cy="461665"/>
          </a:xfrm>
        </p:grpSpPr>
        <p:cxnSp>
          <p:nvCxnSpPr>
            <p:cNvPr id="23" name="Прямая со стрелкой 22">
              <a:extLst>
                <a:ext uri="{FF2B5EF4-FFF2-40B4-BE49-F238E27FC236}">
                  <a16:creationId xmlns:a16="http://schemas.microsoft.com/office/drawing/2014/main" id="{8E6F492B-3D99-4916-98A0-A7BC68079A83}"/>
                </a:ext>
              </a:extLst>
            </p:cNvPr>
            <p:cNvCxnSpPr/>
            <p:nvPr/>
          </p:nvCxnSpPr>
          <p:spPr>
            <a:xfrm>
              <a:off x="971600" y="2886833"/>
              <a:ext cx="7200800" cy="0"/>
            </a:xfrm>
            <a:prstGeom prst="straightConnector1">
              <a:avLst/>
            </a:prstGeom>
            <a:ln w="28575">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Прямая со стрелкой 23">
              <a:extLst>
                <a:ext uri="{FF2B5EF4-FFF2-40B4-BE49-F238E27FC236}">
                  <a16:creationId xmlns:a16="http://schemas.microsoft.com/office/drawing/2014/main" id="{1074A387-51B7-4FAF-A12C-4143B5E284B9}"/>
                </a:ext>
              </a:extLst>
            </p:cNvPr>
            <p:cNvCxnSpPr/>
            <p:nvPr/>
          </p:nvCxnSpPr>
          <p:spPr>
            <a:xfrm>
              <a:off x="971600" y="3284984"/>
              <a:ext cx="7200800" cy="0"/>
            </a:xfrm>
            <a:prstGeom prst="straightConnector1">
              <a:avLst/>
            </a:prstGeom>
            <a:ln w="28575">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D67FFD9-83CF-41A3-8608-3FF6B70C1741}"/>
                </a:ext>
              </a:extLst>
            </p:cNvPr>
            <p:cNvSpPr txBox="1"/>
            <p:nvPr/>
          </p:nvSpPr>
          <p:spPr>
            <a:xfrm>
              <a:off x="2247617" y="2852871"/>
              <a:ext cx="4907626" cy="461665"/>
            </a:xfrm>
            <a:prstGeom prst="rect">
              <a:avLst/>
            </a:prstGeom>
            <a:noFill/>
          </p:spPr>
          <p:txBody>
            <a:bodyPr wrap="none" rtlCol="0">
              <a:spAutoFit/>
            </a:bodyPr>
            <a:lstStyle/>
            <a:p>
              <a:r>
                <a:rPr lang="ru-RU" sz="2400" dirty="0"/>
                <a:t>шины адреса, данных и управления</a:t>
              </a:r>
            </a:p>
          </p:txBody>
        </p:sp>
      </p:grpSp>
      <p:sp>
        <p:nvSpPr>
          <p:cNvPr id="26" name="Прямоугольник 25">
            <a:extLst>
              <a:ext uri="{FF2B5EF4-FFF2-40B4-BE49-F238E27FC236}">
                <a16:creationId xmlns:a16="http://schemas.microsoft.com/office/drawing/2014/main" id="{176D1C50-384B-4599-B51E-8584DCCA882C}"/>
              </a:ext>
            </a:extLst>
          </p:cNvPr>
          <p:cNvSpPr/>
          <p:nvPr/>
        </p:nvSpPr>
        <p:spPr>
          <a:xfrm flipV="1">
            <a:off x="2411760" y="1484784"/>
            <a:ext cx="4320480" cy="1858183"/>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a:p>
        </p:txBody>
      </p:sp>
      <p:sp>
        <p:nvSpPr>
          <p:cNvPr id="27" name="TextBox 26">
            <a:extLst>
              <a:ext uri="{FF2B5EF4-FFF2-40B4-BE49-F238E27FC236}">
                <a16:creationId xmlns:a16="http://schemas.microsoft.com/office/drawing/2014/main" id="{FD213E4D-8B4E-4DE3-8073-9980F618725F}"/>
              </a:ext>
            </a:extLst>
          </p:cNvPr>
          <p:cNvSpPr txBox="1"/>
          <p:nvPr/>
        </p:nvSpPr>
        <p:spPr>
          <a:xfrm>
            <a:off x="3779912" y="2175246"/>
            <a:ext cx="1568314" cy="461665"/>
          </a:xfrm>
          <a:prstGeom prst="rect">
            <a:avLst/>
          </a:prstGeom>
          <a:noFill/>
        </p:spPr>
        <p:txBody>
          <a:bodyPr wrap="none" rtlCol="0">
            <a:spAutoFit/>
          </a:bodyPr>
          <a:lstStyle/>
          <a:p>
            <a:r>
              <a:rPr lang="ru-RU" sz="2400" dirty="0"/>
              <a:t>процессор</a:t>
            </a:r>
          </a:p>
        </p:txBody>
      </p:sp>
      <p:sp>
        <p:nvSpPr>
          <p:cNvPr id="29" name="Прямоугольник 28">
            <a:extLst>
              <a:ext uri="{FF2B5EF4-FFF2-40B4-BE49-F238E27FC236}">
                <a16:creationId xmlns:a16="http://schemas.microsoft.com/office/drawing/2014/main" id="{A39253E8-B78A-4FD7-97C5-FF04FCFA5E46}"/>
              </a:ext>
            </a:extLst>
          </p:cNvPr>
          <p:cNvSpPr/>
          <p:nvPr/>
        </p:nvSpPr>
        <p:spPr>
          <a:xfrm>
            <a:off x="1043608" y="5301207"/>
            <a:ext cx="1872208" cy="79208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dirty="0">
                <a:solidFill>
                  <a:schemeClr val="tx1"/>
                </a:solidFill>
              </a:rPr>
              <a:t>память</a:t>
            </a:r>
          </a:p>
        </p:txBody>
      </p:sp>
      <p:sp>
        <p:nvSpPr>
          <p:cNvPr id="33" name="Прямоугольник 32">
            <a:extLst>
              <a:ext uri="{FF2B5EF4-FFF2-40B4-BE49-F238E27FC236}">
                <a16:creationId xmlns:a16="http://schemas.microsoft.com/office/drawing/2014/main" id="{2576DC6C-846C-4123-B50A-B090EB1367CD}"/>
              </a:ext>
            </a:extLst>
          </p:cNvPr>
          <p:cNvSpPr/>
          <p:nvPr/>
        </p:nvSpPr>
        <p:spPr>
          <a:xfrm>
            <a:off x="3707904" y="5301207"/>
            <a:ext cx="1872208" cy="79208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dirty="0">
                <a:solidFill>
                  <a:schemeClr val="tx1"/>
                </a:solidFill>
              </a:rPr>
              <a:t>другие устройства</a:t>
            </a:r>
          </a:p>
        </p:txBody>
      </p:sp>
      <p:sp>
        <p:nvSpPr>
          <p:cNvPr id="34" name="Двойная стрелка вверх/вниз 38">
            <a:extLst>
              <a:ext uri="{FF2B5EF4-FFF2-40B4-BE49-F238E27FC236}">
                <a16:creationId xmlns:a16="http://schemas.microsoft.com/office/drawing/2014/main" id="{8C6C08CC-0132-476F-9E62-B63CE55E8B3D}"/>
              </a:ext>
            </a:extLst>
          </p:cNvPr>
          <p:cNvSpPr/>
          <p:nvPr/>
        </p:nvSpPr>
        <p:spPr>
          <a:xfrm flipV="1">
            <a:off x="4499992" y="4584022"/>
            <a:ext cx="288032" cy="717185"/>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Прямоугольник 34">
            <a:extLst>
              <a:ext uri="{FF2B5EF4-FFF2-40B4-BE49-F238E27FC236}">
                <a16:creationId xmlns:a16="http://schemas.microsoft.com/office/drawing/2014/main" id="{07032D6A-DA6D-4EDC-B661-12F1A5B8FB36}"/>
              </a:ext>
            </a:extLst>
          </p:cNvPr>
          <p:cNvSpPr/>
          <p:nvPr/>
        </p:nvSpPr>
        <p:spPr>
          <a:xfrm>
            <a:off x="6300192" y="5301207"/>
            <a:ext cx="1872208" cy="79208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dirty="0">
                <a:solidFill>
                  <a:schemeClr val="tx1"/>
                </a:solidFill>
              </a:rPr>
              <a:t>другие устройства</a:t>
            </a:r>
          </a:p>
        </p:txBody>
      </p:sp>
      <p:sp>
        <p:nvSpPr>
          <p:cNvPr id="37" name="Двойная стрелка вверх/вниз 43">
            <a:extLst>
              <a:ext uri="{FF2B5EF4-FFF2-40B4-BE49-F238E27FC236}">
                <a16:creationId xmlns:a16="http://schemas.microsoft.com/office/drawing/2014/main" id="{9F18DD71-0627-4802-A815-42C26B64D4A2}"/>
              </a:ext>
            </a:extLst>
          </p:cNvPr>
          <p:cNvSpPr/>
          <p:nvPr/>
        </p:nvSpPr>
        <p:spPr>
          <a:xfrm flipV="1">
            <a:off x="1835696" y="4584022"/>
            <a:ext cx="288032" cy="717185"/>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0" name="Двойная стрелка вверх/вниз 44">
            <a:extLst>
              <a:ext uri="{FF2B5EF4-FFF2-40B4-BE49-F238E27FC236}">
                <a16:creationId xmlns:a16="http://schemas.microsoft.com/office/drawing/2014/main" id="{0EB92DA5-CDEE-4B94-AB70-F1707C2E2419}"/>
              </a:ext>
            </a:extLst>
          </p:cNvPr>
          <p:cNvSpPr/>
          <p:nvPr/>
        </p:nvSpPr>
        <p:spPr>
          <a:xfrm flipV="1">
            <a:off x="7092280" y="4584022"/>
            <a:ext cx="288032" cy="717185"/>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Двойная стрелка вверх/вниз 45">
            <a:extLst>
              <a:ext uri="{FF2B5EF4-FFF2-40B4-BE49-F238E27FC236}">
                <a16:creationId xmlns:a16="http://schemas.microsoft.com/office/drawing/2014/main" id="{85A0CCF1-F2E6-483C-87BC-43E95B45BB6D}"/>
              </a:ext>
            </a:extLst>
          </p:cNvPr>
          <p:cNvSpPr/>
          <p:nvPr/>
        </p:nvSpPr>
        <p:spPr>
          <a:xfrm flipV="1">
            <a:off x="4432258" y="3352921"/>
            <a:ext cx="279483" cy="908320"/>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422480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Дата 3"/>
          <p:cNvSpPr>
            <a:spLocks noGrp="1"/>
          </p:cNvSpPr>
          <p:nvPr>
            <p:ph type="dt" sz="half" idx="2"/>
          </p:nvPr>
        </p:nvSpPr>
        <p:spPr/>
        <p:txBody>
          <a:bodyPr/>
          <a:lstStyle/>
          <a:p>
            <a:pPr>
              <a:tabLst>
                <a:tab pos="1347788" algn="l"/>
              </a:tabLst>
            </a:pPr>
            <a:r>
              <a:rPr lang="ru-RU" dirty="0"/>
              <a:t>Левкович Н.В.</a:t>
            </a:r>
            <a:r>
              <a:rPr lang="en-US" dirty="0"/>
              <a:t>	</a:t>
            </a:r>
            <a:r>
              <a:rPr lang="ru-RU" dirty="0"/>
              <a:t>2021/2022</a:t>
            </a:r>
          </a:p>
        </p:txBody>
      </p:sp>
      <p:sp>
        <p:nvSpPr>
          <p:cNvPr id="5" name="Нижний колонтитул 4"/>
          <p:cNvSpPr>
            <a:spLocks noGrp="1"/>
          </p:cNvSpPr>
          <p:nvPr>
            <p:ph type="ftr" sz="quarter" idx="3"/>
          </p:nvPr>
        </p:nvSpPr>
        <p:spPr/>
        <p:txBody>
          <a:bodyPr/>
          <a:lstStyle/>
          <a:p>
            <a:r>
              <a:rPr lang="ru-RU"/>
              <a:t>принципы работы компьютера</a:t>
            </a:r>
            <a:endParaRPr lang="ru-RU" dirty="0"/>
          </a:p>
        </p:txBody>
      </p:sp>
      <p:sp>
        <p:nvSpPr>
          <p:cNvPr id="6" name="Номер слайда 5"/>
          <p:cNvSpPr>
            <a:spLocks noGrp="1"/>
          </p:cNvSpPr>
          <p:nvPr>
            <p:ph type="sldNum" sz="quarter" idx="4"/>
          </p:nvPr>
        </p:nvSpPr>
        <p:spPr/>
        <p:txBody>
          <a:bodyPr/>
          <a:lstStyle/>
          <a:p>
            <a:fld id="{4FAB73BC-B049-4115-A692-8D63A059BFB8}" type="slidenum">
              <a:rPr lang="en-US" smtClean="0"/>
              <a:pPr/>
              <a:t>2</a:t>
            </a:fld>
            <a:endParaRPr lang="en-US" dirty="0"/>
          </a:p>
        </p:txBody>
      </p:sp>
      <p:cxnSp>
        <p:nvCxnSpPr>
          <p:cNvPr id="43" name="Прямая со стрелкой 42"/>
          <p:cNvCxnSpPr>
            <a:endCxn id="44" idx="7"/>
          </p:cNvCxnSpPr>
          <p:nvPr/>
        </p:nvCxnSpPr>
        <p:spPr>
          <a:xfrm flipH="1">
            <a:off x="2397044" y="3537012"/>
            <a:ext cx="914816" cy="934450"/>
          </a:xfrm>
          <a:prstGeom prst="straightConnector1">
            <a:avLst/>
          </a:prstGeom>
          <a:ln w="31750">
            <a:headEnd type="none"/>
            <a:tailEnd type="arrow" w="med" len="lg"/>
          </a:ln>
        </p:spPr>
        <p:style>
          <a:lnRef idx="1">
            <a:schemeClr val="accent1"/>
          </a:lnRef>
          <a:fillRef idx="0">
            <a:schemeClr val="accent1"/>
          </a:fillRef>
          <a:effectRef idx="0">
            <a:schemeClr val="accent1"/>
          </a:effectRef>
          <a:fontRef idx="minor">
            <a:schemeClr val="tx1"/>
          </a:fontRef>
        </p:style>
      </p:cxnSp>
      <p:sp>
        <p:nvSpPr>
          <p:cNvPr id="44" name="Овал 43"/>
          <p:cNvSpPr/>
          <p:nvPr/>
        </p:nvSpPr>
        <p:spPr>
          <a:xfrm>
            <a:off x="0" y="4329100"/>
            <a:ext cx="2808312" cy="97210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108000" rIns="0" bIns="0" rtlCol="0" anchor="ctr"/>
          <a:lstStyle/>
          <a:p>
            <a:pPr algn="ctr">
              <a:lnSpc>
                <a:spcPct val="70000"/>
              </a:lnSpc>
            </a:pPr>
            <a:r>
              <a:rPr lang="ru-RU" sz="3200" dirty="0">
                <a:solidFill>
                  <a:schemeClr val="tx1"/>
                </a:solidFill>
              </a:rPr>
              <a:t>синтаксис ЯП</a:t>
            </a:r>
          </a:p>
        </p:txBody>
      </p:sp>
      <p:sp>
        <p:nvSpPr>
          <p:cNvPr id="45" name="Овал 44"/>
          <p:cNvSpPr/>
          <p:nvPr/>
        </p:nvSpPr>
        <p:spPr>
          <a:xfrm>
            <a:off x="2051720" y="5193196"/>
            <a:ext cx="4500500" cy="1116124"/>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70000"/>
              </a:lnSpc>
            </a:pPr>
            <a:r>
              <a:rPr lang="ru-RU" sz="3200" dirty="0">
                <a:solidFill>
                  <a:schemeClr val="tx1"/>
                </a:solidFill>
              </a:rPr>
              <a:t>Алгоритмы и структуры данных</a:t>
            </a:r>
          </a:p>
        </p:txBody>
      </p:sp>
      <p:sp>
        <p:nvSpPr>
          <p:cNvPr id="46" name="Овал 45"/>
          <p:cNvSpPr/>
          <p:nvPr/>
        </p:nvSpPr>
        <p:spPr>
          <a:xfrm>
            <a:off x="6016724" y="4149080"/>
            <a:ext cx="3132348" cy="136815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70000"/>
              </a:lnSpc>
            </a:pPr>
            <a:r>
              <a:rPr lang="ru-RU" sz="3200" dirty="0">
                <a:solidFill>
                  <a:schemeClr val="tx1"/>
                </a:solidFill>
              </a:rPr>
              <a:t>Принципы работы компьютера</a:t>
            </a:r>
          </a:p>
        </p:txBody>
      </p:sp>
      <p:sp>
        <p:nvSpPr>
          <p:cNvPr id="47" name="Овал 46"/>
          <p:cNvSpPr/>
          <p:nvPr/>
        </p:nvSpPr>
        <p:spPr>
          <a:xfrm>
            <a:off x="0" y="1304764"/>
            <a:ext cx="3167844" cy="100811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70000"/>
              </a:lnSpc>
            </a:pPr>
            <a:r>
              <a:rPr lang="ru-RU" sz="3200" dirty="0">
                <a:solidFill>
                  <a:schemeClr val="tx1"/>
                </a:solidFill>
              </a:rPr>
              <a:t>Прикладные библиотеки</a:t>
            </a:r>
          </a:p>
        </p:txBody>
      </p:sp>
      <p:sp>
        <p:nvSpPr>
          <p:cNvPr id="48" name="Овал 47"/>
          <p:cNvSpPr/>
          <p:nvPr/>
        </p:nvSpPr>
        <p:spPr>
          <a:xfrm>
            <a:off x="647564" y="152636"/>
            <a:ext cx="4824536" cy="100811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70000"/>
              </a:lnSpc>
            </a:pPr>
            <a:r>
              <a:rPr lang="ru-RU" sz="3200" dirty="0">
                <a:solidFill>
                  <a:schemeClr val="tx1"/>
                </a:solidFill>
              </a:rPr>
              <a:t>Искусство программирования</a:t>
            </a:r>
          </a:p>
        </p:txBody>
      </p:sp>
      <p:sp>
        <p:nvSpPr>
          <p:cNvPr id="49" name="Овал 48"/>
          <p:cNvSpPr/>
          <p:nvPr/>
        </p:nvSpPr>
        <p:spPr>
          <a:xfrm>
            <a:off x="6012160" y="1484784"/>
            <a:ext cx="3025585" cy="115212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144000" rIns="0" bIns="0" rtlCol="0" anchor="ctr"/>
          <a:lstStyle/>
          <a:p>
            <a:pPr algn="ctr">
              <a:lnSpc>
                <a:spcPct val="70000"/>
              </a:lnSpc>
            </a:pPr>
            <a:r>
              <a:rPr lang="ru-RU" sz="3200" dirty="0">
                <a:solidFill>
                  <a:schemeClr val="tx1"/>
                </a:solidFill>
              </a:rPr>
              <a:t>Архитектура ПО</a:t>
            </a:r>
          </a:p>
        </p:txBody>
      </p:sp>
      <p:sp>
        <p:nvSpPr>
          <p:cNvPr id="50" name="Овал 49"/>
          <p:cNvSpPr/>
          <p:nvPr/>
        </p:nvSpPr>
        <p:spPr>
          <a:xfrm>
            <a:off x="5616116" y="116632"/>
            <a:ext cx="3420380" cy="1296144"/>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144000" rIns="0" bIns="0" rtlCol="0" anchor="ctr"/>
          <a:lstStyle/>
          <a:p>
            <a:pPr algn="ctr">
              <a:lnSpc>
                <a:spcPct val="70000"/>
              </a:lnSpc>
            </a:pPr>
            <a:r>
              <a:rPr lang="ru-RU" sz="3200" dirty="0">
                <a:solidFill>
                  <a:schemeClr val="tx1"/>
                </a:solidFill>
              </a:rPr>
              <a:t>Утилиты для работы в группе</a:t>
            </a:r>
          </a:p>
        </p:txBody>
      </p:sp>
      <p:cxnSp>
        <p:nvCxnSpPr>
          <p:cNvPr id="51" name="Прямая со стрелкой 50"/>
          <p:cNvCxnSpPr/>
          <p:nvPr/>
        </p:nvCxnSpPr>
        <p:spPr>
          <a:xfrm flipH="1">
            <a:off x="4463988" y="3537012"/>
            <a:ext cx="36004" cy="1692188"/>
          </a:xfrm>
          <a:prstGeom prst="straightConnector1">
            <a:avLst/>
          </a:prstGeom>
          <a:ln w="31750">
            <a:headEnd type="none"/>
            <a:tailEnd type="arrow" w="med" len="lg"/>
          </a:ln>
        </p:spPr>
        <p:style>
          <a:lnRef idx="1">
            <a:schemeClr val="accent1"/>
          </a:lnRef>
          <a:fillRef idx="0">
            <a:schemeClr val="accent1"/>
          </a:fillRef>
          <a:effectRef idx="0">
            <a:schemeClr val="accent1"/>
          </a:effectRef>
          <a:fontRef idx="minor">
            <a:schemeClr val="tx1"/>
          </a:fontRef>
        </p:style>
      </p:cxnSp>
      <p:cxnSp>
        <p:nvCxnSpPr>
          <p:cNvPr id="52" name="Прямая со стрелкой 51"/>
          <p:cNvCxnSpPr>
            <a:endCxn id="46" idx="1"/>
          </p:cNvCxnSpPr>
          <p:nvPr/>
        </p:nvCxnSpPr>
        <p:spPr>
          <a:xfrm>
            <a:off x="6002424" y="3681028"/>
            <a:ext cx="473022" cy="668413"/>
          </a:xfrm>
          <a:prstGeom prst="straightConnector1">
            <a:avLst/>
          </a:prstGeom>
          <a:ln w="31750">
            <a:headEnd type="none"/>
            <a:tailEnd type="arrow" w="med" len="lg"/>
          </a:ln>
        </p:spPr>
        <p:style>
          <a:lnRef idx="1">
            <a:schemeClr val="accent1"/>
          </a:lnRef>
          <a:fillRef idx="0">
            <a:schemeClr val="accent1"/>
          </a:fillRef>
          <a:effectRef idx="0">
            <a:schemeClr val="accent1"/>
          </a:effectRef>
          <a:fontRef idx="minor">
            <a:schemeClr val="tx1"/>
          </a:fontRef>
        </p:style>
      </p:cxnSp>
      <p:cxnSp>
        <p:nvCxnSpPr>
          <p:cNvPr id="53" name="Прямая со стрелкой 52"/>
          <p:cNvCxnSpPr>
            <a:endCxn id="47" idx="5"/>
          </p:cNvCxnSpPr>
          <p:nvPr/>
        </p:nvCxnSpPr>
        <p:spPr>
          <a:xfrm flipH="1" flipV="1">
            <a:off x="2703924" y="2165241"/>
            <a:ext cx="823960" cy="867715"/>
          </a:xfrm>
          <a:prstGeom prst="straightConnector1">
            <a:avLst/>
          </a:prstGeom>
          <a:ln w="31750">
            <a:headEnd type="none"/>
            <a:tailEnd type="arrow" w="med" len="lg"/>
          </a:ln>
        </p:spPr>
        <p:style>
          <a:lnRef idx="1">
            <a:schemeClr val="accent1"/>
          </a:lnRef>
          <a:fillRef idx="0">
            <a:schemeClr val="accent1"/>
          </a:fillRef>
          <a:effectRef idx="0">
            <a:schemeClr val="accent1"/>
          </a:effectRef>
          <a:fontRef idx="minor">
            <a:schemeClr val="tx1"/>
          </a:fontRef>
        </p:style>
      </p:cxnSp>
      <p:cxnSp>
        <p:nvCxnSpPr>
          <p:cNvPr id="54" name="Прямая со стрелкой 53"/>
          <p:cNvCxnSpPr/>
          <p:nvPr/>
        </p:nvCxnSpPr>
        <p:spPr>
          <a:xfrm flipV="1">
            <a:off x="5688124" y="2456892"/>
            <a:ext cx="770403" cy="540060"/>
          </a:xfrm>
          <a:prstGeom prst="straightConnector1">
            <a:avLst/>
          </a:prstGeom>
          <a:ln w="31750">
            <a:headEnd type="none"/>
            <a:tailEnd type="arrow" w="med" len="lg"/>
          </a:ln>
        </p:spPr>
        <p:style>
          <a:lnRef idx="1">
            <a:schemeClr val="accent1"/>
          </a:lnRef>
          <a:fillRef idx="0">
            <a:schemeClr val="accent1"/>
          </a:fillRef>
          <a:effectRef idx="0">
            <a:schemeClr val="accent1"/>
          </a:effectRef>
          <a:fontRef idx="minor">
            <a:schemeClr val="tx1"/>
          </a:fontRef>
        </p:style>
      </p:cxnSp>
      <p:cxnSp>
        <p:nvCxnSpPr>
          <p:cNvPr id="55" name="Прямая со стрелкой 54"/>
          <p:cNvCxnSpPr>
            <a:endCxn id="50" idx="3"/>
          </p:cNvCxnSpPr>
          <p:nvPr/>
        </p:nvCxnSpPr>
        <p:spPr>
          <a:xfrm flipV="1">
            <a:off x="5040052" y="1222960"/>
            <a:ext cx="1076967" cy="1870710"/>
          </a:xfrm>
          <a:prstGeom prst="straightConnector1">
            <a:avLst/>
          </a:prstGeom>
          <a:ln w="31750">
            <a:headEnd type="none"/>
            <a:tailEnd type="arrow" w="med" len="lg"/>
          </a:ln>
        </p:spPr>
        <p:style>
          <a:lnRef idx="1">
            <a:schemeClr val="accent1"/>
          </a:lnRef>
          <a:fillRef idx="0">
            <a:schemeClr val="accent1"/>
          </a:fillRef>
          <a:effectRef idx="0">
            <a:schemeClr val="accent1"/>
          </a:effectRef>
          <a:fontRef idx="minor">
            <a:schemeClr val="tx1"/>
          </a:fontRef>
        </p:style>
      </p:cxnSp>
      <p:cxnSp>
        <p:nvCxnSpPr>
          <p:cNvPr id="56" name="Прямая со стрелкой 55"/>
          <p:cNvCxnSpPr/>
          <p:nvPr/>
        </p:nvCxnSpPr>
        <p:spPr>
          <a:xfrm flipH="1" flipV="1">
            <a:off x="3347864" y="1196752"/>
            <a:ext cx="936104" cy="1800202"/>
          </a:xfrm>
          <a:prstGeom prst="straightConnector1">
            <a:avLst/>
          </a:prstGeom>
          <a:ln w="31750">
            <a:headEnd type="none"/>
            <a:tailEnd type="arrow" w="med" len="lg"/>
          </a:ln>
        </p:spPr>
        <p:style>
          <a:lnRef idx="1">
            <a:schemeClr val="accent1"/>
          </a:lnRef>
          <a:fillRef idx="0">
            <a:schemeClr val="accent1"/>
          </a:fillRef>
          <a:effectRef idx="0">
            <a:schemeClr val="accent1"/>
          </a:effectRef>
          <a:fontRef idx="minor">
            <a:schemeClr val="tx1"/>
          </a:fontRef>
        </p:style>
      </p:cxnSp>
      <p:sp>
        <p:nvSpPr>
          <p:cNvPr id="57" name="Скругленный прямоугольник 56"/>
          <p:cNvSpPr/>
          <p:nvPr/>
        </p:nvSpPr>
        <p:spPr>
          <a:xfrm>
            <a:off x="2159732" y="2996952"/>
            <a:ext cx="4824536" cy="792088"/>
          </a:xfrm>
          <a:prstGeom prst="roundRect">
            <a:avLst/>
          </a:prstGeom>
          <a:solidFill>
            <a:schemeClr val="bg1"/>
          </a:solid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ru-RU" sz="4000" dirty="0">
                <a:solidFill>
                  <a:schemeClr val="tx1"/>
                </a:solidFill>
              </a:rPr>
              <a:t>Программирование</a:t>
            </a:r>
            <a:endParaRPr lang="ru-RU" dirty="0">
              <a:solidFill>
                <a:schemeClr val="tx1"/>
              </a:solidFill>
            </a:endParaRPr>
          </a:p>
        </p:txBody>
      </p:sp>
    </p:spTree>
    <p:extLst>
      <p:ext uri="{BB962C8B-B14F-4D97-AF65-F5344CB8AC3E}">
        <p14:creationId xmlns:p14="http://schemas.microsoft.com/office/powerpoint/2010/main" val="2705697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47" grpId="0" animBg="1"/>
      <p:bldP spid="48" grpId="0" animBg="1"/>
      <p:bldP spid="49" grpId="0" animBg="1"/>
      <p:bldP spid="5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омер слайда 4"/>
          <p:cNvSpPr>
            <a:spLocks noGrp="1"/>
          </p:cNvSpPr>
          <p:nvPr>
            <p:ph type="sldNum" sz="quarter" idx="4"/>
          </p:nvPr>
        </p:nvSpPr>
        <p:spPr>
          <a:xfrm>
            <a:off x="7425344" y="6459786"/>
            <a:ext cx="984019" cy="365125"/>
          </a:xfrm>
        </p:spPr>
        <p:txBody>
          <a:bodyPr/>
          <a:lstStyle/>
          <a:p>
            <a:fld id="{4FAB73BC-B049-4115-A692-8D63A059BFB8}" type="slidenum">
              <a:rPr lang="en-US" smtClean="0"/>
              <a:pPr/>
              <a:t>20</a:t>
            </a:fld>
            <a:endParaRPr lang="en-US" dirty="0"/>
          </a:p>
        </p:txBody>
      </p:sp>
      <p:sp>
        <p:nvSpPr>
          <p:cNvPr id="42" name="Заголовок 1"/>
          <p:cNvSpPr txBox="1">
            <a:spLocks/>
          </p:cNvSpPr>
          <p:nvPr/>
        </p:nvSpPr>
        <p:spPr>
          <a:xfrm>
            <a:off x="822961" y="394286"/>
            <a:ext cx="7543800" cy="595898"/>
          </a:xfrm>
          <a:prstGeom prst="rect">
            <a:avLst/>
          </a:prstGeom>
        </p:spPr>
        <p:txBody>
          <a:bodyPr anchor="ctr">
            <a:normAutofit fontScale="90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t>Уровни памяти компьютера</a:t>
            </a:r>
          </a:p>
        </p:txBody>
      </p:sp>
      <p:sp>
        <p:nvSpPr>
          <p:cNvPr id="49" name="Дата 1"/>
          <p:cNvSpPr>
            <a:spLocks noGrp="1"/>
          </p:cNvSpPr>
          <p:nvPr>
            <p:ph type="dt" sz="half" idx="2"/>
          </p:nvPr>
        </p:nvSpPr>
        <p:spPr>
          <a:xfrm>
            <a:off x="288759" y="6459786"/>
            <a:ext cx="2388406" cy="365125"/>
          </a:xfrm>
        </p:spPr>
        <p:txBody>
          <a:bodyPr>
            <a:normAutofit/>
          </a:bodyPr>
          <a:lstStyle/>
          <a:p>
            <a:pPr>
              <a:tabLst>
                <a:tab pos="1347788" algn="l"/>
              </a:tabLst>
            </a:pPr>
            <a:r>
              <a:rPr lang="ru-RU" dirty="0"/>
              <a:t>Левкович Н.В.</a:t>
            </a:r>
            <a:r>
              <a:rPr lang="en-US" dirty="0"/>
              <a:t>	</a:t>
            </a:r>
            <a:r>
              <a:rPr lang="ru-RU" dirty="0"/>
              <a:t>2021/2022</a:t>
            </a:r>
          </a:p>
        </p:txBody>
      </p:sp>
      <p:sp>
        <p:nvSpPr>
          <p:cNvPr id="50" name="Нижний колонтитул 2"/>
          <p:cNvSpPr>
            <a:spLocks noGrp="1"/>
          </p:cNvSpPr>
          <p:nvPr>
            <p:ph type="ftr" sz="quarter" idx="3"/>
          </p:nvPr>
        </p:nvSpPr>
        <p:spPr>
          <a:xfrm>
            <a:off x="2764640" y="6459786"/>
            <a:ext cx="3764498" cy="365125"/>
          </a:xfrm>
        </p:spPr>
        <p:txBody>
          <a:bodyPr/>
          <a:lstStyle/>
          <a:p>
            <a:r>
              <a:rPr lang="ru-RU"/>
              <a:t>принципы работы компьютера</a:t>
            </a:r>
            <a:endParaRPr lang="ru-RU" dirty="0"/>
          </a:p>
        </p:txBody>
      </p:sp>
      <p:grpSp>
        <p:nvGrpSpPr>
          <p:cNvPr id="22" name="Группа 21">
            <a:extLst>
              <a:ext uri="{FF2B5EF4-FFF2-40B4-BE49-F238E27FC236}">
                <a16:creationId xmlns:a16="http://schemas.microsoft.com/office/drawing/2014/main" id="{39C05EAB-A1FA-49D0-81B9-03295CA12233}"/>
              </a:ext>
            </a:extLst>
          </p:cNvPr>
          <p:cNvGrpSpPr/>
          <p:nvPr/>
        </p:nvGrpSpPr>
        <p:grpSpPr>
          <a:xfrm>
            <a:off x="971600" y="4195619"/>
            <a:ext cx="7200800" cy="461665"/>
            <a:chOff x="971600" y="2852871"/>
            <a:chExt cx="7200800" cy="461665"/>
          </a:xfrm>
        </p:grpSpPr>
        <p:cxnSp>
          <p:nvCxnSpPr>
            <p:cNvPr id="23" name="Прямая со стрелкой 22">
              <a:extLst>
                <a:ext uri="{FF2B5EF4-FFF2-40B4-BE49-F238E27FC236}">
                  <a16:creationId xmlns:a16="http://schemas.microsoft.com/office/drawing/2014/main" id="{8E6F492B-3D99-4916-98A0-A7BC68079A83}"/>
                </a:ext>
              </a:extLst>
            </p:cNvPr>
            <p:cNvCxnSpPr/>
            <p:nvPr/>
          </p:nvCxnSpPr>
          <p:spPr>
            <a:xfrm>
              <a:off x="971600" y="2886833"/>
              <a:ext cx="7200800" cy="0"/>
            </a:xfrm>
            <a:prstGeom prst="straightConnector1">
              <a:avLst/>
            </a:prstGeom>
            <a:ln w="28575">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Прямая со стрелкой 23">
              <a:extLst>
                <a:ext uri="{FF2B5EF4-FFF2-40B4-BE49-F238E27FC236}">
                  <a16:creationId xmlns:a16="http://schemas.microsoft.com/office/drawing/2014/main" id="{1074A387-51B7-4FAF-A12C-4143B5E284B9}"/>
                </a:ext>
              </a:extLst>
            </p:cNvPr>
            <p:cNvCxnSpPr/>
            <p:nvPr/>
          </p:nvCxnSpPr>
          <p:spPr>
            <a:xfrm>
              <a:off x="971600" y="3284984"/>
              <a:ext cx="7200800" cy="0"/>
            </a:xfrm>
            <a:prstGeom prst="straightConnector1">
              <a:avLst/>
            </a:prstGeom>
            <a:ln w="28575">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D67FFD9-83CF-41A3-8608-3FF6B70C1741}"/>
                </a:ext>
              </a:extLst>
            </p:cNvPr>
            <p:cNvSpPr txBox="1"/>
            <p:nvPr/>
          </p:nvSpPr>
          <p:spPr>
            <a:xfrm>
              <a:off x="2247617" y="2852871"/>
              <a:ext cx="4907626" cy="461665"/>
            </a:xfrm>
            <a:prstGeom prst="rect">
              <a:avLst/>
            </a:prstGeom>
            <a:noFill/>
          </p:spPr>
          <p:txBody>
            <a:bodyPr wrap="none" rtlCol="0">
              <a:spAutoFit/>
            </a:bodyPr>
            <a:lstStyle/>
            <a:p>
              <a:r>
                <a:rPr lang="ru-RU" sz="2400" dirty="0"/>
                <a:t>шины адреса, данных и управления</a:t>
              </a:r>
            </a:p>
          </p:txBody>
        </p:sp>
      </p:grpSp>
      <p:sp>
        <p:nvSpPr>
          <p:cNvPr id="26" name="Прямоугольник 25">
            <a:extLst>
              <a:ext uri="{FF2B5EF4-FFF2-40B4-BE49-F238E27FC236}">
                <a16:creationId xmlns:a16="http://schemas.microsoft.com/office/drawing/2014/main" id="{176D1C50-384B-4599-B51E-8584DCCA882C}"/>
              </a:ext>
            </a:extLst>
          </p:cNvPr>
          <p:cNvSpPr/>
          <p:nvPr/>
        </p:nvSpPr>
        <p:spPr>
          <a:xfrm flipV="1">
            <a:off x="2411760" y="1484784"/>
            <a:ext cx="4320480" cy="1858183"/>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a:p>
        </p:txBody>
      </p:sp>
      <p:sp>
        <p:nvSpPr>
          <p:cNvPr id="29" name="Прямоугольник 28">
            <a:extLst>
              <a:ext uri="{FF2B5EF4-FFF2-40B4-BE49-F238E27FC236}">
                <a16:creationId xmlns:a16="http://schemas.microsoft.com/office/drawing/2014/main" id="{A39253E8-B78A-4FD7-97C5-FF04FCFA5E46}"/>
              </a:ext>
            </a:extLst>
          </p:cNvPr>
          <p:cNvSpPr/>
          <p:nvPr/>
        </p:nvSpPr>
        <p:spPr>
          <a:xfrm>
            <a:off x="1043608" y="5301207"/>
            <a:ext cx="1872208" cy="79208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dirty="0">
                <a:solidFill>
                  <a:schemeClr val="tx1"/>
                </a:solidFill>
              </a:rPr>
              <a:t>память</a:t>
            </a:r>
          </a:p>
        </p:txBody>
      </p:sp>
      <p:sp>
        <p:nvSpPr>
          <p:cNvPr id="33" name="Прямоугольник 32">
            <a:extLst>
              <a:ext uri="{FF2B5EF4-FFF2-40B4-BE49-F238E27FC236}">
                <a16:creationId xmlns:a16="http://schemas.microsoft.com/office/drawing/2014/main" id="{2576DC6C-846C-4123-B50A-B090EB1367CD}"/>
              </a:ext>
            </a:extLst>
          </p:cNvPr>
          <p:cNvSpPr/>
          <p:nvPr/>
        </p:nvSpPr>
        <p:spPr>
          <a:xfrm>
            <a:off x="3707904" y="5301207"/>
            <a:ext cx="1872208" cy="79208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dirty="0">
                <a:solidFill>
                  <a:schemeClr val="tx1"/>
                </a:solidFill>
              </a:rPr>
              <a:t>другие устройства</a:t>
            </a:r>
          </a:p>
        </p:txBody>
      </p:sp>
      <p:sp>
        <p:nvSpPr>
          <p:cNvPr id="34" name="Двойная стрелка вверх/вниз 38">
            <a:extLst>
              <a:ext uri="{FF2B5EF4-FFF2-40B4-BE49-F238E27FC236}">
                <a16:creationId xmlns:a16="http://schemas.microsoft.com/office/drawing/2014/main" id="{8C6C08CC-0132-476F-9E62-B63CE55E8B3D}"/>
              </a:ext>
            </a:extLst>
          </p:cNvPr>
          <p:cNvSpPr/>
          <p:nvPr/>
        </p:nvSpPr>
        <p:spPr>
          <a:xfrm flipV="1">
            <a:off x="4499992" y="4584022"/>
            <a:ext cx="288032" cy="717185"/>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Прямоугольник 34">
            <a:extLst>
              <a:ext uri="{FF2B5EF4-FFF2-40B4-BE49-F238E27FC236}">
                <a16:creationId xmlns:a16="http://schemas.microsoft.com/office/drawing/2014/main" id="{07032D6A-DA6D-4EDC-B661-12F1A5B8FB36}"/>
              </a:ext>
            </a:extLst>
          </p:cNvPr>
          <p:cNvSpPr/>
          <p:nvPr/>
        </p:nvSpPr>
        <p:spPr>
          <a:xfrm>
            <a:off x="6300192" y="5301207"/>
            <a:ext cx="1872208" cy="79208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dirty="0">
                <a:solidFill>
                  <a:schemeClr val="tx1"/>
                </a:solidFill>
              </a:rPr>
              <a:t>другие устройства</a:t>
            </a:r>
          </a:p>
        </p:txBody>
      </p:sp>
      <p:sp>
        <p:nvSpPr>
          <p:cNvPr id="37" name="Двойная стрелка вверх/вниз 43">
            <a:extLst>
              <a:ext uri="{FF2B5EF4-FFF2-40B4-BE49-F238E27FC236}">
                <a16:creationId xmlns:a16="http://schemas.microsoft.com/office/drawing/2014/main" id="{9F18DD71-0627-4802-A815-42C26B64D4A2}"/>
              </a:ext>
            </a:extLst>
          </p:cNvPr>
          <p:cNvSpPr/>
          <p:nvPr/>
        </p:nvSpPr>
        <p:spPr>
          <a:xfrm flipV="1">
            <a:off x="1835696" y="4584022"/>
            <a:ext cx="288032" cy="717185"/>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0" name="Двойная стрелка вверх/вниз 44">
            <a:extLst>
              <a:ext uri="{FF2B5EF4-FFF2-40B4-BE49-F238E27FC236}">
                <a16:creationId xmlns:a16="http://schemas.microsoft.com/office/drawing/2014/main" id="{0EB92DA5-CDEE-4B94-AB70-F1707C2E2419}"/>
              </a:ext>
            </a:extLst>
          </p:cNvPr>
          <p:cNvSpPr/>
          <p:nvPr/>
        </p:nvSpPr>
        <p:spPr>
          <a:xfrm flipV="1">
            <a:off x="7092280" y="4584022"/>
            <a:ext cx="288032" cy="717185"/>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Двойная стрелка вверх/вниз 45">
            <a:extLst>
              <a:ext uri="{FF2B5EF4-FFF2-40B4-BE49-F238E27FC236}">
                <a16:creationId xmlns:a16="http://schemas.microsoft.com/office/drawing/2014/main" id="{85A0CCF1-F2E6-483C-87BC-43E95B45BB6D}"/>
              </a:ext>
            </a:extLst>
          </p:cNvPr>
          <p:cNvSpPr/>
          <p:nvPr/>
        </p:nvSpPr>
        <p:spPr>
          <a:xfrm flipV="1">
            <a:off x="4432258" y="3235966"/>
            <a:ext cx="279483" cy="1025275"/>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TextBox 18">
            <a:extLst>
              <a:ext uri="{FF2B5EF4-FFF2-40B4-BE49-F238E27FC236}">
                <a16:creationId xmlns:a16="http://schemas.microsoft.com/office/drawing/2014/main" id="{54B09138-965E-47F5-9F4F-31E3A362CA72}"/>
              </a:ext>
            </a:extLst>
          </p:cNvPr>
          <p:cNvSpPr txBox="1"/>
          <p:nvPr/>
        </p:nvSpPr>
        <p:spPr>
          <a:xfrm>
            <a:off x="3311933" y="1985863"/>
            <a:ext cx="1399808" cy="461665"/>
          </a:xfrm>
          <a:prstGeom prst="rect">
            <a:avLst/>
          </a:prstGeom>
          <a:noFill/>
          <a:ln w="22225">
            <a:solidFill>
              <a:schemeClr val="accent1"/>
            </a:solidFill>
          </a:ln>
        </p:spPr>
        <p:txBody>
          <a:bodyPr wrap="square" rtlCol="0">
            <a:spAutoFit/>
          </a:bodyPr>
          <a:lstStyle/>
          <a:p>
            <a:r>
              <a:rPr lang="ru-RU" sz="2400" dirty="0"/>
              <a:t>регистры</a:t>
            </a:r>
          </a:p>
        </p:txBody>
      </p:sp>
      <p:sp>
        <p:nvSpPr>
          <p:cNvPr id="20" name="TextBox 19">
            <a:extLst>
              <a:ext uri="{FF2B5EF4-FFF2-40B4-BE49-F238E27FC236}">
                <a16:creationId xmlns:a16="http://schemas.microsoft.com/office/drawing/2014/main" id="{4237572C-F011-4717-B409-21C8A105A1FD}"/>
              </a:ext>
            </a:extLst>
          </p:cNvPr>
          <p:cNvSpPr txBox="1"/>
          <p:nvPr/>
        </p:nvSpPr>
        <p:spPr>
          <a:xfrm>
            <a:off x="3280277" y="2730591"/>
            <a:ext cx="3272015" cy="461665"/>
          </a:xfrm>
          <a:prstGeom prst="rect">
            <a:avLst/>
          </a:prstGeom>
          <a:noFill/>
          <a:ln w="22225">
            <a:solidFill>
              <a:schemeClr val="accent1"/>
            </a:solidFill>
          </a:ln>
        </p:spPr>
        <p:txBody>
          <a:bodyPr wrap="square" rtlCol="0">
            <a:spAutoFit/>
          </a:bodyPr>
          <a:lstStyle/>
          <a:p>
            <a:r>
              <a:rPr lang="ru-RU" sz="2400" dirty="0"/>
              <a:t>устройство управления</a:t>
            </a:r>
          </a:p>
        </p:txBody>
      </p:sp>
      <p:sp>
        <p:nvSpPr>
          <p:cNvPr id="21" name="TextBox 20">
            <a:extLst>
              <a:ext uri="{FF2B5EF4-FFF2-40B4-BE49-F238E27FC236}">
                <a16:creationId xmlns:a16="http://schemas.microsoft.com/office/drawing/2014/main" id="{18B7A104-404C-4A2C-9AE9-312645F5D06A}"/>
              </a:ext>
            </a:extLst>
          </p:cNvPr>
          <p:cNvSpPr txBox="1"/>
          <p:nvPr/>
        </p:nvSpPr>
        <p:spPr>
          <a:xfrm>
            <a:off x="5256149" y="1985862"/>
            <a:ext cx="720080" cy="461665"/>
          </a:xfrm>
          <a:prstGeom prst="rect">
            <a:avLst/>
          </a:prstGeom>
          <a:noFill/>
          <a:ln w="22225">
            <a:solidFill>
              <a:schemeClr val="accent1"/>
            </a:solidFill>
          </a:ln>
        </p:spPr>
        <p:txBody>
          <a:bodyPr wrap="square" rtlCol="0">
            <a:spAutoFit/>
          </a:bodyPr>
          <a:lstStyle/>
          <a:p>
            <a:pPr algn="ctr"/>
            <a:r>
              <a:rPr lang="ru-RU" sz="2400" dirty="0"/>
              <a:t>АЛУ</a:t>
            </a:r>
          </a:p>
        </p:txBody>
      </p:sp>
      <p:sp>
        <p:nvSpPr>
          <p:cNvPr id="28" name="Двойная стрелка вверх/вниз 46">
            <a:extLst>
              <a:ext uri="{FF2B5EF4-FFF2-40B4-BE49-F238E27FC236}">
                <a16:creationId xmlns:a16="http://schemas.microsoft.com/office/drawing/2014/main" id="{249C3E24-6EDE-4A0A-8971-BFF158876D89}"/>
              </a:ext>
            </a:extLst>
          </p:cNvPr>
          <p:cNvSpPr/>
          <p:nvPr/>
        </p:nvSpPr>
        <p:spPr>
          <a:xfrm flipV="1">
            <a:off x="3887997" y="2447527"/>
            <a:ext cx="144016" cy="288032"/>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Двойная стрелка вверх/вниз 47">
            <a:extLst>
              <a:ext uri="{FF2B5EF4-FFF2-40B4-BE49-F238E27FC236}">
                <a16:creationId xmlns:a16="http://schemas.microsoft.com/office/drawing/2014/main" id="{60061D37-1ADB-48A7-969A-C20F07519BA0}"/>
              </a:ext>
            </a:extLst>
          </p:cNvPr>
          <p:cNvSpPr/>
          <p:nvPr/>
        </p:nvSpPr>
        <p:spPr>
          <a:xfrm flipV="1">
            <a:off x="5544181" y="2447528"/>
            <a:ext cx="144016" cy="288032"/>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TextBox 30">
            <a:extLst>
              <a:ext uri="{FF2B5EF4-FFF2-40B4-BE49-F238E27FC236}">
                <a16:creationId xmlns:a16="http://schemas.microsoft.com/office/drawing/2014/main" id="{EB94808A-55C2-4112-BFF9-61FBD99B523F}"/>
              </a:ext>
            </a:extLst>
          </p:cNvPr>
          <p:cNvSpPr txBox="1"/>
          <p:nvPr/>
        </p:nvSpPr>
        <p:spPr>
          <a:xfrm>
            <a:off x="2447837" y="1469256"/>
            <a:ext cx="1568314" cy="461665"/>
          </a:xfrm>
          <a:prstGeom prst="rect">
            <a:avLst/>
          </a:prstGeom>
          <a:noFill/>
        </p:spPr>
        <p:txBody>
          <a:bodyPr wrap="none" rtlCol="0">
            <a:spAutoFit/>
          </a:bodyPr>
          <a:lstStyle/>
          <a:p>
            <a:r>
              <a:rPr lang="ru-RU" sz="2400" dirty="0"/>
              <a:t>процессор</a:t>
            </a:r>
          </a:p>
        </p:txBody>
      </p:sp>
    </p:spTree>
    <p:extLst>
      <p:ext uri="{BB962C8B-B14F-4D97-AF65-F5344CB8AC3E}">
        <p14:creationId xmlns:p14="http://schemas.microsoft.com/office/powerpoint/2010/main" val="4165436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омер слайда 4"/>
          <p:cNvSpPr>
            <a:spLocks noGrp="1"/>
          </p:cNvSpPr>
          <p:nvPr>
            <p:ph type="sldNum" sz="quarter" idx="4"/>
          </p:nvPr>
        </p:nvSpPr>
        <p:spPr>
          <a:xfrm>
            <a:off x="7425344" y="6459786"/>
            <a:ext cx="984019" cy="365125"/>
          </a:xfrm>
        </p:spPr>
        <p:txBody>
          <a:bodyPr/>
          <a:lstStyle/>
          <a:p>
            <a:fld id="{4FAB73BC-B049-4115-A692-8D63A059BFB8}" type="slidenum">
              <a:rPr lang="en-US" smtClean="0"/>
              <a:pPr/>
              <a:t>21</a:t>
            </a:fld>
            <a:endParaRPr lang="en-US" dirty="0"/>
          </a:p>
        </p:txBody>
      </p:sp>
      <p:sp>
        <p:nvSpPr>
          <p:cNvPr id="42" name="Заголовок 1"/>
          <p:cNvSpPr txBox="1">
            <a:spLocks/>
          </p:cNvSpPr>
          <p:nvPr/>
        </p:nvSpPr>
        <p:spPr>
          <a:xfrm>
            <a:off x="822961" y="394286"/>
            <a:ext cx="7543800" cy="595898"/>
          </a:xfrm>
          <a:prstGeom prst="rect">
            <a:avLst/>
          </a:prstGeom>
        </p:spPr>
        <p:txBody>
          <a:bodyPr anchor="ctr">
            <a:normAutofit fontScale="90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t>Уровни памяти компьютера</a:t>
            </a:r>
          </a:p>
        </p:txBody>
      </p:sp>
      <p:sp>
        <p:nvSpPr>
          <p:cNvPr id="49" name="Дата 1"/>
          <p:cNvSpPr>
            <a:spLocks noGrp="1"/>
          </p:cNvSpPr>
          <p:nvPr>
            <p:ph type="dt" sz="half" idx="2"/>
          </p:nvPr>
        </p:nvSpPr>
        <p:spPr>
          <a:xfrm>
            <a:off x="288759" y="6459786"/>
            <a:ext cx="2388406" cy="365125"/>
          </a:xfrm>
        </p:spPr>
        <p:txBody>
          <a:bodyPr>
            <a:normAutofit/>
          </a:bodyPr>
          <a:lstStyle/>
          <a:p>
            <a:pPr>
              <a:tabLst>
                <a:tab pos="1347788" algn="l"/>
              </a:tabLst>
            </a:pPr>
            <a:r>
              <a:rPr lang="ru-RU" dirty="0"/>
              <a:t>Левкович Н.В.</a:t>
            </a:r>
            <a:r>
              <a:rPr lang="en-US" dirty="0"/>
              <a:t>	</a:t>
            </a:r>
            <a:r>
              <a:rPr lang="ru-RU" dirty="0"/>
              <a:t>2021/2022</a:t>
            </a:r>
          </a:p>
        </p:txBody>
      </p:sp>
      <p:sp>
        <p:nvSpPr>
          <p:cNvPr id="50" name="Нижний колонтитул 2"/>
          <p:cNvSpPr>
            <a:spLocks noGrp="1"/>
          </p:cNvSpPr>
          <p:nvPr>
            <p:ph type="ftr" sz="quarter" idx="3"/>
          </p:nvPr>
        </p:nvSpPr>
        <p:spPr>
          <a:xfrm>
            <a:off x="2764640" y="6459786"/>
            <a:ext cx="3764498" cy="365125"/>
          </a:xfrm>
        </p:spPr>
        <p:txBody>
          <a:bodyPr/>
          <a:lstStyle/>
          <a:p>
            <a:r>
              <a:rPr lang="ru-RU"/>
              <a:t>принципы работы компьютера</a:t>
            </a:r>
            <a:endParaRPr lang="ru-RU" dirty="0"/>
          </a:p>
        </p:txBody>
      </p:sp>
      <p:grpSp>
        <p:nvGrpSpPr>
          <p:cNvPr id="22" name="Группа 21">
            <a:extLst>
              <a:ext uri="{FF2B5EF4-FFF2-40B4-BE49-F238E27FC236}">
                <a16:creationId xmlns:a16="http://schemas.microsoft.com/office/drawing/2014/main" id="{39C05EAB-A1FA-49D0-81B9-03295CA12233}"/>
              </a:ext>
            </a:extLst>
          </p:cNvPr>
          <p:cNvGrpSpPr/>
          <p:nvPr/>
        </p:nvGrpSpPr>
        <p:grpSpPr>
          <a:xfrm>
            <a:off x="971600" y="4195619"/>
            <a:ext cx="7200800" cy="461665"/>
            <a:chOff x="971600" y="2852871"/>
            <a:chExt cx="7200800" cy="461665"/>
          </a:xfrm>
        </p:grpSpPr>
        <p:cxnSp>
          <p:nvCxnSpPr>
            <p:cNvPr id="23" name="Прямая со стрелкой 22">
              <a:extLst>
                <a:ext uri="{FF2B5EF4-FFF2-40B4-BE49-F238E27FC236}">
                  <a16:creationId xmlns:a16="http://schemas.microsoft.com/office/drawing/2014/main" id="{8E6F492B-3D99-4916-98A0-A7BC68079A83}"/>
                </a:ext>
              </a:extLst>
            </p:cNvPr>
            <p:cNvCxnSpPr/>
            <p:nvPr/>
          </p:nvCxnSpPr>
          <p:spPr>
            <a:xfrm>
              <a:off x="971600" y="2886833"/>
              <a:ext cx="7200800" cy="0"/>
            </a:xfrm>
            <a:prstGeom prst="straightConnector1">
              <a:avLst/>
            </a:prstGeom>
            <a:ln w="28575">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Прямая со стрелкой 23">
              <a:extLst>
                <a:ext uri="{FF2B5EF4-FFF2-40B4-BE49-F238E27FC236}">
                  <a16:creationId xmlns:a16="http://schemas.microsoft.com/office/drawing/2014/main" id="{1074A387-51B7-4FAF-A12C-4143B5E284B9}"/>
                </a:ext>
              </a:extLst>
            </p:cNvPr>
            <p:cNvCxnSpPr/>
            <p:nvPr/>
          </p:nvCxnSpPr>
          <p:spPr>
            <a:xfrm>
              <a:off x="971600" y="3284984"/>
              <a:ext cx="7200800" cy="0"/>
            </a:xfrm>
            <a:prstGeom prst="straightConnector1">
              <a:avLst/>
            </a:prstGeom>
            <a:ln w="28575">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D67FFD9-83CF-41A3-8608-3FF6B70C1741}"/>
                </a:ext>
              </a:extLst>
            </p:cNvPr>
            <p:cNvSpPr txBox="1"/>
            <p:nvPr/>
          </p:nvSpPr>
          <p:spPr>
            <a:xfrm>
              <a:off x="2247617" y="2852871"/>
              <a:ext cx="4907626" cy="461665"/>
            </a:xfrm>
            <a:prstGeom prst="rect">
              <a:avLst/>
            </a:prstGeom>
            <a:noFill/>
          </p:spPr>
          <p:txBody>
            <a:bodyPr wrap="none" rtlCol="0">
              <a:spAutoFit/>
            </a:bodyPr>
            <a:lstStyle/>
            <a:p>
              <a:r>
                <a:rPr lang="ru-RU" sz="2400" dirty="0"/>
                <a:t>шины адреса, данных и управления</a:t>
              </a:r>
            </a:p>
          </p:txBody>
        </p:sp>
      </p:grpSp>
      <p:sp>
        <p:nvSpPr>
          <p:cNvPr id="26" name="Прямоугольник 25">
            <a:extLst>
              <a:ext uri="{FF2B5EF4-FFF2-40B4-BE49-F238E27FC236}">
                <a16:creationId xmlns:a16="http://schemas.microsoft.com/office/drawing/2014/main" id="{176D1C50-384B-4599-B51E-8584DCCA882C}"/>
              </a:ext>
            </a:extLst>
          </p:cNvPr>
          <p:cNvSpPr/>
          <p:nvPr/>
        </p:nvSpPr>
        <p:spPr>
          <a:xfrm flipV="1">
            <a:off x="2411760" y="1033892"/>
            <a:ext cx="4320480" cy="2650045"/>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a:p>
        </p:txBody>
      </p:sp>
      <p:sp>
        <p:nvSpPr>
          <p:cNvPr id="29" name="Прямоугольник 28">
            <a:extLst>
              <a:ext uri="{FF2B5EF4-FFF2-40B4-BE49-F238E27FC236}">
                <a16:creationId xmlns:a16="http://schemas.microsoft.com/office/drawing/2014/main" id="{A39253E8-B78A-4FD7-97C5-FF04FCFA5E46}"/>
              </a:ext>
            </a:extLst>
          </p:cNvPr>
          <p:cNvSpPr/>
          <p:nvPr/>
        </p:nvSpPr>
        <p:spPr>
          <a:xfrm>
            <a:off x="1043608" y="5301207"/>
            <a:ext cx="1872208" cy="79208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dirty="0">
                <a:solidFill>
                  <a:schemeClr val="tx1"/>
                </a:solidFill>
              </a:rPr>
              <a:t>память</a:t>
            </a:r>
          </a:p>
        </p:txBody>
      </p:sp>
      <p:sp>
        <p:nvSpPr>
          <p:cNvPr id="33" name="Прямоугольник 32">
            <a:extLst>
              <a:ext uri="{FF2B5EF4-FFF2-40B4-BE49-F238E27FC236}">
                <a16:creationId xmlns:a16="http://schemas.microsoft.com/office/drawing/2014/main" id="{2576DC6C-846C-4123-B50A-B090EB1367CD}"/>
              </a:ext>
            </a:extLst>
          </p:cNvPr>
          <p:cNvSpPr/>
          <p:nvPr/>
        </p:nvSpPr>
        <p:spPr>
          <a:xfrm>
            <a:off x="3707904" y="5301207"/>
            <a:ext cx="1872208" cy="79208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dirty="0">
                <a:solidFill>
                  <a:schemeClr val="tx1"/>
                </a:solidFill>
              </a:rPr>
              <a:t>другие устройства</a:t>
            </a:r>
          </a:p>
        </p:txBody>
      </p:sp>
      <p:sp>
        <p:nvSpPr>
          <p:cNvPr id="34" name="Двойная стрелка вверх/вниз 38">
            <a:extLst>
              <a:ext uri="{FF2B5EF4-FFF2-40B4-BE49-F238E27FC236}">
                <a16:creationId xmlns:a16="http://schemas.microsoft.com/office/drawing/2014/main" id="{8C6C08CC-0132-476F-9E62-B63CE55E8B3D}"/>
              </a:ext>
            </a:extLst>
          </p:cNvPr>
          <p:cNvSpPr/>
          <p:nvPr/>
        </p:nvSpPr>
        <p:spPr>
          <a:xfrm flipV="1">
            <a:off x="4499992" y="4584022"/>
            <a:ext cx="288032" cy="717185"/>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Прямоугольник 34">
            <a:extLst>
              <a:ext uri="{FF2B5EF4-FFF2-40B4-BE49-F238E27FC236}">
                <a16:creationId xmlns:a16="http://schemas.microsoft.com/office/drawing/2014/main" id="{07032D6A-DA6D-4EDC-B661-12F1A5B8FB36}"/>
              </a:ext>
            </a:extLst>
          </p:cNvPr>
          <p:cNvSpPr/>
          <p:nvPr/>
        </p:nvSpPr>
        <p:spPr>
          <a:xfrm>
            <a:off x="6300192" y="5301207"/>
            <a:ext cx="1872208" cy="79208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dirty="0">
                <a:solidFill>
                  <a:schemeClr val="tx1"/>
                </a:solidFill>
              </a:rPr>
              <a:t>другие устройства</a:t>
            </a:r>
          </a:p>
        </p:txBody>
      </p:sp>
      <p:sp>
        <p:nvSpPr>
          <p:cNvPr id="37" name="Двойная стрелка вверх/вниз 43">
            <a:extLst>
              <a:ext uri="{FF2B5EF4-FFF2-40B4-BE49-F238E27FC236}">
                <a16:creationId xmlns:a16="http://schemas.microsoft.com/office/drawing/2014/main" id="{9F18DD71-0627-4802-A815-42C26B64D4A2}"/>
              </a:ext>
            </a:extLst>
          </p:cNvPr>
          <p:cNvSpPr/>
          <p:nvPr/>
        </p:nvSpPr>
        <p:spPr>
          <a:xfrm flipV="1">
            <a:off x="1835696" y="4584022"/>
            <a:ext cx="288032" cy="717185"/>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0" name="Двойная стрелка вверх/вниз 44">
            <a:extLst>
              <a:ext uri="{FF2B5EF4-FFF2-40B4-BE49-F238E27FC236}">
                <a16:creationId xmlns:a16="http://schemas.microsoft.com/office/drawing/2014/main" id="{0EB92DA5-CDEE-4B94-AB70-F1707C2E2419}"/>
              </a:ext>
            </a:extLst>
          </p:cNvPr>
          <p:cNvSpPr/>
          <p:nvPr/>
        </p:nvSpPr>
        <p:spPr>
          <a:xfrm flipV="1">
            <a:off x="7092280" y="4584022"/>
            <a:ext cx="288032" cy="717185"/>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Двойная стрелка вверх/вниз 45">
            <a:extLst>
              <a:ext uri="{FF2B5EF4-FFF2-40B4-BE49-F238E27FC236}">
                <a16:creationId xmlns:a16="http://schemas.microsoft.com/office/drawing/2014/main" id="{85A0CCF1-F2E6-483C-87BC-43E95B45BB6D}"/>
              </a:ext>
            </a:extLst>
          </p:cNvPr>
          <p:cNvSpPr/>
          <p:nvPr/>
        </p:nvSpPr>
        <p:spPr>
          <a:xfrm flipV="1">
            <a:off x="4754577" y="3538714"/>
            <a:ext cx="270835" cy="704309"/>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TextBox 18">
            <a:extLst>
              <a:ext uri="{FF2B5EF4-FFF2-40B4-BE49-F238E27FC236}">
                <a16:creationId xmlns:a16="http://schemas.microsoft.com/office/drawing/2014/main" id="{54B09138-965E-47F5-9F4F-31E3A362CA72}"/>
              </a:ext>
            </a:extLst>
          </p:cNvPr>
          <p:cNvSpPr txBox="1"/>
          <p:nvPr/>
        </p:nvSpPr>
        <p:spPr>
          <a:xfrm>
            <a:off x="3288779" y="1556807"/>
            <a:ext cx="1399808" cy="461665"/>
          </a:xfrm>
          <a:prstGeom prst="rect">
            <a:avLst/>
          </a:prstGeom>
          <a:noFill/>
          <a:ln w="22225">
            <a:solidFill>
              <a:schemeClr val="accent1"/>
            </a:solidFill>
          </a:ln>
        </p:spPr>
        <p:txBody>
          <a:bodyPr wrap="square" rtlCol="0">
            <a:spAutoFit/>
          </a:bodyPr>
          <a:lstStyle/>
          <a:p>
            <a:r>
              <a:rPr lang="ru-RU" sz="2400" dirty="0"/>
              <a:t>регистры</a:t>
            </a:r>
          </a:p>
        </p:txBody>
      </p:sp>
      <p:sp>
        <p:nvSpPr>
          <p:cNvPr id="20" name="TextBox 19">
            <a:extLst>
              <a:ext uri="{FF2B5EF4-FFF2-40B4-BE49-F238E27FC236}">
                <a16:creationId xmlns:a16="http://schemas.microsoft.com/office/drawing/2014/main" id="{4237572C-F011-4717-B409-21C8A105A1FD}"/>
              </a:ext>
            </a:extLst>
          </p:cNvPr>
          <p:cNvSpPr txBox="1"/>
          <p:nvPr/>
        </p:nvSpPr>
        <p:spPr>
          <a:xfrm>
            <a:off x="3257123" y="2301535"/>
            <a:ext cx="3272015" cy="461665"/>
          </a:xfrm>
          <a:prstGeom prst="rect">
            <a:avLst/>
          </a:prstGeom>
          <a:noFill/>
          <a:ln w="22225">
            <a:solidFill>
              <a:schemeClr val="accent1"/>
            </a:solidFill>
          </a:ln>
        </p:spPr>
        <p:txBody>
          <a:bodyPr wrap="square" rtlCol="0">
            <a:spAutoFit/>
          </a:bodyPr>
          <a:lstStyle/>
          <a:p>
            <a:r>
              <a:rPr lang="ru-RU" sz="2400" dirty="0"/>
              <a:t>устройство управления</a:t>
            </a:r>
          </a:p>
        </p:txBody>
      </p:sp>
      <p:sp>
        <p:nvSpPr>
          <p:cNvPr id="21" name="TextBox 20">
            <a:extLst>
              <a:ext uri="{FF2B5EF4-FFF2-40B4-BE49-F238E27FC236}">
                <a16:creationId xmlns:a16="http://schemas.microsoft.com/office/drawing/2014/main" id="{18B7A104-404C-4A2C-9AE9-312645F5D06A}"/>
              </a:ext>
            </a:extLst>
          </p:cNvPr>
          <p:cNvSpPr txBox="1"/>
          <p:nvPr/>
        </p:nvSpPr>
        <p:spPr>
          <a:xfrm>
            <a:off x="5232995" y="1556806"/>
            <a:ext cx="720080" cy="461665"/>
          </a:xfrm>
          <a:prstGeom prst="rect">
            <a:avLst/>
          </a:prstGeom>
          <a:noFill/>
          <a:ln w="22225">
            <a:solidFill>
              <a:schemeClr val="accent1"/>
            </a:solidFill>
          </a:ln>
        </p:spPr>
        <p:txBody>
          <a:bodyPr wrap="square" rtlCol="0">
            <a:spAutoFit/>
          </a:bodyPr>
          <a:lstStyle/>
          <a:p>
            <a:pPr algn="ctr"/>
            <a:r>
              <a:rPr lang="ru-RU" sz="2400" dirty="0"/>
              <a:t>АЛУ</a:t>
            </a:r>
          </a:p>
        </p:txBody>
      </p:sp>
      <p:sp>
        <p:nvSpPr>
          <p:cNvPr id="28" name="Двойная стрелка вверх/вниз 46">
            <a:extLst>
              <a:ext uri="{FF2B5EF4-FFF2-40B4-BE49-F238E27FC236}">
                <a16:creationId xmlns:a16="http://schemas.microsoft.com/office/drawing/2014/main" id="{249C3E24-6EDE-4A0A-8971-BFF158876D89}"/>
              </a:ext>
            </a:extLst>
          </p:cNvPr>
          <p:cNvSpPr/>
          <p:nvPr/>
        </p:nvSpPr>
        <p:spPr>
          <a:xfrm flipV="1">
            <a:off x="3864843" y="2018471"/>
            <a:ext cx="144016" cy="288032"/>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Двойная стрелка вверх/вниз 47">
            <a:extLst>
              <a:ext uri="{FF2B5EF4-FFF2-40B4-BE49-F238E27FC236}">
                <a16:creationId xmlns:a16="http://schemas.microsoft.com/office/drawing/2014/main" id="{60061D37-1ADB-48A7-969A-C20F07519BA0}"/>
              </a:ext>
            </a:extLst>
          </p:cNvPr>
          <p:cNvSpPr/>
          <p:nvPr/>
        </p:nvSpPr>
        <p:spPr>
          <a:xfrm flipV="1">
            <a:off x="5521027" y="2018472"/>
            <a:ext cx="144016" cy="288032"/>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TextBox 30">
            <a:extLst>
              <a:ext uri="{FF2B5EF4-FFF2-40B4-BE49-F238E27FC236}">
                <a16:creationId xmlns:a16="http://schemas.microsoft.com/office/drawing/2014/main" id="{EB94808A-55C2-4112-BFF9-61FBD99B523F}"/>
              </a:ext>
            </a:extLst>
          </p:cNvPr>
          <p:cNvSpPr txBox="1"/>
          <p:nvPr/>
        </p:nvSpPr>
        <p:spPr>
          <a:xfrm>
            <a:off x="2424683" y="1040200"/>
            <a:ext cx="1568314" cy="461665"/>
          </a:xfrm>
          <a:prstGeom prst="rect">
            <a:avLst/>
          </a:prstGeom>
          <a:noFill/>
        </p:spPr>
        <p:txBody>
          <a:bodyPr wrap="none" rtlCol="0">
            <a:spAutoFit/>
          </a:bodyPr>
          <a:lstStyle/>
          <a:p>
            <a:r>
              <a:rPr lang="ru-RU" sz="2400" dirty="0"/>
              <a:t>процессор</a:t>
            </a:r>
          </a:p>
        </p:txBody>
      </p:sp>
      <p:sp>
        <p:nvSpPr>
          <p:cNvPr id="27" name="TextBox 26">
            <a:extLst>
              <a:ext uri="{FF2B5EF4-FFF2-40B4-BE49-F238E27FC236}">
                <a16:creationId xmlns:a16="http://schemas.microsoft.com/office/drawing/2014/main" id="{4F8CFBBF-924E-4C18-8CA4-7B59335F63AC}"/>
              </a:ext>
            </a:extLst>
          </p:cNvPr>
          <p:cNvSpPr txBox="1"/>
          <p:nvPr/>
        </p:nvSpPr>
        <p:spPr>
          <a:xfrm>
            <a:off x="3885018" y="3083992"/>
            <a:ext cx="2016224" cy="461665"/>
          </a:xfrm>
          <a:prstGeom prst="rect">
            <a:avLst/>
          </a:prstGeom>
          <a:noFill/>
          <a:ln w="22225">
            <a:solidFill>
              <a:schemeClr val="accent2"/>
            </a:solidFill>
          </a:ln>
        </p:spPr>
        <p:txBody>
          <a:bodyPr wrap="square" rtlCol="0">
            <a:spAutoFit/>
          </a:bodyPr>
          <a:lstStyle/>
          <a:p>
            <a:pPr algn="ctr"/>
            <a:r>
              <a:rPr lang="ru-RU" sz="2400" dirty="0"/>
              <a:t>кэш-память</a:t>
            </a:r>
          </a:p>
        </p:txBody>
      </p:sp>
      <p:sp>
        <p:nvSpPr>
          <p:cNvPr id="32" name="Двойная стрелка вверх/вниз 45">
            <a:extLst>
              <a:ext uri="{FF2B5EF4-FFF2-40B4-BE49-F238E27FC236}">
                <a16:creationId xmlns:a16="http://schemas.microsoft.com/office/drawing/2014/main" id="{6AC7B1FC-5352-4F0B-8725-1EB1D2D424F3}"/>
              </a:ext>
            </a:extLst>
          </p:cNvPr>
          <p:cNvSpPr/>
          <p:nvPr/>
        </p:nvSpPr>
        <p:spPr>
          <a:xfrm flipV="1">
            <a:off x="4754576" y="2735488"/>
            <a:ext cx="270835" cy="394203"/>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935743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омер слайда 4"/>
          <p:cNvSpPr>
            <a:spLocks noGrp="1"/>
          </p:cNvSpPr>
          <p:nvPr>
            <p:ph type="sldNum" sz="quarter" idx="4"/>
          </p:nvPr>
        </p:nvSpPr>
        <p:spPr>
          <a:xfrm>
            <a:off x="7425344" y="6459786"/>
            <a:ext cx="984019" cy="365125"/>
          </a:xfrm>
        </p:spPr>
        <p:txBody>
          <a:bodyPr/>
          <a:lstStyle/>
          <a:p>
            <a:fld id="{4FAB73BC-B049-4115-A692-8D63A059BFB8}" type="slidenum">
              <a:rPr lang="en-US" smtClean="0"/>
              <a:pPr/>
              <a:t>22</a:t>
            </a:fld>
            <a:endParaRPr lang="en-US" dirty="0"/>
          </a:p>
        </p:txBody>
      </p:sp>
      <p:sp>
        <p:nvSpPr>
          <p:cNvPr id="42" name="Заголовок 1"/>
          <p:cNvSpPr txBox="1">
            <a:spLocks/>
          </p:cNvSpPr>
          <p:nvPr/>
        </p:nvSpPr>
        <p:spPr>
          <a:xfrm>
            <a:off x="822961" y="394286"/>
            <a:ext cx="7543800" cy="595898"/>
          </a:xfrm>
          <a:prstGeom prst="rect">
            <a:avLst/>
          </a:prstGeom>
        </p:spPr>
        <p:txBody>
          <a:bodyPr anchor="ctr">
            <a:normAutofit fontScale="90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t>Уровни памяти компьютера</a:t>
            </a:r>
          </a:p>
        </p:txBody>
      </p:sp>
      <p:sp>
        <p:nvSpPr>
          <p:cNvPr id="49" name="Дата 1"/>
          <p:cNvSpPr>
            <a:spLocks noGrp="1"/>
          </p:cNvSpPr>
          <p:nvPr>
            <p:ph type="dt" sz="half" idx="2"/>
          </p:nvPr>
        </p:nvSpPr>
        <p:spPr>
          <a:xfrm>
            <a:off x="288759" y="6459786"/>
            <a:ext cx="2388406" cy="365125"/>
          </a:xfrm>
        </p:spPr>
        <p:txBody>
          <a:bodyPr>
            <a:normAutofit/>
          </a:bodyPr>
          <a:lstStyle/>
          <a:p>
            <a:pPr>
              <a:tabLst>
                <a:tab pos="1347788" algn="l"/>
              </a:tabLst>
            </a:pPr>
            <a:r>
              <a:rPr lang="ru-RU" dirty="0"/>
              <a:t>Левкович Н.В.</a:t>
            </a:r>
            <a:r>
              <a:rPr lang="en-US" dirty="0"/>
              <a:t>	</a:t>
            </a:r>
            <a:r>
              <a:rPr lang="ru-RU" dirty="0"/>
              <a:t>2021/2022</a:t>
            </a:r>
          </a:p>
        </p:txBody>
      </p:sp>
      <p:sp>
        <p:nvSpPr>
          <p:cNvPr id="50" name="Нижний колонтитул 2"/>
          <p:cNvSpPr>
            <a:spLocks noGrp="1"/>
          </p:cNvSpPr>
          <p:nvPr>
            <p:ph type="ftr" sz="quarter" idx="3"/>
          </p:nvPr>
        </p:nvSpPr>
        <p:spPr>
          <a:xfrm>
            <a:off x="2764640" y="6459786"/>
            <a:ext cx="3764498" cy="365125"/>
          </a:xfrm>
        </p:spPr>
        <p:txBody>
          <a:bodyPr/>
          <a:lstStyle/>
          <a:p>
            <a:r>
              <a:rPr lang="ru-RU"/>
              <a:t>принципы работы компьютера</a:t>
            </a:r>
            <a:endParaRPr lang="ru-RU" dirty="0"/>
          </a:p>
        </p:txBody>
      </p:sp>
      <p:pic>
        <p:nvPicPr>
          <p:cNvPr id="6" name="Рисунок 5">
            <a:extLst>
              <a:ext uri="{FF2B5EF4-FFF2-40B4-BE49-F238E27FC236}">
                <a16:creationId xmlns:a16="http://schemas.microsoft.com/office/drawing/2014/main" id="{565C3438-20EA-4FFE-AA05-0AE353C96E2C}"/>
              </a:ext>
            </a:extLst>
          </p:cNvPr>
          <p:cNvPicPr>
            <a:picLocks noChangeAspect="1"/>
          </p:cNvPicPr>
          <p:nvPr/>
        </p:nvPicPr>
        <p:blipFill>
          <a:blip r:embed="rId3"/>
          <a:stretch>
            <a:fillRect/>
          </a:stretch>
        </p:blipFill>
        <p:spPr>
          <a:xfrm>
            <a:off x="2820822" y="897051"/>
            <a:ext cx="3502356" cy="5393629"/>
          </a:xfrm>
          <a:prstGeom prst="rect">
            <a:avLst/>
          </a:prstGeom>
        </p:spPr>
      </p:pic>
    </p:spTree>
    <p:extLst>
      <p:ext uri="{BB962C8B-B14F-4D97-AF65-F5344CB8AC3E}">
        <p14:creationId xmlns:p14="http://schemas.microsoft.com/office/powerpoint/2010/main" val="4187250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омер слайда 4"/>
          <p:cNvSpPr>
            <a:spLocks noGrp="1"/>
          </p:cNvSpPr>
          <p:nvPr>
            <p:ph type="sldNum" sz="quarter" idx="4"/>
          </p:nvPr>
        </p:nvSpPr>
        <p:spPr>
          <a:xfrm>
            <a:off x="7425344" y="6459786"/>
            <a:ext cx="984019" cy="365125"/>
          </a:xfrm>
        </p:spPr>
        <p:txBody>
          <a:bodyPr/>
          <a:lstStyle/>
          <a:p>
            <a:fld id="{4FAB73BC-B049-4115-A692-8D63A059BFB8}" type="slidenum">
              <a:rPr lang="en-US" smtClean="0"/>
              <a:pPr/>
              <a:t>23</a:t>
            </a:fld>
            <a:endParaRPr lang="en-US" dirty="0"/>
          </a:p>
        </p:txBody>
      </p:sp>
      <p:sp>
        <p:nvSpPr>
          <p:cNvPr id="42" name="Заголовок 1"/>
          <p:cNvSpPr txBox="1">
            <a:spLocks/>
          </p:cNvSpPr>
          <p:nvPr/>
        </p:nvSpPr>
        <p:spPr>
          <a:xfrm>
            <a:off x="288759" y="218268"/>
            <a:ext cx="8055141" cy="595898"/>
          </a:xfrm>
          <a:prstGeom prst="rect">
            <a:avLst/>
          </a:prstGeom>
        </p:spPr>
        <p:txBody>
          <a:bodyPr anchor="ctr">
            <a:normAutofit fontScale="82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t>Сравнение быстродействия памяти</a:t>
            </a:r>
          </a:p>
        </p:txBody>
      </p:sp>
      <p:sp>
        <p:nvSpPr>
          <p:cNvPr id="49" name="Дата 1"/>
          <p:cNvSpPr>
            <a:spLocks noGrp="1"/>
          </p:cNvSpPr>
          <p:nvPr>
            <p:ph type="dt" sz="half" idx="2"/>
          </p:nvPr>
        </p:nvSpPr>
        <p:spPr>
          <a:xfrm>
            <a:off x="288759" y="6459786"/>
            <a:ext cx="2388406" cy="365125"/>
          </a:xfrm>
        </p:spPr>
        <p:txBody>
          <a:bodyPr>
            <a:normAutofit/>
          </a:bodyPr>
          <a:lstStyle/>
          <a:p>
            <a:pPr>
              <a:tabLst>
                <a:tab pos="1347788" algn="l"/>
              </a:tabLst>
            </a:pPr>
            <a:r>
              <a:rPr lang="ru-RU" dirty="0"/>
              <a:t>Левкович Н.В.</a:t>
            </a:r>
            <a:r>
              <a:rPr lang="en-US" dirty="0"/>
              <a:t>	</a:t>
            </a:r>
            <a:r>
              <a:rPr lang="ru-RU" dirty="0"/>
              <a:t>2021/2022</a:t>
            </a:r>
          </a:p>
        </p:txBody>
      </p:sp>
      <p:sp>
        <p:nvSpPr>
          <p:cNvPr id="50" name="Нижний колонтитул 2"/>
          <p:cNvSpPr>
            <a:spLocks noGrp="1"/>
          </p:cNvSpPr>
          <p:nvPr>
            <p:ph type="ftr" sz="quarter" idx="3"/>
          </p:nvPr>
        </p:nvSpPr>
        <p:spPr>
          <a:xfrm>
            <a:off x="2764640" y="6459786"/>
            <a:ext cx="3764498" cy="365125"/>
          </a:xfrm>
        </p:spPr>
        <p:txBody>
          <a:bodyPr/>
          <a:lstStyle/>
          <a:p>
            <a:r>
              <a:rPr lang="ru-RU"/>
              <a:t>принципы работы компьютера</a:t>
            </a:r>
            <a:endParaRPr lang="ru-RU" dirty="0"/>
          </a:p>
        </p:txBody>
      </p:sp>
      <p:graphicFrame>
        <p:nvGraphicFramePr>
          <p:cNvPr id="2" name="Таблица 1">
            <a:extLst>
              <a:ext uri="{FF2B5EF4-FFF2-40B4-BE49-F238E27FC236}">
                <a16:creationId xmlns:a16="http://schemas.microsoft.com/office/drawing/2014/main" id="{93761D6A-CDED-4E9F-B9A7-304BD3C620EA}"/>
              </a:ext>
            </a:extLst>
          </p:cNvPr>
          <p:cNvGraphicFramePr>
            <a:graphicFrameLocks noGrp="1"/>
          </p:cNvGraphicFramePr>
          <p:nvPr>
            <p:extLst>
              <p:ext uri="{D42A27DB-BD31-4B8C-83A1-F6EECF244321}">
                <p14:modId xmlns:p14="http://schemas.microsoft.com/office/powerpoint/2010/main" val="2749062140"/>
              </p:ext>
            </p:extLst>
          </p:nvPr>
        </p:nvGraphicFramePr>
        <p:xfrm>
          <a:off x="289925" y="824410"/>
          <a:ext cx="8603719" cy="5032810"/>
        </p:xfrm>
        <a:graphic>
          <a:graphicData uri="http://schemas.openxmlformats.org/drawingml/2006/table">
            <a:tbl>
              <a:tblPr firstRow="1" bandRow="1">
                <a:tableStyleId>{2D5ABB26-0587-4C30-8999-92F81FD0307C}</a:tableStyleId>
              </a:tblPr>
              <a:tblGrid>
                <a:gridCol w="4642115">
                  <a:extLst>
                    <a:ext uri="{9D8B030D-6E8A-4147-A177-3AD203B41FA5}">
                      <a16:colId xmlns:a16="http://schemas.microsoft.com/office/drawing/2014/main" val="2962409051"/>
                    </a:ext>
                  </a:extLst>
                </a:gridCol>
                <a:gridCol w="1368152">
                  <a:extLst>
                    <a:ext uri="{9D8B030D-6E8A-4147-A177-3AD203B41FA5}">
                      <a16:colId xmlns:a16="http://schemas.microsoft.com/office/drawing/2014/main" val="1671511404"/>
                    </a:ext>
                  </a:extLst>
                </a:gridCol>
                <a:gridCol w="1332148">
                  <a:extLst>
                    <a:ext uri="{9D8B030D-6E8A-4147-A177-3AD203B41FA5}">
                      <a16:colId xmlns:a16="http://schemas.microsoft.com/office/drawing/2014/main" val="3893301758"/>
                    </a:ext>
                  </a:extLst>
                </a:gridCol>
                <a:gridCol w="1261304">
                  <a:extLst>
                    <a:ext uri="{9D8B030D-6E8A-4147-A177-3AD203B41FA5}">
                      <a16:colId xmlns:a16="http://schemas.microsoft.com/office/drawing/2014/main" val="3536543497"/>
                    </a:ext>
                  </a:extLst>
                </a:gridCol>
              </a:tblGrid>
              <a:tr h="165547">
                <a:tc>
                  <a:txBody>
                    <a:bodyPr/>
                    <a:lstStyle/>
                    <a:p>
                      <a:r>
                        <a:rPr lang="ru-RU" b="1" dirty="0"/>
                        <a:t>Действие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b="1" dirty="0"/>
                        <a:t>Время, </a:t>
                      </a:r>
                      <a:r>
                        <a:rPr lang="ru-RU" b="1" dirty="0" err="1"/>
                        <a:t>нс</a:t>
                      </a:r>
                      <a:endParaRPr lang="ru-RU"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b="1" dirty="0"/>
                        <a:t>Время, мкс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b="1" dirty="0"/>
                        <a:t>Время, </a:t>
                      </a:r>
                      <a:r>
                        <a:rPr lang="ru-RU" b="1" dirty="0" err="1"/>
                        <a:t>мс</a:t>
                      </a:r>
                      <a:endParaRPr lang="ru-RU"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9587887"/>
                  </a:ext>
                </a:extLst>
              </a:tr>
              <a:tr h="286896">
                <a:tc>
                  <a:txBody>
                    <a:bodyPr/>
                    <a:lstStyle/>
                    <a:p>
                      <a:r>
                        <a:rPr lang="ru-RU" dirty="0"/>
                        <a:t>Обращение к кэшу </a:t>
                      </a:r>
                      <a:r>
                        <a:rPr lang="en-US" dirty="0"/>
                        <a:t>L1</a:t>
                      </a:r>
                      <a:endParaRPr lang="ru-RU"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0.5</a:t>
                      </a:r>
                      <a:endParaRPr lang="ru-RU"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455817"/>
                  </a:ext>
                </a:extLst>
              </a:tr>
              <a:tr h="338610">
                <a:tc>
                  <a:txBody>
                    <a:bodyPr/>
                    <a:lstStyle/>
                    <a:p>
                      <a:r>
                        <a:rPr lang="ru-RU" dirty="0"/>
                        <a:t>промах предсказания перехода</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a:t>5</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8060094"/>
                  </a:ext>
                </a:extLst>
              </a:tr>
              <a:tr h="3328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Обращение к кэшу </a:t>
                      </a:r>
                      <a:r>
                        <a:rPr lang="en-US" dirty="0"/>
                        <a:t>L</a:t>
                      </a:r>
                      <a:r>
                        <a:rPr lang="ru-RU" dirty="0"/>
                        <a:t>2</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a:t>7</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5104214"/>
                  </a:ext>
                </a:extLst>
              </a:tr>
              <a:tr h="327170">
                <a:tc>
                  <a:txBody>
                    <a:bodyPr/>
                    <a:lstStyle/>
                    <a:p>
                      <a:r>
                        <a:rPr lang="ru-RU" dirty="0"/>
                        <a:t>Обращение к оперативной памяти (ОЗУ)</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a:t>100</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4131277"/>
                  </a:ext>
                </a:extLst>
              </a:tr>
              <a:tr h="321450">
                <a:tc>
                  <a:txBody>
                    <a:bodyPr/>
                    <a:lstStyle/>
                    <a:p>
                      <a:r>
                        <a:rPr lang="ru-RU" dirty="0"/>
                        <a:t>Сжатие 1 </a:t>
                      </a:r>
                      <a:r>
                        <a:rPr lang="en-US" dirty="0"/>
                        <a:t>KiB</a:t>
                      </a:r>
                      <a:r>
                        <a:rPr lang="ru-RU" dirty="0"/>
                        <a:t> алгоритмом </a:t>
                      </a:r>
                      <a:r>
                        <a:rPr lang="en-US" dirty="0"/>
                        <a:t>zip</a:t>
                      </a:r>
                      <a:endParaRPr lang="ru-RU"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a:solidFill>
                            <a:schemeClr val="bg1">
                              <a:lumMod val="50000"/>
                            </a:schemeClr>
                          </a:solidFill>
                        </a:rPr>
                        <a:t>3 000</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a:t>3</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9055147"/>
                  </a:ext>
                </a:extLst>
              </a:tr>
              <a:tr h="315730">
                <a:tc>
                  <a:txBody>
                    <a:bodyPr/>
                    <a:lstStyle/>
                    <a:p>
                      <a:r>
                        <a:rPr lang="ru-RU" dirty="0"/>
                        <a:t>Передача </a:t>
                      </a:r>
                      <a:r>
                        <a:rPr lang="en-US" dirty="0"/>
                        <a:t>1 KiB</a:t>
                      </a:r>
                      <a:r>
                        <a:rPr lang="ru-RU" dirty="0"/>
                        <a:t> через </a:t>
                      </a:r>
                      <a:r>
                        <a:rPr lang="en-US" dirty="0"/>
                        <a:t>1</a:t>
                      </a:r>
                      <a:r>
                        <a:rPr lang="ru-RU" dirty="0"/>
                        <a:t>Гб сеть</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a:solidFill>
                            <a:schemeClr val="bg1">
                              <a:lumMod val="50000"/>
                            </a:schemeClr>
                          </a:solidFill>
                        </a:rPr>
                        <a:t>10 000</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a:t>10</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4760627"/>
                  </a:ext>
                </a:extLst>
              </a:tr>
              <a:tr h="165994">
                <a:tc>
                  <a:txBody>
                    <a:bodyPr/>
                    <a:lstStyle/>
                    <a:p>
                      <a:r>
                        <a:rPr lang="ru-RU" dirty="0"/>
                        <a:t>Чтение 4</a:t>
                      </a:r>
                      <a:r>
                        <a:rPr lang="en-US" dirty="0"/>
                        <a:t>KiB</a:t>
                      </a:r>
                      <a:r>
                        <a:rPr lang="ru-RU" dirty="0"/>
                        <a:t> с </a:t>
                      </a:r>
                      <a:r>
                        <a:rPr lang="en-US" dirty="0"/>
                        <a:t>SSD</a:t>
                      </a:r>
                      <a:endParaRPr lang="ru-RU"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bg1">
                              <a:lumMod val="50000"/>
                            </a:schemeClr>
                          </a:solidFill>
                        </a:rPr>
                        <a:t>150</a:t>
                      </a:r>
                      <a:r>
                        <a:rPr lang="ru-RU" dirty="0">
                          <a:solidFill>
                            <a:schemeClr val="bg1">
                              <a:lumMod val="50000"/>
                            </a:schemeClr>
                          </a:solidFill>
                        </a:rPr>
                        <a:t> 000</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a:t>150</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5358149"/>
                  </a:ext>
                </a:extLst>
              </a:tr>
              <a:tr h="160274">
                <a:tc>
                  <a:txBody>
                    <a:bodyPr/>
                    <a:lstStyle/>
                    <a:p>
                      <a:r>
                        <a:rPr lang="ru-RU" dirty="0"/>
                        <a:t>Чтение 1 </a:t>
                      </a:r>
                      <a:r>
                        <a:rPr lang="en-US" dirty="0" err="1"/>
                        <a:t>MiB</a:t>
                      </a:r>
                      <a:r>
                        <a:rPr lang="en-US" dirty="0"/>
                        <a:t> </a:t>
                      </a:r>
                      <a:r>
                        <a:rPr lang="ru-RU" dirty="0"/>
                        <a:t>последовательно из ОЗУ</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a:solidFill>
                            <a:schemeClr val="bg1">
                              <a:lumMod val="50000"/>
                            </a:schemeClr>
                          </a:solidFill>
                        </a:rPr>
                        <a:t>250 000</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a:t>250</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5084616"/>
                  </a:ext>
                </a:extLst>
              </a:tr>
              <a:tr h="162373">
                <a:tc>
                  <a:txBody>
                    <a:bodyPr/>
                    <a:lstStyle/>
                    <a:p>
                      <a:r>
                        <a:rPr lang="ru-RU" dirty="0"/>
                        <a:t>Передача пакета по сети туда-обратно между компьютерами в одном дата центре</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a:solidFill>
                            <a:schemeClr val="bg1">
                              <a:lumMod val="50000"/>
                            </a:schemeClr>
                          </a:solidFill>
                        </a:rPr>
                        <a:t>500 000</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a:t>500</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5858993"/>
                  </a:ext>
                </a:extLst>
              </a:tr>
              <a:tr h="1985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Чтение 1 </a:t>
                      </a:r>
                      <a:r>
                        <a:rPr lang="en-US" dirty="0" err="1"/>
                        <a:t>MiB</a:t>
                      </a:r>
                      <a:r>
                        <a:rPr lang="en-US" dirty="0"/>
                        <a:t> </a:t>
                      </a:r>
                      <a:r>
                        <a:rPr lang="ru-RU" dirty="0"/>
                        <a:t>последовательно с </a:t>
                      </a:r>
                      <a:r>
                        <a:rPr lang="en-US" dirty="0"/>
                        <a:t>SSD</a:t>
                      </a:r>
                      <a:endParaRPr lang="ru-RU"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a:solidFill>
                            <a:schemeClr val="bg1">
                              <a:lumMod val="50000"/>
                            </a:schemeClr>
                          </a:solidFill>
                        </a:rPr>
                        <a:t>1 000 000</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bg1">
                              <a:lumMod val="50000"/>
                            </a:schemeClr>
                          </a:solidFill>
                        </a:rPr>
                        <a:t>1 000</a:t>
                      </a:r>
                      <a:endParaRPr lang="ru-RU" dirty="0">
                        <a:solidFill>
                          <a:schemeClr val="bg1">
                            <a:lumMod val="50000"/>
                          </a:schemeClr>
                        </a:solidFill>
                      </a:endParaRP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endParaRPr lang="ru-RU"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903631"/>
                  </a:ext>
                </a:extLst>
              </a:tr>
              <a:tr h="192830">
                <a:tc>
                  <a:txBody>
                    <a:bodyPr/>
                    <a:lstStyle/>
                    <a:p>
                      <a:r>
                        <a:rPr lang="ru-RU" dirty="0"/>
                        <a:t>Поиск нужного кластера на </a:t>
                      </a:r>
                      <a:r>
                        <a:rPr lang="en-US" dirty="0"/>
                        <a:t>HDD</a:t>
                      </a:r>
                      <a:endParaRPr lang="ru-RU"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a:solidFill>
                            <a:schemeClr val="bg1">
                              <a:lumMod val="50000"/>
                            </a:schemeClr>
                          </a:solidFill>
                        </a:rPr>
                        <a:t>10 000 000</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a:solidFill>
                            <a:schemeClr val="bg1">
                              <a:lumMod val="50000"/>
                            </a:schemeClr>
                          </a:solidFill>
                        </a:rPr>
                        <a:t>10 000</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a:t>10</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7380783"/>
                  </a:ext>
                </a:extLst>
              </a:tr>
              <a:tr h="223114">
                <a:tc>
                  <a:txBody>
                    <a:bodyPr/>
                    <a:lstStyle/>
                    <a:p>
                      <a:r>
                        <a:rPr lang="ru-RU" dirty="0"/>
                        <a:t>Чтение 1 </a:t>
                      </a:r>
                      <a:r>
                        <a:rPr lang="en-US" dirty="0" err="1"/>
                        <a:t>MiB</a:t>
                      </a:r>
                      <a:r>
                        <a:rPr lang="en-US" dirty="0"/>
                        <a:t> </a:t>
                      </a:r>
                      <a:r>
                        <a:rPr lang="ru-RU" dirty="0"/>
                        <a:t>последовательно с </a:t>
                      </a:r>
                      <a:r>
                        <a:rPr lang="en-US" dirty="0"/>
                        <a:t>HDD</a:t>
                      </a:r>
                      <a:endParaRPr lang="ru-RU"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a:solidFill>
                            <a:schemeClr val="bg1">
                              <a:lumMod val="50000"/>
                            </a:schemeClr>
                          </a:solidFill>
                        </a:rPr>
                        <a:t>20 000 000</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a:solidFill>
                            <a:schemeClr val="bg1">
                              <a:lumMod val="50000"/>
                            </a:schemeClr>
                          </a:solidFill>
                        </a:rPr>
                        <a:t>20 000</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a:t>20</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2838272"/>
                  </a:ext>
                </a:extLst>
              </a:tr>
              <a:tr h="395871">
                <a:tc>
                  <a:txBody>
                    <a:bodyPr/>
                    <a:lstStyle/>
                    <a:p>
                      <a:r>
                        <a:rPr lang="ru-RU" dirty="0"/>
                        <a:t>Передача пакета через Интернет</a:t>
                      </a:r>
                      <a:br>
                        <a:rPr lang="ru-RU" dirty="0"/>
                      </a:br>
                      <a:r>
                        <a:rPr lang="ru-RU" dirty="0"/>
                        <a:t>Минск-</a:t>
                      </a:r>
                      <a:r>
                        <a:rPr lang="en-US" dirty="0"/>
                        <a:t>&gt;</a:t>
                      </a:r>
                      <a:r>
                        <a:rPr lang="ru-RU" dirty="0"/>
                        <a:t>Вашингтон</a:t>
                      </a:r>
                      <a:r>
                        <a:rPr lang="en-US" dirty="0"/>
                        <a:t>-&gt;</a:t>
                      </a:r>
                      <a:r>
                        <a:rPr lang="ru-RU" dirty="0"/>
                        <a:t>Минск</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a:solidFill>
                            <a:schemeClr val="bg1">
                              <a:lumMod val="50000"/>
                            </a:schemeClr>
                          </a:solidFill>
                        </a:rPr>
                        <a:t>123 000 000</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a:solidFill>
                            <a:schemeClr val="bg1">
                              <a:lumMod val="50000"/>
                            </a:schemeClr>
                          </a:solidFill>
                        </a:rPr>
                        <a:t>123 000</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a:t>123</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5033459"/>
                  </a:ext>
                </a:extLst>
              </a:tr>
            </a:tbl>
          </a:graphicData>
        </a:graphic>
      </p:graphicFrame>
      <p:sp>
        <p:nvSpPr>
          <p:cNvPr id="3" name="TextBox 2">
            <a:extLst>
              <a:ext uri="{FF2B5EF4-FFF2-40B4-BE49-F238E27FC236}">
                <a16:creationId xmlns:a16="http://schemas.microsoft.com/office/drawing/2014/main" id="{239AB85E-E96A-43E7-A0CA-55D5970583AC}"/>
              </a:ext>
            </a:extLst>
          </p:cNvPr>
          <p:cNvSpPr txBox="1"/>
          <p:nvPr/>
        </p:nvSpPr>
        <p:spPr>
          <a:xfrm>
            <a:off x="71439" y="5941669"/>
            <a:ext cx="8943974" cy="430887"/>
          </a:xfrm>
          <a:prstGeom prst="rect">
            <a:avLst/>
          </a:prstGeom>
          <a:noFill/>
        </p:spPr>
        <p:txBody>
          <a:bodyPr wrap="square" lIns="0" rIns="0" rtlCol="0">
            <a:spAutoFit/>
          </a:bodyPr>
          <a:lstStyle/>
          <a:p>
            <a:r>
              <a:rPr lang="ru-RU" sz="2200" dirty="0"/>
              <a:t>* 1 </a:t>
            </a:r>
            <a:r>
              <a:rPr lang="ru-RU" sz="2200" dirty="0" err="1"/>
              <a:t>нс</a:t>
            </a:r>
            <a:r>
              <a:rPr lang="ru-RU" sz="2200" dirty="0"/>
              <a:t> = 10</a:t>
            </a:r>
            <a:r>
              <a:rPr lang="ru-RU" sz="2200" baseline="30000" dirty="0"/>
              <a:t>-9</a:t>
            </a:r>
            <a:r>
              <a:rPr lang="ru-RU" sz="2200" dirty="0"/>
              <a:t>с, 1 мкс = 10</a:t>
            </a:r>
            <a:r>
              <a:rPr lang="ru-RU" sz="2200" baseline="30000" dirty="0"/>
              <a:t>-6</a:t>
            </a:r>
            <a:r>
              <a:rPr lang="ru-RU" sz="2200" dirty="0"/>
              <a:t>с = 1000 </a:t>
            </a:r>
            <a:r>
              <a:rPr lang="ru-RU" sz="2200" dirty="0" err="1"/>
              <a:t>нс</a:t>
            </a:r>
            <a:r>
              <a:rPr lang="ru-RU" sz="2200" dirty="0"/>
              <a:t>, 1 </a:t>
            </a:r>
            <a:r>
              <a:rPr lang="ru-RU" sz="2200" dirty="0" err="1"/>
              <a:t>мс</a:t>
            </a:r>
            <a:r>
              <a:rPr lang="ru-RU" sz="2200" dirty="0"/>
              <a:t> = 10</a:t>
            </a:r>
            <a:r>
              <a:rPr lang="ru-RU" sz="2200" baseline="30000" dirty="0"/>
              <a:t>-3</a:t>
            </a:r>
            <a:r>
              <a:rPr lang="ru-RU" sz="2200" dirty="0"/>
              <a:t>с = 1000 мкс = 1000 000 </a:t>
            </a:r>
            <a:r>
              <a:rPr lang="ru-RU" sz="2200" dirty="0" err="1"/>
              <a:t>нс</a:t>
            </a:r>
            <a:endParaRPr lang="ru-RU" sz="2200" baseline="30000" dirty="0"/>
          </a:p>
        </p:txBody>
      </p:sp>
    </p:spTree>
    <p:extLst>
      <p:ext uri="{BB962C8B-B14F-4D97-AF65-F5344CB8AC3E}">
        <p14:creationId xmlns:p14="http://schemas.microsoft.com/office/powerpoint/2010/main" val="2176978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омер слайда 4"/>
          <p:cNvSpPr>
            <a:spLocks noGrp="1"/>
          </p:cNvSpPr>
          <p:nvPr>
            <p:ph type="sldNum" sz="quarter" idx="4"/>
          </p:nvPr>
        </p:nvSpPr>
        <p:spPr>
          <a:xfrm>
            <a:off x="7425344" y="6459786"/>
            <a:ext cx="984019" cy="365125"/>
          </a:xfrm>
        </p:spPr>
        <p:txBody>
          <a:bodyPr/>
          <a:lstStyle/>
          <a:p>
            <a:fld id="{4FAB73BC-B049-4115-A692-8D63A059BFB8}" type="slidenum">
              <a:rPr lang="en-US" smtClean="0"/>
              <a:pPr/>
              <a:t>24</a:t>
            </a:fld>
            <a:endParaRPr lang="en-US" dirty="0"/>
          </a:p>
        </p:txBody>
      </p:sp>
      <p:sp>
        <p:nvSpPr>
          <p:cNvPr id="6" name="Заголовок 1"/>
          <p:cNvSpPr txBox="1">
            <a:spLocks/>
          </p:cNvSpPr>
          <p:nvPr/>
        </p:nvSpPr>
        <p:spPr>
          <a:xfrm>
            <a:off x="1115616" y="404664"/>
            <a:ext cx="7272808" cy="595898"/>
          </a:xfrm>
          <a:prstGeom prst="rect">
            <a:avLst/>
          </a:prstGeom>
        </p:spPr>
        <p:txBody>
          <a:bodyPr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ru-RU" sz="3600" b="1" dirty="0">
                <a:solidFill>
                  <a:schemeClr val="tx1">
                    <a:lumMod val="50000"/>
                    <a:lumOff val="50000"/>
                  </a:schemeClr>
                </a:solidFill>
                <a:latin typeface="+mn-lt"/>
              </a:rPr>
              <a:t>Принципы двоичного кодирования</a:t>
            </a:r>
            <a:br>
              <a:rPr lang="ru-RU" sz="3600" b="1" dirty="0">
                <a:solidFill>
                  <a:schemeClr val="tx1">
                    <a:lumMod val="50000"/>
                    <a:lumOff val="50000"/>
                  </a:schemeClr>
                </a:solidFill>
                <a:latin typeface="+mn-lt"/>
              </a:rPr>
            </a:br>
            <a:r>
              <a:rPr lang="ru-RU" sz="3600" b="1" dirty="0">
                <a:solidFill>
                  <a:schemeClr val="tx1">
                    <a:lumMod val="50000"/>
                    <a:lumOff val="50000"/>
                  </a:schemeClr>
                </a:solidFill>
                <a:latin typeface="+mn-lt"/>
              </a:rPr>
              <a:t>и адресности</a:t>
            </a:r>
            <a:endParaRPr lang="ru-RU" sz="3600" b="1" dirty="0">
              <a:latin typeface="+mn-lt"/>
            </a:endParaRPr>
          </a:p>
        </p:txBody>
      </p:sp>
      <p:sp>
        <p:nvSpPr>
          <p:cNvPr id="7" name="Rectangle 3"/>
          <p:cNvSpPr txBox="1">
            <a:spLocks noChangeArrowheads="1"/>
          </p:cNvSpPr>
          <p:nvPr/>
        </p:nvSpPr>
        <p:spPr>
          <a:xfrm>
            <a:off x="107504" y="1268760"/>
            <a:ext cx="8928992" cy="201577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0850" indent="-269875">
              <a:spcBef>
                <a:spcPts val="600"/>
              </a:spcBef>
              <a:spcAft>
                <a:spcPts val="0"/>
              </a:spcAft>
              <a:buFont typeface="Calibri" panose="020F0502020204030204" pitchFamily="34" charset="0"/>
              <a:buChar char="●"/>
            </a:pPr>
            <a:r>
              <a:rPr lang="ru-RU" altLang="ru-RU" sz="2200" dirty="0"/>
              <a:t>Обрабатываемые данные и программа обязательно должны быть размещены в оперативной памяти.</a:t>
            </a:r>
          </a:p>
          <a:p>
            <a:pPr marL="450850" indent="-269875">
              <a:spcBef>
                <a:spcPts val="600"/>
              </a:spcBef>
              <a:spcAft>
                <a:spcPts val="0"/>
              </a:spcAft>
              <a:buFont typeface="Calibri" panose="020F0502020204030204" pitchFamily="34" charset="0"/>
              <a:buChar char="●"/>
            </a:pPr>
            <a:r>
              <a:rPr lang="ru-RU" altLang="ru-RU" sz="2200" dirty="0"/>
              <a:t>Каждый элемент оперативной памяти(бит) может находиться в состоянии 0 или 1. Биты объединяются в байты.</a:t>
            </a:r>
          </a:p>
          <a:p>
            <a:pPr marL="450850" indent="-269875">
              <a:spcBef>
                <a:spcPts val="600"/>
              </a:spcBef>
              <a:spcAft>
                <a:spcPts val="0"/>
              </a:spcAft>
              <a:buFont typeface="Calibri" panose="020F0502020204030204" pitchFamily="34" charset="0"/>
              <a:buChar char="●"/>
            </a:pPr>
            <a:r>
              <a:rPr lang="ru-RU" sz="2200" dirty="0"/>
              <a:t>Память состоит из пронумерованных ячеек, процессору в любой момент времени доступна любая ячейка по её номеру.</a:t>
            </a:r>
          </a:p>
        </p:txBody>
      </p:sp>
      <p:graphicFrame>
        <p:nvGraphicFramePr>
          <p:cNvPr id="8" name="Group 542"/>
          <p:cNvGraphicFramePr>
            <a:graphicFrameLocks noGrp="1"/>
          </p:cNvGraphicFramePr>
          <p:nvPr>
            <p:ph sz="half" idx="4294967295"/>
            <p:extLst>
              <p:ext uri="{D42A27DB-BD31-4B8C-83A1-F6EECF244321}">
                <p14:modId xmlns:p14="http://schemas.microsoft.com/office/powerpoint/2010/main" val="1905628568"/>
              </p:ext>
            </p:extLst>
          </p:nvPr>
        </p:nvGraphicFramePr>
        <p:xfrm>
          <a:off x="684213" y="3860800"/>
          <a:ext cx="7775575" cy="1743714"/>
        </p:xfrm>
        <a:graphic>
          <a:graphicData uri="http://schemas.openxmlformats.org/drawingml/2006/table">
            <a:tbl>
              <a:tblPr/>
              <a:tblGrid>
                <a:gridCol w="230187">
                  <a:extLst>
                    <a:ext uri="{9D8B030D-6E8A-4147-A177-3AD203B41FA5}">
                      <a16:colId xmlns:a16="http://schemas.microsoft.com/office/drawing/2014/main" val="20000"/>
                    </a:ext>
                  </a:extLst>
                </a:gridCol>
                <a:gridCol w="233363">
                  <a:extLst>
                    <a:ext uri="{9D8B030D-6E8A-4147-A177-3AD203B41FA5}">
                      <a16:colId xmlns:a16="http://schemas.microsoft.com/office/drawing/2014/main" val="20001"/>
                    </a:ext>
                  </a:extLst>
                </a:gridCol>
                <a:gridCol w="230187">
                  <a:extLst>
                    <a:ext uri="{9D8B030D-6E8A-4147-A177-3AD203B41FA5}">
                      <a16:colId xmlns:a16="http://schemas.microsoft.com/office/drawing/2014/main" val="20002"/>
                    </a:ext>
                  </a:extLst>
                </a:gridCol>
                <a:gridCol w="231775">
                  <a:extLst>
                    <a:ext uri="{9D8B030D-6E8A-4147-A177-3AD203B41FA5}">
                      <a16:colId xmlns:a16="http://schemas.microsoft.com/office/drawing/2014/main" val="20003"/>
                    </a:ext>
                  </a:extLst>
                </a:gridCol>
                <a:gridCol w="193675">
                  <a:extLst>
                    <a:ext uri="{9D8B030D-6E8A-4147-A177-3AD203B41FA5}">
                      <a16:colId xmlns:a16="http://schemas.microsoft.com/office/drawing/2014/main" val="20004"/>
                    </a:ext>
                  </a:extLst>
                </a:gridCol>
                <a:gridCol w="196850">
                  <a:extLst>
                    <a:ext uri="{9D8B030D-6E8A-4147-A177-3AD203B41FA5}">
                      <a16:colId xmlns:a16="http://schemas.microsoft.com/office/drawing/2014/main" val="20005"/>
                    </a:ext>
                  </a:extLst>
                </a:gridCol>
                <a:gridCol w="225425">
                  <a:extLst>
                    <a:ext uri="{9D8B030D-6E8A-4147-A177-3AD203B41FA5}">
                      <a16:colId xmlns:a16="http://schemas.microsoft.com/office/drawing/2014/main" val="20006"/>
                    </a:ext>
                  </a:extLst>
                </a:gridCol>
                <a:gridCol w="207963">
                  <a:extLst>
                    <a:ext uri="{9D8B030D-6E8A-4147-A177-3AD203B41FA5}">
                      <a16:colId xmlns:a16="http://schemas.microsoft.com/office/drawing/2014/main" val="20007"/>
                    </a:ext>
                  </a:extLst>
                </a:gridCol>
                <a:gridCol w="1751012">
                  <a:extLst>
                    <a:ext uri="{9D8B030D-6E8A-4147-A177-3AD203B41FA5}">
                      <a16:colId xmlns:a16="http://schemas.microsoft.com/office/drawing/2014/main" val="20008"/>
                    </a:ext>
                  </a:extLst>
                </a:gridCol>
                <a:gridCol w="1749425">
                  <a:extLst>
                    <a:ext uri="{9D8B030D-6E8A-4147-A177-3AD203B41FA5}">
                      <a16:colId xmlns:a16="http://schemas.microsoft.com/office/drawing/2014/main" val="20009"/>
                    </a:ext>
                  </a:extLst>
                </a:gridCol>
                <a:gridCol w="654149">
                  <a:extLst>
                    <a:ext uri="{9D8B030D-6E8A-4147-A177-3AD203B41FA5}">
                      <a16:colId xmlns:a16="http://schemas.microsoft.com/office/drawing/2014/main" val="20010"/>
                    </a:ext>
                  </a:extLst>
                </a:gridCol>
                <a:gridCol w="1871564">
                  <a:extLst>
                    <a:ext uri="{9D8B030D-6E8A-4147-A177-3AD203B41FA5}">
                      <a16:colId xmlns:a16="http://schemas.microsoft.com/office/drawing/2014/main" val="20011"/>
                    </a:ext>
                  </a:extLst>
                </a:gridCol>
              </a:tblGrid>
              <a:tr h="459158">
                <a:tc>
                  <a:txBody>
                    <a:bodyPr/>
                    <a:lstStyle/>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ru-RU" sz="2000" b="0" i="0" u="none" strike="noStrike" cap="none" normalizeH="0" baseline="0" dirty="0">
                          <a:ln>
                            <a:noFill/>
                          </a:ln>
                          <a:solidFill>
                            <a:schemeClr val="tx1"/>
                          </a:solidFill>
                          <a:effectLst/>
                          <a:latin typeface="Arial" charset="0"/>
                        </a:rPr>
                        <a:t>1</a:t>
                      </a:r>
                    </a:p>
                  </a:txBody>
                  <a:tcPr marL="0" marR="0" marT="46779" marB="467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ru-RU" sz="2000" b="0" i="0" u="none" strike="noStrike" cap="none" normalizeH="0" baseline="0">
                          <a:ln>
                            <a:noFill/>
                          </a:ln>
                          <a:solidFill>
                            <a:schemeClr val="tx1"/>
                          </a:solidFill>
                          <a:effectLst/>
                          <a:latin typeface="Arial" charset="0"/>
                        </a:rPr>
                        <a:t>0</a:t>
                      </a:r>
                    </a:p>
                  </a:txBody>
                  <a:tcPr marL="0" marR="0" marT="46779" marB="46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ru-RU" sz="2000" b="0" i="0" u="none" strike="noStrike" cap="none" normalizeH="0" baseline="0">
                          <a:ln>
                            <a:noFill/>
                          </a:ln>
                          <a:solidFill>
                            <a:schemeClr val="tx1"/>
                          </a:solidFill>
                          <a:effectLst/>
                          <a:latin typeface="Arial" charset="0"/>
                        </a:rPr>
                        <a:t>1</a:t>
                      </a:r>
                    </a:p>
                  </a:txBody>
                  <a:tcPr marL="0" marR="0" marT="46779" marB="46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ru-RU" sz="2000" b="0" i="0" u="none" strike="noStrike" cap="none" normalizeH="0" baseline="0">
                          <a:ln>
                            <a:noFill/>
                          </a:ln>
                          <a:solidFill>
                            <a:schemeClr val="tx1"/>
                          </a:solidFill>
                          <a:effectLst/>
                          <a:latin typeface="Arial" charset="0"/>
                        </a:rPr>
                        <a:t>1</a:t>
                      </a:r>
                    </a:p>
                  </a:txBody>
                  <a:tcPr marL="0" marR="0" marT="46779" marB="46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ru-RU" sz="2000" b="0" i="0" u="none" strike="noStrike" cap="none" normalizeH="0" baseline="0">
                          <a:ln>
                            <a:noFill/>
                          </a:ln>
                          <a:solidFill>
                            <a:schemeClr val="tx1"/>
                          </a:solidFill>
                          <a:effectLst/>
                          <a:latin typeface="Arial" charset="0"/>
                        </a:rPr>
                        <a:t>0</a:t>
                      </a:r>
                    </a:p>
                  </a:txBody>
                  <a:tcPr marL="0" marR="0" marT="46779" marB="46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ru-RU" sz="2000" b="0" i="0" u="none" strike="noStrike" cap="none" normalizeH="0" baseline="0">
                          <a:ln>
                            <a:noFill/>
                          </a:ln>
                          <a:solidFill>
                            <a:schemeClr val="tx1"/>
                          </a:solidFill>
                          <a:effectLst/>
                          <a:latin typeface="Arial" charset="0"/>
                        </a:rPr>
                        <a:t>1</a:t>
                      </a:r>
                    </a:p>
                  </a:txBody>
                  <a:tcPr marL="0" marR="0" marT="46779" marB="46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ru-RU" sz="2000" b="0" i="0" u="none" strike="noStrike" cap="none" normalizeH="0" baseline="0">
                          <a:ln>
                            <a:noFill/>
                          </a:ln>
                          <a:solidFill>
                            <a:schemeClr val="tx1"/>
                          </a:solidFill>
                          <a:effectLst/>
                          <a:latin typeface="Arial" charset="0"/>
                        </a:rPr>
                        <a:t>0</a:t>
                      </a:r>
                    </a:p>
                  </a:txBody>
                  <a:tcPr marL="0" marR="0" marT="46779" marB="46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ru-RU" sz="2000" b="0" i="0" u="none" strike="noStrike" cap="none" normalizeH="0" baseline="0" dirty="0">
                          <a:ln>
                            <a:noFill/>
                          </a:ln>
                          <a:solidFill>
                            <a:schemeClr val="tx1"/>
                          </a:solidFill>
                          <a:effectLst/>
                          <a:latin typeface="Arial" charset="0"/>
                        </a:rPr>
                        <a:t>1</a:t>
                      </a:r>
                    </a:p>
                  </a:txBody>
                  <a:tcPr marL="0" marR="0" marT="46779" marB="46779"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ru-RU" sz="2000" b="0" i="0" u="none" strike="noStrike" cap="none" normalizeH="0" baseline="0">
                        <a:ln>
                          <a:noFill/>
                        </a:ln>
                        <a:solidFill>
                          <a:schemeClr val="tx1"/>
                        </a:solidFill>
                        <a:effectLst/>
                        <a:latin typeface="Arial" charset="0"/>
                      </a:endParaRPr>
                    </a:p>
                  </a:txBody>
                  <a:tcPr marL="0" marR="0" marT="46779" marB="46779"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ru-RU" sz="2000" b="0" i="0" u="none" strike="noStrike" cap="none" normalizeH="0" baseline="0" dirty="0">
                        <a:ln>
                          <a:noFill/>
                        </a:ln>
                        <a:solidFill>
                          <a:schemeClr val="tx1"/>
                        </a:solidFill>
                        <a:effectLst/>
                        <a:latin typeface="Arial" charset="0"/>
                      </a:endParaRPr>
                    </a:p>
                  </a:txBody>
                  <a:tcPr marL="0" marR="0" marT="46779" marB="46779"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ru-RU" sz="2400" b="1" i="0" u="none" strike="noStrike" cap="none" normalizeH="0" baseline="0">
                          <a:ln>
                            <a:noFill/>
                          </a:ln>
                          <a:solidFill>
                            <a:schemeClr val="tx1"/>
                          </a:solidFill>
                          <a:effectLst/>
                          <a:latin typeface="Arial" charset="0"/>
                        </a:rPr>
                        <a:t>…</a:t>
                      </a:r>
                    </a:p>
                  </a:txBody>
                  <a:tcPr marL="0" marR="0" marT="46779" marB="46779"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ru-RU" sz="2000" b="0" i="0" u="none" strike="noStrike" cap="none" normalizeH="0" baseline="0">
                        <a:ln>
                          <a:noFill/>
                        </a:ln>
                        <a:solidFill>
                          <a:schemeClr val="tx1"/>
                        </a:solidFill>
                        <a:effectLst/>
                        <a:latin typeface="Arial" charset="0"/>
                      </a:endParaRPr>
                    </a:p>
                  </a:txBody>
                  <a:tcPr marL="0" marR="0" marT="46779" marB="46779"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092">
                <a:tc gridSpan="8">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ru-RU" sz="2800" b="0" i="0" u="none" strike="noStrike" cap="none" normalizeH="0" baseline="0" dirty="0">
                          <a:ln>
                            <a:noFill/>
                          </a:ln>
                          <a:solidFill>
                            <a:schemeClr val="tx1"/>
                          </a:solidFill>
                          <a:effectLst/>
                          <a:latin typeface="Arial" charset="0"/>
                        </a:rPr>
                        <a:t>байт</a:t>
                      </a:r>
                    </a:p>
                  </a:txBody>
                  <a:tcPr marL="0" marR="0" marT="46779" marB="46779" horzOverflow="overflow">
                    <a:lnL cap="flat">
                      <a:noFill/>
                    </a:lnL>
                    <a:lnR cap="flat">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ru-RU" sz="2800" b="0" i="0" u="none" strike="noStrike" cap="none" normalizeH="0" baseline="0" dirty="0">
                        <a:ln>
                          <a:noFill/>
                        </a:ln>
                        <a:solidFill>
                          <a:schemeClr val="tx1"/>
                        </a:solidFill>
                        <a:effectLst/>
                        <a:latin typeface="Arial" charset="0"/>
                      </a:endParaRPr>
                    </a:p>
                  </a:txBody>
                  <a:tcPr marL="0" marR="0" marT="46779" marB="46779" horzOverflow="overflow">
                    <a:lnL cap="flat">
                      <a:noFill/>
                    </a:lnL>
                    <a:lnR cap="flat">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ru-RU" sz="2800" b="0" i="0" u="none" strike="noStrike" cap="none" normalizeH="0" baseline="0">
                        <a:ln>
                          <a:noFill/>
                        </a:ln>
                        <a:solidFill>
                          <a:schemeClr val="tx1"/>
                        </a:solidFill>
                        <a:effectLst/>
                        <a:latin typeface="Arial" charset="0"/>
                      </a:endParaRPr>
                    </a:p>
                  </a:txBody>
                  <a:tcPr marL="0" marR="0" marT="46779" marB="46779" horzOverflow="overflow">
                    <a:lnL cap="flat">
                      <a:noFill/>
                    </a:lnL>
                    <a:lnR cap="flat">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ru-RU" sz="2800" b="0" i="0" u="none" strike="noStrike" cap="none" normalizeH="0" baseline="0">
                        <a:ln>
                          <a:noFill/>
                        </a:ln>
                        <a:solidFill>
                          <a:schemeClr val="tx1"/>
                        </a:solidFill>
                        <a:effectLst/>
                        <a:latin typeface="Arial" charset="0"/>
                      </a:endParaRPr>
                    </a:p>
                  </a:txBody>
                  <a:tcPr marL="0" marR="0" marT="46779" marB="46779"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ru-RU" sz="2800" b="0" i="0" u="none" strike="noStrike" cap="none" normalizeH="0" baseline="0">
                        <a:ln>
                          <a:noFill/>
                        </a:ln>
                        <a:solidFill>
                          <a:schemeClr val="tx1"/>
                        </a:solidFill>
                        <a:effectLst/>
                        <a:latin typeface="Arial" charset="0"/>
                      </a:endParaRPr>
                    </a:p>
                  </a:txBody>
                  <a:tcPr marL="0" marR="0" marT="46779" marB="46779" horzOverflow="overflow">
                    <a:lnL cap="flat">
                      <a:noFill/>
                    </a:lnL>
                    <a:lnR cap="flat">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63825">
                <a:tc gridSpan="8">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tab pos="901700" algn="l"/>
                        </a:tabLst>
                      </a:pPr>
                      <a:r>
                        <a:rPr kumimoji="0" lang="ru-RU" sz="2000" b="1" i="0" u="none" strike="noStrike" cap="none" normalizeH="0" baseline="0" dirty="0">
                          <a:ln>
                            <a:noFill/>
                          </a:ln>
                          <a:solidFill>
                            <a:schemeClr val="tx1">
                              <a:lumMod val="50000"/>
                              <a:lumOff val="50000"/>
                            </a:schemeClr>
                          </a:solidFill>
                          <a:effectLst/>
                          <a:latin typeface="Arial" charset="0"/>
                        </a:rPr>
                        <a:t> 0</a:t>
                      </a:r>
                      <a:r>
                        <a:rPr lang="en-US" altLang="ru-RU" sz="2000" dirty="0"/>
                        <a:t>	</a:t>
                      </a:r>
                      <a:r>
                        <a:rPr kumimoji="0" lang="en-US" altLang="ru-RU" sz="2000" b="1" i="0" u="none" strike="noStrike" kern="1200" cap="none" normalizeH="0" baseline="0" dirty="0" err="1">
                          <a:ln>
                            <a:noFill/>
                          </a:ln>
                          <a:solidFill>
                            <a:schemeClr val="tx1">
                              <a:lumMod val="50000"/>
                              <a:lumOff val="50000"/>
                            </a:schemeClr>
                          </a:solidFill>
                          <a:effectLst/>
                          <a:latin typeface="Arial" charset="0"/>
                          <a:ea typeface="+mn-ea"/>
                          <a:cs typeface="+mn-cs"/>
                        </a:rPr>
                        <a:t>dec</a:t>
                      </a:r>
                      <a:endParaRPr kumimoji="0" lang="ru-RU" sz="2000" b="1" i="0" u="none" strike="noStrike" kern="1200" cap="none" normalizeH="0" baseline="0" dirty="0">
                        <a:ln>
                          <a:noFill/>
                        </a:ln>
                        <a:solidFill>
                          <a:schemeClr val="tx1">
                            <a:lumMod val="50000"/>
                            <a:lumOff val="50000"/>
                          </a:schemeClr>
                        </a:solidFill>
                        <a:effectLst/>
                        <a:latin typeface="Arial" charset="0"/>
                        <a:ea typeface="+mn-ea"/>
                        <a:cs typeface="+mn-cs"/>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tab pos="901700" algn="l"/>
                        </a:tabLst>
                      </a:pPr>
                      <a:r>
                        <a:rPr kumimoji="0" lang="ru-RU" sz="2000" b="1" i="0" u="none" strike="noStrike" cap="none" normalizeH="0" baseline="0" dirty="0">
                          <a:ln>
                            <a:noFill/>
                          </a:ln>
                          <a:solidFill>
                            <a:schemeClr val="tx1">
                              <a:lumMod val="50000"/>
                              <a:lumOff val="50000"/>
                            </a:schemeClr>
                          </a:solidFill>
                          <a:effectLst/>
                          <a:latin typeface="Arial" charset="0"/>
                        </a:rPr>
                        <a:t> 0000</a:t>
                      </a:r>
                      <a:r>
                        <a:rPr lang="en-US" altLang="ru-RU" sz="2000" dirty="0"/>
                        <a:t>	</a:t>
                      </a:r>
                      <a:r>
                        <a:rPr kumimoji="0" lang="en-US" altLang="ru-RU" sz="2000" b="1" i="0" u="none" strike="noStrike" cap="none" normalizeH="0" baseline="0" dirty="0">
                          <a:ln>
                            <a:noFill/>
                          </a:ln>
                          <a:solidFill>
                            <a:schemeClr val="tx1">
                              <a:lumMod val="50000"/>
                              <a:lumOff val="50000"/>
                            </a:schemeClr>
                          </a:solidFill>
                          <a:effectLst/>
                          <a:latin typeface="Arial" charset="0"/>
                        </a:rPr>
                        <a:t>h</a:t>
                      </a:r>
                      <a:r>
                        <a:rPr kumimoji="0" lang="en-US" sz="2000" b="1" i="0" u="none" strike="noStrike" cap="none" normalizeH="0" baseline="0" dirty="0">
                          <a:ln>
                            <a:noFill/>
                          </a:ln>
                          <a:solidFill>
                            <a:schemeClr val="tx1">
                              <a:lumMod val="50000"/>
                              <a:lumOff val="50000"/>
                            </a:schemeClr>
                          </a:solidFill>
                          <a:effectLst/>
                          <a:latin typeface="Arial" charset="0"/>
                        </a:rPr>
                        <a:t>ex</a:t>
                      </a:r>
                      <a:endParaRPr kumimoji="0" lang="ru-RU" sz="2000" b="1" i="0" u="none" strike="noStrike" cap="none" normalizeH="0" baseline="0" dirty="0">
                        <a:ln>
                          <a:noFill/>
                        </a:ln>
                        <a:solidFill>
                          <a:schemeClr val="tx1">
                            <a:lumMod val="50000"/>
                            <a:lumOff val="50000"/>
                          </a:schemeClr>
                        </a:solidFill>
                        <a:effectLst/>
                        <a:latin typeface="Arial" charset="0"/>
                      </a:endParaRPr>
                    </a:p>
                  </a:txBody>
                  <a:tcPr marL="0" marR="0" marT="46779" marB="46779"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tab pos="901700" algn="l"/>
                        </a:tabLst>
                      </a:pPr>
                      <a:r>
                        <a:rPr kumimoji="0" lang="ru-RU" sz="2000" b="1" i="0" u="none" strike="noStrike" cap="none" normalizeH="0" baseline="0" dirty="0">
                          <a:ln>
                            <a:noFill/>
                          </a:ln>
                          <a:solidFill>
                            <a:schemeClr val="tx1">
                              <a:lumMod val="50000"/>
                              <a:lumOff val="50000"/>
                            </a:schemeClr>
                          </a:solidFill>
                          <a:effectLst/>
                          <a:latin typeface="Arial" charset="0"/>
                        </a:rPr>
                        <a:t> </a:t>
                      </a:r>
                      <a:r>
                        <a:rPr kumimoji="0" lang="en-US" sz="2000" b="1" i="0" u="none" strike="noStrike" cap="none" normalizeH="0" baseline="0" dirty="0">
                          <a:ln>
                            <a:noFill/>
                          </a:ln>
                          <a:solidFill>
                            <a:schemeClr val="tx1">
                              <a:lumMod val="50000"/>
                              <a:lumOff val="50000"/>
                            </a:schemeClr>
                          </a:solidFill>
                          <a:effectLst/>
                          <a:latin typeface="Arial" charset="0"/>
                        </a:rPr>
                        <a:t>1</a:t>
                      </a:r>
                      <a:r>
                        <a:rPr lang="en-US" altLang="ru-RU" sz="2000" dirty="0"/>
                        <a:t>	</a:t>
                      </a:r>
                      <a:r>
                        <a:rPr kumimoji="0" lang="en-US" altLang="ru-RU" sz="2000" b="1" i="0" u="none" strike="noStrike" kern="1200" cap="none" normalizeH="0" baseline="0" dirty="0" err="1">
                          <a:ln>
                            <a:noFill/>
                          </a:ln>
                          <a:solidFill>
                            <a:schemeClr val="tx1">
                              <a:lumMod val="50000"/>
                              <a:lumOff val="50000"/>
                            </a:schemeClr>
                          </a:solidFill>
                          <a:effectLst/>
                          <a:latin typeface="Arial" charset="0"/>
                          <a:ea typeface="+mn-ea"/>
                          <a:cs typeface="+mn-cs"/>
                        </a:rPr>
                        <a:t>dec</a:t>
                      </a:r>
                      <a:endParaRPr kumimoji="0" lang="ru-RU" sz="2000" b="1" i="0" u="none" strike="noStrike" kern="1200" cap="none" normalizeH="0" baseline="0" dirty="0">
                        <a:ln>
                          <a:noFill/>
                        </a:ln>
                        <a:solidFill>
                          <a:schemeClr val="tx1">
                            <a:lumMod val="50000"/>
                            <a:lumOff val="50000"/>
                          </a:schemeClr>
                        </a:solidFill>
                        <a:effectLst/>
                        <a:latin typeface="Arial" charset="0"/>
                        <a:ea typeface="+mn-ea"/>
                        <a:cs typeface="+mn-cs"/>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tab pos="901700" algn="l"/>
                        </a:tabLst>
                      </a:pPr>
                      <a:r>
                        <a:rPr kumimoji="0" lang="ru-RU" sz="2000" b="1" i="0" u="none" strike="noStrike" cap="none" normalizeH="0" baseline="0" dirty="0">
                          <a:ln>
                            <a:noFill/>
                          </a:ln>
                          <a:solidFill>
                            <a:schemeClr val="tx1">
                              <a:lumMod val="50000"/>
                              <a:lumOff val="50000"/>
                            </a:schemeClr>
                          </a:solidFill>
                          <a:effectLst/>
                          <a:latin typeface="Arial" charset="0"/>
                        </a:rPr>
                        <a:t> 000</a:t>
                      </a:r>
                      <a:r>
                        <a:rPr kumimoji="0" lang="en-US" sz="2000" b="1" i="0" u="none" strike="noStrike" cap="none" normalizeH="0" baseline="0" dirty="0">
                          <a:ln>
                            <a:noFill/>
                          </a:ln>
                          <a:solidFill>
                            <a:schemeClr val="tx1">
                              <a:lumMod val="50000"/>
                              <a:lumOff val="50000"/>
                            </a:schemeClr>
                          </a:solidFill>
                          <a:effectLst/>
                          <a:latin typeface="Arial" charset="0"/>
                        </a:rPr>
                        <a:t>1</a:t>
                      </a:r>
                      <a:r>
                        <a:rPr lang="en-US" altLang="ru-RU" sz="2000" dirty="0"/>
                        <a:t>	</a:t>
                      </a:r>
                      <a:r>
                        <a:rPr kumimoji="0" lang="en-US" altLang="ru-RU" sz="2000" b="1" i="0" u="none" strike="noStrike" cap="none" normalizeH="0" baseline="0" dirty="0">
                          <a:ln>
                            <a:noFill/>
                          </a:ln>
                          <a:solidFill>
                            <a:schemeClr val="tx1">
                              <a:lumMod val="50000"/>
                              <a:lumOff val="50000"/>
                            </a:schemeClr>
                          </a:solidFill>
                          <a:effectLst/>
                          <a:latin typeface="Arial" charset="0"/>
                        </a:rPr>
                        <a:t>h</a:t>
                      </a:r>
                      <a:r>
                        <a:rPr kumimoji="0" lang="en-US" sz="2000" b="1" i="0" u="none" strike="noStrike" cap="none" normalizeH="0" baseline="0" dirty="0">
                          <a:ln>
                            <a:noFill/>
                          </a:ln>
                          <a:solidFill>
                            <a:schemeClr val="tx1">
                              <a:lumMod val="50000"/>
                              <a:lumOff val="50000"/>
                            </a:schemeClr>
                          </a:solidFill>
                          <a:effectLst/>
                          <a:latin typeface="Arial" charset="0"/>
                        </a:rPr>
                        <a:t>ex</a:t>
                      </a:r>
                      <a:endParaRPr kumimoji="0" lang="ru-RU" sz="2000" b="1" i="0" u="none" strike="noStrike" cap="none" normalizeH="0" baseline="0" dirty="0">
                        <a:ln>
                          <a:noFill/>
                        </a:ln>
                        <a:solidFill>
                          <a:schemeClr val="tx1">
                            <a:lumMod val="50000"/>
                            <a:lumOff val="50000"/>
                          </a:schemeClr>
                        </a:solidFill>
                        <a:effectLst/>
                        <a:latin typeface="Arial" charset="0"/>
                      </a:endParaRPr>
                    </a:p>
                  </a:txBody>
                  <a:tcPr marL="0" marR="0" marT="46779" marB="46779"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tab pos="901700" algn="l"/>
                        </a:tabLst>
                      </a:pPr>
                      <a:r>
                        <a:rPr kumimoji="0" lang="ru-RU" sz="2000" b="1" i="0" u="none" strike="noStrike" cap="none" normalizeH="0" baseline="0" dirty="0">
                          <a:ln>
                            <a:noFill/>
                          </a:ln>
                          <a:solidFill>
                            <a:schemeClr val="tx1">
                              <a:lumMod val="50000"/>
                              <a:lumOff val="50000"/>
                            </a:schemeClr>
                          </a:solidFill>
                          <a:effectLst/>
                          <a:latin typeface="Arial" charset="0"/>
                        </a:rPr>
                        <a:t> </a:t>
                      </a:r>
                      <a:r>
                        <a:rPr kumimoji="0" lang="en-US" sz="2000" b="1" i="0" u="none" strike="noStrike" cap="none" normalizeH="0" baseline="0" dirty="0">
                          <a:ln>
                            <a:noFill/>
                          </a:ln>
                          <a:solidFill>
                            <a:schemeClr val="tx1">
                              <a:lumMod val="50000"/>
                              <a:lumOff val="50000"/>
                            </a:schemeClr>
                          </a:solidFill>
                          <a:effectLst/>
                          <a:latin typeface="Arial" charset="0"/>
                        </a:rPr>
                        <a:t>2</a:t>
                      </a:r>
                      <a:r>
                        <a:rPr lang="en-US" altLang="ru-RU" sz="2000" dirty="0"/>
                        <a:t>	</a:t>
                      </a:r>
                      <a:r>
                        <a:rPr kumimoji="0" lang="en-US" altLang="ru-RU" sz="2000" b="1" i="0" u="none" strike="noStrike" kern="1200" cap="none" normalizeH="0" baseline="0" dirty="0" err="1">
                          <a:ln>
                            <a:noFill/>
                          </a:ln>
                          <a:solidFill>
                            <a:schemeClr val="tx1">
                              <a:lumMod val="50000"/>
                              <a:lumOff val="50000"/>
                            </a:schemeClr>
                          </a:solidFill>
                          <a:effectLst/>
                          <a:latin typeface="Arial" charset="0"/>
                          <a:ea typeface="+mn-ea"/>
                          <a:cs typeface="+mn-cs"/>
                        </a:rPr>
                        <a:t>dec</a:t>
                      </a:r>
                      <a:endParaRPr kumimoji="0" lang="ru-RU" sz="2000" b="1" i="0" u="none" strike="noStrike" kern="1200" cap="none" normalizeH="0" baseline="0" dirty="0">
                        <a:ln>
                          <a:noFill/>
                        </a:ln>
                        <a:solidFill>
                          <a:schemeClr val="tx1">
                            <a:lumMod val="50000"/>
                            <a:lumOff val="50000"/>
                          </a:schemeClr>
                        </a:solidFill>
                        <a:effectLst/>
                        <a:latin typeface="Arial" charset="0"/>
                        <a:ea typeface="+mn-ea"/>
                        <a:cs typeface="+mn-cs"/>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tab pos="901700" algn="l"/>
                        </a:tabLst>
                      </a:pPr>
                      <a:r>
                        <a:rPr kumimoji="0" lang="ru-RU" sz="2000" b="1" i="0" u="none" strike="noStrike" cap="none" normalizeH="0" baseline="0" dirty="0">
                          <a:ln>
                            <a:noFill/>
                          </a:ln>
                          <a:solidFill>
                            <a:schemeClr val="tx1">
                              <a:lumMod val="50000"/>
                              <a:lumOff val="50000"/>
                            </a:schemeClr>
                          </a:solidFill>
                          <a:effectLst/>
                          <a:latin typeface="Arial" charset="0"/>
                        </a:rPr>
                        <a:t> 000</a:t>
                      </a:r>
                      <a:r>
                        <a:rPr kumimoji="0" lang="en-US" sz="2000" b="1" i="0" u="none" strike="noStrike" cap="none" normalizeH="0" baseline="0" dirty="0">
                          <a:ln>
                            <a:noFill/>
                          </a:ln>
                          <a:solidFill>
                            <a:schemeClr val="tx1">
                              <a:lumMod val="50000"/>
                              <a:lumOff val="50000"/>
                            </a:schemeClr>
                          </a:solidFill>
                          <a:effectLst/>
                          <a:latin typeface="Arial" charset="0"/>
                        </a:rPr>
                        <a:t>2</a:t>
                      </a:r>
                      <a:r>
                        <a:rPr lang="en-US" altLang="ru-RU" sz="2000" dirty="0"/>
                        <a:t>	</a:t>
                      </a:r>
                      <a:r>
                        <a:rPr kumimoji="0" lang="en-US" altLang="ru-RU" sz="2000" b="1" i="0" u="none" strike="noStrike" cap="none" normalizeH="0" baseline="0" dirty="0">
                          <a:ln>
                            <a:noFill/>
                          </a:ln>
                          <a:solidFill>
                            <a:schemeClr val="tx1">
                              <a:lumMod val="50000"/>
                              <a:lumOff val="50000"/>
                            </a:schemeClr>
                          </a:solidFill>
                          <a:effectLst/>
                          <a:latin typeface="Arial" charset="0"/>
                        </a:rPr>
                        <a:t>h</a:t>
                      </a:r>
                      <a:r>
                        <a:rPr kumimoji="0" lang="en-US" sz="2000" b="1" i="0" u="none" strike="noStrike" cap="none" normalizeH="0" baseline="0" dirty="0">
                          <a:ln>
                            <a:noFill/>
                          </a:ln>
                          <a:solidFill>
                            <a:schemeClr val="tx1">
                              <a:lumMod val="50000"/>
                              <a:lumOff val="50000"/>
                            </a:schemeClr>
                          </a:solidFill>
                          <a:effectLst/>
                          <a:latin typeface="Arial" charset="0"/>
                        </a:rPr>
                        <a:t>ex</a:t>
                      </a:r>
                      <a:endParaRPr kumimoji="0" lang="ru-RU" sz="2000" b="1" i="0" u="none" strike="noStrike" cap="none" normalizeH="0" baseline="0" dirty="0">
                        <a:ln>
                          <a:noFill/>
                        </a:ln>
                        <a:solidFill>
                          <a:schemeClr val="tx1">
                            <a:lumMod val="50000"/>
                            <a:lumOff val="50000"/>
                          </a:schemeClr>
                        </a:solidFill>
                        <a:effectLst/>
                        <a:latin typeface="Arial" charset="0"/>
                      </a:endParaRPr>
                    </a:p>
                  </a:txBody>
                  <a:tcPr marL="0" marR="0" marT="46779" marB="46779"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ru-RU" sz="2800" b="0" i="0" u="none" strike="noStrike" cap="none" normalizeH="0" baseline="0">
                        <a:ln>
                          <a:noFill/>
                        </a:ln>
                        <a:solidFill>
                          <a:schemeClr val="tx1">
                            <a:lumMod val="50000"/>
                            <a:lumOff val="50000"/>
                          </a:schemeClr>
                        </a:solidFill>
                        <a:effectLst/>
                        <a:latin typeface="Arial" charset="0"/>
                      </a:endParaRPr>
                    </a:p>
                  </a:txBody>
                  <a:tcPr marL="0" marR="0" marT="46779" marB="46779"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tab pos="1158875" algn="l"/>
                        </a:tabLst>
                      </a:pPr>
                      <a:r>
                        <a:rPr kumimoji="0" lang="ru-RU" sz="2000" b="1" i="0" u="none" strike="noStrike" cap="none" normalizeH="0" baseline="0" dirty="0">
                          <a:ln>
                            <a:noFill/>
                          </a:ln>
                          <a:solidFill>
                            <a:schemeClr val="tx1">
                              <a:lumMod val="50000"/>
                              <a:lumOff val="50000"/>
                            </a:schemeClr>
                          </a:solidFill>
                          <a:effectLst/>
                          <a:latin typeface="Arial" charset="0"/>
                        </a:rPr>
                        <a:t> </a:t>
                      </a:r>
                      <a:r>
                        <a:rPr kumimoji="0" lang="en-US" sz="2000" b="1" i="0" u="none" strike="noStrike" cap="none" normalizeH="0" baseline="0" dirty="0">
                          <a:ln>
                            <a:noFill/>
                          </a:ln>
                          <a:solidFill>
                            <a:schemeClr val="tx1">
                              <a:lumMod val="50000"/>
                              <a:lumOff val="50000"/>
                            </a:schemeClr>
                          </a:solidFill>
                          <a:effectLst/>
                          <a:latin typeface="Arial" charset="0"/>
                        </a:rPr>
                        <a:t>1</a:t>
                      </a:r>
                      <a:r>
                        <a:rPr kumimoji="0" lang="ru-RU" sz="2000" b="1" i="0" u="none" strike="noStrike" cap="none" normalizeH="0" baseline="0" dirty="0">
                          <a:ln>
                            <a:noFill/>
                          </a:ln>
                          <a:solidFill>
                            <a:schemeClr val="tx1">
                              <a:lumMod val="50000"/>
                              <a:lumOff val="50000"/>
                            </a:schemeClr>
                          </a:solidFill>
                          <a:effectLst/>
                          <a:latin typeface="Arial" charset="0"/>
                        </a:rPr>
                        <a:t>0</a:t>
                      </a:r>
                      <a:r>
                        <a:rPr kumimoji="0" lang="en-US" sz="2000" b="1" i="0" u="none" strike="noStrike" cap="none" normalizeH="0" baseline="0" dirty="0">
                          <a:ln>
                            <a:noFill/>
                          </a:ln>
                          <a:solidFill>
                            <a:schemeClr val="tx1">
                              <a:lumMod val="50000"/>
                              <a:lumOff val="50000"/>
                            </a:schemeClr>
                          </a:solidFill>
                          <a:effectLst/>
                          <a:latin typeface="Arial" charset="0"/>
                        </a:rPr>
                        <a:t>48575</a:t>
                      </a:r>
                      <a:r>
                        <a:rPr lang="en-US" altLang="ru-RU" sz="2000" dirty="0"/>
                        <a:t>	</a:t>
                      </a:r>
                      <a:r>
                        <a:rPr kumimoji="0" lang="en-US" altLang="ru-RU" sz="2000" b="1" i="0" u="none" strike="noStrike" kern="1200" cap="none" normalizeH="0" baseline="0" dirty="0" err="1">
                          <a:ln>
                            <a:noFill/>
                          </a:ln>
                          <a:solidFill>
                            <a:schemeClr val="tx1">
                              <a:lumMod val="50000"/>
                              <a:lumOff val="50000"/>
                            </a:schemeClr>
                          </a:solidFill>
                          <a:effectLst/>
                          <a:latin typeface="Arial" charset="0"/>
                          <a:ea typeface="+mn-ea"/>
                          <a:cs typeface="+mn-cs"/>
                        </a:rPr>
                        <a:t>dec</a:t>
                      </a:r>
                      <a:endParaRPr kumimoji="0" lang="ru-RU" sz="2000" b="1" i="0" u="none" strike="noStrike" kern="1200" cap="none" normalizeH="0" baseline="0" dirty="0">
                        <a:ln>
                          <a:noFill/>
                        </a:ln>
                        <a:solidFill>
                          <a:schemeClr val="tx1">
                            <a:lumMod val="50000"/>
                            <a:lumOff val="50000"/>
                          </a:schemeClr>
                        </a:solidFill>
                        <a:effectLst/>
                        <a:latin typeface="Arial" charset="0"/>
                        <a:ea typeface="+mn-ea"/>
                        <a:cs typeface="+mn-cs"/>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tab pos="1158875" algn="l"/>
                        </a:tabLst>
                      </a:pPr>
                      <a:r>
                        <a:rPr kumimoji="0" lang="ru-RU" sz="2000" b="1" i="0" u="none" strike="noStrike" cap="none" normalizeH="0" baseline="0" dirty="0">
                          <a:ln>
                            <a:noFill/>
                          </a:ln>
                          <a:solidFill>
                            <a:schemeClr val="tx1">
                              <a:lumMod val="50000"/>
                              <a:lumOff val="50000"/>
                            </a:schemeClr>
                          </a:solidFill>
                          <a:effectLst/>
                          <a:latin typeface="Arial" charset="0"/>
                        </a:rPr>
                        <a:t> </a:t>
                      </a:r>
                      <a:r>
                        <a:rPr kumimoji="0" lang="en-US" sz="2000" b="1" i="0" u="none" strike="noStrike" cap="none" normalizeH="0" baseline="0" dirty="0">
                          <a:ln>
                            <a:noFill/>
                          </a:ln>
                          <a:solidFill>
                            <a:schemeClr val="tx1">
                              <a:lumMod val="50000"/>
                              <a:lumOff val="50000"/>
                            </a:schemeClr>
                          </a:solidFill>
                          <a:effectLst/>
                          <a:latin typeface="Arial" charset="0"/>
                        </a:rPr>
                        <a:t>FFFFF</a:t>
                      </a:r>
                      <a:r>
                        <a:rPr lang="en-US" altLang="ru-RU" sz="2000" dirty="0"/>
                        <a:t>	</a:t>
                      </a:r>
                      <a:r>
                        <a:rPr kumimoji="0" lang="en-US" altLang="ru-RU" sz="2000" b="1" i="0" u="none" strike="noStrike" cap="none" normalizeH="0" baseline="0" dirty="0">
                          <a:ln>
                            <a:noFill/>
                          </a:ln>
                          <a:solidFill>
                            <a:schemeClr val="tx1">
                              <a:lumMod val="50000"/>
                              <a:lumOff val="50000"/>
                            </a:schemeClr>
                          </a:solidFill>
                          <a:effectLst/>
                          <a:latin typeface="Arial" charset="0"/>
                        </a:rPr>
                        <a:t>h</a:t>
                      </a:r>
                      <a:r>
                        <a:rPr kumimoji="0" lang="en-US" sz="2000" b="1" i="0" u="none" strike="noStrike" cap="none" normalizeH="0" baseline="0" dirty="0">
                          <a:ln>
                            <a:noFill/>
                          </a:ln>
                          <a:solidFill>
                            <a:schemeClr val="tx1">
                              <a:lumMod val="50000"/>
                              <a:lumOff val="50000"/>
                            </a:schemeClr>
                          </a:solidFill>
                          <a:effectLst/>
                          <a:latin typeface="Arial" charset="0"/>
                        </a:rPr>
                        <a:t>ex</a:t>
                      </a:r>
                      <a:endParaRPr kumimoji="0" lang="ru-RU" sz="2000" b="1" i="0" u="none" strike="noStrike" cap="none" normalizeH="0" baseline="0" dirty="0">
                        <a:ln>
                          <a:noFill/>
                        </a:ln>
                        <a:solidFill>
                          <a:schemeClr val="tx1">
                            <a:lumMod val="50000"/>
                            <a:lumOff val="50000"/>
                          </a:schemeClr>
                        </a:solidFill>
                        <a:effectLst/>
                        <a:latin typeface="Arial" charset="0"/>
                      </a:endParaRPr>
                    </a:p>
                  </a:txBody>
                  <a:tcPr marL="0" marR="0" marT="46779" marB="46779"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9" name="AutoShape 536"/>
          <p:cNvSpPr>
            <a:spLocks noChangeArrowheads="1"/>
          </p:cNvSpPr>
          <p:nvPr/>
        </p:nvSpPr>
        <p:spPr bwMode="auto">
          <a:xfrm>
            <a:off x="827088" y="3357563"/>
            <a:ext cx="1223962" cy="285750"/>
          </a:xfrm>
          <a:prstGeom prst="wedgeRoundRectCallout">
            <a:avLst>
              <a:gd name="adj1" fmla="val -50000"/>
              <a:gd name="adj2" fmla="val 125000"/>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ru-RU" altLang="ru-RU"/>
          </a:p>
        </p:txBody>
      </p:sp>
      <p:sp>
        <p:nvSpPr>
          <p:cNvPr id="10" name="Text Box 537"/>
          <p:cNvSpPr txBox="1">
            <a:spLocks noChangeArrowheads="1"/>
          </p:cNvSpPr>
          <p:nvPr/>
        </p:nvSpPr>
        <p:spPr bwMode="auto">
          <a:xfrm>
            <a:off x="1042988" y="3284538"/>
            <a:ext cx="720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ru-RU" altLang="ru-RU" dirty="0"/>
              <a:t>бит</a:t>
            </a:r>
          </a:p>
        </p:txBody>
      </p:sp>
      <p:sp>
        <p:nvSpPr>
          <p:cNvPr id="11" name="Line 538"/>
          <p:cNvSpPr>
            <a:spLocks noChangeShapeType="1"/>
          </p:cNvSpPr>
          <p:nvPr/>
        </p:nvSpPr>
        <p:spPr bwMode="auto">
          <a:xfrm>
            <a:off x="720725" y="4337050"/>
            <a:ext cx="360363"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2" name="Line 539"/>
          <p:cNvSpPr>
            <a:spLocks noChangeShapeType="1"/>
          </p:cNvSpPr>
          <p:nvPr/>
        </p:nvSpPr>
        <p:spPr bwMode="auto">
          <a:xfrm flipV="1">
            <a:off x="1982788" y="4337050"/>
            <a:ext cx="43180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4" name="Дата 1"/>
          <p:cNvSpPr>
            <a:spLocks noGrp="1"/>
          </p:cNvSpPr>
          <p:nvPr>
            <p:ph type="dt" sz="half" idx="2"/>
          </p:nvPr>
        </p:nvSpPr>
        <p:spPr>
          <a:xfrm>
            <a:off x="288759" y="6459786"/>
            <a:ext cx="2388406" cy="365125"/>
          </a:xfrm>
        </p:spPr>
        <p:txBody>
          <a:bodyPr>
            <a:normAutofit/>
          </a:bodyPr>
          <a:lstStyle/>
          <a:p>
            <a:pPr>
              <a:tabLst>
                <a:tab pos="1347788" algn="l"/>
              </a:tabLst>
            </a:pPr>
            <a:r>
              <a:rPr lang="ru-RU" dirty="0"/>
              <a:t>Левкович Н.В.</a:t>
            </a:r>
            <a:r>
              <a:rPr lang="en-US" dirty="0"/>
              <a:t>	</a:t>
            </a:r>
            <a:r>
              <a:rPr lang="ru-RU" dirty="0"/>
              <a:t>2021/2022</a:t>
            </a:r>
          </a:p>
        </p:txBody>
      </p:sp>
      <p:sp>
        <p:nvSpPr>
          <p:cNvPr id="15" name="Нижний колонтитул 2"/>
          <p:cNvSpPr>
            <a:spLocks noGrp="1"/>
          </p:cNvSpPr>
          <p:nvPr>
            <p:ph type="ftr" sz="quarter" idx="3"/>
          </p:nvPr>
        </p:nvSpPr>
        <p:spPr>
          <a:xfrm>
            <a:off x="2764640" y="6459786"/>
            <a:ext cx="3764498" cy="365125"/>
          </a:xfrm>
        </p:spPr>
        <p:txBody>
          <a:bodyPr/>
          <a:lstStyle/>
          <a:p>
            <a:r>
              <a:rPr lang="ru-RU"/>
              <a:t>принципы работы компьютера</a:t>
            </a:r>
            <a:endParaRPr lang="ru-RU" dirty="0"/>
          </a:p>
        </p:txBody>
      </p:sp>
      <p:sp>
        <p:nvSpPr>
          <p:cNvPr id="16" name="Rectangle 540"/>
          <p:cNvSpPr>
            <a:spLocks noChangeArrowheads="1"/>
          </p:cNvSpPr>
          <p:nvPr/>
        </p:nvSpPr>
        <p:spPr bwMode="auto">
          <a:xfrm>
            <a:off x="971550" y="5732741"/>
            <a:ext cx="7537641" cy="36933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altLang="ru-RU" b="1" dirty="0"/>
              <a:t>8 бит = 1 байт;  1024 байта = 1</a:t>
            </a:r>
            <a:r>
              <a:rPr lang="en-US" altLang="ru-RU" b="1" dirty="0"/>
              <a:t> </a:t>
            </a:r>
            <a:r>
              <a:rPr lang="ru-RU" altLang="ru-RU" b="1" dirty="0"/>
              <a:t>К</a:t>
            </a:r>
            <a:r>
              <a:rPr lang="en-US" altLang="ru-RU" b="1" dirty="0" err="1"/>
              <a:t>iB</a:t>
            </a:r>
            <a:r>
              <a:rPr lang="ru-RU" altLang="ru-RU" b="1" dirty="0"/>
              <a:t>;   1024К=1</a:t>
            </a:r>
            <a:r>
              <a:rPr lang="en-US" altLang="ru-RU" b="1" dirty="0"/>
              <a:t> </a:t>
            </a:r>
            <a:r>
              <a:rPr lang="ru-RU" altLang="ru-RU" b="1" dirty="0"/>
              <a:t>М</a:t>
            </a:r>
            <a:r>
              <a:rPr lang="en-US" altLang="ru-RU" b="1" dirty="0" err="1"/>
              <a:t>iB</a:t>
            </a:r>
            <a:r>
              <a:rPr lang="ru-RU" altLang="ru-RU" b="1" dirty="0"/>
              <a:t>;  1024 </a:t>
            </a:r>
            <a:r>
              <a:rPr lang="en-US" altLang="ru-RU" b="1" dirty="0"/>
              <a:t>M</a:t>
            </a:r>
            <a:r>
              <a:rPr lang="ru-RU" altLang="ru-RU" b="1" dirty="0"/>
              <a:t> = 1 </a:t>
            </a:r>
            <a:r>
              <a:rPr lang="en-US" altLang="ru-RU" b="1" dirty="0" err="1"/>
              <a:t>GiB</a:t>
            </a:r>
            <a:endParaRPr lang="en-US" altLang="ru-RU" b="1" dirty="0"/>
          </a:p>
        </p:txBody>
      </p:sp>
    </p:spTree>
    <p:extLst>
      <p:ext uri="{BB962C8B-B14F-4D97-AF65-F5344CB8AC3E}">
        <p14:creationId xmlns:p14="http://schemas.microsoft.com/office/powerpoint/2010/main" val="3435381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animBg="1"/>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омер слайда 4"/>
          <p:cNvSpPr>
            <a:spLocks noGrp="1"/>
          </p:cNvSpPr>
          <p:nvPr>
            <p:ph type="sldNum" sz="quarter" idx="4"/>
          </p:nvPr>
        </p:nvSpPr>
        <p:spPr>
          <a:xfrm>
            <a:off x="7425344" y="6459786"/>
            <a:ext cx="984019" cy="365125"/>
          </a:xfrm>
        </p:spPr>
        <p:txBody>
          <a:bodyPr/>
          <a:lstStyle/>
          <a:p>
            <a:fld id="{4FAB73BC-B049-4115-A692-8D63A059BFB8}" type="slidenum">
              <a:rPr lang="en-US" smtClean="0"/>
              <a:pPr/>
              <a:t>25</a:t>
            </a:fld>
            <a:endParaRPr lang="en-US" dirty="0"/>
          </a:p>
        </p:txBody>
      </p:sp>
      <p:sp>
        <p:nvSpPr>
          <p:cNvPr id="6" name="Заголовок 1"/>
          <p:cNvSpPr txBox="1">
            <a:spLocks/>
          </p:cNvSpPr>
          <p:nvPr/>
        </p:nvSpPr>
        <p:spPr>
          <a:xfrm>
            <a:off x="251520" y="188640"/>
            <a:ext cx="8640960" cy="1152128"/>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ru-RU" sz="3600" b="1" dirty="0">
                <a:solidFill>
                  <a:schemeClr val="tx1">
                    <a:lumMod val="50000"/>
                    <a:lumOff val="50000"/>
                  </a:schemeClr>
                </a:solidFill>
              </a:rPr>
              <a:t>Принципы программного управления</a:t>
            </a:r>
            <a:br>
              <a:rPr lang="ru-RU" sz="3600" b="1" dirty="0">
                <a:solidFill>
                  <a:schemeClr val="tx1">
                    <a:lumMod val="50000"/>
                    <a:lumOff val="50000"/>
                  </a:schemeClr>
                </a:solidFill>
              </a:rPr>
            </a:br>
            <a:r>
              <a:rPr lang="ru-RU" sz="3600" b="1" dirty="0">
                <a:solidFill>
                  <a:schemeClr val="tx1">
                    <a:lumMod val="50000"/>
                    <a:lumOff val="50000"/>
                  </a:schemeClr>
                </a:solidFill>
              </a:rPr>
              <a:t>и однородности</a:t>
            </a:r>
            <a:endParaRPr lang="ru-RU" sz="3600" dirty="0"/>
          </a:p>
        </p:txBody>
      </p:sp>
      <p:sp>
        <p:nvSpPr>
          <p:cNvPr id="14" name="Text Box 35"/>
          <p:cNvSpPr txBox="1">
            <a:spLocks noChangeArrowheads="1"/>
          </p:cNvSpPr>
          <p:nvPr/>
        </p:nvSpPr>
        <p:spPr bwMode="auto">
          <a:xfrm>
            <a:off x="1258888" y="3644900"/>
            <a:ext cx="1873250" cy="1492250"/>
          </a:xfrm>
          <a:prstGeom prst="rect">
            <a:avLst/>
          </a:prstGeom>
          <a:solidFill>
            <a:schemeClr val="accent1"/>
          </a:solidFill>
          <a:ln w="25400">
            <a:solidFill>
              <a:schemeClr val="bg2"/>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ru-RU" altLang="ru-RU" b="1" dirty="0"/>
              <a:t>Центральный процессор</a:t>
            </a:r>
          </a:p>
          <a:p>
            <a:pPr eaLnBrk="1" hangingPunct="1">
              <a:spcBef>
                <a:spcPct val="50000"/>
              </a:spcBef>
            </a:pPr>
            <a:endParaRPr lang="ru-RU" altLang="ru-RU" b="1" dirty="0"/>
          </a:p>
          <a:p>
            <a:pPr eaLnBrk="1" hangingPunct="1">
              <a:spcBef>
                <a:spcPct val="50000"/>
              </a:spcBef>
            </a:pPr>
            <a:endParaRPr lang="ru-RU" altLang="ru-RU" dirty="0"/>
          </a:p>
        </p:txBody>
      </p:sp>
      <p:cxnSp>
        <p:nvCxnSpPr>
          <p:cNvPr id="15" name="AutoShape 37"/>
          <p:cNvCxnSpPr>
            <a:cxnSpLocks noChangeShapeType="1"/>
            <a:stCxn id="38" idx="3"/>
          </p:cNvCxnSpPr>
          <p:nvPr/>
        </p:nvCxnSpPr>
        <p:spPr bwMode="auto">
          <a:xfrm>
            <a:off x="2843213" y="4688791"/>
            <a:ext cx="1296739" cy="1188481"/>
          </a:xfrm>
          <a:prstGeom prst="bentConnector3">
            <a:avLst>
              <a:gd name="adj1" fmla="val 50000"/>
            </a:avLst>
          </a:prstGeom>
          <a:noFill/>
          <a:ln w="50800">
            <a:solidFill>
              <a:schemeClr val="accent2"/>
            </a:solidFill>
            <a:miter lim="800000"/>
            <a:headEnd/>
            <a:tailEnd type="triangle" w="med" len="med"/>
          </a:ln>
          <a:extLst>
            <a:ext uri="{909E8E84-426E-40DD-AFC4-6F175D3DCCD1}">
              <a14:hiddenFill xmlns:a14="http://schemas.microsoft.com/office/drawing/2010/main">
                <a:noFill/>
              </a14:hiddenFill>
            </a:ext>
          </a:extLst>
        </p:spPr>
      </p:cxnSp>
      <p:sp>
        <p:nvSpPr>
          <p:cNvPr id="16" name="Rectangle 3"/>
          <p:cNvSpPr txBox="1">
            <a:spLocks noChangeArrowheads="1"/>
          </p:cNvSpPr>
          <p:nvPr/>
        </p:nvSpPr>
        <p:spPr>
          <a:xfrm>
            <a:off x="395536" y="1124744"/>
            <a:ext cx="8280400" cy="15113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r>
              <a:rPr lang="ru-RU" altLang="ru-RU" sz="2400" b="1" dirty="0"/>
              <a:t>Исполнимый код</a:t>
            </a:r>
            <a:endParaRPr lang="be-BY" altLang="ru-RU" sz="2400" dirty="0"/>
          </a:p>
          <a:p>
            <a:pPr marL="876300" lvl="1" indent="-419100"/>
            <a:r>
              <a:rPr lang="ru-RU" altLang="ru-RU" sz="2000" dirty="0"/>
              <a:t>Исполняемая ЭВМ программа представляет собой расположенную в оперативной памяти последовательность машинных кодов - двоичных цифр, интерпретируемых устройством управления ЭВМ  </a:t>
            </a:r>
          </a:p>
        </p:txBody>
      </p:sp>
      <p:sp>
        <p:nvSpPr>
          <p:cNvPr id="17" name="Text Box 10"/>
          <p:cNvSpPr txBox="1">
            <a:spLocks noChangeArrowheads="1"/>
          </p:cNvSpPr>
          <p:nvPr/>
        </p:nvSpPr>
        <p:spPr bwMode="auto">
          <a:xfrm>
            <a:off x="4284663" y="3500438"/>
            <a:ext cx="2447925" cy="385762"/>
          </a:xfrm>
          <a:prstGeom prst="rect">
            <a:avLst/>
          </a:prstGeom>
          <a:solidFill>
            <a:srgbClr val="CCFFFF"/>
          </a:solidFill>
          <a:ln w="1905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ru-RU" altLang="ru-RU" b="1"/>
              <a:t>ветвление</a:t>
            </a:r>
          </a:p>
        </p:txBody>
      </p:sp>
      <p:sp>
        <p:nvSpPr>
          <p:cNvPr id="18" name="Text Box 11"/>
          <p:cNvSpPr txBox="1">
            <a:spLocks noChangeArrowheads="1"/>
          </p:cNvSpPr>
          <p:nvPr/>
        </p:nvSpPr>
        <p:spPr bwMode="auto">
          <a:xfrm>
            <a:off x="4284663" y="3860800"/>
            <a:ext cx="2447925" cy="385763"/>
          </a:xfrm>
          <a:prstGeom prst="rect">
            <a:avLst/>
          </a:prstGeom>
          <a:solidFill>
            <a:srgbClr val="CCFFFF"/>
          </a:solidFill>
          <a:ln w="1905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ru-RU" altLang="ru-RU" b="1"/>
              <a:t>проверка условия</a:t>
            </a:r>
          </a:p>
        </p:txBody>
      </p:sp>
      <p:sp>
        <p:nvSpPr>
          <p:cNvPr id="19" name="Text Box 12"/>
          <p:cNvSpPr txBox="1">
            <a:spLocks noChangeArrowheads="1"/>
          </p:cNvSpPr>
          <p:nvPr/>
        </p:nvSpPr>
        <p:spPr bwMode="auto">
          <a:xfrm>
            <a:off x="4284663" y="4221163"/>
            <a:ext cx="2447925" cy="385762"/>
          </a:xfrm>
          <a:prstGeom prst="rect">
            <a:avLst/>
          </a:prstGeom>
          <a:solidFill>
            <a:srgbClr val="CCFFFF"/>
          </a:solidFill>
          <a:ln w="1905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ru-RU" altLang="ru-RU" b="1"/>
          </a:p>
        </p:txBody>
      </p:sp>
      <p:sp>
        <p:nvSpPr>
          <p:cNvPr id="20" name="Text Box 13"/>
          <p:cNvSpPr txBox="1">
            <a:spLocks noChangeArrowheads="1"/>
          </p:cNvSpPr>
          <p:nvPr/>
        </p:nvSpPr>
        <p:spPr bwMode="auto">
          <a:xfrm>
            <a:off x="4284663" y="4581525"/>
            <a:ext cx="2447925" cy="385763"/>
          </a:xfrm>
          <a:prstGeom prst="rect">
            <a:avLst/>
          </a:prstGeom>
          <a:solidFill>
            <a:srgbClr val="FFCC99"/>
          </a:solidFill>
          <a:ln w="1905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ru-RU" altLang="ru-RU" b="1"/>
              <a:t>данные</a:t>
            </a:r>
          </a:p>
        </p:txBody>
      </p:sp>
      <p:sp>
        <p:nvSpPr>
          <p:cNvPr id="21" name="Text Box 14"/>
          <p:cNvSpPr txBox="1">
            <a:spLocks noChangeArrowheads="1"/>
          </p:cNvSpPr>
          <p:nvPr/>
        </p:nvSpPr>
        <p:spPr bwMode="auto">
          <a:xfrm>
            <a:off x="4284663" y="4941888"/>
            <a:ext cx="2447925" cy="385762"/>
          </a:xfrm>
          <a:prstGeom prst="rect">
            <a:avLst/>
          </a:prstGeom>
          <a:solidFill>
            <a:srgbClr val="FFCC99"/>
          </a:solidFill>
          <a:ln w="1905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ru-RU" altLang="ru-RU" b="1"/>
              <a:t>данные</a:t>
            </a:r>
          </a:p>
        </p:txBody>
      </p:sp>
      <p:sp>
        <p:nvSpPr>
          <p:cNvPr id="22" name="Text Box 15"/>
          <p:cNvSpPr txBox="1">
            <a:spLocks noChangeArrowheads="1"/>
          </p:cNvSpPr>
          <p:nvPr/>
        </p:nvSpPr>
        <p:spPr bwMode="auto">
          <a:xfrm>
            <a:off x="4284663" y="5300663"/>
            <a:ext cx="2447925" cy="385762"/>
          </a:xfrm>
          <a:prstGeom prst="rect">
            <a:avLst/>
          </a:prstGeom>
          <a:solidFill>
            <a:srgbClr val="CCFFFF"/>
          </a:solidFill>
          <a:ln w="1905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ru-RU" altLang="ru-RU" b="1"/>
              <a:t>переход</a:t>
            </a:r>
          </a:p>
        </p:txBody>
      </p:sp>
      <p:sp>
        <p:nvSpPr>
          <p:cNvPr id="23" name="Text Box 16"/>
          <p:cNvSpPr txBox="1">
            <a:spLocks noChangeArrowheads="1"/>
          </p:cNvSpPr>
          <p:nvPr/>
        </p:nvSpPr>
        <p:spPr bwMode="auto">
          <a:xfrm>
            <a:off x="4284663" y="5661025"/>
            <a:ext cx="2447925" cy="385763"/>
          </a:xfrm>
          <a:prstGeom prst="rect">
            <a:avLst/>
          </a:prstGeom>
          <a:solidFill>
            <a:srgbClr val="CCFFFF"/>
          </a:solidFill>
          <a:ln w="1905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ru-RU" altLang="ru-RU" b="1"/>
          </a:p>
        </p:txBody>
      </p:sp>
      <p:sp>
        <p:nvSpPr>
          <p:cNvPr id="24" name="Text Box 17"/>
          <p:cNvSpPr txBox="1">
            <a:spLocks noChangeArrowheads="1"/>
          </p:cNvSpPr>
          <p:nvPr/>
        </p:nvSpPr>
        <p:spPr bwMode="auto">
          <a:xfrm>
            <a:off x="4284663" y="3141663"/>
            <a:ext cx="2447925" cy="385762"/>
          </a:xfrm>
          <a:prstGeom prst="rect">
            <a:avLst/>
          </a:prstGeom>
          <a:solidFill>
            <a:srgbClr val="CCFFFF"/>
          </a:solidFill>
          <a:ln w="1905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ru-RU" altLang="ru-RU" b="1"/>
          </a:p>
        </p:txBody>
      </p:sp>
      <p:sp>
        <p:nvSpPr>
          <p:cNvPr id="25" name="Text Box 18"/>
          <p:cNvSpPr txBox="1">
            <a:spLocks noChangeArrowheads="1"/>
          </p:cNvSpPr>
          <p:nvPr/>
        </p:nvSpPr>
        <p:spPr bwMode="auto">
          <a:xfrm>
            <a:off x="4284663" y="2781300"/>
            <a:ext cx="2447925" cy="385763"/>
          </a:xfrm>
          <a:prstGeom prst="rect">
            <a:avLst/>
          </a:prstGeom>
          <a:solidFill>
            <a:srgbClr val="CCFFFF"/>
          </a:solidFill>
          <a:ln w="1905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ru-RU" altLang="ru-RU" b="1"/>
          </a:p>
        </p:txBody>
      </p:sp>
      <p:cxnSp>
        <p:nvCxnSpPr>
          <p:cNvPr id="26" name="AutoShape 21"/>
          <p:cNvCxnSpPr>
            <a:cxnSpLocks noChangeShapeType="1"/>
            <a:stCxn id="22" idx="1"/>
            <a:endCxn id="19" idx="1"/>
          </p:cNvCxnSpPr>
          <p:nvPr/>
        </p:nvCxnSpPr>
        <p:spPr bwMode="auto">
          <a:xfrm rot="10800000" flipH="1">
            <a:off x="4275138" y="4414838"/>
            <a:ext cx="1587" cy="1079500"/>
          </a:xfrm>
          <a:prstGeom prst="curvedConnector3">
            <a:avLst>
              <a:gd name="adj1" fmla="val -20400009"/>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22"/>
          <p:cNvCxnSpPr>
            <a:cxnSpLocks noChangeShapeType="1"/>
          </p:cNvCxnSpPr>
          <p:nvPr/>
        </p:nvCxnSpPr>
        <p:spPr bwMode="auto">
          <a:xfrm rot="10800000" flipH="1">
            <a:off x="4284663" y="4005263"/>
            <a:ext cx="1587" cy="360362"/>
          </a:xfrm>
          <a:prstGeom prst="curvedConnector3">
            <a:avLst>
              <a:gd name="adj1" fmla="val -13800005"/>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 name="AutoShape 23"/>
          <p:cNvCxnSpPr>
            <a:cxnSpLocks noChangeShapeType="1"/>
            <a:stCxn id="23" idx="1"/>
          </p:cNvCxnSpPr>
          <p:nvPr/>
        </p:nvCxnSpPr>
        <p:spPr bwMode="auto">
          <a:xfrm rot="10800000" flipH="1">
            <a:off x="4275138" y="5589588"/>
            <a:ext cx="11112" cy="265112"/>
          </a:xfrm>
          <a:prstGeom prst="curvedConnector4">
            <a:avLst>
              <a:gd name="adj1" fmla="val -1499973"/>
              <a:gd name="adj2" fmla="val 997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24"/>
          <p:cNvCxnSpPr>
            <a:cxnSpLocks noChangeShapeType="1"/>
          </p:cNvCxnSpPr>
          <p:nvPr/>
        </p:nvCxnSpPr>
        <p:spPr bwMode="auto">
          <a:xfrm rot="10800000" flipH="1">
            <a:off x="4284663" y="3356900"/>
            <a:ext cx="1587" cy="288000"/>
          </a:xfrm>
          <a:prstGeom prst="curvedConnector3">
            <a:avLst>
              <a:gd name="adj1" fmla="val -13800005"/>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 name="AutoShape 27"/>
          <p:cNvCxnSpPr>
            <a:cxnSpLocks noChangeShapeType="1"/>
            <a:stCxn id="17" idx="1"/>
            <a:endCxn id="25" idx="1"/>
          </p:cNvCxnSpPr>
          <p:nvPr/>
        </p:nvCxnSpPr>
        <p:spPr bwMode="auto">
          <a:xfrm rot="10800000">
            <a:off x="4284663" y="2974183"/>
            <a:ext cx="12700" cy="719137"/>
          </a:xfrm>
          <a:prstGeom prst="curvedConnector3">
            <a:avLst>
              <a:gd name="adj1" fmla="val 370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Line 28"/>
          <p:cNvSpPr>
            <a:spLocks noChangeShapeType="1"/>
          </p:cNvSpPr>
          <p:nvPr/>
        </p:nvSpPr>
        <p:spPr bwMode="auto">
          <a:xfrm>
            <a:off x="3132138" y="5949950"/>
            <a:ext cx="1152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32" name="Line 29"/>
          <p:cNvSpPr>
            <a:spLocks noChangeShapeType="1"/>
          </p:cNvSpPr>
          <p:nvPr/>
        </p:nvSpPr>
        <p:spPr bwMode="auto">
          <a:xfrm flipV="1">
            <a:off x="7092950" y="2997200"/>
            <a:ext cx="0" cy="2808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33" name="Line 30"/>
          <p:cNvSpPr>
            <a:spLocks noChangeShapeType="1"/>
          </p:cNvSpPr>
          <p:nvPr/>
        </p:nvSpPr>
        <p:spPr bwMode="auto">
          <a:xfrm>
            <a:off x="3132138" y="2924175"/>
            <a:ext cx="1152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34" name="Text Box 31"/>
          <p:cNvSpPr txBox="1">
            <a:spLocks noChangeArrowheads="1"/>
          </p:cNvSpPr>
          <p:nvPr/>
        </p:nvSpPr>
        <p:spPr bwMode="auto">
          <a:xfrm>
            <a:off x="7308850" y="2852738"/>
            <a:ext cx="11525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ru-RU" altLang="ru-RU" dirty="0"/>
              <a:t>Верхние адреса</a:t>
            </a:r>
          </a:p>
        </p:txBody>
      </p:sp>
      <p:sp>
        <p:nvSpPr>
          <p:cNvPr id="35" name="Text Box 32"/>
          <p:cNvSpPr txBox="1">
            <a:spLocks noChangeArrowheads="1"/>
          </p:cNvSpPr>
          <p:nvPr/>
        </p:nvSpPr>
        <p:spPr bwMode="auto">
          <a:xfrm>
            <a:off x="7235825" y="5157788"/>
            <a:ext cx="11525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ru-RU" altLang="ru-RU" dirty="0"/>
              <a:t>Нижние адреса</a:t>
            </a:r>
          </a:p>
        </p:txBody>
      </p:sp>
      <p:sp>
        <p:nvSpPr>
          <p:cNvPr id="36" name="Text Box 33"/>
          <p:cNvSpPr txBox="1">
            <a:spLocks noChangeArrowheads="1"/>
          </p:cNvSpPr>
          <p:nvPr/>
        </p:nvSpPr>
        <p:spPr bwMode="auto">
          <a:xfrm>
            <a:off x="1907704" y="5517232"/>
            <a:ext cx="216086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ru-RU" altLang="ru-RU" sz="2400" dirty="0">
                <a:solidFill>
                  <a:schemeClr val="tx1">
                    <a:lumMod val="75000"/>
                    <a:lumOff val="25000"/>
                  </a:schemeClr>
                </a:solidFill>
                <a:latin typeface="+mn-lt"/>
              </a:rPr>
              <a:t>Начало программы</a:t>
            </a:r>
          </a:p>
        </p:txBody>
      </p:sp>
      <p:sp>
        <p:nvSpPr>
          <p:cNvPr id="37" name="Text Box 34"/>
          <p:cNvSpPr txBox="1">
            <a:spLocks noChangeArrowheads="1"/>
          </p:cNvSpPr>
          <p:nvPr/>
        </p:nvSpPr>
        <p:spPr bwMode="auto">
          <a:xfrm>
            <a:off x="1907704" y="2636912"/>
            <a:ext cx="194493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ru-RU" altLang="ru-RU" sz="2400" dirty="0">
                <a:solidFill>
                  <a:schemeClr val="tx1">
                    <a:lumMod val="75000"/>
                    <a:lumOff val="25000"/>
                  </a:schemeClr>
                </a:solidFill>
                <a:latin typeface="+mn-lt"/>
              </a:rPr>
              <a:t>Конец </a:t>
            </a:r>
            <a:br>
              <a:rPr lang="ru-RU" altLang="ru-RU" sz="2400" dirty="0">
                <a:solidFill>
                  <a:schemeClr val="tx1">
                    <a:lumMod val="75000"/>
                    <a:lumOff val="25000"/>
                  </a:schemeClr>
                </a:solidFill>
                <a:latin typeface="+mn-lt"/>
              </a:rPr>
            </a:br>
            <a:r>
              <a:rPr lang="ru-RU" altLang="ru-RU" sz="2400" dirty="0">
                <a:solidFill>
                  <a:schemeClr val="tx1">
                    <a:lumMod val="75000"/>
                    <a:lumOff val="25000"/>
                  </a:schemeClr>
                </a:solidFill>
                <a:latin typeface="+mn-lt"/>
              </a:rPr>
              <a:t>программы</a:t>
            </a:r>
          </a:p>
        </p:txBody>
      </p:sp>
      <p:sp>
        <p:nvSpPr>
          <p:cNvPr id="38" name="Text Box 36"/>
          <p:cNvSpPr txBox="1">
            <a:spLocks noChangeArrowheads="1"/>
          </p:cNvSpPr>
          <p:nvPr/>
        </p:nvSpPr>
        <p:spPr bwMode="auto">
          <a:xfrm>
            <a:off x="1403350" y="4365625"/>
            <a:ext cx="1439863" cy="646331"/>
          </a:xfrm>
          <a:prstGeom prst="rect">
            <a:avLst/>
          </a:prstGeom>
          <a:solidFill>
            <a:schemeClr val="bg1"/>
          </a:solidFill>
          <a:ln w="3175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ru-RU" altLang="ru-RU" b="1" dirty="0">
                <a:solidFill>
                  <a:schemeClr val="tx1">
                    <a:lumMod val="50000"/>
                    <a:lumOff val="50000"/>
                  </a:schemeClr>
                </a:solidFill>
              </a:rPr>
              <a:t>Указатель команд</a:t>
            </a:r>
          </a:p>
        </p:txBody>
      </p:sp>
      <p:cxnSp>
        <p:nvCxnSpPr>
          <p:cNvPr id="39" name="AutoShape 22"/>
          <p:cNvCxnSpPr>
            <a:cxnSpLocks noChangeShapeType="1"/>
          </p:cNvCxnSpPr>
          <p:nvPr/>
        </p:nvCxnSpPr>
        <p:spPr bwMode="auto">
          <a:xfrm rot="10800000" flipH="1">
            <a:off x="4291013" y="3750088"/>
            <a:ext cx="1587" cy="252000"/>
          </a:xfrm>
          <a:prstGeom prst="curvedConnector3">
            <a:avLst>
              <a:gd name="adj1" fmla="val -13800005"/>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0" name="AutoShape 22"/>
          <p:cNvCxnSpPr>
            <a:cxnSpLocks noChangeShapeType="1"/>
          </p:cNvCxnSpPr>
          <p:nvPr/>
        </p:nvCxnSpPr>
        <p:spPr bwMode="auto">
          <a:xfrm rot="10800000" flipH="1">
            <a:off x="4279106" y="3059526"/>
            <a:ext cx="1587" cy="252000"/>
          </a:xfrm>
          <a:prstGeom prst="curvedConnector3">
            <a:avLst>
              <a:gd name="adj1" fmla="val -13800005"/>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1" name="Дата 1"/>
          <p:cNvSpPr>
            <a:spLocks noGrp="1"/>
          </p:cNvSpPr>
          <p:nvPr>
            <p:ph type="dt" sz="half" idx="2"/>
          </p:nvPr>
        </p:nvSpPr>
        <p:spPr>
          <a:xfrm>
            <a:off x="288759" y="6459786"/>
            <a:ext cx="2388406" cy="365125"/>
          </a:xfrm>
        </p:spPr>
        <p:txBody>
          <a:bodyPr>
            <a:normAutofit/>
          </a:bodyPr>
          <a:lstStyle/>
          <a:p>
            <a:pPr>
              <a:tabLst>
                <a:tab pos="1347788" algn="l"/>
              </a:tabLst>
            </a:pPr>
            <a:r>
              <a:rPr lang="ru-RU" dirty="0"/>
              <a:t>Левкович Н.В.</a:t>
            </a:r>
            <a:r>
              <a:rPr lang="en-US" dirty="0"/>
              <a:t>	</a:t>
            </a:r>
            <a:r>
              <a:rPr lang="ru-RU" dirty="0"/>
              <a:t>2021/2022</a:t>
            </a:r>
          </a:p>
        </p:txBody>
      </p:sp>
      <p:sp>
        <p:nvSpPr>
          <p:cNvPr id="42" name="Нижний колонтитул 2"/>
          <p:cNvSpPr>
            <a:spLocks noGrp="1"/>
          </p:cNvSpPr>
          <p:nvPr>
            <p:ph type="ftr" sz="quarter" idx="3"/>
          </p:nvPr>
        </p:nvSpPr>
        <p:spPr>
          <a:xfrm>
            <a:off x="2764640" y="6459786"/>
            <a:ext cx="3764498" cy="365125"/>
          </a:xfrm>
        </p:spPr>
        <p:txBody>
          <a:bodyPr/>
          <a:lstStyle/>
          <a:p>
            <a:r>
              <a:rPr lang="ru-RU"/>
              <a:t>принципы работы компьютера</a:t>
            </a:r>
            <a:endParaRPr lang="ru-RU" dirty="0"/>
          </a:p>
        </p:txBody>
      </p:sp>
      <p:sp>
        <p:nvSpPr>
          <p:cNvPr id="43" name="Text Box 32"/>
          <p:cNvSpPr txBox="1">
            <a:spLocks noChangeArrowheads="1"/>
          </p:cNvSpPr>
          <p:nvPr/>
        </p:nvSpPr>
        <p:spPr bwMode="auto">
          <a:xfrm>
            <a:off x="6804248" y="5805264"/>
            <a:ext cx="11525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ru-RU" altLang="ru-RU" dirty="0"/>
              <a:t>0</a:t>
            </a:r>
          </a:p>
        </p:txBody>
      </p:sp>
      <p:sp>
        <p:nvSpPr>
          <p:cNvPr id="44" name="Text Box 32"/>
          <p:cNvSpPr txBox="1">
            <a:spLocks noChangeArrowheads="1"/>
          </p:cNvSpPr>
          <p:nvPr/>
        </p:nvSpPr>
        <p:spPr bwMode="auto">
          <a:xfrm>
            <a:off x="6804248" y="2636912"/>
            <a:ext cx="11525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ru-RU" altLang="ru-RU" dirty="0"/>
              <a:t>8</a:t>
            </a:r>
          </a:p>
        </p:txBody>
      </p:sp>
    </p:spTree>
    <p:extLst>
      <p:ext uri="{BB962C8B-B14F-4D97-AF65-F5344CB8AC3E}">
        <p14:creationId xmlns:p14="http://schemas.microsoft.com/office/powerpoint/2010/main" val="3455640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31" grpId="0" animBg="1"/>
      <p:bldP spid="32" grpId="0" animBg="1"/>
      <p:bldP spid="33" grpId="0" animBg="1"/>
      <p:bldP spid="34" grpId="0"/>
      <p:bldP spid="35" grpId="0"/>
      <p:bldP spid="36" grpId="0"/>
      <p:bldP spid="37" grpId="0"/>
      <p:bldP spid="38" grpId="0" animBg="1"/>
      <p:bldP spid="43" grpId="0"/>
      <p:bldP spid="4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Дата 1"/>
          <p:cNvSpPr>
            <a:spLocks noGrp="1"/>
          </p:cNvSpPr>
          <p:nvPr>
            <p:ph type="dt" sz="half" idx="2"/>
          </p:nvPr>
        </p:nvSpPr>
        <p:spPr/>
        <p:txBody>
          <a:bodyPr>
            <a:normAutofit/>
          </a:bodyPr>
          <a:lstStyle/>
          <a:p>
            <a:pPr>
              <a:tabLst>
                <a:tab pos="1347788" algn="l"/>
              </a:tabLst>
            </a:pPr>
            <a:r>
              <a:rPr lang="ru-RU" dirty="0"/>
              <a:t>Левкович Н.В.</a:t>
            </a:r>
            <a:r>
              <a:rPr lang="en-US" dirty="0"/>
              <a:t>	</a:t>
            </a:r>
            <a:r>
              <a:rPr lang="ru-RU" dirty="0"/>
              <a:t>2021/2022</a:t>
            </a:r>
          </a:p>
        </p:txBody>
      </p:sp>
      <p:sp>
        <p:nvSpPr>
          <p:cNvPr id="13" name="Нижний колонтитул 2"/>
          <p:cNvSpPr>
            <a:spLocks noGrp="1"/>
          </p:cNvSpPr>
          <p:nvPr>
            <p:ph type="ftr" sz="quarter" idx="3"/>
          </p:nvPr>
        </p:nvSpPr>
        <p:spPr/>
        <p:txBody>
          <a:bodyPr/>
          <a:lstStyle/>
          <a:p>
            <a:r>
              <a:rPr lang="ru-RU"/>
              <a:t>принципы работы компьютера</a:t>
            </a:r>
            <a:endParaRPr lang="ru-RU" dirty="0"/>
          </a:p>
        </p:txBody>
      </p:sp>
      <p:sp>
        <p:nvSpPr>
          <p:cNvPr id="5" name="Номер слайда 4"/>
          <p:cNvSpPr>
            <a:spLocks noGrp="1"/>
          </p:cNvSpPr>
          <p:nvPr>
            <p:ph type="sldNum" sz="quarter" idx="4"/>
          </p:nvPr>
        </p:nvSpPr>
        <p:spPr/>
        <p:txBody>
          <a:bodyPr/>
          <a:lstStyle/>
          <a:p>
            <a:fld id="{4FAB73BC-B049-4115-A692-8D63A059BFB8}" type="slidenum">
              <a:rPr lang="en-US" smtClean="0"/>
              <a:pPr/>
              <a:t>26</a:t>
            </a:fld>
            <a:endParaRPr lang="en-US" dirty="0"/>
          </a:p>
        </p:txBody>
      </p:sp>
      <p:sp>
        <p:nvSpPr>
          <p:cNvPr id="6" name="Rectangle 3"/>
          <p:cNvSpPr txBox="1">
            <a:spLocks noChangeArrowheads="1"/>
          </p:cNvSpPr>
          <p:nvPr/>
        </p:nvSpPr>
        <p:spPr>
          <a:xfrm>
            <a:off x="395536" y="1052736"/>
            <a:ext cx="7848600" cy="210343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ru-RU" altLang="ru-RU" sz="2200" b="1" dirty="0">
                <a:solidFill>
                  <a:schemeClr val="tx1">
                    <a:lumMod val="50000"/>
                    <a:lumOff val="50000"/>
                  </a:schemeClr>
                </a:solidFill>
              </a:rPr>
              <a:t>ПРОГРАММА </a:t>
            </a:r>
            <a:r>
              <a:rPr lang="ru-RU" altLang="ru-RU" sz="2200" b="1" dirty="0"/>
              <a:t>- </a:t>
            </a:r>
            <a:r>
              <a:rPr lang="ru-RU" altLang="ru-RU" sz="2200" dirty="0"/>
              <a:t>описание действий, которые должен выполнить компьютер, автоматически переводимое на язык машинных команд  этого компьютера. </a:t>
            </a:r>
          </a:p>
          <a:p>
            <a:r>
              <a:rPr lang="ru-RU" altLang="ru-RU" sz="2200" dirty="0"/>
              <a:t>Процесс разработки программ для решения определенных задач называют </a:t>
            </a:r>
            <a:r>
              <a:rPr lang="ru-RU" altLang="ru-RU" sz="2200" b="1" dirty="0">
                <a:solidFill>
                  <a:schemeClr val="tx1">
                    <a:lumMod val="50000"/>
                    <a:lumOff val="50000"/>
                  </a:schemeClr>
                </a:solidFill>
              </a:rPr>
              <a:t>ПРОГРАММИРОВАНИЕМ</a:t>
            </a:r>
            <a:r>
              <a:rPr lang="ru-RU" altLang="ru-RU" sz="2200" b="1" dirty="0">
                <a:solidFill>
                  <a:schemeClr val="bg2"/>
                </a:solidFill>
              </a:rPr>
              <a:t>.</a:t>
            </a:r>
            <a:endParaRPr lang="ru-RU" altLang="ru-RU" sz="2200" b="1" dirty="0"/>
          </a:p>
          <a:p>
            <a:r>
              <a:rPr lang="ru-RU" altLang="ru-RU" sz="2200" dirty="0"/>
              <a:t>Группы программ, работающих как единое целое, составляют </a:t>
            </a:r>
            <a:r>
              <a:rPr lang="ru-RU" altLang="ru-RU" sz="2200" b="1" dirty="0">
                <a:solidFill>
                  <a:schemeClr val="tx1">
                    <a:lumMod val="50000"/>
                    <a:lumOff val="50000"/>
                  </a:schemeClr>
                </a:solidFill>
              </a:rPr>
              <a:t>программное</a:t>
            </a:r>
            <a:r>
              <a:rPr lang="ru-RU" altLang="ru-RU" sz="2200" b="1" dirty="0">
                <a:solidFill>
                  <a:schemeClr val="bg2"/>
                </a:solidFill>
              </a:rPr>
              <a:t> </a:t>
            </a:r>
            <a:r>
              <a:rPr lang="ru-RU" altLang="ru-RU" sz="2200" b="1" dirty="0">
                <a:solidFill>
                  <a:schemeClr val="tx1">
                    <a:lumMod val="50000"/>
                    <a:lumOff val="50000"/>
                  </a:schemeClr>
                </a:solidFill>
              </a:rPr>
              <a:t>обеспечение (ПО) </a:t>
            </a:r>
            <a:r>
              <a:rPr lang="ru-RU" altLang="ru-RU" sz="2200" dirty="0"/>
              <a:t>компьютера.</a:t>
            </a:r>
          </a:p>
          <a:p>
            <a:pPr>
              <a:buFont typeface="Wingdings" panose="05000000000000000000" pitchFamily="2" charset="2"/>
              <a:buNone/>
            </a:pPr>
            <a:endParaRPr lang="ru-RU" altLang="ru-RU" sz="2200" b="1" dirty="0">
              <a:solidFill>
                <a:schemeClr val="bg2"/>
              </a:solidFill>
            </a:endParaRPr>
          </a:p>
        </p:txBody>
      </p:sp>
      <p:pic>
        <p:nvPicPr>
          <p:cNvPr id="7" name="Picture 2" descr="http://works.tarefer.ru/32/100099/pics/image009.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3717032"/>
            <a:ext cx="2135188"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http://www.tristan.ru/compaq/server/images/cage_blade_server_hp_8bl460c_4bl480c.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3573016"/>
            <a:ext cx="3192463" cy="248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7"/>
          <p:cNvSpPr txBox="1">
            <a:spLocks noChangeArrowheads="1"/>
          </p:cNvSpPr>
          <p:nvPr/>
        </p:nvSpPr>
        <p:spPr bwMode="auto">
          <a:xfrm>
            <a:off x="179512" y="5733256"/>
            <a:ext cx="477052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altLang="ru-RU" sz="2200" dirty="0">
                <a:latin typeface="+mn-lt"/>
              </a:rPr>
              <a:t>Аналитическая машина </a:t>
            </a:r>
            <a:r>
              <a:rPr lang="ru-RU" altLang="ru-RU" sz="2200" dirty="0" err="1">
                <a:latin typeface="+mn-lt"/>
              </a:rPr>
              <a:t>Ч.Бэббиджа</a:t>
            </a:r>
            <a:endParaRPr lang="ru-RU" altLang="ru-RU" sz="2200" dirty="0">
              <a:latin typeface="+mn-lt"/>
            </a:endParaRPr>
          </a:p>
        </p:txBody>
      </p:sp>
      <p:sp>
        <p:nvSpPr>
          <p:cNvPr id="10" name="TextBox 8"/>
          <p:cNvSpPr txBox="1">
            <a:spLocks noChangeArrowheads="1"/>
          </p:cNvSpPr>
          <p:nvPr/>
        </p:nvSpPr>
        <p:spPr bwMode="auto">
          <a:xfrm>
            <a:off x="5148064" y="5733256"/>
            <a:ext cx="3600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altLang="ru-RU" sz="2200" dirty="0">
                <a:latin typeface="+mn-lt"/>
              </a:rPr>
              <a:t>Современный </a:t>
            </a:r>
            <a:r>
              <a:rPr lang="ru-RU" altLang="ru-RU" sz="2200" dirty="0" err="1">
                <a:latin typeface="+mn-lt"/>
              </a:rPr>
              <a:t>блэйд</a:t>
            </a:r>
            <a:r>
              <a:rPr lang="ru-RU" altLang="ru-RU" sz="2200" dirty="0">
                <a:latin typeface="+mn-lt"/>
              </a:rPr>
              <a:t>-сервер</a:t>
            </a:r>
          </a:p>
        </p:txBody>
      </p:sp>
      <p:sp>
        <p:nvSpPr>
          <p:cNvPr id="11" name="Заголовок 1"/>
          <p:cNvSpPr txBox="1">
            <a:spLocks/>
          </p:cNvSpPr>
          <p:nvPr/>
        </p:nvSpPr>
        <p:spPr>
          <a:xfrm>
            <a:off x="822961" y="240423"/>
            <a:ext cx="7543800" cy="729665"/>
          </a:xfrm>
          <a:prstGeom prst="rect">
            <a:avLst/>
          </a:prstGeom>
        </p:spPr>
        <p:txBody>
          <a:bodyPr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sz="4000" b="1" dirty="0">
                <a:solidFill>
                  <a:schemeClr val="tx1">
                    <a:lumMod val="50000"/>
                    <a:lumOff val="50000"/>
                  </a:schemeClr>
                </a:solidFill>
              </a:rPr>
              <a:t>Предмет программирования </a:t>
            </a:r>
            <a:endParaRPr lang="ru-RU" sz="4000" dirty="0"/>
          </a:p>
        </p:txBody>
      </p:sp>
    </p:spTree>
    <p:extLst>
      <p:ext uri="{BB962C8B-B14F-4D97-AF65-F5344CB8AC3E}">
        <p14:creationId xmlns:p14="http://schemas.microsoft.com/office/powerpoint/2010/main" val="13694048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Дата 1"/>
          <p:cNvSpPr>
            <a:spLocks noGrp="1"/>
          </p:cNvSpPr>
          <p:nvPr>
            <p:ph type="dt" sz="half" idx="2"/>
          </p:nvPr>
        </p:nvSpPr>
        <p:spPr/>
        <p:txBody>
          <a:bodyPr>
            <a:normAutofit/>
          </a:bodyPr>
          <a:lstStyle/>
          <a:p>
            <a:pPr>
              <a:tabLst>
                <a:tab pos="1347788" algn="l"/>
              </a:tabLst>
            </a:pPr>
            <a:r>
              <a:rPr lang="ru-RU" dirty="0"/>
              <a:t>Левкович Н.В.</a:t>
            </a:r>
            <a:r>
              <a:rPr lang="en-US" dirty="0"/>
              <a:t>	</a:t>
            </a:r>
            <a:r>
              <a:rPr lang="ru-RU" dirty="0"/>
              <a:t>2021/2022</a:t>
            </a:r>
          </a:p>
        </p:txBody>
      </p:sp>
      <p:sp>
        <p:nvSpPr>
          <p:cNvPr id="13" name="Нижний колонтитул 2"/>
          <p:cNvSpPr>
            <a:spLocks noGrp="1"/>
          </p:cNvSpPr>
          <p:nvPr>
            <p:ph type="ftr" sz="quarter" idx="3"/>
          </p:nvPr>
        </p:nvSpPr>
        <p:spPr/>
        <p:txBody>
          <a:bodyPr/>
          <a:lstStyle/>
          <a:p>
            <a:r>
              <a:rPr lang="ru-RU"/>
              <a:t>принципы работы компьютера</a:t>
            </a:r>
            <a:endParaRPr lang="ru-RU" dirty="0"/>
          </a:p>
        </p:txBody>
      </p:sp>
      <p:sp>
        <p:nvSpPr>
          <p:cNvPr id="5" name="Номер слайда 4"/>
          <p:cNvSpPr>
            <a:spLocks noGrp="1"/>
          </p:cNvSpPr>
          <p:nvPr>
            <p:ph type="sldNum" sz="quarter" idx="4"/>
          </p:nvPr>
        </p:nvSpPr>
        <p:spPr/>
        <p:txBody>
          <a:bodyPr/>
          <a:lstStyle/>
          <a:p>
            <a:fld id="{4FAB73BC-B049-4115-A692-8D63A059BFB8}" type="slidenum">
              <a:rPr lang="en-US" smtClean="0"/>
              <a:pPr/>
              <a:t>27</a:t>
            </a:fld>
            <a:endParaRPr lang="en-US" dirty="0"/>
          </a:p>
        </p:txBody>
      </p:sp>
      <p:sp>
        <p:nvSpPr>
          <p:cNvPr id="11" name="Заголовок 1"/>
          <p:cNvSpPr txBox="1">
            <a:spLocks/>
          </p:cNvSpPr>
          <p:nvPr/>
        </p:nvSpPr>
        <p:spPr>
          <a:xfrm>
            <a:off x="822961" y="240423"/>
            <a:ext cx="7543800" cy="729665"/>
          </a:xfrm>
          <a:prstGeom prst="rect">
            <a:avLst/>
          </a:prstGeom>
        </p:spPr>
        <p:txBody>
          <a:bodyPr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sz="4000" b="1" dirty="0">
                <a:solidFill>
                  <a:schemeClr val="tx1">
                    <a:lumMod val="50000"/>
                    <a:lumOff val="50000"/>
                  </a:schemeClr>
                </a:solidFill>
              </a:rPr>
              <a:t>Предмет программирования </a:t>
            </a:r>
            <a:endParaRPr lang="ru-RU" sz="4000" dirty="0"/>
          </a:p>
        </p:txBody>
      </p:sp>
      <p:sp>
        <p:nvSpPr>
          <p:cNvPr id="2" name="TextBox 1"/>
          <p:cNvSpPr txBox="1"/>
          <p:nvPr/>
        </p:nvSpPr>
        <p:spPr>
          <a:xfrm>
            <a:off x="3131840" y="1016732"/>
            <a:ext cx="2880320" cy="830997"/>
          </a:xfrm>
          <a:prstGeom prst="rect">
            <a:avLst/>
          </a:prstGeom>
          <a:noFill/>
          <a:ln w="34925">
            <a:solidFill>
              <a:schemeClr val="accent1"/>
            </a:solidFill>
          </a:ln>
        </p:spPr>
        <p:txBody>
          <a:bodyPr wrap="square" rtlCol="0">
            <a:spAutoFit/>
          </a:bodyPr>
          <a:lstStyle/>
          <a:p>
            <a:pPr algn="ctr"/>
            <a:r>
              <a:rPr lang="ru-RU" sz="2400" dirty="0"/>
              <a:t>Программное обеспечение</a:t>
            </a:r>
          </a:p>
        </p:txBody>
      </p:sp>
      <p:sp>
        <p:nvSpPr>
          <p:cNvPr id="14" name="TextBox 13"/>
          <p:cNvSpPr txBox="1"/>
          <p:nvPr/>
        </p:nvSpPr>
        <p:spPr>
          <a:xfrm>
            <a:off x="251520" y="2276872"/>
            <a:ext cx="2880320" cy="461665"/>
          </a:xfrm>
          <a:prstGeom prst="rect">
            <a:avLst/>
          </a:prstGeom>
          <a:noFill/>
          <a:ln w="25400">
            <a:solidFill>
              <a:schemeClr val="accent1"/>
            </a:solidFill>
          </a:ln>
        </p:spPr>
        <p:txBody>
          <a:bodyPr wrap="square" rtlCol="0">
            <a:spAutoFit/>
          </a:bodyPr>
          <a:lstStyle/>
          <a:p>
            <a:pPr algn="ctr"/>
            <a:r>
              <a:rPr lang="ru-RU" sz="2400" dirty="0"/>
              <a:t>системное</a:t>
            </a:r>
          </a:p>
        </p:txBody>
      </p:sp>
      <p:sp>
        <p:nvSpPr>
          <p:cNvPr id="15" name="TextBox 14"/>
          <p:cNvSpPr txBox="1"/>
          <p:nvPr/>
        </p:nvSpPr>
        <p:spPr>
          <a:xfrm>
            <a:off x="3311860" y="2276872"/>
            <a:ext cx="2700300" cy="461665"/>
          </a:xfrm>
          <a:prstGeom prst="rect">
            <a:avLst/>
          </a:prstGeom>
          <a:noFill/>
          <a:ln w="25400">
            <a:solidFill>
              <a:schemeClr val="accent1"/>
            </a:solidFill>
          </a:ln>
        </p:spPr>
        <p:txBody>
          <a:bodyPr wrap="square" rtlCol="0">
            <a:spAutoFit/>
          </a:bodyPr>
          <a:lstStyle/>
          <a:p>
            <a:pPr algn="ctr"/>
            <a:r>
              <a:rPr lang="ru-RU" sz="2400" dirty="0"/>
              <a:t>инструментальное</a:t>
            </a:r>
          </a:p>
        </p:txBody>
      </p:sp>
      <p:sp>
        <p:nvSpPr>
          <p:cNvPr id="16" name="TextBox 15"/>
          <p:cNvSpPr txBox="1"/>
          <p:nvPr/>
        </p:nvSpPr>
        <p:spPr>
          <a:xfrm>
            <a:off x="6660232" y="2276872"/>
            <a:ext cx="2232248" cy="461665"/>
          </a:xfrm>
          <a:prstGeom prst="rect">
            <a:avLst/>
          </a:prstGeom>
          <a:noFill/>
          <a:ln w="25400">
            <a:solidFill>
              <a:schemeClr val="accent1"/>
            </a:solidFill>
          </a:ln>
        </p:spPr>
        <p:txBody>
          <a:bodyPr wrap="square" rtlCol="0">
            <a:spAutoFit/>
          </a:bodyPr>
          <a:lstStyle/>
          <a:p>
            <a:pPr algn="ctr"/>
            <a:r>
              <a:rPr lang="ru-RU" sz="2400" dirty="0"/>
              <a:t>прикладное</a:t>
            </a:r>
          </a:p>
        </p:txBody>
      </p:sp>
      <p:sp>
        <p:nvSpPr>
          <p:cNvPr id="17" name="TextBox 16"/>
          <p:cNvSpPr txBox="1"/>
          <p:nvPr/>
        </p:nvSpPr>
        <p:spPr>
          <a:xfrm>
            <a:off x="251520" y="2888940"/>
            <a:ext cx="2880320" cy="3348372"/>
          </a:xfrm>
          <a:prstGeom prst="rect">
            <a:avLst/>
          </a:prstGeom>
          <a:noFill/>
          <a:ln w="25400">
            <a:solidFill>
              <a:schemeClr val="accent1"/>
            </a:solidFill>
          </a:ln>
        </p:spPr>
        <p:txBody>
          <a:bodyPr wrap="square" rtlCol="0">
            <a:noAutofit/>
          </a:bodyPr>
          <a:lstStyle/>
          <a:p>
            <a:pPr algn="ctr"/>
            <a:r>
              <a:rPr lang="ru-RU" sz="2400" dirty="0"/>
              <a:t>Набор программ обеспечивающих выполнение других программ и их взаимодействие с аппаратным обеспечением.</a:t>
            </a:r>
            <a:br>
              <a:rPr lang="ru-RU" sz="2400" dirty="0"/>
            </a:br>
            <a:endParaRPr lang="ru-RU" sz="2400" dirty="0"/>
          </a:p>
        </p:txBody>
      </p:sp>
      <p:sp>
        <p:nvSpPr>
          <p:cNvPr id="18" name="TextBox 17"/>
          <p:cNvSpPr txBox="1"/>
          <p:nvPr/>
        </p:nvSpPr>
        <p:spPr>
          <a:xfrm>
            <a:off x="6660232" y="2888940"/>
            <a:ext cx="2232248" cy="1569660"/>
          </a:xfrm>
          <a:prstGeom prst="rect">
            <a:avLst/>
          </a:prstGeom>
          <a:noFill/>
          <a:ln w="25400">
            <a:solidFill>
              <a:schemeClr val="accent1"/>
            </a:solidFill>
          </a:ln>
        </p:spPr>
        <p:txBody>
          <a:bodyPr wrap="square" rtlCol="0">
            <a:spAutoFit/>
          </a:bodyPr>
          <a:lstStyle/>
          <a:p>
            <a:pPr algn="ctr"/>
            <a:r>
              <a:rPr lang="ru-RU" sz="2400" dirty="0"/>
              <a:t>Все другие программы по усмотрению пользователя</a:t>
            </a:r>
          </a:p>
        </p:txBody>
      </p:sp>
      <p:sp>
        <p:nvSpPr>
          <p:cNvPr id="19" name="TextBox 18"/>
          <p:cNvSpPr txBox="1"/>
          <p:nvPr/>
        </p:nvSpPr>
        <p:spPr>
          <a:xfrm>
            <a:off x="3311860" y="2888940"/>
            <a:ext cx="2700300" cy="1200329"/>
          </a:xfrm>
          <a:prstGeom prst="rect">
            <a:avLst/>
          </a:prstGeom>
          <a:noFill/>
          <a:ln w="25400">
            <a:solidFill>
              <a:schemeClr val="accent1"/>
            </a:solidFill>
          </a:ln>
        </p:spPr>
        <p:txBody>
          <a:bodyPr wrap="square" rtlCol="0">
            <a:spAutoFit/>
          </a:bodyPr>
          <a:lstStyle/>
          <a:p>
            <a:pPr algn="ctr"/>
            <a:r>
              <a:rPr lang="ru-RU" sz="2400" dirty="0"/>
              <a:t>Программы для разработки новых программ</a:t>
            </a:r>
          </a:p>
        </p:txBody>
      </p:sp>
      <p:cxnSp>
        <p:nvCxnSpPr>
          <p:cNvPr id="4" name="Прямая со стрелкой 3"/>
          <p:cNvCxnSpPr/>
          <p:nvPr/>
        </p:nvCxnSpPr>
        <p:spPr>
          <a:xfrm flipH="1">
            <a:off x="1943708" y="1844824"/>
            <a:ext cx="1548172" cy="360040"/>
          </a:xfrm>
          <a:prstGeom prst="straightConnector1">
            <a:avLst/>
          </a:prstGeom>
          <a:ln w="34925">
            <a:tailEnd type="arrow" w="sm" len="lg"/>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p:cNvCxnSpPr/>
          <p:nvPr/>
        </p:nvCxnSpPr>
        <p:spPr>
          <a:xfrm>
            <a:off x="4535996" y="1844824"/>
            <a:ext cx="0" cy="360040"/>
          </a:xfrm>
          <a:prstGeom prst="straightConnector1">
            <a:avLst/>
          </a:prstGeom>
          <a:ln w="34925">
            <a:tailEnd type="arrow" w="sm" len="lg"/>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p:nvPr/>
        </p:nvCxnSpPr>
        <p:spPr>
          <a:xfrm>
            <a:off x="5616116" y="1844824"/>
            <a:ext cx="2124236" cy="324036"/>
          </a:xfrm>
          <a:prstGeom prst="straightConnector1">
            <a:avLst/>
          </a:prstGeom>
          <a:ln w="34925">
            <a:tailEnd type="arrow" w="sm"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51520" y="5445224"/>
            <a:ext cx="2880320" cy="830997"/>
          </a:xfrm>
          <a:prstGeom prst="rect">
            <a:avLst/>
          </a:prstGeom>
          <a:noFill/>
        </p:spPr>
        <p:txBody>
          <a:bodyPr wrap="square" rtlCol="0">
            <a:spAutoFit/>
          </a:bodyPr>
          <a:lstStyle/>
          <a:p>
            <a:pPr algn="ctr"/>
            <a:r>
              <a:rPr lang="ru-RU" sz="2400" dirty="0">
                <a:solidFill>
                  <a:prstClr val="black"/>
                </a:solidFill>
              </a:rPr>
              <a:t>(операционная система)</a:t>
            </a:r>
            <a:endParaRPr lang="ru-RU" dirty="0"/>
          </a:p>
        </p:txBody>
      </p:sp>
    </p:spTree>
    <p:extLst>
      <p:ext uri="{BB962C8B-B14F-4D97-AF65-F5344CB8AC3E}">
        <p14:creationId xmlns:p14="http://schemas.microsoft.com/office/powerpoint/2010/main" val="261617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Дата 1"/>
          <p:cNvSpPr>
            <a:spLocks noGrp="1"/>
          </p:cNvSpPr>
          <p:nvPr>
            <p:ph type="dt" sz="half" idx="2"/>
          </p:nvPr>
        </p:nvSpPr>
        <p:spPr/>
        <p:txBody>
          <a:bodyPr>
            <a:normAutofit/>
          </a:bodyPr>
          <a:lstStyle/>
          <a:p>
            <a:pPr>
              <a:tabLst>
                <a:tab pos="1347788" algn="l"/>
              </a:tabLst>
            </a:pPr>
            <a:r>
              <a:rPr lang="ru-RU" dirty="0"/>
              <a:t>Левкович Н.В.</a:t>
            </a:r>
            <a:r>
              <a:rPr lang="en-US" dirty="0"/>
              <a:t>	</a:t>
            </a:r>
            <a:r>
              <a:rPr lang="ru-RU" dirty="0"/>
              <a:t>2021/2022</a:t>
            </a:r>
          </a:p>
        </p:txBody>
      </p:sp>
      <p:sp>
        <p:nvSpPr>
          <p:cNvPr id="8" name="Нижний колонтитул 2"/>
          <p:cNvSpPr>
            <a:spLocks noGrp="1"/>
          </p:cNvSpPr>
          <p:nvPr>
            <p:ph type="ftr" sz="quarter" idx="3"/>
          </p:nvPr>
        </p:nvSpPr>
        <p:spPr/>
        <p:txBody>
          <a:bodyPr/>
          <a:lstStyle/>
          <a:p>
            <a:r>
              <a:rPr lang="ru-RU"/>
              <a:t>принципы работы компьютера</a:t>
            </a:r>
            <a:endParaRPr lang="ru-RU" dirty="0"/>
          </a:p>
        </p:txBody>
      </p:sp>
      <p:sp>
        <p:nvSpPr>
          <p:cNvPr id="5" name="Номер слайда 4"/>
          <p:cNvSpPr>
            <a:spLocks noGrp="1"/>
          </p:cNvSpPr>
          <p:nvPr>
            <p:ph type="sldNum" sz="quarter" idx="4"/>
          </p:nvPr>
        </p:nvSpPr>
        <p:spPr/>
        <p:txBody>
          <a:bodyPr/>
          <a:lstStyle/>
          <a:p>
            <a:fld id="{4FAB73BC-B049-4115-A692-8D63A059BFB8}" type="slidenum">
              <a:rPr lang="en-US" smtClean="0"/>
              <a:pPr/>
              <a:t>28</a:t>
            </a:fld>
            <a:endParaRPr lang="en-US" dirty="0"/>
          </a:p>
        </p:txBody>
      </p:sp>
      <p:sp>
        <p:nvSpPr>
          <p:cNvPr id="11" name="Заголовок 1"/>
          <p:cNvSpPr txBox="1">
            <a:spLocks/>
          </p:cNvSpPr>
          <p:nvPr/>
        </p:nvSpPr>
        <p:spPr>
          <a:xfrm>
            <a:off x="822961" y="240423"/>
            <a:ext cx="7543800" cy="729665"/>
          </a:xfrm>
          <a:prstGeom prst="rect">
            <a:avLst/>
          </a:prstGeom>
        </p:spPr>
        <p:txBody>
          <a:bodyPr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sz="4000" b="1" dirty="0">
                <a:solidFill>
                  <a:schemeClr val="tx1">
                    <a:lumMod val="50000"/>
                    <a:lumOff val="50000"/>
                  </a:schemeClr>
                </a:solidFill>
              </a:rPr>
              <a:t>Предмет программирования </a:t>
            </a:r>
            <a:endParaRPr lang="ru-RU" sz="4000" dirty="0"/>
          </a:p>
        </p:txBody>
      </p:sp>
      <p:sp>
        <p:nvSpPr>
          <p:cNvPr id="12" name="Rectangle 3"/>
          <p:cNvSpPr txBox="1">
            <a:spLocks noChangeArrowheads="1"/>
          </p:cNvSpPr>
          <p:nvPr/>
        </p:nvSpPr>
        <p:spPr>
          <a:xfrm>
            <a:off x="323528" y="1083266"/>
            <a:ext cx="8532947" cy="446405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r>
              <a:rPr lang="ru-RU" altLang="ru-RU" sz="2800" dirty="0"/>
              <a:t>Выполняемая программа хранится в памяти компьютера в виде машинных команд – последовательности нулей и единиц. </a:t>
            </a:r>
          </a:p>
          <a:p>
            <a:pPr marL="457200" indent="-457200"/>
            <a:r>
              <a:rPr lang="ru-RU" altLang="ru-RU" sz="2800" dirty="0"/>
              <a:t>Как получить программу в виде машинных команд? </a:t>
            </a:r>
            <a:br>
              <a:rPr lang="ru-RU" altLang="ru-RU" sz="2400" dirty="0"/>
            </a:br>
            <a:endParaRPr lang="ru-RU" altLang="ru-RU" sz="200" dirty="0"/>
          </a:p>
          <a:p>
            <a:pPr marL="857250" lvl="1" indent="-457200"/>
            <a:r>
              <a:rPr lang="ru-RU" altLang="ru-RU" sz="2800" dirty="0"/>
              <a:t>Непосредственно записать эти команды</a:t>
            </a:r>
          </a:p>
          <a:p>
            <a:pPr marL="857250" lvl="1" indent="-457200"/>
            <a:r>
              <a:rPr lang="ru-RU" altLang="ru-RU" sz="2800" dirty="0"/>
              <a:t>Написать программу на Ассемблере</a:t>
            </a:r>
          </a:p>
          <a:p>
            <a:pPr marL="857250" lvl="1" indent="-457200"/>
            <a:r>
              <a:rPr lang="ru-RU" altLang="ru-RU" sz="2800" dirty="0"/>
              <a:t>Использовать интерпретатор языка программирования</a:t>
            </a:r>
          </a:p>
          <a:p>
            <a:pPr marL="857250" lvl="1" indent="-457200"/>
            <a:r>
              <a:rPr lang="ru-RU" altLang="ru-RU" sz="2800" dirty="0"/>
              <a:t>Воспользоваться компилятором языка программирования</a:t>
            </a:r>
          </a:p>
        </p:txBody>
      </p:sp>
    </p:spTree>
    <p:extLst>
      <p:ext uri="{BB962C8B-B14F-4D97-AF65-F5344CB8AC3E}">
        <p14:creationId xmlns:p14="http://schemas.microsoft.com/office/powerpoint/2010/main" val="3334586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Дата 1"/>
          <p:cNvSpPr>
            <a:spLocks noGrp="1"/>
          </p:cNvSpPr>
          <p:nvPr>
            <p:ph type="dt" sz="half" idx="2"/>
          </p:nvPr>
        </p:nvSpPr>
        <p:spPr/>
        <p:txBody>
          <a:bodyPr>
            <a:normAutofit/>
          </a:bodyPr>
          <a:lstStyle/>
          <a:p>
            <a:pPr>
              <a:tabLst>
                <a:tab pos="1347788" algn="l"/>
              </a:tabLst>
            </a:pPr>
            <a:r>
              <a:rPr lang="ru-RU" dirty="0"/>
              <a:t>Левкович Н.В.</a:t>
            </a:r>
            <a:r>
              <a:rPr lang="en-US" dirty="0"/>
              <a:t>	</a:t>
            </a:r>
            <a:r>
              <a:rPr lang="ru-RU" dirty="0"/>
              <a:t>2021/2022</a:t>
            </a:r>
          </a:p>
        </p:txBody>
      </p:sp>
      <p:sp>
        <p:nvSpPr>
          <p:cNvPr id="16" name="Нижний колонтитул 2"/>
          <p:cNvSpPr>
            <a:spLocks noGrp="1"/>
          </p:cNvSpPr>
          <p:nvPr>
            <p:ph type="ftr" sz="quarter" idx="3"/>
          </p:nvPr>
        </p:nvSpPr>
        <p:spPr/>
        <p:txBody>
          <a:bodyPr/>
          <a:lstStyle/>
          <a:p>
            <a:r>
              <a:rPr lang="ru-RU" dirty="0"/>
              <a:t>принципы работы компьютера</a:t>
            </a:r>
          </a:p>
        </p:txBody>
      </p:sp>
      <p:sp>
        <p:nvSpPr>
          <p:cNvPr id="5" name="Номер слайда 4"/>
          <p:cNvSpPr>
            <a:spLocks noGrp="1"/>
          </p:cNvSpPr>
          <p:nvPr>
            <p:ph type="sldNum" sz="quarter" idx="4"/>
          </p:nvPr>
        </p:nvSpPr>
        <p:spPr/>
        <p:txBody>
          <a:bodyPr/>
          <a:lstStyle/>
          <a:p>
            <a:fld id="{4FAB73BC-B049-4115-A692-8D63A059BFB8}" type="slidenum">
              <a:rPr lang="en-US" smtClean="0"/>
              <a:pPr/>
              <a:t>29</a:t>
            </a:fld>
            <a:endParaRPr lang="en-US" dirty="0"/>
          </a:p>
        </p:txBody>
      </p:sp>
      <p:sp>
        <p:nvSpPr>
          <p:cNvPr id="11" name="Заголовок 1"/>
          <p:cNvSpPr txBox="1">
            <a:spLocks/>
          </p:cNvSpPr>
          <p:nvPr/>
        </p:nvSpPr>
        <p:spPr>
          <a:xfrm>
            <a:off x="822961" y="240423"/>
            <a:ext cx="7543800" cy="729665"/>
          </a:xfrm>
          <a:prstGeom prst="rect">
            <a:avLst/>
          </a:prstGeom>
        </p:spPr>
        <p:txBody>
          <a:bodyPr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sz="4000" b="1" dirty="0">
                <a:solidFill>
                  <a:schemeClr val="tx1">
                    <a:lumMod val="50000"/>
                    <a:lumOff val="50000"/>
                  </a:schemeClr>
                </a:solidFill>
              </a:rPr>
              <a:t>Предмет программирования </a:t>
            </a:r>
            <a:endParaRPr lang="ru-RU" sz="4000" dirty="0"/>
          </a:p>
        </p:txBody>
      </p:sp>
      <p:sp>
        <p:nvSpPr>
          <p:cNvPr id="12" name="Rectangle 3"/>
          <p:cNvSpPr txBox="1">
            <a:spLocks noChangeArrowheads="1"/>
          </p:cNvSpPr>
          <p:nvPr/>
        </p:nvSpPr>
        <p:spPr>
          <a:xfrm>
            <a:off x="251520" y="908720"/>
            <a:ext cx="8640960" cy="446405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r>
              <a:rPr lang="ru-RU" altLang="ru-RU" sz="2400" dirty="0">
                <a:solidFill>
                  <a:schemeClr val="bg1">
                    <a:lumMod val="65000"/>
                  </a:schemeClr>
                </a:solidFill>
              </a:rPr>
              <a:t>Выполняемая программа хранится в памяти компьютера в виде машинных команд – последовательности нулей и единиц. </a:t>
            </a:r>
          </a:p>
          <a:p>
            <a:pPr marL="457200" indent="-457200"/>
            <a:r>
              <a:rPr lang="ru-RU" altLang="ru-RU" sz="2400" dirty="0">
                <a:solidFill>
                  <a:schemeClr val="bg1">
                    <a:lumMod val="65000"/>
                  </a:schemeClr>
                </a:solidFill>
              </a:rPr>
              <a:t>Как получить программу в виде машинных команд? </a:t>
            </a:r>
            <a:br>
              <a:rPr lang="ru-RU" altLang="ru-RU" sz="2400" dirty="0">
                <a:solidFill>
                  <a:schemeClr val="bg1">
                    <a:lumMod val="65000"/>
                  </a:schemeClr>
                </a:solidFill>
              </a:rPr>
            </a:br>
            <a:endParaRPr lang="ru-RU" altLang="ru-RU" sz="200" dirty="0">
              <a:solidFill>
                <a:schemeClr val="bg1">
                  <a:lumMod val="65000"/>
                </a:schemeClr>
              </a:solidFill>
            </a:endParaRPr>
          </a:p>
          <a:p>
            <a:pPr marL="857250" lvl="1" indent="-457200"/>
            <a:r>
              <a:rPr lang="ru-RU" altLang="ru-RU" sz="2800" b="1" dirty="0"/>
              <a:t>Непосредственно записать эти команды</a:t>
            </a: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447" y="3145652"/>
            <a:ext cx="5794744" cy="2857899"/>
          </a:xfrm>
          <a:prstGeom prst="rect">
            <a:avLst/>
          </a:prstGeom>
        </p:spPr>
      </p:pic>
      <p:sp>
        <p:nvSpPr>
          <p:cNvPr id="8" name="TextBox 8"/>
          <p:cNvSpPr txBox="1">
            <a:spLocks noChangeArrowheads="1"/>
          </p:cNvSpPr>
          <p:nvPr/>
        </p:nvSpPr>
        <p:spPr bwMode="auto">
          <a:xfrm>
            <a:off x="6210559" y="3364969"/>
            <a:ext cx="2655887" cy="368300"/>
          </a:xfrm>
          <a:prstGeom prst="rect">
            <a:avLst/>
          </a:prstGeom>
          <a:noFill/>
          <a:ln w="2540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ru-RU" altLang="ru-RU" dirty="0"/>
              <a:t>НАПИСАНИЕ</a:t>
            </a:r>
          </a:p>
        </p:txBody>
      </p:sp>
      <p:sp>
        <p:nvSpPr>
          <p:cNvPr id="9" name="TextBox 9"/>
          <p:cNvSpPr txBox="1">
            <a:spLocks noChangeArrowheads="1"/>
          </p:cNvSpPr>
          <p:nvPr/>
        </p:nvSpPr>
        <p:spPr bwMode="auto">
          <a:xfrm>
            <a:off x="6231196" y="4046006"/>
            <a:ext cx="2654300" cy="922338"/>
          </a:xfrm>
          <a:prstGeom prst="rect">
            <a:avLst/>
          </a:prstGeom>
          <a:noFill/>
          <a:ln w="2540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ru-RU" altLang="ru-RU"/>
              <a:t>ЗАГРУЗКА  В ОПЕРАТИВНУЮ ПАМЯТЬ</a:t>
            </a:r>
          </a:p>
        </p:txBody>
      </p:sp>
      <p:sp>
        <p:nvSpPr>
          <p:cNvPr id="10" name="TextBox 10"/>
          <p:cNvSpPr txBox="1">
            <a:spLocks noChangeArrowheads="1"/>
          </p:cNvSpPr>
          <p:nvPr/>
        </p:nvSpPr>
        <p:spPr bwMode="auto">
          <a:xfrm>
            <a:off x="6240721" y="5290606"/>
            <a:ext cx="2655888" cy="369888"/>
          </a:xfrm>
          <a:prstGeom prst="rect">
            <a:avLst/>
          </a:prstGeom>
          <a:noFill/>
          <a:ln w="2540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ru-RU" altLang="ru-RU"/>
              <a:t>ВЫПОЛНЕНИЕ</a:t>
            </a:r>
          </a:p>
        </p:txBody>
      </p:sp>
      <p:sp>
        <p:nvSpPr>
          <p:cNvPr id="13" name="Стрелка вниз 12"/>
          <p:cNvSpPr/>
          <p:nvPr/>
        </p:nvSpPr>
        <p:spPr>
          <a:xfrm>
            <a:off x="7310696" y="3792006"/>
            <a:ext cx="320675" cy="1952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p>
        </p:txBody>
      </p:sp>
      <p:sp>
        <p:nvSpPr>
          <p:cNvPr id="14" name="Стрелка вниз 13"/>
          <p:cNvSpPr/>
          <p:nvPr/>
        </p:nvSpPr>
        <p:spPr>
          <a:xfrm>
            <a:off x="7307521" y="5035019"/>
            <a:ext cx="320675" cy="1936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p>
        </p:txBody>
      </p:sp>
    </p:spTree>
    <p:extLst>
      <p:ext uri="{BB962C8B-B14F-4D97-AF65-F5344CB8AC3E}">
        <p14:creationId xmlns:p14="http://schemas.microsoft.com/office/powerpoint/2010/main" val="3351313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3"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Прямая со стрелкой 10"/>
          <p:cNvCxnSpPr>
            <a:endCxn id="12" idx="7"/>
          </p:cNvCxnSpPr>
          <p:nvPr/>
        </p:nvCxnSpPr>
        <p:spPr>
          <a:xfrm flipH="1">
            <a:off x="2397044" y="3537012"/>
            <a:ext cx="914816" cy="934450"/>
          </a:xfrm>
          <a:prstGeom prst="straightConnector1">
            <a:avLst/>
          </a:prstGeom>
          <a:ln w="31750">
            <a:headEnd type="none"/>
            <a:tailEnd type="arrow" w="med" len="lg"/>
          </a:ln>
        </p:spPr>
        <p:style>
          <a:lnRef idx="1">
            <a:schemeClr val="accent1"/>
          </a:lnRef>
          <a:fillRef idx="0">
            <a:schemeClr val="accent1"/>
          </a:fillRef>
          <a:effectRef idx="0">
            <a:schemeClr val="accent1"/>
          </a:effectRef>
          <a:fontRef idx="minor">
            <a:schemeClr val="tx1"/>
          </a:fontRef>
        </p:style>
      </p:cxnSp>
      <p:sp>
        <p:nvSpPr>
          <p:cNvPr id="4" name="Дата 3"/>
          <p:cNvSpPr>
            <a:spLocks noGrp="1"/>
          </p:cNvSpPr>
          <p:nvPr>
            <p:ph type="dt" sz="half" idx="2"/>
          </p:nvPr>
        </p:nvSpPr>
        <p:spPr/>
        <p:txBody>
          <a:bodyPr/>
          <a:lstStyle/>
          <a:p>
            <a:pPr>
              <a:tabLst>
                <a:tab pos="1347788" algn="l"/>
              </a:tabLst>
            </a:pPr>
            <a:r>
              <a:rPr lang="ru-RU" dirty="0"/>
              <a:t>Левкович Н.В.</a:t>
            </a:r>
            <a:r>
              <a:rPr lang="en-US" dirty="0"/>
              <a:t>	</a:t>
            </a:r>
            <a:r>
              <a:rPr lang="ru-RU" dirty="0"/>
              <a:t>2021/2022</a:t>
            </a:r>
          </a:p>
        </p:txBody>
      </p:sp>
      <p:sp>
        <p:nvSpPr>
          <p:cNvPr id="5" name="Нижний колонтитул 4"/>
          <p:cNvSpPr>
            <a:spLocks noGrp="1"/>
          </p:cNvSpPr>
          <p:nvPr>
            <p:ph type="ftr" sz="quarter" idx="3"/>
          </p:nvPr>
        </p:nvSpPr>
        <p:spPr/>
        <p:txBody>
          <a:bodyPr/>
          <a:lstStyle/>
          <a:p>
            <a:r>
              <a:rPr lang="ru-RU"/>
              <a:t>принципы работы компьютера</a:t>
            </a:r>
            <a:endParaRPr lang="ru-RU" dirty="0"/>
          </a:p>
        </p:txBody>
      </p:sp>
      <p:sp>
        <p:nvSpPr>
          <p:cNvPr id="6" name="Номер слайда 5"/>
          <p:cNvSpPr>
            <a:spLocks noGrp="1"/>
          </p:cNvSpPr>
          <p:nvPr>
            <p:ph type="sldNum" sz="quarter" idx="4"/>
          </p:nvPr>
        </p:nvSpPr>
        <p:spPr/>
        <p:txBody>
          <a:bodyPr/>
          <a:lstStyle/>
          <a:p>
            <a:fld id="{4FAB73BC-B049-4115-A692-8D63A059BFB8}" type="slidenum">
              <a:rPr lang="en-US" smtClean="0"/>
              <a:pPr/>
              <a:t>3</a:t>
            </a:fld>
            <a:endParaRPr lang="en-US" dirty="0"/>
          </a:p>
        </p:txBody>
      </p:sp>
      <p:sp>
        <p:nvSpPr>
          <p:cNvPr id="12" name="Овал 11"/>
          <p:cNvSpPr/>
          <p:nvPr/>
        </p:nvSpPr>
        <p:spPr>
          <a:xfrm>
            <a:off x="0" y="4329100"/>
            <a:ext cx="2808312" cy="97210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108000" rIns="0" bIns="0" rtlCol="0" anchor="ctr"/>
          <a:lstStyle/>
          <a:p>
            <a:pPr algn="ctr">
              <a:lnSpc>
                <a:spcPct val="70000"/>
              </a:lnSpc>
            </a:pPr>
            <a:r>
              <a:rPr lang="ru-RU" sz="3200" dirty="0">
                <a:solidFill>
                  <a:schemeClr val="tx1"/>
                </a:solidFill>
              </a:rPr>
              <a:t>синтаксис ЯП</a:t>
            </a:r>
          </a:p>
        </p:txBody>
      </p:sp>
      <p:sp>
        <p:nvSpPr>
          <p:cNvPr id="14" name="Овал 13"/>
          <p:cNvSpPr/>
          <p:nvPr/>
        </p:nvSpPr>
        <p:spPr>
          <a:xfrm>
            <a:off x="2051720" y="5193196"/>
            <a:ext cx="4500500" cy="1116124"/>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70000"/>
              </a:lnSpc>
            </a:pPr>
            <a:r>
              <a:rPr lang="ru-RU" sz="3200" dirty="0">
                <a:solidFill>
                  <a:schemeClr val="tx1"/>
                </a:solidFill>
              </a:rPr>
              <a:t>Алгоритмы и структуры данных</a:t>
            </a:r>
          </a:p>
        </p:txBody>
      </p:sp>
      <p:sp>
        <p:nvSpPr>
          <p:cNvPr id="15" name="Овал 14"/>
          <p:cNvSpPr/>
          <p:nvPr/>
        </p:nvSpPr>
        <p:spPr>
          <a:xfrm>
            <a:off x="6016724" y="4149080"/>
            <a:ext cx="3132348" cy="136815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70000"/>
              </a:lnSpc>
            </a:pPr>
            <a:r>
              <a:rPr lang="ru-RU" sz="3200" dirty="0">
                <a:solidFill>
                  <a:schemeClr val="tx1"/>
                </a:solidFill>
              </a:rPr>
              <a:t>Принципы работы компьютера</a:t>
            </a:r>
          </a:p>
        </p:txBody>
      </p:sp>
      <p:sp>
        <p:nvSpPr>
          <p:cNvPr id="16" name="Овал 15"/>
          <p:cNvSpPr/>
          <p:nvPr/>
        </p:nvSpPr>
        <p:spPr>
          <a:xfrm>
            <a:off x="0" y="1304764"/>
            <a:ext cx="3167844" cy="100811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70000"/>
              </a:lnSpc>
            </a:pPr>
            <a:r>
              <a:rPr lang="ru-RU" sz="3200" dirty="0">
                <a:solidFill>
                  <a:schemeClr val="tx1"/>
                </a:solidFill>
              </a:rPr>
              <a:t>Прикладные библиотеки</a:t>
            </a:r>
          </a:p>
        </p:txBody>
      </p:sp>
      <p:sp>
        <p:nvSpPr>
          <p:cNvPr id="17" name="Овал 16"/>
          <p:cNvSpPr/>
          <p:nvPr/>
        </p:nvSpPr>
        <p:spPr>
          <a:xfrm>
            <a:off x="647564" y="152636"/>
            <a:ext cx="4824536" cy="100811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70000"/>
              </a:lnSpc>
            </a:pPr>
            <a:r>
              <a:rPr lang="ru-RU" sz="3200" dirty="0">
                <a:solidFill>
                  <a:schemeClr val="tx1"/>
                </a:solidFill>
              </a:rPr>
              <a:t>Искусство программирования</a:t>
            </a:r>
          </a:p>
        </p:txBody>
      </p:sp>
      <p:sp>
        <p:nvSpPr>
          <p:cNvPr id="18" name="Овал 17"/>
          <p:cNvSpPr/>
          <p:nvPr/>
        </p:nvSpPr>
        <p:spPr>
          <a:xfrm>
            <a:off x="6012160" y="1484784"/>
            <a:ext cx="3025585" cy="115212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144000" rIns="0" bIns="0" rtlCol="0" anchor="ctr"/>
          <a:lstStyle/>
          <a:p>
            <a:pPr algn="ctr">
              <a:lnSpc>
                <a:spcPct val="70000"/>
              </a:lnSpc>
            </a:pPr>
            <a:r>
              <a:rPr lang="ru-RU" sz="3200" dirty="0">
                <a:solidFill>
                  <a:schemeClr val="tx1"/>
                </a:solidFill>
              </a:rPr>
              <a:t>Архитектура ПО</a:t>
            </a:r>
          </a:p>
        </p:txBody>
      </p:sp>
      <p:sp>
        <p:nvSpPr>
          <p:cNvPr id="19" name="Овал 18"/>
          <p:cNvSpPr/>
          <p:nvPr/>
        </p:nvSpPr>
        <p:spPr>
          <a:xfrm>
            <a:off x="5616116" y="116632"/>
            <a:ext cx="3420380" cy="1296144"/>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144000" rIns="0" bIns="0" rtlCol="0" anchor="ctr"/>
          <a:lstStyle/>
          <a:p>
            <a:pPr algn="ctr">
              <a:lnSpc>
                <a:spcPct val="70000"/>
              </a:lnSpc>
            </a:pPr>
            <a:r>
              <a:rPr lang="ru-RU" sz="3200" dirty="0">
                <a:solidFill>
                  <a:schemeClr val="tx1"/>
                </a:solidFill>
              </a:rPr>
              <a:t>Утилиты для работы в группе</a:t>
            </a:r>
          </a:p>
        </p:txBody>
      </p:sp>
      <p:cxnSp>
        <p:nvCxnSpPr>
          <p:cNvPr id="22" name="Прямая со стрелкой 21"/>
          <p:cNvCxnSpPr/>
          <p:nvPr/>
        </p:nvCxnSpPr>
        <p:spPr>
          <a:xfrm flipH="1">
            <a:off x="4463988" y="3537012"/>
            <a:ext cx="36004" cy="1692188"/>
          </a:xfrm>
          <a:prstGeom prst="straightConnector1">
            <a:avLst/>
          </a:prstGeom>
          <a:ln w="31750">
            <a:headEnd type="none"/>
            <a:tailEnd type="arrow" w="med" len="lg"/>
          </a:ln>
        </p:spPr>
        <p:style>
          <a:lnRef idx="1">
            <a:schemeClr val="accent1"/>
          </a:lnRef>
          <a:fillRef idx="0">
            <a:schemeClr val="accent1"/>
          </a:fillRef>
          <a:effectRef idx="0">
            <a:schemeClr val="accent1"/>
          </a:effectRef>
          <a:fontRef idx="minor">
            <a:schemeClr val="tx1"/>
          </a:fontRef>
        </p:style>
      </p:cxnSp>
      <p:cxnSp>
        <p:nvCxnSpPr>
          <p:cNvPr id="25" name="Прямая со стрелкой 24"/>
          <p:cNvCxnSpPr>
            <a:endCxn id="15" idx="1"/>
          </p:cNvCxnSpPr>
          <p:nvPr/>
        </p:nvCxnSpPr>
        <p:spPr>
          <a:xfrm>
            <a:off x="6002424" y="3681028"/>
            <a:ext cx="473022" cy="668413"/>
          </a:xfrm>
          <a:prstGeom prst="straightConnector1">
            <a:avLst/>
          </a:prstGeom>
          <a:ln w="31750">
            <a:headEnd type="none"/>
            <a:tailEnd type="arrow" w="med" len="lg"/>
          </a:ln>
        </p:spPr>
        <p:style>
          <a:lnRef idx="1">
            <a:schemeClr val="accent1"/>
          </a:lnRef>
          <a:fillRef idx="0">
            <a:schemeClr val="accent1"/>
          </a:fillRef>
          <a:effectRef idx="0">
            <a:schemeClr val="accent1"/>
          </a:effectRef>
          <a:fontRef idx="minor">
            <a:schemeClr val="tx1"/>
          </a:fontRef>
        </p:style>
      </p:cxnSp>
      <p:cxnSp>
        <p:nvCxnSpPr>
          <p:cNvPr id="28" name="Прямая со стрелкой 27"/>
          <p:cNvCxnSpPr>
            <a:endCxn id="16" idx="5"/>
          </p:cNvCxnSpPr>
          <p:nvPr/>
        </p:nvCxnSpPr>
        <p:spPr>
          <a:xfrm flipH="1" flipV="1">
            <a:off x="2703924" y="2165241"/>
            <a:ext cx="823960" cy="867715"/>
          </a:xfrm>
          <a:prstGeom prst="straightConnector1">
            <a:avLst/>
          </a:prstGeom>
          <a:ln w="31750">
            <a:headEnd type="none"/>
            <a:tailEnd type="arrow" w="med" len="lg"/>
          </a:ln>
        </p:spPr>
        <p:style>
          <a:lnRef idx="1">
            <a:schemeClr val="accent1"/>
          </a:lnRef>
          <a:fillRef idx="0">
            <a:schemeClr val="accent1"/>
          </a:fillRef>
          <a:effectRef idx="0">
            <a:schemeClr val="accent1"/>
          </a:effectRef>
          <a:fontRef idx="minor">
            <a:schemeClr val="tx1"/>
          </a:fontRef>
        </p:style>
      </p:cxnSp>
      <p:cxnSp>
        <p:nvCxnSpPr>
          <p:cNvPr id="31" name="Прямая со стрелкой 30"/>
          <p:cNvCxnSpPr/>
          <p:nvPr/>
        </p:nvCxnSpPr>
        <p:spPr>
          <a:xfrm flipV="1">
            <a:off x="5688124" y="2456892"/>
            <a:ext cx="770403" cy="540060"/>
          </a:xfrm>
          <a:prstGeom prst="straightConnector1">
            <a:avLst/>
          </a:prstGeom>
          <a:ln w="31750">
            <a:headEnd type="none"/>
            <a:tailEnd type="arrow" w="med" len="lg"/>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p:cNvCxnSpPr>
            <a:endCxn id="19" idx="3"/>
          </p:cNvCxnSpPr>
          <p:nvPr/>
        </p:nvCxnSpPr>
        <p:spPr>
          <a:xfrm flipV="1">
            <a:off x="5040052" y="1222960"/>
            <a:ext cx="1076967" cy="1870710"/>
          </a:xfrm>
          <a:prstGeom prst="straightConnector1">
            <a:avLst/>
          </a:prstGeom>
          <a:ln w="31750">
            <a:headEnd type="none"/>
            <a:tailEnd type="arrow" w="med" len="lg"/>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p:cNvCxnSpPr/>
          <p:nvPr/>
        </p:nvCxnSpPr>
        <p:spPr>
          <a:xfrm flipH="1" flipV="1">
            <a:off x="3347864" y="1196752"/>
            <a:ext cx="936104" cy="1800202"/>
          </a:xfrm>
          <a:prstGeom prst="straightConnector1">
            <a:avLst/>
          </a:prstGeom>
          <a:ln w="31750">
            <a:headEnd type="none"/>
            <a:tailEnd type="arrow" w="med" len="lg"/>
          </a:ln>
        </p:spPr>
        <p:style>
          <a:lnRef idx="1">
            <a:schemeClr val="accent1"/>
          </a:lnRef>
          <a:fillRef idx="0">
            <a:schemeClr val="accent1"/>
          </a:fillRef>
          <a:effectRef idx="0">
            <a:schemeClr val="accent1"/>
          </a:effectRef>
          <a:fontRef idx="minor">
            <a:schemeClr val="tx1"/>
          </a:fontRef>
        </p:style>
      </p:cxnSp>
      <p:sp>
        <p:nvSpPr>
          <p:cNvPr id="8" name="Скругленный прямоугольник 7"/>
          <p:cNvSpPr/>
          <p:nvPr/>
        </p:nvSpPr>
        <p:spPr>
          <a:xfrm>
            <a:off x="2159732" y="2996952"/>
            <a:ext cx="4824536" cy="792088"/>
          </a:xfrm>
          <a:prstGeom prst="roundRect">
            <a:avLst/>
          </a:prstGeom>
          <a:solidFill>
            <a:schemeClr val="bg1"/>
          </a:solid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ru-RU" sz="4000" dirty="0">
                <a:solidFill>
                  <a:schemeClr val="tx1"/>
                </a:solidFill>
              </a:rPr>
              <a:t>Программирование</a:t>
            </a:r>
            <a:endParaRPr lang="ru-RU" dirty="0">
              <a:solidFill>
                <a:schemeClr val="tx1"/>
              </a:solidFill>
            </a:endParaRPr>
          </a:p>
        </p:txBody>
      </p:sp>
      <p:cxnSp>
        <p:nvCxnSpPr>
          <p:cNvPr id="21" name="Прямая соединительная линия 20"/>
          <p:cNvCxnSpPr/>
          <p:nvPr/>
        </p:nvCxnSpPr>
        <p:spPr>
          <a:xfrm>
            <a:off x="539552" y="1124744"/>
            <a:ext cx="1980220" cy="1368152"/>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p:nvPr/>
        </p:nvCxnSpPr>
        <p:spPr>
          <a:xfrm flipH="1">
            <a:off x="539552" y="1124744"/>
            <a:ext cx="1980220" cy="1368152"/>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30" name="Прямая соединительная линия 29"/>
          <p:cNvCxnSpPr/>
          <p:nvPr/>
        </p:nvCxnSpPr>
        <p:spPr>
          <a:xfrm>
            <a:off x="6408204" y="116632"/>
            <a:ext cx="1980220" cy="1368152"/>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p:nvPr/>
        </p:nvCxnSpPr>
        <p:spPr>
          <a:xfrm flipH="1">
            <a:off x="6408204" y="116632"/>
            <a:ext cx="1980220" cy="1368152"/>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151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омер слайда 4"/>
          <p:cNvSpPr>
            <a:spLocks noGrp="1"/>
          </p:cNvSpPr>
          <p:nvPr>
            <p:ph type="sldNum" sz="quarter" idx="4"/>
          </p:nvPr>
        </p:nvSpPr>
        <p:spPr>
          <a:xfrm>
            <a:off x="7425344" y="6459786"/>
            <a:ext cx="984019" cy="365125"/>
          </a:xfrm>
        </p:spPr>
        <p:txBody>
          <a:bodyPr/>
          <a:lstStyle/>
          <a:p>
            <a:fld id="{4FAB73BC-B049-4115-A692-8D63A059BFB8}" type="slidenum">
              <a:rPr lang="en-US" smtClean="0"/>
              <a:pPr/>
              <a:t>30</a:t>
            </a:fld>
            <a:endParaRPr lang="en-US" dirty="0"/>
          </a:p>
        </p:txBody>
      </p:sp>
      <p:sp>
        <p:nvSpPr>
          <p:cNvPr id="12" name="Rectangle 3"/>
          <p:cNvSpPr txBox="1">
            <a:spLocks noChangeArrowheads="1"/>
          </p:cNvSpPr>
          <p:nvPr/>
        </p:nvSpPr>
        <p:spPr>
          <a:xfrm>
            <a:off x="251520" y="908720"/>
            <a:ext cx="8640960" cy="446405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r>
              <a:rPr lang="ru-RU" altLang="ru-RU" sz="2400" dirty="0">
                <a:solidFill>
                  <a:schemeClr val="bg1">
                    <a:lumMod val="65000"/>
                  </a:schemeClr>
                </a:solidFill>
              </a:rPr>
              <a:t>Выполняемая программа хранится в памяти компьютера в виде машинных команд – последовательности нулей и единиц. </a:t>
            </a:r>
          </a:p>
          <a:p>
            <a:pPr marL="457200" indent="-457200"/>
            <a:r>
              <a:rPr lang="ru-RU" altLang="ru-RU" sz="2400" dirty="0">
                <a:solidFill>
                  <a:schemeClr val="bg1">
                    <a:lumMod val="65000"/>
                  </a:schemeClr>
                </a:solidFill>
              </a:rPr>
              <a:t>Как получить программу в виде машинных команд? </a:t>
            </a:r>
            <a:br>
              <a:rPr lang="ru-RU" altLang="ru-RU" sz="2400" dirty="0">
                <a:solidFill>
                  <a:schemeClr val="bg1">
                    <a:lumMod val="65000"/>
                  </a:schemeClr>
                </a:solidFill>
              </a:rPr>
            </a:br>
            <a:endParaRPr lang="ru-RU" altLang="ru-RU" sz="200" dirty="0">
              <a:solidFill>
                <a:schemeClr val="bg1">
                  <a:lumMod val="65000"/>
                </a:schemeClr>
              </a:solidFill>
            </a:endParaRPr>
          </a:p>
          <a:p>
            <a:pPr marL="857250" lvl="1" indent="-457200"/>
            <a:r>
              <a:rPr lang="ru-RU" altLang="ru-RU" sz="2800" b="1" dirty="0"/>
              <a:t>Написать программу на Ассемблере</a:t>
            </a: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607" y="3145652"/>
            <a:ext cx="5742424" cy="2857899"/>
          </a:xfrm>
          <a:prstGeom prst="rect">
            <a:avLst/>
          </a:prstGeom>
        </p:spPr>
      </p:pic>
      <p:sp>
        <p:nvSpPr>
          <p:cNvPr id="15" name="TextBox 8"/>
          <p:cNvSpPr txBox="1">
            <a:spLocks noChangeArrowheads="1"/>
          </p:cNvSpPr>
          <p:nvPr/>
        </p:nvSpPr>
        <p:spPr bwMode="auto">
          <a:xfrm>
            <a:off x="6162017" y="3842035"/>
            <a:ext cx="2655888" cy="369887"/>
          </a:xfrm>
          <a:prstGeom prst="rect">
            <a:avLst/>
          </a:prstGeom>
          <a:noFill/>
          <a:ln w="2540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ru-RU" altLang="ru-RU"/>
              <a:t>АССЕМБЛИРОВАНИЕ</a:t>
            </a:r>
          </a:p>
        </p:txBody>
      </p:sp>
      <p:sp>
        <p:nvSpPr>
          <p:cNvPr id="16" name="TextBox 9"/>
          <p:cNvSpPr txBox="1">
            <a:spLocks noChangeArrowheads="1"/>
          </p:cNvSpPr>
          <p:nvPr/>
        </p:nvSpPr>
        <p:spPr bwMode="auto">
          <a:xfrm>
            <a:off x="6182655" y="4523072"/>
            <a:ext cx="2654300" cy="923925"/>
          </a:xfrm>
          <a:prstGeom prst="rect">
            <a:avLst/>
          </a:prstGeom>
          <a:noFill/>
          <a:ln w="2540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ru-RU" altLang="ru-RU"/>
              <a:t>ЗАГРУЗКА  В ОПЕРАТИВНУЮ ПАМЯТЬ</a:t>
            </a:r>
          </a:p>
        </p:txBody>
      </p:sp>
      <p:sp>
        <p:nvSpPr>
          <p:cNvPr id="17" name="TextBox 10"/>
          <p:cNvSpPr txBox="1">
            <a:spLocks noChangeArrowheads="1"/>
          </p:cNvSpPr>
          <p:nvPr/>
        </p:nvSpPr>
        <p:spPr bwMode="auto">
          <a:xfrm>
            <a:off x="6192180" y="5769260"/>
            <a:ext cx="2655887" cy="368300"/>
          </a:xfrm>
          <a:prstGeom prst="rect">
            <a:avLst/>
          </a:prstGeom>
          <a:noFill/>
          <a:ln w="2540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ru-RU" altLang="ru-RU"/>
              <a:t>ВЫПОЛНЕНИЕ</a:t>
            </a:r>
          </a:p>
        </p:txBody>
      </p:sp>
      <p:sp>
        <p:nvSpPr>
          <p:cNvPr id="18" name="Стрелка вниз 17"/>
          <p:cNvSpPr/>
          <p:nvPr/>
        </p:nvSpPr>
        <p:spPr>
          <a:xfrm>
            <a:off x="7262155" y="4270660"/>
            <a:ext cx="320675" cy="1936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p>
        </p:txBody>
      </p:sp>
      <p:sp>
        <p:nvSpPr>
          <p:cNvPr id="19" name="Стрелка вниз 18"/>
          <p:cNvSpPr/>
          <p:nvPr/>
        </p:nvSpPr>
        <p:spPr>
          <a:xfrm>
            <a:off x="7258980" y="5512085"/>
            <a:ext cx="320675" cy="1952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p>
        </p:txBody>
      </p:sp>
      <p:sp>
        <p:nvSpPr>
          <p:cNvPr id="20" name="TextBox 13"/>
          <p:cNvSpPr txBox="1">
            <a:spLocks noChangeArrowheads="1"/>
          </p:cNvSpPr>
          <p:nvPr/>
        </p:nvSpPr>
        <p:spPr bwMode="auto">
          <a:xfrm>
            <a:off x="6162017" y="3151472"/>
            <a:ext cx="2655888" cy="369888"/>
          </a:xfrm>
          <a:prstGeom prst="rect">
            <a:avLst/>
          </a:prstGeom>
          <a:noFill/>
          <a:ln w="2540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ru-RU" altLang="ru-RU" dirty="0"/>
              <a:t>НАПИСАНИЕ</a:t>
            </a:r>
          </a:p>
        </p:txBody>
      </p:sp>
      <p:sp>
        <p:nvSpPr>
          <p:cNvPr id="21" name="Стрелка вниз 20"/>
          <p:cNvSpPr/>
          <p:nvPr/>
        </p:nvSpPr>
        <p:spPr>
          <a:xfrm>
            <a:off x="7252630" y="3580097"/>
            <a:ext cx="320675" cy="1936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p>
        </p:txBody>
      </p:sp>
      <p:sp>
        <p:nvSpPr>
          <p:cNvPr id="22" name="Дата 1"/>
          <p:cNvSpPr>
            <a:spLocks noGrp="1"/>
          </p:cNvSpPr>
          <p:nvPr>
            <p:ph type="dt" sz="half" idx="2"/>
          </p:nvPr>
        </p:nvSpPr>
        <p:spPr>
          <a:xfrm>
            <a:off x="288759" y="6459786"/>
            <a:ext cx="2388406" cy="365125"/>
          </a:xfrm>
        </p:spPr>
        <p:txBody>
          <a:bodyPr>
            <a:normAutofit/>
          </a:bodyPr>
          <a:lstStyle/>
          <a:p>
            <a:pPr>
              <a:tabLst>
                <a:tab pos="1347788" algn="l"/>
              </a:tabLst>
            </a:pPr>
            <a:r>
              <a:rPr lang="ru-RU" dirty="0"/>
              <a:t>Левкович Н.В.</a:t>
            </a:r>
            <a:r>
              <a:rPr lang="en-US" dirty="0"/>
              <a:t>	</a:t>
            </a:r>
            <a:r>
              <a:rPr lang="ru-RU" dirty="0"/>
              <a:t>2021/2022</a:t>
            </a:r>
          </a:p>
        </p:txBody>
      </p:sp>
      <p:sp>
        <p:nvSpPr>
          <p:cNvPr id="23" name="Нижний колонтитул 2"/>
          <p:cNvSpPr>
            <a:spLocks noGrp="1"/>
          </p:cNvSpPr>
          <p:nvPr>
            <p:ph type="ftr" sz="quarter" idx="3"/>
          </p:nvPr>
        </p:nvSpPr>
        <p:spPr>
          <a:xfrm>
            <a:off x="2764640" y="6459786"/>
            <a:ext cx="3764498" cy="365125"/>
          </a:xfrm>
        </p:spPr>
        <p:txBody>
          <a:bodyPr/>
          <a:lstStyle/>
          <a:p>
            <a:r>
              <a:rPr lang="ru-RU"/>
              <a:t>принципы работы компьютера</a:t>
            </a:r>
            <a:endParaRPr lang="ru-RU" dirty="0"/>
          </a:p>
        </p:txBody>
      </p:sp>
      <p:sp>
        <p:nvSpPr>
          <p:cNvPr id="24" name="Заголовок 1"/>
          <p:cNvSpPr txBox="1">
            <a:spLocks/>
          </p:cNvSpPr>
          <p:nvPr/>
        </p:nvSpPr>
        <p:spPr>
          <a:xfrm>
            <a:off x="822961" y="240423"/>
            <a:ext cx="7543800" cy="729665"/>
          </a:xfrm>
          <a:prstGeom prst="rect">
            <a:avLst/>
          </a:prstGeom>
        </p:spPr>
        <p:txBody>
          <a:bodyPr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sz="4000" b="1" dirty="0">
                <a:solidFill>
                  <a:schemeClr val="tx1">
                    <a:lumMod val="50000"/>
                    <a:lumOff val="50000"/>
                  </a:schemeClr>
                </a:solidFill>
              </a:rPr>
              <a:t>Предмет программирования </a:t>
            </a:r>
            <a:endParaRPr lang="ru-RU" sz="4000" dirty="0"/>
          </a:p>
        </p:txBody>
      </p:sp>
    </p:spTree>
    <p:extLst>
      <p:ext uri="{BB962C8B-B14F-4D97-AF65-F5344CB8AC3E}">
        <p14:creationId xmlns:p14="http://schemas.microsoft.com/office/powerpoint/2010/main" val="3899915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омер слайда 4"/>
          <p:cNvSpPr>
            <a:spLocks noGrp="1"/>
          </p:cNvSpPr>
          <p:nvPr>
            <p:ph type="sldNum" sz="quarter" idx="4"/>
          </p:nvPr>
        </p:nvSpPr>
        <p:spPr>
          <a:xfrm>
            <a:off x="7425344" y="6459786"/>
            <a:ext cx="984019" cy="365125"/>
          </a:xfrm>
        </p:spPr>
        <p:txBody>
          <a:bodyPr/>
          <a:lstStyle/>
          <a:p>
            <a:fld id="{4FAB73BC-B049-4115-A692-8D63A059BFB8}" type="slidenum">
              <a:rPr lang="en-US" smtClean="0"/>
              <a:pPr/>
              <a:t>31</a:t>
            </a:fld>
            <a:endParaRPr lang="en-US" dirty="0"/>
          </a:p>
        </p:txBody>
      </p:sp>
      <p:sp>
        <p:nvSpPr>
          <p:cNvPr id="12" name="Rectangle 3"/>
          <p:cNvSpPr txBox="1">
            <a:spLocks noChangeArrowheads="1"/>
          </p:cNvSpPr>
          <p:nvPr/>
        </p:nvSpPr>
        <p:spPr>
          <a:xfrm>
            <a:off x="251521" y="908720"/>
            <a:ext cx="8640960" cy="252028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r>
              <a:rPr lang="ru-RU" altLang="ru-RU" sz="2400" dirty="0">
                <a:solidFill>
                  <a:schemeClr val="bg1">
                    <a:lumMod val="65000"/>
                  </a:schemeClr>
                </a:solidFill>
              </a:rPr>
              <a:t>Выполняемая программа хранится в памяти компьютера в виде машинных команд – последовательности нулей и единиц. </a:t>
            </a:r>
          </a:p>
          <a:p>
            <a:pPr marL="457200" indent="-457200"/>
            <a:r>
              <a:rPr lang="ru-RU" altLang="ru-RU" sz="2400" dirty="0">
                <a:solidFill>
                  <a:schemeClr val="bg1">
                    <a:lumMod val="65000"/>
                  </a:schemeClr>
                </a:solidFill>
              </a:rPr>
              <a:t>Как получить программу в виде машинных команд? </a:t>
            </a:r>
            <a:br>
              <a:rPr lang="ru-RU" altLang="ru-RU" sz="2400" dirty="0">
                <a:solidFill>
                  <a:schemeClr val="bg1">
                    <a:lumMod val="65000"/>
                  </a:schemeClr>
                </a:solidFill>
              </a:rPr>
            </a:br>
            <a:endParaRPr lang="ru-RU" altLang="ru-RU" sz="200" dirty="0">
              <a:solidFill>
                <a:schemeClr val="bg1">
                  <a:lumMod val="65000"/>
                </a:schemeClr>
              </a:solidFill>
            </a:endParaRPr>
          </a:p>
          <a:p>
            <a:pPr marL="857250" lvl="1" indent="-457200"/>
            <a:r>
              <a:rPr lang="ru-RU" altLang="ru-RU" sz="2800" b="1" dirty="0"/>
              <a:t>Использовать интерпретатор языка программирования</a:t>
            </a:r>
          </a:p>
        </p:txBody>
      </p:sp>
      <p:pic>
        <p:nvPicPr>
          <p:cNvPr id="15" name="Рисунок 6" descr="PHP_Designer_2008_v_6_0_1_2.png"/>
          <p:cNvPicPr>
            <a:picLocks noChangeAspect="1"/>
          </p:cNvPicPr>
          <p:nvPr/>
        </p:nvPicPr>
        <p:blipFill>
          <a:blip r:embed="rId3">
            <a:extLst>
              <a:ext uri="{28A0092B-C50C-407E-A947-70E740481C1C}">
                <a14:useLocalDpi xmlns:a14="http://schemas.microsoft.com/office/drawing/2010/main" val="0"/>
              </a:ext>
            </a:extLst>
          </a:blip>
          <a:srcRect b="21790"/>
          <a:stretch>
            <a:fillRect/>
          </a:stretch>
        </p:blipFill>
        <p:spPr bwMode="auto">
          <a:xfrm>
            <a:off x="287524" y="3501008"/>
            <a:ext cx="5012563" cy="267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8"/>
          <p:cNvSpPr txBox="1">
            <a:spLocks noChangeArrowheads="1"/>
          </p:cNvSpPr>
          <p:nvPr/>
        </p:nvSpPr>
        <p:spPr bwMode="auto">
          <a:xfrm>
            <a:off x="5508104" y="4113076"/>
            <a:ext cx="2664296" cy="646113"/>
          </a:xfrm>
          <a:prstGeom prst="rect">
            <a:avLst/>
          </a:prstGeom>
          <a:noFill/>
          <a:ln w="2540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ru-RU" altLang="ru-RU"/>
              <a:t>ВЫБОРКА ИНСТРУКЦИИ</a:t>
            </a:r>
          </a:p>
        </p:txBody>
      </p:sp>
      <p:sp>
        <p:nvSpPr>
          <p:cNvPr id="17" name="TextBox 10"/>
          <p:cNvSpPr txBox="1">
            <a:spLocks noChangeArrowheads="1"/>
          </p:cNvSpPr>
          <p:nvPr/>
        </p:nvSpPr>
        <p:spPr bwMode="auto">
          <a:xfrm>
            <a:off x="5508104" y="5816464"/>
            <a:ext cx="2664296" cy="368300"/>
          </a:xfrm>
          <a:prstGeom prst="rect">
            <a:avLst/>
          </a:prstGeom>
          <a:noFill/>
          <a:ln w="2540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ru-RU" altLang="ru-RU"/>
              <a:t>ВЫПОЛНЕНИЕ</a:t>
            </a:r>
          </a:p>
        </p:txBody>
      </p:sp>
      <p:sp>
        <p:nvSpPr>
          <p:cNvPr id="18" name="Стрелка вниз 17"/>
          <p:cNvSpPr/>
          <p:nvPr/>
        </p:nvSpPr>
        <p:spPr>
          <a:xfrm>
            <a:off x="6598717" y="4833801"/>
            <a:ext cx="320675" cy="1936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p>
        </p:txBody>
      </p:sp>
      <p:sp>
        <p:nvSpPr>
          <p:cNvPr id="19" name="Стрелка вниз 18"/>
          <p:cNvSpPr/>
          <p:nvPr/>
        </p:nvSpPr>
        <p:spPr>
          <a:xfrm>
            <a:off x="6627292" y="5549764"/>
            <a:ext cx="320675" cy="1952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p>
        </p:txBody>
      </p:sp>
      <p:sp>
        <p:nvSpPr>
          <p:cNvPr id="20" name="TextBox 13"/>
          <p:cNvSpPr txBox="1">
            <a:spLocks noChangeArrowheads="1"/>
          </p:cNvSpPr>
          <p:nvPr/>
        </p:nvSpPr>
        <p:spPr bwMode="auto">
          <a:xfrm>
            <a:off x="5508104" y="3392996"/>
            <a:ext cx="2664296" cy="368300"/>
          </a:xfrm>
          <a:prstGeom prst="rect">
            <a:avLst/>
          </a:prstGeom>
          <a:noFill/>
          <a:ln w="2540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ru-RU" altLang="ru-RU" dirty="0"/>
              <a:t>НАПИСАНИЕ</a:t>
            </a:r>
          </a:p>
        </p:txBody>
      </p:sp>
      <p:sp>
        <p:nvSpPr>
          <p:cNvPr id="21" name="Стрелка вниз 20"/>
          <p:cNvSpPr/>
          <p:nvPr/>
        </p:nvSpPr>
        <p:spPr>
          <a:xfrm>
            <a:off x="6598717" y="3841614"/>
            <a:ext cx="320675" cy="1936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p>
        </p:txBody>
      </p:sp>
      <p:sp>
        <p:nvSpPr>
          <p:cNvPr id="22" name="TextBox 15"/>
          <p:cNvSpPr txBox="1">
            <a:spLocks noChangeArrowheads="1"/>
          </p:cNvSpPr>
          <p:nvPr/>
        </p:nvSpPr>
        <p:spPr bwMode="auto">
          <a:xfrm>
            <a:off x="5504928" y="5092564"/>
            <a:ext cx="2667471" cy="369887"/>
          </a:xfrm>
          <a:prstGeom prst="rect">
            <a:avLst/>
          </a:prstGeom>
          <a:noFill/>
          <a:ln w="2540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ru-RU" altLang="ru-RU"/>
              <a:t>ИНТЕРПРЕТАЦИЯ</a:t>
            </a:r>
          </a:p>
        </p:txBody>
      </p:sp>
      <p:sp>
        <p:nvSpPr>
          <p:cNvPr id="23" name="Выгнутая вправо стрелка 22"/>
          <p:cNvSpPr/>
          <p:nvPr/>
        </p:nvSpPr>
        <p:spPr>
          <a:xfrm flipV="1">
            <a:off x="8222729" y="4317864"/>
            <a:ext cx="749300" cy="174148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solidFill>
                <a:schemeClr val="tx1"/>
              </a:solidFill>
            </a:endParaRPr>
          </a:p>
        </p:txBody>
      </p:sp>
      <p:sp>
        <p:nvSpPr>
          <p:cNvPr id="24" name="Дата 1"/>
          <p:cNvSpPr>
            <a:spLocks noGrp="1"/>
          </p:cNvSpPr>
          <p:nvPr>
            <p:ph type="dt" sz="half" idx="2"/>
          </p:nvPr>
        </p:nvSpPr>
        <p:spPr>
          <a:xfrm>
            <a:off x="288759" y="6459786"/>
            <a:ext cx="2388406" cy="365125"/>
          </a:xfrm>
        </p:spPr>
        <p:txBody>
          <a:bodyPr>
            <a:normAutofit/>
          </a:bodyPr>
          <a:lstStyle/>
          <a:p>
            <a:pPr>
              <a:tabLst>
                <a:tab pos="1347788" algn="l"/>
              </a:tabLst>
            </a:pPr>
            <a:r>
              <a:rPr lang="ru-RU" dirty="0"/>
              <a:t>Левкович Н.В.</a:t>
            </a:r>
            <a:r>
              <a:rPr lang="en-US" dirty="0"/>
              <a:t>	</a:t>
            </a:r>
            <a:r>
              <a:rPr lang="ru-RU" dirty="0"/>
              <a:t>2021/2022</a:t>
            </a:r>
          </a:p>
        </p:txBody>
      </p:sp>
      <p:sp>
        <p:nvSpPr>
          <p:cNvPr id="25" name="Нижний колонтитул 2"/>
          <p:cNvSpPr>
            <a:spLocks noGrp="1"/>
          </p:cNvSpPr>
          <p:nvPr>
            <p:ph type="ftr" sz="quarter" idx="3"/>
          </p:nvPr>
        </p:nvSpPr>
        <p:spPr>
          <a:xfrm>
            <a:off x="2764640" y="6459786"/>
            <a:ext cx="3764498" cy="365125"/>
          </a:xfrm>
        </p:spPr>
        <p:txBody>
          <a:bodyPr/>
          <a:lstStyle/>
          <a:p>
            <a:r>
              <a:rPr lang="ru-RU"/>
              <a:t>принципы работы компьютера</a:t>
            </a:r>
            <a:endParaRPr lang="ru-RU" dirty="0"/>
          </a:p>
        </p:txBody>
      </p:sp>
      <p:sp>
        <p:nvSpPr>
          <p:cNvPr id="26" name="Заголовок 1"/>
          <p:cNvSpPr txBox="1">
            <a:spLocks/>
          </p:cNvSpPr>
          <p:nvPr/>
        </p:nvSpPr>
        <p:spPr>
          <a:xfrm>
            <a:off x="822961" y="240423"/>
            <a:ext cx="7543800" cy="729665"/>
          </a:xfrm>
          <a:prstGeom prst="rect">
            <a:avLst/>
          </a:prstGeom>
        </p:spPr>
        <p:txBody>
          <a:bodyPr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sz="4000" b="1" dirty="0">
                <a:solidFill>
                  <a:schemeClr val="tx1">
                    <a:lumMod val="50000"/>
                    <a:lumOff val="50000"/>
                  </a:schemeClr>
                </a:solidFill>
              </a:rPr>
              <a:t>Предмет программирования </a:t>
            </a:r>
            <a:endParaRPr lang="ru-RU" sz="4000" dirty="0"/>
          </a:p>
        </p:txBody>
      </p:sp>
    </p:spTree>
    <p:extLst>
      <p:ext uri="{BB962C8B-B14F-4D97-AF65-F5344CB8AC3E}">
        <p14:creationId xmlns:p14="http://schemas.microsoft.com/office/powerpoint/2010/main" val="129900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омер слайда 4"/>
          <p:cNvSpPr>
            <a:spLocks noGrp="1"/>
          </p:cNvSpPr>
          <p:nvPr>
            <p:ph type="sldNum" sz="quarter" idx="4"/>
          </p:nvPr>
        </p:nvSpPr>
        <p:spPr>
          <a:xfrm>
            <a:off x="7425344" y="6459786"/>
            <a:ext cx="984019" cy="365125"/>
          </a:xfrm>
        </p:spPr>
        <p:txBody>
          <a:bodyPr/>
          <a:lstStyle/>
          <a:p>
            <a:fld id="{4FAB73BC-B049-4115-A692-8D63A059BFB8}" type="slidenum">
              <a:rPr lang="en-US" smtClean="0"/>
              <a:pPr/>
              <a:t>32</a:t>
            </a:fld>
            <a:endParaRPr lang="en-US" dirty="0"/>
          </a:p>
        </p:txBody>
      </p:sp>
      <p:sp>
        <p:nvSpPr>
          <p:cNvPr id="12" name="Rectangle 3"/>
          <p:cNvSpPr txBox="1">
            <a:spLocks noChangeArrowheads="1"/>
          </p:cNvSpPr>
          <p:nvPr/>
        </p:nvSpPr>
        <p:spPr>
          <a:xfrm>
            <a:off x="251520" y="908720"/>
            <a:ext cx="8640960" cy="446405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r>
              <a:rPr lang="ru-RU" altLang="ru-RU" sz="2400" dirty="0">
                <a:solidFill>
                  <a:schemeClr val="bg1">
                    <a:lumMod val="65000"/>
                  </a:schemeClr>
                </a:solidFill>
              </a:rPr>
              <a:t>Выполняемая программа хранится в памяти компьютера в виде машинных команд – последовательности нулей и единиц. </a:t>
            </a:r>
          </a:p>
          <a:p>
            <a:pPr marL="457200" indent="-457200"/>
            <a:r>
              <a:rPr lang="ru-RU" altLang="ru-RU" sz="2400" dirty="0">
                <a:solidFill>
                  <a:schemeClr val="bg1">
                    <a:lumMod val="65000"/>
                  </a:schemeClr>
                </a:solidFill>
              </a:rPr>
              <a:t>Как получить программу в виде машинных команд? </a:t>
            </a:r>
            <a:br>
              <a:rPr lang="ru-RU" altLang="ru-RU" sz="2400" dirty="0">
                <a:solidFill>
                  <a:schemeClr val="bg1">
                    <a:lumMod val="65000"/>
                  </a:schemeClr>
                </a:solidFill>
              </a:rPr>
            </a:br>
            <a:endParaRPr lang="ru-RU" altLang="ru-RU" sz="200" dirty="0">
              <a:solidFill>
                <a:schemeClr val="bg1">
                  <a:lumMod val="65000"/>
                </a:schemeClr>
              </a:solidFill>
            </a:endParaRPr>
          </a:p>
          <a:p>
            <a:pPr marL="857250" lvl="1" indent="-457200"/>
            <a:r>
              <a:rPr lang="ru-RU" altLang="ru-RU" sz="2800" b="1" dirty="0"/>
              <a:t>Воспользоваться компилятором</a:t>
            </a:r>
            <a:br>
              <a:rPr lang="ru-RU" altLang="ru-RU" sz="2800" b="1" dirty="0"/>
            </a:br>
            <a:r>
              <a:rPr lang="ru-RU" altLang="ru-RU" sz="2800" b="1" dirty="0"/>
              <a:t>языка программирования</a:t>
            </a:r>
          </a:p>
        </p:txBody>
      </p:sp>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r="32253" b="43555"/>
          <a:stretch>
            <a:fillRect/>
          </a:stretch>
        </p:blipFill>
        <p:spPr bwMode="auto">
          <a:xfrm>
            <a:off x="359532" y="3501008"/>
            <a:ext cx="5011020" cy="26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8"/>
          <p:cNvSpPr txBox="1">
            <a:spLocks noChangeArrowheads="1"/>
          </p:cNvSpPr>
          <p:nvPr/>
        </p:nvSpPr>
        <p:spPr bwMode="auto">
          <a:xfrm>
            <a:off x="6228185" y="4364162"/>
            <a:ext cx="2664295" cy="369887"/>
          </a:xfrm>
          <a:prstGeom prst="rect">
            <a:avLst/>
          </a:prstGeom>
          <a:noFill/>
          <a:ln w="2540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ru-RU" altLang="ru-RU" dirty="0"/>
              <a:t>КОМПИЛЯЦИЯ</a:t>
            </a:r>
          </a:p>
        </p:txBody>
      </p:sp>
      <p:sp>
        <p:nvSpPr>
          <p:cNvPr id="17" name="TextBox 9"/>
          <p:cNvSpPr txBox="1">
            <a:spLocks noChangeArrowheads="1"/>
          </p:cNvSpPr>
          <p:nvPr/>
        </p:nvSpPr>
        <p:spPr bwMode="auto">
          <a:xfrm>
            <a:off x="6228184" y="5085184"/>
            <a:ext cx="2664296" cy="369888"/>
          </a:xfrm>
          <a:prstGeom prst="rect">
            <a:avLst/>
          </a:prstGeom>
          <a:noFill/>
          <a:ln w="2540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ru-RU" altLang="ru-RU"/>
              <a:t>ЗАГРУЗКА</a:t>
            </a:r>
          </a:p>
        </p:txBody>
      </p:sp>
      <p:sp>
        <p:nvSpPr>
          <p:cNvPr id="18" name="TextBox 10"/>
          <p:cNvSpPr txBox="1">
            <a:spLocks noChangeArrowheads="1"/>
          </p:cNvSpPr>
          <p:nvPr/>
        </p:nvSpPr>
        <p:spPr bwMode="auto">
          <a:xfrm>
            <a:off x="6228184" y="5769260"/>
            <a:ext cx="2655887" cy="369887"/>
          </a:xfrm>
          <a:prstGeom prst="rect">
            <a:avLst/>
          </a:prstGeom>
          <a:noFill/>
          <a:ln w="2540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ru-RU" altLang="ru-RU"/>
              <a:t>ВЫПОЛНЕНИЕ</a:t>
            </a:r>
          </a:p>
        </p:txBody>
      </p:sp>
      <p:sp>
        <p:nvSpPr>
          <p:cNvPr id="20" name="Стрелка вниз 19"/>
          <p:cNvSpPr/>
          <p:nvPr/>
        </p:nvSpPr>
        <p:spPr>
          <a:xfrm>
            <a:off x="7423050" y="5513412"/>
            <a:ext cx="322263" cy="1952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p>
        </p:txBody>
      </p:sp>
      <p:sp>
        <p:nvSpPr>
          <p:cNvPr id="21" name="TextBox 13"/>
          <p:cNvSpPr txBox="1">
            <a:spLocks noChangeArrowheads="1"/>
          </p:cNvSpPr>
          <p:nvPr/>
        </p:nvSpPr>
        <p:spPr bwMode="auto">
          <a:xfrm>
            <a:off x="6228184" y="3609020"/>
            <a:ext cx="2664296" cy="368300"/>
          </a:xfrm>
          <a:prstGeom prst="rect">
            <a:avLst/>
          </a:prstGeom>
          <a:noFill/>
          <a:ln w="2540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ru-RU" altLang="ru-RU" dirty="0"/>
              <a:t>НАПИСАНИЕ</a:t>
            </a:r>
          </a:p>
        </p:txBody>
      </p:sp>
      <p:sp>
        <p:nvSpPr>
          <p:cNvPr id="22" name="Стрелка вниз 21"/>
          <p:cNvSpPr/>
          <p:nvPr/>
        </p:nvSpPr>
        <p:spPr>
          <a:xfrm>
            <a:off x="7416316" y="4077072"/>
            <a:ext cx="320675" cy="1936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p>
        </p:txBody>
      </p:sp>
      <p:sp>
        <p:nvSpPr>
          <p:cNvPr id="24" name="Стрелка вниз 23"/>
          <p:cNvSpPr/>
          <p:nvPr/>
        </p:nvSpPr>
        <p:spPr>
          <a:xfrm>
            <a:off x="7407175" y="4797449"/>
            <a:ext cx="320675" cy="1952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p>
        </p:txBody>
      </p:sp>
      <p:sp>
        <p:nvSpPr>
          <p:cNvPr id="25" name="Дата 1"/>
          <p:cNvSpPr>
            <a:spLocks noGrp="1"/>
          </p:cNvSpPr>
          <p:nvPr>
            <p:ph type="dt" sz="half" idx="2"/>
          </p:nvPr>
        </p:nvSpPr>
        <p:spPr>
          <a:xfrm>
            <a:off x="288759" y="6459786"/>
            <a:ext cx="2388406" cy="365125"/>
          </a:xfrm>
        </p:spPr>
        <p:txBody>
          <a:bodyPr>
            <a:normAutofit/>
          </a:bodyPr>
          <a:lstStyle/>
          <a:p>
            <a:pPr>
              <a:tabLst>
                <a:tab pos="1347788" algn="l"/>
              </a:tabLst>
            </a:pPr>
            <a:r>
              <a:rPr lang="ru-RU" dirty="0"/>
              <a:t>Левкович Н.В.</a:t>
            </a:r>
            <a:r>
              <a:rPr lang="en-US" dirty="0"/>
              <a:t>	</a:t>
            </a:r>
            <a:r>
              <a:rPr lang="ru-RU" dirty="0"/>
              <a:t>2021/2022</a:t>
            </a:r>
          </a:p>
        </p:txBody>
      </p:sp>
      <p:sp>
        <p:nvSpPr>
          <p:cNvPr id="26" name="Нижний колонтитул 2"/>
          <p:cNvSpPr>
            <a:spLocks noGrp="1"/>
          </p:cNvSpPr>
          <p:nvPr>
            <p:ph type="ftr" sz="quarter" idx="3"/>
          </p:nvPr>
        </p:nvSpPr>
        <p:spPr>
          <a:xfrm>
            <a:off x="2764640" y="6459786"/>
            <a:ext cx="3764498" cy="365125"/>
          </a:xfrm>
        </p:spPr>
        <p:txBody>
          <a:bodyPr/>
          <a:lstStyle/>
          <a:p>
            <a:r>
              <a:rPr lang="ru-RU"/>
              <a:t>принципы работы компьютера</a:t>
            </a:r>
            <a:endParaRPr lang="ru-RU" dirty="0"/>
          </a:p>
        </p:txBody>
      </p:sp>
      <p:sp>
        <p:nvSpPr>
          <p:cNvPr id="27" name="Заголовок 1"/>
          <p:cNvSpPr txBox="1">
            <a:spLocks/>
          </p:cNvSpPr>
          <p:nvPr/>
        </p:nvSpPr>
        <p:spPr>
          <a:xfrm>
            <a:off x="822961" y="240423"/>
            <a:ext cx="7543800" cy="729665"/>
          </a:xfrm>
          <a:prstGeom prst="rect">
            <a:avLst/>
          </a:prstGeom>
        </p:spPr>
        <p:txBody>
          <a:bodyPr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sz="4000" b="1" dirty="0">
                <a:solidFill>
                  <a:schemeClr val="tx1">
                    <a:lumMod val="50000"/>
                    <a:lumOff val="50000"/>
                  </a:schemeClr>
                </a:solidFill>
              </a:rPr>
              <a:t>Предмет программирования </a:t>
            </a:r>
            <a:endParaRPr lang="ru-RU" sz="4000" dirty="0"/>
          </a:p>
        </p:txBody>
      </p:sp>
    </p:spTree>
    <p:extLst>
      <p:ext uri="{BB962C8B-B14F-4D97-AF65-F5344CB8AC3E}">
        <p14:creationId xmlns:p14="http://schemas.microsoft.com/office/powerpoint/2010/main" val="327415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0" grpId="0" animBg="1"/>
      <p:bldP spid="21" grpId="0" animBg="1"/>
      <p:bldP spid="22" grpId="0" animBg="1"/>
      <p:bldP spid="2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омер слайда 4"/>
          <p:cNvSpPr>
            <a:spLocks noGrp="1"/>
          </p:cNvSpPr>
          <p:nvPr>
            <p:ph type="sldNum" sz="quarter" idx="4"/>
          </p:nvPr>
        </p:nvSpPr>
        <p:spPr>
          <a:xfrm>
            <a:off x="7425344" y="6459786"/>
            <a:ext cx="984019" cy="365125"/>
          </a:xfrm>
        </p:spPr>
        <p:txBody>
          <a:bodyPr/>
          <a:lstStyle/>
          <a:p>
            <a:fld id="{4FAB73BC-B049-4115-A692-8D63A059BFB8}" type="slidenum">
              <a:rPr lang="en-US" smtClean="0"/>
              <a:pPr/>
              <a:t>33</a:t>
            </a:fld>
            <a:endParaRPr lang="en-US" dirty="0"/>
          </a:p>
        </p:txBody>
      </p:sp>
      <p:sp>
        <p:nvSpPr>
          <p:cNvPr id="7" name="Rectangle 33"/>
          <p:cNvSpPr>
            <a:spLocks noChangeArrowheads="1"/>
          </p:cNvSpPr>
          <p:nvPr/>
        </p:nvSpPr>
        <p:spPr bwMode="auto">
          <a:xfrm>
            <a:off x="323528" y="2456892"/>
            <a:ext cx="8568952"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Arial" panose="020B0604020202020204" pitchFamily="34" charset="0"/>
              </a:defRPr>
            </a:lvl1pPr>
            <a:lvl2pPr marL="876300" indent="-41910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80000"/>
              <a:buFont typeface="Wingdings" panose="05000000000000000000" pitchFamily="2" charset="2"/>
              <a:buChar char="l"/>
            </a:pPr>
            <a:r>
              <a:rPr lang="ru-RU" altLang="ru-RU" sz="2400" b="1" dirty="0">
                <a:latin typeface="+mn-lt"/>
              </a:rPr>
              <a:t>Объектный код</a:t>
            </a:r>
            <a:r>
              <a:rPr lang="en-US" altLang="ru-RU" sz="2400" b="1" dirty="0">
                <a:latin typeface="+mn-lt"/>
              </a:rPr>
              <a:t>  </a:t>
            </a:r>
            <a:r>
              <a:rPr lang="en-US" altLang="ru-RU" sz="2400" dirty="0">
                <a:latin typeface="+mn-lt"/>
              </a:rPr>
              <a:t>( *.</a:t>
            </a:r>
            <a:r>
              <a:rPr lang="en-US" altLang="ru-RU" sz="2400" dirty="0" err="1">
                <a:latin typeface="+mn-lt"/>
              </a:rPr>
              <a:t>obj</a:t>
            </a:r>
            <a:r>
              <a:rPr lang="en-US" altLang="ru-RU" sz="2400" dirty="0">
                <a:latin typeface="+mn-lt"/>
              </a:rPr>
              <a:t> )</a:t>
            </a:r>
            <a:endParaRPr lang="be-BY" altLang="ru-RU" sz="2400" dirty="0">
              <a:latin typeface="+mn-lt"/>
            </a:endParaRPr>
          </a:p>
          <a:p>
            <a:pPr marL="457200" lvl="1" indent="0" eaLnBrk="1" hangingPunct="1">
              <a:lnSpc>
                <a:spcPct val="90000"/>
              </a:lnSpc>
              <a:spcBef>
                <a:spcPct val="20000"/>
              </a:spcBef>
              <a:buClr>
                <a:schemeClr val="accent1"/>
              </a:buClr>
              <a:buSzPct val="70000"/>
            </a:pPr>
            <a:r>
              <a:rPr lang="ru-RU" altLang="ru-RU" sz="2400" dirty="0">
                <a:latin typeface="+mn-lt"/>
              </a:rPr>
              <a:t>Объектный код – результат компиляции исходного текста программного модуля.  Объектный код также представляет собой последовательность машинных команд, которая, однако, не может быть непосредственно выполнена ЭВМ. </a:t>
            </a:r>
          </a:p>
        </p:txBody>
      </p:sp>
      <p:sp>
        <p:nvSpPr>
          <p:cNvPr id="8" name="Rectangle 34"/>
          <p:cNvSpPr>
            <a:spLocks noChangeArrowheads="1"/>
          </p:cNvSpPr>
          <p:nvPr/>
        </p:nvSpPr>
        <p:spPr bwMode="auto">
          <a:xfrm>
            <a:off x="359532" y="1160748"/>
            <a:ext cx="8460940" cy="114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Arial" panose="020B0604020202020204" pitchFamily="34" charset="0"/>
              </a:defRPr>
            </a:lvl1pPr>
            <a:lvl2pPr marL="876300" indent="-41910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80000"/>
              <a:buFont typeface="Wingdings" panose="05000000000000000000" pitchFamily="2" charset="2"/>
              <a:buChar char="l"/>
            </a:pPr>
            <a:r>
              <a:rPr lang="ru-RU" altLang="ru-RU" sz="2400" b="1" dirty="0">
                <a:latin typeface="+mn-lt"/>
              </a:rPr>
              <a:t>Исходный текст </a:t>
            </a:r>
            <a:r>
              <a:rPr lang="en-US" altLang="ru-RU" sz="2400" dirty="0">
                <a:latin typeface="+mn-lt"/>
              </a:rPr>
              <a:t>(</a:t>
            </a:r>
            <a:r>
              <a:rPr lang="ru-RU" altLang="ru-RU" sz="2400" dirty="0">
                <a:latin typeface="+mn-lt"/>
              </a:rPr>
              <a:t> *</a:t>
            </a:r>
            <a:r>
              <a:rPr lang="en-US" altLang="ru-RU" sz="2400" dirty="0">
                <a:latin typeface="+mn-lt"/>
              </a:rPr>
              <a:t>.</a:t>
            </a:r>
            <a:r>
              <a:rPr lang="en-US" altLang="ru-RU" sz="2400" dirty="0" err="1">
                <a:latin typeface="+mn-lt"/>
              </a:rPr>
              <a:t>asm</a:t>
            </a:r>
            <a:r>
              <a:rPr lang="en-US" altLang="ru-RU" sz="2400" dirty="0">
                <a:latin typeface="+mn-lt"/>
              </a:rPr>
              <a:t>, *.h, *.</a:t>
            </a:r>
            <a:r>
              <a:rPr lang="en-US" altLang="ru-RU" sz="2400" dirty="0" err="1">
                <a:latin typeface="+mn-lt"/>
              </a:rPr>
              <a:t>cpp</a:t>
            </a:r>
            <a:r>
              <a:rPr lang="en-US" altLang="ru-RU" sz="2400" dirty="0">
                <a:latin typeface="+mn-lt"/>
              </a:rPr>
              <a:t> )</a:t>
            </a:r>
            <a:endParaRPr lang="be-BY" altLang="ru-RU" sz="2400" dirty="0">
              <a:latin typeface="+mn-lt"/>
            </a:endParaRPr>
          </a:p>
          <a:p>
            <a:pPr marL="457200" lvl="1" indent="0" eaLnBrk="1" hangingPunct="1">
              <a:lnSpc>
                <a:spcPct val="90000"/>
              </a:lnSpc>
              <a:spcBef>
                <a:spcPct val="20000"/>
              </a:spcBef>
              <a:buClr>
                <a:schemeClr val="accent1"/>
              </a:buClr>
              <a:buSzPct val="70000"/>
            </a:pPr>
            <a:r>
              <a:rPr lang="ru-RU" altLang="ru-RU" sz="2400" dirty="0">
                <a:latin typeface="+mn-lt"/>
              </a:rPr>
              <a:t>Исходный текст (программа на языке программирования или Ассемблере) – последовательность </a:t>
            </a:r>
            <a:r>
              <a:rPr lang="en-US" altLang="ru-RU" sz="2400" dirty="0">
                <a:latin typeface="+mn-lt"/>
              </a:rPr>
              <a:t>ASCII</a:t>
            </a:r>
            <a:r>
              <a:rPr lang="ru-RU" altLang="ru-RU" sz="2400" dirty="0">
                <a:latin typeface="+mn-lt"/>
              </a:rPr>
              <a:t> – символов. </a:t>
            </a:r>
          </a:p>
        </p:txBody>
      </p:sp>
      <p:sp>
        <p:nvSpPr>
          <p:cNvPr id="9" name="Заголовок 1"/>
          <p:cNvSpPr txBox="1">
            <a:spLocks/>
          </p:cNvSpPr>
          <p:nvPr/>
        </p:nvSpPr>
        <p:spPr>
          <a:xfrm>
            <a:off x="822961" y="240423"/>
            <a:ext cx="7543800" cy="729665"/>
          </a:xfrm>
          <a:prstGeom prst="rect">
            <a:avLst/>
          </a:prstGeom>
        </p:spPr>
        <p:txBody>
          <a:bodyPr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sz="4000" b="1" dirty="0">
                <a:solidFill>
                  <a:schemeClr val="tx1">
                    <a:lumMod val="50000"/>
                    <a:lumOff val="50000"/>
                  </a:schemeClr>
                </a:solidFill>
              </a:rPr>
              <a:t>Предмет программирования </a:t>
            </a:r>
            <a:endParaRPr lang="ru-RU" sz="4000" dirty="0"/>
          </a:p>
        </p:txBody>
      </p:sp>
      <p:sp>
        <p:nvSpPr>
          <p:cNvPr id="11" name="Rectangle 5"/>
          <p:cNvSpPr txBox="1">
            <a:spLocks noChangeArrowheads="1"/>
          </p:cNvSpPr>
          <p:nvPr/>
        </p:nvSpPr>
        <p:spPr bwMode="auto">
          <a:xfrm>
            <a:off x="323528" y="4437112"/>
            <a:ext cx="8568952" cy="15113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vl6pPr marL="25146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9pPr>
          </a:lstStyle>
          <a:p>
            <a:pPr marL="457200" marR="0" lvl="0" indent="-457200" algn="l" defTabSz="914400" rtl="0" eaLnBrk="1" fontAlgn="base" latinLnBrk="0" hangingPunct="1">
              <a:lnSpc>
                <a:spcPct val="90000"/>
              </a:lnSpc>
              <a:spcBef>
                <a:spcPct val="20000"/>
              </a:spcBef>
              <a:spcAft>
                <a:spcPct val="0"/>
              </a:spcAft>
              <a:buClr>
                <a:schemeClr val="accent1"/>
              </a:buClr>
              <a:buSzPct val="80000"/>
              <a:buFont typeface="Wingdings" panose="05000000000000000000" pitchFamily="2" charset="2"/>
              <a:buChar char="l"/>
              <a:tabLst/>
              <a:defRPr/>
            </a:pPr>
            <a:r>
              <a:rPr kumimoji="0" lang="ru-RU" altLang="ru-RU" sz="2400" b="1" i="0" u="none" strike="noStrike" kern="0" cap="none" spc="0" normalizeH="0" baseline="0" noProof="0" dirty="0">
                <a:ln>
                  <a:noFill/>
                </a:ln>
                <a:solidFill>
                  <a:srgbClr val="000000"/>
                </a:solidFill>
                <a:effectLst/>
                <a:uLnTx/>
                <a:uFillTx/>
              </a:rPr>
              <a:t>Исполнимый код</a:t>
            </a:r>
            <a:r>
              <a:rPr kumimoji="0" lang="en-US" altLang="ru-RU" sz="2400" b="1" i="0" u="none" strike="noStrike" kern="0" cap="none" spc="0" normalizeH="0" baseline="0" noProof="0" dirty="0">
                <a:ln>
                  <a:noFill/>
                </a:ln>
                <a:solidFill>
                  <a:srgbClr val="000000"/>
                </a:solidFill>
                <a:effectLst/>
                <a:uLnTx/>
                <a:uFillTx/>
              </a:rPr>
              <a:t> </a:t>
            </a:r>
            <a:r>
              <a:rPr lang="en-US" altLang="ru-RU" sz="2400" kern="0" dirty="0">
                <a:solidFill>
                  <a:srgbClr val="000000"/>
                </a:solidFill>
              </a:rPr>
              <a:t>(</a:t>
            </a:r>
            <a:r>
              <a:rPr kumimoji="0" lang="en-US" altLang="ru-RU" sz="2400" i="0" u="none" strike="noStrike" kern="0" cap="none" spc="0" normalizeH="0" baseline="0" noProof="0" dirty="0">
                <a:ln>
                  <a:noFill/>
                </a:ln>
                <a:solidFill>
                  <a:srgbClr val="000000"/>
                </a:solidFill>
                <a:effectLst/>
                <a:uLnTx/>
                <a:uFillTx/>
              </a:rPr>
              <a:t>*.exe, *.</a:t>
            </a:r>
            <a:r>
              <a:rPr kumimoji="0" lang="en-US" altLang="ru-RU" sz="2400" i="0" u="none" strike="noStrike" kern="0" cap="none" spc="0" normalizeH="0" baseline="0" noProof="0" dirty="0" err="1">
                <a:ln>
                  <a:noFill/>
                </a:ln>
                <a:solidFill>
                  <a:srgbClr val="000000"/>
                </a:solidFill>
                <a:effectLst/>
                <a:uLnTx/>
                <a:uFillTx/>
              </a:rPr>
              <a:t>dll</a:t>
            </a:r>
            <a:r>
              <a:rPr kumimoji="0" lang="en-US" altLang="ru-RU" sz="2400" i="0" u="none" strike="noStrike" kern="0" cap="none" spc="0" normalizeH="0" baseline="0" noProof="0" dirty="0">
                <a:ln>
                  <a:noFill/>
                </a:ln>
                <a:solidFill>
                  <a:srgbClr val="000000"/>
                </a:solidFill>
                <a:effectLst/>
                <a:uLnTx/>
                <a:uFillTx/>
              </a:rPr>
              <a:t> )</a:t>
            </a:r>
            <a:endParaRPr kumimoji="0" lang="be-BY" altLang="ru-RU" sz="2400" i="0" u="none" strike="noStrike" kern="0" cap="none" spc="0" normalizeH="0" baseline="0" noProof="0" dirty="0">
              <a:ln>
                <a:noFill/>
              </a:ln>
              <a:solidFill>
                <a:srgbClr val="000000"/>
              </a:solidFill>
              <a:effectLst/>
              <a:uLnTx/>
              <a:uFillTx/>
            </a:endParaRPr>
          </a:p>
          <a:p>
            <a:pPr marL="446088" marR="0" lvl="1" indent="0" algn="l" defTabSz="914400" rtl="0" eaLnBrk="1" fontAlgn="base" latinLnBrk="0" hangingPunct="1">
              <a:lnSpc>
                <a:spcPct val="90000"/>
              </a:lnSpc>
              <a:spcBef>
                <a:spcPct val="20000"/>
              </a:spcBef>
              <a:spcAft>
                <a:spcPct val="0"/>
              </a:spcAft>
              <a:buClr>
                <a:srgbClr val="99CCFF"/>
              </a:buClr>
              <a:buSzPct val="70000"/>
              <a:buNone/>
              <a:tabLst/>
              <a:defRPr/>
            </a:pPr>
            <a:r>
              <a:rPr kumimoji="0" lang="ru-RU" altLang="ru-RU" sz="2400" b="0" i="0" u="none" strike="noStrike" kern="0" cap="none" spc="0" normalizeH="0" baseline="0" noProof="0" dirty="0">
                <a:ln>
                  <a:noFill/>
                </a:ln>
                <a:solidFill>
                  <a:srgbClr val="000000"/>
                </a:solidFill>
                <a:effectLst/>
                <a:uLnTx/>
                <a:uFillTx/>
              </a:rPr>
              <a:t>Исполнимая программа во время исполнения хранится в оперативной памяти. Иначе она хранится во внешней памяти в виде файла, содержащего последовательность машинных команд. </a:t>
            </a:r>
          </a:p>
        </p:txBody>
      </p:sp>
      <p:sp>
        <p:nvSpPr>
          <p:cNvPr id="10" name="Дата 1"/>
          <p:cNvSpPr>
            <a:spLocks noGrp="1"/>
          </p:cNvSpPr>
          <p:nvPr>
            <p:ph type="dt" sz="half" idx="2"/>
          </p:nvPr>
        </p:nvSpPr>
        <p:spPr>
          <a:xfrm>
            <a:off x="288759" y="6459786"/>
            <a:ext cx="2388406" cy="365125"/>
          </a:xfrm>
        </p:spPr>
        <p:txBody>
          <a:bodyPr>
            <a:normAutofit/>
          </a:bodyPr>
          <a:lstStyle/>
          <a:p>
            <a:pPr>
              <a:tabLst>
                <a:tab pos="1347788" algn="l"/>
              </a:tabLst>
            </a:pPr>
            <a:r>
              <a:rPr lang="ru-RU" dirty="0"/>
              <a:t>Левкович Н.В.</a:t>
            </a:r>
            <a:r>
              <a:rPr lang="en-US" dirty="0"/>
              <a:t>	</a:t>
            </a:r>
            <a:r>
              <a:rPr lang="ru-RU" dirty="0"/>
              <a:t>2021/2022</a:t>
            </a:r>
          </a:p>
        </p:txBody>
      </p:sp>
      <p:sp>
        <p:nvSpPr>
          <p:cNvPr id="12" name="Нижний колонтитул 2"/>
          <p:cNvSpPr>
            <a:spLocks noGrp="1"/>
          </p:cNvSpPr>
          <p:nvPr>
            <p:ph type="ftr" sz="quarter" idx="3"/>
          </p:nvPr>
        </p:nvSpPr>
        <p:spPr>
          <a:xfrm>
            <a:off x="2764640" y="6459786"/>
            <a:ext cx="3764498" cy="365125"/>
          </a:xfrm>
        </p:spPr>
        <p:txBody>
          <a:bodyPr/>
          <a:lstStyle/>
          <a:p>
            <a:r>
              <a:rPr lang="ru-RU"/>
              <a:t>принципы работы компьютера</a:t>
            </a:r>
            <a:endParaRPr lang="ru-RU" dirty="0"/>
          </a:p>
        </p:txBody>
      </p:sp>
    </p:spTree>
    <p:extLst>
      <p:ext uri="{BB962C8B-B14F-4D97-AF65-F5344CB8AC3E}">
        <p14:creationId xmlns:p14="http://schemas.microsoft.com/office/powerpoint/2010/main" val="30000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омер слайда 4"/>
          <p:cNvSpPr>
            <a:spLocks noGrp="1"/>
          </p:cNvSpPr>
          <p:nvPr>
            <p:ph type="sldNum" sz="quarter" idx="4"/>
          </p:nvPr>
        </p:nvSpPr>
        <p:spPr>
          <a:xfrm>
            <a:off x="7425344" y="6459786"/>
            <a:ext cx="984019" cy="365125"/>
          </a:xfrm>
        </p:spPr>
        <p:txBody>
          <a:bodyPr/>
          <a:lstStyle/>
          <a:p>
            <a:fld id="{4FAB73BC-B049-4115-A692-8D63A059BFB8}" type="slidenum">
              <a:rPr lang="en-US" smtClean="0"/>
              <a:pPr/>
              <a:t>34</a:t>
            </a:fld>
            <a:endParaRPr lang="en-US" dirty="0"/>
          </a:p>
        </p:txBody>
      </p:sp>
      <p:sp>
        <p:nvSpPr>
          <p:cNvPr id="9" name="Заголовок 1"/>
          <p:cNvSpPr txBox="1">
            <a:spLocks/>
          </p:cNvSpPr>
          <p:nvPr/>
        </p:nvSpPr>
        <p:spPr>
          <a:xfrm>
            <a:off x="822961" y="240423"/>
            <a:ext cx="7543800" cy="729665"/>
          </a:xfrm>
          <a:prstGeom prst="rect">
            <a:avLst/>
          </a:prstGeom>
        </p:spPr>
        <p:txBody>
          <a:bodyPr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sz="4000" b="1" dirty="0">
                <a:solidFill>
                  <a:schemeClr val="tx1">
                    <a:lumMod val="50000"/>
                    <a:lumOff val="50000"/>
                  </a:schemeClr>
                </a:solidFill>
              </a:rPr>
              <a:t>Предмет программирования </a:t>
            </a:r>
            <a:endParaRPr lang="ru-RU" sz="4000" dirty="0"/>
          </a:p>
        </p:txBody>
      </p:sp>
      <p:sp>
        <p:nvSpPr>
          <p:cNvPr id="62" name="Дата 1"/>
          <p:cNvSpPr>
            <a:spLocks noGrp="1"/>
          </p:cNvSpPr>
          <p:nvPr>
            <p:ph type="dt" sz="half" idx="2"/>
          </p:nvPr>
        </p:nvSpPr>
        <p:spPr>
          <a:xfrm>
            <a:off x="288759" y="6459786"/>
            <a:ext cx="2388406" cy="365125"/>
          </a:xfrm>
        </p:spPr>
        <p:txBody>
          <a:bodyPr>
            <a:normAutofit/>
          </a:bodyPr>
          <a:lstStyle/>
          <a:p>
            <a:pPr>
              <a:tabLst>
                <a:tab pos="1347788" algn="l"/>
              </a:tabLst>
            </a:pPr>
            <a:r>
              <a:rPr lang="ru-RU" dirty="0"/>
              <a:t>Левкович Н.В.</a:t>
            </a:r>
            <a:r>
              <a:rPr lang="en-US" dirty="0"/>
              <a:t>	</a:t>
            </a:r>
            <a:r>
              <a:rPr lang="ru-RU" dirty="0"/>
              <a:t>2021/2022</a:t>
            </a:r>
          </a:p>
        </p:txBody>
      </p:sp>
      <p:sp>
        <p:nvSpPr>
          <p:cNvPr id="63" name="Нижний колонтитул 2"/>
          <p:cNvSpPr>
            <a:spLocks noGrp="1"/>
          </p:cNvSpPr>
          <p:nvPr>
            <p:ph type="ftr" sz="quarter" idx="3"/>
          </p:nvPr>
        </p:nvSpPr>
        <p:spPr>
          <a:xfrm>
            <a:off x="2764640" y="6459786"/>
            <a:ext cx="3764498" cy="365125"/>
          </a:xfrm>
        </p:spPr>
        <p:txBody>
          <a:bodyPr/>
          <a:lstStyle/>
          <a:p>
            <a:r>
              <a:rPr lang="ru-RU"/>
              <a:t>принципы работы компьютера</a:t>
            </a:r>
            <a:endParaRPr lang="ru-RU" dirty="0"/>
          </a:p>
        </p:txBody>
      </p:sp>
      <p:sp>
        <p:nvSpPr>
          <p:cNvPr id="12" name="Блок-схема: процесс 11"/>
          <p:cNvSpPr/>
          <p:nvPr/>
        </p:nvSpPr>
        <p:spPr bwMode="auto">
          <a:xfrm>
            <a:off x="4869593" y="1088741"/>
            <a:ext cx="1814195" cy="577980"/>
          </a:xfrm>
          <a:prstGeom prst="flowChartProcess">
            <a:avLst/>
          </a:prstGeom>
          <a:solidFill>
            <a:srgbClr val="F1FAFD"/>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ru-RU" sz="2000" dirty="0">
                <a:solidFill>
                  <a:schemeClr val="tx1">
                    <a:lumMod val="65000"/>
                    <a:lumOff val="35000"/>
                  </a:schemeClr>
                </a:solidFill>
              </a:rPr>
              <a:t>Текстовый редактор</a:t>
            </a:r>
          </a:p>
        </p:txBody>
      </p:sp>
      <p:cxnSp>
        <p:nvCxnSpPr>
          <p:cNvPr id="13" name="Прямая со стрелкой 12"/>
          <p:cNvCxnSpPr>
            <a:stCxn id="12" idx="3"/>
          </p:cNvCxnSpPr>
          <p:nvPr/>
        </p:nvCxnSpPr>
        <p:spPr bwMode="auto">
          <a:xfrm>
            <a:off x="6683788" y="1377731"/>
            <a:ext cx="546444" cy="914456"/>
          </a:xfrm>
          <a:prstGeom prst="straightConnector1">
            <a:avLst/>
          </a:prstGeom>
          <a:ln w="28575">
            <a:solidFill>
              <a:schemeClr val="accent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71" name="Группа 70"/>
          <p:cNvGrpSpPr/>
          <p:nvPr/>
        </p:nvGrpSpPr>
        <p:grpSpPr>
          <a:xfrm>
            <a:off x="251520" y="1204344"/>
            <a:ext cx="4618073" cy="802012"/>
            <a:chOff x="251520" y="1204344"/>
            <a:chExt cx="4618073" cy="802012"/>
          </a:xfrm>
        </p:grpSpPr>
        <p:grpSp>
          <p:nvGrpSpPr>
            <p:cNvPr id="14" name="Группа 17"/>
            <p:cNvGrpSpPr>
              <a:grpSpLocks/>
            </p:cNvGrpSpPr>
            <p:nvPr/>
          </p:nvGrpSpPr>
          <p:grpSpPr bwMode="auto">
            <a:xfrm>
              <a:off x="251520" y="1204344"/>
              <a:ext cx="3901816" cy="802012"/>
              <a:chOff x="5092309" y="1755579"/>
              <a:chExt cx="1352046" cy="712118"/>
            </a:xfrm>
          </p:grpSpPr>
          <p:sp>
            <p:nvSpPr>
              <p:cNvPr id="60" name="Блок-схема: карточка 59"/>
              <p:cNvSpPr/>
              <p:nvPr/>
            </p:nvSpPr>
            <p:spPr>
              <a:xfrm flipH="1">
                <a:off x="5092310" y="1755579"/>
                <a:ext cx="1352045" cy="712118"/>
              </a:xfrm>
              <a:prstGeom prst="flowChartPunchedCar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p>
            </p:txBody>
          </p:sp>
          <p:sp>
            <p:nvSpPr>
              <p:cNvPr id="61" name="Блок-схема: процесс 60"/>
              <p:cNvSpPr/>
              <p:nvPr/>
            </p:nvSpPr>
            <p:spPr>
              <a:xfrm>
                <a:off x="5092309" y="1755579"/>
                <a:ext cx="1352045" cy="712118"/>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ru-RU" b="1" dirty="0">
                    <a:solidFill>
                      <a:srgbClr val="C00000"/>
                    </a:solidFill>
                  </a:rPr>
                  <a:t>Исходный текст </a:t>
                </a:r>
                <a:br>
                  <a:rPr lang="ru-RU" b="1" dirty="0">
                    <a:solidFill>
                      <a:srgbClr val="C00000"/>
                    </a:solidFill>
                  </a:rPr>
                </a:br>
                <a:r>
                  <a:rPr lang="ru-RU" dirty="0">
                    <a:solidFill>
                      <a:schemeClr val="accent6">
                        <a:lumMod val="50000"/>
                      </a:schemeClr>
                    </a:solidFill>
                  </a:rPr>
                  <a:t>программы создается текстовым редактором и записывается на диске</a:t>
                </a:r>
              </a:p>
            </p:txBody>
          </p:sp>
        </p:grpSp>
        <p:cxnSp>
          <p:nvCxnSpPr>
            <p:cNvPr id="15" name="Прямая соединительная линия 14"/>
            <p:cNvCxnSpPr>
              <a:stCxn id="12" idx="1"/>
              <a:endCxn id="61" idx="3"/>
            </p:cNvCxnSpPr>
            <p:nvPr/>
          </p:nvCxnSpPr>
          <p:spPr bwMode="auto">
            <a:xfrm flipH="1">
              <a:off x="4153333" y="1377731"/>
              <a:ext cx="716260" cy="227619"/>
            </a:xfrm>
            <a:prstGeom prst="line">
              <a:avLst/>
            </a:prstGeom>
            <a:ln w="317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6" name="Блок-схема: процесс 15"/>
          <p:cNvSpPr/>
          <p:nvPr/>
        </p:nvSpPr>
        <p:spPr bwMode="auto">
          <a:xfrm>
            <a:off x="4869593" y="1912199"/>
            <a:ext cx="1814195" cy="507773"/>
          </a:xfrm>
          <a:prstGeom prst="flowChartProcess">
            <a:avLst/>
          </a:prstGeom>
          <a:solidFill>
            <a:srgbClr val="F1FAFD"/>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ru-RU" sz="2000" dirty="0">
                <a:solidFill>
                  <a:schemeClr val="tx1">
                    <a:lumMod val="65000"/>
                    <a:lumOff val="35000"/>
                  </a:schemeClr>
                </a:solidFill>
              </a:rPr>
              <a:t>Препроцессор</a:t>
            </a:r>
          </a:p>
        </p:txBody>
      </p:sp>
      <p:cxnSp>
        <p:nvCxnSpPr>
          <p:cNvPr id="17" name="Прямая со стрелкой 16"/>
          <p:cNvCxnSpPr>
            <a:stCxn id="16" idx="3"/>
          </p:cNvCxnSpPr>
          <p:nvPr/>
        </p:nvCxnSpPr>
        <p:spPr bwMode="auto">
          <a:xfrm>
            <a:off x="6683788" y="2166086"/>
            <a:ext cx="514498" cy="364856"/>
          </a:xfrm>
          <a:prstGeom prst="straightConnector1">
            <a:avLst/>
          </a:prstGeom>
          <a:ln w="28575">
            <a:solidFill>
              <a:schemeClr val="accent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72" name="Группа 71"/>
          <p:cNvGrpSpPr/>
          <p:nvPr/>
        </p:nvGrpSpPr>
        <p:grpSpPr>
          <a:xfrm>
            <a:off x="251520" y="2066884"/>
            <a:ext cx="4618072" cy="506092"/>
            <a:chOff x="251520" y="2066884"/>
            <a:chExt cx="4618072" cy="506092"/>
          </a:xfrm>
        </p:grpSpPr>
        <p:grpSp>
          <p:nvGrpSpPr>
            <p:cNvPr id="18" name="Группа 17"/>
            <p:cNvGrpSpPr>
              <a:grpSpLocks/>
            </p:cNvGrpSpPr>
            <p:nvPr/>
          </p:nvGrpSpPr>
          <p:grpSpPr bwMode="auto">
            <a:xfrm>
              <a:off x="251520" y="2066884"/>
              <a:ext cx="3916947" cy="506092"/>
              <a:chOff x="5092958" y="1757399"/>
              <a:chExt cx="1351314" cy="709427"/>
            </a:xfrm>
          </p:grpSpPr>
          <p:sp>
            <p:nvSpPr>
              <p:cNvPr id="58" name="Блок-схема: карточка 57"/>
              <p:cNvSpPr/>
              <p:nvPr/>
            </p:nvSpPr>
            <p:spPr>
              <a:xfrm flipH="1">
                <a:off x="5092959" y="1757399"/>
                <a:ext cx="1351313" cy="709426"/>
              </a:xfrm>
              <a:prstGeom prst="flowChartPunchedCar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p>
            </p:txBody>
          </p:sp>
          <p:sp>
            <p:nvSpPr>
              <p:cNvPr id="59" name="Блок-схема: процесс 58"/>
              <p:cNvSpPr/>
              <p:nvPr/>
            </p:nvSpPr>
            <p:spPr>
              <a:xfrm>
                <a:off x="5092958" y="1757399"/>
                <a:ext cx="1351314" cy="709427"/>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ru-RU" dirty="0">
                    <a:solidFill>
                      <a:schemeClr val="accent6">
                        <a:lumMod val="50000"/>
                      </a:schemeClr>
                    </a:solidFill>
                  </a:rPr>
                  <a:t>Препроцессор преобразовывает </a:t>
                </a:r>
                <a:r>
                  <a:rPr lang="ru-RU" b="1" dirty="0">
                    <a:solidFill>
                      <a:schemeClr val="accent6">
                        <a:lumMod val="50000"/>
                      </a:schemeClr>
                    </a:solidFill>
                  </a:rPr>
                  <a:t>исходный текст</a:t>
                </a:r>
              </a:p>
            </p:txBody>
          </p:sp>
        </p:grpSp>
        <p:cxnSp>
          <p:nvCxnSpPr>
            <p:cNvPr id="19" name="Прямая соединительная линия 18"/>
            <p:cNvCxnSpPr>
              <a:stCxn id="16" idx="1"/>
              <a:endCxn id="59" idx="3"/>
            </p:cNvCxnSpPr>
            <p:nvPr/>
          </p:nvCxnSpPr>
          <p:spPr bwMode="auto">
            <a:xfrm flipH="1">
              <a:off x="4168464" y="2166086"/>
              <a:ext cx="701128" cy="153844"/>
            </a:xfrm>
            <a:prstGeom prst="line">
              <a:avLst/>
            </a:prstGeom>
            <a:ln w="317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20" name="Прямая со стрелкой 19"/>
          <p:cNvCxnSpPr>
            <a:stCxn id="12" idx="2"/>
            <a:endCxn id="16" idx="0"/>
          </p:cNvCxnSpPr>
          <p:nvPr/>
        </p:nvCxnSpPr>
        <p:spPr bwMode="auto">
          <a:xfrm>
            <a:off x="5776691" y="1666721"/>
            <a:ext cx="0" cy="245478"/>
          </a:xfrm>
          <a:prstGeom prst="straightConnector1">
            <a:avLst/>
          </a:prstGeom>
          <a:ln w="31750">
            <a:solidFill>
              <a:schemeClr val="accent2"/>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1" name="Блок-схема: процесс 20"/>
          <p:cNvSpPr/>
          <p:nvPr/>
        </p:nvSpPr>
        <p:spPr bwMode="auto">
          <a:xfrm>
            <a:off x="4878000" y="2673859"/>
            <a:ext cx="1812513" cy="506091"/>
          </a:xfrm>
          <a:prstGeom prst="flowChartProcess">
            <a:avLst/>
          </a:prstGeom>
          <a:solidFill>
            <a:srgbClr val="F1FAFD"/>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ru-RU" sz="2000" dirty="0">
                <a:solidFill>
                  <a:schemeClr val="tx1">
                    <a:lumMod val="65000"/>
                    <a:lumOff val="35000"/>
                  </a:schemeClr>
                </a:solidFill>
              </a:rPr>
              <a:t>Компилятор</a:t>
            </a:r>
          </a:p>
        </p:txBody>
      </p:sp>
      <p:sp>
        <p:nvSpPr>
          <p:cNvPr id="22" name="Блок-схема: магнитный диск 21"/>
          <p:cNvSpPr/>
          <p:nvPr/>
        </p:nvSpPr>
        <p:spPr bwMode="auto">
          <a:xfrm>
            <a:off x="7226868" y="1890342"/>
            <a:ext cx="1321554" cy="202268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ru-RU" sz="2400" dirty="0"/>
              <a:t>Диск</a:t>
            </a:r>
            <a:r>
              <a:rPr lang="ru-RU" dirty="0"/>
              <a:t> </a:t>
            </a:r>
          </a:p>
        </p:txBody>
      </p:sp>
      <p:cxnSp>
        <p:nvCxnSpPr>
          <p:cNvPr id="23" name="Прямая со стрелкой 22"/>
          <p:cNvCxnSpPr>
            <a:stCxn id="21" idx="3"/>
            <a:endCxn id="22" idx="2"/>
          </p:cNvCxnSpPr>
          <p:nvPr/>
        </p:nvCxnSpPr>
        <p:spPr bwMode="auto">
          <a:xfrm flipV="1">
            <a:off x="6690513" y="2900843"/>
            <a:ext cx="536355" cy="26902"/>
          </a:xfrm>
          <a:prstGeom prst="straightConnector1">
            <a:avLst/>
          </a:prstGeom>
          <a:ln w="28575">
            <a:solidFill>
              <a:schemeClr val="accent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73" name="Группа 72"/>
          <p:cNvGrpSpPr/>
          <p:nvPr/>
        </p:nvGrpSpPr>
        <p:grpSpPr>
          <a:xfrm>
            <a:off x="251519" y="2658726"/>
            <a:ext cx="4626482" cy="590254"/>
            <a:chOff x="251519" y="2658726"/>
            <a:chExt cx="4626482" cy="590254"/>
          </a:xfrm>
        </p:grpSpPr>
        <p:grpSp>
          <p:nvGrpSpPr>
            <p:cNvPr id="24" name="Группа 17"/>
            <p:cNvGrpSpPr>
              <a:grpSpLocks/>
            </p:cNvGrpSpPr>
            <p:nvPr/>
          </p:nvGrpSpPr>
          <p:grpSpPr bwMode="auto">
            <a:xfrm>
              <a:off x="251519" y="2658726"/>
              <a:ext cx="3932073" cy="590254"/>
              <a:chOff x="4743174" y="1756953"/>
              <a:chExt cx="1700975" cy="557228"/>
            </a:xfrm>
          </p:grpSpPr>
          <p:sp>
            <p:nvSpPr>
              <p:cNvPr id="56" name="Блок-схема: карточка 55"/>
              <p:cNvSpPr/>
              <p:nvPr/>
            </p:nvSpPr>
            <p:spPr>
              <a:xfrm flipH="1">
                <a:off x="4743174" y="1756953"/>
                <a:ext cx="1700975" cy="557228"/>
              </a:xfrm>
              <a:prstGeom prst="flowChartPunchedCar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p>
            </p:txBody>
          </p:sp>
          <p:sp>
            <p:nvSpPr>
              <p:cNvPr id="57" name="Блок-схема: процесс 56"/>
              <p:cNvSpPr/>
              <p:nvPr/>
            </p:nvSpPr>
            <p:spPr>
              <a:xfrm>
                <a:off x="4743174" y="1756953"/>
                <a:ext cx="1700974" cy="557228"/>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ru-RU" dirty="0">
                    <a:solidFill>
                      <a:schemeClr val="accent6">
                        <a:lumMod val="50000"/>
                      </a:schemeClr>
                    </a:solidFill>
                  </a:rPr>
                  <a:t>Компилятор создает </a:t>
                </a:r>
                <a:r>
                  <a:rPr lang="ru-RU" b="1" dirty="0">
                    <a:solidFill>
                      <a:srgbClr val="C00000"/>
                    </a:solidFill>
                  </a:rPr>
                  <a:t>объектный код </a:t>
                </a:r>
                <a:br>
                  <a:rPr lang="ru-RU" b="1" dirty="0">
                    <a:solidFill>
                      <a:srgbClr val="C00000"/>
                    </a:solidFill>
                  </a:rPr>
                </a:br>
                <a:r>
                  <a:rPr lang="ru-RU" dirty="0">
                    <a:solidFill>
                      <a:schemeClr val="accent6">
                        <a:lumMod val="50000"/>
                      </a:schemeClr>
                    </a:solidFill>
                  </a:rPr>
                  <a:t>и сохраняет его на диске</a:t>
                </a:r>
                <a:endParaRPr lang="ru-RU" b="1" dirty="0">
                  <a:solidFill>
                    <a:schemeClr val="accent6">
                      <a:lumMod val="50000"/>
                    </a:schemeClr>
                  </a:solidFill>
                </a:endParaRPr>
              </a:p>
            </p:txBody>
          </p:sp>
        </p:grpSp>
        <p:cxnSp>
          <p:nvCxnSpPr>
            <p:cNvPr id="25" name="Прямая соединительная линия 24"/>
            <p:cNvCxnSpPr>
              <a:stCxn id="21" idx="1"/>
              <a:endCxn id="57" idx="3"/>
            </p:cNvCxnSpPr>
            <p:nvPr/>
          </p:nvCxnSpPr>
          <p:spPr bwMode="auto">
            <a:xfrm flipH="1">
              <a:off x="4183590" y="2926905"/>
              <a:ext cx="694411" cy="26948"/>
            </a:xfrm>
            <a:prstGeom prst="line">
              <a:avLst/>
            </a:prstGeom>
            <a:ln w="317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26" name="Прямая со стрелкой 25"/>
          <p:cNvCxnSpPr>
            <a:stCxn id="16" idx="2"/>
            <a:endCxn id="21" idx="0"/>
          </p:cNvCxnSpPr>
          <p:nvPr/>
        </p:nvCxnSpPr>
        <p:spPr bwMode="auto">
          <a:xfrm rot="16200000" flipH="1">
            <a:off x="5653109" y="2542713"/>
            <a:ext cx="253886" cy="8406"/>
          </a:xfrm>
          <a:prstGeom prst="straightConnector1">
            <a:avLst/>
          </a:prstGeom>
          <a:ln w="31750">
            <a:solidFill>
              <a:schemeClr val="accent2"/>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7" name="Блок-схема: процесс 26"/>
          <p:cNvSpPr/>
          <p:nvPr/>
        </p:nvSpPr>
        <p:spPr bwMode="auto">
          <a:xfrm>
            <a:off x="4884725" y="3388439"/>
            <a:ext cx="1814194" cy="507773"/>
          </a:xfrm>
          <a:prstGeom prst="flowChartProcess">
            <a:avLst/>
          </a:prstGeom>
          <a:solidFill>
            <a:srgbClr val="F1FAFD"/>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ru-RU" sz="2000" dirty="0">
                <a:solidFill>
                  <a:schemeClr val="tx1">
                    <a:lumMod val="65000"/>
                    <a:lumOff val="35000"/>
                  </a:schemeClr>
                </a:solidFill>
              </a:rPr>
              <a:t>Компоновщик</a:t>
            </a:r>
          </a:p>
        </p:txBody>
      </p:sp>
      <p:cxnSp>
        <p:nvCxnSpPr>
          <p:cNvPr id="28" name="Прямая со стрелкой 27"/>
          <p:cNvCxnSpPr>
            <a:stCxn id="27" idx="3"/>
          </p:cNvCxnSpPr>
          <p:nvPr/>
        </p:nvCxnSpPr>
        <p:spPr bwMode="auto">
          <a:xfrm flipV="1">
            <a:off x="6698920" y="3245524"/>
            <a:ext cx="531312" cy="396803"/>
          </a:xfrm>
          <a:prstGeom prst="straightConnector1">
            <a:avLst/>
          </a:prstGeom>
          <a:ln w="28575">
            <a:solidFill>
              <a:schemeClr val="accent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74" name="Группа 73"/>
          <p:cNvGrpSpPr/>
          <p:nvPr/>
        </p:nvGrpSpPr>
        <p:grpSpPr>
          <a:xfrm>
            <a:off x="251519" y="3320987"/>
            <a:ext cx="4633206" cy="1152129"/>
            <a:chOff x="251519" y="3320987"/>
            <a:chExt cx="4633206" cy="1152129"/>
          </a:xfrm>
        </p:grpSpPr>
        <p:grpSp>
          <p:nvGrpSpPr>
            <p:cNvPr id="29" name="Группа 17"/>
            <p:cNvGrpSpPr>
              <a:grpSpLocks/>
            </p:cNvGrpSpPr>
            <p:nvPr/>
          </p:nvGrpSpPr>
          <p:grpSpPr bwMode="auto">
            <a:xfrm>
              <a:off x="251519" y="3320987"/>
              <a:ext cx="3924434" cy="1152129"/>
              <a:chOff x="5105339" y="1646858"/>
              <a:chExt cx="1336251" cy="903292"/>
            </a:xfrm>
          </p:grpSpPr>
          <p:sp>
            <p:nvSpPr>
              <p:cNvPr id="55" name="Блок-схема: процесс 54"/>
              <p:cNvSpPr/>
              <p:nvPr/>
            </p:nvSpPr>
            <p:spPr>
              <a:xfrm>
                <a:off x="5105339" y="1646859"/>
                <a:ext cx="1336251" cy="903291"/>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ru-RU" dirty="0">
                    <a:solidFill>
                      <a:schemeClr val="accent6">
                        <a:lumMod val="50000"/>
                      </a:schemeClr>
                    </a:solidFill>
                  </a:rPr>
                  <a:t>Компоновщик связывает</a:t>
                </a:r>
                <a:br>
                  <a:rPr lang="ru-RU" dirty="0">
                    <a:solidFill>
                      <a:schemeClr val="accent6">
                        <a:lumMod val="50000"/>
                      </a:schemeClr>
                    </a:solidFill>
                  </a:rPr>
                </a:br>
                <a:r>
                  <a:rPr lang="ru-RU" dirty="0">
                    <a:solidFill>
                      <a:schemeClr val="accent6">
                        <a:lumMod val="50000"/>
                      </a:schemeClr>
                    </a:solidFill>
                  </a:rPr>
                  <a:t>объектный код с библиотеками, создает </a:t>
                </a:r>
                <a:r>
                  <a:rPr lang="ru-RU" b="1" dirty="0">
                    <a:solidFill>
                      <a:srgbClr val="C00000"/>
                    </a:solidFill>
                  </a:rPr>
                  <a:t>исполняемый файл </a:t>
                </a:r>
                <a:r>
                  <a:rPr lang="ru-RU" dirty="0">
                    <a:solidFill>
                      <a:schemeClr val="accent6">
                        <a:lumMod val="50000"/>
                      </a:schemeClr>
                    </a:solidFill>
                  </a:rPr>
                  <a:t>и сохраняет его на диске</a:t>
                </a:r>
                <a:endParaRPr lang="ru-RU" b="1" dirty="0">
                  <a:solidFill>
                    <a:schemeClr val="accent6">
                      <a:lumMod val="50000"/>
                    </a:schemeClr>
                  </a:solidFill>
                </a:endParaRPr>
              </a:p>
            </p:txBody>
          </p:sp>
          <p:sp>
            <p:nvSpPr>
              <p:cNvPr id="54" name="Блок-схема: карточка 53"/>
              <p:cNvSpPr/>
              <p:nvPr/>
            </p:nvSpPr>
            <p:spPr>
              <a:xfrm flipH="1">
                <a:off x="5105339" y="1646858"/>
                <a:ext cx="1336251" cy="903292"/>
              </a:xfrm>
              <a:prstGeom prst="flowChartPunchedCar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p>
            </p:txBody>
          </p:sp>
        </p:grpSp>
        <p:cxnSp>
          <p:nvCxnSpPr>
            <p:cNvPr id="30" name="Прямая соединительная линия 29"/>
            <p:cNvCxnSpPr>
              <a:stCxn id="27" idx="1"/>
              <a:endCxn id="55" idx="3"/>
            </p:cNvCxnSpPr>
            <p:nvPr/>
          </p:nvCxnSpPr>
          <p:spPr bwMode="auto">
            <a:xfrm flipH="1">
              <a:off x="4175953" y="3642327"/>
              <a:ext cx="708772" cy="254726"/>
            </a:xfrm>
            <a:prstGeom prst="line">
              <a:avLst/>
            </a:prstGeom>
            <a:ln w="317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31" name="Прямая со стрелкой 30"/>
          <p:cNvCxnSpPr>
            <a:stCxn id="21" idx="2"/>
            <a:endCxn id="27" idx="0"/>
          </p:cNvCxnSpPr>
          <p:nvPr/>
        </p:nvCxnSpPr>
        <p:spPr bwMode="auto">
          <a:xfrm rot="16200000" flipH="1">
            <a:off x="5683374" y="3280832"/>
            <a:ext cx="208489" cy="6725"/>
          </a:xfrm>
          <a:prstGeom prst="straightConnector1">
            <a:avLst/>
          </a:prstGeom>
          <a:ln w="31750">
            <a:solidFill>
              <a:schemeClr val="accent2"/>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32" name="Блок-схема: процесс 31"/>
          <p:cNvSpPr/>
          <p:nvPr/>
        </p:nvSpPr>
        <p:spPr bwMode="auto">
          <a:xfrm>
            <a:off x="4893132" y="4150099"/>
            <a:ext cx="1812513" cy="506091"/>
          </a:xfrm>
          <a:prstGeom prst="flowChartProcess">
            <a:avLst/>
          </a:prstGeom>
          <a:solidFill>
            <a:srgbClr val="00B0F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ru-RU" sz="2000" b="1" dirty="0">
                <a:solidFill>
                  <a:schemeClr val="bg1"/>
                </a:solidFill>
              </a:rPr>
              <a:t>Загрузчик</a:t>
            </a:r>
          </a:p>
        </p:txBody>
      </p:sp>
      <p:cxnSp>
        <p:nvCxnSpPr>
          <p:cNvPr id="33" name="Прямая со стрелкой 32"/>
          <p:cNvCxnSpPr>
            <a:stCxn id="32" idx="3"/>
          </p:cNvCxnSpPr>
          <p:nvPr/>
        </p:nvCxnSpPr>
        <p:spPr bwMode="auto">
          <a:xfrm flipV="1">
            <a:off x="6705645" y="3595248"/>
            <a:ext cx="524587" cy="807056"/>
          </a:xfrm>
          <a:prstGeom prst="straightConnector1">
            <a:avLst/>
          </a:prstGeom>
          <a:ln w="28575">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grpSp>
        <p:nvGrpSpPr>
          <p:cNvPr id="75" name="Группа 74"/>
          <p:cNvGrpSpPr/>
          <p:nvPr/>
        </p:nvGrpSpPr>
        <p:grpSpPr>
          <a:xfrm>
            <a:off x="251521" y="4403145"/>
            <a:ext cx="4641611" cy="920452"/>
            <a:chOff x="251521" y="4403145"/>
            <a:chExt cx="4641611" cy="920452"/>
          </a:xfrm>
        </p:grpSpPr>
        <p:grpSp>
          <p:nvGrpSpPr>
            <p:cNvPr id="34" name="Группа 17"/>
            <p:cNvGrpSpPr>
              <a:grpSpLocks/>
            </p:cNvGrpSpPr>
            <p:nvPr/>
          </p:nvGrpSpPr>
          <p:grpSpPr bwMode="auto">
            <a:xfrm>
              <a:off x="251521" y="4545124"/>
              <a:ext cx="3925348" cy="778473"/>
              <a:chOff x="4741801" y="1865134"/>
              <a:chExt cx="1702763" cy="711666"/>
            </a:xfrm>
          </p:grpSpPr>
          <p:sp>
            <p:nvSpPr>
              <p:cNvPr id="52" name="Блок-схема: карточка 51"/>
              <p:cNvSpPr/>
              <p:nvPr/>
            </p:nvSpPr>
            <p:spPr>
              <a:xfrm flipH="1">
                <a:off x="4741801" y="1865135"/>
                <a:ext cx="1702763" cy="711665"/>
              </a:xfrm>
              <a:prstGeom prst="flowChartPunchedCar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p>
            </p:txBody>
          </p:sp>
          <p:sp>
            <p:nvSpPr>
              <p:cNvPr id="53" name="Блок-схема: процесс 52"/>
              <p:cNvSpPr/>
              <p:nvPr/>
            </p:nvSpPr>
            <p:spPr>
              <a:xfrm>
                <a:off x="4741801" y="1865134"/>
                <a:ext cx="1702763" cy="71166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ru-RU" dirty="0">
                    <a:solidFill>
                      <a:schemeClr val="accent6">
                        <a:lumMod val="50000"/>
                      </a:schemeClr>
                    </a:solidFill>
                  </a:rPr>
                  <a:t>Загрузчик размещает</a:t>
                </a:r>
                <a:br>
                  <a:rPr lang="ru-RU" dirty="0">
                    <a:solidFill>
                      <a:schemeClr val="accent6">
                        <a:lumMod val="50000"/>
                      </a:schemeClr>
                    </a:solidFill>
                  </a:rPr>
                </a:br>
                <a:r>
                  <a:rPr lang="ru-RU" b="1" dirty="0">
                    <a:solidFill>
                      <a:schemeClr val="accent6">
                        <a:lumMod val="50000"/>
                      </a:schemeClr>
                    </a:solidFill>
                  </a:rPr>
                  <a:t>исполняемый файл </a:t>
                </a:r>
                <a:br>
                  <a:rPr lang="ru-RU" b="1" dirty="0">
                    <a:solidFill>
                      <a:schemeClr val="accent6">
                        <a:lumMod val="50000"/>
                      </a:schemeClr>
                    </a:solidFill>
                  </a:rPr>
                </a:br>
                <a:r>
                  <a:rPr lang="ru-RU" dirty="0">
                    <a:solidFill>
                      <a:schemeClr val="accent6">
                        <a:lumMod val="50000"/>
                      </a:schemeClr>
                    </a:solidFill>
                  </a:rPr>
                  <a:t>в оперативной памяти</a:t>
                </a:r>
                <a:endParaRPr lang="ru-RU" b="1" dirty="0">
                  <a:solidFill>
                    <a:schemeClr val="accent6">
                      <a:lumMod val="50000"/>
                    </a:schemeClr>
                  </a:solidFill>
                </a:endParaRPr>
              </a:p>
            </p:txBody>
          </p:sp>
        </p:grpSp>
        <p:cxnSp>
          <p:nvCxnSpPr>
            <p:cNvPr id="35" name="Прямая соединительная линия 34"/>
            <p:cNvCxnSpPr>
              <a:stCxn id="32" idx="1"/>
              <a:endCxn id="53" idx="3"/>
            </p:cNvCxnSpPr>
            <p:nvPr/>
          </p:nvCxnSpPr>
          <p:spPr bwMode="auto">
            <a:xfrm flipH="1">
              <a:off x="4176869" y="4403145"/>
              <a:ext cx="716263" cy="531214"/>
            </a:xfrm>
            <a:prstGeom prst="line">
              <a:avLst/>
            </a:prstGeom>
            <a:ln w="317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36" name="Прямая со стрелкой 35"/>
          <p:cNvCxnSpPr>
            <a:stCxn id="27" idx="2"/>
            <a:endCxn id="32" idx="0"/>
          </p:cNvCxnSpPr>
          <p:nvPr/>
        </p:nvCxnSpPr>
        <p:spPr bwMode="auto">
          <a:xfrm rot="16200000" flipH="1">
            <a:off x="5668241" y="4018952"/>
            <a:ext cx="253886" cy="8407"/>
          </a:xfrm>
          <a:prstGeom prst="straightConnector1">
            <a:avLst/>
          </a:prstGeom>
          <a:ln w="31750">
            <a:solidFill>
              <a:schemeClr val="accent2"/>
            </a:solidFill>
            <a:prstDash val="sysDot"/>
            <a:tailEnd type="arrow"/>
          </a:ln>
        </p:spPr>
        <p:style>
          <a:lnRef idx="1">
            <a:schemeClr val="accent1"/>
          </a:lnRef>
          <a:fillRef idx="0">
            <a:schemeClr val="accent1"/>
          </a:fillRef>
          <a:effectRef idx="0">
            <a:schemeClr val="accent1"/>
          </a:effectRef>
          <a:fontRef idx="minor">
            <a:schemeClr val="tx1"/>
          </a:fontRef>
        </p:style>
      </p:cxnSp>
      <p:grpSp>
        <p:nvGrpSpPr>
          <p:cNvPr id="37" name="Группа 115"/>
          <p:cNvGrpSpPr>
            <a:grpSpLocks/>
          </p:cNvGrpSpPr>
          <p:nvPr/>
        </p:nvGrpSpPr>
        <p:grpSpPr bwMode="auto">
          <a:xfrm>
            <a:off x="7023420" y="4535062"/>
            <a:ext cx="1572081" cy="1450705"/>
            <a:chOff x="6805419" y="4305531"/>
            <a:chExt cx="1484381" cy="1369535"/>
          </a:xfrm>
        </p:grpSpPr>
        <p:sp>
          <p:nvSpPr>
            <p:cNvPr id="46" name="Прямоугольник 45"/>
            <p:cNvSpPr/>
            <p:nvPr/>
          </p:nvSpPr>
          <p:spPr>
            <a:xfrm>
              <a:off x="6805423" y="4305597"/>
              <a:ext cx="1484377" cy="220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ru-RU" dirty="0"/>
                <a:t>Оперативная</a:t>
              </a:r>
              <a:endParaRPr lang="ru-RU" sz="1600" dirty="0"/>
            </a:p>
          </p:txBody>
        </p:sp>
        <p:sp>
          <p:nvSpPr>
            <p:cNvPr id="47" name="Прямоугольник 46"/>
            <p:cNvSpPr/>
            <p:nvPr/>
          </p:nvSpPr>
          <p:spPr>
            <a:xfrm>
              <a:off x="6805423" y="4524643"/>
              <a:ext cx="1484377" cy="215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ru-RU" dirty="0"/>
                <a:t>память </a:t>
              </a:r>
            </a:p>
          </p:txBody>
        </p:sp>
        <p:sp>
          <p:nvSpPr>
            <p:cNvPr id="48" name="Прямоугольник 47"/>
            <p:cNvSpPr/>
            <p:nvPr/>
          </p:nvSpPr>
          <p:spPr>
            <a:xfrm>
              <a:off x="6805423" y="4740515"/>
              <a:ext cx="1484377" cy="19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p>
          </p:txBody>
        </p:sp>
        <p:sp>
          <p:nvSpPr>
            <p:cNvPr id="49" name="Прямоугольник 48"/>
            <p:cNvSpPr/>
            <p:nvPr/>
          </p:nvSpPr>
          <p:spPr>
            <a:xfrm>
              <a:off x="6805423" y="4930990"/>
              <a:ext cx="1484377" cy="19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p>
          </p:txBody>
        </p:sp>
        <p:sp>
          <p:nvSpPr>
            <p:cNvPr id="50" name="Прямоугольник 49"/>
            <p:cNvSpPr/>
            <p:nvPr/>
          </p:nvSpPr>
          <p:spPr>
            <a:xfrm>
              <a:off x="6805423" y="5121465"/>
              <a:ext cx="1484377" cy="357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ru-RU" sz="2800" b="1" dirty="0"/>
                <a:t>… </a:t>
              </a:r>
            </a:p>
          </p:txBody>
        </p:sp>
        <p:sp>
          <p:nvSpPr>
            <p:cNvPr id="51" name="Прямоугольник 50"/>
            <p:cNvSpPr/>
            <p:nvPr/>
          </p:nvSpPr>
          <p:spPr>
            <a:xfrm>
              <a:off x="6805423" y="5481780"/>
              <a:ext cx="1484377" cy="19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p>
          </p:txBody>
        </p:sp>
      </p:grpSp>
      <p:cxnSp>
        <p:nvCxnSpPr>
          <p:cNvPr id="38" name="Прямая со стрелкой 37"/>
          <p:cNvCxnSpPr>
            <a:stCxn id="46" idx="1"/>
            <a:endCxn id="32" idx="3"/>
          </p:cNvCxnSpPr>
          <p:nvPr/>
        </p:nvCxnSpPr>
        <p:spPr bwMode="auto">
          <a:xfrm rot="10800000">
            <a:off x="6705645" y="4402304"/>
            <a:ext cx="317779" cy="250523"/>
          </a:xfrm>
          <a:prstGeom prst="straightConnector1">
            <a:avLst/>
          </a:prstGeom>
          <a:ln w="28575">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9" name="Блок-схема: процесс 38"/>
          <p:cNvSpPr/>
          <p:nvPr/>
        </p:nvSpPr>
        <p:spPr bwMode="auto">
          <a:xfrm>
            <a:off x="4893132" y="4886537"/>
            <a:ext cx="1812513" cy="507773"/>
          </a:xfrm>
          <a:prstGeom prst="flowChartProcess">
            <a:avLst/>
          </a:prstGeom>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ru-RU" sz="2000" b="1" dirty="0">
                <a:solidFill>
                  <a:schemeClr val="bg1"/>
                </a:solidFill>
              </a:rPr>
              <a:t>ЦПУ</a:t>
            </a:r>
          </a:p>
        </p:txBody>
      </p:sp>
      <p:cxnSp>
        <p:nvCxnSpPr>
          <p:cNvPr id="40" name="Прямая со стрелкой 39"/>
          <p:cNvCxnSpPr>
            <a:stCxn id="47" idx="1"/>
            <a:endCxn id="39" idx="3"/>
          </p:cNvCxnSpPr>
          <p:nvPr/>
        </p:nvCxnSpPr>
        <p:spPr bwMode="auto">
          <a:xfrm rot="10800000" flipV="1">
            <a:off x="6705645" y="4881493"/>
            <a:ext cx="317779" cy="258931"/>
          </a:xfrm>
          <a:prstGeom prst="straightConnector1">
            <a:avLst/>
          </a:prstGeom>
          <a:ln w="28575">
            <a:solidFill>
              <a:schemeClr val="accent1">
                <a:lumMod val="50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p:cNvCxnSpPr>
            <a:stCxn id="32" idx="2"/>
            <a:endCxn id="39" idx="0"/>
          </p:cNvCxnSpPr>
          <p:nvPr/>
        </p:nvCxnSpPr>
        <p:spPr bwMode="auto">
          <a:xfrm rot="5400000">
            <a:off x="5685056" y="4772204"/>
            <a:ext cx="230346" cy="1681"/>
          </a:xfrm>
          <a:prstGeom prst="straightConnector1">
            <a:avLst/>
          </a:prstGeom>
          <a:ln w="31750">
            <a:solidFill>
              <a:schemeClr val="accent2"/>
            </a:solidFill>
            <a:prstDash val="sysDot"/>
            <a:tailEnd type="arrow"/>
          </a:ln>
        </p:spPr>
        <p:style>
          <a:lnRef idx="1">
            <a:schemeClr val="accent1"/>
          </a:lnRef>
          <a:fillRef idx="0">
            <a:schemeClr val="accent1"/>
          </a:fillRef>
          <a:effectRef idx="0">
            <a:schemeClr val="accent1"/>
          </a:effectRef>
          <a:fontRef idx="minor">
            <a:schemeClr val="tx1"/>
          </a:fontRef>
        </p:style>
      </p:cxnSp>
      <p:grpSp>
        <p:nvGrpSpPr>
          <p:cNvPr id="76" name="Группа 75"/>
          <p:cNvGrpSpPr/>
          <p:nvPr/>
        </p:nvGrpSpPr>
        <p:grpSpPr>
          <a:xfrm>
            <a:off x="251521" y="5140424"/>
            <a:ext cx="4641611" cy="939885"/>
            <a:chOff x="251521" y="5140424"/>
            <a:chExt cx="4641611" cy="939885"/>
          </a:xfrm>
        </p:grpSpPr>
        <p:grpSp>
          <p:nvGrpSpPr>
            <p:cNvPr id="42" name="Группа 17"/>
            <p:cNvGrpSpPr>
              <a:grpSpLocks/>
            </p:cNvGrpSpPr>
            <p:nvPr/>
          </p:nvGrpSpPr>
          <p:grpSpPr bwMode="auto">
            <a:xfrm>
              <a:off x="251521" y="5409220"/>
              <a:ext cx="3925348" cy="671089"/>
              <a:chOff x="4741801" y="1853934"/>
              <a:chExt cx="1702763" cy="613497"/>
            </a:xfrm>
          </p:grpSpPr>
          <p:sp>
            <p:nvSpPr>
              <p:cNvPr id="44" name="Блок-схема: карточка 43"/>
              <p:cNvSpPr/>
              <p:nvPr/>
            </p:nvSpPr>
            <p:spPr>
              <a:xfrm flipH="1">
                <a:off x="4741801" y="1853934"/>
                <a:ext cx="1702763" cy="613496"/>
              </a:xfrm>
              <a:prstGeom prst="flowChartPunchedCar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p>
            </p:txBody>
          </p:sp>
          <p:sp>
            <p:nvSpPr>
              <p:cNvPr id="45" name="Блок-схема: процесс 44"/>
              <p:cNvSpPr/>
              <p:nvPr/>
            </p:nvSpPr>
            <p:spPr>
              <a:xfrm>
                <a:off x="4741801" y="1853935"/>
                <a:ext cx="1702763" cy="61349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ru-RU" dirty="0">
                    <a:solidFill>
                      <a:schemeClr val="accent6">
                        <a:lumMod val="50000"/>
                      </a:schemeClr>
                    </a:solidFill>
                  </a:rPr>
                  <a:t>Центральный процессор выбирает каждую инструкцию и выполняет ее</a:t>
                </a:r>
                <a:endParaRPr lang="ru-RU" b="1" dirty="0">
                  <a:solidFill>
                    <a:schemeClr val="accent6">
                      <a:lumMod val="50000"/>
                    </a:schemeClr>
                  </a:solidFill>
                </a:endParaRPr>
              </a:p>
            </p:txBody>
          </p:sp>
        </p:grpSp>
        <p:cxnSp>
          <p:nvCxnSpPr>
            <p:cNvPr id="43" name="Прямая соединительная линия 42"/>
            <p:cNvCxnSpPr>
              <a:stCxn id="39" idx="1"/>
              <a:endCxn id="45" idx="3"/>
            </p:cNvCxnSpPr>
            <p:nvPr/>
          </p:nvCxnSpPr>
          <p:spPr bwMode="auto">
            <a:xfrm flipH="1">
              <a:off x="4176869" y="5140424"/>
              <a:ext cx="716263" cy="604341"/>
            </a:xfrm>
            <a:prstGeom prst="line">
              <a:avLst/>
            </a:prstGeom>
            <a:ln w="317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7128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Line 43"/>
          <p:cNvSpPr>
            <a:spLocks noChangeShapeType="1"/>
          </p:cNvSpPr>
          <p:nvPr/>
        </p:nvSpPr>
        <p:spPr bwMode="auto">
          <a:xfrm flipV="1">
            <a:off x="5364088" y="5589240"/>
            <a:ext cx="1368152" cy="480"/>
          </a:xfrm>
          <a:prstGeom prst="line">
            <a:avLst/>
          </a:prstGeom>
          <a:noFill/>
          <a:ln w="50800" cap="rnd">
            <a:solidFill>
              <a:srgbClr val="FF0000"/>
            </a:solidFill>
            <a:round/>
            <a:headEnd type="arrow" w="sm" len="sm"/>
            <a:tailEnd type="none" w="sm" len="sm"/>
          </a:ln>
          <a:extLst>
            <a:ext uri="{909E8E84-426E-40DD-AFC4-6F175D3DCCD1}">
              <a14:hiddenFill xmlns:a14="http://schemas.microsoft.com/office/drawing/2010/main">
                <a:noFill/>
              </a14:hiddenFill>
            </a:ext>
          </a:extLst>
        </p:spPr>
        <p:txBody>
          <a:bodyPr/>
          <a:lstStyle/>
          <a:p>
            <a:endParaRPr lang="ru-RU"/>
          </a:p>
        </p:txBody>
      </p:sp>
      <p:sp>
        <p:nvSpPr>
          <p:cNvPr id="31" name="Line 39"/>
          <p:cNvSpPr>
            <a:spLocks noChangeShapeType="1"/>
          </p:cNvSpPr>
          <p:nvPr/>
        </p:nvSpPr>
        <p:spPr bwMode="auto">
          <a:xfrm>
            <a:off x="5328084" y="2780928"/>
            <a:ext cx="0" cy="540060"/>
          </a:xfrm>
          <a:prstGeom prst="line">
            <a:avLst/>
          </a:prstGeom>
          <a:noFill/>
          <a:ln w="50800" cap="rnd">
            <a:solidFill>
              <a:schemeClr val="accent2"/>
            </a:solidFill>
            <a:round/>
            <a:headEnd type="none" w="sm" len="sm"/>
            <a:tailEnd type="arrow" w="sm" len="sm"/>
          </a:ln>
          <a:effectLst/>
          <a:extLst>
            <a:ext uri="{909E8E84-426E-40DD-AFC4-6F175D3DCCD1}">
              <a14:hiddenFill xmlns:a14="http://schemas.microsoft.com/office/drawing/2010/main">
                <a:noFill/>
              </a14:hiddenFill>
            </a:ext>
          </a:extLst>
        </p:spPr>
        <p:txBody>
          <a:bodyPr/>
          <a:lstStyle/>
          <a:p>
            <a:endParaRPr lang="ru-RU"/>
          </a:p>
        </p:txBody>
      </p:sp>
      <p:sp>
        <p:nvSpPr>
          <p:cNvPr id="17" name="Line 44"/>
          <p:cNvSpPr>
            <a:spLocks noChangeShapeType="1"/>
          </p:cNvSpPr>
          <p:nvPr/>
        </p:nvSpPr>
        <p:spPr bwMode="auto">
          <a:xfrm>
            <a:off x="3779912" y="3140968"/>
            <a:ext cx="0" cy="1044116"/>
          </a:xfrm>
          <a:prstGeom prst="line">
            <a:avLst/>
          </a:prstGeom>
          <a:noFill/>
          <a:ln w="50800" cap="rnd">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ru-RU"/>
          </a:p>
        </p:txBody>
      </p:sp>
      <p:sp>
        <p:nvSpPr>
          <p:cNvPr id="23" name="Line 50"/>
          <p:cNvSpPr>
            <a:spLocks noChangeShapeType="1"/>
          </p:cNvSpPr>
          <p:nvPr/>
        </p:nvSpPr>
        <p:spPr bwMode="auto">
          <a:xfrm>
            <a:off x="467544" y="2780928"/>
            <a:ext cx="620713" cy="1587"/>
          </a:xfrm>
          <a:prstGeom prst="line">
            <a:avLst/>
          </a:prstGeom>
          <a:noFill/>
          <a:ln w="50800" cap="rnd">
            <a:solidFill>
              <a:srgbClr val="FF0000"/>
            </a:solidFill>
            <a:round/>
            <a:headEnd type="none" w="sm" len="sm"/>
            <a:tailEnd type="arrow" w="sm" len="sm"/>
          </a:ln>
          <a:extLst>
            <a:ext uri="{909E8E84-426E-40DD-AFC4-6F175D3DCCD1}">
              <a14:hiddenFill xmlns:a14="http://schemas.microsoft.com/office/drawing/2010/main">
                <a:noFill/>
              </a14:hiddenFill>
            </a:ext>
          </a:extLst>
        </p:spPr>
        <p:txBody>
          <a:bodyPr/>
          <a:lstStyle/>
          <a:p>
            <a:endParaRPr lang="ru-RU"/>
          </a:p>
        </p:txBody>
      </p:sp>
      <p:sp>
        <p:nvSpPr>
          <p:cNvPr id="30" name="Line 39"/>
          <p:cNvSpPr>
            <a:spLocks noChangeShapeType="1"/>
          </p:cNvSpPr>
          <p:nvPr/>
        </p:nvSpPr>
        <p:spPr bwMode="auto">
          <a:xfrm>
            <a:off x="2699792" y="2096852"/>
            <a:ext cx="1116124" cy="0"/>
          </a:xfrm>
          <a:prstGeom prst="line">
            <a:avLst/>
          </a:prstGeom>
          <a:noFill/>
          <a:ln w="50800" cap="rnd">
            <a:solidFill>
              <a:schemeClr val="accent2"/>
            </a:solidFill>
            <a:round/>
            <a:headEnd type="none" w="sm" len="sm"/>
            <a:tailEnd type="none" w="sm" len="sm"/>
          </a:ln>
          <a:effectLst/>
          <a:extLst>
            <a:ext uri="{909E8E84-426E-40DD-AFC4-6F175D3DCCD1}">
              <a14:hiddenFill xmlns:a14="http://schemas.microsoft.com/office/drawing/2010/main">
                <a:noFill/>
              </a14:hiddenFill>
            </a:ext>
          </a:extLst>
        </p:spPr>
        <p:txBody>
          <a:bodyPr/>
          <a:lstStyle/>
          <a:p>
            <a:endParaRPr lang="ru-RU"/>
          </a:p>
        </p:txBody>
      </p:sp>
      <p:sp>
        <p:nvSpPr>
          <p:cNvPr id="32" name="Line 39"/>
          <p:cNvSpPr>
            <a:spLocks noChangeShapeType="1"/>
          </p:cNvSpPr>
          <p:nvPr/>
        </p:nvSpPr>
        <p:spPr bwMode="auto">
          <a:xfrm flipV="1">
            <a:off x="4752020" y="2780928"/>
            <a:ext cx="576064" cy="0"/>
          </a:xfrm>
          <a:prstGeom prst="line">
            <a:avLst/>
          </a:prstGeom>
          <a:noFill/>
          <a:ln w="50800" cap="rnd">
            <a:solidFill>
              <a:schemeClr val="accent2"/>
            </a:solidFill>
            <a:round/>
            <a:headEnd type="none" w="sm" len="sm"/>
            <a:tailEnd type="none" w="sm" len="sm"/>
          </a:ln>
          <a:effectLst/>
          <a:extLst>
            <a:ext uri="{909E8E84-426E-40DD-AFC4-6F175D3DCCD1}">
              <a14:hiddenFill xmlns:a14="http://schemas.microsoft.com/office/drawing/2010/main">
                <a:noFill/>
              </a14:hiddenFill>
            </a:ext>
          </a:extLst>
        </p:spPr>
        <p:txBody>
          <a:bodyPr/>
          <a:lstStyle/>
          <a:p>
            <a:endParaRPr lang="ru-RU"/>
          </a:p>
        </p:txBody>
      </p:sp>
      <p:sp>
        <p:nvSpPr>
          <p:cNvPr id="34" name="Line 39"/>
          <p:cNvSpPr>
            <a:spLocks noChangeShapeType="1"/>
          </p:cNvSpPr>
          <p:nvPr/>
        </p:nvSpPr>
        <p:spPr bwMode="auto">
          <a:xfrm>
            <a:off x="6228184" y="3717032"/>
            <a:ext cx="1548172" cy="0"/>
          </a:xfrm>
          <a:prstGeom prst="line">
            <a:avLst/>
          </a:prstGeom>
          <a:noFill/>
          <a:ln w="50800" cap="rnd">
            <a:solidFill>
              <a:schemeClr val="accent2"/>
            </a:solidFill>
            <a:round/>
            <a:headEnd type="none" w="sm" len="sm"/>
            <a:tailEnd type="none" w="sm" len="sm"/>
          </a:ln>
          <a:effectLst/>
          <a:extLst>
            <a:ext uri="{909E8E84-426E-40DD-AFC4-6F175D3DCCD1}">
              <a14:hiddenFill xmlns:a14="http://schemas.microsoft.com/office/drawing/2010/main">
                <a:noFill/>
              </a14:hiddenFill>
            </a:ext>
          </a:extLst>
        </p:spPr>
        <p:txBody>
          <a:bodyPr/>
          <a:lstStyle/>
          <a:p>
            <a:endParaRPr lang="ru-RU"/>
          </a:p>
        </p:txBody>
      </p:sp>
      <p:sp>
        <p:nvSpPr>
          <p:cNvPr id="12" name="Line 39"/>
          <p:cNvSpPr>
            <a:spLocks noChangeShapeType="1"/>
          </p:cNvSpPr>
          <p:nvPr/>
        </p:nvSpPr>
        <p:spPr bwMode="auto">
          <a:xfrm>
            <a:off x="3815916" y="2096852"/>
            <a:ext cx="0" cy="324036"/>
          </a:xfrm>
          <a:prstGeom prst="line">
            <a:avLst/>
          </a:prstGeom>
          <a:noFill/>
          <a:ln w="50800" cap="rnd">
            <a:solidFill>
              <a:schemeClr val="accent2"/>
            </a:solidFill>
            <a:round/>
            <a:headEnd type="none" w="sm" len="sm"/>
            <a:tailEnd type="arrow" w="sm" len="sm"/>
          </a:ln>
          <a:effectLst/>
          <a:extLst>
            <a:ext uri="{909E8E84-426E-40DD-AFC4-6F175D3DCCD1}">
              <a14:hiddenFill xmlns:a14="http://schemas.microsoft.com/office/drawing/2010/main">
                <a:noFill/>
              </a14:hiddenFill>
            </a:ext>
          </a:extLst>
        </p:spPr>
        <p:txBody>
          <a:bodyPr/>
          <a:lstStyle/>
          <a:p>
            <a:endParaRPr lang="ru-RU"/>
          </a:p>
        </p:txBody>
      </p:sp>
      <p:sp>
        <p:nvSpPr>
          <p:cNvPr id="8" name="Line 35"/>
          <p:cNvSpPr>
            <a:spLocks noChangeShapeType="1"/>
          </p:cNvSpPr>
          <p:nvPr/>
        </p:nvSpPr>
        <p:spPr bwMode="auto">
          <a:xfrm>
            <a:off x="395536" y="2096852"/>
            <a:ext cx="684076" cy="0"/>
          </a:xfrm>
          <a:prstGeom prst="line">
            <a:avLst/>
          </a:prstGeom>
          <a:noFill/>
          <a:ln w="50800">
            <a:solidFill>
              <a:schemeClr val="accent2"/>
            </a:solidFill>
            <a:round/>
            <a:headEnd type="none" w="sm" len="sm"/>
            <a:tailEnd type="arrow" w="sm" len="sm"/>
          </a:ln>
          <a:extLst>
            <a:ext uri="{909E8E84-426E-40DD-AFC4-6F175D3DCCD1}">
              <a14:hiddenFill xmlns:a14="http://schemas.microsoft.com/office/drawing/2010/main">
                <a:noFill/>
              </a14:hiddenFill>
            </a:ext>
          </a:extLst>
        </p:spPr>
        <p:txBody>
          <a:bodyPr/>
          <a:lstStyle/>
          <a:p>
            <a:endParaRPr lang="ru-RU"/>
          </a:p>
        </p:txBody>
      </p:sp>
      <p:sp>
        <p:nvSpPr>
          <p:cNvPr id="5" name="Номер слайда 4"/>
          <p:cNvSpPr>
            <a:spLocks noGrp="1"/>
          </p:cNvSpPr>
          <p:nvPr>
            <p:ph type="sldNum" sz="quarter" idx="4"/>
          </p:nvPr>
        </p:nvSpPr>
        <p:spPr>
          <a:xfrm>
            <a:off x="7425344" y="6459786"/>
            <a:ext cx="984019" cy="365125"/>
          </a:xfrm>
        </p:spPr>
        <p:txBody>
          <a:bodyPr/>
          <a:lstStyle/>
          <a:p>
            <a:fld id="{4FAB73BC-B049-4115-A692-8D63A059BFB8}" type="slidenum">
              <a:rPr lang="en-US" smtClean="0"/>
              <a:pPr/>
              <a:t>35</a:t>
            </a:fld>
            <a:endParaRPr lang="en-US" dirty="0"/>
          </a:p>
        </p:txBody>
      </p:sp>
      <p:sp>
        <p:nvSpPr>
          <p:cNvPr id="6" name="Rectangle 5"/>
          <p:cNvSpPr txBox="1">
            <a:spLocks noChangeArrowheads="1"/>
          </p:cNvSpPr>
          <p:nvPr/>
        </p:nvSpPr>
        <p:spPr>
          <a:xfrm>
            <a:off x="323528" y="980728"/>
            <a:ext cx="8280400" cy="4318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r>
              <a:rPr lang="ru-RU" altLang="ru-RU" sz="2400" b="1" dirty="0">
                <a:solidFill>
                  <a:schemeClr val="bg1">
                    <a:lumMod val="50000"/>
                  </a:schemeClr>
                </a:solidFill>
              </a:rPr>
              <a:t>Исправление ошибок в процессе реализации программы</a:t>
            </a:r>
            <a:endParaRPr lang="be-BY" altLang="ru-RU" sz="2400" dirty="0">
              <a:solidFill>
                <a:schemeClr val="bg1">
                  <a:lumMod val="50000"/>
                </a:schemeClr>
              </a:solidFill>
            </a:endParaRPr>
          </a:p>
          <a:p>
            <a:pPr marL="876300" lvl="1" indent="-419100"/>
            <a:endParaRPr lang="ru-RU" altLang="ru-RU" sz="2000" dirty="0">
              <a:solidFill>
                <a:schemeClr val="bg1">
                  <a:lumMod val="50000"/>
                </a:schemeClr>
              </a:solidFill>
            </a:endParaRPr>
          </a:p>
        </p:txBody>
      </p:sp>
      <p:sp>
        <p:nvSpPr>
          <p:cNvPr id="7" name="Rectangle 34"/>
          <p:cNvSpPr>
            <a:spLocks noChangeArrowheads="1"/>
          </p:cNvSpPr>
          <p:nvPr/>
        </p:nvSpPr>
        <p:spPr bwMode="auto">
          <a:xfrm>
            <a:off x="1079612" y="1808820"/>
            <a:ext cx="1611312" cy="1274763"/>
          </a:xfrm>
          <a:prstGeom prst="rect">
            <a:avLst/>
          </a:prstGeom>
          <a:noFill/>
          <a:ln w="34925">
            <a:solidFill>
              <a:srgbClr val="0000FF"/>
            </a:solidFill>
            <a:miter lim="800000"/>
            <a:headEnd/>
            <a:tailEnd/>
          </a:ln>
          <a:effectLst/>
        </p:spPr>
        <p:txBody>
          <a:bodyPr lIns="12700" tIns="12700" rIns="12700" bIns="1270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ru-RU" altLang="ru-RU" sz="2400" dirty="0">
                <a:latin typeface="+mn-lt"/>
              </a:rPr>
              <a:t> создание</a:t>
            </a:r>
            <a:br>
              <a:rPr lang="ru-RU" altLang="ru-RU" sz="2400" dirty="0">
                <a:latin typeface="+mn-lt"/>
              </a:rPr>
            </a:br>
            <a:r>
              <a:rPr lang="ru-RU" altLang="ru-RU" sz="2400" dirty="0">
                <a:latin typeface="+mn-lt"/>
              </a:rPr>
              <a:t> исходного</a:t>
            </a:r>
            <a:br>
              <a:rPr lang="ru-RU" altLang="ru-RU" sz="2400" dirty="0">
                <a:latin typeface="+mn-lt"/>
              </a:rPr>
            </a:br>
            <a:r>
              <a:rPr lang="ru-RU" altLang="ru-RU" sz="2400" dirty="0">
                <a:latin typeface="+mn-lt"/>
              </a:rPr>
              <a:t> текста</a:t>
            </a:r>
            <a:endParaRPr lang="ru-RU" altLang="ru-RU" sz="2000" dirty="0">
              <a:latin typeface="+mn-lt"/>
            </a:endParaRPr>
          </a:p>
        </p:txBody>
      </p:sp>
      <p:sp>
        <p:nvSpPr>
          <p:cNvPr id="9" name="Rectangle 36"/>
          <p:cNvSpPr>
            <a:spLocks noChangeArrowheads="1"/>
          </p:cNvSpPr>
          <p:nvPr/>
        </p:nvSpPr>
        <p:spPr bwMode="auto">
          <a:xfrm>
            <a:off x="2915816" y="2420888"/>
            <a:ext cx="1800200" cy="684076"/>
          </a:xfrm>
          <a:prstGeom prst="rect">
            <a:avLst/>
          </a:prstGeom>
          <a:noFill/>
          <a:ln w="38100">
            <a:solidFill>
              <a:schemeClr val="accent1"/>
            </a:solidFill>
            <a:miter lim="800000"/>
            <a:headEnd/>
            <a:tailEnd/>
          </a:ln>
          <a:effectLst/>
        </p:spPr>
        <p:txBody>
          <a:bodyPr lIns="12700" tIns="12700" rIns="12700" bIns="1270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ts val="600"/>
              </a:spcBef>
              <a:spcAft>
                <a:spcPts val="600"/>
              </a:spcAft>
            </a:pPr>
            <a:r>
              <a:rPr lang="ru-RU" altLang="ru-RU" sz="2400" dirty="0">
                <a:latin typeface="+mn-lt"/>
              </a:rPr>
              <a:t>компиляция</a:t>
            </a:r>
          </a:p>
        </p:txBody>
      </p:sp>
      <p:sp>
        <p:nvSpPr>
          <p:cNvPr id="10" name="Rectangle 37"/>
          <p:cNvSpPr>
            <a:spLocks noChangeArrowheads="1"/>
          </p:cNvSpPr>
          <p:nvPr/>
        </p:nvSpPr>
        <p:spPr bwMode="auto">
          <a:xfrm>
            <a:off x="4427984" y="3320988"/>
            <a:ext cx="1764196" cy="684076"/>
          </a:xfrm>
          <a:prstGeom prst="rect">
            <a:avLst/>
          </a:prstGeom>
          <a:noFill/>
          <a:ln w="38100">
            <a:solidFill>
              <a:schemeClr val="accent1"/>
            </a:solidFill>
            <a:miter lim="800000"/>
            <a:headEnd/>
            <a:tailEnd/>
          </a:ln>
          <a:effectLst/>
        </p:spPr>
        <p:txBody>
          <a:bodyPr lIns="12700" tIns="12700" rIns="12700" bIns="1270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ru-RU" altLang="ru-RU" sz="2400" dirty="0">
                <a:latin typeface="+mn-lt"/>
              </a:rPr>
              <a:t> компоновка</a:t>
            </a:r>
            <a:endParaRPr lang="ru-RU" altLang="ru-RU" sz="2000" dirty="0">
              <a:latin typeface="+mn-lt"/>
            </a:endParaRPr>
          </a:p>
        </p:txBody>
      </p:sp>
      <p:sp>
        <p:nvSpPr>
          <p:cNvPr id="11" name="Rectangle 38"/>
          <p:cNvSpPr>
            <a:spLocks noChangeArrowheads="1"/>
          </p:cNvSpPr>
          <p:nvPr/>
        </p:nvSpPr>
        <p:spPr bwMode="auto">
          <a:xfrm>
            <a:off x="6732240" y="4149080"/>
            <a:ext cx="2160240" cy="2016223"/>
          </a:xfrm>
          <a:prstGeom prst="rect">
            <a:avLst/>
          </a:prstGeom>
          <a:noFill/>
          <a:ln w="38100">
            <a:solidFill>
              <a:schemeClr val="accent1"/>
            </a:solidFill>
            <a:miter lim="800000"/>
            <a:headEnd/>
            <a:tailEnd/>
          </a:ln>
          <a:effectLst/>
        </p:spPr>
        <p:txBody>
          <a:bodyPr lIns="12700" tIns="12700" rIns="12700" bIns="1270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ru-RU" altLang="ru-RU" sz="2400" dirty="0">
                <a:latin typeface="+mn-lt"/>
              </a:rPr>
              <a:t>тестирование,</a:t>
            </a:r>
          </a:p>
          <a:p>
            <a:pPr algn="ctr"/>
            <a:r>
              <a:rPr lang="ru-RU" altLang="ru-RU" sz="2400" dirty="0">
                <a:latin typeface="+mn-lt"/>
              </a:rPr>
              <a:t>верификация,</a:t>
            </a:r>
          </a:p>
          <a:p>
            <a:pPr algn="ctr"/>
            <a:r>
              <a:rPr lang="ru-RU" altLang="ru-RU" sz="2400" dirty="0">
                <a:latin typeface="+mn-lt"/>
              </a:rPr>
              <a:t>отладка,</a:t>
            </a:r>
          </a:p>
          <a:p>
            <a:pPr algn="ctr"/>
            <a:r>
              <a:rPr lang="ru-RU" altLang="ru-RU" sz="2400" dirty="0">
                <a:latin typeface="+mn-lt"/>
              </a:rPr>
              <a:t>эксплуатация</a:t>
            </a:r>
          </a:p>
        </p:txBody>
      </p:sp>
      <p:sp>
        <p:nvSpPr>
          <p:cNvPr id="15" name="Line 42"/>
          <p:cNvSpPr>
            <a:spLocks noChangeShapeType="1"/>
          </p:cNvSpPr>
          <p:nvPr/>
        </p:nvSpPr>
        <p:spPr bwMode="auto">
          <a:xfrm flipH="1">
            <a:off x="5328082" y="4041068"/>
            <a:ext cx="1" cy="1548172"/>
          </a:xfrm>
          <a:prstGeom prst="line">
            <a:avLst/>
          </a:prstGeom>
          <a:noFill/>
          <a:ln w="50800" cap="rnd">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ru-RU"/>
          </a:p>
        </p:txBody>
      </p:sp>
      <p:sp>
        <p:nvSpPr>
          <p:cNvPr id="18" name="Line 45"/>
          <p:cNvSpPr>
            <a:spLocks noChangeShapeType="1"/>
          </p:cNvSpPr>
          <p:nvPr/>
        </p:nvSpPr>
        <p:spPr bwMode="auto">
          <a:xfrm>
            <a:off x="3023828" y="4185084"/>
            <a:ext cx="756084" cy="0"/>
          </a:xfrm>
          <a:prstGeom prst="line">
            <a:avLst/>
          </a:prstGeom>
          <a:noFill/>
          <a:ln w="50800" cap="rnd">
            <a:solidFill>
              <a:srgbClr val="FF0000"/>
            </a:solidFill>
            <a:round/>
            <a:headEnd type="arrow" w="sm" len="sm"/>
            <a:tailEnd type="none" w="sm" len="sm"/>
          </a:ln>
          <a:extLst>
            <a:ext uri="{909E8E84-426E-40DD-AFC4-6F175D3DCCD1}">
              <a14:hiddenFill xmlns:a14="http://schemas.microsoft.com/office/drawing/2010/main">
                <a:noFill/>
              </a14:hiddenFill>
            </a:ext>
          </a:extLst>
        </p:spPr>
        <p:txBody>
          <a:bodyPr/>
          <a:lstStyle/>
          <a:p>
            <a:endParaRPr lang="ru-RU"/>
          </a:p>
        </p:txBody>
      </p:sp>
      <p:sp>
        <p:nvSpPr>
          <p:cNvPr id="19" name="AutoShape 46"/>
          <p:cNvSpPr>
            <a:spLocks noChangeArrowheads="1"/>
          </p:cNvSpPr>
          <p:nvPr/>
        </p:nvSpPr>
        <p:spPr bwMode="auto">
          <a:xfrm>
            <a:off x="899592" y="3681028"/>
            <a:ext cx="2106060" cy="1079500"/>
          </a:xfrm>
          <a:prstGeom prst="roundRect">
            <a:avLst>
              <a:gd name="adj" fmla="val 16667"/>
            </a:avLst>
          </a:prstGeom>
          <a:noFill/>
          <a:ln w="38100">
            <a:solidFill>
              <a:srgbClr val="FF0000"/>
            </a:solidFill>
            <a:round/>
            <a:headEnd/>
            <a:tailEnd/>
          </a:ln>
        </p:spPr>
        <p:txBody>
          <a:bodyPr lIns="12700" tIns="12700" rIns="12700" bIns="1270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ts val="600"/>
              </a:spcBef>
              <a:spcAft>
                <a:spcPts val="600"/>
              </a:spcAft>
            </a:pPr>
            <a:r>
              <a:rPr lang="ru-RU" altLang="ru-RU" sz="1900" b="1" dirty="0">
                <a:latin typeface="+mn-lt"/>
              </a:rPr>
              <a:t>исправление</a:t>
            </a:r>
            <a:r>
              <a:rPr lang="en-US" altLang="ru-RU" sz="1900" b="1" dirty="0">
                <a:latin typeface="+mn-lt"/>
              </a:rPr>
              <a:t> </a:t>
            </a:r>
            <a:r>
              <a:rPr lang="ru-RU" altLang="ru-RU" sz="1900" b="1" dirty="0">
                <a:latin typeface="+mn-lt"/>
              </a:rPr>
              <a:t>синтаксических</a:t>
            </a:r>
            <a:br>
              <a:rPr lang="ru-RU" altLang="ru-RU" sz="1900" b="1" dirty="0">
                <a:latin typeface="+mn-lt"/>
              </a:rPr>
            </a:br>
            <a:r>
              <a:rPr lang="ru-RU" altLang="ru-RU" sz="1900" b="1" dirty="0">
                <a:latin typeface="+mn-lt"/>
              </a:rPr>
              <a:t>ошибок</a:t>
            </a:r>
            <a:endParaRPr lang="ru-RU" altLang="ru-RU" dirty="0">
              <a:latin typeface="+mn-lt"/>
            </a:endParaRPr>
          </a:p>
        </p:txBody>
      </p:sp>
      <p:sp>
        <p:nvSpPr>
          <p:cNvPr id="20" name="AutoShape 47"/>
          <p:cNvSpPr>
            <a:spLocks noChangeArrowheads="1"/>
          </p:cNvSpPr>
          <p:nvPr/>
        </p:nvSpPr>
        <p:spPr bwMode="auto">
          <a:xfrm>
            <a:off x="2267744" y="5085184"/>
            <a:ext cx="2109787" cy="1043083"/>
          </a:xfrm>
          <a:prstGeom prst="roundRect">
            <a:avLst>
              <a:gd name="adj" fmla="val 16667"/>
            </a:avLst>
          </a:prstGeom>
          <a:noFill/>
          <a:ln w="38100">
            <a:solidFill>
              <a:srgbClr val="FF0000"/>
            </a:solidFill>
            <a:round/>
            <a:headEnd/>
            <a:tailEnd/>
          </a:ln>
        </p:spPr>
        <p:txBody>
          <a:bodyPr lIns="12700" tIns="12700" rIns="12700" bIns="1270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ts val="600"/>
              </a:spcBef>
              <a:spcAft>
                <a:spcPts val="600"/>
              </a:spcAft>
            </a:pPr>
            <a:r>
              <a:rPr lang="ru-RU" altLang="ru-RU" sz="1900" b="1" dirty="0">
                <a:latin typeface="+mn-lt"/>
              </a:rPr>
              <a:t>исправление</a:t>
            </a:r>
            <a:br>
              <a:rPr lang="ru-RU" altLang="ru-RU" sz="1900" b="1" dirty="0">
                <a:latin typeface="+mn-lt"/>
              </a:rPr>
            </a:br>
            <a:r>
              <a:rPr lang="ru-RU" altLang="ru-RU" sz="1900" b="1" dirty="0">
                <a:latin typeface="+mn-lt"/>
              </a:rPr>
              <a:t>семантических</a:t>
            </a:r>
            <a:br>
              <a:rPr lang="ru-RU" altLang="ru-RU" sz="1900" b="1" dirty="0">
                <a:latin typeface="+mn-lt"/>
              </a:rPr>
            </a:br>
            <a:r>
              <a:rPr lang="ru-RU" altLang="ru-RU" sz="1900" b="1" dirty="0">
                <a:latin typeface="+mn-lt"/>
              </a:rPr>
              <a:t>ошибок</a:t>
            </a:r>
            <a:endParaRPr lang="ru-RU" altLang="ru-RU" dirty="0">
              <a:latin typeface="+mn-lt"/>
            </a:endParaRPr>
          </a:p>
        </p:txBody>
      </p:sp>
      <p:sp>
        <p:nvSpPr>
          <p:cNvPr id="21" name="Line 48"/>
          <p:cNvSpPr>
            <a:spLocks noChangeShapeType="1"/>
          </p:cNvSpPr>
          <p:nvPr/>
        </p:nvSpPr>
        <p:spPr bwMode="auto">
          <a:xfrm flipH="1">
            <a:off x="467544" y="4257092"/>
            <a:ext cx="427670" cy="0"/>
          </a:xfrm>
          <a:prstGeom prst="line">
            <a:avLst/>
          </a:prstGeom>
          <a:noFill/>
          <a:ln w="50800" cap="rnd">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ru-RU"/>
          </a:p>
        </p:txBody>
      </p:sp>
      <p:sp>
        <p:nvSpPr>
          <p:cNvPr id="22" name="Line 49"/>
          <p:cNvSpPr>
            <a:spLocks noChangeShapeType="1"/>
          </p:cNvSpPr>
          <p:nvPr/>
        </p:nvSpPr>
        <p:spPr bwMode="auto">
          <a:xfrm flipV="1">
            <a:off x="467544" y="2780928"/>
            <a:ext cx="0" cy="1476164"/>
          </a:xfrm>
          <a:prstGeom prst="line">
            <a:avLst/>
          </a:prstGeom>
          <a:noFill/>
          <a:ln w="50800" cap="rnd">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ru-RU"/>
          </a:p>
        </p:txBody>
      </p:sp>
      <p:sp>
        <p:nvSpPr>
          <p:cNvPr id="24" name="Line 51"/>
          <p:cNvSpPr>
            <a:spLocks noChangeShapeType="1"/>
          </p:cNvSpPr>
          <p:nvPr/>
        </p:nvSpPr>
        <p:spPr bwMode="auto">
          <a:xfrm>
            <a:off x="467545" y="5589240"/>
            <a:ext cx="1764196" cy="1"/>
          </a:xfrm>
          <a:prstGeom prst="line">
            <a:avLst/>
          </a:prstGeom>
          <a:noFill/>
          <a:ln w="50800" cap="rnd">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ru-RU"/>
          </a:p>
        </p:txBody>
      </p:sp>
      <p:sp>
        <p:nvSpPr>
          <p:cNvPr id="25" name="Line 52"/>
          <p:cNvSpPr>
            <a:spLocks noChangeShapeType="1"/>
          </p:cNvSpPr>
          <p:nvPr/>
        </p:nvSpPr>
        <p:spPr bwMode="auto">
          <a:xfrm flipV="1">
            <a:off x="467544" y="4257091"/>
            <a:ext cx="0" cy="1332148"/>
          </a:xfrm>
          <a:prstGeom prst="line">
            <a:avLst/>
          </a:prstGeom>
          <a:noFill/>
          <a:ln w="50800" cap="rnd">
            <a:solidFill>
              <a:srgbClr val="FF0000"/>
            </a:solidFill>
            <a:round/>
            <a:headEnd type="none" w="sm" len="sm"/>
            <a:tailEnd type="arrow" w="sm" len="sm"/>
          </a:ln>
          <a:extLst>
            <a:ext uri="{909E8E84-426E-40DD-AFC4-6F175D3DCCD1}">
              <a14:hiddenFill xmlns:a14="http://schemas.microsoft.com/office/drawing/2010/main">
                <a:noFill/>
              </a14:hiddenFill>
            </a:ext>
          </a:extLst>
        </p:spPr>
        <p:txBody>
          <a:bodyPr/>
          <a:lstStyle/>
          <a:p>
            <a:endParaRPr lang="ru-RU"/>
          </a:p>
        </p:txBody>
      </p:sp>
      <p:sp>
        <p:nvSpPr>
          <p:cNvPr id="26" name="Заголовок 1"/>
          <p:cNvSpPr txBox="1">
            <a:spLocks/>
          </p:cNvSpPr>
          <p:nvPr/>
        </p:nvSpPr>
        <p:spPr>
          <a:xfrm>
            <a:off x="251520" y="240423"/>
            <a:ext cx="8640960" cy="729665"/>
          </a:xfrm>
          <a:prstGeom prst="rect">
            <a:avLst/>
          </a:prstGeom>
        </p:spPr>
        <p:txBody>
          <a:bodyPr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sz="3600" b="1" dirty="0">
                <a:solidFill>
                  <a:schemeClr val="tx1">
                    <a:lumMod val="50000"/>
                    <a:lumOff val="50000"/>
                  </a:schemeClr>
                </a:solidFill>
              </a:rPr>
              <a:t>Жизненный цикл программного обеспечения</a:t>
            </a:r>
          </a:p>
        </p:txBody>
      </p:sp>
      <p:sp>
        <p:nvSpPr>
          <p:cNvPr id="28" name="Дата 1"/>
          <p:cNvSpPr>
            <a:spLocks noGrp="1"/>
          </p:cNvSpPr>
          <p:nvPr>
            <p:ph type="dt" sz="half" idx="2"/>
          </p:nvPr>
        </p:nvSpPr>
        <p:spPr>
          <a:xfrm>
            <a:off x="288759" y="6459786"/>
            <a:ext cx="2388406" cy="365125"/>
          </a:xfrm>
        </p:spPr>
        <p:txBody>
          <a:bodyPr>
            <a:normAutofit/>
          </a:bodyPr>
          <a:lstStyle/>
          <a:p>
            <a:pPr>
              <a:tabLst>
                <a:tab pos="1347788" algn="l"/>
              </a:tabLst>
            </a:pPr>
            <a:r>
              <a:rPr lang="ru-RU" dirty="0"/>
              <a:t>Левкович Н.В.</a:t>
            </a:r>
            <a:r>
              <a:rPr lang="en-US" dirty="0"/>
              <a:t>	</a:t>
            </a:r>
            <a:r>
              <a:rPr lang="ru-RU" dirty="0"/>
              <a:t>2021/2022</a:t>
            </a:r>
          </a:p>
        </p:txBody>
      </p:sp>
      <p:sp>
        <p:nvSpPr>
          <p:cNvPr id="29" name="Нижний колонтитул 2"/>
          <p:cNvSpPr>
            <a:spLocks noGrp="1"/>
          </p:cNvSpPr>
          <p:nvPr>
            <p:ph type="ftr" sz="quarter" idx="3"/>
          </p:nvPr>
        </p:nvSpPr>
        <p:spPr>
          <a:xfrm>
            <a:off x="2764640" y="6459786"/>
            <a:ext cx="3764498" cy="365125"/>
          </a:xfrm>
        </p:spPr>
        <p:txBody>
          <a:bodyPr/>
          <a:lstStyle/>
          <a:p>
            <a:r>
              <a:rPr lang="ru-RU"/>
              <a:t>принципы работы компьютера</a:t>
            </a:r>
            <a:endParaRPr lang="ru-RU" dirty="0"/>
          </a:p>
        </p:txBody>
      </p:sp>
      <p:sp>
        <p:nvSpPr>
          <p:cNvPr id="33" name="Line 39"/>
          <p:cNvSpPr>
            <a:spLocks noChangeShapeType="1"/>
          </p:cNvSpPr>
          <p:nvPr/>
        </p:nvSpPr>
        <p:spPr bwMode="auto">
          <a:xfrm>
            <a:off x="7776356" y="3717032"/>
            <a:ext cx="0" cy="432048"/>
          </a:xfrm>
          <a:prstGeom prst="line">
            <a:avLst/>
          </a:prstGeom>
          <a:noFill/>
          <a:ln w="50800" cap="rnd">
            <a:solidFill>
              <a:schemeClr val="accent2"/>
            </a:solidFill>
            <a:round/>
            <a:headEnd type="none" w="sm" len="sm"/>
            <a:tailEnd type="arrow" w="sm" len="sm"/>
          </a:ln>
          <a:effectLst/>
          <a:extLst>
            <a:ext uri="{909E8E84-426E-40DD-AFC4-6F175D3DCCD1}">
              <a14:hiddenFill xmlns:a14="http://schemas.microsoft.com/office/drawing/2010/main">
                <a:noFill/>
              </a14:hiddenFill>
            </a:ext>
          </a:extLst>
        </p:spPr>
        <p:txBody>
          <a:bodyPr/>
          <a:lstStyle/>
          <a:p>
            <a:endParaRPr lang="ru-RU"/>
          </a:p>
        </p:txBody>
      </p:sp>
      <p:sp>
        <p:nvSpPr>
          <p:cNvPr id="35" name="Line 43"/>
          <p:cNvSpPr>
            <a:spLocks noChangeShapeType="1"/>
          </p:cNvSpPr>
          <p:nvPr/>
        </p:nvSpPr>
        <p:spPr bwMode="auto">
          <a:xfrm flipV="1">
            <a:off x="4391980" y="5589240"/>
            <a:ext cx="936104" cy="0"/>
          </a:xfrm>
          <a:prstGeom prst="line">
            <a:avLst/>
          </a:prstGeom>
          <a:noFill/>
          <a:ln w="50800" cap="rnd">
            <a:solidFill>
              <a:srgbClr val="FF0000"/>
            </a:solidFill>
            <a:round/>
            <a:headEnd type="arrow" w="sm" len="sm"/>
            <a:tailEnd type="none" w="sm" len="sm"/>
          </a:ln>
          <a:extLst>
            <a:ext uri="{909E8E84-426E-40DD-AFC4-6F175D3DCCD1}">
              <a14:hiddenFill xmlns:a14="http://schemas.microsoft.com/office/drawing/2010/main">
                <a:noFill/>
              </a14:hiddenFill>
            </a:ext>
          </a:extLst>
        </p:spPr>
        <p:txBody>
          <a:bodyPr/>
          <a:lstStyle/>
          <a:p>
            <a:endParaRPr lang="ru-RU"/>
          </a:p>
        </p:txBody>
      </p:sp>
    </p:spTree>
    <p:extLst>
      <p:ext uri="{BB962C8B-B14F-4D97-AF65-F5344CB8AC3E}">
        <p14:creationId xmlns:p14="http://schemas.microsoft.com/office/powerpoint/2010/main" val="1556406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31" grpId="0" animBg="1"/>
      <p:bldP spid="17" grpId="0" animBg="1"/>
      <p:bldP spid="23" grpId="0" animBg="1"/>
      <p:bldP spid="30" grpId="0" animBg="1"/>
      <p:bldP spid="32" grpId="0" animBg="1"/>
      <p:bldP spid="34" grpId="0" animBg="1"/>
      <p:bldP spid="12" grpId="0" animBg="1"/>
      <p:bldP spid="8" grpId="0" animBg="1"/>
      <p:bldP spid="15" grpId="0" animBg="1"/>
      <p:bldP spid="18" grpId="0" animBg="1"/>
      <p:bldP spid="19" grpId="0" animBg="1"/>
      <p:bldP spid="20" grpId="0" animBg="1"/>
      <p:bldP spid="21" grpId="0" animBg="1"/>
      <p:bldP spid="22" grpId="0" animBg="1"/>
      <p:bldP spid="24" grpId="0" animBg="1"/>
      <p:bldP spid="25" grpId="0" animBg="1"/>
      <p:bldP spid="33" grpId="0" animBg="1"/>
      <p:bldP spid="3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Блок-схема: процесс 8"/>
          <p:cNvSpPr/>
          <p:nvPr/>
        </p:nvSpPr>
        <p:spPr bwMode="auto">
          <a:xfrm>
            <a:off x="4103948" y="3392996"/>
            <a:ext cx="1944216" cy="576064"/>
          </a:xfrm>
          <a:prstGeom prst="flowChartProcess">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ru-RU" sz="2000" b="1" dirty="0">
                <a:solidFill>
                  <a:schemeClr val="accent2"/>
                </a:solidFill>
              </a:rPr>
              <a:t>Разработка проекта</a:t>
            </a:r>
          </a:p>
        </p:txBody>
      </p:sp>
      <p:sp>
        <p:nvSpPr>
          <p:cNvPr id="5" name="Номер слайда 4"/>
          <p:cNvSpPr>
            <a:spLocks noGrp="1"/>
          </p:cNvSpPr>
          <p:nvPr>
            <p:ph type="sldNum" sz="quarter" idx="4"/>
          </p:nvPr>
        </p:nvSpPr>
        <p:spPr>
          <a:xfrm>
            <a:off x="7425344" y="6459786"/>
            <a:ext cx="984019" cy="365125"/>
          </a:xfrm>
        </p:spPr>
        <p:txBody>
          <a:bodyPr/>
          <a:lstStyle/>
          <a:p>
            <a:fld id="{4FAB73BC-B049-4115-A692-8D63A059BFB8}" type="slidenum">
              <a:rPr lang="en-US" smtClean="0"/>
              <a:pPr/>
              <a:t>36</a:t>
            </a:fld>
            <a:endParaRPr lang="en-US" dirty="0"/>
          </a:p>
        </p:txBody>
      </p:sp>
      <p:sp>
        <p:nvSpPr>
          <p:cNvPr id="6" name="Rectangle 3"/>
          <p:cNvSpPr txBox="1">
            <a:spLocks noChangeArrowheads="1"/>
          </p:cNvSpPr>
          <p:nvPr/>
        </p:nvSpPr>
        <p:spPr>
          <a:xfrm>
            <a:off x="647564" y="944724"/>
            <a:ext cx="8107363" cy="120332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ru-RU" altLang="ru-RU" sz="2400" dirty="0"/>
              <a:t>Процесс создания и использования  программного обеспечения, представленный в виде последовательности этапов и выполняемых на этих этапах процессов называется </a:t>
            </a:r>
            <a:r>
              <a:rPr lang="ru-RU" altLang="ru-RU" sz="2400" b="1" dirty="0">
                <a:solidFill>
                  <a:schemeClr val="tx1"/>
                </a:solidFill>
              </a:rPr>
              <a:t>жизненным циклом программного обеспечения. </a:t>
            </a:r>
          </a:p>
        </p:txBody>
      </p:sp>
      <p:sp>
        <p:nvSpPr>
          <p:cNvPr id="8" name="Блок-схема: процесс 7"/>
          <p:cNvSpPr/>
          <p:nvPr/>
        </p:nvSpPr>
        <p:spPr bwMode="auto">
          <a:xfrm>
            <a:off x="3311860" y="2600908"/>
            <a:ext cx="1942434" cy="576064"/>
          </a:xfrm>
          <a:prstGeom prst="flowChartProcess">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ru-RU" sz="2000" b="1" dirty="0">
                <a:solidFill>
                  <a:schemeClr val="accent2"/>
                </a:solidFill>
              </a:rPr>
              <a:t>Формирование требований</a:t>
            </a:r>
          </a:p>
        </p:txBody>
      </p:sp>
      <p:sp>
        <p:nvSpPr>
          <p:cNvPr id="10" name="Блок-схема: процесс 9"/>
          <p:cNvSpPr/>
          <p:nvPr/>
        </p:nvSpPr>
        <p:spPr bwMode="auto">
          <a:xfrm>
            <a:off x="4896036" y="4149080"/>
            <a:ext cx="1944216" cy="576064"/>
          </a:xfrm>
          <a:prstGeom prst="flowChartProcess">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ru-RU" sz="2000" b="1" dirty="0">
                <a:solidFill>
                  <a:schemeClr val="accent2"/>
                </a:solidFill>
              </a:rPr>
              <a:t>Реализация</a:t>
            </a:r>
          </a:p>
        </p:txBody>
      </p:sp>
      <p:sp>
        <p:nvSpPr>
          <p:cNvPr id="11" name="Блок-схема: процесс 10"/>
          <p:cNvSpPr/>
          <p:nvPr/>
        </p:nvSpPr>
        <p:spPr bwMode="auto">
          <a:xfrm>
            <a:off x="5688124" y="4869160"/>
            <a:ext cx="1944216" cy="576064"/>
          </a:xfrm>
          <a:prstGeom prst="flowChartProcess">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ru-RU" sz="2000" b="1" dirty="0">
                <a:solidFill>
                  <a:schemeClr val="accent2"/>
                </a:solidFill>
              </a:rPr>
              <a:t>Устранение ошибок</a:t>
            </a:r>
          </a:p>
        </p:txBody>
      </p:sp>
      <p:sp>
        <p:nvSpPr>
          <p:cNvPr id="12" name="Блок-схема: процесс 11"/>
          <p:cNvSpPr/>
          <p:nvPr/>
        </p:nvSpPr>
        <p:spPr bwMode="auto">
          <a:xfrm>
            <a:off x="6408204" y="5589240"/>
            <a:ext cx="2016224" cy="576064"/>
          </a:xfrm>
          <a:prstGeom prst="flowChartProcess">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ru-RU" sz="2000" b="1" dirty="0">
                <a:solidFill>
                  <a:schemeClr val="accent2"/>
                </a:solidFill>
              </a:rPr>
              <a:t>Эксплуатация и сопровождение</a:t>
            </a:r>
          </a:p>
        </p:txBody>
      </p:sp>
      <p:cxnSp>
        <p:nvCxnSpPr>
          <p:cNvPr id="13" name="Shape 41"/>
          <p:cNvCxnSpPr/>
          <p:nvPr/>
        </p:nvCxnSpPr>
        <p:spPr bwMode="auto">
          <a:xfrm>
            <a:off x="5292080" y="2924944"/>
            <a:ext cx="787400" cy="568325"/>
          </a:xfrm>
          <a:prstGeom prst="curvedConnector3">
            <a:avLst>
              <a:gd name="adj1" fmla="val 174096"/>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hape 41"/>
          <p:cNvCxnSpPr/>
          <p:nvPr/>
        </p:nvCxnSpPr>
        <p:spPr bwMode="auto">
          <a:xfrm>
            <a:off x="6876256" y="4401108"/>
            <a:ext cx="787400" cy="568325"/>
          </a:xfrm>
          <a:prstGeom prst="curvedConnector3">
            <a:avLst>
              <a:gd name="adj1" fmla="val 174096"/>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hape 41"/>
          <p:cNvCxnSpPr/>
          <p:nvPr/>
        </p:nvCxnSpPr>
        <p:spPr bwMode="auto">
          <a:xfrm>
            <a:off x="6084168" y="3681028"/>
            <a:ext cx="787400" cy="568325"/>
          </a:xfrm>
          <a:prstGeom prst="curvedConnector3">
            <a:avLst>
              <a:gd name="adj1" fmla="val 174096"/>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hape 41"/>
          <p:cNvCxnSpPr/>
          <p:nvPr/>
        </p:nvCxnSpPr>
        <p:spPr bwMode="auto">
          <a:xfrm>
            <a:off x="7668344" y="5157192"/>
            <a:ext cx="787400" cy="568325"/>
          </a:xfrm>
          <a:prstGeom prst="curvedConnector3">
            <a:avLst>
              <a:gd name="adj1" fmla="val 174096"/>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3"/>
          <p:cNvSpPr txBox="1">
            <a:spLocks noChangeArrowheads="1"/>
          </p:cNvSpPr>
          <p:nvPr/>
        </p:nvSpPr>
        <p:spPr bwMode="auto">
          <a:xfrm>
            <a:off x="0" y="3681028"/>
            <a:ext cx="6048164" cy="2736304"/>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accent1"/>
              </a:buClr>
              <a:buSzPct val="80000"/>
              <a:buFont typeface="Wingdings" pitchFamily="2" charset="2"/>
              <a:buChar char="l"/>
              <a:defRPr/>
            </a:pPr>
            <a:r>
              <a:rPr lang="ru-RU" sz="2400" b="1" kern="0" dirty="0">
                <a:latin typeface="+mn-lt"/>
              </a:rPr>
              <a:t>КАСКАДНАЯ МОДЕЛЬ</a:t>
            </a:r>
            <a:br>
              <a:rPr lang="en-US" sz="2400" b="1" kern="0" dirty="0">
                <a:latin typeface="+mn-lt"/>
              </a:rPr>
            </a:br>
            <a:r>
              <a:rPr lang="ru-RU" sz="2400" b="1" kern="0" dirty="0">
                <a:latin typeface="+mn-lt"/>
              </a:rPr>
              <a:t>ЖИЗНЕННОГО ЦИКЛА</a:t>
            </a:r>
          </a:p>
          <a:p>
            <a:pPr marL="361950" eaLnBrk="1" hangingPunct="1">
              <a:lnSpc>
                <a:spcPct val="90000"/>
              </a:lnSpc>
              <a:spcBef>
                <a:spcPct val="20000"/>
              </a:spcBef>
              <a:buClr>
                <a:schemeClr val="accent1"/>
              </a:buClr>
              <a:buSzPct val="80000"/>
              <a:defRPr/>
            </a:pPr>
            <a:r>
              <a:rPr lang="x-none" sz="2200" kern="0" dirty="0">
                <a:latin typeface="+mn-lt"/>
              </a:rPr>
              <a:t>("модель водопада")</a:t>
            </a:r>
            <a:br>
              <a:rPr lang="en-US" sz="2200" kern="0" dirty="0">
                <a:latin typeface="+mn-lt"/>
              </a:rPr>
            </a:br>
            <a:r>
              <a:rPr lang="x-none" sz="2200" kern="0" dirty="0">
                <a:latin typeface="+mn-lt"/>
              </a:rPr>
              <a:t>предусматривает последовательное выполнение всех этапов проекта</a:t>
            </a:r>
            <a:br>
              <a:rPr lang="en-US" sz="2200" kern="0" dirty="0">
                <a:latin typeface="+mn-lt"/>
              </a:rPr>
            </a:br>
            <a:r>
              <a:rPr lang="x-none" sz="2200" kern="0" dirty="0">
                <a:latin typeface="+mn-lt"/>
              </a:rPr>
              <a:t>в строго фиксированном порядке. Переход на следующий этап означает полное завершение работ на предыдущем этапе</a:t>
            </a:r>
            <a:r>
              <a:rPr lang="en-US" sz="2200" kern="0" dirty="0"/>
              <a:t>.</a:t>
            </a:r>
            <a:endParaRPr lang="ru-RU" sz="2200" kern="0" dirty="0">
              <a:latin typeface="+mn-lt"/>
            </a:endParaRPr>
          </a:p>
        </p:txBody>
      </p:sp>
      <p:sp>
        <p:nvSpPr>
          <p:cNvPr id="19" name="Дата 1"/>
          <p:cNvSpPr>
            <a:spLocks noGrp="1"/>
          </p:cNvSpPr>
          <p:nvPr>
            <p:ph type="dt" sz="half" idx="2"/>
          </p:nvPr>
        </p:nvSpPr>
        <p:spPr>
          <a:xfrm>
            <a:off x="288759" y="6459786"/>
            <a:ext cx="2388406" cy="365125"/>
          </a:xfrm>
        </p:spPr>
        <p:txBody>
          <a:bodyPr>
            <a:normAutofit/>
          </a:bodyPr>
          <a:lstStyle/>
          <a:p>
            <a:pPr>
              <a:tabLst>
                <a:tab pos="1347788" algn="l"/>
              </a:tabLst>
            </a:pPr>
            <a:r>
              <a:rPr lang="ru-RU" dirty="0"/>
              <a:t>Левкович Н.В.</a:t>
            </a:r>
            <a:r>
              <a:rPr lang="en-US" dirty="0"/>
              <a:t>	</a:t>
            </a:r>
            <a:r>
              <a:rPr lang="ru-RU" dirty="0"/>
              <a:t>2021/2022</a:t>
            </a:r>
          </a:p>
        </p:txBody>
      </p:sp>
      <p:sp>
        <p:nvSpPr>
          <p:cNvPr id="20" name="Нижний колонтитул 2"/>
          <p:cNvSpPr>
            <a:spLocks noGrp="1"/>
          </p:cNvSpPr>
          <p:nvPr>
            <p:ph type="ftr" sz="quarter" idx="3"/>
          </p:nvPr>
        </p:nvSpPr>
        <p:spPr>
          <a:xfrm>
            <a:off x="2764640" y="6459786"/>
            <a:ext cx="3764498" cy="365125"/>
          </a:xfrm>
        </p:spPr>
        <p:txBody>
          <a:bodyPr/>
          <a:lstStyle/>
          <a:p>
            <a:r>
              <a:rPr lang="ru-RU"/>
              <a:t>принципы работы компьютера</a:t>
            </a:r>
            <a:endParaRPr lang="ru-RU" dirty="0"/>
          </a:p>
        </p:txBody>
      </p:sp>
      <p:sp>
        <p:nvSpPr>
          <p:cNvPr id="21" name="Заголовок 1"/>
          <p:cNvSpPr txBox="1">
            <a:spLocks/>
          </p:cNvSpPr>
          <p:nvPr/>
        </p:nvSpPr>
        <p:spPr>
          <a:xfrm>
            <a:off x="251520" y="240423"/>
            <a:ext cx="8640960" cy="729665"/>
          </a:xfrm>
          <a:prstGeom prst="rect">
            <a:avLst/>
          </a:prstGeom>
        </p:spPr>
        <p:txBody>
          <a:bodyPr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sz="3600" b="1" dirty="0">
                <a:solidFill>
                  <a:schemeClr val="tx1">
                    <a:lumMod val="50000"/>
                    <a:lumOff val="50000"/>
                  </a:schemeClr>
                </a:solidFill>
              </a:rPr>
              <a:t>Жизненный цикл программного обеспечения</a:t>
            </a:r>
          </a:p>
        </p:txBody>
      </p:sp>
    </p:spTree>
    <p:extLst>
      <p:ext uri="{BB962C8B-B14F-4D97-AF65-F5344CB8AC3E}">
        <p14:creationId xmlns:p14="http://schemas.microsoft.com/office/powerpoint/2010/main" val="2035684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омер слайда 4"/>
          <p:cNvSpPr>
            <a:spLocks noGrp="1"/>
          </p:cNvSpPr>
          <p:nvPr>
            <p:ph type="sldNum" sz="quarter" idx="4"/>
          </p:nvPr>
        </p:nvSpPr>
        <p:spPr>
          <a:xfrm>
            <a:off x="7425344" y="6459786"/>
            <a:ext cx="984019" cy="365125"/>
          </a:xfrm>
        </p:spPr>
        <p:txBody>
          <a:bodyPr/>
          <a:lstStyle/>
          <a:p>
            <a:fld id="{4FAB73BC-B049-4115-A692-8D63A059BFB8}" type="slidenum">
              <a:rPr lang="en-US" smtClean="0"/>
              <a:pPr/>
              <a:t>37</a:t>
            </a:fld>
            <a:endParaRPr lang="en-US" dirty="0"/>
          </a:p>
        </p:txBody>
      </p:sp>
      <p:sp>
        <p:nvSpPr>
          <p:cNvPr id="7" name="Дата 1"/>
          <p:cNvSpPr>
            <a:spLocks noGrp="1"/>
          </p:cNvSpPr>
          <p:nvPr>
            <p:ph type="dt" sz="half" idx="2"/>
          </p:nvPr>
        </p:nvSpPr>
        <p:spPr>
          <a:xfrm>
            <a:off x="288759" y="6459786"/>
            <a:ext cx="2388406" cy="365125"/>
          </a:xfrm>
        </p:spPr>
        <p:txBody>
          <a:bodyPr>
            <a:normAutofit/>
          </a:bodyPr>
          <a:lstStyle/>
          <a:p>
            <a:pPr>
              <a:tabLst>
                <a:tab pos="1347788" algn="l"/>
              </a:tabLst>
            </a:pPr>
            <a:r>
              <a:rPr lang="ru-RU" dirty="0"/>
              <a:t>Левкович Н.В.</a:t>
            </a:r>
            <a:r>
              <a:rPr lang="en-US" dirty="0"/>
              <a:t>	</a:t>
            </a:r>
            <a:r>
              <a:rPr lang="ru-RU" dirty="0"/>
              <a:t>2021/2022</a:t>
            </a:r>
          </a:p>
        </p:txBody>
      </p:sp>
      <p:sp>
        <p:nvSpPr>
          <p:cNvPr id="8" name="Нижний колонтитул 2"/>
          <p:cNvSpPr>
            <a:spLocks noGrp="1"/>
          </p:cNvSpPr>
          <p:nvPr>
            <p:ph type="ftr" sz="quarter" idx="3"/>
          </p:nvPr>
        </p:nvSpPr>
        <p:spPr>
          <a:xfrm>
            <a:off x="2764640" y="6459786"/>
            <a:ext cx="3764498" cy="365125"/>
          </a:xfrm>
        </p:spPr>
        <p:txBody>
          <a:bodyPr/>
          <a:lstStyle/>
          <a:p>
            <a:r>
              <a:rPr lang="ru-RU"/>
              <a:t>принципы работы компьютера</a:t>
            </a:r>
            <a:endParaRPr lang="ru-RU" dirty="0"/>
          </a:p>
        </p:txBody>
      </p:sp>
      <p:sp>
        <p:nvSpPr>
          <p:cNvPr id="9" name="Заголовок 1"/>
          <p:cNvSpPr txBox="1">
            <a:spLocks/>
          </p:cNvSpPr>
          <p:nvPr/>
        </p:nvSpPr>
        <p:spPr>
          <a:xfrm>
            <a:off x="251520" y="240423"/>
            <a:ext cx="8640960" cy="729665"/>
          </a:xfrm>
          <a:prstGeom prst="rect">
            <a:avLst/>
          </a:prstGeom>
        </p:spPr>
        <p:txBody>
          <a:bodyPr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sz="3600" b="1" dirty="0">
                <a:solidFill>
                  <a:schemeClr val="tx1">
                    <a:lumMod val="50000"/>
                    <a:lumOff val="50000"/>
                  </a:schemeClr>
                </a:solidFill>
              </a:rPr>
              <a:t>Жизненный цикл программного обеспечения</a:t>
            </a:r>
          </a:p>
        </p:txBody>
      </p:sp>
      <p:sp>
        <p:nvSpPr>
          <p:cNvPr id="10" name="Прямоугольник 9"/>
          <p:cNvSpPr/>
          <p:nvPr/>
        </p:nvSpPr>
        <p:spPr>
          <a:xfrm>
            <a:off x="251520" y="872716"/>
            <a:ext cx="8640960" cy="5287601"/>
          </a:xfrm>
          <a:prstGeom prst="rect">
            <a:avLst/>
          </a:prstGeom>
        </p:spPr>
        <p:txBody>
          <a:bodyPr wrap="square">
            <a:spAutoFit/>
          </a:bodyPr>
          <a:lstStyle/>
          <a:p>
            <a:pPr>
              <a:lnSpc>
                <a:spcPct val="90000"/>
              </a:lnSpc>
              <a:spcBef>
                <a:spcPct val="20000"/>
              </a:spcBef>
              <a:spcAft>
                <a:spcPts val="1200"/>
              </a:spcAft>
              <a:buClr>
                <a:schemeClr val="hlink"/>
              </a:buClr>
              <a:buSzPct val="80000"/>
            </a:pPr>
            <a:r>
              <a:rPr lang="en-US" altLang="ru-RU" sz="2000" b="1" dirty="0"/>
              <a:t>	</a:t>
            </a:r>
            <a:r>
              <a:rPr lang="ru-RU" altLang="ru-RU" sz="2000" b="1" dirty="0"/>
              <a:t>Основные этапы жизненного цикла ПО:</a:t>
            </a:r>
            <a:endParaRPr lang="be-BY" altLang="ru-RU" sz="2000" dirty="0"/>
          </a:p>
          <a:p>
            <a:pPr marL="180975" lvl="1" indent="276225">
              <a:lnSpc>
                <a:spcPct val="90000"/>
              </a:lnSpc>
              <a:spcBef>
                <a:spcPct val="20000"/>
              </a:spcBef>
              <a:buClr>
                <a:schemeClr val="accent1"/>
              </a:buClr>
              <a:buSzPct val="70000"/>
              <a:buFont typeface="Wingdings" panose="05000000000000000000" pitchFamily="2" charset="2"/>
              <a:buChar char="l"/>
            </a:pPr>
            <a:r>
              <a:rPr lang="ru-RU" altLang="ru-RU" b="1" dirty="0"/>
              <a:t>Формирование требований </a:t>
            </a:r>
            <a:r>
              <a:rPr lang="ru-RU" altLang="ru-RU" dirty="0"/>
              <a:t>– процесс сбора требований к системе, их систематизации, документирования, анализа, выявления противоречий и неполноты, разрешения конфликтов. Требования к программе называют техническим заданием (ТЗ).</a:t>
            </a:r>
          </a:p>
          <a:p>
            <a:pPr marL="180975" lvl="1" indent="276225">
              <a:lnSpc>
                <a:spcPct val="90000"/>
              </a:lnSpc>
              <a:spcBef>
                <a:spcPct val="20000"/>
              </a:spcBef>
              <a:buClr>
                <a:schemeClr val="accent1"/>
              </a:buClr>
              <a:buSzPct val="70000"/>
              <a:buFont typeface="Wingdings" panose="05000000000000000000" pitchFamily="2" charset="2"/>
              <a:buChar char="l"/>
            </a:pPr>
            <a:r>
              <a:rPr lang="ru-RU" altLang="ru-RU" b="1" dirty="0"/>
              <a:t>Разработка проекта - </a:t>
            </a:r>
            <a:r>
              <a:rPr lang="ru-RU" altLang="ru-RU" dirty="0"/>
              <a:t>деятельность по созданию проекта, то есть воспроизводимой модели программного обеспечения.</a:t>
            </a:r>
          </a:p>
          <a:p>
            <a:pPr marL="180975" lvl="1" indent="276225">
              <a:lnSpc>
                <a:spcPct val="90000"/>
              </a:lnSpc>
              <a:spcBef>
                <a:spcPct val="20000"/>
              </a:spcBef>
              <a:buClr>
                <a:schemeClr val="accent1"/>
              </a:buClr>
              <a:buSzPct val="70000"/>
              <a:buFont typeface="Wingdings" panose="05000000000000000000" pitchFamily="2" charset="2"/>
              <a:buChar char="l"/>
            </a:pPr>
            <a:r>
              <a:rPr lang="ru-RU" altLang="ru-RU" b="1" dirty="0"/>
              <a:t>Реализация - </a:t>
            </a:r>
            <a:r>
              <a:rPr lang="ru-RU" altLang="ru-RU" dirty="0"/>
              <a:t>этап жизненного цикла программного обеспечения, объединяющий последовательные фазы создания программы в виде исходного кода, объектного кода и исполнимого кода. Результатом реализации является программа, которая может быть исполнена на компьютере. </a:t>
            </a:r>
          </a:p>
          <a:p>
            <a:pPr marL="180975" lvl="1" indent="276225">
              <a:lnSpc>
                <a:spcPct val="90000"/>
              </a:lnSpc>
              <a:spcBef>
                <a:spcPct val="20000"/>
              </a:spcBef>
              <a:buClr>
                <a:schemeClr val="accent1"/>
              </a:buClr>
              <a:buSzPct val="70000"/>
              <a:buFont typeface="Wingdings" panose="05000000000000000000" pitchFamily="2" charset="2"/>
              <a:buChar char="l"/>
            </a:pPr>
            <a:r>
              <a:rPr lang="ru-RU" altLang="ru-RU" b="1" dirty="0"/>
              <a:t>Устранение ошибок - </a:t>
            </a:r>
            <a:r>
              <a:rPr lang="ru-RU" altLang="ru-RU" dirty="0"/>
              <a:t>процесс устранения причин того, что программное обеспечение не работает, либо результат его работы не соответствует ТЗ. </a:t>
            </a:r>
            <a:r>
              <a:rPr lang="ru-RU" altLang="ru-RU" b="1" dirty="0"/>
              <a:t>Эксплуатация</a:t>
            </a:r>
            <a:r>
              <a:rPr lang="ru-RU" altLang="ru-RU" dirty="0"/>
              <a:t> – деятельность по использованию программного обеспечения для решения практических задач.</a:t>
            </a:r>
          </a:p>
          <a:p>
            <a:pPr marL="180975" lvl="1" indent="276225">
              <a:lnSpc>
                <a:spcPct val="90000"/>
              </a:lnSpc>
              <a:spcBef>
                <a:spcPct val="20000"/>
              </a:spcBef>
              <a:buClr>
                <a:schemeClr val="accent1"/>
              </a:buClr>
              <a:buSzPct val="70000"/>
              <a:buFont typeface="Wingdings" panose="05000000000000000000" pitchFamily="2" charset="2"/>
              <a:buChar char="l"/>
            </a:pPr>
            <a:r>
              <a:rPr lang="ru-RU" altLang="ru-RU" b="1" dirty="0"/>
              <a:t>Сопровождение</a:t>
            </a:r>
            <a:r>
              <a:rPr lang="ru-RU" altLang="ru-RU" dirty="0"/>
              <a:t> -  модификация программного обеспечения с целью устранения ошибок, реализации потребностей заказчика в улучшении тех или иных характеристик, а также его адаптации к использованию в модифицированном окружении.</a:t>
            </a:r>
            <a:endParaRPr lang="ru-RU" altLang="ru-RU" b="1" dirty="0"/>
          </a:p>
        </p:txBody>
      </p:sp>
    </p:spTree>
    <p:extLst>
      <p:ext uri="{BB962C8B-B14F-4D97-AF65-F5344CB8AC3E}">
        <p14:creationId xmlns:p14="http://schemas.microsoft.com/office/powerpoint/2010/main" val="17404995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омер слайда 4"/>
          <p:cNvSpPr>
            <a:spLocks noGrp="1"/>
          </p:cNvSpPr>
          <p:nvPr>
            <p:ph type="sldNum" sz="quarter" idx="4"/>
          </p:nvPr>
        </p:nvSpPr>
        <p:spPr>
          <a:xfrm>
            <a:off x="7425344" y="6459786"/>
            <a:ext cx="984019" cy="365125"/>
          </a:xfrm>
        </p:spPr>
        <p:txBody>
          <a:bodyPr/>
          <a:lstStyle/>
          <a:p>
            <a:fld id="{4FAB73BC-B049-4115-A692-8D63A059BFB8}" type="slidenum">
              <a:rPr lang="en-US" smtClean="0"/>
              <a:pPr/>
              <a:t>38</a:t>
            </a:fld>
            <a:endParaRPr lang="en-US" dirty="0"/>
          </a:p>
        </p:txBody>
      </p:sp>
      <p:sp>
        <p:nvSpPr>
          <p:cNvPr id="6" name="Rectangle 3"/>
          <p:cNvSpPr txBox="1">
            <a:spLocks noChangeArrowheads="1"/>
          </p:cNvSpPr>
          <p:nvPr/>
        </p:nvSpPr>
        <p:spPr>
          <a:xfrm>
            <a:off x="251521" y="1040736"/>
            <a:ext cx="8640960" cy="103822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ru-RU" altLang="ru-RU" sz="2400" b="1" dirty="0">
                <a:solidFill>
                  <a:schemeClr val="tx1">
                    <a:lumMod val="65000"/>
                    <a:lumOff val="35000"/>
                  </a:schemeClr>
                </a:solidFill>
              </a:rPr>
              <a:t>КАСКАДНАЯ МОДЕЛЬ ЖИЗНЕННОГО ЦИКЛА </a:t>
            </a:r>
            <a:r>
              <a:rPr lang="ru-RU" altLang="ru-RU" sz="2400" dirty="0"/>
              <a:t>была распространена в 70-х - 80-х годах ХХ века. На практике этапы каскадной модели реализуются итерационно, с циклами обратной связи между этапами.</a:t>
            </a:r>
          </a:p>
          <a:p>
            <a:endParaRPr lang="ru-RU" altLang="ru-RU" sz="2400" dirty="0"/>
          </a:p>
        </p:txBody>
      </p:sp>
      <p:sp>
        <p:nvSpPr>
          <p:cNvPr id="8" name="Блок-схема: процесс 7"/>
          <p:cNvSpPr/>
          <p:nvPr/>
        </p:nvSpPr>
        <p:spPr bwMode="auto">
          <a:xfrm>
            <a:off x="899592" y="2780928"/>
            <a:ext cx="2397887" cy="479425"/>
          </a:xfrm>
          <a:prstGeom prst="flowChartProcess">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ts val="2000"/>
              </a:lnSpc>
              <a:defRPr/>
            </a:pPr>
            <a:r>
              <a:rPr lang="ru-RU" sz="2000" b="1" dirty="0">
                <a:solidFill>
                  <a:schemeClr val="accent2"/>
                </a:solidFill>
              </a:rPr>
              <a:t>Формирование требований</a:t>
            </a:r>
          </a:p>
        </p:txBody>
      </p:sp>
      <p:sp>
        <p:nvSpPr>
          <p:cNvPr id="9" name="Блок-схема: процесс 8"/>
          <p:cNvSpPr/>
          <p:nvPr/>
        </p:nvSpPr>
        <p:spPr bwMode="auto">
          <a:xfrm>
            <a:off x="2001864" y="3492128"/>
            <a:ext cx="2400110" cy="479425"/>
          </a:xfrm>
          <a:prstGeom prst="flowChartProcess">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ts val="2000"/>
              </a:lnSpc>
              <a:defRPr/>
            </a:pPr>
            <a:r>
              <a:rPr lang="ru-RU" sz="2000" b="1" dirty="0">
                <a:solidFill>
                  <a:schemeClr val="accent2"/>
                </a:solidFill>
              </a:rPr>
              <a:t>Разработка проекта</a:t>
            </a:r>
          </a:p>
        </p:txBody>
      </p:sp>
      <p:sp>
        <p:nvSpPr>
          <p:cNvPr id="10" name="Блок-схема: процесс 9"/>
          <p:cNvSpPr/>
          <p:nvPr/>
        </p:nvSpPr>
        <p:spPr bwMode="auto">
          <a:xfrm>
            <a:off x="3099692" y="4211266"/>
            <a:ext cx="2400110" cy="477837"/>
          </a:xfrm>
          <a:prstGeom prst="flowChartProcess">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ts val="2000"/>
              </a:lnSpc>
              <a:defRPr/>
            </a:pPr>
            <a:r>
              <a:rPr lang="ru-RU" sz="2000" b="1" dirty="0">
                <a:solidFill>
                  <a:schemeClr val="accent2"/>
                </a:solidFill>
              </a:rPr>
              <a:t>Реализация</a:t>
            </a:r>
          </a:p>
        </p:txBody>
      </p:sp>
      <p:sp>
        <p:nvSpPr>
          <p:cNvPr id="11" name="Блок-схема: процесс 10"/>
          <p:cNvSpPr/>
          <p:nvPr/>
        </p:nvSpPr>
        <p:spPr bwMode="auto">
          <a:xfrm>
            <a:off x="4201966" y="4924053"/>
            <a:ext cx="2400110" cy="477838"/>
          </a:xfrm>
          <a:prstGeom prst="flowChartProcess">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ts val="2000"/>
              </a:lnSpc>
              <a:defRPr/>
            </a:pPr>
            <a:r>
              <a:rPr lang="ru-RU" sz="2000" b="1" dirty="0">
                <a:solidFill>
                  <a:schemeClr val="accent2"/>
                </a:solidFill>
              </a:rPr>
              <a:t>Устранение ошибок</a:t>
            </a:r>
          </a:p>
        </p:txBody>
      </p:sp>
      <p:sp>
        <p:nvSpPr>
          <p:cNvPr id="12" name="Блок-схема: процесс 11"/>
          <p:cNvSpPr/>
          <p:nvPr/>
        </p:nvSpPr>
        <p:spPr bwMode="auto">
          <a:xfrm>
            <a:off x="5304238" y="5638428"/>
            <a:ext cx="2397887" cy="479425"/>
          </a:xfrm>
          <a:prstGeom prst="flowChartProcess">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ts val="2000"/>
              </a:lnSpc>
              <a:defRPr/>
            </a:pPr>
            <a:r>
              <a:rPr lang="ru-RU" sz="2000" b="1" dirty="0">
                <a:solidFill>
                  <a:schemeClr val="accent2"/>
                </a:solidFill>
              </a:rPr>
              <a:t>Эксплуатация и сопровождение</a:t>
            </a:r>
          </a:p>
        </p:txBody>
      </p:sp>
      <p:cxnSp>
        <p:nvCxnSpPr>
          <p:cNvPr id="13" name="Shape 23"/>
          <p:cNvCxnSpPr>
            <a:stCxn id="12" idx="1"/>
          </p:cNvCxnSpPr>
          <p:nvPr/>
        </p:nvCxnSpPr>
        <p:spPr bwMode="auto">
          <a:xfrm rot="10800000">
            <a:off x="4644207" y="5403478"/>
            <a:ext cx="660030" cy="474663"/>
          </a:xfrm>
          <a:prstGeom prst="curvedConnector2">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hape 13"/>
          <p:cNvCxnSpPr>
            <a:stCxn id="12" idx="1"/>
          </p:cNvCxnSpPr>
          <p:nvPr/>
        </p:nvCxnSpPr>
        <p:spPr bwMode="auto">
          <a:xfrm rot="10800000">
            <a:off x="3339704" y="4703391"/>
            <a:ext cx="1964535" cy="1174750"/>
          </a:xfrm>
          <a:prstGeom prst="curvedConnector3">
            <a:avLst>
              <a:gd name="adj1" fmla="val 100185"/>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hape 16"/>
          <p:cNvCxnSpPr>
            <a:stCxn id="12" idx="1"/>
          </p:cNvCxnSpPr>
          <p:nvPr/>
        </p:nvCxnSpPr>
        <p:spPr bwMode="auto">
          <a:xfrm rot="10800000">
            <a:off x="986261" y="3269878"/>
            <a:ext cx="4317977" cy="2608263"/>
          </a:xfrm>
          <a:prstGeom prst="curvedConnector3">
            <a:avLst>
              <a:gd name="adj1" fmla="val 100379"/>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hape 26"/>
          <p:cNvCxnSpPr>
            <a:stCxn id="11" idx="1"/>
          </p:cNvCxnSpPr>
          <p:nvPr/>
        </p:nvCxnSpPr>
        <p:spPr bwMode="auto">
          <a:xfrm rot="10800000">
            <a:off x="3624162" y="4689103"/>
            <a:ext cx="577804" cy="474663"/>
          </a:xfrm>
          <a:prstGeom prst="curvedConnector2">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hape 28"/>
          <p:cNvCxnSpPr>
            <a:stCxn id="12" idx="1"/>
          </p:cNvCxnSpPr>
          <p:nvPr/>
        </p:nvCxnSpPr>
        <p:spPr bwMode="auto">
          <a:xfrm rot="10800000">
            <a:off x="2150759" y="3969966"/>
            <a:ext cx="3153478" cy="1908175"/>
          </a:xfrm>
          <a:prstGeom prst="curvedConnector3">
            <a:avLst>
              <a:gd name="adj1" fmla="val 100599"/>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hape 36"/>
          <p:cNvCxnSpPr>
            <a:stCxn id="11" idx="1"/>
          </p:cNvCxnSpPr>
          <p:nvPr/>
        </p:nvCxnSpPr>
        <p:spPr bwMode="auto">
          <a:xfrm rot="10800000">
            <a:off x="2324101" y="3974728"/>
            <a:ext cx="1877864" cy="1189038"/>
          </a:xfrm>
          <a:prstGeom prst="curvedConnector3">
            <a:avLst>
              <a:gd name="adj1" fmla="val 99189"/>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hape 41"/>
          <p:cNvCxnSpPr/>
          <p:nvPr/>
        </p:nvCxnSpPr>
        <p:spPr bwMode="auto">
          <a:xfrm>
            <a:off x="3299702" y="3066678"/>
            <a:ext cx="1104495" cy="568325"/>
          </a:xfrm>
          <a:prstGeom prst="curvedConnector3">
            <a:avLst>
              <a:gd name="adj1" fmla="val 174096"/>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Shape 41"/>
          <p:cNvCxnSpPr/>
          <p:nvPr/>
        </p:nvCxnSpPr>
        <p:spPr bwMode="auto">
          <a:xfrm>
            <a:off x="5502024" y="4495428"/>
            <a:ext cx="1102272" cy="568325"/>
          </a:xfrm>
          <a:prstGeom prst="curvedConnector3">
            <a:avLst>
              <a:gd name="adj1" fmla="val 174096"/>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hape 41"/>
          <p:cNvCxnSpPr/>
          <p:nvPr/>
        </p:nvCxnSpPr>
        <p:spPr bwMode="auto">
          <a:xfrm>
            <a:off x="4401974" y="3781053"/>
            <a:ext cx="1102272" cy="568325"/>
          </a:xfrm>
          <a:prstGeom prst="curvedConnector3">
            <a:avLst>
              <a:gd name="adj1" fmla="val 174096"/>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hape 41"/>
          <p:cNvCxnSpPr/>
          <p:nvPr/>
        </p:nvCxnSpPr>
        <p:spPr bwMode="auto">
          <a:xfrm>
            <a:off x="6602076" y="5209803"/>
            <a:ext cx="1102272" cy="568325"/>
          </a:xfrm>
          <a:prstGeom prst="curvedConnector3">
            <a:avLst>
              <a:gd name="adj1" fmla="val 174096"/>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hape 36"/>
          <p:cNvCxnSpPr>
            <a:stCxn id="11" idx="1"/>
          </p:cNvCxnSpPr>
          <p:nvPr/>
        </p:nvCxnSpPr>
        <p:spPr bwMode="auto">
          <a:xfrm rot="10800000">
            <a:off x="1159603" y="3273053"/>
            <a:ext cx="3042363" cy="1890713"/>
          </a:xfrm>
          <a:prstGeom prst="curvedConnector3">
            <a:avLst>
              <a:gd name="adj1" fmla="val 99916"/>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hape 21"/>
          <p:cNvCxnSpPr>
            <a:stCxn id="10" idx="1"/>
          </p:cNvCxnSpPr>
          <p:nvPr/>
        </p:nvCxnSpPr>
        <p:spPr bwMode="auto">
          <a:xfrm rot="10800000">
            <a:off x="2546334" y="3974728"/>
            <a:ext cx="553360" cy="474663"/>
          </a:xfrm>
          <a:prstGeom prst="curvedConnector2">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hape 21"/>
          <p:cNvCxnSpPr>
            <a:stCxn id="10" idx="1"/>
          </p:cNvCxnSpPr>
          <p:nvPr/>
        </p:nvCxnSpPr>
        <p:spPr bwMode="auto">
          <a:xfrm rot="10800000">
            <a:off x="1326278" y="3266703"/>
            <a:ext cx="1773414" cy="1182688"/>
          </a:xfrm>
          <a:prstGeom prst="curvedConnector3">
            <a:avLst>
              <a:gd name="adj1" fmla="val 99857"/>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hape 21"/>
          <p:cNvCxnSpPr>
            <a:stCxn id="9" idx="1"/>
          </p:cNvCxnSpPr>
          <p:nvPr/>
        </p:nvCxnSpPr>
        <p:spPr bwMode="auto">
          <a:xfrm rot="10800000">
            <a:off x="1519619" y="3265116"/>
            <a:ext cx="482245" cy="466725"/>
          </a:xfrm>
          <a:prstGeom prst="curvedConnector2">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Дата 1"/>
          <p:cNvSpPr>
            <a:spLocks noGrp="1"/>
          </p:cNvSpPr>
          <p:nvPr>
            <p:ph type="dt" sz="half" idx="2"/>
          </p:nvPr>
        </p:nvSpPr>
        <p:spPr>
          <a:xfrm>
            <a:off x="288759" y="6459786"/>
            <a:ext cx="2388406" cy="365125"/>
          </a:xfrm>
        </p:spPr>
        <p:txBody>
          <a:bodyPr>
            <a:normAutofit/>
          </a:bodyPr>
          <a:lstStyle/>
          <a:p>
            <a:pPr>
              <a:tabLst>
                <a:tab pos="1347788" algn="l"/>
              </a:tabLst>
            </a:pPr>
            <a:r>
              <a:rPr lang="ru-RU" dirty="0"/>
              <a:t>Левкович Н.В.</a:t>
            </a:r>
            <a:r>
              <a:rPr lang="en-US" dirty="0"/>
              <a:t>	</a:t>
            </a:r>
            <a:r>
              <a:rPr lang="ru-RU" dirty="0"/>
              <a:t>2021/2022</a:t>
            </a:r>
          </a:p>
        </p:txBody>
      </p:sp>
      <p:sp>
        <p:nvSpPr>
          <p:cNvPr id="29" name="Нижний колонтитул 2"/>
          <p:cNvSpPr>
            <a:spLocks noGrp="1"/>
          </p:cNvSpPr>
          <p:nvPr>
            <p:ph type="ftr" sz="quarter" idx="3"/>
          </p:nvPr>
        </p:nvSpPr>
        <p:spPr>
          <a:xfrm>
            <a:off x="2764640" y="6459786"/>
            <a:ext cx="3764498" cy="365125"/>
          </a:xfrm>
        </p:spPr>
        <p:txBody>
          <a:bodyPr/>
          <a:lstStyle/>
          <a:p>
            <a:r>
              <a:rPr lang="ru-RU"/>
              <a:t>принципы работы компьютера</a:t>
            </a:r>
            <a:endParaRPr lang="ru-RU" dirty="0"/>
          </a:p>
        </p:txBody>
      </p:sp>
      <p:sp>
        <p:nvSpPr>
          <p:cNvPr id="31" name="Заголовок 1"/>
          <p:cNvSpPr txBox="1">
            <a:spLocks/>
          </p:cNvSpPr>
          <p:nvPr/>
        </p:nvSpPr>
        <p:spPr>
          <a:xfrm>
            <a:off x="251520" y="240423"/>
            <a:ext cx="8640960" cy="729665"/>
          </a:xfrm>
          <a:prstGeom prst="rect">
            <a:avLst/>
          </a:prstGeom>
        </p:spPr>
        <p:txBody>
          <a:bodyPr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sz="3600" b="1" dirty="0">
                <a:solidFill>
                  <a:schemeClr val="tx1">
                    <a:lumMod val="50000"/>
                    <a:lumOff val="50000"/>
                  </a:schemeClr>
                </a:solidFill>
              </a:rPr>
              <a:t>Жизненный цикл программного обеспечения</a:t>
            </a:r>
          </a:p>
        </p:txBody>
      </p:sp>
    </p:spTree>
    <p:extLst>
      <p:ext uri="{BB962C8B-B14F-4D97-AF65-F5344CB8AC3E}">
        <p14:creationId xmlns:p14="http://schemas.microsoft.com/office/powerpoint/2010/main" val="2410985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Прямая со стрелкой 36"/>
          <p:cNvCxnSpPr/>
          <p:nvPr/>
        </p:nvCxnSpPr>
        <p:spPr bwMode="auto">
          <a:xfrm rot="5400000" flipH="1" flipV="1">
            <a:off x="4184737" y="4608351"/>
            <a:ext cx="2000250" cy="1588"/>
          </a:xfrm>
          <a:prstGeom prst="straightConnector1">
            <a:avLst/>
          </a:prstGeom>
          <a:ln w="3175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Прямая со стрелкой 39"/>
          <p:cNvCxnSpPr/>
          <p:nvPr/>
        </p:nvCxnSpPr>
        <p:spPr bwMode="auto">
          <a:xfrm>
            <a:off x="2483768" y="5589240"/>
            <a:ext cx="2628292" cy="0"/>
          </a:xfrm>
          <a:prstGeom prst="straightConnector1">
            <a:avLst/>
          </a:prstGeom>
          <a:ln w="3175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Прямая со стрелкой 38"/>
          <p:cNvCxnSpPr/>
          <p:nvPr/>
        </p:nvCxnSpPr>
        <p:spPr bwMode="auto">
          <a:xfrm>
            <a:off x="2483768" y="3140968"/>
            <a:ext cx="1" cy="2448272"/>
          </a:xfrm>
          <a:prstGeom prst="straightConnector1">
            <a:avLst/>
          </a:prstGeom>
          <a:ln w="3175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p:cNvCxnSpPr/>
          <p:nvPr/>
        </p:nvCxnSpPr>
        <p:spPr bwMode="auto">
          <a:xfrm flipH="1">
            <a:off x="2519772" y="3140968"/>
            <a:ext cx="2052228" cy="0"/>
          </a:xfrm>
          <a:prstGeom prst="straightConnector1">
            <a:avLst/>
          </a:prstGeom>
          <a:ln w="3175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p:cNvCxnSpPr/>
          <p:nvPr/>
        </p:nvCxnSpPr>
        <p:spPr bwMode="auto">
          <a:xfrm flipH="1" flipV="1">
            <a:off x="4572000" y="3176972"/>
            <a:ext cx="2" cy="1872210"/>
          </a:xfrm>
          <a:prstGeom prst="straightConnector1">
            <a:avLst/>
          </a:prstGeom>
          <a:ln w="3175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p:cNvCxnSpPr/>
          <p:nvPr/>
        </p:nvCxnSpPr>
        <p:spPr bwMode="auto">
          <a:xfrm>
            <a:off x="2951820" y="3573016"/>
            <a:ext cx="0" cy="1440160"/>
          </a:xfrm>
          <a:prstGeom prst="straightConnector1">
            <a:avLst/>
          </a:prstGeom>
          <a:ln w="3175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Прямая со стрелкой 32"/>
          <p:cNvCxnSpPr/>
          <p:nvPr/>
        </p:nvCxnSpPr>
        <p:spPr bwMode="auto">
          <a:xfrm flipV="1">
            <a:off x="4211960" y="3609020"/>
            <a:ext cx="0" cy="645666"/>
          </a:xfrm>
          <a:prstGeom prst="straightConnector1">
            <a:avLst/>
          </a:prstGeom>
          <a:ln w="3175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 name="Номер слайда 4"/>
          <p:cNvSpPr>
            <a:spLocks noGrp="1"/>
          </p:cNvSpPr>
          <p:nvPr>
            <p:ph type="sldNum" sz="quarter" idx="4"/>
          </p:nvPr>
        </p:nvSpPr>
        <p:spPr>
          <a:xfrm>
            <a:off x="7425344" y="6459786"/>
            <a:ext cx="984019" cy="365125"/>
          </a:xfrm>
        </p:spPr>
        <p:txBody>
          <a:bodyPr/>
          <a:lstStyle/>
          <a:p>
            <a:fld id="{4FAB73BC-B049-4115-A692-8D63A059BFB8}" type="slidenum">
              <a:rPr lang="en-US" smtClean="0"/>
              <a:pPr/>
              <a:t>39</a:t>
            </a:fld>
            <a:endParaRPr lang="en-US" dirty="0"/>
          </a:p>
        </p:txBody>
      </p:sp>
      <p:sp>
        <p:nvSpPr>
          <p:cNvPr id="28" name="Rectangle 3"/>
          <p:cNvSpPr txBox="1">
            <a:spLocks noChangeArrowheads="1"/>
          </p:cNvSpPr>
          <p:nvPr/>
        </p:nvSpPr>
        <p:spPr>
          <a:xfrm>
            <a:off x="323528" y="908720"/>
            <a:ext cx="8640960" cy="212423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ru-RU" altLang="ru-RU" sz="2400" b="1" dirty="0">
                <a:solidFill>
                  <a:schemeClr val="tx1">
                    <a:lumMod val="65000"/>
                    <a:lumOff val="35000"/>
                  </a:schemeClr>
                </a:solidFill>
              </a:rPr>
              <a:t>СПИРАЛЬНАЯ МОДЕЛЬ ЖИЗНЕННОГО ЦИКЛА </a:t>
            </a:r>
            <a:r>
              <a:rPr lang="ru-RU" altLang="ru-RU" sz="2200" dirty="0"/>
              <a:t>предусматривает спиралеобразное совершенствование системы путем последовательного создания прототипов (новых версий) этой системы. На каждом витке спирали при создании очередной версии продукта, уточняются требования проекта и планируются работы этого витка.</a:t>
            </a:r>
          </a:p>
        </p:txBody>
      </p:sp>
      <p:cxnSp>
        <p:nvCxnSpPr>
          <p:cNvPr id="30" name="Прямая соединительная линия 29"/>
          <p:cNvCxnSpPr/>
          <p:nvPr/>
        </p:nvCxnSpPr>
        <p:spPr bwMode="auto">
          <a:xfrm>
            <a:off x="3481042" y="4245112"/>
            <a:ext cx="2714625" cy="1587"/>
          </a:xfrm>
          <a:prstGeom prst="line">
            <a:avLst/>
          </a:prstGeom>
          <a:ln w="444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1" name="Прямая соединительная линия 30"/>
          <p:cNvCxnSpPr/>
          <p:nvPr/>
        </p:nvCxnSpPr>
        <p:spPr bwMode="auto">
          <a:xfrm rot="5400000" flipH="1" flipV="1">
            <a:off x="1873698" y="2994954"/>
            <a:ext cx="3286125" cy="2786063"/>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p:nvPr/>
        </p:nvCxnSpPr>
        <p:spPr bwMode="auto">
          <a:xfrm rot="10800000">
            <a:off x="2123729" y="2816362"/>
            <a:ext cx="3357563" cy="3071812"/>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Прямая со стрелкой 33"/>
          <p:cNvCxnSpPr/>
          <p:nvPr/>
        </p:nvCxnSpPr>
        <p:spPr bwMode="auto">
          <a:xfrm flipH="1">
            <a:off x="2987826" y="3573016"/>
            <a:ext cx="1224134" cy="0"/>
          </a:xfrm>
          <a:prstGeom prst="straightConnector1">
            <a:avLst/>
          </a:prstGeom>
          <a:ln w="3175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50"/>
          <p:cNvSpPr txBox="1">
            <a:spLocks noChangeArrowheads="1"/>
          </p:cNvSpPr>
          <p:nvPr/>
        </p:nvSpPr>
        <p:spPr bwMode="auto">
          <a:xfrm>
            <a:off x="4247964" y="4293096"/>
            <a:ext cx="612068" cy="400110"/>
          </a:xfrm>
          <a:prstGeom prst="rect">
            <a:avLst/>
          </a:prstGeom>
          <a:solidFill>
            <a:schemeClr val="bg1"/>
          </a:solidFill>
          <a:ln w="19050">
            <a:solidFill>
              <a:schemeClr val="accent2"/>
            </a:solidFill>
            <a:miter lim="800000"/>
            <a:headEnd/>
            <a:tailEnd/>
          </a:ln>
          <a:extLst/>
        </p:spPr>
        <p:txBody>
          <a:bodyPr wrap="square" lIns="72000" rIns="72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ru-RU" sz="2000" b="1" dirty="0">
                <a:latin typeface="+mn-lt"/>
              </a:rPr>
              <a:t>v1.0</a:t>
            </a:r>
            <a:endParaRPr lang="ru-RU" altLang="ru-RU" sz="2000" b="1" dirty="0">
              <a:latin typeface="+mn-lt"/>
            </a:endParaRPr>
          </a:p>
        </p:txBody>
      </p:sp>
      <p:sp>
        <p:nvSpPr>
          <p:cNvPr id="43" name="TextBox 51"/>
          <p:cNvSpPr txBox="1">
            <a:spLocks noChangeArrowheads="1"/>
          </p:cNvSpPr>
          <p:nvPr/>
        </p:nvSpPr>
        <p:spPr bwMode="auto">
          <a:xfrm>
            <a:off x="4860032" y="4725144"/>
            <a:ext cx="612068" cy="400110"/>
          </a:xfrm>
          <a:prstGeom prst="rect">
            <a:avLst/>
          </a:prstGeom>
          <a:solidFill>
            <a:schemeClr val="bg1"/>
          </a:solidFill>
          <a:ln w="19050">
            <a:solidFill>
              <a:schemeClr val="accent2"/>
            </a:solidFill>
            <a:miter lim="800000"/>
            <a:headEnd/>
            <a:tailEnd/>
          </a:ln>
          <a:extLst/>
        </p:spPr>
        <p:txBody>
          <a:bodyPr wrap="square" lIns="72000" rIns="72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ru-RU" sz="2000" b="1" dirty="0">
                <a:latin typeface="+mn-lt"/>
              </a:rPr>
              <a:t>v2.0</a:t>
            </a:r>
            <a:endParaRPr lang="ru-RU" altLang="ru-RU" sz="2000" b="1" dirty="0">
              <a:latin typeface="+mn-lt"/>
            </a:endParaRPr>
          </a:p>
        </p:txBody>
      </p:sp>
      <p:sp>
        <p:nvSpPr>
          <p:cNvPr id="44" name="TextBox 52"/>
          <p:cNvSpPr txBox="1">
            <a:spLocks noChangeArrowheads="1"/>
          </p:cNvSpPr>
          <p:nvPr/>
        </p:nvSpPr>
        <p:spPr bwMode="auto">
          <a:xfrm>
            <a:off x="4788024" y="3032956"/>
            <a:ext cx="2232248" cy="707886"/>
          </a:xfrm>
          <a:prstGeom prst="rect">
            <a:avLst/>
          </a:prstGeom>
          <a:noFill/>
          <a:ln>
            <a:noFill/>
          </a:ln>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altLang="ru-RU" sz="2000" b="1" dirty="0">
                <a:solidFill>
                  <a:schemeClr val="accent2">
                    <a:lumMod val="75000"/>
                  </a:schemeClr>
                </a:solidFill>
                <a:latin typeface="+mn-lt"/>
              </a:rPr>
              <a:t>Формирование требований</a:t>
            </a:r>
          </a:p>
        </p:txBody>
      </p:sp>
      <p:sp>
        <p:nvSpPr>
          <p:cNvPr id="45" name="TextBox 53"/>
          <p:cNvSpPr txBox="1">
            <a:spLocks noChangeArrowheads="1"/>
          </p:cNvSpPr>
          <p:nvPr/>
        </p:nvSpPr>
        <p:spPr bwMode="auto">
          <a:xfrm>
            <a:off x="2375756" y="2564904"/>
            <a:ext cx="2520280" cy="400110"/>
          </a:xfrm>
          <a:prstGeom prst="rect">
            <a:avLst/>
          </a:prstGeom>
          <a:noFill/>
          <a:ln>
            <a:noFill/>
          </a:ln>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altLang="ru-RU" sz="2000" b="1" dirty="0">
                <a:solidFill>
                  <a:schemeClr val="accent2">
                    <a:lumMod val="75000"/>
                  </a:schemeClr>
                </a:solidFill>
                <a:latin typeface="+mn-lt"/>
              </a:rPr>
              <a:t>Разработка проекта</a:t>
            </a:r>
          </a:p>
        </p:txBody>
      </p:sp>
      <p:sp>
        <p:nvSpPr>
          <p:cNvPr id="46" name="TextBox 54"/>
          <p:cNvSpPr txBox="1">
            <a:spLocks noChangeArrowheads="1"/>
          </p:cNvSpPr>
          <p:nvPr/>
        </p:nvSpPr>
        <p:spPr bwMode="auto">
          <a:xfrm rot="16200000">
            <a:off x="1288798" y="4011903"/>
            <a:ext cx="1781941" cy="400110"/>
          </a:xfrm>
          <a:prstGeom prst="rect">
            <a:avLst/>
          </a:prstGeom>
          <a:noFill/>
          <a:ln>
            <a:noFill/>
          </a:ln>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altLang="ru-RU" sz="2000" b="1" dirty="0">
                <a:solidFill>
                  <a:schemeClr val="accent2">
                    <a:lumMod val="75000"/>
                  </a:schemeClr>
                </a:solidFill>
                <a:latin typeface="+mn-lt"/>
              </a:rPr>
              <a:t>Реализация</a:t>
            </a:r>
          </a:p>
        </p:txBody>
      </p:sp>
      <p:sp>
        <p:nvSpPr>
          <p:cNvPr id="47" name="TextBox 55"/>
          <p:cNvSpPr txBox="1">
            <a:spLocks noChangeArrowheads="1"/>
          </p:cNvSpPr>
          <p:nvPr/>
        </p:nvSpPr>
        <p:spPr bwMode="auto">
          <a:xfrm>
            <a:off x="2735796" y="5733256"/>
            <a:ext cx="2420254" cy="400110"/>
          </a:xfrm>
          <a:prstGeom prst="rect">
            <a:avLst/>
          </a:prstGeom>
          <a:noFill/>
          <a:ln>
            <a:noFill/>
          </a:ln>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altLang="ru-RU" sz="2000" b="1" dirty="0">
                <a:solidFill>
                  <a:schemeClr val="accent2">
                    <a:lumMod val="75000"/>
                  </a:schemeClr>
                </a:solidFill>
                <a:latin typeface="+mn-lt"/>
              </a:rPr>
              <a:t>Устранение ошибок</a:t>
            </a:r>
          </a:p>
        </p:txBody>
      </p:sp>
      <p:sp>
        <p:nvSpPr>
          <p:cNvPr id="48" name="TextBox 56"/>
          <p:cNvSpPr txBox="1">
            <a:spLocks noChangeArrowheads="1"/>
          </p:cNvSpPr>
          <p:nvPr/>
        </p:nvSpPr>
        <p:spPr bwMode="auto">
          <a:xfrm rot="16200000">
            <a:off x="6800182" y="3577082"/>
            <a:ext cx="800219" cy="3312367"/>
          </a:xfrm>
          <a:prstGeom prst="rect">
            <a:avLst/>
          </a:prstGeom>
          <a:noFill/>
          <a:ln>
            <a:noFill/>
          </a:ln>
          <a:extLst/>
        </p:spPr>
        <p:txBody>
          <a:bodyPr vert="vert"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altLang="ru-RU" sz="2000" b="1" dirty="0">
                <a:solidFill>
                  <a:schemeClr val="accent2">
                    <a:lumMod val="75000"/>
                  </a:schemeClr>
                </a:solidFill>
                <a:latin typeface="+mn-lt"/>
              </a:rPr>
              <a:t>Ввод в действие прототипов (версий) системы</a:t>
            </a:r>
          </a:p>
        </p:txBody>
      </p:sp>
      <p:sp>
        <p:nvSpPr>
          <p:cNvPr id="49" name="Дата 1"/>
          <p:cNvSpPr>
            <a:spLocks noGrp="1"/>
          </p:cNvSpPr>
          <p:nvPr>
            <p:ph type="dt" sz="half" idx="2"/>
          </p:nvPr>
        </p:nvSpPr>
        <p:spPr>
          <a:xfrm>
            <a:off x="288759" y="6459786"/>
            <a:ext cx="2388406" cy="365125"/>
          </a:xfrm>
        </p:spPr>
        <p:txBody>
          <a:bodyPr>
            <a:normAutofit/>
          </a:bodyPr>
          <a:lstStyle/>
          <a:p>
            <a:pPr>
              <a:tabLst>
                <a:tab pos="1347788" algn="l"/>
              </a:tabLst>
            </a:pPr>
            <a:r>
              <a:rPr lang="ru-RU" dirty="0"/>
              <a:t>Левкович Н.В.</a:t>
            </a:r>
            <a:r>
              <a:rPr lang="en-US" dirty="0"/>
              <a:t>	</a:t>
            </a:r>
            <a:r>
              <a:rPr lang="ru-RU" dirty="0"/>
              <a:t>2021/2022</a:t>
            </a:r>
          </a:p>
        </p:txBody>
      </p:sp>
      <p:sp>
        <p:nvSpPr>
          <p:cNvPr id="50" name="Нижний колонтитул 2"/>
          <p:cNvSpPr>
            <a:spLocks noGrp="1"/>
          </p:cNvSpPr>
          <p:nvPr>
            <p:ph type="ftr" sz="quarter" idx="3"/>
          </p:nvPr>
        </p:nvSpPr>
        <p:spPr>
          <a:xfrm>
            <a:off x="2764640" y="6459786"/>
            <a:ext cx="3764498" cy="365125"/>
          </a:xfrm>
        </p:spPr>
        <p:txBody>
          <a:bodyPr/>
          <a:lstStyle/>
          <a:p>
            <a:r>
              <a:rPr lang="ru-RU"/>
              <a:t>принципы работы компьютера</a:t>
            </a:r>
            <a:endParaRPr lang="ru-RU" dirty="0"/>
          </a:p>
        </p:txBody>
      </p:sp>
      <p:sp>
        <p:nvSpPr>
          <p:cNvPr id="51" name="Заголовок 1"/>
          <p:cNvSpPr txBox="1">
            <a:spLocks/>
          </p:cNvSpPr>
          <p:nvPr/>
        </p:nvSpPr>
        <p:spPr>
          <a:xfrm>
            <a:off x="251520" y="240423"/>
            <a:ext cx="8640960" cy="729665"/>
          </a:xfrm>
          <a:prstGeom prst="rect">
            <a:avLst/>
          </a:prstGeom>
        </p:spPr>
        <p:txBody>
          <a:bodyPr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sz="3600" b="1" dirty="0">
                <a:solidFill>
                  <a:schemeClr val="tx1">
                    <a:lumMod val="50000"/>
                    <a:lumOff val="50000"/>
                  </a:schemeClr>
                </a:solidFill>
              </a:rPr>
              <a:t>Жизненный цикл программного обеспечения</a:t>
            </a:r>
          </a:p>
        </p:txBody>
      </p:sp>
      <p:cxnSp>
        <p:nvCxnSpPr>
          <p:cNvPr id="36" name="Прямая со стрелкой 35"/>
          <p:cNvCxnSpPr/>
          <p:nvPr/>
        </p:nvCxnSpPr>
        <p:spPr bwMode="auto">
          <a:xfrm>
            <a:off x="2951820" y="5049180"/>
            <a:ext cx="1584176" cy="0"/>
          </a:xfrm>
          <a:prstGeom prst="straightConnector1">
            <a:avLst/>
          </a:prstGeom>
          <a:ln w="3175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027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5" grpId="0"/>
      <p:bldP spid="46" grpId="0"/>
      <p:bldP spid="47" grpId="0"/>
      <p:bldP spid="4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2960" y="286604"/>
            <a:ext cx="7543800" cy="1352415"/>
          </a:xfrm>
        </p:spPr>
        <p:txBody>
          <a:bodyPr>
            <a:normAutofit/>
          </a:bodyPr>
          <a:lstStyle/>
          <a:p>
            <a:r>
              <a:rPr lang="ru-RU" altLang="ru-RU" dirty="0"/>
              <a:t>Литература</a:t>
            </a:r>
            <a:br>
              <a:rPr lang="ru-RU" altLang="ru-RU" dirty="0"/>
            </a:br>
            <a:r>
              <a:rPr lang="ru-RU" altLang="ru-RU" sz="4000" i="1" dirty="0">
                <a:solidFill>
                  <a:schemeClr val="bg1">
                    <a:lumMod val="65000"/>
                  </a:schemeClr>
                </a:solidFill>
              </a:rPr>
              <a:t>Основная</a:t>
            </a:r>
            <a:endParaRPr lang="ru-RU" sz="4000" i="1" dirty="0">
              <a:solidFill>
                <a:schemeClr val="bg1">
                  <a:lumMod val="65000"/>
                </a:schemeClr>
              </a:solidFill>
            </a:endParaRPr>
          </a:p>
        </p:txBody>
      </p:sp>
      <p:sp>
        <p:nvSpPr>
          <p:cNvPr id="3" name="Объект 2"/>
          <p:cNvSpPr>
            <a:spLocks noGrp="1"/>
          </p:cNvSpPr>
          <p:nvPr>
            <p:ph idx="1"/>
          </p:nvPr>
        </p:nvSpPr>
        <p:spPr>
          <a:xfrm>
            <a:off x="508958" y="1772816"/>
            <a:ext cx="8005314" cy="4096278"/>
          </a:xfrm>
        </p:spPr>
        <p:txBody>
          <a:bodyPr>
            <a:normAutofit fontScale="92500" lnSpcReduction="10000"/>
          </a:bodyPr>
          <a:lstStyle/>
          <a:p>
            <a:pPr marL="457200" indent="-457200">
              <a:buFont typeface="+mj-lt"/>
              <a:buAutoNum type="arabicPeriod"/>
            </a:pPr>
            <a:r>
              <a:rPr lang="ru-RU" altLang="ru-RU" sz="2400" i="1" dirty="0" err="1"/>
              <a:t>Лафоре</a:t>
            </a:r>
            <a:r>
              <a:rPr lang="ru-RU" altLang="ru-RU" sz="2400" i="1" dirty="0"/>
              <a:t> Р</a:t>
            </a:r>
            <a:r>
              <a:rPr lang="ru-RU" altLang="ru-RU" sz="2400" b="1" i="1" dirty="0"/>
              <a:t>. </a:t>
            </a:r>
            <a:r>
              <a:rPr lang="ru-RU" altLang="ru-RU" sz="2400" b="1" dirty="0"/>
              <a:t>Объектно-ориентированное программирование в С++</a:t>
            </a:r>
            <a:r>
              <a:rPr lang="ru-RU" altLang="ru-RU" sz="2400" dirty="0"/>
              <a:t>.</a:t>
            </a:r>
            <a:br>
              <a:rPr lang="ru-RU" altLang="ru-RU" sz="2400" dirty="0"/>
            </a:br>
            <a:r>
              <a:rPr lang="ru-RU" altLang="ru-RU" sz="2400" dirty="0"/>
              <a:t>СПб, Питер, 2014, 928 с.</a:t>
            </a:r>
            <a:endParaRPr lang="en-US" altLang="ru-RU" sz="2400" dirty="0"/>
          </a:p>
          <a:p>
            <a:pPr marL="457200" indent="-457200">
              <a:buFont typeface="+mj-lt"/>
              <a:buAutoNum type="arabicPeriod"/>
            </a:pPr>
            <a:r>
              <a:rPr lang="be-BY" altLang="ru-RU" sz="2400" i="1" dirty="0"/>
              <a:t>Прата С. </a:t>
            </a:r>
            <a:r>
              <a:rPr lang="be-BY" altLang="ru-RU" sz="2400" b="1" dirty="0"/>
              <a:t>Язык программи</a:t>
            </a:r>
            <a:r>
              <a:rPr lang="ru-RU" altLang="ru-RU" sz="2400" b="1" dirty="0" err="1"/>
              <a:t>рования</a:t>
            </a:r>
            <a:r>
              <a:rPr lang="be-BY" altLang="ru-RU" sz="2400" b="1" dirty="0"/>
              <a:t> С++. Лекции и упражнения.</a:t>
            </a:r>
            <a:r>
              <a:rPr lang="be-BY" altLang="ru-RU" sz="2400" dirty="0"/>
              <a:t> 5-е издание.</a:t>
            </a:r>
            <a:br>
              <a:rPr lang="be-BY" altLang="ru-RU" sz="2400" dirty="0"/>
            </a:br>
            <a:r>
              <a:rPr lang="ru-RU" altLang="ru-RU" sz="2400" dirty="0"/>
              <a:t>М., 2016, 1184 с.</a:t>
            </a:r>
          </a:p>
          <a:p>
            <a:pPr marL="457200" indent="-457200">
              <a:buFont typeface="+mj-lt"/>
              <a:buAutoNum type="arabicPeriod"/>
            </a:pPr>
            <a:r>
              <a:rPr lang="ru-RU" altLang="ru-RU" sz="2400" i="1" dirty="0" err="1"/>
              <a:t>Побегайло</a:t>
            </a:r>
            <a:r>
              <a:rPr lang="ru-RU" altLang="ru-RU" sz="2400" i="1" dirty="0"/>
              <a:t> А.П. </a:t>
            </a:r>
            <a:r>
              <a:rPr lang="ru-RU" altLang="ru-RU" sz="2400" b="1" dirty="0"/>
              <a:t>С/С++ для студента.</a:t>
            </a:r>
            <a:br>
              <a:rPr lang="ru-RU" altLang="ru-RU" sz="2400" b="1" dirty="0"/>
            </a:br>
            <a:r>
              <a:rPr lang="ru-RU" altLang="ru-RU" sz="2400" dirty="0"/>
              <a:t>СПб, БХВ-Петербург,  2006, 526 с.</a:t>
            </a:r>
          </a:p>
          <a:p>
            <a:pPr marL="457200" indent="-457200">
              <a:buFont typeface="+mj-lt"/>
              <a:buAutoNum type="arabicPeriod"/>
            </a:pPr>
            <a:r>
              <a:rPr lang="ru-RU" altLang="ru-RU" sz="2400" i="1" dirty="0" err="1"/>
              <a:t>Шилдт</a:t>
            </a:r>
            <a:r>
              <a:rPr lang="ru-RU" altLang="ru-RU" sz="2400" i="1" dirty="0"/>
              <a:t> Г.</a:t>
            </a:r>
            <a:r>
              <a:rPr lang="ru-RU" altLang="ru-RU" sz="2400" dirty="0"/>
              <a:t> </a:t>
            </a:r>
            <a:r>
              <a:rPr lang="ru-RU" altLang="ru-RU" sz="2400" b="1" dirty="0"/>
              <a:t>С++ Базовый курс. </a:t>
            </a:r>
            <a:r>
              <a:rPr lang="ru-RU" altLang="ru-RU" sz="2400" dirty="0"/>
              <a:t>3-е издание.</a:t>
            </a:r>
            <a:br>
              <a:rPr lang="ru-RU" altLang="ru-RU" sz="2400" dirty="0"/>
            </a:br>
            <a:r>
              <a:rPr lang="ru-RU" altLang="ru-RU" sz="2400" dirty="0"/>
              <a:t>М. Вильямс, 201</a:t>
            </a:r>
            <a:r>
              <a:rPr lang="en-US" altLang="ru-RU" sz="2400" dirty="0"/>
              <a:t>0</a:t>
            </a:r>
            <a:r>
              <a:rPr lang="ru-RU" altLang="ru-RU" sz="2400" dirty="0"/>
              <a:t>, 624 с.</a:t>
            </a:r>
          </a:p>
          <a:p>
            <a:pPr marL="457200" indent="-457200">
              <a:buFont typeface="+mj-lt"/>
              <a:buAutoNum type="arabicPeriod"/>
            </a:pPr>
            <a:r>
              <a:rPr lang="da-DK" altLang="ru-RU" sz="2400" dirty="0"/>
              <a:t>https://ru.cppreference.com/w/</a:t>
            </a:r>
            <a:endParaRPr lang="ru-RU" altLang="ru-RU" sz="2400" dirty="0"/>
          </a:p>
          <a:p>
            <a:endParaRPr lang="ru-RU" dirty="0"/>
          </a:p>
        </p:txBody>
      </p:sp>
      <p:sp>
        <p:nvSpPr>
          <p:cNvPr id="7"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a:t>Левкович Н.В.</a:t>
            </a:r>
            <a:r>
              <a:rPr lang="en-US" dirty="0"/>
              <a:t>	</a:t>
            </a:r>
            <a:r>
              <a:rPr lang="ru-RU" dirty="0"/>
              <a:t>2021/2022</a:t>
            </a:r>
          </a:p>
        </p:txBody>
      </p:sp>
      <p:sp>
        <p:nvSpPr>
          <p:cNvPr id="8" name="Footer Placeholder 4"/>
          <p:cNvSpPr>
            <a:spLocks noGrp="1"/>
          </p:cNvSpPr>
          <p:nvPr>
            <p:ph type="ftr" sz="quarter" idx="3"/>
          </p:nvPr>
        </p:nvSpPr>
        <p:spPr>
          <a:xfrm>
            <a:off x="2764640" y="6459786"/>
            <a:ext cx="3764498" cy="365125"/>
          </a:xfrm>
          <a:prstGeom prst="rect">
            <a:avLst/>
          </a:prstGeom>
        </p:spPr>
        <p:txBody>
          <a:bodyPr vert="horz" lIns="91440" tIns="45720" rIns="91440" bIns="45720" rtlCol="0" anchor="ctr"/>
          <a:lstStyle>
            <a:lvl1pPr algn="ctr">
              <a:defRPr sz="1600" cap="all" baseline="0">
                <a:solidFill>
                  <a:srgbClr val="FFFFFF"/>
                </a:solidFill>
              </a:defRPr>
            </a:lvl1pPr>
          </a:lstStyle>
          <a:p>
            <a:r>
              <a:rPr lang="ru-RU" altLang="ru-RU" dirty="0"/>
              <a:t>Литература</a:t>
            </a:r>
            <a:endParaRPr lang="ru-RU" dirty="0"/>
          </a:p>
        </p:txBody>
      </p:sp>
      <p:sp>
        <p:nvSpPr>
          <p:cNvPr id="9"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2000" baseline="0">
                <a:solidFill>
                  <a:srgbClr val="FFFFFF"/>
                </a:solidFill>
              </a:defRPr>
            </a:lvl1pPr>
          </a:lstStyle>
          <a:p>
            <a:fld id="{4FAB73BC-B049-4115-A692-8D63A059BFB8}" type="slidenum">
              <a:rPr lang="en-US" smtClean="0"/>
              <a:pPr/>
              <a:t>4</a:t>
            </a:fld>
            <a:endParaRPr lang="en-US" dirty="0"/>
          </a:p>
        </p:txBody>
      </p:sp>
    </p:spTree>
    <p:extLst>
      <p:ext uri="{BB962C8B-B14F-4D97-AF65-F5344CB8AC3E}">
        <p14:creationId xmlns:p14="http://schemas.microsoft.com/office/powerpoint/2010/main" val="37887075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15516" y="1340768"/>
            <a:ext cx="8640959" cy="4310880"/>
          </a:xfrm>
        </p:spPr>
        <p:txBody>
          <a:bodyPr>
            <a:noAutofit/>
          </a:bodyPr>
          <a:lstStyle/>
          <a:p>
            <a:pPr marL="514350" lvl="0" indent="-514350">
              <a:buFont typeface="+mj-lt"/>
              <a:buAutoNum type="arabicPeriod"/>
            </a:pPr>
            <a:r>
              <a:rPr lang="ru-RU" sz="2800" dirty="0"/>
              <a:t>Аппаратные и программные средства компьютеров. Гарвардская и принстонская архитектуры. </a:t>
            </a:r>
          </a:p>
          <a:p>
            <a:pPr marL="514350" lvl="0" indent="-514350">
              <a:buFont typeface="+mj-lt"/>
              <a:buAutoNum type="arabicPeriod"/>
            </a:pPr>
            <a:r>
              <a:rPr lang="ru-RU" sz="2800" dirty="0"/>
              <a:t>Понятие о программном обеспечении. Предмет программирования. Системное, прикладное и инструментальное программное обеспечение (ПО).</a:t>
            </a:r>
            <a:br>
              <a:rPr lang="ru-RU" sz="2800" dirty="0"/>
            </a:br>
            <a:r>
              <a:rPr lang="ru-RU" sz="2800" dirty="0"/>
              <a:t>Основные технологические этапы разработки программ.</a:t>
            </a:r>
          </a:p>
          <a:p>
            <a:pPr marL="514350" lvl="0" indent="-514350">
              <a:buFont typeface="+mj-lt"/>
              <a:buAutoNum type="arabicPeriod"/>
            </a:pPr>
            <a:r>
              <a:rPr lang="ru-RU" sz="2800" dirty="0"/>
              <a:t>Организация памяти компьютера.</a:t>
            </a:r>
            <a:br>
              <a:rPr lang="en-US" sz="2800" dirty="0"/>
            </a:br>
            <a:r>
              <a:rPr lang="ru-RU" sz="2800" dirty="0"/>
              <a:t>Оперативная память: уровни, адресация.</a:t>
            </a:r>
            <a:br>
              <a:rPr lang="en-US" sz="2800" dirty="0"/>
            </a:br>
            <a:r>
              <a:rPr lang="ru-RU" sz="2800" dirty="0"/>
              <a:t>Внешняя память: файлы, прямой и последовательный доступ к данным.</a:t>
            </a:r>
          </a:p>
          <a:p>
            <a:endParaRPr lang="ru-RU" sz="2800" dirty="0"/>
          </a:p>
        </p:txBody>
      </p:sp>
      <p:sp>
        <p:nvSpPr>
          <p:cNvPr id="3" name="Дата 2"/>
          <p:cNvSpPr>
            <a:spLocks noGrp="1"/>
          </p:cNvSpPr>
          <p:nvPr>
            <p:ph type="dt" sz="half" idx="2"/>
          </p:nvPr>
        </p:nvSpPr>
        <p:spPr/>
        <p:txBody>
          <a:bodyPr/>
          <a:lstStyle/>
          <a:p>
            <a:pPr>
              <a:tabLst>
                <a:tab pos="1347788" algn="l"/>
              </a:tabLst>
            </a:pPr>
            <a:r>
              <a:rPr lang="ru-RU" dirty="0"/>
              <a:t>Левкович Н.В.</a:t>
            </a:r>
            <a:r>
              <a:rPr lang="en-US" dirty="0"/>
              <a:t>	</a:t>
            </a:r>
            <a:r>
              <a:rPr lang="ru-RU" dirty="0"/>
              <a:t>2021/2022</a:t>
            </a:r>
          </a:p>
        </p:txBody>
      </p:sp>
      <p:sp>
        <p:nvSpPr>
          <p:cNvPr id="4" name="Нижний колонтитул 3"/>
          <p:cNvSpPr>
            <a:spLocks noGrp="1"/>
          </p:cNvSpPr>
          <p:nvPr>
            <p:ph type="ftr" sz="quarter" idx="3"/>
          </p:nvPr>
        </p:nvSpPr>
        <p:spPr/>
        <p:txBody>
          <a:bodyPr/>
          <a:lstStyle/>
          <a:p>
            <a:r>
              <a:rPr lang="ru-RU"/>
              <a:t>принципы работы компьютера</a:t>
            </a:r>
            <a:endParaRPr lang="ru-RU" dirty="0"/>
          </a:p>
        </p:txBody>
      </p:sp>
      <p:sp>
        <p:nvSpPr>
          <p:cNvPr id="5" name="Номер слайда 4"/>
          <p:cNvSpPr>
            <a:spLocks noGrp="1"/>
          </p:cNvSpPr>
          <p:nvPr>
            <p:ph type="sldNum" sz="quarter" idx="4"/>
          </p:nvPr>
        </p:nvSpPr>
        <p:spPr/>
        <p:txBody>
          <a:bodyPr/>
          <a:lstStyle/>
          <a:p>
            <a:fld id="{4FAB73BC-B049-4115-A692-8D63A059BFB8}" type="slidenum">
              <a:rPr lang="en-US" smtClean="0"/>
              <a:pPr/>
              <a:t>40</a:t>
            </a:fld>
            <a:endParaRPr lang="en-US" dirty="0"/>
          </a:p>
        </p:txBody>
      </p:sp>
      <p:sp>
        <p:nvSpPr>
          <p:cNvPr id="6" name="Заголовок 1"/>
          <p:cNvSpPr txBox="1">
            <a:spLocks/>
          </p:cNvSpPr>
          <p:nvPr/>
        </p:nvSpPr>
        <p:spPr>
          <a:xfrm>
            <a:off x="791580" y="240423"/>
            <a:ext cx="8100900" cy="729665"/>
          </a:xfrm>
          <a:prstGeom prst="rect">
            <a:avLst/>
          </a:prstGeom>
        </p:spPr>
        <p:txBody>
          <a:bodyPr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sz="3600" b="1" dirty="0">
                <a:solidFill>
                  <a:schemeClr val="tx1">
                    <a:lumMod val="50000"/>
                    <a:lumOff val="50000"/>
                  </a:schemeClr>
                </a:solidFill>
              </a:rPr>
              <a:t>Вопросы</a:t>
            </a:r>
          </a:p>
        </p:txBody>
      </p:sp>
    </p:spTree>
    <p:extLst>
      <p:ext uri="{BB962C8B-B14F-4D97-AF65-F5344CB8AC3E}">
        <p14:creationId xmlns:p14="http://schemas.microsoft.com/office/powerpoint/2010/main" val="2025751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2960" y="286604"/>
            <a:ext cx="7543800" cy="1352415"/>
          </a:xfrm>
        </p:spPr>
        <p:txBody>
          <a:bodyPr>
            <a:normAutofit/>
          </a:bodyPr>
          <a:lstStyle/>
          <a:p>
            <a:r>
              <a:rPr lang="ru-RU" altLang="ru-RU"/>
              <a:t>Литература</a:t>
            </a:r>
            <a:br>
              <a:rPr lang="ru-RU" altLang="ru-RU"/>
            </a:br>
            <a:r>
              <a:rPr lang="ru-RU" altLang="ru-RU" sz="4000" i="1">
                <a:solidFill>
                  <a:schemeClr val="bg1">
                    <a:lumMod val="65000"/>
                  </a:schemeClr>
                </a:solidFill>
              </a:rPr>
              <a:t>Дополнительная</a:t>
            </a:r>
            <a:endParaRPr lang="ru-RU" sz="4000" i="1" dirty="0">
              <a:solidFill>
                <a:schemeClr val="bg1">
                  <a:lumMod val="65000"/>
                </a:schemeClr>
              </a:solidFill>
            </a:endParaRPr>
          </a:p>
        </p:txBody>
      </p:sp>
      <p:sp>
        <p:nvSpPr>
          <p:cNvPr id="3" name="Объект 2"/>
          <p:cNvSpPr>
            <a:spLocks noGrp="1"/>
          </p:cNvSpPr>
          <p:nvPr>
            <p:ph idx="1"/>
          </p:nvPr>
        </p:nvSpPr>
        <p:spPr>
          <a:xfrm>
            <a:off x="508958" y="1915064"/>
            <a:ext cx="8005314" cy="3954030"/>
          </a:xfrm>
        </p:spPr>
        <p:txBody>
          <a:bodyPr>
            <a:normAutofit fontScale="92500"/>
          </a:bodyPr>
          <a:lstStyle/>
          <a:p>
            <a:pPr marL="381000" indent="-381000">
              <a:buFont typeface="Wingdings" panose="05000000000000000000" pitchFamily="2" charset="2"/>
              <a:buAutoNum type="arabicPeriod"/>
            </a:pPr>
            <a:r>
              <a:rPr lang="ru-RU" altLang="ru-RU" sz="2400" dirty="0" err="1"/>
              <a:t>Каррано</a:t>
            </a:r>
            <a:r>
              <a:rPr lang="ru-RU" altLang="ru-RU" sz="2400" dirty="0"/>
              <a:t> Ф., </a:t>
            </a:r>
            <a:r>
              <a:rPr lang="ru-RU" altLang="ru-RU" sz="2400" dirty="0" err="1"/>
              <a:t>Причард</a:t>
            </a:r>
            <a:r>
              <a:rPr lang="ru-RU" altLang="ru-RU" sz="2400" dirty="0"/>
              <a:t> Д. </a:t>
            </a:r>
            <a:r>
              <a:rPr lang="ru-RU" altLang="ru-RU" sz="2400" b="1" dirty="0"/>
              <a:t>Абстракция данных и решение задач на С++.</a:t>
            </a:r>
            <a:r>
              <a:rPr lang="ru-RU" altLang="ru-RU" sz="2400" dirty="0"/>
              <a:t> </a:t>
            </a:r>
            <a:r>
              <a:rPr lang="ru-RU" altLang="ru-RU" sz="2400" b="1" dirty="0"/>
              <a:t>Стены и зеркала</a:t>
            </a:r>
            <a:r>
              <a:rPr lang="ru-RU" altLang="ru-RU" sz="2400" dirty="0"/>
              <a:t>. 3-е издание. М., Вильямс, 2003, 848 с.</a:t>
            </a:r>
          </a:p>
          <a:p>
            <a:pPr marL="381000" indent="-381000">
              <a:buFont typeface="Wingdings" panose="05000000000000000000" pitchFamily="2" charset="2"/>
              <a:buAutoNum type="arabicPeriod"/>
            </a:pPr>
            <a:r>
              <a:rPr lang="ru-RU" altLang="ru-RU" sz="2400" dirty="0" err="1"/>
              <a:t>Ахо</a:t>
            </a:r>
            <a:r>
              <a:rPr lang="ru-RU" altLang="ru-RU" sz="2400" dirty="0"/>
              <a:t> А., </a:t>
            </a:r>
            <a:r>
              <a:rPr lang="ru-RU" altLang="ru-RU" sz="2400" dirty="0" err="1"/>
              <a:t>Хопкрофт</a:t>
            </a:r>
            <a:r>
              <a:rPr lang="ru-RU" altLang="ru-RU" sz="2400" dirty="0"/>
              <a:t> Д., Ульман Д. </a:t>
            </a:r>
            <a:r>
              <a:rPr lang="ru-RU" altLang="ru-RU" sz="2400" b="1" dirty="0"/>
              <a:t>Структуры данных и алгоритмы. </a:t>
            </a:r>
            <a:r>
              <a:rPr lang="ru-RU" altLang="ru-RU" sz="2400" dirty="0"/>
              <a:t>М., Вильямс, 2000, 384 с.</a:t>
            </a:r>
          </a:p>
          <a:p>
            <a:pPr marL="381000" indent="-381000">
              <a:buFont typeface="Wingdings" panose="05000000000000000000" pitchFamily="2" charset="2"/>
              <a:buAutoNum type="arabicPeriod"/>
            </a:pPr>
            <a:r>
              <a:rPr lang="ru-RU" altLang="ru-RU" sz="2400" dirty="0" err="1"/>
              <a:t>Седжвик</a:t>
            </a:r>
            <a:r>
              <a:rPr lang="ru-RU" altLang="ru-RU" sz="2400" dirty="0"/>
              <a:t> Р. </a:t>
            </a:r>
            <a:r>
              <a:rPr lang="ru-RU" altLang="ru-RU" sz="2400" b="1" dirty="0"/>
              <a:t>Алгоритмы на С++</a:t>
            </a:r>
            <a:r>
              <a:rPr lang="ru-RU" altLang="ru-RU" sz="2400" dirty="0"/>
              <a:t>. М., Вильямс, 2016.</a:t>
            </a:r>
          </a:p>
          <a:p>
            <a:pPr marL="381000" indent="-381000">
              <a:buFont typeface="Wingdings" panose="05000000000000000000" pitchFamily="2" charset="2"/>
              <a:buAutoNum type="arabicPeriod"/>
            </a:pPr>
            <a:r>
              <a:rPr lang="ru-RU" altLang="ru-RU" sz="2400" dirty="0" err="1"/>
              <a:t>Макконнелл</a:t>
            </a:r>
            <a:r>
              <a:rPr lang="ru-RU" altLang="ru-RU" sz="2400" dirty="0"/>
              <a:t> С. </a:t>
            </a:r>
            <a:r>
              <a:rPr lang="ru-RU" altLang="ru-RU" sz="2400" b="1" dirty="0"/>
              <a:t>Совершенный код. Мастер-класс</a:t>
            </a:r>
            <a:r>
              <a:rPr lang="ru-RU" altLang="ru-RU" sz="2400" dirty="0"/>
              <a:t>. СПб, Питер, 2014, 896 с.  </a:t>
            </a:r>
          </a:p>
          <a:p>
            <a:pPr marL="381000" indent="-381000">
              <a:buFont typeface="Wingdings" panose="05000000000000000000" pitchFamily="2" charset="2"/>
              <a:buAutoNum type="arabicPeriod"/>
            </a:pPr>
            <a:r>
              <a:rPr lang="ru-RU" altLang="ru-RU" sz="2400" dirty="0"/>
              <a:t>Буч Г. </a:t>
            </a:r>
            <a:r>
              <a:rPr lang="ru-RU" altLang="ru-RU" sz="2400" b="1" dirty="0"/>
              <a:t>Объектно-ориентированный анализ и проектирование с примерами приложений на С++. </a:t>
            </a:r>
            <a:r>
              <a:rPr lang="ru-RU" altLang="ru-RU" sz="2400" dirty="0"/>
              <a:t>– М.: Бином, 2001.</a:t>
            </a:r>
          </a:p>
        </p:txBody>
      </p:sp>
      <p:sp>
        <p:nvSpPr>
          <p:cNvPr id="7"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a:t>Левкович Н.В.</a:t>
            </a:r>
            <a:r>
              <a:rPr lang="en-US" dirty="0"/>
              <a:t>	</a:t>
            </a:r>
            <a:r>
              <a:rPr lang="ru-RU" dirty="0"/>
              <a:t>2021/2022</a:t>
            </a:r>
          </a:p>
        </p:txBody>
      </p:sp>
      <p:sp>
        <p:nvSpPr>
          <p:cNvPr id="8" name="Footer Placeholder 4"/>
          <p:cNvSpPr>
            <a:spLocks noGrp="1"/>
          </p:cNvSpPr>
          <p:nvPr>
            <p:ph type="ftr" sz="quarter" idx="3"/>
          </p:nvPr>
        </p:nvSpPr>
        <p:spPr>
          <a:xfrm>
            <a:off x="2764640" y="6459786"/>
            <a:ext cx="3764498" cy="365125"/>
          </a:xfrm>
          <a:prstGeom prst="rect">
            <a:avLst/>
          </a:prstGeom>
        </p:spPr>
        <p:txBody>
          <a:bodyPr vert="horz" lIns="91440" tIns="45720" rIns="91440" bIns="45720" rtlCol="0" anchor="ctr"/>
          <a:lstStyle>
            <a:lvl1pPr algn="ctr">
              <a:defRPr sz="1600" cap="all" baseline="0">
                <a:solidFill>
                  <a:srgbClr val="FFFFFF"/>
                </a:solidFill>
              </a:defRPr>
            </a:lvl1pPr>
          </a:lstStyle>
          <a:p>
            <a:r>
              <a:rPr lang="ru-RU" altLang="ru-RU" dirty="0"/>
              <a:t>Литература</a:t>
            </a:r>
            <a:endParaRPr lang="ru-RU" dirty="0"/>
          </a:p>
        </p:txBody>
      </p:sp>
      <p:sp>
        <p:nvSpPr>
          <p:cNvPr id="9"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2000" baseline="0">
                <a:solidFill>
                  <a:srgbClr val="FFFFFF"/>
                </a:solidFill>
              </a:defRPr>
            </a:lvl1pPr>
          </a:lstStyle>
          <a:p>
            <a:fld id="{4FAB73BC-B049-4115-A692-8D63A059BFB8}" type="slidenum">
              <a:rPr lang="en-US" smtClean="0"/>
              <a:pPr/>
              <a:t>5</a:t>
            </a:fld>
            <a:endParaRPr lang="en-US" dirty="0"/>
          </a:p>
        </p:txBody>
      </p:sp>
    </p:spTree>
    <p:extLst>
      <p:ext uri="{BB962C8B-B14F-4D97-AF65-F5344CB8AC3E}">
        <p14:creationId xmlns:p14="http://schemas.microsoft.com/office/powerpoint/2010/main" val="138523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Слайд напоминание</a:t>
            </a:r>
          </a:p>
        </p:txBody>
      </p:sp>
      <p:sp>
        <p:nvSpPr>
          <p:cNvPr id="3" name="Объект 2"/>
          <p:cNvSpPr>
            <a:spLocks noGrp="1"/>
          </p:cNvSpPr>
          <p:nvPr>
            <p:ph idx="1"/>
          </p:nvPr>
        </p:nvSpPr>
        <p:spPr>
          <a:xfrm>
            <a:off x="251520" y="1880828"/>
            <a:ext cx="8640960" cy="4023360"/>
          </a:xfrm>
        </p:spPr>
        <p:txBody>
          <a:bodyPr>
            <a:normAutofit/>
          </a:bodyPr>
          <a:lstStyle/>
          <a:p>
            <a:r>
              <a:rPr lang="ru-RU" sz="2200" dirty="0"/>
              <a:t>Все лекции содержат примечания к каждому слайду,</a:t>
            </a:r>
            <a:br>
              <a:rPr lang="ru-RU" sz="2200" dirty="0"/>
            </a:br>
            <a:r>
              <a:rPr lang="ru-RU" sz="2200" dirty="0"/>
              <a:t>в которых указывается то, что проговаривалось на лекции.</a:t>
            </a:r>
          </a:p>
          <a:p>
            <a:r>
              <a:rPr lang="ru-RU" sz="2200" dirty="0"/>
              <a:t>Закладка "заметки" иногда бывает скрыта по умолчанию.</a:t>
            </a:r>
            <a:br>
              <a:rPr lang="ru-RU" sz="2200" dirty="0"/>
            </a:br>
            <a:r>
              <a:rPr lang="ru-RU" sz="2200" dirty="0"/>
              <a:t>В </a:t>
            </a:r>
            <a:r>
              <a:rPr lang="en-US" sz="2200" dirty="0"/>
              <a:t>PowerPoint </a:t>
            </a:r>
            <a:r>
              <a:rPr lang="ru-RU" sz="2200" dirty="0"/>
              <a:t>она открывается через панель меню </a:t>
            </a:r>
            <a:r>
              <a:rPr lang="en-US" sz="2200" dirty="0"/>
              <a:t>"</a:t>
            </a:r>
            <a:r>
              <a:rPr lang="ru-RU" sz="2200" dirty="0"/>
              <a:t>Вид</a:t>
            </a:r>
            <a:r>
              <a:rPr lang="en-US" sz="2200" dirty="0"/>
              <a:t>"</a:t>
            </a:r>
            <a:r>
              <a:rPr lang="ru-RU" sz="2200" dirty="0"/>
              <a:t>\</a:t>
            </a:r>
            <a:r>
              <a:rPr lang="en-US" sz="2200" dirty="0"/>
              <a:t>"</a:t>
            </a:r>
            <a:r>
              <a:rPr lang="ru-RU" sz="2200" dirty="0"/>
              <a:t>Заметки</a:t>
            </a:r>
            <a:r>
              <a:rPr lang="en-US" sz="2200" dirty="0"/>
              <a:t>".</a:t>
            </a:r>
            <a:endParaRPr lang="ru-RU" sz="2200" dirty="0"/>
          </a:p>
          <a:p>
            <a:r>
              <a:rPr lang="ru-RU" sz="2200" dirty="0"/>
              <a:t>Хотя я старался указать в заметках по максимуму всё, о чём я говорю на лекциях, но прочтение этого материала лично занимает вдвое больше времени, чем прослушивание его на лекции.</a:t>
            </a:r>
            <a:br>
              <a:rPr lang="ru-RU" sz="2200" dirty="0"/>
            </a:br>
            <a:r>
              <a:rPr lang="ru-RU" sz="2200" dirty="0"/>
              <a:t>Так что </a:t>
            </a:r>
            <a:r>
              <a:rPr lang="ru-RU" sz="2200" b="1" dirty="0"/>
              <a:t>посещение лекций </a:t>
            </a:r>
            <a:r>
              <a:rPr lang="ru-RU" sz="2200" dirty="0"/>
              <a:t>всегда </a:t>
            </a:r>
            <a:r>
              <a:rPr lang="ru-RU" sz="2200" b="1" dirty="0"/>
              <a:t>предпочтительнее</a:t>
            </a:r>
            <a:r>
              <a:rPr lang="ru-RU" sz="2200" dirty="0"/>
              <a:t>.</a:t>
            </a:r>
          </a:p>
          <a:p>
            <a:endParaRPr lang="ru-RU" sz="2200" dirty="0"/>
          </a:p>
        </p:txBody>
      </p:sp>
      <p:sp>
        <p:nvSpPr>
          <p:cNvPr id="4" name="Дата 3"/>
          <p:cNvSpPr>
            <a:spLocks noGrp="1"/>
          </p:cNvSpPr>
          <p:nvPr>
            <p:ph type="dt" sz="half" idx="2"/>
          </p:nvPr>
        </p:nvSpPr>
        <p:spPr/>
        <p:txBody>
          <a:bodyPr/>
          <a:lstStyle/>
          <a:p>
            <a:pPr>
              <a:tabLst>
                <a:tab pos="1347788" algn="l"/>
              </a:tabLst>
            </a:pPr>
            <a:r>
              <a:rPr lang="ru-RU" dirty="0"/>
              <a:t>Левкович Н.В.</a:t>
            </a:r>
            <a:r>
              <a:rPr lang="en-US" dirty="0"/>
              <a:t>	</a:t>
            </a:r>
            <a:r>
              <a:rPr lang="ru-RU" dirty="0"/>
              <a:t>2021/2022</a:t>
            </a:r>
          </a:p>
        </p:txBody>
      </p:sp>
      <p:sp>
        <p:nvSpPr>
          <p:cNvPr id="5" name="Нижний колонтитул 4"/>
          <p:cNvSpPr>
            <a:spLocks noGrp="1"/>
          </p:cNvSpPr>
          <p:nvPr>
            <p:ph type="ftr" sz="quarter" idx="3"/>
          </p:nvPr>
        </p:nvSpPr>
        <p:spPr/>
        <p:txBody>
          <a:bodyPr/>
          <a:lstStyle/>
          <a:p>
            <a:r>
              <a:rPr lang="ru-RU"/>
              <a:t>принципы работы компьютера</a:t>
            </a:r>
            <a:endParaRPr lang="ru-RU" dirty="0"/>
          </a:p>
        </p:txBody>
      </p:sp>
      <p:sp>
        <p:nvSpPr>
          <p:cNvPr id="6" name="Номер слайда 5"/>
          <p:cNvSpPr>
            <a:spLocks noGrp="1"/>
          </p:cNvSpPr>
          <p:nvPr>
            <p:ph type="sldNum" sz="quarter" idx="4"/>
          </p:nvPr>
        </p:nvSpPr>
        <p:spPr/>
        <p:txBody>
          <a:bodyPr/>
          <a:lstStyle/>
          <a:p>
            <a:fld id="{4FAB73BC-B049-4115-A692-8D63A059BFB8}" type="slidenum">
              <a:rPr lang="en-US" smtClean="0"/>
              <a:pPr/>
              <a:t>6</a:t>
            </a:fld>
            <a:endParaRPr lang="en-US" dirty="0"/>
          </a:p>
        </p:txBody>
      </p:sp>
    </p:spTree>
    <p:extLst>
      <p:ext uri="{BB962C8B-B14F-4D97-AF65-F5344CB8AC3E}">
        <p14:creationId xmlns:p14="http://schemas.microsoft.com/office/powerpoint/2010/main" val="2929858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Дата 1"/>
          <p:cNvSpPr>
            <a:spLocks noGrp="1"/>
          </p:cNvSpPr>
          <p:nvPr>
            <p:ph type="dt" sz="half" idx="2"/>
          </p:nvPr>
        </p:nvSpPr>
        <p:spPr/>
        <p:txBody>
          <a:bodyPr/>
          <a:lstStyle/>
          <a:p>
            <a:pPr>
              <a:tabLst>
                <a:tab pos="1347788" algn="l"/>
              </a:tabLst>
            </a:pPr>
            <a:r>
              <a:rPr lang="ru-RU" dirty="0"/>
              <a:t>Левкович Н.В.</a:t>
            </a:r>
            <a:r>
              <a:rPr lang="en-US" dirty="0"/>
              <a:t>	</a:t>
            </a:r>
            <a:r>
              <a:rPr lang="ru-RU" dirty="0"/>
              <a:t>2021/2022</a:t>
            </a:r>
          </a:p>
        </p:txBody>
      </p:sp>
      <p:sp>
        <p:nvSpPr>
          <p:cNvPr id="4" name="Номер слайда 3"/>
          <p:cNvSpPr>
            <a:spLocks noGrp="1"/>
          </p:cNvSpPr>
          <p:nvPr>
            <p:ph type="sldNum" sz="quarter" idx="4"/>
          </p:nvPr>
        </p:nvSpPr>
        <p:spPr/>
        <p:txBody>
          <a:bodyPr/>
          <a:lstStyle/>
          <a:p>
            <a:fld id="{4FAB73BC-B049-4115-A692-8D63A059BFB8}" type="slidenum">
              <a:rPr lang="en-US" smtClean="0"/>
              <a:pPr/>
              <a:t>7</a:t>
            </a:fld>
            <a:endParaRPr lang="en-US" dirty="0"/>
          </a:p>
        </p:txBody>
      </p:sp>
      <p:sp>
        <p:nvSpPr>
          <p:cNvPr id="5" name="Прямоугольник 4"/>
          <p:cNvSpPr/>
          <p:nvPr/>
        </p:nvSpPr>
        <p:spPr>
          <a:xfrm>
            <a:off x="575556" y="1664804"/>
            <a:ext cx="8748534" cy="1533818"/>
          </a:xfrm>
          <a:prstGeom prst="rect">
            <a:avLst/>
          </a:prstGeom>
          <a:noFill/>
        </p:spPr>
        <p:txBody>
          <a:bodyPr wrap="square">
            <a:spAutoFit/>
          </a:bodyPr>
          <a:lstStyle/>
          <a:p>
            <a:pPr>
              <a:lnSpc>
                <a:spcPct val="107000"/>
              </a:lnSpc>
            </a:pPr>
            <a:r>
              <a:rPr lang="ru-RU" sz="3600" b="1" u="sng" dirty="0">
                <a:solidFill>
                  <a:prstClr val="black">
                    <a:lumMod val="75000"/>
                    <a:lumOff val="25000"/>
                  </a:prstClr>
                </a:solidFill>
                <a:ea typeface="Calibri" panose="020F0502020204030204" pitchFamily="34" charset="0"/>
                <a:cs typeface="Times New Roman" panose="02020603050405020304" pitchFamily="18" charset="0"/>
              </a:rPr>
              <a:t>Раздел 1. Компьютеры и информация</a:t>
            </a:r>
            <a:endParaRPr lang="en-US" sz="3600" b="1" u="sng" dirty="0">
              <a:solidFill>
                <a:prstClr val="black">
                  <a:lumMod val="75000"/>
                  <a:lumOff val="25000"/>
                </a:prstClr>
              </a:solidFill>
              <a:ea typeface="Calibri" panose="020F0502020204030204" pitchFamily="34" charset="0"/>
              <a:cs typeface="Times New Roman" panose="02020603050405020304" pitchFamily="18" charset="0"/>
            </a:endParaRPr>
          </a:p>
          <a:p>
            <a:pPr marL="180975">
              <a:lnSpc>
                <a:spcPts val="3700"/>
              </a:lnSpc>
              <a:spcBef>
                <a:spcPts val="1200"/>
              </a:spcBef>
              <a:buClr>
                <a:schemeClr val="accent1"/>
              </a:buClr>
              <a:tabLst>
                <a:tab pos="2155825" algn="l"/>
                <a:tab pos="4484688" algn="l"/>
              </a:tabLst>
            </a:pPr>
            <a:r>
              <a:rPr lang="ru-RU" sz="3600" b="1" i="1" dirty="0">
                <a:solidFill>
                  <a:prstClr val="black">
                    <a:lumMod val="75000"/>
                    <a:lumOff val="25000"/>
                  </a:prstClr>
                </a:solidFill>
                <a:ea typeface="Calibri" panose="020F0502020204030204" pitchFamily="34" charset="0"/>
                <a:cs typeface="Times New Roman" panose="02020603050405020304" pitchFamily="18" charset="0"/>
              </a:rPr>
              <a:t>Тема</a:t>
            </a:r>
            <a:r>
              <a:rPr lang="en-US" sz="3600" b="1" i="1" dirty="0">
                <a:solidFill>
                  <a:prstClr val="black">
                    <a:lumMod val="75000"/>
                    <a:lumOff val="25000"/>
                  </a:prstClr>
                </a:solidFill>
                <a:ea typeface="Calibri" panose="020F0502020204030204" pitchFamily="34" charset="0"/>
                <a:cs typeface="Times New Roman" panose="02020603050405020304" pitchFamily="18" charset="0"/>
              </a:rPr>
              <a:t>:</a:t>
            </a:r>
            <a:r>
              <a:rPr lang="ru-RU" sz="3600" b="1" i="1" dirty="0">
                <a:solidFill>
                  <a:prstClr val="black">
                    <a:lumMod val="75000"/>
                    <a:lumOff val="25000"/>
                  </a:prstClr>
                </a:solidFill>
                <a:ea typeface="Calibri" panose="020F0502020204030204" pitchFamily="34" charset="0"/>
                <a:cs typeface="Times New Roman" panose="02020603050405020304" pitchFamily="18" charset="0"/>
              </a:rPr>
              <a:t> Принципы работы 	компьютера</a:t>
            </a:r>
            <a:endParaRPr lang="en-US" sz="3600" b="1" i="1" dirty="0">
              <a:solidFill>
                <a:prstClr val="black">
                  <a:lumMod val="75000"/>
                  <a:lumOff val="25000"/>
                </a:prstClr>
              </a:solidFill>
              <a:ea typeface="Calibri" panose="020F0502020204030204" pitchFamily="34" charset="0"/>
              <a:cs typeface="Times New Roman" panose="02020603050405020304" pitchFamily="18" charset="0"/>
            </a:endParaRPr>
          </a:p>
          <a:p>
            <a:pPr marL="625475">
              <a:lnSpc>
                <a:spcPct val="107000"/>
              </a:lnSpc>
            </a:pPr>
            <a:endParaRPr lang="ru-RU" sz="1400" dirty="0">
              <a:solidFill>
                <a:prstClr val="white">
                  <a:lumMod val="75000"/>
                </a:prstClr>
              </a:solidFill>
              <a:ea typeface="Calibri" panose="020F0502020204030204" pitchFamily="34" charset="0"/>
              <a:cs typeface="Times New Roman" panose="02020603050405020304" pitchFamily="18" charset="0"/>
            </a:endParaRPr>
          </a:p>
        </p:txBody>
      </p:sp>
      <p:sp>
        <p:nvSpPr>
          <p:cNvPr id="6" name="Нижний колонтитул 2"/>
          <p:cNvSpPr>
            <a:spLocks noGrp="1"/>
          </p:cNvSpPr>
          <p:nvPr>
            <p:ph type="ftr" sz="quarter" idx="3"/>
          </p:nvPr>
        </p:nvSpPr>
        <p:spPr>
          <a:xfrm>
            <a:off x="2764640" y="6459786"/>
            <a:ext cx="3764498" cy="365125"/>
          </a:xfrm>
        </p:spPr>
        <p:txBody>
          <a:bodyPr/>
          <a:lstStyle/>
          <a:p>
            <a:r>
              <a:rPr lang="ru-RU" dirty="0"/>
              <a:t>принципы работы компьютера</a:t>
            </a:r>
          </a:p>
        </p:txBody>
      </p:sp>
    </p:spTree>
    <p:extLst>
      <p:ext uri="{BB962C8B-B14F-4D97-AF65-F5344CB8AC3E}">
        <p14:creationId xmlns:p14="http://schemas.microsoft.com/office/powerpoint/2010/main" val="2490441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Дата 1"/>
          <p:cNvSpPr>
            <a:spLocks noGrp="1"/>
          </p:cNvSpPr>
          <p:nvPr>
            <p:ph type="dt" sz="half" idx="2"/>
          </p:nvPr>
        </p:nvSpPr>
        <p:spPr/>
        <p:txBody>
          <a:bodyPr/>
          <a:lstStyle/>
          <a:p>
            <a:pPr>
              <a:tabLst>
                <a:tab pos="1347788" algn="l"/>
              </a:tabLst>
            </a:pPr>
            <a:r>
              <a:rPr lang="ru-RU" dirty="0"/>
              <a:t>Левкович Н.В.</a:t>
            </a:r>
            <a:r>
              <a:rPr lang="en-US" dirty="0"/>
              <a:t>	</a:t>
            </a:r>
            <a:r>
              <a:rPr lang="ru-RU" dirty="0"/>
              <a:t>2021/2022</a:t>
            </a:r>
          </a:p>
        </p:txBody>
      </p:sp>
      <p:sp>
        <p:nvSpPr>
          <p:cNvPr id="3" name="Нижний колонтитул 2"/>
          <p:cNvSpPr>
            <a:spLocks noGrp="1"/>
          </p:cNvSpPr>
          <p:nvPr>
            <p:ph type="ftr" sz="quarter" idx="3"/>
          </p:nvPr>
        </p:nvSpPr>
        <p:spPr/>
        <p:txBody>
          <a:bodyPr/>
          <a:lstStyle/>
          <a:p>
            <a:r>
              <a:rPr lang="ru-RU" dirty="0"/>
              <a:t>принципы работы компьютера</a:t>
            </a:r>
          </a:p>
        </p:txBody>
      </p:sp>
      <p:sp>
        <p:nvSpPr>
          <p:cNvPr id="4" name="Номер слайда 3"/>
          <p:cNvSpPr>
            <a:spLocks noGrp="1"/>
          </p:cNvSpPr>
          <p:nvPr>
            <p:ph type="sldNum" sz="quarter" idx="4"/>
          </p:nvPr>
        </p:nvSpPr>
        <p:spPr/>
        <p:txBody>
          <a:bodyPr/>
          <a:lstStyle/>
          <a:p>
            <a:fld id="{4FAB73BC-B049-4115-A692-8D63A059BFB8}" type="slidenum">
              <a:rPr lang="en-US" smtClean="0"/>
              <a:pPr/>
              <a:t>8</a:t>
            </a:fld>
            <a:endParaRPr lang="en-US" dirty="0"/>
          </a:p>
        </p:txBody>
      </p:sp>
      <p:sp>
        <p:nvSpPr>
          <p:cNvPr id="5" name="Заголовок 13"/>
          <p:cNvSpPr txBox="1">
            <a:spLocks/>
          </p:cNvSpPr>
          <p:nvPr/>
        </p:nvSpPr>
        <p:spPr>
          <a:xfrm>
            <a:off x="179512" y="44624"/>
            <a:ext cx="8707438" cy="2585144"/>
          </a:xfrm>
          <a:prstGeom prst="rect">
            <a:avLst/>
          </a:prstGeom>
        </p:spPr>
        <p:txBody>
          <a:bodyPr vert="horz" lIns="91440" tIns="45720" rIns="91440" bIns="45720" rtlCol="0"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00000"/>
              </a:lnSpc>
              <a:spcBef>
                <a:spcPts val="1200"/>
              </a:spcBef>
            </a:pPr>
            <a:r>
              <a:rPr lang="ru-RU" altLang="ru-RU" sz="3100" dirty="0">
                <a:latin typeface="+mn-lt"/>
              </a:rPr>
              <a:t>Аппаратные и программные средства компьютеров</a:t>
            </a:r>
            <a:endParaRPr lang="en-US" altLang="ru-RU" sz="3100" dirty="0">
              <a:latin typeface="+mn-lt"/>
            </a:endParaRPr>
          </a:p>
          <a:p>
            <a:pPr>
              <a:lnSpc>
                <a:spcPct val="100000"/>
              </a:lnSpc>
              <a:spcBef>
                <a:spcPts val="1200"/>
              </a:spcBef>
            </a:pPr>
            <a:r>
              <a:rPr lang="ru-RU" altLang="ru-RU" sz="2200" b="1" dirty="0">
                <a:solidFill>
                  <a:schemeClr val="bg2">
                    <a:lumMod val="50000"/>
                  </a:schemeClr>
                </a:solidFill>
                <a:latin typeface="+mn-lt"/>
              </a:rPr>
              <a:t>КОМПЬЮТЕР</a:t>
            </a:r>
            <a:r>
              <a:rPr lang="ru-RU" altLang="ru-RU" sz="2200" dirty="0">
                <a:solidFill>
                  <a:schemeClr val="bg2"/>
                </a:solidFill>
                <a:latin typeface="+mn-lt"/>
              </a:rPr>
              <a:t> </a:t>
            </a:r>
            <a:r>
              <a:rPr lang="ru-RU" altLang="ru-RU" sz="2200" dirty="0">
                <a:latin typeface="+mn-lt"/>
              </a:rPr>
              <a:t>(англ. </a:t>
            </a:r>
            <a:r>
              <a:rPr lang="ru-RU" altLang="ru-RU" sz="2200" dirty="0" err="1">
                <a:latin typeface="+mn-lt"/>
              </a:rPr>
              <a:t>computer</a:t>
            </a:r>
            <a:r>
              <a:rPr lang="ru-RU" altLang="ru-RU" sz="2200" dirty="0">
                <a:latin typeface="+mn-lt"/>
              </a:rPr>
              <a:t>, от лат. </a:t>
            </a:r>
            <a:r>
              <a:rPr lang="ru-RU" altLang="ru-RU" sz="2200" dirty="0" err="1">
                <a:latin typeface="+mn-lt"/>
              </a:rPr>
              <a:t>computo</a:t>
            </a:r>
            <a:r>
              <a:rPr lang="ru-RU" altLang="ru-RU" sz="2200" dirty="0">
                <a:latin typeface="+mn-lt"/>
              </a:rPr>
              <a:t> — считаю) - </a:t>
            </a:r>
            <a:r>
              <a:rPr lang="ru-RU" altLang="ru-RU" sz="2200" dirty="0"/>
              <a:t>машина для приема, переработки, хранения и выдачи информации в электронном виде, которая может воспринимать и выполнять сложные последовательности вычислительных операций по заданной последовательности инструкций — программе.</a:t>
            </a:r>
            <a:endParaRPr lang="ru-RU" sz="2200" dirty="0"/>
          </a:p>
        </p:txBody>
      </p:sp>
      <p:pic>
        <p:nvPicPr>
          <p:cNvPr id="6" name="Рисунок 7" descr="IBM 5150.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732840"/>
            <a:ext cx="3816424" cy="2861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0"/>
          <p:cNvSpPr txBox="1">
            <a:spLocks noChangeArrowheads="1"/>
          </p:cNvSpPr>
          <p:nvPr/>
        </p:nvSpPr>
        <p:spPr bwMode="auto">
          <a:xfrm>
            <a:off x="923925" y="5632450"/>
            <a:ext cx="30000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ru-RU" sz="2200" dirty="0">
                <a:latin typeface="+mn-lt"/>
              </a:rPr>
              <a:t>IBM 5150 (1981 </a:t>
            </a:r>
            <a:r>
              <a:rPr lang="ru-RU" altLang="ru-RU" sz="2200" dirty="0">
                <a:latin typeface="+mn-lt"/>
              </a:rPr>
              <a:t>г.)</a:t>
            </a:r>
          </a:p>
        </p:txBody>
      </p:sp>
      <p:sp>
        <p:nvSpPr>
          <p:cNvPr id="8" name="TextBox 12"/>
          <p:cNvSpPr txBox="1">
            <a:spLocks noChangeArrowheads="1"/>
          </p:cNvSpPr>
          <p:nvPr/>
        </p:nvSpPr>
        <p:spPr bwMode="auto">
          <a:xfrm>
            <a:off x="5220074" y="5634038"/>
            <a:ext cx="367240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200" dirty="0">
                <a:latin typeface="+mn-lt"/>
              </a:rPr>
              <a:t>MSI GT76 Titan DT </a:t>
            </a:r>
            <a:r>
              <a:rPr lang="en-US" altLang="ru-RU" sz="2200" dirty="0">
                <a:latin typeface="+mn-lt"/>
              </a:rPr>
              <a:t>(2020 </a:t>
            </a:r>
            <a:r>
              <a:rPr lang="ru-RU" altLang="ru-RU" sz="2200" dirty="0">
                <a:latin typeface="+mn-lt"/>
              </a:rPr>
              <a:t>г.)</a:t>
            </a:r>
          </a:p>
        </p:txBody>
      </p:sp>
      <p:pic>
        <p:nvPicPr>
          <p:cNvPr id="9" name="Picture 2"/>
          <p:cNvPicPr>
            <a:picLocks noChangeAspect="1" noChangeArrowheads="1"/>
          </p:cNvPicPr>
          <p:nvPr/>
        </p:nvPicPr>
        <p:blipFill>
          <a:blip r:embed="rId4"/>
          <a:stretch>
            <a:fillRect/>
          </a:stretch>
        </p:blipFill>
        <p:spPr bwMode="auto">
          <a:xfrm>
            <a:off x="4716015" y="2528900"/>
            <a:ext cx="4300275" cy="3225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6491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Дата 1"/>
          <p:cNvSpPr>
            <a:spLocks noGrp="1"/>
          </p:cNvSpPr>
          <p:nvPr>
            <p:ph type="dt" sz="half" idx="2"/>
          </p:nvPr>
        </p:nvSpPr>
        <p:spPr/>
        <p:txBody>
          <a:bodyPr>
            <a:normAutofit/>
          </a:bodyPr>
          <a:lstStyle/>
          <a:p>
            <a:pPr>
              <a:tabLst>
                <a:tab pos="1347788" algn="l"/>
              </a:tabLst>
            </a:pPr>
            <a:r>
              <a:rPr lang="ru-RU" dirty="0"/>
              <a:t>Левкович Н.В.</a:t>
            </a:r>
            <a:r>
              <a:rPr lang="en-US" dirty="0"/>
              <a:t>	</a:t>
            </a:r>
            <a:r>
              <a:rPr lang="ru-RU" dirty="0"/>
              <a:t>2021/2022</a:t>
            </a:r>
          </a:p>
        </p:txBody>
      </p:sp>
      <p:sp>
        <p:nvSpPr>
          <p:cNvPr id="9" name="Нижний колонтитул 2"/>
          <p:cNvSpPr>
            <a:spLocks noGrp="1"/>
          </p:cNvSpPr>
          <p:nvPr>
            <p:ph type="ftr" sz="quarter" idx="3"/>
          </p:nvPr>
        </p:nvSpPr>
        <p:spPr/>
        <p:txBody>
          <a:bodyPr/>
          <a:lstStyle/>
          <a:p>
            <a:r>
              <a:rPr lang="ru-RU"/>
              <a:t>принципы работы компьютера</a:t>
            </a:r>
            <a:endParaRPr lang="ru-RU" dirty="0"/>
          </a:p>
        </p:txBody>
      </p:sp>
      <p:sp>
        <p:nvSpPr>
          <p:cNvPr id="7" name="Номер слайда 6"/>
          <p:cNvSpPr>
            <a:spLocks noGrp="1"/>
          </p:cNvSpPr>
          <p:nvPr>
            <p:ph type="sldNum" sz="quarter" idx="4"/>
          </p:nvPr>
        </p:nvSpPr>
        <p:spPr/>
        <p:txBody>
          <a:bodyPr/>
          <a:lstStyle/>
          <a:p>
            <a:pPr>
              <a:defRPr/>
            </a:pPr>
            <a:fld id="{95B599F1-815C-4EB2-83E0-DBE13DBC771F}" type="slidenum">
              <a:rPr lang="ru-RU" smtClean="0"/>
              <a:pPr>
                <a:defRPr/>
              </a:pPr>
              <a:t>9</a:t>
            </a:fld>
            <a:endParaRPr lang="ru-RU"/>
          </a:p>
        </p:txBody>
      </p:sp>
      <p:sp>
        <p:nvSpPr>
          <p:cNvPr id="18" name="TextBox 10"/>
          <p:cNvSpPr txBox="1">
            <a:spLocks noChangeArrowheads="1"/>
          </p:cNvSpPr>
          <p:nvPr/>
        </p:nvSpPr>
        <p:spPr bwMode="auto">
          <a:xfrm>
            <a:off x="309345" y="2647010"/>
            <a:ext cx="55952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tabLst>
                <a:tab pos="4213225" algn="l"/>
              </a:tabLst>
            </a:pPr>
            <a:r>
              <a:rPr lang="ru-RU" altLang="ru-RU" sz="2400" dirty="0"/>
              <a:t>Суперкомпьютер</a:t>
            </a:r>
            <a:r>
              <a:rPr lang="ru-RU" altLang="ru-RU" sz="2400" b="1" dirty="0"/>
              <a:t>	</a:t>
            </a:r>
            <a:r>
              <a:rPr lang="en-US" altLang="ru-RU" sz="2400" b="1" dirty="0" err="1"/>
              <a:t>Fugaku</a:t>
            </a:r>
            <a:endParaRPr lang="en-US" altLang="ru-RU" sz="2000" dirty="0"/>
          </a:p>
        </p:txBody>
      </p:sp>
      <p:sp>
        <p:nvSpPr>
          <p:cNvPr id="15" name="Заголовок 13"/>
          <p:cNvSpPr txBox="1">
            <a:spLocks/>
          </p:cNvSpPr>
          <p:nvPr/>
        </p:nvSpPr>
        <p:spPr>
          <a:xfrm>
            <a:off x="179512" y="44624"/>
            <a:ext cx="8707438" cy="2585144"/>
          </a:xfrm>
          <a:prstGeom prst="rect">
            <a:avLst/>
          </a:prstGeom>
        </p:spPr>
        <p:txBody>
          <a:bodyPr vert="horz" lIns="91440" tIns="45720" rIns="91440" bIns="45720" rtlCol="0"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00000"/>
              </a:lnSpc>
              <a:spcBef>
                <a:spcPts val="1200"/>
              </a:spcBef>
            </a:pPr>
            <a:r>
              <a:rPr lang="ru-RU" altLang="ru-RU" sz="3100" dirty="0">
                <a:latin typeface="+mn-lt"/>
              </a:rPr>
              <a:t>Аппаратные и программные средства компьютеров</a:t>
            </a:r>
            <a:endParaRPr lang="en-US" altLang="ru-RU" sz="3100" dirty="0">
              <a:latin typeface="+mn-lt"/>
            </a:endParaRPr>
          </a:p>
          <a:p>
            <a:pPr>
              <a:lnSpc>
                <a:spcPct val="100000"/>
              </a:lnSpc>
              <a:spcBef>
                <a:spcPts val="1200"/>
              </a:spcBef>
            </a:pPr>
            <a:r>
              <a:rPr lang="ru-RU" altLang="ru-RU" sz="2200" b="1" dirty="0">
                <a:solidFill>
                  <a:schemeClr val="bg2">
                    <a:lumMod val="50000"/>
                  </a:schemeClr>
                </a:solidFill>
                <a:latin typeface="+mn-lt"/>
              </a:rPr>
              <a:t>КОМПЬЮТЕР</a:t>
            </a:r>
            <a:r>
              <a:rPr lang="ru-RU" altLang="ru-RU" sz="2200" dirty="0">
                <a:solidFill>
                  <a:schemeClr val="bg2"/>
                </a:solidFill>
                <a:latin typeface="+mn-lt"/>
              </a:rPr>
              <a:t> </a:t>
            </a:r>
            <a:r>
              <a:rPr lang="ru-RU" altLang="ru-RU" sz="2200" dirty="0">
                <a:latin typeface="+mn-lt"/>
              </a:rPr>
              <a:t>(англ. </a:t>
            </a:r>
            <a:r>
              <a:rPr lang="ru-RU" altLang="ru-RU" sz="2200" dirty="0" err="1">
                <a:latin typeface="+mn-lt"/>
              </a:rPr>
              <a:t>computer</a:t>
            </a:r>
            <a:r>
              <a:rPr lang="ru-RU" altLang="ru-RU" sz="2200" dirty="0">
                <a:latin typeface="+mn-lt"/>
              </a:rPr>
              <a:t>, от лат. </a:t>
            </a:r>
            <a:r>
              <a:rPr lang="ru-RU" altLang="ru-RU" sz="2200" dirty="0" err="1">
                <a:latin typeface="+mn-lt"/>
              </a:rPr>
              <a:t>computo</a:t>
            </a:r>
            <a:r>
              <a:rPr lang="ru-RU" altLang="ru-RU" sz="2200" dirty="0">
                <a:latin typeface="+mn-lt"/>
              </a:rPr>
              <a:t> — считаю) - </a:t>
            </a:r>
            <a:r>
              <a:rPr lang="ru-RU" altLang="ru-RU" sz="2200" dirty="0"/>
              <a:t>машина для приема, переработки, хранения и выдачи информации в электронном виде, которая может воспринимать и выполнять сложные последовательности вычислительных операций по заданной последовательности инструкций — программе.</a:t>
            </a:r>
            <a:endParaRPr lang="ru-RU" sz="2200" dirty="0"/>
          </a:p>
        </p:txBody>
      </p:sp>
      <p:pic>
        <p:nvPicPr>
          <p:cNvPr id="10" name="Picture 2"/>
          <p:cNvPicPr>
            <a:picLocks noChangeAspect="1" noChangeArrowheads="1"/>
          </p:cNvPicPr>
          <p:nvPr/>
        </p:nvPicPr>
        <p:blipFill>
          <a:blip r:embed="rId3"/>
          <a:stretch>
            <a:fillRect/>
          </a:stretch>
        </p:blipFill>
        <p:spPr bwMode="auto">
          <a:xfrm>
            <a:off x="6228184" y="2250719"/>
            <a:ext cx="2658766" cy="401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0DB502D8-C7FD-4AC4-8C36-5DA7BEC871FB}"/>
              </a:ext>
            </a:extLst>
          </p:cNvPr>
          <p:cNvSpPr txBox="1">
            <a:spLocks noChangeArrowheads="1"/>
          </p:cNvSpPr>
          <p:nvPr/>
        </p:nvSpPr>
        <p:spPr bwMode="auto">
          <a:xfrm>
            <a:off x="309345" y="3572073"/>
            <a:ext cx="55952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tabLst>
                <a:tab pos="4572000" algn="l"/>
              </a:tabLst>
            </a:pPr>
            <a:r>
              <a:rPr lang="ru-RU" altLang="ru-RU" sz="2000" dirty="0"/>
              <a:t>Производитель</a:t>
            </a:r>
            <a:r>
              <a:rPr lang="en-US" altLang="ru-RU" sz="2000" dirty="0"/>
              <a:t>	Fujitsu</a:t>
            </a:r>
          </a:p>
        </p:txBody>
      </p:sp>
      <p:sp>
        <p:nvSpPr>
          <p:cNvPr id="12" name="TextBox 11">
            <a:extLst>
              <a:ext uri="{FF2B5EF4-FFF2-40B4-BE49-F238E27FC236}">
                <a16:creationId xmlns:a16="http://schemas.microsoft.com/office/drawing/2014/main" id="{98E3A7A6-3C11-4D37-A652-1F507AC822B7}"/>
              </a:ext>
            </a:extLst>
          </p:cNvPr>
          <p:cNvSpPr txBox="1">
            <a:spLocks noChangeArrowheads="1"/>
          </p:cNvSpPr>
          <p:nvPr/>
        </p:nvSpPr>
        <p:spPr bwMode="auto">
          <a:xfrm>
            <a:off x="303137" y="4006867"/>
            <a:ext cx="56014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tabLst>
                <a:tab pos="4217988" algn="l"/>
              </a:tabLst>
            </a:pPr>
            <a:r>
              <a:rPr lang="ru-RU" altLang="ru-RU" sz="2000" dirty="0"/>
              <a:t>Количество ядер	7 299 072</a:t>
            </a:r>
            <a:endParaRPr lang="en-US" altLang="ru-RU" sz="2000" dirty="0"/>
          </a:p>
        </p:txBody>
      </p:sp>
      <p:sp>
        <p:nvSpPr>
          <p:cNvPr id="13" name="TextBox 12">
            <a:extLst>
              <a:ext uri="{FF2B5EF4-FFF2-40B4-BE49-F238E27FC236}">
                <a16:creationId xmlns:a16="http://schemas.microsoft.com/office/drawing/2014/main" id="{18468B11-926D-4DF2-80FD-5689426383C0}"/>
              </a:ext>
            </a:extLst>
          </p:cNvPr>
          <p:cNvSpPr txBox="1">
            <a:spLocks noChangeArrowheads="1"/>
          </p:cNvSpPr>
          <p:nvPr/>
        </p:nvSpPr>
        <p:spPr bwMode="auto">
          <a:xfrm>
            <a:off x="302349" y="4892482"/>
            <a:ext cx="55952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tabLst>
                <a:tab pos="3760788" algn="l"/>
              </a:tabLst>
            </a:pPr>
            <a:r>
              <a:rPr lang="ru-RU" altLang="ru-RU" sz="2000" dirty="0"/>
              <a:t>ОЗУ	4 866 048 </a:t>
            </a:r>
            <a:r>
              <a:rPr lang="en-US" altLang="ru-RU" sz="2000" dirty="0" err="1"/>
              <a:t>GiB</a:t>
            </a:r>
            <a:endParaRPr lang="en-US" altLang="ru-RU" sz="2000" dirty="0"/>
          </a:p>
        </p:txBody>
      </p:sp>
      <p:sp>
        <p:nvSpPr>
          <p:cNvPr id="14" name="TextBox 13">
            <a:extLst>
              <a:ext uri="{FF2B5EF4-FFF2-40B4-BE49-F238E27FC236}">
                <a16:creationId xmlns:a16="http://schemas.microsoft.com/office/drawing/2014/main" id="{C9A43996-E61B-416D-8470-90B77746E6BC}"/>
              </a:ext>
            </a:extLst>
          </p:cNvPr>
          <p:cNvSpPr txBox="1">
            <a:spLocks noChangeArrowheads="1"/>
          </p:cNvSpPr>
          <p:nvPr/>
        </p:nvSpPr>
        <p:spPr bwMode="auto">
          <a:xfrm>
            <a:off x="302648" y="4475030"/>
            <a:ext cx="55949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tabLst>
                <a:tab pos="3141663" algn="l"/>
              </a:tabLst>
            </a:pPr>
            <a:r>
              <a:rPr lang="ru-RU" sz="2000" dirty="0"/>
              <a:t>Процессор	</a:t>
            </a:r>
            <a:r>
              <a:rPr lang="da-DK" sz="2000" dirty="0"/>
              <a:t>A64FX 48C 2.2GHz</a:t>
            </a:r>
            <a:endParaRPr lang="en-US" altLang="ru-RU" sz="2000" dirty="0"/>
          </a:p>
        </p:txBody>
      </p:sp>
      <p:sp>
        <p:nvSpPr>
          <p:cNvPr id="16" name="TextBox 15">
            <a:extLst>
              <a:ext uri="{FF2B5EF4-FFF2-40B4-BE49-F238E27FC236}">
                <a16:creationId xmlns:a16="http://schemas.microsoft.com/office/drawing/2014/main" id="{BAA49CCA-1010-40AC-8B9F-A4571C03F7CD}"/>
              </a:ext>
            </a:extLst>
          </p:cNvPr>
          <p:cNvSpPr txBox="1">
            <a:spLocks noChangeArrowheads="1"/>
          </p:cNvSpPr>
          <p:nvPr/>
        </p:nvSpPr>
        <p:spPr bwMode="auto">
          <a:xfrm>
            <a:off x="309345" y="5377987"/>
            <a:ext cx="55952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tabLst>
                <a:tab pos="3406775" algn="l"/>
              </a:tabLst>
            </a:pPr>
            <a:r>
              <a:rPr lang="da-DK" sz="2000" dirty="0"/>
              <a:t>Linpack Performance</a:t>
            </a:r>
            <a:r>
              <a:rPr lang="en-US" altLang="ru-RU" sz="2000" dirty="0"/>
              <a:t>	415 530 </a:t>
            </a:r>
            <a:r>
              <a:rPr lang="en-US" altLang="ru-RU" sz="2000" dirty="0" err="1"/>
              <a:t>TFlops</a:t>
            </a:r>
            <a:r>
              <a:rPr lang="ru-RU" altLang="ru-RU" sz="2000" dirty="0"/>
              <a:t>/</a:t>
            </a:r>
            <a:r>
              <a:rPr lang="en-US" altLang="ru-RU" sz="2000" dirty="0"/>
              <a:t>s</a:t>
            </a:r>
          </a:p>
        </p:txBody>
      </p:sp>
      <p:sp>
        <p:nvSpPr>
          <p:cNvPr id="17" name="TextBox 16">
            <a:extLst>
              <a:ext uri="{FF2B5EF4-FFF2-40B4-BE49-F238E27FC236}">
                <a16:creationId xmlns:a16="http://schemas.microsoft.com/office/drawing/2014/main" id="{77703558-9121-4B57-ACD4-64DB13F215F6}"/>
              </a:ext>
            </a:extLst>
          </p:cNvPr>
          <p:cNvSpPr txBox="1">
            <a:spLocks noChangeArrowheads="1"/>
          </p:cNvSpPr>
          <p:nvPr/>
        </p:nvSpPr>
        <p:spPr bwMode="auto">
          <a:xfrm>
            <a:off x="309344" y="5863492"/>
            <a:ext cx="55952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tabLst>
                <a:tab pos="3849688" algn="l"/>
              </a:tabLst>
            </a:pPr>
            <a:r>
              <a:rPr lang="ru-RU" sz="2000" dirty="0"/>
              <a:t>Потребляемая мощность</a:t>
            </a:r>
            <a:r>
              <a:rPr lang="en-US" altLang="ru-RU" sz="2000" dirty="0"/>
              <a:t>	28 334,5 </a:t>
            </a:r>
            <a:r>
              <a:rPr lang="ru-RU" altLang="ru-RU" sz="2000" dirty="0"/>
              <a:t>КВт</a:t>
            </a:r>
            <a:endParaRPr lang="en-US" altLang="ru-RU" sz="2000" dirty="0"/>
          </a:p>
        </p:txBody>
      </p:sp>
      <p:sp>
        <p:nvSpPr>
          <p:cNvPr id="25" name="TextBox 24">
            <a:extLst>
              <a:ext uri="{FF2B5EF4-FFF2-40B4-BE49-F238E27FC236}">
                <a16:creationId xmlns:a16="http://schemas.microsoft.com/office/drawing/2014/main" id="{8C2E89FC-1B0C-445F-AD8F-08024E043372}"/>
              </a:ext>
            </a:extLst>
          </p:cNvPr>
          <p:cNvSpPr txBox="1">
            <a:spLocks noChangeArrowheads="1"/>
          </p:cNvSpPr>
          <p:nvPr/>
        </p:nvSpPr>
        <p:spPr bwMode="auto">
          <a:xfrm>
            <a:off x="294844" y="3129266"/>
            <a:ext cx="55952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tabLst>
                <a:tab pos="4392613" algn="l"/>
              </a:tabLst>
            </a:pPr>
            <a:r>
              <a:rPr lang="ru-RU" altLang="ru-RU" sz="2000" dirty="0"/>
              <a:t>Страна</a:t>
            </a:r>
            <a:r>
              <a:rPr lang="en-US" altLang="ru-RU" sz="2000" dirty="0"/>
              <a:t>	</a:t>
            </a:r>
            <a:r>
              <a:rPr lang="ru-RU" altLang="ru-RU" sz="2000" dirty="0"/>
              <a:t> Япония</a:t>
            </a:r>
            <a:endParaRPr lang="en-US" altLang="ru-RU" sz="2000" dirty="0"/>
          </a:p>
        </p:txBody>
      </p:sp>
    </p:spTree>
    <p:extLst>
      <p:ext uri="{BB962C8B-B14F-4D97-AF65-F5344CB8AC3E}">
        <p14:creationId xmlns:p14="http://schemas.microsoft.com/office/powerpoint/2010/main" val="3312639399"/>
      </p:ext>
    </p:extLst>
  </p:cSld>
  <p:clrMapOvr>
    <a:masterClrMapping/>
  </p:clrMapOvr>
</p:sld>
</file>

<file path=ppt/theme/theme1.xml><?xml version="1.0" encoding="utf-8"?>
<a:theme xmlns:a="http://schemas.openxmlformats.org/drawingml/2006/main" name="Ретро">
  <a:themeElements>
    <a:clrScheme name="Ретро">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solidFill>
          <a:schemeClr val="accent2"/>
        </a:solidFill>
        <a:ln>
          <a:noFill/>
        </a:ln>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22281</TotalTime>
  <Words>5401</Words>
  <Application>Microsoft Office PowerPoint</Application>
  <PresentationFormat>Экран (4:3)</PresentationFormat>
  <Paragraphs>717</Paragraphs>
  <Slides>40</Slides>
  <Notes>38</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40</vt:i4>
      </vt:variant>
    </vt:vector>
  </HeadingPairs>
  <TitlesOfParts>
    <vt:vector size="45" baseType="lpstr">
      <vt:lpstr>Arial</vt:lpstr>
      <vt:lpstr>Calibri</vt:lpstr>
      <vt:lpstr>Calibri Light</vt:lpstr>
      <vt:lpstr>Wingdings</vt:lpstr>
      <vt:lpstr>Ретро</vt:lpstr>
      <vt:lpstr>Общая информация</vt:lpstr>
      <vt:lpstr>Презентация PowerPoint</vt:lpstr>
      <vt:lpstr>Презентация PowerPoint</vt:lpstr>
      <vt:lpstr>Литература Основная</vt:lpstr>
      <vt:lpstr>Литература Дополнительная</vt:lpstr>
      <vt:lpstr>Слайд напоминание</vt:lpstr>
      <vt:lpstr>Презентация PowerPoint</vt:lpstr>
      <vt:lpstr>Презентация PowerPoint</vt:lpstr>
      <vt:lpstr>Презентация PowerPoint</vt:lpstr>
      <vt:lpstr>Презентация PowerPoint</vt:lpstr>
      <vt:lpstr>Презентация PowerPoint</vt:lpstr>
      <vt:lpstr>Архитектура процессора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Раздел 1. Компьютеры и информация</dc:title>
  <dc:creator>.</dc:creator>
  <cp:lastModifiedBy>Ion</cp:lastModifiedBy>
  <cp:revision>552</cp:revision>
  <dcterms:created xsi:type="dcterms:W3CDTF">2017-05-18T18:58:30Z</dcterms:created>
  <dcterms:modified xsi:type="dcterms:W3CDTF">2021-09-04T13:15:26Z</dcterms:modified>
</cp:coreProperties>
</file>