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9"/>
  </p:notesMasterIdLst>
  <p:handoutMasterIdLst>
    <p:handoutMasterId r:id="rId50"/>
  </p:handoutMasterIdLst>
  <p:sldIdLst>
    <p:sldId id="417" r:id="rId2"/>
    <p:sldId id="350" r:id="rId3"/>
    <p:sldId id="354" r:id="rId4"/>
    <p:sldId id="352" r:id="rId5"/>
    <p:sldId id="353" r:id="rId6"/>
    <p:sldId id="355" r:id="rId7"/>
    <p:sldId id="356" r:id="rId8"/>
    <p:sldId id="358" r:id="rId9"/>
    <p:sldId id="357" r:id="rId10"/>
    <p:sldId id="359" r:id="rId11"/>
    <p:sldId id="360" r:id="rId12"/>
    <p:sldId id="361" r:id="rId13"/>
    <p:sldId id="400" r:id="rId14"/>
    <p:sldId id="399" r:id="rId15"/>
    <p:sldId id="402" r:id="rId16"/>
    <p:sldId id="401" r:id="rId17"/>
    <p:sldId id="405" r:id="rId18"/>
    <p:sldId id="407" r:id="rId19"/>
    <p:sldId id="419" r:id="rId20"/>
    <p:sldId id="409" r:id="rId21"/>
    <p:sldId id="406" r:id="rId22"/>
    <p:sldId id="643" r:id="rId23"/>
    <p:sldId id="411" r:id="rId24"/>
    <p:sldId id="412" r:id="rId25"/>
    <p:sldId id="633" r:id="rId26"/>
    <p:sldId id="414" r:id="rId27"/>
    <p:sldId id="416" r:id="rId28"/>
    <p:sldId id="410" r:id="rId29"/>
    <p:sldId id="445" r:id="rId30"/>
    <p:sldId id="448" r:id="rId31"/>
    <p:sldId id="447" r:id="rId32"/>
    <p:sldId id="424" r:id="rId33"/>
    <p:sldId id="425" r:id="rId34"/>
    <p:sldId id="449" r:id="rId35"/>
    <p:sldId id="450" r:id="rId36"/>
    <p:sldId id="458" r:id="rId37"/>
    <p:sldId id="649" r:id="rId38"/>
    <p:sldId id="460" r:id="rId39"/>
    <p:sldId id="461" r:id="rId40"/>
    <p:sldId id="462" r:id="rId41"/>
    <p:sldId id="463" r:id="rId42"/>
    <p:sldId id="465" r:id="rId43"/>
    <p:sldId id="464" r:id="rId44"/>
    <p:sldId id="466" r:id="rId45"/>
    <p:sldId id="467" r:id="rId46"/>
    <p:sldId id="468" r:id="rId47"/>
    <p:sldId id="65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2. Базовые элементы языка программирования" id="{45DA81EC-6FC5-47E4-A328-5C6BF075679D}">
          <p14:sldIdLst>
            <p14:sldId id="417"/>
            <p14:sldId id="350"/>
            <p14:sldId id="354"/>
            <p14:sldId id="352"/>
            <p14:sldId id="353"/>
            <p14:sldId id="355"/>
            <p14:sldId id="356"/>
            <p14:sldId id="358"/>
            <p14:sldId id="357"/>
            <p14:sldId id="359"/>
            <p14:sldId id="360"/>
            <p14:sldId id="361"/>
            <p14:sldId id="400"/>
            <p14:sldId id="399"/>
            <p14:sldId id="402"/>
            <p14:sldId id="401"/>
            <p14:sldId id="405"/>
            <p14:sldId id="407"/>
            <p14:sldId id="419"/>
            <p14:sldId id="409"/>
            <p14:sldId id="406"/>
            <p14:sldId id="643"/>
            <p14:sldId id="411"/>
            <p14:sldId id="412"/>
            <p14:sldId id="633"/>
            <p14:sldId id="414"/>
            <p14:sldId id="416"/>
            <p14:sldId id="410"/>
            <p14:sldId id="445"/>
            <p14:sldId id="448"/>
            <p14:sldId id="447"/>
            <p14:sldId id="424"/>
            <p14:sldId id="425"/>
            <p14:sldId id="449"/>
            <p14:sldId id="450"/>
            <p14:sldId id="458"/>
            <p14:sldId id="64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6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80"/>
    <a:srgbClr val="008000"/>
    <a:srgbClr val="680000"/>
    <a:srgbClr val="216F85"/>
    <a:srgbClr val="E8D9F3"/>
    <a:srgbClr val="FF8585"/>
    <a:srgbClr val="EFE5F7"/>
    <a:srgbClr val="FBFEFF"/>
    <a:srgbClr val="CB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 autoAdjust="0"/>
    <p:restoredTop sz="74497" autoAdjust="0"/>
  </p:normalViewPr>
  <p:slideViewPr>
    <p:cSldViewPr>
      <p:cViewPr varScale="1">
        <p:scale>
          <a:sx n="85" d="100"/>
          <a:sy n="85" d="100"/>
        </p:scale>
        <p:origin x="18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842" y="7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91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608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93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501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05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016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71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320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704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Имена переменных набранные кириллицей допускаются</a:t>
            </a:r>
            <a:r>
              <a:rPr lang="ru-RU" baseline="0" dirty="0"/>
              <a:t> компилятором только если в настройках ОС </a:t>
            </a:r>
            <a:r>
              <a:rPr lang="en-US" baseline="0" dirty="0"/>
              <a:t>Windows</a:t>
            </a:r>
            <a:r>
              <a:rPr lang="ru-RU" baseline="0" dirty="0"/>
              <a:t> выбран русский язык интерфейса.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743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07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Всё что идёт в строке после двух</a:t>
            </a:r>
            <a:r>
              <a:rPr lang="ru-RU" baseline="0" dirty="0"/>
              <a:t> символов </a:t>
            </a:r>
            <a:r>
              <a:rPr lang="en-US" baseline="0" dirty="0"/>
              <a:t>// </a:t>
            </a:r>
            <a:r>
              <a:rPr lang="ru-RU" baseline="0" dirty="0"/>
              <a:t>считается комментарием к программе и игнорируется компилятором</a:t>
            </a:r>
          </a:p>
          <a:p>
            <a:r>
              <a:rPr lang="ru-RU" baseline="0" dirty="0"/>
              <a:t>Также комментарием считается текст между символами </a:t>
            </a:r>
            <a:r>
              <a:rPr lang="en-US" baseline="0" dirty="0"/>
              <a:t>/*   */</a:t>
            </a:r>
          </a:p>
          <a:p>
            <a:r>
              <a:rPr lang="ru-RU" baseline="0" dirty="0"/>
              <a:t>Такой способ оформления комментариев позволяет создавать многострочные комментарии.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06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Использовать пробелы и</a:t>
            </a:r>
            <a:r>
              <a:rPr lang="ru-RU" baseline="0" dirty="0"/>
              <a:t> разрывы строк удобно</a:t>
            </a:r>
            <a:r>
              <a:rPr lang="en-US" baseline="0" dirty="0"/>
              <a:t> </a:t>
            </a:r>
            <a:r>
              <a:rPr lang="ru-RU" baseline="0" dirty="0"/>
              <a:t>для обеспечения лучшей читаемости кода:</a:t>
            </a:r>
          </a:p>
          <a:p>
            <a:r>
              <a:rPr lang="ru-RU" baseline="0" dirty="0"/>
              <a:t>- отступы, чтобы была более заметна структура вложенных блоков(циклов и ветвлений)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выравнивание похожих по смыслу строчек, чтобы были легче заметны ошибки/опечатки</a:t>
            </a: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ru-RU" baseline="0" dirty="0"/>
              <a:t>Данные в программе представлены в виде переменных, констант и литералов.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08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В первом примере не используются разрывы строки и поэтому строка не помещается на экране,</a:t>
            </a:r>
          </a:p>
          <a:p>
            <a:r>
              <a:rPr lang="ru-RU" dirty="0"/>
              <a:t>а даже если бы и помещалась, заметить</a:t>
            </a:r>
            <a:r>
              <a:rPr lang="ru-RU" baseline="0" dirty="0"/>
              <a:t> ошибку в ней нелегко.</a:t>
            </a:r>
          </a:p>
          <a:p>
            <a:r>
              <a:rPr lang="ru-RU" baseline="0" dirty="0"/>
              <a:t>Второй пример использует отступы и разрывы строки, чтобы похожие действия располагались близко (в соседних строчках) и в этом случае легко заметить ошибку: она вызывает "асимметрию" в коде.</a:t>
            </a:r>
          </a:p>
          <a:p>
            <a:r>
              <a:rPr lang="ru-RU" baseline="0" dirty="0"/>
              <a:t>Но это просто пример того что аккуратное форматирование упрощает поиск ошибок. А вот если задача стоит в том чтобы проверить что символ является цифрой то проще использовать способ из третьего примера:</a:t>
            </a:r>
          </a:p>
          <a:p>
            <a:r>
              <a:rPr lang="ru-RU" baseline="0" dirty="0"/>
              <a:t>символы цифр 0, 1, 2, 3 … 9 имеют коды идущие подряд. Поэтому вместо сравнения со всеми возможными цифрами лучше использовать два сравнения что код символа попадает в диапазон от символа с кодом </a:t>
            </a:r>
            <a:r>
              <a:rPr lang="en-US" baseline="0" dirty="0"/>
              <a:t>'</a:t>
            </a:r>
            <a:r>
              <a:rPr lang="ru-RU" baseline="0" dirty="0"/>
              <a:t>0</a:t>
            </a:r>
            <a:r>
              <a:rPr lang="en-US" baseline="0" dirty="0"/>
              <a:t>'</a:t>
            </a:r>
            <a:r>
              <a:rPr lang="ru-RU" baseline="0" dirty="0"/>
              <a:t> до символа с кодом </a:t>
            </a:r>
            <a:r>
              <a:rPr lang="en-US" baseline="0" dirty="0"/>
              <a:t>'</a:t>
            </a:r>
            <a:r>
              <a:rPr lang="ru-RU" baseline="0" dirty="0"/>
              <a:t>9</a:t>
            </a:r>
            <a:r>
              <a:rPr lang="en-US" baseline="0" dirty="0"/>
              <a:t>'</a:t>
            </a:r>
            <a:r>
              <a:rPr lang="ru-RU" baseline="0" dirty="0"/>
              <a:t>.</a:t>
            </a:r>
          </a:p>
          <a:p>
            <a:r>
              <a:rPr lang="ru-RU" baseline="0" dirty="0"/>
              <a:t>Если задача стоит на проверку что символ является буквой, то третий способ не имеет альтернатив.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09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362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4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Звонок \</a:t>
            </a:r>
            <a:r>
              <a:rPr lang="en-US" dirty="0"/>
              <a:t>a</a:t>
            </a:r>
            <a:r>
              <a:rPr lang="en-US" baseline="0" dirty="0"/>
              <a:t> </a:t>
            </a:r>
            <a:r>
              <a:rPr lang="ru-RU" dirty="0"/>
              <a:t>– этот управляющий символ остался</a:t>
            </a:r>
            <a:r>
              <a:rPr lang="ru-RU" baseline="0" dirty="0"/>
              <a:t> в стандарте со времён телетайпов. При его приёме вместо печати символа осуществлялся удар молоточком по колокольчику, чтобы привлечь внимание оператора.</a:t>
            </a:r>
          </a:p>
          <a:p>
            <a:r>
              <a:rPr lang="ru-RU" baseline="0" dirty="0"/>
              <a:t>Забой</a:t>
            </a:r>
            <a:r>
              <a:rPr lang="en-US" baseline="0" dirty="0"/>
              <a:t> \b – backspace.</a:t>
            </a:r>
          </a:p>
          <a:p>
            <a:r>
              <a:rPr lang="ru-RU" dirty="0"/>
              <a:t>Символы</a:t>
            </a:r>
            <a:r>
              <a:rPr lang="ru-RU" baseline="0" dirty="0"/>
              <a:t> возврата строки </a:t>
            </a:r>
            <a:r>
              <a:rPr lang="en-US" baseline="0" dirty="0"/>
              <a:t>\n </a:t>
            </a:r>
            <a:r>
              <a:rPr lang="ru-RU" baseline="0" dirty="0"/>
              <a:t>и возврата каретки </a:t>
            </a:r>
            <a:r>
              <a:rPr lang="en-US" baseline="0" dirty="0"/>
              <a:t>\r </a:t>
            </a:r>
            <a:r>
              <a:rPr lang="ru-RU" baseline="0" dirty="0"/>
              <a:t>исторически также остались от первых телетайпов – инженеры не смогли добиться одновременного срабатывания и перевода строки и возврата каретки и внедрили такое "временное" решение. С тех пор во всех текстовых файлах для при обозначении конца страницы используется комбинация этих двух символов</a:t>
            </a:r>
            <a:r>
              <a:rPr lang="en-US" baseline="0" dirty="0"/>
              <a:t>:</a:t>
            </a:r>
          </a:p>
          <a:p>
            <a:r>
              <a:rPr lang="ru-RU" baseline="0" dirty="0"/>
              <a:t>на ОС </a:t>
            </a:r>
            <a:r>
              <a:rPr lang="en-US" baseline="0" dirty="0"/>
              <a:t>Windows </a:t>
            </a:r>
            <a:r>
              <a:rPr lang="ru-RU" baseline="0" dirty="0"/>
              <a:t>\</a:t>
            </a:r>
            <a:r>
              <a:rPr lang="en-US" baseline="0" dirty="0"/>
              <a:t>r\n</a:t>
            </a:r>
          </a:p>
          <a:p>
            <a:r>
              <a:rPr lang="ru-RU" baseline="0" dirty="0"/>
              <a:t>на ОС </a:t>
            </a:r>
            <a:r>
              <a:rPr lang="en-US" baseline="0" dirty="0"/>
              <a:t>Linux </a:t>
            </a:r>
            <a:r>
              <a:rPr lang="ru-RU" baseline="0" dirty="0"/>
              <a:t>\</a:t>
            </a:r>
            <a:r>
              <a:rPr lang="en-US" baseline="0" dirty="0"/>
              <a:t>n</a:t>
            </a:r>
          </a:p>
          <a:p>
            <a:endParaRPr lang="en-US" dirty="0"/>
          </a:p>
          <a:p>
            <a:r>
              <a:rPr lang="ru-RU" dirty="0"/>
              <a:t>Поскольку строка</a:t>
            </a:r>
            <a:r>
              <a:rPr lang="ru-RU" baseline="0" dirty="0"/>
              <a:t> заканчивается кавычками то, чтобы создать строку содержащую кавычки, используется управляющая последовательность </a:t>
            </a:r>
            <a:r>
              <a:rPr lang="en-US" baseline="0" dirty="0"/>
              <a:t>\". </a:t>
            </a:r>
            <a:r>
              <a:rPr lang="ru-RU" baseline="0" dirty="0"/>
              <a:t>При этом в строку будет записан только один символ ".</a:t>
            </a:r>
          </a:p>
          <a:p>
            <a:r>
              <a:rPr lang="ru-RU" baseline="0" dirty="0"/>
              <a:t>Аналогично можно записать символ одинарная кавычка: </a:t>
            </a:r>
            <a:r>
              <a:rPr lang="en-US" baseline="0" dirty="0"/>
              <a:t>'\''.</a:t>
            </a:r>
          </a:p>
          <a:p>
            <a:endParaRPr lang="en-US" dirty="0"/>
          </a:p>
          <a:p>
            <a:r>
              <a:rPr lang="ru-RU" dirty="0"/>
              <a:t>Поскольку</a:t>
            </a:r>
            <a:r>
              <a:rPr lang="ru-RU" baseline="0" dirty="0"/>
              <a:t> символ \ используется для ввода управляющих символов, то необходим способ ввести его самого. Для этого используется комбинация из двух таких символов </a:t>
            </a:r>
            <a:r>
              <a:rPr lang="en-US" baseline="0" dirty="0"/>
              <a:t>\\</a:t>
            </a:r>
          </a:p>
          <a:p>
            <a:endParaRPr lang="en-US" baseline="0" dirty="0"/>
          </a:p>
          <a:p>
            <a:r>
              <a:rPr lang="ru-RU" baseline="0" dirty="0"/>
              <a:t>С использованием управляющих символов возможно ввести любой символ по его коду. Однако надо быть осторожным, поскольку из соображений совместимости с самой первой редакцией языка </a:t>
            </a:r>
            <a:r>
              <a:rPr lang="en-US" baseline="0" dirty="0"/>
              <a:t>C </a:t>
            </a:r>
            <a:r>
              <a:rPr lang="ru-RU" baseline="0" dirty="0"/>
              <a:t>ввод осуществляется в восьмеричной системе. Лучше сразу использовать шестнадцатеричную систему – переводить проще.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775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2593975" algn="l"/>
              </a:tabLst>
            </a:pP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17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baseline="0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85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25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Приведенное на этом слайде – цитата из </a:t>
            </a:r>
            <a:r>
              <a:rPr lang="ru-RU" dirty="0" err="1"/>
              <a:t>Лафоре</a:t>
            </a:r>
            <a:r>
              <a:rPr lang="ru-RU" dirty="0"/>
              <a:t>:</a:t>
            </a:r>
            <a:r>
              <a:rPr lang="ru-RU" baseline="0" dirty="0"/>
              <a:t> тут небольшая путаница.</a:t>
            </a:r>
          </a:p>
          <a:p>
            <a:endParaRPr lang="ru-RU" dirty="0"/>
          </a:p>
          <a:p>
            <a:r>
              <a:rPr lang="ru-RU" dirty="0"/>
              <a:t>Идентификатор – это не только идентификатор переменных,</a:t>
            </a:r>
            <a:br>
              <a:rPr lang="ru-RU" baseline="0" dirty="0"/>
            </a:br>
            <a:r>
              <a:rPr lang="ru-RU" baseline="0" dirty="0"/>
              <a:t>в </a:t>
            </a:r>
            <a:r>
              <a:rPr lang="en-US" baseline="0" dirty="0"/>
              <a:t>C++ </a:t>
            </a:r>
            <a:r>
              <a:rPr lang="ru-RU" baseline="0" dirty="0"/>
              <a:t>можно </a:t>
            </a:r>
            <a:r>
              <a:rPr lang="ru-RU" b="1" baseline="0" dirty="0"/>
              <a:t>объявить</a:t>
            </a:r>
            <a:r>
              <a:rPr lang="ru-RU" baseline="0" dirty="0"/>
              <a:t> пользовательский тип данных, при этом реального выделения памяти не произойдёт пока не будет </a:t>
            </a:r>
            <a:r>
              <a:rPr lang="ru-RU" b="1" baseline="0" dirty="0"/>
              <a:t>определена</a:t>
            </a:r>
            <a:r>
              <a:rPr lang="ru-RU" baseline="0" dirty="0"/>
              <a:t> переменная этого типа.</a:t>
            </a:r>
          </a:p>
          <a:p>
            <a:endParaRPr lang="ru-RU" baseline="0" dirty="0"/>
          </a:p>
          <a:p>
            <a:r>
              <a:rPr lang="ru-RU" baseline="0" dirty="0"/>
              <a:t>Но для стандартных (встроенных) типов:</a:t>
            </a:r>
            <a:br>
              <a:rPr lang="ru-RU" baseline="0" dirty="0"/>
            </a:br>
            <a:r>
              <a:rPr lang="ru-RU" b="1" baseline="0" dirty="0"/>
              <a:t>объявление</a:t>
            </a:r>
            <a:r>
              <a:rPr lang="ru-RU" baseline="0" dirty="0"/>
              <a:t> = </a:t>
            </a:r>
            <a:r>
              <a:rPr lang="ru-RU" b="1" baseline="0" dirty="0"/>
              <a:t>определение</a:t>
            </a:r>
          </a:p>
          <a:p>
            <a:endParaRPr lang="ru-RU" b="1" baseline="0" dirty="0"/>
          </a:p>
          <a:p>
            <a:r>
              <a:rPr lang="ru-RU" b="0" baseline="0" dirty="0"/>
              <a:t>Использование пользовательских типов, для которых эта эквивалентность не соблюдается, будет рассмотрено позже.</a:t>
            </a:r>
            <a:endParaRPr lang="ru-RU" b="0" dirty="0"/>
          </a:p>
        </p:txBody>
      </p:sp>
      <p:sp>
        <p:nvSpPr>
          <p:cNvPr id="12595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A5EFC-C75C-4E7B-BAF2-F72CADC9A739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713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Рекомендация: одна строка – одно объявление, тогда код читается легче, и сразу очевидно какие переменные, каким значением инициализируются.</a:t>
            </a:r>
          </a:p>
        </p:txBody>
      </p:sp>
      <p:sp>
        <p:nvSpPr>
          <p:cNvPr id="12595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A5EFC-C75C-4E7B-BAF2-F72CADC9A739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82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Комментарии на этом слайде избыточны, но отражают уровень</a:t>
            </a:r>
            <a:r>
              <a:rPr lang="ru-RU" baseline="0" dirty="0"/>
              <a:t> владения языком программирования.</a:t>
            </a:r>
          </a:p>
          <a:p>
            <a:r>
              <a:rPr lang="ru-RU" baseline="0" dirty="0"/>
              <a:t>Для человека начавшего изучение языка программирования месяц назад – это хороший способ напомнить себе что делается в каждой строчке. Но чем опытнее программист, тем меньше он будет оставлять комментариев: если программа написана так, что видя её код сложно понять, что она делает, то приходится для объяснения использовать много комментариев, а значит программа написана плохо.</a:t>
            </a:r>
          </a:p>
          <a:p>
            <a:r>
              <a:rPr lang="ru-RU" baseline="0" dirty="0"/>
              <a:t>Нужно стараться писать код так, чтобы он сам себя описывал и не требовал дополнительных комментариев: например, через осмысленное именование переменных и функций.</a:t>
            </a:r>
          </a:p>
          <a:p>
            <a:r>
              <a:rPr lang="ru-RU" baseline="0" dirty="0"/>
              <a:t>А если же такого описания не достаточно – тогда привлекать комментарии.</a:t>
            </a:r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211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30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07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88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82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9525" marR="0" indent="-9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93975" algn="l"/>
              </a:tabLst>
              <a:defRPr/>
            </a:pPr>
            <a:r>
              <a:rPr lang="ru-RU" sz="1200" dirty="0"/>
              <a:t>Блок ограничивается фигурными скобками. Например, тело функции </a:t>
            </a:r>
            <a:r>
              <a:rPr lang="en-US" sz="1200" dirty="0"/>
              <a:t>main </a:t>
            </a:r>
            <a:r>
              <a:rPr lang="ru-RU" sz="1200" dirty="0"/>
              <a:t>(как и любой другой функции) является блоком.</a:t>
            </a:r>
          </a:p>
          <a:p>
            <a:pPr marL="9525" indent="-9525">
              <a:tabLst>
                <a:tab pos="2593975" algn="l"/>
              </a:tabLst>
            </a:pPr>
            <a:endParaRPr lang="ru-RU" sz="1200" dirty="0"/>
          </a:p>
          <a:p>
            <a:pPr marL="9525" indent="-9525">
              <a:tabLst>
                <a:tab pos="2593975" algn="l"/>
              </a:tabLst>
            </a:pPr>
            <a:r>
              <a:rPr lang="ru-RU" sz="1200" dirty="0"/>
              <a:t>Переменные доступны в том блоке программы, в котором они объявлены. </a:t>
            </a:r>
          </a:p>
          <a:p>
            <a:pPr marL="9525" indent="-9525">
              <a:tabLst>
                <a:tab pos="2593975" algn="l"/>
              </a:tabLst>
            </a:pPr>
            <a:endParaRPr lang="ru-RU" sz="1200" dirty="0"/>
          </a:p>
          <a:p>
            <a:pPr marL="9525" indent="-9525">
              <a:tabLst>
                <a:tab pos="2593975" algn="l"/>
              </a:tabLst>
            </a:pPr>
            <a:r>
              <a:rPr lang="ru-RU" sz="1200" dirty="0"/>
              <a:t>Внутри функции может быть введено сколько угодно блоков, и внутри каждого из них можно описывать локальные переменные, доступные только внутри этого блока.</a:t>
            </a:r>
          </a:p>
          <a:p>
            <a:pPr marL="9525" indent="-9525">
              <a:tabLst>
                <a:tab pos="2593975" algn="l"/>
              </a:tabLst>
            </a:pPr>
            <a:endParaRPr lang="ru-RU" sz="1200" dirty="0"/>
          </a:p>
          <a:p>
            <a:pPr marL="9525" indent="-9525">
              <a:tabLst>
                <a:tab pos="2593975" algn="l"/>
              </a:tabLst>
            </a:pPr>
            <a:r>
              <a:rPr lang="ru-RU" sz="1200" dirty="0"/>
              <a:t>Если во вложенном блоке описана переменная с тем же именем, что и в охватывающем, внутри блока будет доступна описанная в нем локальная переменная. После завершения вложенного блока, в охватывающем блоке будет доступна описанная в нем переменная (и ее значение).</a:t>
            </a:r>
          </a:p>
          <a:p>
            <a:pPr marL="9525" indent="-9525">
              <a:tabLst>
                <a:tab pos="2593975" algn="l"/>
              </a:tabLst>
            </a:pPr>
            <a:endParaRPr lang="ru-RU" sz="1200" dirty="0"/>
          </a:p>
          <a:p>
            <a:pPr marL="9525" indent="-9525">
              <a:tabLst>
                <a:tab pos="2593975" algn="l"/>
              </a:tabLst>
            </a:pPr>
            <a:r>
              <a:rPr lang="ru-RU" sz="1200" dirty="0"/>
              <a:t>Если переменная описана вне функций, она является глобальной и доступна из любой части программы. </a:t>
            </a:r>
          </a:p>
          <a:p>
            <a:pPr marL="9525" indent="-9525">
              <a:tabLst>
                <a:tab pos="2593975" algn="l"/>
              </a:tabLst>
            </a:pPr>
            <a:endParaRPr lang="ru-RU" sz="1200" dirty="0"/>
          </a:p>
          <a:p>
            <a:pPr marL="9525" indent="-9525">
              <a:tabLst>
                <a:tab pos="2593975" algn="l"/>
              </a:tabLst>
            </a:pPr>
            <a:r>
              <a:rPr lang="ru-RU" sz="1200" dirty="0"/>
              <a:t>Доступ к  глобальной переменной может быть утрачен при объявлении одноименной локальной переменной</a:t>
            </a:r>
            <a:endParaRPr lang="en-US" sz="1200" dirty="0"/>
          </a:p>
          <a:p>
            <a:pPr marL="9525" indent="-9525">
              <a:tabLst>
                <a:tab pos="2593975" algn="l"/>
              </a:tabLst>
            </a:pPr>
            <a:endParaRPr lang="ru-RU" sz="1200" dirty="0"/>
          </a:p>
          <a:p>
            <a:pPr marL="9525" indent="-9525">
              <a:tabLst>
                <a:tab pos="2593975" algn="l"/>
              </a:tabLst>
            </a:pPr>
            <a:r>
              <a:rPr lang="ru-RU" sz="1200" dirty="0"/>
              <a:t>Для доступа к одноименной глобальной переменной из блока, где описана одноименная локальная переменная, следует использовать оператор разрешения области действия (разрешения области видимости) </a:t>
            </a:r>
            <a:r>
              <a:rPr lang="ru-RU" sz="1200" b="1" dirty="0"/>
              <a:t>::</a:t>
            </a:r>
          </a:p>
          <a:p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626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26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9041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696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Переменная </a:t>
            </a:r>
            <a:r>
              <a:rPr lang="en-US" dirty="0"/>
              <a:t>i</a:t>
            </a:r>
            <a:r>
              <a:rPr lang="ru-RU" baseline="0" dirty="0"/>
              <a:t>, объявленная в начале функции </a:t>
            </a:r>
            <a:r>
              <a:rPr lang="en-US" baseline="0" dirty="0"/>
              <a:t>main </a:t>
            </a:r>
            <a:r>
              <a:rPr lang="ru-RU" baseline="0" dirty="0"/>
              <a:t>становится недоступна, поскольку её "прикрывает" новая переменная </a:t>
            </a:r>
            <a:r>
              <a:rPr lang="en-US" baseline="0" dirty="0"/>
              <a:t>i, </a:t>
            </a:r>
            <a:r>
              <a:rPr lang="ru-RU" baseline="0" dirty="0"/>
              <a:t>объявленная во вложенном блоке.</a:t>
            </a:r>
          </a:p>
          <a:p>
            <a:r>
              <a:rPr lang="ru-RU" baseline="0" dirty="0"/>
              <a:t>К глобальной переменной </a:t>
            </a:r>
            <a:r>
              <a:rPr lang="en-US" baseline="0" dirty="0"/>
              <a:t>i </a:t>
            </a:r>
            <a:r>
              <a:rPr lang="ru-RU" baseline="0" dirty="0"/>
              <a:t>по прежнему можно обратиться через </a:t>
            </a:r>
            <a:r>
              <a:rPr lang="en-US" baseline="0" dirty="0"/>
              <a:t>::i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0348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1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Код должен сам себя комментировать и быть достаточно простым, чтобы быть очевидным без комментариев. Писать такой код – искусство.</a:t>
            </a:r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446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В </a:t>
            </a:r>
            <a:r>
              <a:rPr lang="ru-RU" b="0" baseline="0" dirty="0" err="1"/>
              <a:t>Лафоре</a:t>
            </a:r>
            <a:r>
              <a:rPr lang="ru-RU" b="0" baseline="0" dirty="0"/>
              <a:t> если переменная с одним именем используется в разных местах (без сохранения значения) рекомендуют </a:t>
            </a:r>
            <a:r>
              <a:rPr lang="ru-RU" b="0" i="0" baseline="0" dirty="0"/>
              <a:t>объявлять её в начале программы, а зря: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baseline="0" dirty="0"/>
              <a:t>тогда при анализе что делает программа не ясно: нужно ли значение переменной далее после каждого использования или нет.</a:t>
            </a:r>
            <a:r>
              <a:rPr lang="en-US" b="0" i="0" baseline="0" dirty="0"/>
              <a:t> </a:t>
            </a:r>
            <a:r>
              <a:rPr lang="ru-RU" b="0" i="0" baseline="0" dirty="0"/>
              <a:t>То есть пока не просмотришь весь код функции не поймёшь весь алгоритм.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baseline="0" dirty="0"/>
              <a:t>Я рекомендую всегда использовать </a:t>
            </a:r>
            <a:r>
              <a:rPr lang="en-US" b="0" i="0" baseline="0" dirty="0"/>
              <a:t>C++ </a:t>
            </a:r>
            <a:r>
              <a:rPr lang="ru-RU" b="0" i="0" baseline="0" dirty="0"/>
              <a:t>стиль объявления переменных: переменная объявляется только в той области видимости, где она реально нужна и максимально близко к своему первому использованию. Это позволяет избежать одной очень распространённой "</a:t>
            </a:r>
            <a:r>
              <a:rPr lang="ru-RU" b="0" i="0" baseline="0" dirty="0" err="1"/>
              <a:t>новичковой</a:t>
            </a:r>
            <a:r>
              <a:rPr lang="ru-RU" b="0" i="0" baseline="0" dirty="0"/>
              <a:t>" ошибки:</a:t>
            </a:r>
            <a:br>
              <a:rPr lang="ru-RU" b="0" i="0" baseline="0" dirty="0"/>
            </a:br>
            <a:r>
              <a:rPr lang="ru-RU" b="0" i="0" baseline="0" dirty="0"/>
              <a:t>- забытая инициализация переменной (после прошлого использования).</a:t>
            </a:r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490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77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8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Перед компиляцией файла программы препроцессор (первый</a:t>
            </a:r>
            <a:r>
              <a:rPr lang="ru-RU" baseline="0" dirty="0"/>
              <a:t> этап работы компилятора) обрабатывает команды начинающиеся с знака </a:t>
            </a:r>
            <a:r>
              <a:rPr lang="en-US" baseline="0" dirty="0"/>
              <a:t>#</a:t>
            </a:r>
            <a:r>
              <a:rPr lang="ru-RU" baseline="0" dirty="0"/>
              <a:t>. Команда </a:t>
            </a:r>
            <a:r>
              <a:rPr lang="en-US" baseline="0" dirty="0"/>
              <a:t>#include </a:t>
            </a:r>
            <a:r>
              <a:rPr lang="ru-RU" baseline="0" dirty="0"/>
              <a:t>означает, что содержимое указанного файла будет целиком включено в этот файл вместо этой строчки. После этого итоговый текст будет компилироваться.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49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Директива </a:t>
            </a:r>
            <a:r>
              <a:rPr lang="en-US" dirty="0"/>
              <a:t>#pragma once</a:t>
            </a:r>
            <a:r>
              <a:rPr lang="en-US" baseline="0" dirty="0"/>
              <a:t> </a:t>
            </a:r>
            <a:r>
              <a:rPr lang="ru-RU" baseline="0" dirty="0"/>
              <a:t>говорит компилятору что если этот файл встретится дважды в цепочке </a:t>
            </a:r>
            <a:r>
              <a:rPr lang="en-US" baseline="0" dirty="0"/>
              <a:t>#include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то повторные включения следует проигнорировать.</a:t>
            </a:r>
          </a:p>
          <a:p>
            <a:endParaRPr lang="ru-RU" baseline="0" dirty="0"/>
          </a:p>
          <a:p>
            <a:r>
              <a:rPr lang="ru-RU" baseline="0" dirty="0"/>
              <a:t>Подключаемые с помощью директивы </a:t>
            </a:r>
            <a:r>
              <a:rPr lang="en-US" baseline="0" dirty="0"/>
              <a:t>#include </a:t>
            </a:r>
            <a:r>
              <a:rPr lang="ru-RU" baseline="0" dirty="0"/>
              <a:t>файлы разрешают использование определённых возможностей языка </a:t>
            </a:r>
            <a:r>
              <a:rPr lang="en-US" baseline="0" dirty="0"/>
              <a:t>C++.</a:t>
            </a:r>
          </a:p>
          <a:p>
            <a:r>
              <a:rPr lang="ru-RU" dirty="0"/>
              <a:t>Например, включение файла </a:t>
            </a:r>
            <a:r>
              <a:rPr lang="en-US" dirty="0"/>
              <a:t>"</a:t>
            </a:r>
            <a:r>
              <a:rPr lang="en-US" dirty="0" err="1"/>
              <a:t>cmath</a:t>
            </a:r>
            <a:r>
              <a:rPr lang="en-US" dirty="0"/>
              <a:t>"</a:t>
            </a:r>
            <a:r>
              <a:rPr lang="ru-RU" dirty="0"/>
              <a:t> разрешает использование математических функций </a:t>
            </a:r>
            <a:r>
              <a:rPr lang="en-US" dirty="0"/>
              <a:t>sin, cos, log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т.д.</a:t>
            </a:r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62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Если не использовать эту директиву, то придётся прописывать пространство имён </a:t>
            </a:r>
            <a:r>
              <a:rPr lang="en-US" dirty="0"/>
              <a:t>std </a:t>
            </a:r>
            <a:r>
              <a:rPr lang="ru-RU" dirty="0"/>
              <a:t>для всех стандартных функций (см. пример</a:t>
            </a:r>
            <a:r>
              <a:rPr lang="ru-RU" baseline="0" dirty="0"/>
              <a:t> на следующем слайде).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5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63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2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6C1DE-0AA3-4AF7-9F0E-A423E43E1E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78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5" r:id="rId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39489" y="208478"/>
            <a:ext cx="8536778" cy="6067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информация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6438" indent="-342900">
              <a:lnSpc>
                <a:spcPct val="107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1. Принципы работы компьютера</a:t>
            </a:r>
            <a:endParaRPr lang="en-US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3538" indent="358775">
              <a:lnSpc>
                <a:spcPct val="107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2. Информация</a:t>
            </a:r>
            <a:endParaRPr lang="en-US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3538" indent="358775">
              <a:lnSpc>
                <a:spcPct val="107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3. Представление данных в компьютере</a:t>
            </a:r>
            <a:endParaRPr lang="ru-RU" sz="1400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7550" indent="-717550">
              <a:lnSpc>
                <a:spcPct val="107000"/>
              </a:lnSpc>
              <a:spcAft>
                <a:spcPts val="0"/>
              </a:spcAft>
            </a:pPr>
            <a:r>
              <a:rPr lang="ru-RU" sz="36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sz="36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sz="3600" b="1" u="sng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3538" indent="358775">
              <a:lnSpc>
                <a:spcPct val="107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4. Языки программирования</a:t>
            </a:r>
            <a:endParaRPr lang="en-US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57150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tabLst>
                <a:tab pos="2155825" algn="l"/>
              </a:tabLst>
            </a:pPr>
            <a: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5. Базовые элементы языка 			программирования</a:t>
            </a:r>
            <a:b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6. Концепция типа данных</a:t>
            </a:r>
            <a:endParaRPr lang="en-US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Раздел 3. Процедурное программирование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7. Введение в процедурное и структурное программирование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8. Управляющие инструкции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9. Базовые структуры данных</a:t>
            </a: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10. Управление памятью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11. Функции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7063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Асимптотическая оценка сложности алгоритмов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Рекурсия</a:t>
            </a: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Связанные динамические структуры данных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54729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Функции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упадет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h;</a:t>
            </a:r>
            <a:endParaRPr lang="ru-RU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"Please, enter the value of height (m): ";</a:t>
            </a:r>
            <a:endParaRPr lang="ru-RU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h;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ru-RU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g * h);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"Calculated value of velocity (m/s) is " &lt;&lt; v &lt;&lt;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5702439" y="2029892"/>
            <a:ext cx="3000375" cy="1143000"/>
          </a:xfrm>
          <a:prstGeom prst="wedgeRoundRectCallout">
            <a:avLst>
              <a:gd name="adj1" fmla="val -88558"/>
              <a:gd name="adj2" fmla="val 77907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Головная программа: функция </a:t>
            </a:r>
            <a:r>
              <a:rPr lang="en-US" b="1" dirty="0">
                <a:solidFill>
                  <a:schemeClr val="tx1"/>
                </a:solidFill>
              </a:rPr>
              <a:t>main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21714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Функции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7196" y="1302146"/>
            <a:ext cx="8711988" cy="49984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177800">
              <a:tabLst>
                <a:tab pos="2593975" algn="l"/>
              </a:tabLst>
            </a:pPr>
            <a:r>
              <a:rPr lang="ru-RU" sz="2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Функция</a:t>
            </a:r>
            <a:r>
              <a:rPr lang="ru-RU" sz="2200" b="1" dirty="0">
                <a:solidFill>
                  <a:schemeClr val="bg2"/>
                </a:solidFill>
              </a:rPr>
              <a:t> </a:t>
            </a:r>
            <a:r>
              <a:rPr lang="ru-RU" sz="2200" dirty="0"/>
              <a:t>– особым образом оформленный фрагмент программы, имеющий собственное имя.</a:t>
            </a:r>
            <a:br>
              <a:rPr lang="ru-RU" sz="2200" dirty="0"/>
            </a:br>
            <a:r>
              <a:rPr lang="ru-RU" sz="2200" dirty="0"/>
              <a:t>Отличительная черта функции – круглые скобки после имени, в которые могут быть заключены аргументы функции.</a:t>
            </a:r>
          </a:p>
          <a:p>
            <a:pPr marL="273050" indent="-177800">
              <a:tabLst>
                <a:tab pos="2593975" algn="l"/>
              </a:tabLst>
            </a:pPr>
            <a:r>
              <a:rPr lang="ru-RU" sz="2200" dirty="0"/>
              <a:t>Для выполнения функции достаточно указать ее имя, за которым может следовать список аргументов, заключенный в круглые скобки. </a:t>
            </a:r>
          </a:p>
          <a:p>
            <a:pPr marL="273050" indent="-177800">
              <a:tabLst>
                <a:tab pos="2593975" algn="l"/>
              </a:tabLst>
            </a:pPr>
            <a:r>
              <a:rPr lang="ru-RU" sz="2200" dirty="0"/>
              <a:t>Список аргументов может обеспечивать как передачу данных в функцию, так и возврат значений аргументов из нее. </a:t>
            </a:r>
          </a:p>
          <a:p>
            <a:pPr marL="273050" indent="-177800">
              <a:tabLst>
                <a:tab pos="2593975" algn="l"/>
              </a:tabLst>
            </a:pPr>
            <a:r>
              <a:rPr lang="ru-RU" sz="2200" dirty="0"/>
              <a:t>Аргументами могут быть константы, переменные и другие объекты программы. </a:t>
            </a:r>
          </a:p>
          <a:p>
            <a:pPr marL="273050" indent="-177800">
              <a:tabLst>
                <a:tab pos="2593975" algn="l"/>
              </a:tabLst>
            </a:pPr>
            <a:r>
              <a:rPr lang="ru-RU" sz="2200" dirty="0"/>
              <a:t>Результат работы функции возвращается в виде значения этой функции и может использоваться наряду с другими операндами в выражениях.</a:t>
            </a: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1829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Функции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4573190" y="1552714"/>
            <a:ext cx="2643206" cy="790436"/>
          </a:xfrm>
          <a:prstGeom prst="wedgeRoundRectCallout">
            <a:avLst>
              <a:gd name="adj1" fmla="val -134501"/>
              <a:gd name="adj2" fmla="val 11029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>
                <a:solidFill>
                  <a:schemeClr val="tx1"/>
                </a:solidFill>
              </a:rPr>
              <a:t>Имя функции</a:t>
            </a: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91039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Функции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9.8;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0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5060139" y="2133292"/>
            <a:ext cx="2643206" cy="740391"/>
          </a:xfrm>
          <a:prstGeom prst="wedgeRoundRectCallout">
            <a:avLst>
              <a:gd name="adj1" fmla="val -208590"/>
              <a:gd name="adj2" fmla="val -38568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Тип возвращаемого значения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473985" y="4602503"/>
            <a:ext cx="2643206" cy="706476"/>
          </a:xfrm>
          <a:prstGeom prst="wedgeRoundRectCallout">
            <a:avLst>
              <a:gd name="adj1" fmla="val -94415"/>
              <a:gd name="adj2" fmla="val -24188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>
                <a:solidFill>
                  <a:schemeClr val="tx1"/>
                </a:solidFill>
              </a:rPr>
              <a:t>Возвращаемое значение</a:t>
            </a:r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36968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Функции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9.8;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h;</a:t>
            </a:r>
            <a:endParaRPr lang="ru-RU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"Please, enter the value of height (m): ";</a:t>
            </a:r>
            <a:endParaRPr lang="ru-RU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ru-RU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g * 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"Calculated value of velocity (m/s) is " &lt;&lt; v &lt;&lt;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5060139" y="1961354"/>
            <a:ext cx="2643206" cy="714380"/>
          </a:xfrm>
          <a:prstGeom prst="wedgeRoundRectCallout">
            <a:avLst>
              <a:gd name="adj1" fmla="val -90022"/>
              <a:gd name="adj2" fmla="val 50309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>
                <a:solidFill>
                  <a:schemeClr val="tx1"/>
                </a:solidFill>
              </a:rPr>
              <a:t>Тело функции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997297" y="4417833"/>
            <a:ext cx="2643206" cy="714380"/>
          </a:xfrm>
          <a:prstGeom prst="wedgeRoundRectCallout">
            <a:avLst>
              <a:gd name="adj1" fmla="val -163055"/>
              <a:gd name="adj2" fmla="val -347911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>
                <a:solidFill>
                  <a:schemeClr val="tx1"/>
                </a:solidFill>
              </a:rPr>
              <a:t>Операторные скобки</a:t>
            </a: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3997297" y="4417833"/>
            <a:ext cx="2643206" cy="714380"/>
          </a:xfrm>
          <a:prstGeom prst="wedgeRoundRectCallout">
            <a:avLst>
              <a:gd name="adj1" fmla="val -166350"/>
              <a:gd name="adj2" fmla="val 27959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Операторные скобки</a:t>
            </a:r>
          </a:p>
        </p:txBody>
      </p:sp>
      <p:sp>
        <p:nvSpPr>
          <p:cNvPr id="1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37417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Функции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4881554" y="1424836"/>
            <a:ext cx="3000375" cy="881636"/>
          </a:xfrm>
          <a:prstGeom prst="wedgeRoundRectCallout">
            <a:avLst>
              <a:gd name="adj1" fmla="val -19867"/>
              <a:gd name="adj2" fmla="val 49974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Библиотечные  функции </a:t>
            </a:r>
            <a:r>
              <a:rPr lang="en-US" sz="2200" b="1" dirty="0">
                <a:solidFill>
                  <a:schemeClr val="tx1"/>
                </a:solidFill>
              </a:rPr>
              <a:t>sqrt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и _</a:t>
            </a:r>
            <a:r>
              <a:rPr lang="en-US" sz="2200" b="1" dirty="0">
                <a:solidFill>
                  <a:schemeClr val="tx1"/>
                </a:solidFill>
              </a:rPr>
              <a:t>getch 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6266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Библиотечные функции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tabLst>
                <a:tab pos="2593975" algn="l"/>
              </a:tabLst>
            </a:pPr>
            <a:r>
              <a:rPr lang="ru-RU" dirty="0"/>
              <a:t>Описываются в заголовочных файлах, включаемых в программу с помощью директивы </a:t>
            </a:r>
            <a:r>
              <a:rPr lang="en-US" b="1" dirty="0"/>
              <a:t>#include</a:t>
            </a:r>
          </a:p>
          <a:p>
            <a:pPr marL="0" indent="0">
              <a:tabLst>
                <a:tab pos="2593975" algn="l"/>
              </a:tabLst>
            </a:pPr>
            <a:r>
              <a:rPr lang="ru-RU" dirty="0"/>
              <a:t>Исходные тексты (если они доступны) хранятся в</a:t>
            </a:r>
            <a:r>
              <a:rPr lang="en-US" dirty="0"/>
              <a:t> </a:t>
            </a:r>
            <a:r>
              <a:rPr lang="ru-RU" dirty="0"/>
              <a:t>одноименных файлах с расширением </a:t>
            </a:r>
            <a:r>
              <a:rPr lang="en-US" dirty="0" err="1"/>
              <a:t>cpp</a:t>
            </a:r>
            <a:r>
              <a:rPr lang="ru-RU" dirty="0"/>
              <a:t>.</a:t>
            </a:r>
          </a:p>
          <a:p>
            <a:pPr marL="0" indent="0">
              <a:tabLst>
                <a:tab pos="2593975" algn="l"/>
              </a:tabLst>
            </a:pPr>
            <a:r>
              <a:rPr lang="ru-RU" dirty="0"/>
              <a:t>Откомпилированные функции хранятся в объектных (с расширением </a:t>
            </a:r>
            <a:r>
              <a:rPr lang="en-US" dirty="0" err="1"/>
              <a:t>obj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или библиотечных (с расширением </a:t>
            </a:r>
            <a:r>
              <a:rPr lang="en-US" dirty="0"/>
              <a:t>lib) </a:t>
            </a:r>
            <a:r>
              <a:rPr lang="ru-RU" dirty="0"/>
              <a:t>файлах.</a:t>
            </a:r>
          </a:p>
          <a:p>
            <a:pPr marL="0" indent="0">
              <a:tabLst>
                <a:tab pos="2593975" algn="l"/>
              </a:tabLst>
            </a:pPr>
            <a:r>
              <a:rPr lang="ru-RU" dirty="0"/>
              <a:t>Примеры обращений к встроенным функциям:</a:t>
            </a:r>
            <a:br>
              <a:rPr lang="en-US" sz="1600" dirty="0"/>
            </a:br>
            <a:endParaRPr lang="ru-RU" sz="1600" dirty="0"/>
          </a:p>
          <a:p>
            <a:pPr marL="457200" indent="-457200">
              <a:buNone/>
              <a:tabLst>
                <a:tab pos="1255713" algn="l"/>
                <a:tab pos="5472113" algn="l"/>
              </a:tabLst>
            </a:pP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u-RU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 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None/>
              <a:tabLst>
                <a:tab pos="1255713" algn="l"/>
                <a:tab pos="5472113" algn="l"/>
              </a:tabLst>
            </a:pPr>
            <a:r>
              <a:rPr lang="ru-RU" sz="2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u-RU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conio.h 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66575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Инструкции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упадет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 h;</a:t>
            </a:r>
            <a:endParaRPr lang="ru-RU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"Please, enter the value of height (m): ";</a:t>
            </a:r>
            <a:endParaRPr lang="ru-RU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h;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ru-RU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g * h);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"Calculated value of velocity (m/s) is " &lt;&lt; v &lt;&lt;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5240741" y="1988948"/>
            <a:ext cx="3000375" cy="1143000"/>
          </a:xfrm>
          <a:prstGeom prst="wedgeRoundRectCallout">
            <a:avLst>
              <a:gd name="adj1" fmla="val -88558"/>
              <a:gd name="adj2" fmla="val 77907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Инструкции </a:t>
            </a:r>
            <a:r>
              <a:rPr lang="en-US" b="1" dirty="0">
                <a:solidFill>
                  <a:schemeClr val="tx1"/>
                </a:solidFill>
              </a:rPr>
              <a:t>(statements)</a:t>
            </a:r>
            <a:r>
              <a:rPr lang="ru-RU" b="1" dirty="0">
                <a:solidFill>
                  <a:schemeClr val="tx1"/>
                </a:solidFill>
              </a:rPr>
              <a:t> – структурные единицы программы на С++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92420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Инструкции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245661" y="1143000"/>
            <a:ext cx="8457153" cy="50530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714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800" b="1" u="sng" dirty="0"/>
              <a:t>Инструкция</a:t>
            </a:r>
            <a:r>
              <a:rPr lang="ru-RU" sz="1800" b="1" dirty="0"/>
              <a:t> (предложение, оператор языка)</a:t>
            </a:r>
            <a:r>
              <a:rPr lang="ru-RU" sz="1800" dirty="0"/>
              <a:t> – синтаксически правильное предложение, структурная единица программы на С++.</a:t>
            </a:r>
            <a:br>
              <a:rPr lang="en-US" sz="1800" dirty="0"/>
            </a:br>
            <a:r>
              <a:rPr lang="ru-RU" sz="1800" dirty="0"/>
              <a:t>Примеры инструкций: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tabLst>
                <a:tab pos="271463" algn="l"/>
                <a:tab pos="2955925" algn="l"/>
                <a:tab pos="4033838" algn="l"/>
              </a:tabLst>
            </a:pPr>
            <a:r>
              <a:rPr lang="ru-RU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tabLst>
                <a:tab pos="271463" algn="l"/>
                <a:tab pos="2955925" algn="l"/>
                <a:tab pos="4033838" algn="l"/>
              </a:tabLst>
            </a:pP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"velocity (m/s) is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tabLst>
                <a:tab pos="2714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lvl="1" indent="0"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714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b="1" u="sng" dirty="0"/>
              <a:t>Ключевые слова </a:t>
            </a:r>
            <a:r>
              <a:rPr lang="ru-RU" dirty="0"/>
              <a:t>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</a:t>
            </a:r>
            <a:r>
              <a:rPr lang="ru-RU" dirty="0"/>
              <a:t>и др.) – слова, которые имеют предопределенное значение в языке программирования и не могут использоваться для других целей.</a:t>
            </a:r>
          </a:p>
          <a:p>
            <a:pPr marL="0" lvl="1" indent="0"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714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b="1" u="sng" dirty="0"/>
              <a:t>Идентификаторы</a:t>
            </a:r>
            <a:r>
              <a:rPr lang="ru-RU" b="1" dirty="0"/>
              <a:t> </a:t>
            </a:r>
            <a:r>
              <a:rPr lang="ru-RU" dirty="0"/>
              <a:t>– слова языка, которые могут использоваться для обозначения имени переменной, имени функции, имени типа или метки инструкции. Идентификатор должен отличаться от ключевых слов. </a:t>
            </a:r>
            <a:br>
              <a:rPr lang="ru-RU" dirty="0"/>
            </a:br>
            <a:r>
              <a:rPr lang="ru-RU" dirty="0"/>
              <a:t>При записи идентификаторов (имен) объектов можно использовать латинские буквы, цифры, символ подчёркивания.</a:t>
            </a:r>
            <a:br>
              <a:rPr lang="ru-RU" dirty="0"/>
            </a:br>
            <a:r>
              <a:rPr lang="ru-RU" dirty="0"/>
              <a:t>Идентификатор не должен начинаться с цифры.</a:t>
            </a:r>
            <a:endParaRPr lang="en-US" dirty="0"/>
          </a:p>
          <a:p>
            <a:pPr marL="0" lvl="1" indent="0"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714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b="1" dirty="0"/>
              <a:t>Прописные и строчные буквы считаются разными символами. </a:t>
            </a:r>
          </a:p>
          <a:p>
            <a:pPr marL="0" indent="0"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714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800" b="1" dirty="0"/>
              <a:t>Признак окончания инструкции  </a:t>
            </a:r>
            <a:r>
              <a:rPr lang="ru-RU" sz="1800" dirty="0"/>
              <a:t>– знак </a:t>
            </a:r>
            <a:r>
              <a:rPr lang="ru-RU" sz="1800" b="1" dirty="0"/>
              <a:t>;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2508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395536" y="1700808"/>
            <a:ext cx="4176464" cy="4463585"/>
          </a:xfrm>
        </p:spPr>
        <p:txBody>
          <a:bodyPr>
            <a:noAutofit/>
          </a:bodyPr>
          <a:lstStyle/>
          <a:p>
            <a:pPr marL="282575" indent="-282575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</a:p>
          <a:p>
            <a:pPr marL="282575" indent="-282575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</a:p>
          <a:p>
            <a:pPr marL="282575" indent="-282575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4eburashka</a:t>
            </a:r>
          </a:p>
          <a:p>
            <a:pPr marL="282575" indent="-282575">
              <a:spcBef>
                <a:spcPts val="300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int13</a:t>
            </a:r>
          </a:p>
          <a:p>
            <a:pPr marL="282575" indent="-282575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_float</a:t>
            </a:r>
          </a:p>
          <a:p>
            <a:pPr marL="282575" indent="-282575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</a:p>
          <a:p>
            <a:pPr marL="282575" indent="-282575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_70000</a:t>
            </a:r>
          </a:p>
          <a:p>
            <a:pPr marL="282575" indent="-282575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256h</a:t>
            </a:r>
          </a:p>
          <a:p>
            <a:pPr marL="282575" indent="-282575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1024_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1635187"/>
            <a:ext cx="4010702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   </a:t>
            </a:r>
            <a:r>
              <a:rPr lang="ru-RU" sz="2400" dirty="0"/>
              <a:t> </a:t>
            </a:r>
            <a:r>
              <a:rPr lang="ru-RU" sz="2000" dirty="0"/>
              <a:t>– </a:t>
            </a:r>
            <a:r>
              <a:rPr lang="ru-RU" sz="2000" dirty="0">
                <a:solidFill>
                  <a:srgbClr val="FF0000"/>
                </a:solidFill>
              </a:rPr>
              <a:t>нет</a:t>
            </a:r>
            <a:r>
              <a:rPr lang="ru-RU" sz="2000" dirty="0"/>
              <a:t>, (ключевое слово)</a:t>
            </a:r>
            <a:endParaRPr lang="en-US" sz="2000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4788024" y="1700808"/>
            <a:ext cx="4104456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0x0A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0F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C0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O4kovUIgroka1</a:t>
            </a:r>
            <a:b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максимум</a:t>
            </a: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Тест: найди идентификаторы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74446" y="2093122"/>
            <a:ext cx="2838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да (с заглавной буквы)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3681028"/>
            <a:ext cx="636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да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835696" y="3212976"/>
            <a:ext cx="636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да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75656" y="2924944"/>
            <a:ext cx="3153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</a:t>
            </a:r>
            <a:r>
              <a:rPr lang="ru-RU" sz="2000" dirty="0">
                <a:solidFill>
                  <a:srgbClr val="FF0000"/>
                </a:solidFill>
              </a:rPr>
              <a:t>нет</a:t>
            </a:r>
            <a:r>
              <a:rPr lang="ru-RU" sz="2000" dirty="0"/>
              <a:t> (начинается с цифры)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835696" y="4149080"/>
            <a:ext cx="2589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</a:t>
            </a:r>
            <a:r>
              <a:rPr lang="ru-RU" sz="2000" dirty="0">
                <a:solidFill>
                  <a:srgbClr val="FF0000"/>
                </a:solidFill>
              </a:rPr>
              <a:t>нет</a:t>
            </a:r>
            <a:r>
              <a:rPr lang="ru-RU" sz="2000" dirty="0"/>
              <a:t> (литерал, число)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583668" y="5049180"/>
            <a:ext cx="3153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</a:t>
            </a:r>
            <a:r>
              <a:rPr lang="ru-RU" sz="2000" dirty="0">
                <a:solidFill>
                  <a:srgbClr val="FF0000"/>
                </a:solidFill>
              </a:rPr>
              <a:t>нет</a:t>
            </a:r>
            <a:r>
              <a:rPr lang="ru-RU" sz="2000" dirty="0"/>
              <a:t> (начинается с цифры)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871700" y="4581128"/>
            <a:ext cx="636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да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583668" y="5517232"/>
            <a:ext cx="3153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</a:t>
            </a:r>
            <a:r>
              <a:rPr lang="ru-RU" sz="2000" dirty="0">
                <a:solidFill>
                  <a:srgbClr val="FF0000"/>
                </a:solidFill>
              </a:rPr>
              <a:t>нет</a:t>
            </a:r>
            <a:r>
              <a:rPr lang="ru-RU" sz="2000" dirty="0"/>
              <a:t> (начинается с цифры)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796136" y="2528900"/>
            <a:ext cx="3153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</a:t>
            </a:r>
            <a:r>
              <a:rPr lang="ru-RU" sz="2000" dirty="0">
                <a:solidFill>
                  <a:srgbClr val="FF0000"/>
                </a:solidFill>
              </a:rPr>
              <a:t>нет</a:t>
            </a:r>
            <a:r>
              <a:rPr lang="ru-RU" sz="2000" dirty="0"/>
              <a:t> (начинается с цифры)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264188" y="2096852"/>
            <a:ext cx="2240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</a:t>
            </a:r>
            <a:r>
              <a:rPr lang="ru-RU" sz="2000" dirty="0">
                <a:solidFill>
                  <a:srgbClr val="FF0000"/>
                </a:solidFill>
              </a:rPr>
              <a:t>нет</a:t>
            </a:r>
            <a:r>
              <a:rPr lang="ru-RU" sz="2000" dirty="0"/>
              <a:t> (число в </a:t>
            </a:r>
            <a:r>
              <a:rPr lang="en-US" sz="2000" dirty="0"/>
              <a:t>HEX)</a:t>
            </a:r>
            <a:endParaRPr lang="ru-RU" sz="2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2996952"/>
            <a:ext cx="2975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– </a:t>
            </a:r>
            <a:r>
              <a:rPr lang="ru-RU" sz="2000" dirty="0"/>
              <a:t>да (начинается с буквы)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372200" y="1700808"/>
            <a:ext cx="636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да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803640" y="3789040"/>
            <a:ext cx="2975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– да (начинается с буквы)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292080" y="4211149"/>
            <a:ext cx="35526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u-RU" sz="2000" dirty="0"/>
              <a:t>    – </a:t>
            </a:r>
            <a:r>
              <a:rPr lang="ru-RU" sz="2000" dirty="0">
                <a:solidFill>
                  <a:srgbClr val="FF0000"/>
                </a:solidFill>
              </a:rPr>
              <a:t>нет</a:t>
            </a:r>
            <a:br>
              <a:rPr lang="ru-RU" sz="2000" dirty="0"/>
            </a:br>
            <a:r>
              <a:rPr lang="ru-RU" sz="2000" dirty="0"/>
              <a:t>(но </a:t>
            </a:r>
            <a:r>
              <a:rPr lang="en-US" sz="2000" dirty="0"/>
              <a:t>VS </a:t>
            </a:r>
            <a:r>
              <a:rPr lang="ru-RU" sz="2000" dirty="0"/>
              <a:t>позволяет использовать</a:t>
            </a:r>
            <a:br>
              <a:rPr lang="ru-RU" sz="2000" dirty="0"/>
            </a:br>
            <a:r>
              <a:rPr lang="ru-RU" sz="2000" dirty="0"/>
              <a:t>русские символы в</a:t>
            </a:r>
            <a:br>
              <a:rPr lang="ru-RU" sz="2000" dirty="0"/>
            </a:br>
            <a:r>
              <a:rPr lang="ru-RU" sz="2000" dirty="0"/>
              <a:t>идентификаторах)</a:t>
            </a:r>
          </a:p>
        </p:txBody>
      </p:sp>
      <p:sp>
        <p:nvSpPr>
          <p:cNvPr id="24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7921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build="p"/>
      <p:bldP spid="3" grpId="0"/>
      <p:bldP spid="4" grpId="0"/>
      <p:bldP spid="12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Простейшая программа на С++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упадет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053466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Разделяющие знаки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245661" y="1692322"/>
            <a:ext cx="8457153" cy="4503762"/>
          </a:xfrm>
        </p:spPr>
        <p:txBody>
          <a:bodyPr>
            <a:noAutofit/>
          </a:bodyPr>
          <a:lstStyle/>
          <a:p>
            <a:pPr marL="457200" lvl="0" indent="-457200">
              <a:buClr>
                <a:srgbClr val="1CADE4"/>
              </a:buClr>
              <a:tabLst>
                <a:tab pos="2593975" algn="l"/>
              </a:tabLst>
            </a:pPr>
            <a:r>
              <a:rPr lang="ru-RU" sz="2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Разделяющие знаки </a:t>
            </a:r>
            <a:r>
              <a:rPr lang="ru-RU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пробелы, символы возврата каретки, табуляции, перехода на новую строку и новую страницу – не обрабатываются компилятором и игнорируются.</a:t>
            </a:r>
            <a:br>
              <a:rPr lang="ru-RU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ru-RU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Исключение: директивы препроцессора и строковые константы.</a:t>
            </a:r>
          </a:p>
          <a:p>
            <a:pPr marL="457200" lvl="0" indent="-457200">
              <a:buClr>
                <a:srgbClr val="1CADE4"/>
              </a:buClr>
              <a:tabLst>
                <a:tab pos="2593975" algn="l"/>
              </a:tabLst>
            </a:pPr>
            <a:r>
              <a:rPr lang="ru-RU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Разделяющие знаки нельзя вставлять в идентификаторы (имена) объектов (функций, классов, переменных, констант, манипуляторов и т.п.), знаки операций (например,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&lt;&lt;</a:t>
            </a:r>
            <a:r>
              <a:rPr lang="ru-RU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), служебные слова (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др.) </a:t>
            </a:r>
          </a:p>
          <a:p>
            <a:pPr marL="457200" lvl="0" indent="-457200">
              <a:buClr>
                <a:srgbClr val="1CADE4"/>
              </a:buClr>
              <a:tabLst>
                <a:tab pos="2593975" algn="l"/>
              </a:tabLst>
            </a:pPr>
            <a:r>
              <a:rPr lang="ru-RU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Если Вы не хотите расположить строковую константу на одной строке, воспользуйтесь тем, что компилятор объединяет две следующие одна за другой строковые константы.</a:t>
            </a:r>
            <a:endParaRPr lang="ru-RU" sz="2200" b="1" dirty="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91954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Инструкции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143000"/>
            <a:ext cx="8171145" cy="49070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упадет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9.8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1077913" algn="l"/>
                <a:tab pos="143351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b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&lt;&lt; "Please, enter"</a:t>
            </a:r>
            <a:b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"the value of height (m): ";</a:t>
            </a:r>
            <a:endParaRPr lang="ru-RU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b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610865" y="1988840"/>
            <a:ext cx="1701384" cy="1143000"/>
          </a:xfrm>
          <a:prstGeom prst="wedgeRoundRectCallout">
            <a:avLst>
              <a:gd name="adj1" fmla="val -166303"/>
              <a:gd name="adj2" fmla="val 35146"/>
              <a:gd name="adj3" fmla="val 16667"/>
            </a:avLst>
          </a:prstGeom>
          <a:solidFill>
            <a:srgbClr val="FBFEFF"/>
          </a:solidFill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>
                <a:solidFill>
                  <a:schemeClr val="tx1"/>
                </a:solidFill>
              </a:rPr>
              <a:t>Можно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6588224" y="3284984"/>
            <a:ext cx="1724025" cy="1143000"/>
          </a:xfrm>
          <a:prstGeom prst="wedgeRoundRectCallout">
            <a:avLst>
              <a:gd name="adj1" fmla="val -12838"/>
              <a:gd name="adj2" fmla="val 32983"/>
              <a:gd name="adj3" fmla="val 16667"/>
            </a:avLst>
          </a:prstGeom>
          <a:solidFill>
            <a:srgbClr val="FBFEFF"/>
          </a:solidFill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Но нужно ли?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3713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Инструкции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467545" y="1196752"/>
            <a:ext cx="8676455" cy="93610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631825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цифра"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204864"/>
            <a:ext cx="45720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'4'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'5'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'6'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'6'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'8'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'9'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цифра"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4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5445224"/>
            <a:ext cx="567037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'9'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цифра"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 flipH="1">
            <a:off x="3275856" y="4113076"/>
            <a:ext cx="1260140" cy="46805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932040" y="2960948"/>
            <a:ext cx="3816424" cy="162018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При использовании форматирования намного проще заметить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18491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Константы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395536" y="1268760"/>
            <a:ext cx="8171145" cy="4907072"/>
          </a:xfrm>
        </p:spPr>
        <p:txBody>
          <a:bodyPr>
            <a:noAutofit/>
          </a:bodyPr>
          <a:lstStyle/>
          <a:p>
            <a:pPr marL="1746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93975" algn="l"/>
              </a:tabLst>
            </a:pPr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Константа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dirty="0"/>
              <a:t>– информационный объект программы,</a:t>
            </a:r>
            <a:br>
              <a:rPr lang="ru-RU" dirty="0"/>
            </a:br>
            <a:r>
              <a:rPr lang="ru-RU" dirty="0"/>
              <a:t>не изменяющийся в процессе ее исполнения.</a:t>
            </a:r>
          </a:p>
          <a:p>
            <a:pPr marL="1746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93975" algn="l"/>
              </a:tabLst>
            </a:pPr>
            <a:r>
              <a:rPr lang="ru-RU" dirty="0"/>
              <a:t>Различают неименованные (литералы) и именованные константы.</a:t>
            </a:r>
          </a:p>
          <a:p>
            <a:pPr marL="1746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93975" algn="l"/>
              </a:tabLst>
            </a:pPr>
            <a:r>
              <a:rPr lang="ru-RU" dirty="0"/>
              <a:t>В качестве </a:t>
            </a:r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литералов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dirty="0"/>
              <a:t>в С++</a:t>
            </a:r>
            <a:r>
              <a:rPr lang="en-US" dirty="0"/>
              <a:t> </a:t>
            </a:r>
            <a:r>
              <a:rPr lang="ru-RU" dirty="0"/>
              <a:t>могут использоваться:</a:t>
            </a:r>
          </a:p>
          <a:p>
            <a:pPr marL="457200" indent="-27940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dirty="0">
                <a:solidFill>
                  <a:schemeClr val="tx1"/>
                </a:solidFill>
              </a:rPr>
              <a:t>целые числа:</a:t>
            </a:r>
          </a:p>
          <a:p>
            <a:pPr marL="45720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dirty="0">
                <a:solidFill>
                  <a:schemeClr val="tx1"/>
                </a:solidFill>
              </a:rPr>
              <a:t>десятичные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			12		-123</a:t>
            </a:r>
          </a:p>
          <a:p>
            <a:pPr marL="45720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dirty="0">
                <a:solidFill>
                  <a:schemeClr val="tx1"/>
                </a:solidFill>
              </a:rPr>
              <a:t>восьмеричные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			073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	-0121</a:t>
            </a:r>
          </a:p>
          <a:p>
            <a:pPr marL="45720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dirty="0">
                <a:solidFill>
                  <a:schemeClr val="tx1"/>
                </a:solidFill>
              </a:rPr>
              <a:t>шестнадцатеричные	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X2F56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	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0x2A13B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dirty="0">
                <a:solidFill>
                  <a:schemeClr val="tx1"/>
                </a:solidFill>
              </a:rPr>
              <a:t>вещественные числа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0.25		-56.12е-12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dirty="0">
                <a:solidFill>
                  <a:schemeClr val="tx1"/>
                </a:solidFill>
              </a:rPr>
              <a:t>логические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	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endParaRPr lang="ru-RU" dirty="0">
              <a:solidFill>
                <a:srgbClr val="0000FF"/>
              </a:solidFill>
            </a:endParaRPr>
          </a:p>
          <a:p>
            <a:pPr marL="45720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dirty="0">
                <a:solidFill>
                  <a:schemeClr val="tx1"/>
                </a:solidFill>
              </a:rPr>
              <a:t>символы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			'Ж'		'2'</a:t>
            </a:r>
          </a:p>
          <a:p>
            <a:pPr marL="45720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dirty="0">
                <a:solidFill>
                  <a:schemeClr val="tx1"/>
                </a:solidFill>
              </a:rPr>
              <a:t>строки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			"проба"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124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  <a:p>
            <a:pPr marL="45720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dirty="0">
                <a:solidFill>
                  <a:schemeClr val="tx1"/>
                </a:solidFill>
              </a:rPr>
              <a:t>перечислимые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{red, yellow, green}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dirty="0">
                <a:solidFill>
                  <a:schemeClr val="tx1"/>
                </a:solidFill>
              </a:rPr>
              <a:t>неопределенный указатель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NULL 		</a:t>
            </a:r>
            <a:r>
              <a:rPr lang="en-US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6345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Константы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539552" y="1143000"/>
            <a:ext cx="8331493" cy="4907072"/>
          </a:xfrm>
        </p:spPr>
        <p:txBody>
          <a:bodyPr>
            <a:noAutofit/>
          </a:bodyPr>
          <a:lstStyle/>
          <a:p>
            <a:pPr marL="457200" indent="-457200">
              <a:buNone/>
              <a:tabLst>
                <a:tab pos="2593975" algn="l"/>
              </a:tabLst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Символьные литералы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tabLst>
                <a:tab pos="2593975" algn="l"/>
              </a:tabLst>
            </a:pPr>
            <a:r>
              <a:rPr lang="ru-RU" dirty="0"/>
              <a:t>Значение – символ. Заключаются в одиночные кавычки. Например: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None/>
              <a:tabLst>
                <a:tab pos="2593975" algn="l"/>
              </a:tabLst>
            </a:pPr>
            <a:r>
              <a:rPr lang="ru-RU" dirty="0"/>
              <a:t>		</a:t>
            </a:r>
            <a:r>
              <a:rPr lang="ru-RU" b="1" dirty="0">
                <a:solidFill>
                  <a:schemeClr val="accent2"/>
                </a:solidFill>
              </a:rPr>
              <a:t>'</a:t>
            </a:r>
            <a:r>
              <a:rPr lang="en-US" b="1" dirty="0">
                <a:solidFill>
                  <a:schemeClr val="accent2"/>
                </a:solidFill>
              </a:rPr>
              <a:t>a</a:t>
            </a:r>
            <a:r>
              <a:rPr lang="ru-RU" b="1" dirty="0">
                <a:solidFill>
                  <a:schemeClr val="accent2"/>
                </a:solidFill>
              </a:rPr>
              <a:t>'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ru-RU" b="1" dirty="0">
                <a:solidFill>
                  <a:schemeClr val="accent2"/>
                </a:solidFill>
              </a:rPr>
              <a:t>'</a:t>
            </a:r>
            <a:r>
              <a:rPr lang="en-US" b="1" dirty="0">
                <a:solidFill>
                  <a:schemeClr val="accent2"/>
                </a:solidFill>
              </a:rPr>
              <a:t>#</a:t>
            </a:r>
            <a:r>
              <a:rPr lang="ru-RU" b="1" dirty="0">
                <a:solidFill>
                  <a:schemeClr val="accent2"/>
                </a:solidFill>
              </a:rPr>
              <a:t>'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ru-RU" b="1" dirty="0">
                <a:solidFill>
                  <a:schemeClr val="accent2"/>
                </a:solidFill>
              </a:rPr>
              <a:t>'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ru-RU" b="1" dirty="0">
                <a:solidFill>
                  <a:schemeClr val="accent2"/>
                </a:solidFill>
              </a:rPr>
              <a:t>'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tabLst>
                <a:tab pos="2593975" algn="l"/>
              </a:tabLst>
            </a:pPr>
            <a:r>
              <a:rPr lang="ru-RU" dirty="0"/>
              <a:t>Когда компилятор встречает символьную константу, он заменяет ее значением </a:t>
            </a:r>
            <a:r>
              <a:rPr lang="en-US" dirty="0"/>
              <a:t>ASCII </a:t>
            </a:r>
            <a:r>
              <a:rPr lang="ru-RU" dirty="0"/>
              <a:t>кода.</a:t>
            </a:r>
          </a:p>
          <a:p>
            <a:pPr marL="457200" indent="-457200">
              <a:buNone/>
              <a:tabLst>
                <a:tab pos="2593975" algn="l"/>
              </a:tabLst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Строковые литералы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tabLst>
                <a:tab pos="2593975" algn="l"/>
              </a:tabLst>
            </a:pPr>
            <a:r>
              <a:rPr lang="ru-RU" dirty="0"/>
              <a:t>Заключаются в двойные кавычки. Например:</a:t>
            </a:r>
            <a:br>
              <a:rPr lang="ru-RU" dirty="0"/>
            </a:br>
            <a:r>
              <a:rPr lang="ru-RU" dirty="0"/>
              <a:t>	</a:t>
            </a:r>
            <a:r>
              <a:rPr lang="en-US" b="1" dirty="0">
                <a:solidFill>
                  <a:schemeClr val="accent2"/>
                </a:solidFill>
              </a:rPr>
              <a:t>"Please, enter the value of height (m): "</a:t>
            </a:r>
            <a:endParaRPr lang="ru-RU" dirty="0">
              <a:solidFill>
                <a:schemeClr val="accent2"/>
              </a:solidFill>
            </a:endParaRPr>
          </a:p>
          <a:p>
            <a:pPr marL="457200" indent="-457200">
              <a:spcBef>
                <a:spcPts val="600"/>
              </a:spcBef>
              <a:tabLst>
                <a:tab pos="2593975" algn="l"/>
              </a:tabLst>
            </a:pPr>
            <a:r>
              <a:rPr lang="ru-RU" dirty="0"/>
              <a:t>Компилятор объединяет две следующие одна за другой строковые константы, разделенные любыми символами – разделителями</a:t>
            </a:r>
            <a:r>
              <a:rPr lang="en-US" dirty="0"/>
              <a:t>:</a:t>
            </a:r>
            <a:br>
              <a:rPr lang="ru-RU" dirty="0"/>
            </a:br>
            <a:r>
              <a:rPr lang="en-US" dirty="0"/>
              <a:t>	</a:t>
            </a:r>
            <a:r>
              <a:rPr lang="en-US" b="1" dirty="0">
                <a:solidFill>
                  <a:schemeClr val="accent2"/>
                </a:solidFill>
              </a:rPr>
              <a:t>"Please, "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	"enter the value of height (m): "</a:t>
            </a:r>
            <a:endParaRPr lang="ru-RU" dirty="0"/>
          </a:p>
          <a:p>
            <a:pPr marL="457200" indent="-457200">
              <a:spcBef>
                <a:spcPts val="600"/>
              </a:spcBef>
              <a:tabLst>
                <a:tab pos="2593975" algn="l"/>
              </a:tabLst>
            </a:pPr>
            <a:r>
              <a:rPr lang="ru-RU" dirty="0"/>
              <a:t>Символы и строки могут содержать </a:t>
            </a:r>
            <a:r>
              <a:rPr lang="ru-RU" b="1" u="sng" dirty="0"/>
              <a:t>управляющие последовательности</a:t>
            </a:r>
            <a:r>
              <a:rPr lang="ru-RU" dirty="0"/>
              <a:t>. При их записи они начинаются с символа </a:t>
            </a:r>
            <a:r>
              <a:rPr lang="ru-RU" b="1" dirty="0"/>
              <a:t>\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accent2"/>
                </a:solidFill>
              </a:rPr>
              <a:t>"Please, \</a:t>
            </a:r>
            <a:r>
              <a:rPr lang="en-US" b="1" dirty="0" err="1">
                <a:solidFill>
                  <a:schemeClr val="accent2"/>
                </a:solidFill>
              </a:rPr>
              <a:t>nenter</a:t>
            </a:r>
            <a:r>
              <a:rPr lang="en-US" b="1" dirty="0">
                <a:solidFill>
                  <a:schemeClr val="accent2"/>
                </a:solidFill>
              </a:rPr>
              <a:t> the value of height (m): "</a:t>
            </a:r>
            <a:endParaRPr lang="ru-RU" dirty="0"/>
          </a:p>
          <a:p>
            <a:pPr marL="457200" indent="-457200">
              <a:spcBef>
                <a:spcPts val="600"/>
              </a:spcBef>
              <a:tabLst>
                <a:tab pos="2593975" algn="l"/>
              </a:tabLst>
            </a:pPr>
            <a:endParaRPr lang="ru-RU" dirty="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51745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839436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Константы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60628"/>
              </p:ext>
            </p:extLst>
          </p:nvPr>
        </p:nvGraphicFramePr>
        <p:xfrm>
          <a:off x="1187624" y="1052736"/>
          <a:ext cx="6768751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ysClr val="windowText" lastClr="000000"/>
                          </a:solidFill>
                        </a:rPr>
                        <a:t>Символ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ysClr val="windowText" lastClr="000000"/>
                          </a:solidFill>
                        </a:rPr>
                        <a:t>Его значение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HEX</a:t>
                      </a:r>
                      <a:r>
                        <a:rPr lang="en-US" sz="16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ru-RU" sz="1600" baseline="0" dirty="0">
                          <a:solidFill>
                            <a:sysClr val="windowText" lastClr="000000"/>
                          </a:solidFill>
                        </a:rPr>
                        <a:t>код символа</a:t>
                      </a:r>
                      <a:endParaRPr lang="ru-RU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звонок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0</a:t>
                      </a:r>
                      <a:r>
                        <a:rPr lang="en-US" sz="2000"/>
                        <a:t>x</a:t>
                      </a:r>
                      <a:r>
                        <a:rPr lang="ru-RU" sz="2000"/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забой (</a:t>
                      </a:r>
                      <a:r>
                        <a:rPr lang="en-US" sz="2000" dirty="0"/>
                        <a:t>backspace</a:t>
                      </a:r>
                      <a:r>
                        <a:rPr lang="ru-RU" sz="2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0x08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перевод страницы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0x0C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новая строка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0x0A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\r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возврат каретки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0x0D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горизонтальная табуляция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0x09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\'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одиночная кавычка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0x27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\"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двойные кавычки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0x22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80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\\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наклонная черта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0x5C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Ноль-символ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0x00</a:t>
                      </a:r>
                      <a:endParaRPr lang="ru-RU" sz="20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\DDD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восьмеричный код символа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</a:t>
                      </a:r>
                      <a:r>
                        <a:rPr lang="en-US" sz="2000" dirty="0" err="1"/>
                        <a:t>xDD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шестнадцатеричный код символа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0xDD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87542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43000"/>
            <a:ext cx="7921625" cy="4834719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2593975" algn="l"/>
              </a:tabLst>
            </a:pPr>
            <a:r>
              <a:rPr lang="ru-RU" dirty="0"/>
              <a:t>Тип литерала неявно определяется его значением.</a:t>
            </a:r>
          </a:p>
          <a:p>
            <a:pPr marL="0" indent="0" eaLnBrk="1" hangingPunct="1">
              <a:spcBef>
                <a:spcPts val="0"/>
              </a:spcBef>
              <a:spcAft>
                <a:spcPts val="1800"/>
              </a:spcAft>
              <a:buNone/>
              <a:tabLst>
                <a:tab pos="2593975" algn="l"/>
              </a:tabLst>
            </a:pPr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Именованную константу </a:t>
            </a:r>
            <a:r>
              <a:rPr lang="ru-RU" dirty="0"/>
              <a:t>можно описать, присвоив ей идентификатор (имя), который можно будет затем использовать в программе вместо того, чтобы непосредственно записывать значение константы. </a:t>
            </a:r>
            <a:endParaRPr lang="ru-RU" b="1" dirty="0">
              <a:solidFill>
                <a:schemeClr val="folHlink"/>
              </a:solidFill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tabLst>
                <a:tab pos="2593975" algn="l"/>
              </a:tabLst>
            </a:pPr>
            <a:r>
              <a:rPr lang="ru-RU" b="1" dirty="0">
                <a:solidFill>
                  <a:srgbClr val="0070C0"/>
                </a:solidFill>
              </a:rPr>
              <a:t>Когда следует обязательно использовать именованные константы:</a:t>
            </a:r>
          </a:p>
          <a:p>
            <a:pPr marL="43815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593975" algn="l"/>
              </a:tabLst>
            </a:pPr>
            <a:r>
              <a:rPr lang="ru-RU" sz="2000" dirty="0"/>
              <a:t>при использовании констант, имеющих общеупотребительные обозначения</a:t>
            </a:r>
          </a:p>
          <a:p>
            <a:pPr marL="438150" lvl="1" indent="-3429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593975" algn="l"/>
              </a:tabLst>
            </a:pPr>
            <a:r>
              <a:rPr lang="ru-RU" sz="2000" dirty="0"/>
              <a:t>для обозначения часто встречающихся в программе постоянных величин</a:t>
            </a:r>
          </a:p>
          <a:p>
            <a:pPr marL="438150" lvl="1" indent="-342900" eaLnBrk="1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593975" algn="l"/>
              </a:tabLst>
            </a:pPr>
            <a:r>
              <a:rPr lang="ru-RU" sz="2000" dirty="0"/>
              <a:t>для задания параметров, управляющих размером структур данных (массивов и др.), числом итераций в циклах, и других, изменение которых может потребоваться при отладке или модернизации программы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Именованные константы</a:t>
            </a: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3268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1186" y="1143000"/>
            <a:ext cx="8487298" cy="4834719"/>
          </a:xfrm>
        </p:spPr>
        <p:txBody>
          <a:bodyPr>
            <a:noAutofit/>
          </a:bodyPr>
          <a:lstStyle/>
          <a:p>
            <a:pPr marL="457200" lvl="0" indent="-45720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AC1C"/>
              </a:buClr>
              <a:buSzPct val="80000"/>
              <a:buNone/>
              <a:tabLst>
                <a:tab pos="2593975" algn="l"/>
              </a:tabLst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Примеры использования:</a:t>
            </a:r>
          </a:p>
          <a:p>
            <a:pPr marL="447675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prstClr val="black"/>
                </a:solidFill>
              </a:rPr>
              <a:t>… </a:t>
            </a:r>
          </a:p>
          <a:p>
            <a:pPr marL="4476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2.718281828;</a:t>
            </a:r>
          </a:p>
          <a:p>
            <a:pPr marL="4476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4476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>
                <a:solidFill>
                  <a:schemeClr val="accent2"/>
                </a:solidFill>
              </a:rPr>
              <a:t>Впрочем, в С++ именованные константы – не более, чем переменные, значения которых нельзя изменять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</a:rPr>
              <a:t>Ещё один способ объявить константу – используя директиву препроцессора </a:t>
            </a:r>
            <a:r>
              <a:rPr lang="en-US" dirty="0">
                <a:solidFill>
                  <a:schemeClr val="tx1"/>
                </a:solidFill>
              </a:rPr>
              <a:t>define, </a:t>
            </a:r>
            <a:r>
              <a:rPr lang="ru-RU" dirty="0">
                <a:solidFill>
                  <a:schemeClr val="tx1"/>
                </a:solidFill>
              </a:rPr>
              <a:t>например: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</a:rPr>
              <a:t>#define  </a:t>
            </a:r>
            <a:r>
              <a:rPr lang="en-US" dirty="0">
                <a:solidFill>
                  <a:schemeClr val="tx1"/>
                </a:solidFill>
              </a:rPr>
              <a:t>M_PI  3.141592654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</a:rPr>
              <a:t>После такого объявления любое вхождение идентификатора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M_PI</a:t>
            </a:r>
            <a:r>
              <a:rPr lang="ru-RU" dirty="0">
                <a:solidFill>
                  <a:schemeClr val="tx1"/>
                </a:solidFill>
              </a:rPr>
              <a:t> будет до компиляции заменено на набор символов </a:t>
            </a:r>
            <a:r>
              <a:rPr lang="en-US" dirty="0">
                <a:solidFill>
                  <a:schemeClr val="tx1"/>
                </a:solidFill>
              </a:rPr>
              <a:t>3.141592654</a:t>
            </a:r>
            <a:r>
              <a:rPr lang="ru-RU" dirty="0">
                <a:solidFill>
                  <a:schemeClr val="tx1"/>
                </a:solidFill>
              </a:rPr>
              <a:t>, в данном случае это литерал, но можно заменять на любую комбинацию символов (в том числе и кусок кода включая ветвления, циклы, функции).</a:t>
            </a:r>
            <a:endParaRPr lang="ru-RU" b="1" dirty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2593975" algn="l"/>
              </a:tabLst>
            </a:pPr>
            <a:endParaRPr lang="ru-RU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Именованные константы</a:t>
            </a: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8357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Переменные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упадет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h;</a:t>
            </a:r>
            <a:endParaRPr lang="ru-RU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4544607" y="2314575"/>
            <a:ext cx="3000375" cy="942975"/>
          </a:xfrm>
          <a:prstGeom prst="wedgeRoundRectCallout">
            <a:avLst>
              <a:gd name="adj1" fmla="val -50343"/>
              <a:gd name="adj2" fmla="val 20767"/>
              <a:gd name="adj3" fmla="val 1666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>
                <a:solidFill>
                  <a:schemeClr val="tx1"/>
                </a:solidFill>
              </a:rPr>
              <a:t>Переменные </a:t>
            </a:r>
            <a:r>
              <a:rPr lang="en-US" b="1">
                <a:solidFill>
                  <a:schemeClr val="tx1"/>
                </a:solidFill>
              </a:rPr>
              <a:t>h </a:t>
            </a:r>
            <a:r>
              <a:rPr lang="ru-RU" b="1">
                <a:solidFill>
                  <a:schemeClr val="tx1"/>
                </a:solidFill>
              </a:rPr>
              <a:t>и </a:t>
            </a:r>
            <a:r>
              <a:rPr lang="en-US" b="1">
                <a:solidFill>
                  <a:schemeClr val="tx1"/>
                </a:solidFill>
              </a:rPr>
              <a:t>v</a:t>
            </a:r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178518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5943" y="1259633"/>
            <a:ext cx="8665956" cy="478759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2593975" algn="l"/>
              </a:tabLst>
            </a:pPr>
            <a:r>
              <a:rPr lang="ru-RU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Переменная</a:t>
            </a:r>
            <a:r>
              <a:rPr lang="ru-RU" sz="1800" b="1" dirty="0">
                <a:solidFill>
                  <a:schemeClr val="bg2"/>
                </a:solidFill>
              </a:rPr>
              <a:t> </a:t>
            </a:r>
            <a:r>
              <a:rPr lang="ru-RU" sz="1800" b="1" dirty="0"/>
              <a:t>– информационный объект программы, предназначенный для хранения значений, которые могут изменяться в процессе исполнения программы. </a:t>
            </a:r>
          </a:p>
          <a:p>
            <a:pPr marL="457200" indent="-457200">
              <a:tabLst>
                <a:tab pos="2593975" algn="l"/>
              </a:tabLst>
            </a:pPr>
            <a:r>
              <a:rPr lang="ru-RU" sz="1800" dirty="0"/>
              <a:t>Переменная имеет идентификатор (имя) по которому в программе осуществляется доступ к содержимому и адресу переменной. </a:t>
            </a:r>
          </a:p>
          <a:p>
            <a:pPr marL="457200" indent="-457200">
              <a:tabLst>
                <a:tab pos="2593975" algn="l"/>
              </a:tabLst>
            </a:pPr>
            <a:r>
              <a:rPr lang="ru-RU" sz="1800" dirty="0"/>
              <a:t>Каждой переменной в программе соответствует область оперативной памяти ЭВМ, в которой хранится значение этой переменной.</a:t>
            </a:r>
          </a:p>
          <a:p>
            <a:pPr marL="457200" indent="-457200">
              <a:spcAft>
                <a:spcPts val="600"/>
              </a:spcAft>
              <a:tabLst>
                <a:tab pos="2593975" algn="l"/>
              </a:tabLst>
            </a:pPr>
            <a:r>
              <a:rPr lang="ru-RU" sz="1800" b="1" dirty="0"/>
              <a:t>Каждая переменная относится к тому или иному типу данных, который определяет:</a:t>
            </a:r>
          </a:p>
          <a:p>
            <a:pPr marL="876300" lvl="1" indent="-419100"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593975" algn="l"/>
              </a:tabLst>
            </a:pPr>
            <a:r>
              <a:rPr lang="ru-RU" dirty="0"/>
              <a:t>множество возможных значений, которые может принимать переменная,</a:t>
            </a:r>
            <a:r>
              <a:rPr lang="en-US" dirty="0"/>
              <a:t> </a:t>
            </a:r>
            <a:r>
              <a:rPr lang="ru-RU" dirty="0"/>
              <a:t>то есть как интерпретировать информацию (последовательность двоичных чисел), записанных в этой области памяти;</a:t>
            </a:r>
          </a:p>
          <a:p>
            <a:pPr marL="876300" lvl="1" indent="-419100"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593975" algn="l"/>
              </a:tabLst>
            </a:pPr>
            <a:r>
              <a:rPr lang="ru-RU" dirty="0"/>
              <a:t>множество операций, которые допустимы над переменной данного типа </a:t>
            </a:r>
          </a:p>
          <a:p>
            <a:pPr marL="876300" lvl="1" indent="-419100"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593975" algn="l"/>
              </a:tabLst>
            </a:pPr>
            <a:r>
              <a:rPr lang="ru-RU" dirty="0"/>
              <a:t>размер отведенной для переменной области памяти;</a:t>
            </a:r>
          </a:p>
          <a:p>
            <a:pPr marL="876300" lvl="1" indent="-419100">
              <a:buFont typeface="Calibri" pitchFamily="34" charset="0"/>
              <a:buNone/>
              <a:tabLst>
                <a:tab pos="2593975" algn="l"/>
              </a:tabLst>
            </a:pPr>
            <a:endParaRPr lang="ru-RU" sz="17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Переменные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3589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 spc="0">
                <a:solidFill>
                  <a:schemeClr val="tx1">
                    <a:lumMod val="50000"/>
                    <a:lumOff val="50000"/>
                  </a:schemeClr>
                </a:solidFill>
              </a:rPr>
              <a:t>Комментарии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упадет тело, отпущенное с высоты h без начальной скорости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5182057" y="2503488"/>
            <a:ext cx="3000375" cy="714375"/>
          </a:xfrm>
          <a:prstGeom prst="wedgeRoundRectCallout">
            <a:avLst>
              <a:gd name="adj1" fmla="val -58565"/>
              <a:gd name="adj2" fmla="val -128314"/>
              <a:gd name="adj3" fmla="val 16667"/>
            </a:avLst>
          </a:prstGeom>
          <a:solidFill>
            <a:srgbClr val="FBFEFF"/>
          </a:solidFill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>
                <a:solidFill>
                  <a:schemeClr val="tx1"/>
                </a:solidFill>
              </a:rPr>
              <a:t>Комментарии</a:t>
            </a: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641609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20089"/>
              </p:ext>
            </p:extLst>
          </p:nvPr>
        </p:nvGraphicFramePr>
        <p:xfrm>
          <a:off x="1223628" y="2564904"/>
          <a:ext cx="6858000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539"/>
              </p:ext>
            </p:extLst>
          </p:nvPr>
        </p:nvGraphicFramePr>
        <p:xfrm>
          <a:off x="1223628" y="2564904"/>
          <a:ext cx="6858000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60818"/>
              </p:ext>
            </p:extLst>
          </p:nvPr>
        </p:nvGraphicFramePr>
        <p:xfrm>
          <a:off x="1223628" y="2564904"/>
          <a:ext cx="6858000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75" y="2116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57200"/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370013" y="-3816350"/>
            <a:ext cx="1079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1036638" y="3106738"/>
            <a:ext cx="357187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 flipH="1" flipV="1">
            <a:off x="3322638" y="3106738"/>
            <a:ext cx="357187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5400000" flipH="1" flipV="1">
            <a:off x="5608638" y="3106738"/>
            <a:ext cx="357187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45"/>
          <p:cNvSpPr>
            <a:spLocks noChangeArrowheads="1"/>
          </p:cNvSpPr>
          <p:nvPr/>
        </p:nvSpPr>
        <p:spPr bwMode="auto">
          <a:xfrm>
            <a:off x="1071563" y="3286125"/>
            <a:ext cx="829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b="1">
                <a:solidFill>
                  <a:schemeClr val="tx1">
                    <a:lumMod val="65000"/>
                    <a:lumOff val="35000"/>
                  </a:schemeClr>
                </a:solidFill>
              </a:rPr>
              <a:t>0102 h</a:t>
            </a:r>
            <a:endParaRPr lang="ru-R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 46"/>
          <p:cNvSpPr>
            <a:spLocks noChangeArrowheads="1"/>
          </p:cNvSpPr>
          <p:nvPr/>
        </p:nvSpPr>
        <p:spPr bwMode="auto">
          <a:xfrm>
            <a:off x="3357563" y="3286125"/>
            <a:ext cx="829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b="1">
                <a:solidFill>
                  <a:schemeClr val="tx1">
                    <a:lumMod val="65000"/>
                    <a:lumOff val="35000"/>
                  </a:schemeClr>
                </a:solidFill>
              </a:rPr>
              <a:t>0103 h</a:t>
            </a:r>
            <a:endParaRPr lang="ru-R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Прямоугольник 47"/>
          <p:cNvSpPr>
            <a:spLocks noChangeArrowheads="1"/>
          </p:cNvSpPr>
          <p:nvPr/>
        </p:nvSpPr>
        <p:spPr bwMode="auto">
          <a:xfrm>
            <a:off x="5643563" y="3286125"/>
            <a:ext cx="829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b="1">
                <a:solidFill>
                  <a:schemeClr val="tx1">
                    <a:lumMod val="65000"/>
                    <a:lumOff val="35000"/>
                  </a:schemeClr>
                </a:solidFill>
              </a:rPr>
              <a:t>0104 h</a:t>
            </a:r>
            <a:endParaRPr lang="ru-R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rot="5400000" flipH="1" flipV="1">
            <a:off x="1036638" y="3892550"/>
            <a:ext cx="357188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5400000" flipH="1" flipV="1">
            <a:off x="3322638" y="3892550"/>
            <a:ext cx="357188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1071563" y="4143375"/>
            <a:ext cx="1500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mysymbol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52"/>
          <p:cNvSpPr txBox="1">
            <a:spLocks noChangeArrowheads="1"/>
          </p:cNvSpPr>
          <p:nvPr/>
        </p:nvSpPr>
        <p:spPr bwMode="auto">
          <a:xfrm>
            <a:off x="3357563" y="4143375"/>
            <a:ext cx="1500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mydigit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53"/>
          <p:cNvSpPr txBox="1">
            <a:spLocks noChangeArrowheads="1"/>
          </p:cNvSpPr>
          <p:nvPr/>
        </p:nvSpPr>
        <p:spPr bwMode="auto">
          <a:xfrm>
            <a:off x="571500" y="2643188"/>
            <a:ext cx="42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ru-R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54"/>
          <p:cNvSpPr txBox="1">
            <a:spLocks noChangeArrowheads="1"/>
          </p:cNvSpPr>
          <p:nvPr/>
        </p:nvSpPr>
        <p:spPr bwMode="auto">
          <a:xfrm>
            <a:off x="8143875" y="2571750"/>
            <a:ext cx="42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ru-R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55"/>
          <p:cNvSpPr txBox="1">
            <a:spLocks noChangeArrowheads="1"/>
          </p:cNvSpPr>
          <p:nvPr/>
        </p:nvSpPr>
        <p:spPr bwMode="auto">
          <a:xfrm>
            <a:off x="1071563" y="4859313"/>
            <a:ext cx="27803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mysymbol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 'G';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56"/>
          <p:cNvSpPr txBox="1">
            <a:spLocks noChangeArrowheads="1"/>
          </p:cNvSpPr>
          <p:nvPr/>
        </p:nvSpPr>
        <p:spPr bwMode="auto">
          <a:xfrm>
            <a:off x="3923928" y="4869160"/>
            <a:ext cx="41667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short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mydigit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Дуга 20"/>
          <p:cNvSpPr/>
          <p:nvPr/>
        </p:nvSpPr>
        <p:spPr>
          <a:xfrm>
            <a:off x="3571875" y="2143125"/>
            <a:ext cx="4500563" cy="714375"/>
          </a:xfrm>
          <a:prstGeom prst="arc">
            <a:avLst>
              <a:gd name="adj1" fmla="val 10766774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                                    </a:t>
            </a:r>
          </a:p>
        </p:txBody>
      </p:sp>
      <p:sp>
        <p:nvSpPr>
          <p:cNvPr id="22" name="TextBox 58"/>
          <p:cNvSpPr txBox="1">
            <a:spLocks noChangeArrowheads="1"/>
          </p:cNvSpPr>
          <p:nvPr/>
        </p:nvSpPr>
        <p:spPr bwMode="auto">
          <a:xfrm>
            <a:off x="1143000" y="1643063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'G'</a:t>
            </a:r>
            <a:r>
              <a:rPr lang="ru-R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 (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ASCII </a:t>
            </a:r>
            <a:r>
              <a:rPr lang="ru-R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код 71)</a:t>
            </a:r>
          </a:p>
        </p:txBody>
      </p:sp>
      <p:sp>
        <p:nvSpPr>
          <p:cNvPr id="23" name="Дуга 22"/>
          <p:cNvSpPr/>
          <p:nvPr/>
        </p:nvSpPr>
        <p:spPr>
          <a:xfrm>
            <a:off x="1214438" y="2143125"/>
            <a:ext cx="2286000" cy="785813"/>
          </a:xfrm>
          <a:prstGeom prst="arc">
            <a:avLst>
              <a:gd name="adj1" fmla="val 10598815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                                    </a:t>
            </a:r>
          </a:p>
        </p:txBody>
      </p:sp>
      <p:sp>
        <p:nvSpPr>
          <p:cNvPr id="24" name="TextBox 60"/>
          <p:cNvSpPr txBox="1">
            <a:spLocks noChangeArrowheads="1"/>
          </p:cNvSpPr>
          <p:nvPr/>
        </p:nvSpPr>
        <p:spPr bwMode="auto">
          <a:xfrm>
            <a:off x="4572000" y="1643063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Переменные</a:t>
            </a:r>
          </a:p>
        </p:txBody>
      </p:sp>
      <p:sp>
        <p:nvSpPr>
          <p:cNvPr id="35" name="TextBox 52"/>
          <p:cNvSpPr txBox="1">
            <a:spLocks noChangeArrowheads="1"/>
          </p:cNvSpPr>
          <p:nvPr/>
        </p:nvSpPr>
        <p:spPr bwMode="auto">
          <a:xfrm>
            <a:off x="251520" y="5283200"/>
            <a:ext cx="84432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Переменная</a:t>
            </a:r>
            <a:r>
              <a:rPr lang="ru-RU" sz="2000" dirty="0"/>
              <a:t> = Символическое имя </a:t>
            </a:r>
            <a:r>
              <a:rPr lang="en-US" sz="2000" dirty="0"/>
              <a:t>+ </a:t>
            </a:r>
            <a:r>
              <a:rPr lang="ru-RU" sz="2000" dirty="0"/>
              <a:t>адрес в памяти, где размещаются данные + размер области + способ интерпретации этих данных</a:t>
            </a:r>
          </a:p>
        </p:txBody>
      </p:sp>
      <p:sp>
        <p:nvSpPr>
          <p:cNvPr id="2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764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 animBg="1"/>
      <p:bldP spid="22" grpId="0"/>
      <p:bldP spid="23" grpId="0" animBg="1"/>
      <p:bldP spid="2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75" y="2116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57200"/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370013" y="-3816350"/>
            <a:ext cx="1079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1036638" y="3106738"/>
            <a:ext cx="357187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 flipH="1" flipV="1">
            <a:off x="3322638" y="3106738"/>
            <a:ext cx="357187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5400000" flipH="1" flipV="1">
            <a:off x="5608638" y="3106738"/>
            <a:ext cx="357187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45"/>
          <p:cNvSpPr>
            <a:spLocks noChangeArrowheads="1"/>
          </p:cNvSpPr>
          <p:nvPr/>
        </p:nvSpPr>
        <p:spPr bwMode="auto">
          <a:xfrm>
            <a:off x="1071563" y="3286125"/>
            <a:ext cx="829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b="1">
                <a:solidFill>
                  <a:schemeClr val="tx1">
                    <a:lumMod val="65000"/>
                    <a:lumOff val="35000"/>
                  </a:schemeClr>
                </a:solidFill>
              </a:rPr>
              <a:t>0102 h</a:t>
            </a:r>
            <a:endParaRPr lang="ru-R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 46"/>
          <p:cNvSpPr>
            <a:spLocks noChangeArrowheads="1"/>
          </p:cNvSpPr>
          <p:nvPr/>
        </p:nvSpPr>
        <p:spPr bwMode="auto">
          <a:xfrm>
            <a:off x="3357563" y="3286125"/>
            <a:ext cx="829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b="1">
                <a:solidFill>
                  <a:schemeClr val="tx1">
                    <a:lumMod val="65000"/>
                    <a:lumOff val="35000"/>
                  </a:schemeClr>
                </a:solidFill>
              </a:rPr>
              <a:t>0103 h</a:t>
            </a:r>
            <a:endParaRPr lang="ru-R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Прямоугольник 47"/>
          <p:cNvSpPr>
            <a:spLocks noChangeArrowheads="1"/>
          </p:cNvSpPr>
          <p:nvPr/>
        </p:nvSpPr>
        <p:spPr bwMode="auto">
          <a:xfrm>
            <a:off x="5643563" y="3286125"/>
            <a:ext cx="829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b="1">
                <a:solidFill>
                  <a:schemeClr val="tx1">
                    <a:lumMod val="65000"/>
                    <a:lumOff val="35000"/>
                  </a:schemeClr>
                </a:solidFill>
              </a:rPr>
              <a:t>0104 h</a:t>
            </a:r>
            <a:endParaRPr lang="ru-R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rot="5400000" flipH="1" flipV="1">
            <a:off x="1036638" y="3892550"/>
            <a:ext cx="357188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5400000" flipH="1" flipV="1">
            <a:off x="3322638" y="3892550"/>
            <a:ext cx="357188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1071563" y="4143375"/>
            <a:ext cx="1500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mysymbol</a:t>
            </a:r>
            <a:endParaRPr lang="ru-R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52"/>
          <p:cNvSpPr txBox="1">
            <a:spLocks noChangeArrowheads="1"/>
          </p:cNvSpPr>
          <p:nvPr/>
        </p:nvSpPr>
        <p:spPr bwMode="auto">
          <a:xfrm>
            <a:off x="3357563" y="4143375"/>
            <a:ext cx="1500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mydigit</a:t>
            </a:r>
            <a:endParaRPr lang="ru-R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53"/>
          <p:cNvSpPr txBox="1">
            <a:spLocks noChangeArrowheads="1"/>
          </p:cNvSpPr>
          <p:nvPr/>
        </p:nvSpPr>
        <p:spPr bwMode="auto">
          <a:xfrm>
            <a:off x="571500" y="2643188"/>
            <a:ext cx="42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ru-R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54"/>
          <p:cNvSpPr txBox="1">
            <a:spLocks noChangeArrowheads="1"/>
          </p:cNvSpPr>
          <p:nvPr/>
        </p:nvSpPr>
        <p:spPr bwMode="auto">
          <a:xfrm>
            <a:off x="8143875" y="2571750"/>
            <a:ext cx="42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ru-R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55"/>
          <p:cNvSpPr txBox="1">
            <a:spLocks noChangeArrowheads="1"/>
          </p:cNvSpPr>
          <p:nvPr/>
        </p:nvSpPr>
        <p:spPr bwMode="auto">
          <a:xfrm>
            <a:off x="1071563" y="4859313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mysymbol;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56"/>
          <p:cNvSpPr txBox="1">
            <a:spLocks noChangeArrowheads="1"/>
          </p:cNvSpPr>
          <p:nvPr/>
        </p:nvSpPr>
        <p:spPr bwMode="auto">
          <a:xfrm>
            <a:off x="3357563" y="4857750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unsigned short  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mydigit;</a:t>
            </a:r>
            <a:endParaRPr lang="ru-R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Дуга 20"/>
          <p:cNvSpPr/>
          <p:nvPr/>
        </p:nvSpPr>
        <p:spPr>
          <a:xfrm>
            <a:off x="3571875" y="2143125"/>
            <a:ext cx="4500563" cy="714375"/>
          </a:xfrm>
          <a:prstGeom prst="arc">
            <a:avLst>
              <a:gd name="adj1" fmla="val 10766774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                                    </a:t>
            </a:r>
          </a:p>
        </p:txBody>
      </p:sp>
      <p:sp>
        <p:nvSpPr>
          <p:cNvPr id="22" name="TextBox 58"/>
          <p:cNvSpPr txBox="1">
            <a:spLocks noChangeArrowheads="1"/>
          </p:cNvSpPr>
          <p:nvPr/>
        </p:nvSpPr>
        <p:spPr bwMode="auto">
          <a:xfrm>
            <a:off x="1143000" y="1643063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'G'</a:t>
            </a:r>
            <a:r>
              <a:rPr lang="ru-R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 (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ASCII </a:t>
            </a:r>
            <a:r>
              <a:rPr lang="ru-R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код 71)</a:t>
            </a:r>
          </a:p>
        </p:txBody>
      </p:sp>
      <p:sp>
        <p:nvSpPr>
          <p:cNvPr id="23" name="Дуга 22"/>
          <p:cNvSpPr/>
          <p:nvPr/>
        </p:nvSpPr>
        <p:spPr>
          <a:xfrm>
            <a:off x="1214438" y="2143125"/>
            <a:ext cx="2286000" cy="785813"/>
          </a:xfrm>
          <a:prstGeom prst="arc">
            <a:avLst>
              <a:gd name="adj1" fmla="val 10598815"/>
              <a:gd name="adj2" fmla="val 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                                    </a:t>
            </a:r>
          </a:p>
        </p:txBody>
      </p:sp>
      <p:sp>
        <p:nvSpPr>
          <p:cNvPr id="24" name="TextBox 60"/>
          <p:cNvSpPr txBox="1">
            <a:spLocks noChangeArrowheads="1"/>
          </p:cNvSpPr>
          <p:nvPr/>
        </p:nvSpPr>
        <p:spPr bwMode="auto">
          <a:xfrm>
            <a:off x="4572000" y="1643063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5" name="Прямоугольная выноска 24"/>
          <p:cNvSpPr/>
          <p:nvPr/>
        </p:nvSpPr>
        <p:spPr>
          <a:xfrm>
            <a:off x="2339752" y="4581128"/>
            <a:ext cx="928688" cy="276052"/>
          </a:xfrm>
          <a:prstGeom prst="wedgeRectCallout">
            <a:avLst>
              <a:gd name="adj1" fmla="val -141174"/>
              <a:gd name="adj2" fmla="val 726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Тип</a:t>
            </a:r>
          </a:p>
        </p:txBody>
      </p:sp>
      <p:sp>
        <p:nvSpPr>
          <p:cNvPr id="26" name="Прямоугольная выноска 25"/>
          <p:cNvSpPr/>
          <p:nvPr/>
        </p:nvSpPr>
        <p:spPr>
          <a:xfrm>
            <a:off x="5715000" y="4500563"/>
            <a:ext cx="928688" cy="285750"/>
          </a:xfrm>
          <a:prstGeom prst="wedgeRectCallout">
            <a:avLst>
              <a:gd name="adj1" fmla="val -214630"/>
              <a:gd name="adj2" fmla="val 929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Тип</a:t>
            </a:r>
          </a:p>
        </p:txBody>
      </p:sp>
      <p:sp>
        <p:nvSpPr>
          <p:cNvPr id="27" name="Прямоугольная выноска 26"/>
          <p:cNvSpPr/>
          <p:nvPr/>
        </p:nvSpPr>
        <p:spPr>
          <a:xfrm>
            <a:off x="2339752" y="5589240"/>
            <a:ext cx="928687" cy="285750"/>
          </a:xfrm>
          <a:prstGeom prst="wedgeRectCallout">
            <a:avLst>
              <a:gd name="adj1" fmla="val -77097"/>
              <a:gd name="adj2" fmla="val -1762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Имя</a:t>
            </a:r>
          </a:p>
        </p:txBody>
      </p:sp>
      <p:sp>
        <p:nvSpPr>
          <p:cNvPr id="28" name="Прямоугольная выноска 27"/>
          <p:cNvSpPr/>
          <p:nvPr/>
        </p:nvSpPr>
        <p:spPr>
          <a:xfrm>
            <a:off x="5857875" y="5572125"/>
            <a:ext cx="928688" cy="285750"/>
          </a:xfrm>
          <a:prstGeom prst="wedgeRectCallout">
            <a:avLst>
              <a:gd name="adj1" fmla="val -83349"/>
              <a:gd name="adj2" fmla="val -1711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Имя</a:t>
            </a:r>
          </a:p>
        </p:txBody>
      </p:sp>
      <p:sp>
        <p:nvSpPr>
          <p:cNvPr id="29" name="Прямоугольная выноска 28"/>
          <p:cNvSpPr/>
          <p:nvPr/>
        </p:nvSpPr>
        <p:spPr>
          <a:xfrm>
            <a:off x="2428875" y="3071813"/>
            <a:ext cx="928688" cy="285750"/>
          </a:xfrm>
          <a:prstGeom prst="wedgeRectCallout">
            <a:avLst>
              <a:gd name="adj1" fmla="val -106791"/>
              <a:gd name="adj2" fmla="val 980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Адрес</a:t>
            </a:r>
          </a:p>
        </p:txBody>
      </p:sp>
      <p:sp>
        <p:nvSpPr>
          <p:cNvPr id="30" name="Прямоугольная выноска 29"/>
          <p:cNvSpPr/>
          <p:nvPr/>
        </p:nvSpPr>
        <p:spPr>
          <a:xfrm>
            <a:off x="4714875" y="3071813"/>
            <a:ext cx="928688" cy="285750"/>
          </a:xfrm>
          <a:prstGeom prst="wedgeRectCallout">
            <a:avLst>
              <a:gd name="adj1" fmla="val -106791"/>
              <a:gd name="adj2" fmla="val 980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Адрес</a:t>
            </a:r>
          </a:p>
        </p:txBody>
      </p:sp>
      <p:sp>
        <p:nvSpPr>
          <p:cNvPr id="31" name="Прямоугольная выноска 30"/>
          <p:cNvSpPr/>
          <p:nvPr/>
        </p:nvSpPr>
        <p:spPr>
          <a:xfrm>
            <a:off x="3491880" y="1484784"/>
            <a:ext cx="1285875" cy="357187"/>
          </a:xfrm>
          <a:prstGeom prst="wedgeRectCallout">
            <a:avLst>
              <a:gd name="adj1" fmla="val -72929"/>
              <a:gd name="adj2" fmla="val 53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Значение</a:t>
            </a:r>
          </a:p>
        </p:txBody>
      </p:sp>
      <p:sp>
        <p:nvSpPr>
          <p:cNvPr id="32" name="Прямоугольная выноска 31"/>
          <p:cNvSpPr/>
          <p:nvPr/>
        </p:nvSpPr>
        <p:spPr>
          <a:xfrm>
            <a:off x="6286500" y="1500188"/>
            <a:ext cx="1285875" cy="357187"/>
          </a:xfrm>
          <a:prstGeom prst="wedgeRectCallout">
            <a:avLst>
              <a:gd name="adj1" fmla="val -72929"/>
              <a:gd name="adj2" fmla="val 53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/>
              <a:t>Значение</a:t>
            </a: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23206"/>
              </p:ext>
            </p:extLst>
          </p:nvPr>
        </p:nvGraphicFramePr>
        <p:xfrm>
          <a:off x="1223628" y="2564904"/>
          <a:ext cx="6858000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Переменные</a:t>
            </a:r>
          </a:p>
        </p:txBody>
      </p:sp>
      <p:sp>
        <p:nvSpPr>
          <p:cNvPr id="3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11945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FFFFFF"/>
                </a:solidFill>
              </a:rPr>
              <a:t>3</a:t>
            </a:r>
            <a:r>
              <a:rPr lang="ru-RU" sz="2400">
                <a:solidFill>
                  <a:srgbClr val="FFFFFF"/>
                </a:solidFill>
              </a:rPr>
              <a:t>. Основы программирования </a:t>
            </a:r>
            <a:br>
              <a:rPr lang="ru-RU" sz="2400">
                <a:solidFill>
                  <a:srgbClr val="FFFFFF"/>
                </a:solidFill>
              </a:rPr>
            </a:br>
            <a:r>
              <a:rPr lang="ru-RU" sz="2400">
                <a:solidFill>
                  <a:srgbClr val="FFFFFF"/>
                </a:solidFill>
              </a:rPr>
              <a:t>3.10. Переменные</a:t>
            </a:r>
            <a:endParaRPr lang="ru-RU" sz="240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1540" y="1268760"/>
            <a:ext cx="8388932" cy="4537075"/>
          </a:xfrm>
        </p:spPr>
        <p:txBody>
          <a:bodyPr>
            <a:noAutofit/>
          </a:bodyPr>
          <a:lstStyle/>
          <a:p>
            <a:pPr marL="360363" indent="-360363" eaLnBrk="1" hangingPunct="1">
              <a:tabLst>
                <a:tab pos="2593975" algn="l"/>
              </a:tabLst>
            </a:pPr>
            <a:r>
              <a:rPr lang="ru-RU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Перед тем, как использовать переменную, ее нужно</a:t>
            </a:r>
            <a:br>
              <a:rPr lang="ru-RU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объявить или определить. </a:t>
            </a:r>
          </a:p>
          <a:p>
            <a:pPr marL="0" indent="0">
              <a:buFont typeface="Calibri" panose="020F0502020204030204" pitchFamily="34" charset="0"/>
              <a:buChar char="●"/>
              <a:tabLst>
                <a:tab pos="266700" algn="l"/>
                <a:tab pos="2593975" algn="l"/>
              </a:tabLst>
            </a:pPr>
            <a:r>
              <a:rPr lang="en-US" dirty="0"/>
              <a:t>	</a:t>
            </a:r>
            <a:r>
              <a:rPr lang="ru-RU" b="1" dirty="0"/>
              <a:t>Объявление -</a:t>
            </a:r>
            <a:r>
              <a:rPr lang="ru-RU" dirty="0"/>
              <a:t> </a:t>
            </a:r>
            <a:r>
              <a:rPr lang="x-none" dirty="0"/>
              <a:t>введение нового идентификатора в программе. Объявление указывает тип, к которому будет относиться объект (переменная, функция и т.п.), которому присваивается идентификатор.</a:t>
            </a:r>
            <a:br>
              <a:rPr lang="ru-RU" dirty="0"/>
            </a:br>
            <a:r>
              <a:rPr lang="x-none" dirty="0"/>
              <a:t>С помощью объявления обычно также можно ввести новый идентификатор  для типа данных.   </a:t>
            </a:r>
            <a:endParaRPr lang="ru-RU" dirty="0"/>
          </a:p>
          <a:p>
            <a:pPr marL="0" indent="0">
              <a:buFont typeface="Calibri" panose="020F0502020204030204" pitchFamily="34" charset="0"/>
              <a:buChar char="●"/>
              <a:tabLst>
                <a:tab pos="266700" algn="l"/>
                <a:tab pos="2593975" algn="l"/>
              </a:tabLst>
            </a:pPr>
            <a:r>
              <a:rPr lang="en-US" dirty="0"/>
              <a:t>	</a:t>
            </a:r>
            <a:r>
              <a:rPr lang="x-none" dirty="0"/>
              <a:t>Объявления, в отличие от определений не определяют сущность, соответствующую идентификатору. В частности, объявление</a:t>
            </a:r>
            <a:r>
              <a:rPr lang="ru-RU" dirty="0"/>
              <a:t> какого-либо объекта</a:t>
            </a:r>
            <a:r>
              <a:rPr lang="x-none" dirty="0"/>
              <a:t> не осуществляет выделение памяти для этого объекта.</a:t>
            </a:r>
            <a:endParaRPr lang="ru-RU" dirty="0"/>
          </a:p>
          <a:p>
            <a:pPr marL="0" indent="0">
              <a:buFont typeface="Calibri" panose="020F0502020204030204" pitchFamily="34" charset="0"/>
              <a:buChar char="●"/>
              <a:tabLst>
                <a:tab pos="266700" algn="l"/>
                <a:tab pos="2593975" algn="l"/>
              </a:tabLst>
            </a:pPr>
            <a:r>
              <a:rPr lang="en-US" dirty="0"/>
              <a:t>	</a:t>
            </a:r>
            <a:r>
              <a:rPr lang="ru-RU" b="1" dirty="0"/>
              <a:t>Определение -</a:t>
            </a:r>
            <a:r>
              <a:rPr lang="ru-RU" dirty="0"/>
              <a:t> объявление идентификатора, которое дополнительно определяет сущность, соответствующую данному идентификатору (например, для  переменной при ее определении выделяется требуемый объем оперативной памяти).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0" y="552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370013" y="-3816350"/>
            <a:ext cx="1079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Переменные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16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3572" y="1088740"/>
            <a:ext cx="7921625" cy="4537075"/>
          </a:xfrm>
        </p:spPr>
        <p:txBody>
          <a:bodyPr>
            <a:noAutofit/>
          </a:bodyPr>
          <a:lstStyle/>
          <a:p>
            <a:pPr marL="457200" indent="-457200" eaLnBrk="1" hangingPunct="1">
              <a:tabLst>
                <a:tab pos="2593975" algn="l"/>
              </a:tabLst>
            </a:pPr>
            <a:r>
              <a:rPr lang="ru-RU" b="1" dirty="0"/>
              <a:t>Для переменных: объявление = определение</a:t>
            </a:r>
          </a:p>
          <a:p>
            <a:pPr marL="457200" indent="-457200" eaLnBrk="1" hangingPunct="1">
              <a:tabLst>
                <a:tab pos="2593975" algn="l"/>
              </a:tabLst>
            </a:pPr>
            <a:r>
              <a:rPr lang="ru-RU" dirty="0"/>
              <a:t>Синтаксис определения переменной: </a:t>
            </a:r>
            <a:br>
              <a:rPr lang="ru-RU" dirty="0"/>
            </a:br>
            <a:r>
              <a:rPr lang="ru-RU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</a:t>
            </a:r>
            <a:r>
              <a:rPr lang="ru-RU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ИдентПерем</a:t>
            </a:r>
            <a:r>
              <a:rPr lang="ru-RU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</a:t>
            </a:r>
            <a:r>
              <a:rPr lang="ru-RU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ИдентПерем1, ИдентПерем2, ИдентПерем3 …;</a:t>
            </a:r>
          </a:p>
          <a:p>
            <a:pPr marL="457200" indent="-457200">
              <a:buNone/>
              <a:tabLst>
                <a:tab pos="2593975" algn="l"/>
              </a:tabLst>
            </a:pPr>
            <a:r>
              <a:rPr lang="ru-RU" dirty="0"/>
              <a:t>	Например: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b, c;</a:t>
            </a:r>
          </a:p>
          <a:p>
            <a:pPr marL="457200" indent="-457200" eaLnBrk="1" hangingPunct="1">
              <a:tabLst>
                <a:tab pos="2593975" algn="l"/>
              </a:tabLst>
            </a:pPr>
            <a:r>
              <a:rPr lang="ru-RU" dirty="0"/>
              <a:t>Приветствуется инициализация переменных при их описании</a:t>
            </a:r>
            <a:br>
              <a:rPr lang="ru-RU" dirty="0"/>
            </a:br>
            <a:r>
              <a:rPr lang="ru-RU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</a:t>
            </a:r>
            <a:r>
              <a:rPr lang="ru-RU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ИдентПерем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</a:t>
            </a:r>
            <a:r>
              <a:rPr lang="ru-RU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ИдентПерем1 = Знач1, ИдентПерем2 = Знач2…;</a:t>
            </a:r>
          </a:p>
          <a:p>
            <a:pPr marL="457200" indent="-457200" eaLnBrk="1" hangingPunct="1">
              <a:buFont typeface="Wingdings" pitchFamily="2" charset="2"/>
              <a:buNone/>
              <a:tabLst>
                <a:tab pos="2593975" algn="l"/>
              </a:tabLst>
            </a:pPr>
            <a:r>
              <a:rPr lang="ru-RU" dirty="0">
                <a:cs typeface="Times New Roman" pitchFamily="18" charset="0"/>
              </a:rPr>
              <a:t>	Например: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</a:t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4;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1" hangingPunct="1">
              <a:spcBef>
                <a:spcPts val="0"/>
              </a:spcBef>
              <a:tabLst>
                <a:tab pos="2593975" algn="l"/>
              </a:tabLst>
            </a:pPr>
            <a:r>
              <a:rPr lang="ru-RU" dirty="0"/>
              <a:t>Или так</a:t>
            </a:r>
            <a:br>
              <a:rPr lang="ru-RU" dirty="0"/>
            </a:br>
            <a:r>
              <a:rPr lang="ru-RU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</a:t>
            </a:r>
            <a:r>
              <a:rPr lang="ru-RU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ИдентПерем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ru-RU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</a:t>
            </a:r>
            <a:r>
              <a:rPr lang="ru-RU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ИдентПерем1 (Знач1), ИдентПерем2  (Знач2)…; </a:t>
            </a:r>
          </a:p>
          <a:p>
            <a:pPr marL="457200" indent="-457200" eaLnBrk="1" hangingPunct="1">
              <a:buFont typeface="Wingdings" pitchFamily="2" charset="2"/>
              <a:buNone/>
              <a:tabLst>
                <a:tab pos="2593975" algn="l"/>
              </a:tabLst>
            </a:pPr>
            <a:r>
              <a:rPr lang="ru-RU" dirty="0"/>
              <a:t>	Например: 	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c(13.0), d{12.4e-4};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1" hangingPunct="1">
              <a:tabLst>
                <a:tab pos="2593975" algn="l"/>
              </a:tabLst>
            </a:pPr>
            <a:endParaRPr lang="ru-RU" dirty="0"/>
          </a:p>
          <a:p>
            <a:pPr marL="457200" indent="-457200" eaLnBrk="1" hangingPunct="1">
              <a:buFont typeface="Wingdings" pitchFamily="2" charset="2"/>
              <a:buNone/>
              <a:tabLst>
                <a:tab pos="2593975" algn="l"/>
              </a:tabLst>
            </a:pPr>
            <a:endParaRPr lang="ru-RU" b="1" dirty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0" y="552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370013" y="-3816350"/>
            <a:ext cx="1079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Переменные</a:t>
            </a: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4320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539552" y="1340768"/>
            <a:ext cx="8170862" cy="46243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упадет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u="heavy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u="heavy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600" u="heavy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u="heavy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u="heavy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u="heavy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u="heavy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u="heavy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u="heavy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h, 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Переменные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5083499" y="2220686"/>
            <a:ext cx="3000375" cy="905069"/>
          </a:xfrm>
          <a:prstGeom prst="wedgeRoundRectCallout">
            <a:avLst>
              <a:gd name="adj1" fmla="val -50343"/>
              <a:gd name="adj2" fmla="val 32194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Стиль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определение переменных в начале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функции</a:t>
            </a:r>
          </a:p>
        </p:txBody>
      </p:sp>
      <p:sp>
        <p:nvSpPr>
          <p:cNvPr id="1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2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973138" y="1425575"/>
            <a:ext cx="8170862" cy="46243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упадет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u="heavy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u="heavy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u="heavy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u="heavy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u="heavy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600" u="heavy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u="heavy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u="heavy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u="heavy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u="heavy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u="heavy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Переменные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5475385" y="4925318"/>
            <a:ext cx="3000375" cy="905069"/>
          </a:xfrm>
          <a:prstGeom prst="wedgeRoundRectCallout">
            <a:avLst>
              <a:gd name="adj1" fmla="val -50343"/>
              <a:gd name="adj2" fmla="val 32194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Стиль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определение переменных там, где они используются</a:t>
            </a:r>
          </a:p>
        </p:txBody>
      </p:sp>
      <p:sp>
        <p:nvSpPr>
          <p:cNvPr id="1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22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467544" y="1700808"/>
            <a:ext cx="8462962" cy="4104171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66700" algn="l"/>
                <a:tab pos="2593975" algn="l"/>
              </a:tabLst>
            </a:pPr>
            <a:r>
              <a:rPr lang="en-US" sz="2400" dirty="0"/>
              <a:t>	</a:t>
            </a:r>
            <a:r>
              <a:rPr lang="ru-RU" sz="2400" dirty="0"/>
              <a:t>Переменные доступны в том блоке программы, в котором они объявлены.</a:t>
            </a:r>
          </a:p>
          <a:p>
            <a:pPr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66700" algn="l"/>
                <a:tab pos="2593975" algn="l"/>
              </a:tabLst>
            </a:pPr>
            <a:r>
              <a:rPr lang="en-US" sz="2400" dirty="0"/>
              <a:t>	</a:t>
            </a:r>
            <a:r>
              <a:rPr lang="ru-RU" sz="2400" dirty="0"/>
              <a:t>Блок ограничивается фигурными скобками. Например, тело функции </a:t>
            </a:r>
            <a:r>
              <a:rPr lang="en-US" sz="2400" dirty="0"/>
              <a:t>main </a:t>
            </a:r>
            <a:r>
              <a:rPr lang="ru-RU" sz="2400" dirty="0"/>
              <a:t>(как и любой другой функции) является блоком.</a:t>
            </a:r>
          </a:p>
          <a:p>
            <a:pPr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66700" algn="l"/>
                <a:tab pos="2593975" algn="l"/>
              </a:tabLst>
            </a:pPr>
            <a:r>
              <a:rPr lang="en-US" sz="2400" dirty="0"/>
              <a:t>	</a:t>
            </a:r>
            <a:r>
              <a:rPr lang="ru-RU" sz="2400" dirty="0"/>
              <a:t>Внутри функции может быть введено сколько угодно блоков, и внутри каждого из них можно описывать локальные переменные, доступные только внутри этого блока.</a:t>
            </a:r>
          </a:p>
          <a:p>
            <a:pPr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66700" algn="l"/>
                <a:tab pos="2593975" algn="l"/>
              </a:tabLst>
            </a:pPr>
            <a:r>
              <a:rPr lang="en-US" sz="2400" dirty="0"/>
              <a:t>	</a:t>
            </a:r>
            <a:r>
              <a:rPr lang="ru-RU" sz="2400" dirty="0"/>
              <a:t>Если переменная описана вне функций, она является глобальной и доступна из любой части программы. </a:t>
            </a:r>
            <a:endParaRPr lang="en-US" sz="2400" dirty="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Область видимости переменных</a:t>
            </a:r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4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Область видимости переменных</a:t>
            </a:r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8" name="Текст 7"/>
          <p:cNvSpPr txBox="1">
            <a:spLocks/>
          </p:cNvSpPr>
          <p:nvPr/>
        </p:nvSpPr>
        <p:spPr>
          <a:xfrm>
            <a:off x="467544" y="1700808"/>
            <a:ext cx="8462962" cy="41041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66700" algn="l"/>
                <a:tab pos="2593975" algn="l"/>
              </a:tabLst>
            </a:pPr>
            <a:r>
              <a:rPr lang="en-US" sz="2400" dirty="0"/>
              <a:t>	</a:t>
            </a:r>
            <a:r>
              <a:rPr lang="ru-RU" sz="2400" dirty="0"/>
              <a:t>Если во вложенном блоке описана переменная с тем же именем, что и в охватывающем, внутри блока будет доступна описанная в нем локальная переменная. После завершения вложенного блока, в охватывающем блоке будет доступна описанная в нем переменная (и ее значение).</a:t>
            </a:r>
          </a:p>
          <a:p>
            <a:pPr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66700" algn="l"/>
                <a:tab pos="2593975" algn="l"/>
              </a:tabLst>
            </a:pPr>
            <a:r>
              <a:rPr lang="en-US" sz="2400" dirty="0"/>
              <a:t>	</a:t>
            </a:r>
            <a:r>
              <a:rPr lang="ru-RU" sz="2400" dirty="0"/>
              <a:t>Доступ к  глобальной переменной может быть утрачен при объявлении одноименной локальной переменной</a:t>
            </a:r>
          </a:p>
          <a:p>
            <a:pPr>
              <a:buClr>
                <a:schemeClr val="accent2"/>
              </a:buClr>
              <a:buFont typeface="Calibri" panose="020F0502020204030204" pitchFamily="34" charset="0"/>
              <a:buChar char="●"/>
              <a:tabLst>
                <a:tab pos="266700" algn="l"/>
                <a:tab pos="2593975" algn="l"/>
              </a:tabLst>
            </a:pPr>
            <a:r>
              <a:rPr lang="en-US" sz="2400" dirty="0"/>
              <a:t>	</a:t>
            </a:r>
            <a:r>
              <a:rPr lang="ru-RU" sz="2400" dirty="0"/>
              <a:t>Для доступа к одноименной глобальной переменной из блока, где описана одноименная локальная переменная, следует использовать оператор разрешения области действия (разрешения области видимости) ::</a:t>
            </a:r>
          </a:p>
        </p:txBody>
      </p:sp>
    </p:spTree>
    <p:extLst>
      <p:ext uri="{BB962C8B-B14F-4D97-AF65-F5344CB8AC3E}">
        <p14:creationId xmlns:p14="http://schemas.microsoft.com/office/powerpoint/2010/main" val="33966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681038" y="1143000"/>
            <a:ext cx="8462962" cy="5099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глобальная переменная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592513" algn="l"/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Область видимости переменных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17347"/>
              </p:ext>
            </p:extLst>
          </p:nvPr>
        </p:nvGraphicFramePr>
        <p:xfrm>
          <a:off x="2758806" y="5510660"/>
          <a:ext cx="6014720" cy="74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2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/>
                        <a:t>i</a:t>
                      </a:r>
                      <a:endParaRPr lang="ru-RU" sz="2200" b="0" i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 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Стрелка вправо 19"/>
          <p:cNvSpPr/>
          <p:nvPr/>
        </p:nvSpPr>
        <p:spPr>
          <a:xfrm>
            <a:off x="0" y="2333168"/>
            <a:ext cx="5225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272300" y="1129778"/>
            <a:ext cx="1687009" cy="2443238"/>
          </a:xfrm>
          <a:prstGeom prst="roundRect">
            <a:avLst/>
          </a:prstGeom>
          <a:solidFill>
            <a:schemeClr val="accent1">
              <a:alpha val="17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386673" y="1088740"/>
            <a:ext cx="1443965" cy="82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Глобальное окружение</a:t>
            </a:r>
          </a:p>
          <a:p>
            <a:r>
              <a:rPr lang="en-US" sz="1600" b="1" dirty="0"/>
              <a:t>int  i</a:t>
            </a:r>
            <a:endParaRPr lang="ru-RU" sz="1600" b="1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322338" y="1898577"/>
            <a:ext cx="1594081" cy="1566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433520" y="1898576"/>
            <a:ext cx="1443965" cy="82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Функция </a:t>
            </a:r>
            <a:r>
              <a:rPr lang="en-US" sz="1600" dirty="0"/>
              <a:t>main</a:t>
            </a:r>
            <a:endParaRPr lang="ru-RU" sz="1600" dirty="0"/>
          </a:p>
          <a:p>
            <a:r>
              <a:rPr lang="en-US" sz="1600" b="1" dirty="0"/>
              <a:t>int  i</a:t>
            </a:r>
            <a:endParaRPr lang="ru-RU" sz="1600" b="1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16316" y="2492896"/>
            <a:ext cx="1393927" cy="8640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/>
              <a:t>Внутренний блок</a:t>
            </a:r>
          </a:p>
          <a:p>
            <a:r>
              <a:rPr lang="en-US" sz="1600" b="1" dirty="0"/>
              <a:t>int  i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6067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6" grpId="0" animBg="1"/>
      <p:bldP spid="27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681038" y="1143000"/>
            <a:ext cx="8462962" cy="5099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глобальная переменная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592513" algn="l"/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Область видимости переменных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7272300" y="1088740"/>
            <a:ext cx="1687009" cy="2484276"/>
            <a:chOff x="5080000" y="1422407"/>
            <a:chExt cx="3425371" cy="1757135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5080000" y="1451433"/>
              <a:ext cx="3425371" cy="1728109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12228" y="1422407"/>
              <a:ext cx="2931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Глобальное окружение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5181599" y="1995207"/>
              <a:ext cx="3236686" cy="1107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7347" y="1995206"/>
              <a:ext cx="293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Функция </a:t>
              </a:r>
              <a:r>
                <a:rPr lang="en-US" sz="1600" dirty="0"/>
                <a:t>main</a:t>
              </a:r>
              <a:endParaRPr lang="ru-RU" sz="1600" dirty="0"/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5372416" y="2415570"/>
              <a:ext cx="2830286" cy="61117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/>
                <a:t>Внутренний блок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</p:grpSp>
      <p:sp>
        <p:nvSpPr>
          <p:cNvPr id="20" name="Стрелка вправо 19"/>
          <p:cNvSpPr/>
          <p:nvPr/>
        </p:nvSpPr>
        <p:spPr>
          <a:xfrm>
            <a:off x="165013" y="2870197"/>
            <a:ext cx="5225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0068"/>
              </p:ext>
            </p:extLst>
          </p:nvPr>
        </p:nvGraphicFramePr>
        <p:xfrm>
          <a:off x="2758806" y="5510660"/>
          <a:ext cx="6014720" cy="74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2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/>
                        <a:t>i</a:t>
                      </a:r>
                      <a:endParaRPr lang="ru-RU" sz="2200" b="0" i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 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6156176" y="2780928"/>
            <a:ext cx="1080120" cy="26642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16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 spc="0">
                <a:solidFill>
                  <a:schemeClr val="tx1">
                    <a:lumMod val="50000"/>
                    <a:lumOff val="50000"/>
                  </a:schemeClr>
                </a:solidFill>
              </a:rPr>
              <a:t>Комментарии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упадет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включены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conio.h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Используем пространство имен std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Головная программа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Начало тела функции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Ускорение свободного падения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Высота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Ввод высоты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Расчет скорости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закона сохранения энергии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Ждем ввода любого символа */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Возвращаем в ОС код возврата 0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181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Конец тела функции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5328084" y="728700"/>
            <a:ext cx="3514965" cy="562648"/>
          </a:xfrm>
          <a:prstGeom prst="wedgeRoundRectCallout">
            <a:avLst>
              <a:gd name="adj1" fmla="val -48296"/>
              <a:gd name="adj2" fmla="val 22458"/>
              <a:gd name="adj3" fmla="val 16667"/>
            </a:avLst>
          </a:prstGeom>
          <a:solidFill>
            <a:srgbClr val="FBFEFF"/>
          </a:solidFill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Пример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комментариев новичка</a:t>
            </a: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8262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681038" y="1143000"/>
            <a:ext cx="8462962" cy="5099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глобальная переменная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592513" algn="l"/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b="1" dirty="0">
              <a:solidFill>
                <a:srgbClr val="FF0000"/>
              </a:solidFill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Область видимости переменных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23115"/>
              </p:ext>
            </p:extLst>
          </p:nvPr>
        </p:nvGraphicFramePr>
        <p:xfrm>
          <a:off x="2758806" y="5510660"/>
          <a:ext cx="6014720" cy="74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/>
                        <a:t>::i</a:t>
                      </a:r>
                      <a:endParaRPr lang="ru-RU" sz="2200" b="0" i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 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i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Стрелка вправо 19"/>
          <p:cNvSpPr/>
          <p:nvPr/>
        </p:nvSpPr>
        <p:spPr>
          <a:xfrm>
            <a:off x="165013" y="3427119"/>
            <a:ext cx="5225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7272300" y="1088740"/>
            <a:ext cx="1687009" cy="2484276"/>
            <a:chOff x="5080000" y="1422407"/>
            <a:chExt cx="3425371" cy="1757135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5080000" y="1451433"/>
              <a:ext cx="3425371" cy="1728109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2228" y="1422407"/>
              <a:ext cx="2931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Глобальное окружение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26" name="Скругленный прямоугольник 25"/>
            <p:cNvSpPr/>
            <p:nvPr/>
          </p:nvSpPr>
          <p:spPr>
            <a:xfrm>
              <a:off x="5181599" y="1995207"/>
              <a:ext cx="3236686" cy="1107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07347" y="1995206"/>
              <a:ext cx="293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Функция </a:t>
              </a:r>
              <a:r>
                <a:rPr lang="en-US" sz="1600" dirty="0"/>
                <a:t>main</a:t>
              </a:r>
              <a:endParaRPr lang="ru-RU" sz="1600" dirty="0"/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28" name="Скругленный прямоугольник 27"/>
            <p:cNvSpPr/>
            <p:nvPr/>
          </p:nvSpPr>
          <p:spPr>
            <a:xfrm>
              <a:off x="5372416" y="2415570"/>
              <a:ext cx="2830286" cy="61117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/>
                <a:t>Внутренний блок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</p:grpSp>
      <p:sp>
        <p:nvSpPr>
          <p:cNvPr id="30" name="Прямоугольник 29"/>
          <p:cNvSpPr/>
          <p:nvPr/>
        </p:nvSpPr>
        <p:spPr>
          <a:xfrm>
            <a:off x="6156176" y="2780928"/>
            <a:ext cx="1080120" cy="26642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0"/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</a:p>
          <a:p>
            <a:pPr lvl="0"/>
            <a:endParaRPr lang="ru-RU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356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681038" y="1143000"/>
            <a:ext cx="8462962" cy="5099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глобальная переменная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592513" algn="l"/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Область видимости переменных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462716" y="3975155"/>
            <a:ext cx="5225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19661"/>
              </p:ext>
            </p:extLst>
          </p:nvPr>
        </p:nvGraphicFramePr>
        <p:xfrm>
          <a:off x="2758806" y="5510660"/>
          <a:ext cx="6014720" cy="74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/>
                        <a:t>::i</a:t>
                      </a:r>
                      <a:endParaRPr lang="ru-RU" sz="2200" b="0" i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 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i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" name="Группа 18"/>
          <p:cNvGrpSpPr/>
          <p:nvPr/>
        </p:nvGrpSpPr>
        <p:grpSpPr>
          <a:xfrm>
            <a:off x="7272300" y="1088740"/>
            <a:ext cx="1687009" cy="2484276"/>
            <a:chOff x="5080000" y="1422407"/>
            <a:chExt cx="3425371" cy="1757135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5080000" y="1451433"/>
              <a:ext cx="3425371" cy="1728109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2228" y="1422407"/>
              <a:ext cx="2931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Глобальное окружение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26" name="Скругленный прямоугольник 25"/>
            <p:cNvSpPr/>
            <p:nvPr/>
          </p:nvSpPr>
          <p:spPr>
            <a:xfrm>
              <a:off x="5181599" y="1995207"/>
              <a:ext cx="3236686" cy="1107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07347" y="1995206"/>
              <a:ext cx="293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Функция </a:t>
              </a:r>
              <a:r>
                <a:rPr lang="en-US" sz="1600" dirty="0"/>
                <a:t>main</a:t>
              </a:r>
              <a:endParaRPr lang="ru-RU" sz="1600" dirty="0"/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28" name="Скругленный прямоугольник 27"/>
            <p:cNvSpPr/>
            <p:nvPr/>
          </p:nvSpPr>
          <p:spPr>
            <a:xfrm>
              <a:off x="5372416" y="2415570"/>
              <a:ext cx="2830286" cy="61117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/>
                <a:t>Внутренний блок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</p:grpSp>
      <p:sp>
        <p:nvSpPr>
          <p:cNvPr id="30" name="Прямоугольник 29"/>
          <p:cNvSpPr/>
          <p:nvPr/>
        </p:nvSpPr>
        <p:spPr>
          <a:xfrm>
            <a:off x="6156176" y="2780928"/>
            <a:ext cx="1080120" cy="26642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0"/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</a:p>
          <a:p>
            <a:pPr lvl="0"/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</a:p>
          <a:p>
            <a:pPr lvl="0"/>
            <a:endParaRPr lang="en-US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786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681038" y="1143000"/>
            <a:ext cx="8462962" cy="5099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глобальная переменная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592513" algn="l"/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Область видимости переменных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1422"/>
              </p:ext>
            </p:extLst>
          </p:nvPr>
        </p:nvGraphicFramePr>
        <p:xfrm>
          <a:off x="2758806" y="5510660"/>
          <a:ext cx="6014720" cy="74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2</a:t>
                      </a:r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5</a:t>
                      </a:r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10</a:t>
                      </a:r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/>
                        <a:t>::i</a:t>
                      </a:r>
                      <a:endParaRPr lang="ru-RU" sz="2200" b="0" i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 </a:t>
                      </a:r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i</a:t>
                      </a:r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i</a:t>
                      </a:r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Стрелка вправо 19"/>
          <p:cNvSpPr/>
          <p:nvPr/>
        </p:nvSpPr>
        <p:spPr>
          <a:xfrm>
            <a:off x="477419" y="4513263"/>
            <a:ext cx="5225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953833" y="5395664"/>
            <a:ext cx="870858" cy="928914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7272300" y="1088740"/>
            <a:ext cx="1687009" cy="2484276"/>
            <a:chOff x="5080000" y="1422407"/>
            <a:chExt cx="3425371" cy="1757135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5080000" y="1451433"/>
              <a:ext cx="3425371" cy="1728109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12228" y="1422407"/>
              <a:ext cx="2931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Глобальное окружение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27" name="Скругленный прямоугольник 26"/>
            <p:cNvSpPr/>
            <p:nvPr/>
          </p:nvSpPr>
          <p:spPr>
            <a:xfrm>
              <a:off x="5181599" y="1995207"/>
              <a:ext cx="3236686" cy="1107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07347" y="1995206"/>
              <a:ext cx="293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Функция </a:t>
              </a:r>
              <a:r>
                <a:rPr lang="en-US" sz="1600" dirty="0"/>
                <a:t>main</a:t>
              </a:r>
              <a:endParaRPr lang="ru-RU" sz="1600" dirty="0"/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29" name="Скругленный прямоугольник 28"/>
            <p:cNvSpPr/>
            <p:nvPr/>
          </p:nvSpPr>
          <p:spPr>
            <a:xfrm>
              <a:off x="5372416" y="2415570"/>
              <a:ext cx="2830286" cy="61117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/>
                <a:t>Внутренний блок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</p:grpSp>
      <p:sp>
        <p:nvSpPr>
          <p:cNvPr id="31" name="Прямоугольник 30"/>
          <p:cNvSpPr/>
          <p:nvPr/>
        </p:nvSpPr>
        <p:spPr>
          <a:xfrm>
            <a:off x="6156176" y="2780928"/>
            <a:ext cx="1080120" cy="26642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0"/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</a:p>
          <a:p>
            <a:pPr lvl="0"/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</a:p>
          <a:p>
            <a:pPr lvl="0"/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10   2</a:t>
            </a:r>
          </a:p>
          <a:p>
            <a:pPr lvl="0"/>
            <a:endParaRPr lang="en-US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74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681038" y="1143000"/>
            <a:ext cx="8462962" cy="5099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глобальная переменная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592513" algn="l"/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b="1" dirty="0">
              <a:solidFill>
                <a:srgbClr val="FF0000"/>
              </a:solidFill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Область видимости переменных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300447" y="5088771"/>
            <a:ext cx="5225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18819"/>
              </p:ext>
            </p:extLst>
          </p:nvPr>
        </p:nvGraphicFramePr>
        <p:xfrm>
          <a:off x="2758806" y="5510660"/>
          <a:ext cx="6014720" cy="74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/>
                        <a:t>::i</a:t>
                      </a:r>
                      <a:endParaRPr lang="ru-RU" sz="2200" b="0" i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/>
                        <a:t>… </a:t>
                      </a:r>
                      <a:endParaRPr lang="ru-RU" sz="2200" b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i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…</a:t>
                      </a:r>
                      <a:endParaRPr lang="ru-RU" sz="2200" b="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" name="Группа 29"/>
          <p:cNvGrpSpPr/>
          <p:nvPr/>
        </p:nvGrpSpPr>
        <p:grpSpPr>
          <a:xfrm>
            <a:off x="7272300" y="1088740"/>
            <a:ext cx="1687009" cy="2484276"/>
            <a:chOff x="5080000" y="1422407"/>
            <a:chExt cx="3425371" cy="1757135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5080000" y="1451433"/>
              <a:ext cx="3425371" cy="1728109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12228" y="1422407"/>
              <a:ext cx="2931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Глобальное окружение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33" name="Скругленный прямоугольник 32"/>
            <p:cNvSpPr/>
            <p:nvPr/>
          </p:nvSpPr>
          <p:spPr>
            <a:xfrm>
              <a:off x="5181599" y="1995207"/>
              <a:ext cx="3236686" cy="1107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07347" y="1995206"/>
              <a:ext cx="293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Функция </a:t>
              </a:r>
              <a:r>
                <a:rPr lang="en-US" sz="1600" dirty="0"/>
                <a:t>main</a:t>
              </a:r>
              <a:endParaRPr lang="ru-RU" sz="1600" dirty="0"/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35" name="Скругленный прямоугольник 34"/>
            <p:cNvSpPr/>
            <p:nvPr/>
          </p:nvSpPr>
          <p:spPr>
            <a:xfrm>
              <a:off x="5372416" y="2415570"/>
              <a:ext cx="2830286" cy="61117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/>
                <a:t>Внутренний блок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</p:grpSp>
      <p:sp>
        <p:nvSpPr>
          <p:cNvPr id="37" name="Прямоугольник 36"/>
          <p:cNvSpPr/>
          <p:nvPr/>
        </p:nvSpPr>
        <p:spPr>
          <a:xfrm>
            <a:off x="6156176" y="2780928"/>
            <a:ext cx="1080120" cy="26642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0"/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</a:p>
          <a:p>
            <a:pPr lvl="0"/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</a:p>
          <a:p>
            <a:pPr lvl="0"/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10   2</a:t>
            </a:r>
          </a:p>
          <a:p>
            <a:pPr lvl="0"/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50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681038" y="1143000"/>
            <a:ext cx="8462962" cy="5099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глобальная переменная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592513" algn="l"/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::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738813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Область видимости переменных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44987"/>
              </p:ext>
            </p:extLst>
          </p:nvPr>
        </p:nvGraphicFramePr>
        <p:xfrm>
          <a:off x="2758806" y="5510660"/>
          <a:ext cx="6014720" cy="7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06"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i="0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 </a:t>
                      </a:r>
                      <a:endParaRPr lang="ru-RU" sz="2200" b="1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/>
                    </a:p>
                  </a:txBody>
                  <a:tcPr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Стрелка вправо 19"/>
          <p:cNvSpPr/>
          <p:nvPr/>
        </p:nvSpPr>
        <p:spPr>
          <a:xfrm>
            <a:off x="176981" y="5646639"/>
            <a:ext cx="5225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7272300" y="1088740"/>
            <a:ext cx="1687009" cy="2484276"/>
            <a:chOff x="5080000" y="1422407"/>
            <a:chExt cx="3425371" cy="1757135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5080000" y="1451433"/>
              <a:ext cx="3425371" cy="1728109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2228" y="1422407"/>
              <a:ext cx="2931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Глобальное окружение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26" name="Скругленный прямоугольник 25"/>
            <p:cNvSpPr/>
            <p:nvPr/>
          </p:nvSpPr>
          <p:spPr>
            <a:xfrm>
              <a:off x="5181599" y="1995207"/>
              <a:ext cx="3236686" cy="1107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07347" y="1995206"/>
              <a:ext cx="293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Функция </a:t>
              </a:r>
              <a:r>
                <a:rPr lang="en-US" sz="1600" dirty="0"/>
                <a:t>main</a:t>
              </a:r>
              <a:endParaRPr lang="ru-RU" sz="1600" dirty="0"/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  <p:sp>
          <p:nvSpPr>
            <p:cNvPr id="28" name="Скругленный прямоугольник 27"/>
            <p:cNvSpPr/>
            <p:nvPr/>
          </p:nvSpPr>
          <p:spPr>
            <a:xfrm>
              <a:off x="5372416" y="2415570"/>
              <a:ext cx="2830286" cy="61117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/>
                <a:t>Внутренний блок</a:t>
              </a:r>
            </a:p>
            <a:p>
              <a:r>
                <a:rPr lang="en-US" sz="1600" b="1" dirty="0"/>
                <a:t>int  i</a:t>
              </a:r>
              <a:endParaRPr lang="ru-RU" sz="1600" b="1" dirty="0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6156176" y="2780928"/>
            <a:ext cx="1080120" cy="26642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0"/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</a:p>
          <a:p>
            <a:pPr lvl="0"/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</a:p>
          <a:p>
            <a:pPr lvl="0"/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10   2</a:t>
            </a:r>
          </a:p>
          <a:p>
            <a:pPr lvl="0"/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5   2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9322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и операторы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431540" y="1088740"/>
            <a:ext cx="8712460" cy="496122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упадет тело, отпущенное с высоты h без начальной скорости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stdafx.h"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</a:t>
            </a: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4994172" y="2091967"/>
            <a:ext cx="3000375" cy="1143000"/>
          </a:xfrm>
          <a:prstGeom prst="wedgeRoundRectCallout">
            <a:avLst>
              <a:gd name="adj1" fmla="val -50343"/>
              <a:gd name="adj2" fmla="val 32194"/>
              <a:gd name="adj3" fmla="val 1666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>
                <a:solidFill>
                  <a:schemeClr val="tx1">
                    <a:lumMod val="95000"/>
                    <a:lumOff val="5000"/>
                  </a:schemeClr>
                </a:solidFill>
              </a:rPr>
              <a:t>Операции и операторы</a:t>
            </a:r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35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и операторы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4294967295"/>
          </p:nvPr>
        </p:nvSpPr>
        <p:spPr>
          <a:xfrm>
            <a:off x="287524" y="1232756"/>
            <a:ext cx="8604956" cy="48172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sz="2200" dirty="0"/>
              <a:t>Любая комбинация переменных, констант, функций и операций, приводящая к вычислению некоторого значения, называется </a:t>
            </a:r>
            <a:r>
              <a:rPr lang="ru-RU" sz="2200" b="1" dirty="0"/>
              <a:t>выражением</a:t>
            </a:r>
            <a:r>
              <a:rPr lang="ru-RU" sz="2200" dirty="0"/>
              <a:t>: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(2.0 *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2.0 *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br>
              <a:rPr lang="ru-RU" sz="2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200" dirty="0"/>
              <a:t>Выражения сами могут входить в состав других выражений.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200" b="1" dirty="0"/>
              <a:t>Операции</a:t>
            </a:r>
            <a:r>
              <a:rPr lang="ru-RU" sz="2200" dirty="0"/>
              <a:t> – действия над объектами программы (переменными, константами, выражениями, структурами данных, объектами и др.), задаваемые специально определенными символами - </a:t>
            </a:r>
            <a:r>
              <a:rPr lang="ru-RU" sz="2200" b="1" dirty="0"/>
              <a:t>операторами</a:t>
            </a:r>
            <a:r>
              <a:rPr lang="ru-RU" sz="2200" dirty="0"/>
              <a:t>. Объекты, над которыми производятся операции называются </a:t>
            </a:r>
            <a:r>
              <a:rPr lang="ru-RU" sz="2200" b="1" dirty="0"/>
              <a:t>операндами</a:t>
            </a:r>
            <a:r>
              <a:rPr lang="ru-RU" sz="2200" dirty="0"/>
              <a:t>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ru-RU" sz="2200" dirty="0"/>
              <a:t>В зависимости от числа требуемых операндов различают </a:t>
            </a:r>
            <a:r>
              <a:rPr lang="ru-RU" sz="2200" b="1" dirty="0"/>
              <a:t>унарные,</a:t>
            </a:r>
            <a:r>
              <a:rPr lang="ru-RU" sz="2200" dirty="0"/>
              <a:t> </a:t>
            </a:r>
            <a:r>
              <a:rPr lang="ru-RU" sz="2200" b="1" dirty="0"/>
              <a:t>бинарные и тернарные</a:t>
            </a:r>
            <a:r>
              <a:rPr lang="ru-RU" sz="2200" dirty="0"/>
              <a:t> операции</a:t>
            </a:r>
            <a:endParaRPr lang="be-BY" sz="2200" dirty="0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9532" y="1376772"/>
            <a:ext cx="8496943" cy="43108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элементы программы на С++.  Символы, ключевые слова, идентификаторы, комментарии. Предложения (инструкции, операторы) С++.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как структурные компоненты программы на C++. Библиотечные функции. 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(литералы) и именованные константы. Символьные и строковые константы.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Переменные. Понятие типа переменной.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Области видимости переменных.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43070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 spc="0">
                <a:solidFill>
                  <a:prstClr val="black">
                    <a:lumMod val="50000"/>
                    <a:lumOff val="50000"/>
                  </a:prstClr>
                </a:solidFill>
              </a:rPr>
              <a:t>Комментарии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упадет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Ускорение свободного падения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Высота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Расчет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скорости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закона сохранения энергии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Ждем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ввода любого символа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перед завершением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6271766" y="2145649"/>
            <a:ext cx="2307155" cy="715678"/>
          </a:xfrm>
          <a:prstGeom prst="wedgeRoundRectCallout">
            <a:avLst>
              <a:gd name="adj1" fmla="val -48073"/>
              <a:gd name="adj2" fmla="val 17461"/>
              <a:gd name="adj3" fmla="val 16667"/>
            </a:avLst>
          </a:prstGeom>
          <a:solidFill>
            <a:srgbClr val="FBFEFF"/>
          </a:solidFill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>
                <a:solidFill>
                  <a:schemeClr val="tx1"/>
                </a:solidFill>
              </a:rPr>
              <a:t>Пример разумных 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ru-RU" b="1">
                <a:solidFill>
                  <a:schemeClr val="tx1"/>
                </a:solidFill>
              </a:rPr>
              <a:t>комментариев </a:t>
            </a: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8217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Директивы препроцессора</a:t>
            </a: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упадет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4916978" y="2129975"/>
            <a:ext cx="3000375" cy="886180"/>
          </a:xfrm>
          <a:prstGeom prst="wedgeRoundRectCallout">
            <a:avLst>
              <a:gd name="adj1" fmla="val -105005"/>
              <a:gd name="adj2" fmla="val -49076"/>
              <a:gd name="adj3" fmla="val 16667"/>
            </a:avLst>
          </a:prstGeom>
          <a:solidFill>
            <a:srgbClr val="FBFEFF"/>
          </a:solidFill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>
                <a:solidFill>
                  <a:schemeClr val="tx1"/>
                </a:solidFill>
              </a:rPr>
              <a:t>Директива препроцессора: включить заголовочный файл</a:t>
            </a: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126658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prstClr val="black">
                    <a:lumMod val="50000"/>
                    <a:lumOff val="50000"/>
                  </a:prstClr>
                </a:solidFill>
              </a:rPr>
              <a:t>Директивы препроцессора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stdafx.h : include file for standard system include files,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or project specific include files that are used frequently, but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are changed infrequently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ru-RU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once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ru-RU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Exclude rarely-used stuff from Windows headers</a:t>
            </a:r>
            <a:endParaRPr lang="ru-RU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WIN32_LEAN_AND_MEAN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&lt;tchar.h&gt;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ru-RU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TODO: reference additional headers your program requires here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&lt;cmath&gt;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5148618" y="5131558"/>
            <a:ext cx="3000375" cy="918514"/>
          </a:xfrm>
          <a:prstGeom prst="wedgeRoundRectCallout">
            <a:avLst>
              <a:gd name="adj1" fmla="val -46169"/>
              <a:gd name="adj2" fmla="val 18451"/>
              <a:gd name="adj3" fmla="val 16667"/>
            </a:avLst>
          </a:prstGeom>
          <a:solidFill>
            <a:srgbClr val="FBFEFF"/>
          </a:solidFill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Пример заголовочного файла </a:t>
            </a:r>
            <a:r>
              <a:rPr lang="en-US" b="1" dirty="0">
                <a:solidFill>
                  <a:schemeClr val="tx1"/>
                </a:solidFill>
              </a:rPr>
              <a:t>stdafx.h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1513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prstClr val="black">
                    <a:lumMod val="50000"/>
                    <a:lumOff val="50000"/>
                  </a:prstClr>
                </a:solidFill>
              </a:rPr>
              <a:t>Пространства имён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599" y="1424836"/>
            <a:ext cx="8171145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упадет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4450360" y="2392731"/>
            <a:ext cx="2701067" cy="826566"/>
          </a:xfrm>
          <a:prstGeom prst="wedgeRoundRectCallout">
            <a:avLst>
              <a:gd name="adj1" fmla="val -90493"/>
              <a:gd name="adj2" fmla="val -41458"/>
              <a:gd name="adj3" fmla="val 16667"/>
            </a:avLst>
          </a:prstGeom>
          <a:solidFill>
            <a:srgbClr val="FBFEFF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Директива </a:t>
            </a:r>
            <a:r>
              <a:rPr lang="en-US" b="1" dirty="0">
                <a:solidFill>
                  <a:schemeClr val="tx1"/>
                </a:solidFill>
              </a:rPr>
              <a:t>using: </a:t>
            </a:r>
            <a:r>
              <a:rPr lang="ru-RU" b="1" dirty="0">
                <a:solidFill>
                  <a:schemeClr val="tx1"/>
                </a:solidFill>
              </a:rPr>
              <a:t> использовать пространство имен </a:t>
            </a:r>
            <a:r>
              <a:rPr lang="en-US" b="1" dirty="0">
                <a:solidFill>
                  <a:schemeClr val="tx1"/>
                </a:solidFill>
              </a:rPr>
              <a:t>std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78529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27" y="228600"/>
            <a:ext cx="8015287" cy="9144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prstClr val="black">
                    <a:lumMod val="50000"/>
                    <a:lumOff val="50000"/>
                  </a:prstClr>
                </a:solidFill>
              </a:rPr>
              <a:t>Пространства имён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087" name="Текст 7"/>
          <p:cNvSpPr>
            <a:spLocks noGrp="1"/>
          </p:cNvSpPr>
          <p:nvPr>
            <p:ph type="body" sz="half" idx="1"/>
          </p:nvPr>
        </p:nvSpPr>
        <p:spPr>
          <a:xfrm>
            <a:off x="609736" y="1424838"/>
            <a:ext cx="8693623" cy="46252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которой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упадет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тело, отпущенное с высоты h без начальной скорости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sz="16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sz="16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sz="16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std::cout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"Please, enter the value of height (m):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16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i="1" spc="-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std::cout</a:t>
            </a:r>
            <a:r>
              <a:rPr lang="en-US" sz="1600" b="1" i="1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"Calculated value of velocity (m/s) is "</a:t>
            </a:r>
            <a:r>
              <a:rPr lang="en-US" sz="16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b="1" i="1" spc="-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std::endl</a:t>
            </a:r>
            <a:r>
              <a:rPr lang="en-US" sz="16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2133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5524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4810138" y="2133600"/>
            <a:ext cx="3599225" cy="1217043"/>
          </a:xfrm>
          <a:prstGeom prst="wedgeRoundRectCallout">
            <a:avLst>
              <a:gd name="adj1" fmla="val -49858"/>
              <a:gd name="adj2" fmla="val -26220"/>
              <a:gd name="adj3" fmla="val 16667"/>
            </a:avLst>
          </a:prstGeom>
          <a:solidFill>
            <a:srgbClr val="FBFEFF"/>
          </a:solidFill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</a:rPr>
              <a:t>Явное указание пространства имен с использованием операции разрешения области действия::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381328"/>
            <a:ext cx="3617103" cy="443583"/>
          </a:xfrm>
        </p:spPr>
        <p:txBody>
          <a:bodyPr/>
          <a:lstStyle/>
          <a:p>
            <a:r>
              <a:rPr lang="ru-RU" dirty="0"/>
              <a:t>Базовые элементы языка программирования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51803370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19179</TotalTime>
  <Words>4188</Words>
  <Application>Microsoft Office PowerPoint</Application>
  <PresentationFormat>Экран (4:3)</PresentationFormat>
  <Paragraphs>1267</Paragraphs>
  <Slides>47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Calibri</vt:lpstr>
      <vt:lpstr>Calibri Light</vt:lpstr>
      <vt:lpstr>Consolas</vt:lpstr>
      <vt:lpstr>Wingdings</vt:lpstr>
      <vt:lpstr>Ретро</vt:lpstr>
      <vt:lpstr>Презентация PowerPoint</vt:lpstr>
      <vt:lpstr>Простейшая программа на С++</vt:lpstr>
      <vt:lpstr>Комментарии</vt:lpstr>
      <vt:lpstr>Комментарии</vt:lpstr>
      <vt:lpstr>Комментарии</vt:lpstr>
      <vt:lpstr>Директивы препроцессора</vt:lpstr>
      <vt:lpstr>Директивы препроцессора</vt:lpstr>
      <vt:lpstr>Пространства имён</vt:lpstr>
      <vt:lpstr>Пространства имён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Библиотечные функции</vt:lpstr>
      <vt:lpstr>Инструкции</vt:lpstr>
      <vt:lpstr>Инструкции</vt:lpstr>
      <vt:lpstr>Тест: найди идентификаторы?</vt:lpstr>
      <vt:lpstr>Разделяющие знаки</vt:lpstr>
      <vt:lpstr>Инструкции</vt:lpstr>
      <vt:lpstr>Инструкции</vt:lpstr>
      <vt:lpstr>Константы</vt:lpstr>
      <vt:lpstr>Константы</vt:lpstr>
      <vt:lpstr>Константы</vt:lpstr>
      <vt:lpstr>Презентация PowerPoint</vt:lpstr>
      <vt:lpstr>Презентация PowerPoint</vt:lpstr>
      <vt:lpstr>Переменные</vt:lpstr>
      <vt:lpstr>Презентация PowerPoint</vt:lpstr>
      <vt:lpstr>Презентация PowerPoint</vt:lpstr>
      <vt:lpstr>Презентация PowerPoint</vt:lpstr>
      <vt:lpstr>3. Основы программирования  3.10. Переменные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Операции и операторы</vt:lpstr>
      <vt:lpstr>Операции и операторы</vt:lpstr>
      <vt:lpstr>Презентация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2.Основы программирования</dc:title>
  <dc:creator>.</dc:creator>
  <cp:lastModifiedBy>Ion</cp:lastModifiedBy>
  <cp:revision>643</cp:revision>
  <dcterms:created xsi:type="dcterms:W3CDTF">2017-05-18T18:58:30Z</dcterms:created>
  <dcterms:modified xsi:type="dcterms:W3CDTF">2022-03-05T22:53:13Z</dcterms:modified>
</cp:coreProperties>
</file>