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62"/>
  </p:notesMasterIdLst>
  <p:handoutMasterIdLst>
    <p:handoutMasterId r:id="rId63"/>
  </p:handoutMasterIdLst>
  <p:sldIdLst>
    <p:sldId id="469" r:id="rId2"/>
    <p:sldId id="476" r:id="rId3"/>
    <p:sldId id="477" r:id="rId4"/>
    <p:sldId id="503" r:id="rId5"/>
    <p:sldId id="478" r:id="rId6"/>
    <p:sldId id="502" r:id="rId7"/>
    <p:sldId id="488" r:id="rId8"/>
    <p:sldId id="504" r:id="rId9"/>
    <p:sldId id="505" r:id="rId10"/>
    <p:sldId id="507" r:id="rId11"/>
    <p:sldId id="510" r:id="rId12"/>
    <p:sldId id="508" r:id="rId13"/>
    <p:sldId id="511" r:id="rId14"/>
    <p:sldId id="509" r:id="rId15"/>
    <p:sldId id="512" r:id="rId16"/>
    <p:sldId id="513" r:id="rId17"/>
    <p:sldId id="506" r:id="rId18"/>
    <p:sldId id="514" r:id="rId19"/>
    <p:sldId id="538" r:id="rId20"/>
    <p:sldId id="539" r:id="rId21"/>
    <p:sldId id="543" r:id="rId22"/>
    <p:sldId id="544" r:id="rId23"/>
    <p:sldId id="545" r:id="rId24"/>
    <p:sldId id="546" r:id="rId25"/>
    <p:sldId id="547" r:id="rId26"/>
    <p:sldId id="651" r:id="rId27"/>
    <p:sldId id="652" r:id="rId28"/>
    <p:sldId id="653" r:id="rId29"/>
    <p:sldId id="554" r:id="rId30"/>
    <p:sldId id="654" r:id="rId31"/>
    <p:sldId id="656" r:id="rId32"/>
    <p:sldId id="657" r:id="rId33"/>
    <p:sldId id="658" r:id="rId34"/>
    <p:sldId id="659" r:id="rId35"/>
    <p:sldId id="585" r:id="rId36"/>
    <p:sldId id="586" r:id="rId37"/>
    <p:sldId id="587" r:id="rId38"/>
    <p:sldId id="592" r:id="rId39"/>
    <p:sldId id="593" r:id="rId40"/>
    <p:sldId id="594" r:id="rId41"/>
    <p:sldId id="595" r:id="rId42"/>
    <p:sldId id="596" r:id="rId43"/>
    <p:sldId id="597" r:id="rId44"/>
    <p:sldId id="598" r:id="rId45"/>
    <p:sldId id="661" r:id="rId46"/>
    <p:sldId id="681" r:id="rId47"/>
    <p:sldId id="682" r:id="rId48"/>
    <p:sldId id="599" r:id="rId49"/>
    <p:sldId id="672" r:id="rId50"/>
    <p:sldId id="673" r:id="rId51"/>
    <p:sldId id="600" r:id="rId52"/>
    <p:sldId id="601" r:id="rId53"/>
    <p:sldId id="602" r:id="rId54"/>
    <p:sldId id="603" r:id="rId55"/>
    <p:sldId id="604" r:id="rId56"/>
    <p:sldId id="605" r:id="rId57"/>
    <p:sldId id="606" r:id="rId58"/>
    <p:sldId id="608" r:id="rId59"/>
    <p:sldId id="663" r:id="rId60"/>
    <p:sldId id="664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.3. Концепция типа данных" id="{BC0535D7-CD4D-477A-9891-9B6D0614AB6A}">
          <p14:sldIdLst>
            <p14:sldId id="469"/>
            <p14:sldId id="476"/>
            <p14:sldId id="477"/>
            <p14:sldId id="503"/>
            <p14:sldId id="478"/>
            <p14:sldId id="502"/>
            <p14:sldId id="488"/>
            <p14:sldId id="504"/>
            <p14:sldId id="505"/>
            <p14:sldId id="507"/>
            <p14:sldId id="510"/>
            <p14:sldId id="508"/>
            <p14:sldId id="511"/>
            <p14:sldId id="509"/>
            <p14:sldId id="512"/>
            <p14:sldId id="513"/>
            <p14:sldId id="506"/>
            <p14:sldId id="514"/>
            <p14:sldId id="538"/>
            <p14:sldId id="539"/>
            <p14:sldId id="543"/>
            <p14:sldId id="544"/>
            <p14:sldId id="545"/>
            <p14:sldId id="546"/>
            <p14:sldId id="547"/>
            <p14:sldId id="651"/>
            <p14:sldId id="652"/>
            <p14:sldId id="653"/>
            <p14:sldId id="554"/>
            <p14:sldId id="654"/>
            <p14:sldId id="656"/>
            <p14:sldId id="657"/>
            <p14:sldId id="658"/>
            <p14:sldId id="659"/>
            <p14:sldId id="585"/>
            <p14:sldId id="586"/>
            <p14:sldId id="587"/>
            <p14:sldId id="592"/>
            <p14:sldId id="593"/>
            <p14:sldId id="594"/>
            <p14:sldId id="595"/>
            <p14:sldId id="596"/>
            <p14:sldId id="597"/>
            <p14:sldId id="598"/>
            <p14:sldId id="661"/>
            <p14:sldId id="681"/>
            <p14:sldId id="682"/>
            <p14:sldId id="599"/>
            <p14:sldId id="672"/>
            <p14:sldId id="673"/>
            <p14:sldId id="600"/>
            <p14:sldId id="601"/>
            <p14:sldId id="602"/>
            <p14:sldId id="603"/>
            <p14:sldId id="604"/>
            <p14:sldId id="605"/>
            <p14:sldId id="606"/>
            <p14:sldId id="608"/>
            <p14:sldId id="663"/>
            <p14:sldId id="6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80"/>
    <a:srgbClr val="008000"/>
    <a:srgbClr val="680000"/>
    <a:srgbClr val="216F85"/>
    <a:srgbClr val="E8D9F3"/>
    <a:srgbClr val="FF8585"/>
    <a:srgbClr val="EFE5F7"/>
    <a:srgbClr val="FBFEFF"/>
    <a:srgbClr val="CBE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52" autoAdjust="0"/>
    <p:restoredTop sz="74497" autoAdjust="0"/>
  </p:normalViewPr>
  <p:slideViewPr>
    <p:cSldViewPr>
      <p:cViewPr varScale="1">
        <p:scale>
          <a:sx n="85" d="100"/>
          <a:sy n="85" d="100"/>
        </p:scale>
        <p:origin x="184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2842" y="77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297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положительных чисел потеря</a:t>
            </a:r>
            <a:r>
              <a:rPr lang="ru-RU" baseline="0" dirty="0"/>
              <a:t> старших бит эквивалентна взятию остатка от деления на: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2</a:t>
            </a:r>
            <a:r>
              <a:rPr lang="ru-RU" baseline="30000" dirty="0"/>
              <a:t>8</a:t>
            </a:r>
            <a:r>
              <a:rPr lang="ru-RU" baseline="0" dirty="0"/>
              <a:t> = 256 при приведении к 8 битному типу </a:t>
            </a:r>
            <a:r>
              <a:rPr lang="en-US" baseline="0" dirty="0"/>
              <a:t>unsigned char </a:t>
            </a:r>
            <a:endParaRPr lang="ru-RU" baseline="0" dirty="0"/>
          </a:p>
          <a:p>
            <a:pPr marL="171450" indent="-171450">
              <a:buFontTx/>
              <a:buChar char="-"/>
            </a:pPr>
            <a:r>
              <a:rPr lang="ru-RU" baseline="0" dirty="0"/>
              <a:t>2</a:t>
            </a:r>
            <a:r>
              <a:rPr lang="ru-RU" baseline="30000" dirty="0"/>
              <a:t>16</a:t>
            </a:r>
            <a:r>
              <a:rPr lang="ru-RU" baseline="0" dirty="0"/>
              <a:t> = </a:t>
            </a:r>
            <a:r>
              <a:rPr lang="en-US" baseline="0" dirty="0"/>
              <a:t>65536</a:t>
            </a:r>
            <a:r>
              <a:rPr lang="ru-RU" baseline="0" dirty="0"/>
              <a:t> при приведении к 16 битному типу </a:t>
            </a:r>
            <a:r>
              <a:rPr lang="en-US" baseline="0" dirty="0"/>
              <a:t>unsigned short int</a:t>
            </a:r>
          </a:p>
          <a:p>
            <a:pPr marL="0" indent="0">
              <a:buFontTx/>
              <a:buNone/>
            </a:pPr>
            <a:r>
              <a:rPr lang="ru-RU" dirty="0"/>
              <a:t>Однако</a:t>
            </a:r>
            <a:r>
              <a:rPr lang="ru-RU" baseline="0" dirty="0"/>
              <a:t> если приводить к знаковому типу то его старший бит означает знак, а значит знак исходного числа потеряется в любом случае, а знак результата будет зависеть от того какой бит окажется в позиции старшего бита переменной результата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255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848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Показанное на этом слайде преобразование</a:t>
            </a:r>
            <a:r>
              <a:rPr lang="ru-RU" baseline="0" dirty="0"/>
              <a:t> вещественных чисел в целочисленный формат при условии переполнения является "неопределённым поведением" и рассчитывать, что программа будет себя вести также на другой ОС или при компиляции другим компилятором не стоит.</a:t>
            </a:r>
            <a:endParaRPr lang="en-US" dirty="0"/>
          </a:p>
          <a:p>
            <a:r>
              <a:rPr lang="ru-RU" dirty="0"/>
              <a:t>В этом примере компилятор выдаст очень много</a:t>
            </a:r>
            <a:r>
              <a:rPr lang="ru-RU" baseline="0" dirty="0"/>
              <a:t> предупреждений (</a:t>
            </a:r>
            <a:r>
              <a:rPr lang="en-US" dirty="0"/>
              <a:t>Warning’</a:t>
            </a:r>
            <a:r>
              <a:rPr lang="ru-RU" dirty="0" err="1"/>
              <a:t>ов</a:t>
            </a:r>
            <a:r>
              <a:rPr lang="ru-RU" dirty="0"/>
              <a:t>)</a:t>
            </a:r>
            <a:r>
              <a:rPr lang="ru-RU" baseline="0" dirty="0"/>
              <a:t> потому, что тут почти в каждой строчке теряется информация при присвоениях.</a:t>
            </a:r>
          </a:p>
          <a:p>
            <a:r>
              <a:rPr lang="ru-RU" baseline="0" dirty="0"/>
              <a:t>Но это учебный пример.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487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слайде проиллюстрированы</a:t>
            </a:r>
            <a:r>
              <a:rPr lang="ru-RU" baseline="0" dirty="0"/>
              <a:t> две ошибки возникающие при преобразовании переменных в формате с плавающей запятой к формату с меньшей </a:t>
            </a:r>
            <a:r>
              <a:rPr lang="ru-RU" baseline="0" dirty="0" err="1"/>
              <a:t>битностью</a:t>
            </a:r>
            <a:r>
              <a:rPr lang="ru-RU" baseline="0" dirty="0"/>
              <a:t> (</a:t>
            </a:r>
            <a:r>
              <a:rPr lang="en-US" baseline="0" dirty="0"/>
              <a:t>double -&gt; float):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переполнение (</a:t>
            </a:r>
            <a:r>
              <a:rPr lang="en-US" baseline="0" dirty="0"/>
              <a:t>f</a:t>
            </a:r>
            <a:r>
              <a:rPr lang="en-US" dirty="0"/>
              <a:t>loat</a:t>
            </a:r>
            <a:r>
              <a:rPr lang="en-US" baseline="0" dirty="0"/>
              <a:t> overflow</a:t>
            </a:r>
            <a:r>
              <a:rPr lang="ru-RU" baseline="0" dirty="0"/>
              <a:t>)</a:t>
            </a:r>
            <a:endParaRPr lang="en-US" baseline="0" dirty="0"/>
          </a:p>
          <a:p>
            <a:r>
              <a:rPr lang="ru-RU" baseline="0" dirty="0"/>
              <a:t>- потеря порядка (</a:t>
            </a:r>
            <a:r>
              <a:rPr lang="en-US" baseline="0" dirty="0"/>
              <a:t>float underflow)</a:t>
            </a:r>
          </a:p>
          <a:p>
            <a:endParaRPr lang="en-US" baseline="0" dirty="0"/>
          </a:p>
          <a:p>
            <a:r>
              <a:rPr lang="ru-RU" baseline="0" dirty="0"/>
              <a:t>Примечание: сравнивать две переменных со значением </a:t>
            </a:r>
            <a:r>
              <a:rPr lang="en-US" baseline="0" dirty="0"/>
              <a:t>+</a:t>
            </a:r>
            <a:r>
              <a:rPr lang="en-US" baseline="0" dirty="0" err="1"/>
              <a:t>Inf</a:t>
            </a:r>
            <a:r>
              <a:rPr lang="en-US" baseline="0" dirty="0"/>
              <a:t> </a:t>
            </a:r>
            <a:r>
              <a:rPr lang="ru-RU" baseline="0" dirty="0"/>
              <a:t>можно, но</a:t>
            </a:r>
            <a:r>
              <a:rPr lang="en-US" baseline="0" dirty="0"/>
              <a:t> </a:t>
            </a:r>
            <a:r>
              <a:rPr lang="ru-RU" baseline="0" dirty="0"/>
              <a:t>лучше для проверки</a:t>
            </a:r>
            <a:r>
              <a:rPr lang="en-US" baseline="0" dirty="0"/>
              <a:t>,</a:t>
            </a:r>
            <a:r>
              <a:rPr lang="ru-RU" baseline="0" dirty="0"/>
              <a:t> является ли значение переменной бесконечностью</a:t>
            </a:r>
            <a:r>
              <a:rPr lang="en-US" baseline="0" dirty="0"/>
              <a:t>,</a:t>
            </a:r>
            <a:r>
              <a:rPr lang="ru-RU" baseline="0" dirty="0"/>
              <a:t> использовать функцию </a:t>
            </a:r>
            <a:r>
              <a:rPr lang="en-US" baseline="0" dirty="0" err="1"/>
              <a:t>isfinite</a:t>
            </a:r>
            <a:r>
              <a:rPr lang="en-US" baseline="0" dirty="0"/>
              <a:t>() – </a:t>
            </a:r>
            <a:r>
              <a:rPr lang="ru-RU" baseline="0" dirty="0"/>
              <a:t>она проверяет является ли число конечным. Объявляется в файле</a:t>
            </a: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math.h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314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786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этом коде очень много присвоений с потерей информации: компилятор будет выдавать на каждое такое преобразование отдельное предупреждение (</a:t>
            </a:r>
            <a:r>
              <a:rPr lang="en-US" dirty="0"/>
              <a:t>Warning)</a:t>
            </a:r>
          </a:p>
          <a:p>
            <a:pPr marL="228600" indent="-228600">
              <a:buAutoNum type="arabicParenR"/>
            </a:pPr>
            <a:r>
              <a:rPr lang="ru-RU" baseline="0" dirty="0"/>
              <a:t>при присвоении переменной </a:t>
            </a:r>
            <a:r>
              <a:rPr lang="en-US" baseline="0" dirty="0">
                <a:solidFill>
                  <a:srgbClr val="0000FF"/>
                </a:solidFill>
              </a:rPr>
              <a:t>float</a:t>
            </a:r>
            <a:r>
              <a:rPr lang="en-US" baseline="0" dirty="0"/>
              <a:t> y </a:t>
            </a:r>
            <a:r>
              <a:rPr lang="ru-RU" baseline="0" dirty="0"/>
              <a:t>значения типа </a:t>
            </a:r>
            <a:r>
              <a:rPr lang="en-US" baseline="0" dirty="0">
                <a:solidFill>
                  <a:srgbClr val="0000FF"/>
                </a:solidFill>
              </a:rPr>
              <a:t>double</a:t>
            </a:r>
            <a:r>
              <a:rPr lang="en-US" baseline="0" dirty="0"/>
              <a:t> </a:t>
            </a:r>
            <a:r>
              <a:rPr lang="ru-RU" baseline="0" dirty="0"/>
              <a:t>лишние значащие биты обрезаются,</a:t>
            </a:r>
            <a:r>
              <a:rPr lang="en-US" baseline="0" dirty="0"/>
              <a:t> </a:t>
            </a:r>
            <a:r>
              <a:rPr lang="ru-RU" baseline="0" dirty="0"/>
              <a:t>при этом исходное число 4.567 имеет 4 значащих десятичных разряда, что помещается в тип </a:t>
            </a:r>
            <a:r>
              <a:rPr lang="en-US" baseline="0" dirty="0"/>
              <a:t>float (7 </a:t>
            </a:r>
            <a:r>
              <a:rPr lang="ru-RU" baseline="0" dirty="0"/>
              <a:t>десятичных значащих разрядов), поэтому присвоенное значение хотя и отличается от исходного</a:t>
            </a:r>
            <a:r>
              <a:rPr lang="en-US" baseline="0" dirty="0"/>
              <a:t>,</a:t>
            </a:r>
            <a:r>
              <a:rPr lang="ru-RU" baseline="0" dirty="0"/>
              <a:t> но не более чем на </a:t>
            </a:r>
            <a:r>
              <a:rPr lang="en-US" baseline="0" dirty="0"/>
              <a:t>10</a:t>
            </a:r>
            <a:r>
              <a:rPr lang="en-US" baseline="30000" dirty="0"/>
              <a:t>-7</a:t>
            </a:r>
          </a:p>
          <a:p>
            <a:pPr marL="228600" indent="-228600">
              <a:buAutoNum type="arabicParenR"/>
            </a:pPr>
            <a:r>
              <a:rPr lang="ru-RU" baseline="0" dirty="0"/>
              <a:t>при присвоении переменной </a:t>
            </a:r>
            <a:r>
              <a:rPr lang="en-US" baseline="0" dirty="0">
                <a:solidFill>
                  <a:srgbClr val="0000FF"/>
                </a:solidFill>
              </a:rPr>
              <a:t>int</a:t>
            </a:r>
            <a:r>
              <a:rPr lang="en-US" baseline="0" dirty="0"/>
              <a:t> i </a:t>
            </a:r>
            <a:r>
              <a:rPr lang="ru-RU" baseline="0" dirty="0"/>
              <a:t>значения </a:t>
            </a:r>
            <a:r>
              <a:rPr lang="en-US" baseline="0" dirty="0">
                <a:solidFill>
                  <a:srgbClr val="0000FF"/>
                </a:solidFill>
              </a:rPr>
              <a:t>float</a:t>
            </a:r>
            <a:r>
              <a:rPr lang="en-US" baseline="0" dirty="0"/>
              <a:t> 4.567f </a:t>
            </a:r>
            <a:r>
              <a:rPr lang="ru-RU" baseline="0" dirty="0"/>
              <a:t>дробная часть отбрасывается (не округляется), результат 4</a:t>
            </a:r>
          </a:p>
          <a:p>
            <a:pPr marL="228600" indent="-228600">
              <a:buAutoNum type="arabicParenR"/>
            </a:pPr>
            <a:r>
              <a:rPr lang="ru-RU" baseline="0" dirty="0"/>
              <a:t>при присвоении переменной </a:t>
            </a:r>
            <a:r>
              <a:rPr lang="en-US" baseline="0" dirty="0">
                <a:solidFill>
                  <a:srgbClr val="0000FF"/>
                </a:solidFill>
              </a:rPr>
              <a:t>bool</a:t>
            </a:r>
            <a:r>
              <a:rPr lang="en-US" baseline="0" dirty="0"/>
              <a:t> b</a:t>
            </a:r>
            <a:r>
              <a:rPr lang="ru-RU" baseline="0" dirty="0"/>
              <a:t> значения типа </a:t>
            </a:r>
            <a:r>
              <a:rPr lang="en-US" baseline="0" dirty="0">
                <a:solidFill>
                  <a:srgbClr val="0000FF"/>
                </a:solidFill>
              </a:rPr>
              <a:t>int</a:t>
            </a:r>
            <a:r>
              <a:rPr lang="en-US" baseline="0" dirty="0"/>
              <a:t> </a:t>
            </a:r>
            <a:r>
              <a:rPr lang="ru-RU" baseline="0" dirty="0"/>
              <a:t>преобразование осуществляется по правилу: если присвоили 0 – значит новое значение </a:t>
            </a:r>
            <a:r>
              <a:rPr lang="en-US" baseline="0" dirty="0">
                <a:solidFill>
                  <a:srgbClr val="0000FF"/>
                </a:solidFill>
              </a:rPr>
              <a:t>false</a:t>
            </a:r>
            <a:r>
              <a:rPr lang="en-US" baseline="0" dirty="0"/>
              <a:t>, </a:t>
            </a:r>
            <a:r>
              <a:rPr lang="ru-RU" baseline="0" dirty="0"/>
              <a:t>иначе новое значение </a:t>
            </a:r>
            <a:r>
              <a:rPr lang="en-US" baseline="0" dirty="0">
                <a:solidFill>
                  <a:srgbClr val="0000FF"/>
                </a:solidFill>
              </a:rPr>
              <a:t>true</a:t>
            </a:r>
            <a:r>
              <a:rPr lang="en-US" baseline="0" dirty="0"/>
              <a:t>. </a:t>
            </a:r>
            <a:r>
              <a:rPr lang="ru-RU" baseline="0" dirty="0"/>
              <a:t>Это единственное неявное преобразование, которое не выдаст предупреждения (</a:t>
            </a:r>
            <a:r>
              <a:rPr lang="en-US" baseline="0" dirty="0"/>
              <a:t>Warning</a:t>
            </a:r>
            <a:r>
              <a:rPr lang="ru-RU" baseline="0" dirty="0"/>
              <a:t>)</a:t>
            </a:r>
            <a:r>
              <a:rPr lang="en-US" baseline="0" dirty="0"/>
              <a:t>, </a:t>
            </a:r>
            <a:r>
              <a:rPr lang="ru-RU" baseline="0" dirty="0"/>
              <a:t>так как часто используется в операторе ветвления:</a:t>
            </a:r>
            <a:br>
              <a:rPr lang="ru-RU" baseline="0" dirty="0"/>
            </a:br>
            <a:r>
              <a:rPr lang="ru-RU" baseline="0" dirty="0"/>
              <a:t>вместо</a:t>
            </a:r>
            <a:br>
              <a:rPr lang="en-US" baseline="0" dirty="0"/>
            </a:br>
            <a:r>
              <a:rPr lang="en-US" baseline="0" dirty="0"/>
              <a:t>if (x != 0)</a:t>
            </a:r>
            <a:br>
              <a:rPr lang="en-US" baseline="0" dirty="0"/>
            </a:br>
            <a:r>
              <a:rPr lang="ru-RU" baseline="0" dirty="0"/>
              <a:t>можно написать кратко</a:t>
            </a:r>
            <a:br>
              <a:rPr lang="ru-RU" baseline="0" dirty="0"/>
            </a:br>
            <a:r>
              <a:rPr lang="en-US" baseline="0" dirty="0"/>
              <a:t>if (x)</a:t>
            </a:r>
          </a:p>
          <a:p>
            <a:pPr marL="228600" indent="-228600">
              <a:buAutoNum type="arabicParenR"/>
            </a:pPr>
            <a:r>
              <a:rPr lang="ru-RU" baseline="0" dirty="0"/>
              <a:t>при присвоении переменной </a:t>
            </a:r>
            <a:r>
              <a:rPr lang="en-US" baseline="0" dirty="0"/>
              <a:t>float x </a:t>
            </a:r>
            <a:r>
              <a:rPr lang="ru-RU" baseline="0" dirty="0"/>
              <a:t>значения </a:t>
            </a:r>
            <a:r>
              <a:rPr lang="en-US" baseline="0" dirty="0"/>
              <a:t>bool, </a:t>
            </a:r>
            <a:r>
              <a:rPr lang="ru-RU" baseline="0" dirty="0"/>
              <a:t>происходит обратное преобразование:</a:t>
            </a:r>
            <a:br>
              <a:rPr lang="ru-RU" baseline="0" dirty="0"/>
            </a:br>
            <a:r>
              <a:rPr lang="ru-RU" baseline="0" dirty="0"/>
              <a:t>значение </a:t>
            </a:r>
            <a:r>
              <a:rPr lang="en-US" baseline="0" dirty="0"/>
              <a:t>false </a:t>
            </a:r>
            <a:r>
              <a:rPr lang="ru-RU" baseline="0" dirty="0"/>
              <a:t>превращается в 0, значение </a:t>
            </a:r>
            <a:r>
              <a:rPr lang="en-US" baseline="0" dirty="0"/>
              <a:t>true </a:t>
            </a:r>
            <a:r>
              <a:rPr lang="ru-RU" baseline="0" dirty="0"/>
              <a:t>превращается в 1.</a:t>
            </a:r>
            <a:br>
              <a:rPr lang="ru-RU" baseline="0" dirty="0"/>
            </a:br>
            <a:r>
              <a:rPr lang="ru-RU" baseline="0" dirty="0"/>
              <a:t>Это преобразование не генерирует предупреждения, поскольку переменная назначения имеет больший диапазон возможных значений чем источник, а значит информация не теряется при преобразовании.</a:t>
            </a:r>
            <a:br>
              <a:rPr lang="ru-RU" baseline="0" dirty="0"/>
            </a:br>
            <a:endParaRPr lang="en-US" baseline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239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слайде оператор</a:t>
            </a:r>
            <a:r>
              <a:rPr lang="ru-RU" baseline="0" dirty="0"/>
              <a:t> = используется в левой части другого оператора равно:</a:t>
            </a:r>
          </a:p>
          <a:p>
            <a:r>
              <a:rPr lang="en-US" baseline="0" dirty="0"/>
              <a:t>1) </a:t>
            </a:r>
            <a:r>
              <a:rPr lang="ru-RU" baseline="0" dirty="0"/>
              <a:t>в первую очередь выполняется операция в скобках - значение переменной </a:t>
            </a:r>
            <a:r>
              <a:rPr lang="en-US" baseline="0" dirty="0"/>
              <a:t>Z </a:t>
            </a:r>
            <a:r>
              <a:rPr lang="ru-RU" baseline="0" dirty="0"/>
              <a:t>заносится в переменную </a:t>
            </a:r>
            <a:r>
              <a:rPr lang="en-US" baseline="0" dirty="0"/>
              <a:t>Y</a:t>
            </a:r>
            <a:r>
              <a:rPr lang="ru-RU" baseline="0" dirty="0"/>
              <a:t>, </a:t>
            </a:r>
          </a:p>
          <a:p>
            <a:r>
              <a:rPr lang="en-US" baseline="0" dirty="0"/>
              <a:t>2) </a:t>
            </a:r>
            <a:r>
              <a:rPr lang="ru-RU" baseline="0" dirty="0"/>
              <a:t>эта операция возвращает переменную </a:t>
            </a:r>
            <a:r>
              <a:rPr lang="en-US" baseline="0" dirty="0"/>
              <a:t>Y (L-Value)</a:t>
            </a:r>
            <a:r>
              <a:rPr lang="ru-RU" baseline="0" dirty="0"/>
              <a:t>, в которую сразу же записывается новое значение 6.5.</a:t>
            </a:r>
          </a:p>
          <a:p>
            <a:r>
              <a:rPr lang="en-US" dirty="0"/>
              <a:t>3) </a:t>
            </a:r>
            <a:r>
              <a:rPr lang="ru-RU" dirty="0"/>
              <a:t>далее</a:t>
            </a:r>
            <a:r>
              <a:rPr lang="ru-RU" baseline="0" dirty="0"/>
              <a:t> значение записанное в переменную </a:t>
            </a:r>
            <a:r>
              <a:rPr lang="en-US" baseline="0" dirty="0"/>
              <a:t>Y </a:t>
            </a:r>
            <a:r>
              <a:rPr lang="ru-RU" baseline="0" dirty="0"/>
              <a:t>присваивается переменной </a:t>
            </a:r>
            <a:r>
              <a:rPr lang="en-US" baseline="0" dirty="0"/>
              <a:t>X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608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Операция деления </a:t>
            </a:r>
            <a:r>
              <a:rPr lang="en-US" dirty="0"/>
              <a:t>/ </a:t>
            </a:r>
            <a:r>
              <a:rPr lang="ru-RU" dirty="0"/>
              <a:t>не</a:t>
            </a:r>
            <a:r>
              <a:rPr lang="ru-RU" baseline="0" dirty="0"/>
              <a:t> меняет тип операндов: если оба операнда целые – то и результат целый, если требуется получить вещественный результат, то надо как минимум один из операндов сделать вещественным, например так:</a:t>
            </a:r>
          </a:p>
          <a:p>
            <a:r>
              <a:rPr lang="en-US" baseline="0" dirty="0"/>
              <a:t>int x = 25;</a:t>
            </a:r>
            <a:br>
              <a:rPr lang="ru-RU" baseline="0" dirty="0"/>
            </a:br>
            <a:r>
              <a:rPr lang="en-US" baseline="0" dirty="0"/>
              <a:t>double y = x / 2;</a:t>
            </a:r>
          </a:p>
          <a:p>
            <a:r>
              <a:rPr lang="ru-RU" baseline="0" dirty="0"/>
              <a:t>заменить на</a:t>
            </a:r>
          </a:p>
          <a:p>
            <a:r>
              <a:rPr lang="en-US" baseline="0" dirty="0"/>
              <a:t>double y = x / 2.0;</a:t>
            </a:r>
            <a:endParaRPr lang="ru-RU" dirty="0"/>
          </a:p>
          <a:p>
            <a:r>
              <a:rPr lang="ru-RU" dirty="0"/>
              <a:t>Операция взятия</a:t>
            </a:r>
            <a:r>
              <a:rPr lang="ru-RU" baseline="0" dirty="0"/>
              <a:t> остатка от деления % определена только для целых типов.</a:t>
            </a:r>
          </a:p>
          <a:p>
            <a:r>
              <a:rPr lang="ru-RU" baseline="0" dirty="0"/>
              <a:t>Для вещественных типов аналогичный результат можно получить с использованием функций </a:t>
            </a:r>
            <a:r>
              <a:rPr lang="en-US" baseline="0" dirty="0" err="1"/>
              <a:t>fmod</a:t>
            </a:r>
            <a:r>
              <a:rPr lang="ru-RU" baseline="0" dirty="0"/>
              <a:t> из файла </a:t>
            </a:r>
            <a:r>
              <a:rPr lang="en-US" baseline="0" dirty="0"/>
              <a:t>math.h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112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Эта</a:t>
            </a:r>
            <a:r>
              <a:rPr lang="ru-RU" baseline="0" dirty="0"/>
              <a:t> частичная таблица приоритетов, пока только чтобы понять как работает приоритеты операций. Полная таблица будет позже.</a:t>
            </a:r>
            <a:endParaRPr lang="en-US" baseline="0" dirty="0"/>
          </a:p>
          <a:p>
            <a:endParaRPr lang="en-US" baseline="0" dirty="0"/>
          </a:p>
          <a:p>
            <a:r>
              <a:rPr lang="ru-RU" b="0" baseline="0" dirty="0"/>
              <a:t>Вопрос: </a:t>
            </a:r>
            <a:r>
              <a:rPr lang="ru-RU" b="1" baseline="0" dirty="0"/>
              <a:t>Зачем нужны приоритеты операций?</a:t>
            </a:r>
          </a:p>
          <a:p>
            <a:r>
              <a:rPr lang="ru-RU" b="0" baseline="0" dirty="0"/>
              <a:t>Ответ: для того чтобы поменьше использовать скобок. Приоритеты операций были выбраны так, чтобы часто группируемые вместе выполнялись без использования скобок.</a:t>
            </a:r>
          </a:p>
          <a:p>
            <a:r>
              <a:rPr lang="ru-RU" b="0" baseline="0" dirty="0"/>
              <a:t>Например, выражение</a:t>
            </a:r>
            <a:endParaRPr lang="en-US" b="0" baseline="0" dirty="0"/>
          </a:p>
          <a:p>
            <a:r>
              <a:rPr lang="en-US" b="0" baseline="0" dirty="0"/>
              <a:t>m*g*h + m*v*v/2</a:t>
            </a:r>
          </a:p>
          <a:p>
            <a:r>
              <a:rPr lang="ru-RU" b="0" baseline="0" dirty="0"/>
              <a:t>в </a:t>
            </a:r>
            <a:r>
              <a:rPr lang="en-US" b="0" baseline="0" dirty="0"/>
              <a:t>C++,</a:t>
            </a:r>
            <a:r>
              <a:rPr lang="ru-RU" b="0" baseline="0" dirty="0"/>
              <a:t> как и в физике</a:t>
            </a:r>
            <a:r>
              <a:rPr lang="en-US" b="0" baseline="0" dirty="0"/>
              <a:t>, </a:t>
            </a:r>
            <a:r>
              <a:rPr lang="ru-RU" b="0" baseline="0" dirty="0"/>
              <a:t>не требует использования скобок. А если бы приоритетов операций не было, то его приходилось бы записывать так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baseline="0" dirty="0"/>
              <a:t>(</a:t>
            </a:r>
            <a:r>
              <a:rPr lang="en-US" b="0" baseline="0" dirty="0"/>
              <a:t>m*g*h</a:t>
            </a:r>
            <a:r>
              <a:rPr lang="ru-RU" b="0" baseline="0" dirty="0"/>
              <a:t>)</a:t>
            </a:r>
            <a:r>
              <a:rPr lang="en-US" b="0" baseline="0" dirty="0"/>
              <a:t> + </a:t>
            </a:r>
            <a:r>
              <a:rPr lang="ru-RU" b="0" baseline="0" dirty="0"/>
              <a:t>(</a:t>
            </a:r>
            <a:r>
              <a:rPr lang="en-US" b="0" baseline="0" dirty="0"/>
              <a:t>m*v*v/2</a:t>
            </a:r>
            <a:r>
              <a:rPr lang="ru-RU" b="0" baseline="0" dirty="0"/>
              <a:t>)</a:t>
            </a:r>
            <a:endParaRPr lang="en-US" b="0" baseline="0" dirty="0"/>
          </a:p>
          <a:p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083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Очень часто в исходных текстах программы встречается</a:t>
            </a:r>
            <a:r>
              <a:rPr lang="ru-RU" baseline="0" dirty="0"/>
              <a:t> операция:</a:t>
            </a:r>
          </a:p>
          <a:p>
            <a:r>
              <a:rPr lang="en-US" baseline="0" dirty="0"/>
              <a:t>x = x + 1;</a:t>
            </a:r>
          </a:p>
          <a:p>
            <a:r>
              <a:rPr lang="ru-RU" baseline="0" dirty="0"/>
              <a:t>поэтому специально для неё придумали эквивалентную но краткую запись:</a:t>
            </a:r>
          </a:p>
          <a:p>
            <a:r>
              <a:rPr lang="en-US" baseline="0" dirty="0"/>
              <a:t>x++</a:t>
            </a:r>
            <a:endParaRPr lang="ru-RU" baseline="0" dirty="0"/>
          </a:p>
          <a:p>
            <a:r>
              <a:rPr lang="ru-RU" baseline="0" dirty="0"/>
              <a:t>Эта операция называется операцией инкремента.</a:t>
            </a:r>
          </a:p>
          <a:p>
            <a:r>
              <a:rPr lang="ru-RU" baseline="0" dirty="0" err="1"/>
              <a:t>Обратнае</a:t>
            </a:r>
            <a:r>
              <a:rPr lang="ru-RU" baseline="0" dirty="0"/>
              <a:t> операция декремента:</a:t>
            </a:r>
          </a:p>
          <a:p>
            <a:r>
              <a:rPr lang="en-US" baseline="0" dirty="0"/>
              <a:t>x--</a:t>
            </a:r>
          </a:p>
          <a:p>
            <a:r>
              <a:rPr lang="ru-RU" baseline="0" dirty="0" err="1"/>
              <a:t>эвивалентна</a:t>
            </a:r>
            <a:r>
              <a:rPr lang="ru-RU" baseline="0" dirty="0"/>
              <a:t> операции</a:t>
            </a:r>
            <a:r>
              <a:rPr lang="en-US" baseline="0" dirty="0"/>
              <a:t>:</a:t>
            </a:r>
          </a:p>
          <a:p>
            <a:r>
              <a:rPr lang="en-US" baseline="0" dirty="0"/>
              <a:t>x = x – 1;</a:t>
            </a:r>
            <a:endParaRPr lang="ru-RU" baseline="0" dirty="0"/>
          </a:p>
          <a:p>
            <a:r>
              <a:rPr lang="ru-RU" dirty="0"/>
              <a:t>операторы ++ -- самые высокоприоритетные</a:t>
            </a:r>
          </a:p>
          <a:p>
            <a:r>
              <a:rPr lang="ru-RU" dirty="0"/>
              <a:t>операторы </a:t>
            </a:r>
            <a:r>
              <a:rPr lang="en-US" dirty="0"/>
              <a:t>&lt;&lt;</a:t>
            </a:r>
            <a:r>
              <a:rPr lang="en-US" baseline="0" dirty="0"/>
              <a:t> &gt;&gt; </a:t>
            </a:r>
            <a:r>
              <a:rPr lang="ru-RU" baseline="0" dirty="0"/>
              <a:t>имеют низкий приоритет,</a:t>
            </a:r>
          </a:p>
          <a:p>
            <a:r>
              <a:rPr lang="ru-RU" baseline="0" dirty="0"/>
              <a:t>они выше по приоритету только операций сравнения(всех), тернарного оператора и операций присвоения</a:t>
            </a:r>
            <a:r>
              <a:rPr lang="en-US" baseline="0" dirty="0"/>
              <a:t>. </a:t>
            </a:r>
            <a:r>
              <a:rPr lang="ru-RU" baseline="0" dirty="0"/>
              <a:t>Поэтому в команде вывода на экран значения переменной с инкрементом (в примере на слайде) не потребовалось использовать скобок.</a:t>
            </a:r>
          </a:p>
          <a:p>
            <a:r>
              <a:rPr lang="ru-RU" baseline="0" dirty="0"/>
              <a:t>Если вам не важно префиксная форма или постфиксная, то лучше использовать префиксную форму:</a:t>
            </a:r>
          </a:p>
          <a:p>
            <a:r>
              <a:rPr lang="ru-RU" baseline="0" dirty="0"/>
              <a:t>для встроенных типов нет разницы, а вот для пользовательских типов постфиксная форма использует дополнительную память (для хранения и нового значения и старого).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Поэтому лучше уже сейчас привыкать использовать чаще префиксную форму.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868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769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u="none" dirty="0"/>
              <a:t>Пока у нас не было возможности в одной строке создать более</a:t>
            </a:r>
            <a:r>
              <a:rPr lang="ru-RU" b="0" u="none" baseline="0" dirty="0"/>
              <a:t> одного побочного эффекта, не было и необходимости в таком термине.</a:t>
            </a:r>
          </a:p>
          <a:p>
            <a:r>
              <a:rPr lang="ru-RU" b="0" u="none" baseline="0" dirty="0"/>
              <a:t>Теперь же операторы </a:t>
            </a:r>
            <a:r>
              <a:rPr lang="en-US" b="0" u="none" baseline="0" dirty="0"/>
              <a:t>++, --, </a:t>
            </a:r>
            <a:r>
              <a:rPr lang="ru-RU" b="0" u="none" baseline="0" dirty="0"/>
              <a:t>а также множественное присваивание позволяют создать неоднозначность за счёт изменения в одной строке одной и той же переменной несколько раз.</a:t>
            </a:r>
            <a:endParaRPr lang="ru-RU" b="0" u="non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8832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Префиксная форма записи в данном случае повела себя просто как </a:t>
            </a:r>
            <a:r>
              <a:rPr lang="en-US" dirty="0"/>
              <a:t>(x + 1),</a:t>
            </a:r>
          </a:p>
          <a:p>
            <a:r>
              <a:rPr lang="ru-RU" dirty="0"/>
              <a:t>поскольку</a:t>
            </a:r>
            <a:r>
              <a:rPr lang="ru-RU" baseline="0" dirty="0"/>
              <a:t> записанное значение (3) было сразу же переписано новым значением (12)</a:t>
            </a:r>
            <a:endParaRPr lang="en-US" baseline="0" dirty="0"/>
          </a:p>
          <a:p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630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x++</a:t>
            </a:r>
            <a:r>
              <a:rPr lang="en-US" baseline="0" dirty="0"/>
              <a:t> </a:t>
            </a:r>
            <a:r>
              <a:rPr lang="ru-RU" baseline="0" dirty="0"/>
              <a:t>постфиксная операция, а значит инкремент фактически произойдёт только после выполнения остальных инструкций в этой строке, но это не точно. Такое использование постфиксного инкремента, когда в одной строке фактически дважды модифицируется значение переменной, является </a:t>
            </a:r>
            <a:r>
              <a:rPr lang="en-US" baseline="0" dirty="0"/>
              <a:t>"</a:t>
            </a:r>
            <a:r>
              <a:rPr lang="ru-RU" baseline="0" dirty="0"/>
              <a:t>неопределённым</a:t>
            </a:r>
            <a:r>
              <a:rPr lang="en-US" baseline="0" dirty="0"/>
              <a:t>"</a:t>
            </a:r>
            <a:r>
              <a:rPr lang="ru-RU" baseline="0" dirty="0"/>
              <a:t> в стандарте языка </a:t>
            </a:r>
            <a:r>
              <a:rPr lang="en-US" baseline="0" dirty="0"/>
              <a:t>C++, </a:t>
            </a:r>
            <a:r>
              <a:rPr lang="ru-RU" baseline="0" dirty="0"/>
              <a:t>на разных компиляторах результат может отличаться</a:t>
            </a:r>
            <a:r>
              <a:rPr lang="en-US" baseline="0" dirty="0"/>
              <a:t>.</a:t>
            </a:r>
            <a:r>
              <a:rPr lang="ru-RU" baseline="0" dirty="0"/>
              <a:t> А искать такого рода ошибки после обновления </a:t>
            </a:r>
            <a:r>
              <a:rPr lang="en-US" baseline="0" dirty="0"/>
              <a:t>IDE </a:t>
            </a:r>
            <a:r>
              <a:rPr lang="ru-RU" baseline="0" dirty="0"/>
              <a:t>(и компилятора вместе с ней) очень тяжело. Исходно это поведение было неопределённым, далее в двух последовательных стандартах </a:t>
            </a:r>
            <a:r>
              <a:rPr lang="en-US" baseline="0" dirty="0"/>
              <a:t>C++ </a:t>
            </a:r>
            <a:r>
              <a:rPr lang="ru-RU" baseline="0" dirty="0"/>
              <a:t>его дважды пытались уточнить и описать. В итоге лучше просто не использовать такого в своих программах,</a:t>
            </a:r>
            <a:r>
              <a:rPr lang="en-US" baseline="0" dirty="0"/>
              <a:t> </a:t>
            </a:r>
            <a:r>
              <a:rPr lang="ru-RU" baseline="0" dirty="0"/>
              <a:t>а именно: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/>
              <a:t>нескольких изменений одной и той же переменной в одной и той же строке,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/>
              <a:t>использования в одной и той же строке и модификации переменной с помощью операторов инкремента/декремента и чтения значения этой переменной.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761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733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4598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095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Логические</a:t>
            </a:r>
            <a:r>
              <a:rPr lang="ru-RU" baseline="0"/>
              <a:t> операции - к</a:t>
            </a:r>
            <a:r>
              <a:rPr lang="ru-RU"/>
              <a:t>оторые принимают булевский тип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4938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Почему операторы И и ИЛИ</a:t>
            </a:r>
            <a:r>
              <a:rPr lang="ru-RU" b="1" baseline="0" dirty="0"/>
              <a:t> имеют приоритет ниже </a:t>
            </a:r>
            <a:r>
              <a:rPr lang="ru-RU" baseline="0" dirty="0"/>
              <a:t>чем == и ниже чем операции сравнения</a:t>
            </a:r>
            <a:br>
              <a:rPr lang="en-US" baseline="0" dirty="0"/>
            </a:br>
            <a:r>
              <a:rPr lang="ru-RU" baseline="0" dirty="0"/>
              <a:t>(</a:t>
            </a:r>
            <a:r>
              <a:rPr lang="en-US" baseline="0" dirty="0"/>
              <a:t>&lt;</a:t>
            </a:r>
            <a:r>
              <a:rPr lang="ru-RU" baseline="0" dirty="0"/>
              <a:t>, </a:t>
            </a:r>
            <a:r>
              <a:rPr lang="en-US" baseline="0" dirty="0"/>
              <a:t>&gt;, &lt;=, &gt;= )?</a:t>
            </a:r>
          </a:p>
          <a:p>
            <a:r>
              <a:rPr lang="ru-RU" baseline="0" dirty="0"/>
              <a:t>Ответ: потому что в операторе ветвления чаще всего объединяется несколько условий (результат операции сравнения) через логические операторы (и</a:t>
            </a:r>
            <a:r>
              <a:rPr lang="en-US" baseline="0" dirty="0"/>
              <a:t>/</a:t>
            </a:r>
            <a:r>
              <a:rPr lang="ru-RU" baseline="0" dirty="0"/>
              <a:t>или), указанный порядок приоритета позволяет не использовать скобок в таких случаях</a:t>
            </a:r>
            <a:r>
              <a:rPr lang="en-US" baseline="0" dirty="0"/>
              <a:t>. </a:t>
            </a:r>
            <a:r>
              <a:rPr lang="ru-RU" baseline="0" dirty="0"/>
              <a:t>Сравните:</a:t>
            </a:r>
            <a:endParaRPr lang="en-US" baseline="0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((x &gt;= 1) &amp;&amp; (x &lt;= 8) &amp;&amp;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(y &gt;= 1) &amp;&amp; (y &lt;= 8))</a:t>
            </a:r>
          </a:p>
          <a:p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В этом примере внутренние скобки необязательны,</a:t>
            </a:r>
            <a:r>
              <a:rPr lang="ru-RU" baseline="0" dirty="0">
                <a:latin typeface="Consolas" panose="020B0609020204030204" pitchFamily="49" charset="0"/>
                <a:cs typeface="Consolas" panose="020B0609020204030204" pitchFamily="49" charset="0"/>
              </a:rPr>
              <a:t> так как они не изменяют приоритета операций: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(x &gt;= 1 &amp;&amp; x &lt;= 8 &amp;&amp;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y &gt;= 1 &amp;&amp; y &lt;= 8)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095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Операция </a:t>
            </a:r>
            <a:r>
              <a:rPr lang="en-US" dirty="0"/>
              <a:t>XOR </a:t>
            </a:r>
            <a:r>
              <a:rPr lang="ru-RU" dirty="0"/>
              <a:t>существует только </a:t>
            </a:r>
            <a:r>
              <a:rPr lang="ru-RU" baseline="0" dirty="0"/>
              <a:t>битовая, аналогичной логической операции нет.</a:t>
            </a:r>
          </a:p>
          <a:p>
            <a:r>
              <a:rPr lang="ru-RU" baseline="0" dirty="0"/>
              <a:t>Но если применять её к результатам операций сравнения (</a:t>
            </a:r>
            <a:r>
              <a:rPr lang="en-US" baseline="0" dirty="0"/>
              <a:t>true/false) </a:t>
            </a:r>
            <a:r>
              <a:rPr lang="ru-RU" baseline="0" dirty="0"/>
              <a:t>в которых только один значащий бит, то она будет работать с ними как логическая.</a:t>
            </a:r>
          </a:p>
          <a:p>
            <a:endParaRPr lang="ru-RU" baseline="0" dirty="0"/>
          </a:p>
          <a:p>
            <a:r>
              <a:rPr lang="ru-RU" baseline="0" dirty="0"/>
              <a:t>Обратите внимание как выводить значение переменной в формате </a:t>
            </a:r>
            <a:r>
              <a:rPr lang="en-US" baseline="0" dirty="0"/>
              <a:t>HEX, </a:t>
            </a:r>
            <a:r>
              <a:rPr lang="ru-RU" baseline="0" dirty="0"/>
              <a:t>подробнее об этом в конце пары.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635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Операция И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&amp;) </a:t>
            </a:r>
            <a:r>
              <a:rPr lang="ru-RU" dirty="0"/>
              <a:t>возвращает в результате 1 только тогда, когда оба операнда равны 1.</a:t>
            </a:r>
            <a:br>
              <a:rPr lang="ru-RU" dirty="0"/>
            </a:br>
            <a:r>
              <a:rPr lang="ru-RU" dirty="0"/>
              <a:t>Если любой из операндов или оба равны 0, то и результат будет 0.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501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086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Все побитовые операции доступны в виде оператора с присвоением.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630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Операция побитового сдвига на </a:t>
            </a:r>
            <a:r>
              <a:rPr lang="en-US" dirty="0"/>
              <a:t>N </a:t>
            </a:r>
            <a:r>
              <a:rPr lang="ru-RU" dirty="0"/>
              <a:t>разрядов влево эквивалентна умножению на 2 в степени </a:t>
            </a:r>
            <a:r>
              <a:rPr lang="en-US" dirty="0"/>
              <a:t>N</a:t>
            </a:r>
            <a:r>
              <a:rPr lang="ru-RU" dirty="0"/>
              <a:t>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Операция побитового сдвига на </a:t>
            </a:r>
            <a:r>
              <a:rPr lang="en-US" dirty="0"/>
              <a:t>N </a:t>
            </a:r>
            <a:r>
              <a:rPr lang="ru-RU" dirty="0"/>
              <a:t>разрядов вправо эквивалентна умножению на 2 в степени -</a:t>
            </a:r>
            <a:r>
              <a:rPr lang="en-US" dirty="0"/>
              <a:t>N</a:t>
            </a:r>
            <a:r>
              <a:rPr lang="ru-R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Принцип этой операции тот же самый, что и для операций сдвига в десятичной системе: если число сдвинуть на один разряд влево (дописав справа 0), то это эквивалентно умножению на 10 в первой степени.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4069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Операция ИЛИ (</a:t>
            </a:r>
            <a:r>
              <a:rPr lang="en-US" dirty="0"/>
              <a:t>|</a:t>
            </a:r>
            <a:r>
              <a:rPr lang="ru-RU" dirty="0"/>
              <a:t>) возвращает в результате 1, если любой из операндов равен 1 (в том числе если оба равны 1).</a:t>
            </a:r>
          </a:p>
          <a:p>
            <a:r>
              <a:rPr lang="ru-RU" dirty="0"/>
              <a:t>Она возвращает в результате 0 только если оба операнда равны 0. </a:t>
            </a:r>
          </a:p>
          <a:p>
            <a:r>
              <a:rPr lang="ru-RU" dirty="0"/>
              <a:t>Приоритет операции сдвига выше</a:t>
            </a:r>
            <a:r>
              <a:rPr lang="ru-RU" baseline="0" dirty="0"/>
              <a:t> </a:t>
            </a:r>
            <a:r>
              <a:rPr lang="ru-RU" dirty="0"/>
              <a:t>приоритета операций </a:t>
            </a:r>
            <a:r>
              <a:rPr lang="en-US" dirty="0"/>
              <a:t>|</a:t>
            </a:r>
            <a:r>
              <a:rPr lang="en-US" baseline="0" dirty="0"/>
              <a:t> </a:t>
            </a:r>
            <a:r>
              <a:rPr lang="ru-RU" baseline="0" dirty="0"/>
              <a:t>и </a:t>
            </a:r>
            <a:r>
              <a:rPr lang="en-US" baseline="0" dirty="0"/>
              <a:t>&amp;, </a:t>
            </a:r>
            <a:r>
              <a:rPr lang="ru-RU" baseline="0" dirty="0"/>
              <a:t>чтобы их можно было использовать для установки и сброса бит без дополнительных скобок</a:t>
            </a:r>
            <a:r>
              <a:rPr lang="en-US" baseline="0" dirty="0"/>
              <a:t>.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7637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</a:t>
            </a:r>
            <a:r>
              <a:rPr lang="ru-RU" baseline="0" dirty="0"/>
              <a:t> операцией </a:t>
            </a:r>
            <a:r>
              <a:rPr lang="en-US" baseline="0" dirty="0"/>
              <a:t>~</a:t>
            </a:r>
            <a:r>
              <a:rPr lang="ru-RU" baseline="0" dirty="0"/>
              <a:t> приоритет не помогает – она унарная и по определению имеет приоритет выше всех бинарных операций, поэтому мы вынуждены использовать дополнительные скобки.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70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операция </a:t>
            </a:r>
            <a:r>
              <a:rPr lang="en-US" baseline="0" dirty="0"/>
              <a:t>XOR</a:t>
            </a:r>
            <a:r>
              <a:rPr lang="ru-RU" baseline="0" dirty="0"/>
              <a:t> </a:t>
            </a:r>
            <a:r>
              <a:rPr lang="ru-RU" baseline="0" dirty="0" err="1"/>
              <a:t>инвретирует</a:t>
            </a:r>
            <a:r>
              <a:rPr lang="ru-RU" baseline="0" dirty="0"/>
              <a:t> те биты первого операнда, в позициях которых у второго операнда стоят </a:t>
            </a:r>
            <a:r>
              <a:rPr lang="en-US" baseline="0" dirty="0"/>
              <a:t>'1'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9703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операция </a:t>
            </a:r>
            <a:r>
              <a:rPr lang="en-US" baseline="0" dirty="0"/>
              <a:t>XOR</a:t>
            </a:r>
            <a:r>
              <a:rPr lang="ru-RU" baseline="0" dirty="0"/>
              <a:t> </a:t>
            </a:r>
            <a:r>
              <a:rPr lang="ru-RU" baseline="0" dirty="0" err="1"/>
              <a:t>инвретирует</a:t>
            </a:r>
            <a:r>
              <a:rPr lang="ru-RU" baseline="0" dirty="0"/>
              <a:t> те биты первого операнда, в позициях которых у второго операнда стоят </a:t>
            </a:r>
            <a:r>
              <a:rPr lang="en-US" baseline="0" dirty="0"/>
              <a:t>'1'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6538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понимания</a:t>
            </a:r>
            <a:r>
              <a:rPr lang="ru-RU" baseline="0" dirty="0"/>
              <a:t> битовых операций можно вместо переменной типа </a:t>
            </a:r>
            <a:r>
              <a:rPr lang="en-US" baseline="0" dirty="0"/>
              <a:t>char </a:t>
            </a:r>
            <a:r>
              <a:rPr lang="ru-RU" baseline="0" dirty="0"/>
              <a:t>представлять группу из 8 переменных типа </a:t>
            </a:r>
            <a:r>
              <a:rPr lang="en-US" baseline="0" dirty="0"/>
              <a:t>bool</a:t>
            </a:r>
            <a:r>
              <a:rPr lang="ru-RU" baseline="0" dirty="0"/>
              <a:t>, все побитовые операции производятся параллельно со всей группой.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381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584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6551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581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безтиповых</a:t>
            </a:r>
            <a:r>
              <a:rPr lang="ru-RU" dirty="0"/>
              <a:t> языках (ассемблер) пользовательские типы создаются и обрабатываются вручную, при</a:t>
            </a:r>
            <a:r>
              <a:rPr lang="ru-RU" baseline="0" dirty="0"/>
              <a:t> этом корректность обращения к переменным такого пользовательского типа никак не контролируется компилятором. Кроме того часто при разработке программ возникает необходимость изменить пользовательский тип. В таком случае при обновлении обращений к такой переменной в программе легко пропустить одно-два использования и получить трудно обнаруживаемую ошибку: тип переменной поменялся, а обращение к ней идёт по старому.</a:t>
            </a:r>
            <a:br>
              <a:rPr lang="ru-RU" baseline="0" dirty="0"/>
            </a:br>
            <a:r>
              <a:rPr lang="ru-RU" baseline="0" dirty="0"/>
              <a:t>Это одна из существенных проблем ограничивающих максимальный возможный размер программы написанной на </a:t>
            </a:r>
            <a:r>
              <a:rPr lang="ru-RU" baseline="0" dirty="0" err="1"/>
              <a:t>асемблере</a:t>
            </a:r>
            <a:r>
              <a:rPr lang="ru-RU" baseline="0" dirty="0"/>
              <a:t>.</a:t>
            </a:r>
          </a:p>
          <a:p>
            <a:endParaRPr lang="ru-RU" baseline="0" dirty="0"/>
          </a:p>
          <a:p>
            <a:r>
              <a:rPr lang="ru-RU" dirty="0"/>
              <a:t>Языки высокого уровня</a:t>
            </a:r>
            <a:r>
              <a:rPr lang="ru-RU" baseline="0" dirty="0"/>
              <a:t> предоставляют более удобный способ для объявления пользовательских типов и контролируют, что обращение к переменным такого типа будет корректным.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9022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Таблица включает операции с указателями (</a:t>
            </a:r>
            <a:r>
              <a:rPr lang="ru-RU" dirty="0" err="1"/>
              <a:t>указатель_на</a:t>
            </a:r>
            <a:r>
              <a:rPr lang="ru-RU" dirty="0"/>
              <a:t> _структуру, </a:t>
            </a:r>
            <a:r>
              <a:rPr lang="ru-RU" dirty="0" err="1"/>
              <a:t>идентификатор_члена</a:t>
            </a:r>
            <a:r>
              <a:rPr lang="ru-RU" dirty="0"/>
              <a:t>, </a:t>
            </a:r>
            <a:r>
              <a:rPr lang="ru-RU" dirty="0" err="1"/>
              <a:t>идентификатор_структуры</a:t>
            </a:r>
            <a:r>
              <a:rPr lang="ru-RU" dirty="0"/>
              <a:t>, взятие указателя, разыменование</a:t>
            </a:r>
            <a:r>
              <a:rPr lang="ru-RU" baseline="0" dirty="0"/>
              <a:t> указателя</a:t>
            </a:r>
            <a:r>
              <a:rPr lang="ru-RU" dirty="0"/>
              <a:t>), которые будут рассмотрены в третьей лабораторной на практике.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7287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4547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 на внимательность: что за тип </a:t>
            </a:r>
            <a:r>
              <a:rPr lang="en-US" dirty="0"/>
              <a:t>long double, </a:t>
            </a:r>
            <a:r>
              <a:rPr lang="ru-RU" dirty="0"/>
              <a:t>сколько</a:t>
            </a:r>
            <a:r>
              <a:rPr lang="ru-RU" baseline="0" dirty="0"/>
              <a:t> бит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9909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static_cast </a:t>
            </a:r>
            <a:r>
              <a:rPr lang="ru-RU" dirty="0"/>
              <a:t>используется когда надо преобразовать</a:t>
            </a:r>
            <a:r>
              <a:rPr lang="ru-RU" baseline="0" dirty="0"/>
              <a:t> значение переменной к значению другого типа, чаще всего при этом изменяется битовое представление числа в памяти. Исключение – преобразование </a:t>
            </a:r>
            <a:r>
              <a:rPr lang="en-US" baseline="0" dirty="0"/>
              <a:t>signed </a:t>
            </a:r>
            <a:r>
              <a:rPr lang="ru-RU" baseline="0" dirty="0"/>
              <a:t>типа к аналогичному </a:t>
            </a:r>
            <a:r>
              <a:rPr lang="en-US" baseline="0" dirty="0"/>
              <a:t>unsigned </a:t>
            </a:r>
            <a:r>
              <a:rPr lang="ru-RU" baseline="0" dirty="0"/>
              <a:t>типу.</a:t>
            </a:r>
          </a:p>
          <a:p>
            <a:r>
              <a:rPr lang="ru-RU" baseline="0" dirty="0"/>
              <a:t>Другие операторы преобразования типа будут рассмотрены в соответствующих разделах, пока перечислю без объяснений:</a:t>
            </a:r>
            <a:endParaRPr lang="en-US" baseline="0" dirty="0"/>
          </a:p>
          <a:p>
            <a:r>
              <a:rPr lang="en-US" baseline="0" dirty="0"/>
              <a:t>reinterpret_cast&lt;</a:t>
            </a:r>
            <a:r>
              <a:rPr lang="ru-RU" dirty="0"/>
              <a:t>Требуемый тип</a:t>
            </a:r>
            <a:r>
              <a:rPr lang="en-US" baseline="0" dirty="0"/>
              <a:t>&gt;</a:t>
            </a:r>
            <a:r>
              <a:rPr lang="ru-RU" baseline="0" dirty="0"/>
              <a:t> - в теме про указатели</a:t>
            </a:r>
          </a:p>
          <a:p>
            <a:r>
              <a:rPr lang="en-US" dirty="0" err="1"/>
              <a:t>dynamic_cast</a:t>
            </a:r>
            <a:r>
              <a:rPr lang="en-US" dirty="0"/>
              <a:t>&lt;</a:t>
            </a:r>
            <a:r>
              <a:rPr lang="ru-RU" dirty="0"/>
              <a:t>Требуемый тип</a:t>
            </a:r>
            <a:r>
              <a:rPr lang="en-US" dirty="0"/>
              <a:t>&gt;</a:t>
            </a:r>
            <a:r>
              <a:rPr lang="ru-RU" dirty="0"/>
              <a:t> - в теме про классы, подраздел про наследование</a:t>
            </a:r>
            <a:endParaRPr lang="en-US" dirty="0"/>
          </a:p>
          <a:p>
            <a:r>
              <a:rPr lang="en-US" dirty="0" err="1"/>
              <a:t>const_cast</a:t>
            </a:r>
            <a:r>
              <a:rPr lang="en-US" dirty="0"/>
              <a:t>&lt;</a:t>
            </a:r>
            <a:r>
              <a:rPr lang="ru-RU" dirty="0"/>
              <a:t>Требуемый тип</a:t>
            </a:r>
            <a:r>
              <a:rPr lang="en-US" dirty="0"/>
              <a:t>&gt;</a:t>
            </a:r>
            <a:r>
              <a:rPr lang="ru-RU" dirty="0"/>
              <a:t> - редко</a:t>
            </a:r>
            <a:r>
              <a:rPr lang="ru-RU" baseline="0" dirty="0"/>
              <a:t> используемый, поэтому </a:t>
            </a:r>
            <a:r>
              <a:rPr lang="ru-RU" dirty="0"/>
              <a:t>отдельно в</a:t>
            </a:r>
            <a:r>
              <a:rPr lang="ru-RU" baseline="0" dirty="0"/>
              <a:t> нашем курсе не рассматривается, позволяет добавлять/удалять у типа модификаторы (например </a:t>
            </a:r>
            <a:r>
              <a:rPr lang="en-US" baseline="0" dirty="0"/>
              <a:t>const, volatile</a:t>
            </a:r>
            <a:r>
              <a:rPr lang="ru-RU" baseline="0" dirty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2705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этом примере показывается</a:t>
            </a:r>
            <a:r>
              <a:rPr lang="ru-RU" baseline="0" dirty="0"/>
              <a:t> ошибка, возникшая из-за неучтённого диапазона возможных значений переменной: после умножения на 10 значение не помещается в переменной типа </a:t>
            </a:r>
            <a:r>
              <a:rPr lang="en-US" baseline="0" dirty="0"/>
              <a:t>int</a:t>
            </a:r>
            <a:r>
              <a:rPr lang="ru-RU" baseline="0" dirty="0"/>
              <a:t>, старшие значащие биты результата теряются, поэтому после деления на 10 не получается исходное число.</a:t>
            </a:r>
          </a:p>
          <a:p>
            <a:r>
              <a:rPr lang="ru-RU" baseline="0" dirty="0" err="1"/>
              <a:t>Лафоре</a:t>
            </a:r>
            <a:r>
              <a:rPr lang="ru-RU" baseline="0" dirty="0"/>
              <a:t> предлагает использовать для хранения промежуточного результата тип с большим количеством разрядов (</a:t>
            </a:r>
            <a:r>
              <a:rPr lang="en-US" baseline="0" dirty="0"/>
              <a:t>double </a:t>
            </a:r>
            <a:r>
              <a:rPr lang="ru-RU" baseline="0" dirty="0"/>
              <a:t>позволяет хранить 15 десятичных разрядов числа, против </a:t>
            </a:r>
            <a:r>
              <a:rPr lang="en-US" baseline="0" dirty="0"/>
              <a:t>9 </a:t>
            </a:r>
            <a:r>
              <a:rPr lang="ru-RU" baseline="0" dirty="0"/>
              <a:t>у типа </a:t>
            </a:r>
            <a:r>
              <a:rPr lang="en-US" baseline="0" dirty="0"/>
              <a:t>int)</a:t>
            </a:r>
            <a:r>
              <a:rPr lang="ru-RU" baseline="0" dirty="0"/>
              <a:t>. Для этого один из операндов преобразуется с помощью </a:t>
            </a:r>
            <a:r>
              <a:rPr lang="en-US" baseline="0" dirty="0"/>
              <a:t>static_cast </a:t>
            </a:r>
            <a:r>
              <a:rPr lang="ru-RU" baseline="0" dirty="0"/>
              <a:t>к типу </a:t>
            </a:r>
            <a:r>
              <a:rPr lang="en-US" baseline="0" dirty="0"/>
              <a:t>double</a:t>
            </a:r>
            <a:r>
              <a:rPr lang="ru-RU" baseline="0" dirty="0"/>
              <a:t>,</a:t>
            </a:r>
            <a:r>
              <a:rPr lang="en-US" baseline="0" dirty="0"/>
              <a:t> </a:t>
            </a:r>
            <a:r>
              <a:rPr lang="ru-RU" baseline="0" dirty="0"/>
              <a:t>тогда результат операции также будет типа </a:t>
            </a:r>
            <a:r>
              <a:rPr lang="en-US" baseline="0" dirty="0"/>
              <a:t>double, </a:t>
            </a:r>
            <a:r>
              <a:rPr lang="ru-RU" baseline="0" dirty="0"/>
              <a:t>дальнейшая запись результата деления на 10 неявно преобразуется к типу переменной назначения </a:t>
            </a:r>
            <a:r>
              <a:rPr lang="en-US" baseline="0" dirty="0"/>
              <a:t>int(</a:t>
            </a:r>
            <a:r>
              <a:rPr lang="ru-RU" baseline="0" dirty="0"/>
              <a:t>при этом компилятор выдаст тут предупреждение о потере значащих бит при таком преобразовании).</a:t>
            </a:r>
          </a:p>
          <a:p>
            <a:r>
              <a:rPr lang="ru-RU" baseline="0" dirty="0"/>
              <a:t>Примечание: такого же результата можно было добиться если преобразовать к типу </a:t>
            </a:r>
            <a:r>
              <a:rPr lang="en-US" baseline="0" dirty="0"/>
              <a:t>double</a:t>
            </a:r>
            <a:r>
              <a:rPr lang="ru-RU" baseline="0" dirty="0"/>
              <a:t> операнд литерал 10.0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8804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</a:t>
            </a:r>
            <a:r>
              <a:rPr lang="ru-RU" baseline="0" dirty="0"/>
              <a:t> пример с предыдущего слайда, но для хранения промежуточного результата используется переменная формата </a:t>
            </a:r>
            <a:r>
              <a:rPr lang="en-US" baseline="0" dirty="0"/>
              <a:t>float.</a:t>
            </a:r>
          </a:p>
          <a:p>
            <a:r>
              <a:rPr lang="ru-RU" dirty="0"/>
              <a:t>Формат</a:t>
            </a:r>
            <a:r>
              <a:rPr lang="ru-RU" baseline="0" dirty="0"/>
              <a:t> </a:t>
            </a:r>
            <a:r>
              <a:rPr lang="en-US" baseline="0" dirty="0"/>
              <a:t>float </a:t>
            </a:r>
            <a:r>
              <a:rPr lang="ru-RU" baseline="0" dirty="0"/>
              <a:t>позволяет хранить лишь 7 значащих цифр числа, поэтому последние разряды должны быть искажены.</a:t>
            </a:r>
          </a:p>
          <a:p>
            <a:r>
              <a:rPr lang="ru-RU" baseline="0" dirty="0"/>
              <a:t>Однако в первом примере этого не происходит. Почему?</a:t>
            </a:r>
          </a:p>
          <a:p>
            <a:r>
              <a:rPr lang="ru-RU" baseline="0" dirty="0"/>
              <a:t>Ответ</a:t>
            </a:r>
            <a:r>
              <a:rPr lang="en-US" baseline="0" dirty="0"/>
              <a:t>:</a:t>
            </a:r>
            <a:r>
              <a:rPr lang="ru-RU" baseline="0" dirty="0"/>
              <a:t> потому что промежуточные вычисления в формате с плавающей запятой всегда выполняются в формате </a:t>
            </a:r>
            <a:r>
              <a:rPr lang="en-US" baseline="0" dirty="0"/>
              <a:t>double (</a:t>
            </a:r>
            <a:r>
              <a:rPr lang="ru-RU" baseline="0" dirty="0"/>
              <a:t>на современных процессорах персональных компьютеров, на процессорах другого типа может быть иначе).</a:t>
            </a:r>
          </a:p>
          <a:p>
            <a:r>
              <a:rPr lang="ru-RU" baseline="0" dirty="0"/>
              <a:t>Во втором примере промежуточный результат принудительно сохраняется в переменной типа </a:t>
            </a:r>
            <a:r>
              <a:rPr lang="en-US" baseline="0" dirty="0"/>
              <a:t>float </a:t>
            </a:r>
            <a:r>
              <a:rPr lang="ru-RU" baseline="0" dirty="0"/>
              <a:t>и в этот момент последние разряды искажаются.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447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Эти типы есть во всех языках на персональных компьютерах, поскольку они реализуются </a:t>
            </a:r>
            <a:r>
              <a:rPr lang="ru-RU" dirty="0" err="1"/>
              <a:t>аппаратно</a:t>
            </a:r>
            <a:r>
              <a:rPr lang="ru-RU" dirty="0"/>
              <a:t> на уровне процессора.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244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унарные</a:t>
            </a:r>
            <a:r>
              <a:rPr lang="ru-RU" baseline="0" dirty="0"/>
              <a:t> – принимают один операнд: "логическое не", операция взятия адреса и   т. д.</a:t>
            </a:r>
          </a:p>
          <a:p>
            <a:r>
              <a:rPr lang="ru-RU" baseline="0" dirty="0"/>
              <a:t>бинарные – принимают два операнда: сложение, умножение, все операции сравнения и т.д.</a:t>
            </a:r>
          </a:p>
          <a:p>
            <a:r>
              <a:rPr lang="ru-RU" baseline="0" dirty="0"/>
              <a:t>тернарная – три операнда, такая операция только одна, о ней на отдельном слайде ниже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587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Неявное</a:t>
            </a:r>
            <a:r>
              <a:rPr lang="ru-RU" baseline="0" dirty="0"/>
              <a:t> преобразование типа при присвоении происходит: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незаметно если типы совпадают, либо если переменная в левой части знака равно имеет больший диапазон возможных значений чем источник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с выдачей предупреждения </a:t>
            </a:r>
            <a:r>
              <a:rPr lang="en-US" baseline="0" dirty="0"/>
              <a:t>(Warning) </a:t>
            </a:r>
            <a:r>
              <a:rPr lang="ru-RU" baseline="0" dirty="0"/>
              <a:t>компилятором, если при присвоении диапазон возможных значений сужается, а значит часть информации может потеряться (например, если значение переменной </a:t>
            </a:r>
            <a:r>
              <a:rPr lang="en-US" baseline="0" dirty="0"/>
              <a:t>int </a:t>
            </a:r>
            <a:r>
              <a:rPr lang="ru-RU" baseline="0" dirty="0"/>
              <a:t>попытаться присвоить переменой типа </a:t>
            </a:r>
            <a:r>
              <a:rPr lang="en-US" baseline="0" dirty="0"/>
              <a:t>unsigned char</a:t>
            </a:r>
            <a:r>
              <a:rPr lang="ru-RU" baseline="0" dirty="0"/>
              <a:t>, то значения большие 255 буду повреждены).</a:t>
            </a:r>
            <a:br>
              <a:rPr lang="ru-RU" baseline="0" dirty="0"/>
            </a:br>
            <a:r>
              <a:rPr lang="ru-RU" baseline="0" dirty="0"/>
              <a:t>При этом код будет скомпилирован, но это место, где потенциально может происходить логическая ошибка.</a:t>
            </a:r>
          </a:p>
          <a:p>
            <a:pPr marL="0" indent="0">
              <a:buFontTx/>
              <a:buNone/>
            </a:pPr>
            <a:r>
              <a:rPr lang="ru-RU" baseline="0" dirty="0"/>
              <a:t>Отсюда правило: все </a:t>
            </a:r>
            <a:r>
              <a:rPr lang="en-US" baseline="0" dirty="0"/>
              <a:t>warning'</a:t>
            </a:r>
            <a:r>
              <a:rPr lang="ru-RU" baseline="0" dirty="0"/>
              <a:t>и из кода надо вычищать. Если вы действительно желаете сделать преобразование с потерей точности, то следует описать преобразование явно, тогда компилятор не будет выдавать предупреждений. Например так:</a:t>
            </a:r>
          </a:p>
          <a:p>
            <a:pPr marL="0" indent="0">
              <a:buFontTx/>
              <a:buNone/>
            </a:pPr>
            <a:r>
              <a:rPr lang="en-US" baseline="0" dirty="0"/>
              <a:t>unsigned char x = (unsigned char)0x12345678;</a:t>
            </a:r>
          </a:p>
          <a:p>
            <a:pPr marL="0" indent="0">
              <a:buFontTx/>
              <a:buNone/>
            </a:pPr>
            <a:r>
              <a:rPr lang="ru-RU" baseline="0" dirty="0"/>
              <a:t>В переменную </a:t>
            </a:r>
            <a:r>
              <a:rPr lang="en-US" baseline="0" dirty="0"/>
              <a:t>x </a:t>
            </a:r>
            <a:r>
              <a:rPr lang="ru-RU" baseline="0" dirty="0"/>
              <a:t>попадут младшие 8 бит числа </a:t>
            </a:r>
            <a:r>
              <a:rPr lang="en-US" baseline="0" dirty="0"/>
              <a:t>0x12345678, </a:t>
            </a:r>
            <a:r>
              <a:rPr lang="ru-RU" baseline="0" dirty="0"/>
              <a:t>а именно </a:t>
            </a:r>
            <a:r>
              <a:rPr lang="en-US" baseline="0" dirty="0"/>
              <a:t>0x78.</a:t>
            </a:r>
          </a:p>
          <a:p>
            <a:pPr marL="0" indent="0">
              <a:buFontTx/>
              <a:buNone/>
            </a:pPr>
            <a:r>
              <a:rPr lang="ru-RU" baseline="0" dirty="0"/>
              <a:t>Пример приведён в шестнадцатеричной системе счисления, чтобы было видно какие биты теряются.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778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L-value</a:t>
            </a:r>
            <a:r>
              <a:rPr lang="en-US" baseline="0" dirty="0"/>
              <a:t> – </a:t>
            </a:r>
            <a:r>
              <a:rPr lang="ru-RU" baseline="0" dirty="0"/>
              <a:t>то что слева от знака равно, то есть куда можно сохранить результат вычисления выражения.</a:t>
            </a:r>
          </a:p>
          <a:p>
            <a:r>
              <a:rPr lang="en-US" baseline="0" dirty="0"/>
              <a:t>R-value – </a:t>
            </a:r>
            <a:r>
              <a:rPr lang="ru-RU" baseline="0" dirty="0"/>
              <a:t>то что справа от знака равно, то есть это и есть результат в вычисления выражения.</a:t>
            </a:r>
          </a:p>
          <a:p>
            <a:endParaRPr lang="ru-RU" baseline="0" dirty="0"/>
          </a:p>
          <a:p>
            <a:r>
              <a:rPr lang="ru-RU" baseline="0" dirty="0"/>
              <a:t>Чуть позже мы пройдём эту терминологию подробнее.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152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выводе на экран переменной типа </a:t>
            </a:r>
            <a:r>
              <a:rPr lang="en-US" dirty="0"/>
              <a:t>char </a:t>
            </a:r>
            <a:r>
              <a:rPr lang="ru-RU" dirty="0"/>
              <a:t>выводится символ, код которого хранится в этой переменной.</a:t>
            </a:r>
            <a:br>
              <a:rPr lang="ru-RU" dirty="0"/>
            </a:br>
            <a:r>
              <a:rPr lang="ru-RU" dirty="0"/>
              <a:t>Поэтому чтобы вывести сам этот код, мы записываем это значение в переменную типа </a:t>
            </a:r>
            <a:r>
              <a:rPr lang="en-US" dirty="0"/>
              <a:t>int. </a:t>
            </a:r>
            <a:r>
              <a:rPr lang="ru-RU" dirty="0"/>
              <a:t>При выводе на экран переменной типа </a:t>
            </a:r>
            <a:r>
              <a:rPr lang="en-US" dirty="0"/>
              <a:t>int</a:t>
            </a:r>
            <a:r>
              <a:rPr lang="ru-RU" dirty="0"/>
              <a:t> всегда выводится само </a:t>
            </a:r>
            <a:r>
              <a:rPr lang="ru-RU" dirty="0" err="1"/>
              <a:t>зхранящееся</a:t>
            </a:r>
            <a:r>
              <a:rPr lang="ru-RU" dirty="0"/>
              <a:t> в ней число.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33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189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25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328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44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3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885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07222" y="567287"/>
            <a:ext cx="8536778" cy="5710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1. Компьютеры и информация</a:t>
            </a:r>
            <a:endParaRPr lang="en-US" b="1" dirty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indent="-263525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1. Принципы работы компьютера</a:t>
            </a:r>
            <a:endParaRPr lang="en-US" dirty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2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Тема 2. Информация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627062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Тема 3. Представление данных в компьютере</a:t>
            </a:r>
          </a:p>
          <a:p>
            <a:pPr marL="628650" indent="-628650" defTabSz="628650">
              <a:lnSpc>
                <a:spcPct val="107000"/>
              </a:lnSpc>
              <a:spcAft>
                <a:spcPts val="0"/>
              </a:spcAft>
            </a:pPr>
            <a:r>
              <a:rPr lang="ru-RU" sz="3600" b="1" u="sng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2. Основы</a:t>
            </a:r>
            <a:r>
              <a:rPr lang="en-US" sz="3600" b="1" u="sng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b="1" u="sng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программирования</a:t>
            </a:r>
            <a:endParaRPr lang="en-US" sz="3600" b="1" u="sng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2">
              <a:lnSpc>
                <a:spcPct val="107000"/>
              </a:lnSpc>
              <a:spcAft>
                <a:spcPts val="0"/>
              </a:spcAft>
              <a:buClr>
                <a:schemeClr val="bg1">
                  <a:lumMod val="65000"/>
                </a:schemeClr>
              </a:buClr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Тема 4. Языки программирования</a:t>
            </a:r>
          </a:p>
          <a:p>
            <a:pPr marL="627063" indent="-452438">
              <a:lnSpc>
                <a:spcPct val="107000"/>
              </a:lnSpc>
              <a:spcAft>
                <a:spcPts val="0"/>
              </a:spcAft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5. Базовые элементы языка программирования</a:t>
            </a:r>
          </a:p>
          <a:p>
            <a:pPr marL="628650" indent="-454025">
              <a:lnSpc>
                <a:spcPct val="107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sz="3600" b="1" i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6. Концепция типа данных</a:t>
            </a:r>
            <a:endParaRPr lang="en-US" sz="3600" b="1" i="1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indent="-263525">
              <a:lnSpc>
                <a:spcPct val="107000"/>
              </a:lnSpc>
            </a:pPr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Раздел 3. Процедурное программирование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pPr marL="714375" indent="-87313">
              <a:lnSpc>
                <a:spcPct val="107000"/>
              </a:lnSpc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7. Введение в процедурное и структурное программирование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714375" indent="-87313">
              <a:lnSpc>
                <a:spcPct val="107000"/>
              </a:lnSpc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8. Управляющие инструкции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714375" indent="-87313">
              <a:lnSpc>
                <a:spcPct val="107000"/>
              </a:lnSpc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9. Базовые структуры данных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714375" indent="-87313">
              <a:lnSpc>
                <a:spcPct val="107000"/>
              </a:lnSpc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10. Управление памятью</a:t>
            </a:r>
          </a:p>
          <a:p>
            <a:pPr marL="714375" indent="-87313">
              <a:lnSpc>
                <a:spcPct val="107000"/>
              </a:lnSpc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11. Функции </a:t>
            </a:r>
          </a:p>
          <a:p>
            <a:pPr marL="627063">
              <a:lnSpc>
                <a:spcPct val="107000"/>
              </a:lnSpc>
              <a:buClr>
                <a:prstClr val="white">
                  <a:lumMod val="65000"/>
                </a:prst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12. Асимптотическая оценка сложности алгоритмов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  <a:p>
            <a:pPr marL="627063" lvl="0">
              <a:lnSpc>
                <a:spcPct val="107000"/>
              </a:lnSpc>
              <a:buClr>
                <a:prstClr val="white">
                  <a:lumMod val="65000"/>
                </a:prst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13. Рекурсия</a:t>
            </a:r>
          </a:p>
          <a:p>
            <a:pPr marL="627063" lvl="0">
              <a:lnSpc>
                <a:spcPct val="107000"/>
              </a:lnSpc>
              <a:buClr>
                <a:prstClr val="white">
                  <a:lumMod val="65000"/>
                </a:prst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14. Связанные динамические структуры данных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982551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Операция присваивания:</a:t>
            </a:r>
            <a:b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правила преобразования типов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552119"/>
              </p:ext>
            </p:extLst>
          </p:nvPr>
        </p:nvGraphicFramePr>
        <p:xfrm>
          <a:off x="251520" y="1376772"/>
          <a:ext cx="8640961" cy="4637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9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1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248">
                <a:tc>
                  <a:txBody>
                    <a:bodyPr/>
                    <a:lstStyle/>
                    <a:p>
                      <a:r>
                        <a:rPr lang="en-US" sz="2200" b="1" dirty="0"/>
                        <a:t>L</a:t>
                      </a:r>
                      <a:r>
                        <a:rPr lang="ru-RU" sz="2200" b="1" dirty="0"/>
                        <a:t>-</a:t>
                      </a:r>
                      <a:r>
                        <a:rPr lang="en-US" sz="2200" b="1" dirty="0"/>
                        <a:t>value</a:t>
                      </a:r>
                      <a:r>
                        <a:rPr lang="en-US" sz="2200" b="1" baseline="0" dirty="0"/>
                        <a:t>   =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R-value 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1" dirty="0"/>
                        <a:t>Возможные</a:t>
                      </a:r>
                      <a:r>
                        <a:rPr lang="ru-RU" sz="2200" b="1" baseline="0" dirty="0"/>
                        <a:t> потери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char,</a:t>
                      </a:r>
                      <a:r>
                        <a:rPr lang="en-US" sz="2200" baseline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signed</a:t>
                      </a:r>
                      <a:r>
                        <a:rPr lang="en-US" sz="2200" baseline="0">
                          <a:solidFill>
                            <a:srgbClr val="0000FF"/>
                          </a:solidFill>
                        </a:rPr>
                        <a:t>  char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unsigned char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Если</a:t>
                      </a:r>
                      <a:r>
                        <a:rPr lang="ru-RU" sz="2200" baseline="0" dirty="0"/>
                        <a:t> </a:t>
                      </a:r>
                      <a:r>
                        <a:rPr lang="en-US" sz="2200" baseline="0" dirty="0"/>
                        <a:t>R-value &gt; 127</a:t>
                      </a:r>
                      <a:r>
                        <a:rPr lang="ru-RU" sz="2200" baseline="0" dirty="0"/>
                        <a:t>, результатом будет отрицательное число</a:t>
                      </a:r>
                      <a:r>
                        <a:rPr lang="en-US" sz="2200" baseline="0" dirty="0"/>
                        <a:t> </a:t>
                      </a:r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248">
                <a:tc>
                  <a:txBody>
                    <a:bodyPr/>
                    <a:lstStyle/>
                    <a:p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2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248">
                <a:tc>
                  <a:txBody>
                    <a:bodyPr/>
                    <a:lstStyle/>
                    <a:p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2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248">
                <a:tc>
                  <a:txBody>
                    <a:bodyPr/>
                    <a:lstStyle/>
                    <a:p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2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489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Операция присваивания:</a:t>
            </a:r>
            <a:b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				</a:t>
            </a:r>
            <a:r>
              <a:rPr lang="en-US" sz="3900">
                <a:solidFill>
                  <a:srgbClr val="0000FF"/>
                </a:solidFill>
              </a:rPr>
              <a:t>unsigned char -&gt; signed char</a:t>
            </a:r>
            <a:endParaRPr lang="ru-RU" sz="3900">
              <a:solidFill>
                <a:srgbClr val="0000FF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844824"/>
            <a:ext cx="59406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unsigned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239;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480212" y="3176972"/>
            <a:ext cx="2376264" cy="20882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я  </a:t>
            </a:r>
            <a:r>
              <a:rPr lang="ru-RU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239</a:t>
            </a:r>
          </a:p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я  -17 </a:t>
            </a: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</a:t>
            </a:r>
            <a:r>
              <a:rPr lang="en-US" sz="2200" b="1" dirty="0">
                <a:solidFill>
                  <a:srgbClr val="FF8585"/>
                </a:solidFill>
                <a:sym typeface="Wingdings" pitchFamily="2" charset="2"/>
              </a:rPr>
              <a:t></a:t>
            </a:r>
            <a:endParaRPr lang="ru-RU" sz="2200" b="1" dirty="0">
              <a:solidFill>
                <a:srgbClr val="FF8585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993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Операция присваивания:</a:t>
            </a:r>
            <a:b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правила преобразования типов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05576"/>
              </p:ext>
            </p:extLst>
          </p:nvPr>
        </p:nvGraphicFramePr>
        <p:xfrm>
          <a:off x="251520" y="1376772"/>
          <a:ext cx="8640961" cy="4702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9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1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248">
                <a:tc>
                  <a:txBody>
                    <a:bodyPr/>
                    <a:lstStyle/>
                    <a:p>
                      <a:r>
                        <a:rPr lang="en-US" sz="2200" b="1" dirty="0"/>
                        <a:t>L</a:t>
                      </a:r>
                      <a:r>
                        <a:rPr lang="ru-RU" sz="2200" b="1" dirty="0"/>
                        <a:t>-</a:t>
                      </a:r>
                      <a:r>
                        <a:rPr lang="en-US" sz="2200" b="1" dirty="0"/>
                        <a:t>value</a:t>
                      </a:r>
                      <a:r>
                        <a:rPr lang="en-US" sz="2200" b="1" baseline="0" dirty="0"/>
                        <a:t>   =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/>
                        <a:t>R-value </a:t>
                      </a:r>
                      <a:endParaRPr lang="ru-RU" sz="2200" b="1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1" dirty="0"/>
                        <a:t>Возможные</a:t>
                      </a:r>
                      <a:r>
                        <a:rPr lang="ru-RU" sz="2200" b="1" baseline="0" dirty="0"/>
                        <a:t> потери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char,</a:t>
                      </a:r>
                      <a:r>
                        <a:rPr lang="en-US" sz="2200" baseline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signed</a:t>
                      </a:r>
                      <a:r>
                        <a:rPr lang="en-US" sz="2200" baseline="0">
                          <a:solidFill>
                            <a:srgbClr val="0000FF"/>
                          </a:solidFill>
                        </a:rPr>
                        <a:t>  char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unsigned char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/>
                        <a:t>Если</a:t>
                      </a:r>
                      <a:r>
                        <a:rPr lang="ru-RU" sz="2200" baseline="0"/>
                        <a:t> </a:t>
                      </a:r>
                      <a:r>
                        <a:rPr lang="en-US" sz="2200" baseline="0"/>
                        <a:t>R-value &gt; 127</a:t>
                      </a:r>
                      <a:r>
                        <a:rPr lang="ru-RU" sz="2200" baseline="0"/>
                        <a:t>, результатом будет отрицательное число</a:t>
                      </a:r>
                      <a:r>
                        <a:rPr lang="en-US" sz="2200" baseline="0"/>
                        <a:t> </a:t>
                      </a:r>
                      <a:endParaRPr lang="ru-RU" sz="22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unsigned</a:t>
                      </a:r>
                      <a:r>
                        <a:rPr lang="ru-RU" sz="220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char</a:t>
                      </a:r>
                      <a:r>
                        <a:rPr lang="en-US" sz="2200" baseline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char,</a:t>
                      </a:r>
                      <a:br>
                        <a:rPr lang="ru-RU" sz="2200" dirty="0">
                          <a:solidFill>
                            <a:srgbClr val="0000FF"/>
                          </a:solidFill>
                        </a:rPr>
                      </a:br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signed char</a:t>
                      </a:r>
                      <a:endParaRPr lang="ru-RU" sz="2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Если</a:t>
                      </a:r>
                      <a:r>
                        <a:rPr lang="ru-RU" sz="2200" baseline="0" dirty="0"/>
                        <a:t> </a:t>
                      </a:r>
                      <a:r>
                        <a:rPr lang="en-US" sz="2200" baseline="0" dirty="0"/>
                        <a:t>R-value &lt; 0</a:t>
                      </a:r>
                      <a:r>
                        <a:rPr lang="ru-RU" sz="2200" baseline="0" dirty="0"/>
                        <a:t>, результатом будет положительное число </a:t>
                      </a:r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248">
                <a:tc>
                  <a:txBody>
                    <a:bodyPr/>
                    <a:lstStyle/>
                    <a:p>
                      <a:endParaRPr lang="ru-RU" sz="2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2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248">
                <a:tc>
                  <a:txBody>
                    <a:bodyPr/>
                    <a:lstStyle/>
                    <a:p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2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248">
                <a:tc>
                  <a:txBody>
                    <a:bodyPr/>
                    <a:lstStyle/>
                    <a:p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2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562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Операция присваивания:</a:t>
            </a:r>
            <a:b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				</a:t>
            </a:r>
            <a:r>
              <a:rPr lang="en-US" sz="3900">
                <a:solidFill>
                  <a:srgbClr val="0000FF"/>
                </a:solidFill>
              </a:rPr>
              <a:t>signed char -&gt; unsigned char</a:t>
            </a:r>
            <a:endParaRPr lang="ru-RU" sz="3900">
              <a:solidFill>
                <a:srgbClr val="0000FF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664804"/>
            <a:ext cx="864096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-30;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480212" y="2996952"/>
            <a:ext cx="2376264" cy="20882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 </a:t>
            </a: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-30</a:t>
            </a:r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т   226</a:t>
            </a: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</a:t>
            </a:r>
            <a:r>
              <a:rPr lang="en-US" sz="2200" b="1" dirty="0">
                <a:solidFill>
                  <a:srgbClr val="FF8585"/>
                </a:solidFill>
                <a:sym typeface="Wingdings" pitchFamily="2" charset="2"/>
              </a:rPr>
              <a:t></a:t>
            </a:r>
            <a:endParaRPr lang="ru-RU" sz="2200" b="1" dirty="0">
              <a:solidFill>
                <a:srgbClr val="FF8585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4352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Операция присваивания:</a:t>
            </a:r>
            <a:b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правила преобразования типов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091282"/>
              </p:ext>
            </p:extLst>
          </p:nvPr>
        </p:nvGraphicFramePr>
        <p:xfrm>
          <a:off x="251520" y="1376772"/>
          <a:ext cx="8640961" cy="4702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9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1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248">
                <a:tc>
                  <a:txBody>
                    <a:bodyPr/>
                    <a:lstStyle/>
                    <a:p>
                      <a:r>
                        <a:rPr lang="en-US" sz="2200" b="1" dirty="0"/>
                        <a:t>L</a:t>
                      </a:r>
                      <a:r>
                        <a:rPr lang="ru-RU" sz="2200" b="1" dirty="0"/>
                        <a:t>-</a:t>
                      </a:r>
                      <a:r>
                        <a:rPr lang="en-US" sz="2200" b="1" dirty="0"/>
                        <a:t>value</a:t>
                      </a:r>
                      <a:r>
                        <a:rPr lang="en-US" sz="2200" b="1" baseline="0" dirty="0"/>
                        <a:t>   =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R-value 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1" dirty="0"/>
                        <a:t>Возможные</a:t>
                      </a:r>
                      <a:r>
                        <a:rPr lang="ru-RU" sz="2200" b="1" baseline="0" dirty="0"/>
                        <a:t> потери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char,</a:t>
                      </a:r>
                      <a:r>
                        <a:rPr lang="en-US" sz="2200" baseline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signed</a:t>
                      </a:r>
                      <a:r>
                        <a:rPr lang="en-US" sz="2200" baseline="0">
                          <a:solidFill>
                            <a:srgbClr val="0000FF"/>
                          </a:solidFill>
                        </a:rPr>
                        <a:t>  char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unsigned char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/>
                        <a:t>Если</a:t>
                      </a:r>
                      <a:r>
                        <a:rPr lang="ru-RU" sz="2200" baseline="0"/>
                        <a:t> </a:t>
                      </a:r>
                      <a:r>
                        <a:rPr lang="en-US" sz="2200" baseline="0"/>
                        <a:t>R-value &gt; 127</a:t>
                      </a:r>
                      <a:r>
                        <a:rPr lang="ru-RU" sz="2200" baseline="0"/>
                        <a:t>, результатом будет отрицательное число</a:t>
                      </a:r>
                      <a:r>
                        <a:rPr lang="en-US" sz="2200" baseline="0"/>
                        <a:t> </a:t>
                      </a:r>
                      <a:endParaRPr lang="ru-RU" sz="22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unsigned</a:t>
                      </a:r>
                      <a:r>
                        <a:rPr lang="ru-RU" sz="220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char</a:t>
                      </a:r>
                      <a:r>
                        <a:rPr lang="en-US" sz="2200" baseline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char,</a:t>
                      </a:r>
                      <a:br>
                        <a:rPr lang="ru-RU" sz="2200" dirty="0">
                          <a:solidFill>
                            <a:srgbClr val="0000FF"/>
                          </a:solidFill>
                        </a:rPr>
                      </a:br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signed char</a:t>
                      </a:r>
                      <a:endParaRPr lang="ru-RU" sz="2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Если</a:t>
                      </a:r>
                      <a:r>
                        <a:rPr lang="ru-RU" sz="2200" baseline="0" dirty="0"/>
                        <a:t> </a:t>
                      </a:r>
                      <a:r>
                        <a:rPr lang="en-US" sz="2200" baseline="0" dirty="0"/>
                        <a:t>R-value &lt; 0</a:t>
                      </a:r>
                      <a:r>
                        <a:rPr lang="ru-RU" sz="2200" baseline="0" dirty="0"/>
                        <a:t>, результатом будет положительное число </a:t>
                      </a:r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248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char</a:t>
                      </a:r>
                      <a:r>
                        <a:rPr lang="en-US" sz="2200" baseline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short, short int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/>
                        <a:t>Старшие</a:t>
                      </a:r>
                      <a:r>
                        <a:rPr lang="ru-RU" sz="2200" baseline="0"/>
                        <a:t> 8 бит</a:t>
                      </a:r>
                      <a:endParaRPr lang="ru-RU" sz="22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248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char</a:t>
                      </a:r>
                      <a:r>
                        <a:rPr lang="en-US" sz="2200" baseline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int, long int 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/>
                        <a:t>Старшие</a:t>
                      </a:r>
                      <a:r>
                        <a:rPr lang="ru-RU" sz="2200" baseline="0"/>
                        <a:t> 24 бит</a:t>
                      </a:r>
                      <a:endParaRPr lang="ru-RU" sz="22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248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short,</a:t>
                      </a:r>
                      <a:r>
                        <a:rPr lang="en-US" sz="2200" baseline="0">
                          <a:solidFill>
                            <a:srgbClr val="0000FF"/>
                          </a:solidFill>
                        </a:rPr>
                        <a:t> short int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int, long int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/>
                        <a:t>Старшие</a:t>
                      </a:r>
                      <a:r>
                        <a:rPr lang="ru-RU" sz="2200" baseline="0"/>
                        <a:t> 16 бит</a:t>
                      </a:r>
                      <a:endParaRPr lang="ru-RU" sz="22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endParaRPr lang="ru-RU" sz="2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382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Операция присваивания:</a:t>
            </a:r>
            <a:b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правила преобразования типов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159818"/>
              </p:ext>
            </p:extLst>
          </p:nvPr>
        </p:nvGraphicFramePr>
        <p:xfrm>
          <a:off x="251520" y="1376772"/>
          <a:ext cx="8640961" cy="47678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9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1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248">
                <a:tc>
                  <a:txBody>
                    <a:bodyPr/>
                    <a:lstStyle/>
                    <a:p>
                      <a:r>
                        <a:rPr lang="en-US" sz="2200" b="1" dirty="0"/>
                        <a:t>L</a:t>
                      </a:r>
                      <a:r>
                        <a:rPr lang="ru-RU" sz="2200" b="1" dirty="0"/>
                        <a:t>-</a:t>
                      </a:r>
                      <a:r>
                        <a:rPr lang="en-US" sz="2200" b="1" dirty="0"/>
                        <a:t>value</a:t>
                      </a:r>
                      <a:r>
                        <a:rPr lang="en-US" sz="2200" b="1" baseline="0" dirty="0"/>
                        <a:t>   =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R-value 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1" dirty="0"/>
                        <a:t>Возможные</a:t>
                      </a:r>
                      <a:r>
                        <a:rPr lang="ru-RU" sz="2200" b="1" baseline="0" dirty="0"/>
                        <a:t> потери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char,</a:t>
                      </a:r>
                      <a:r>
                        <a:rPr lang="en-US" sz="2200" baseline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signed</a:t>
                      </a:r>
                      <a:r>
                        <a:rPr lang="en-US" sz="2200" baseline="0">
                          <a:solidFill>
                            <a:srgbClr val="0000FF"/>
                          </a:solidFill>
                        </a:rPr>
                        <a:t>  char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unsigned char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/>
                        <a:t>Если</a:t>
                      </a:r>
                      <a:r>
                        <a:rPr lang="ru-RU" sz="2200" baseline="0"/>
                        <a:t> </a:t>
                      </a:r>
                      <a:r>
                        <a:rPr lang="en-US" sz="2200" baseline="0"/>
                        <a:t>R-value &gt; 127</a:t>
                      </a:r>
                      <a:r>
                        <a:rPr lang="ru-RU" sz="2200" baseline="0"/>
                        <a:t>, результатом будет отрицательное число</a:t>
                      </a:r>
                      <a:r>
                        <a:rPr lang="en-US" sz="2200" baseline="0"/>
                        <a:t> </a:t>
                      </a:r>
                      <a:endParaRPr lang="ru-RU" sz="22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unsigned</a:t>
                      </a:r>
                      <a:r>
                        <a:rPr lang="ru-RU" sz="220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char</a:t>
                      </a:r>
                      <a:r>
                        <a:rPr lang="en-US" sz="2200" baseline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char,</a:t>
                      </a:r>
                      <a:br>
                        <a:rPr lang="ru-RU" sz="2200" dirty="0">
                          <a:solidFill>
                            <a:srgbClr val="0000FF"/>
                          </a:solidFill>
                        </a:rPr>
                      </a:br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signed char</a:t>
                      </a:r>
                      <a:endParaRPr lang="ru-RU" sz="2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Если</a:t>
                      </a:r>
                      <a:r>
                        <a:rPr lang="ru-RU" sz="2200" baseline="0" dirty="0"/>
                        <a:t> </a:t>
                      </a:r>
                      <a:r>
                        <a:rPr lang="en-US" sz="2200" baseline="0" dirty="0"/>
                        <a:t>R-value &lt; 0</a:t>
                      </a:r>
                      <a:r>
                        <a:rPr lang="ru-RU" sz="2200" baseline="0" dirty="0"/>
                        <a:t>, результатом будет положительное число </a:t>
                      </a:r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248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char</a:t>
                      </a:r>
                      <a:r>
                        <a:rPr lang="en-US" sz="2200" baseline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short, short int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/>
                        <a:t>Старшие</a:t>
                      </a:r>
                      <a:r>
                        <a:rPr lang="ru-RU" sz="2200" baseline="0"/>
                        <a:t> 8 бит</a:t>
                      </a:r>
                      <a:endParaRPr lang="ru-RU" sz="22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248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char</a:t>
                      </a:r>
                      <a:r>
                        <a:rPr lang="en-US" sz="2200" baseline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int, long int 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/>
                        <a:t>Старшие</a:t>
                      </a:r>
                      <a:r>
                        <a:rPr lang="ru-RU" sz="2200" baseline="0"/>
                        <a:t> 24 бит</a:t>
                      </a:r>
                      <a:endParaRPr lang="ru-RU" sz="22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248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short,</a:t>
                      </a:r>
                      <a:r>
                        <a:rPr lang="en-US" sz="2200" baseline="0">
                          <a:solidFill>
                            <a:srgbClr val="0000FF"/>
                          </a:solidFill>
                        </a:rPr>
                        <a:t> short int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int, long int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/>
                        <a:t>Старшие</a:t>
                      </a:r>
                      <a:r>
                        <a:rPr lang="ru-RU" sz="2200" baseline="0"/>
                        <a:t> 16 бит</a:t>
                      </a:r>
                      <a:endParaRPr lang="ru-RU" sz="22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short,</a:t>
                      </a:r>
                      <a:r>
                        <a:rPr lang="en-US" sz="2200" baseline="0">
                          <a:solidFill>
                            <a:srgbClr val="0000FF"/>
                          </a:solidFill>
                        </a:rPr>
                        <a:t> short </a:t>
                      </a:r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int,</a:t>
                      </a:r>
                      <a:br>
                        <a:rPr lang="en-US" sz="2200">
                          <a:solidFill>
                            <a:srgbClr val="0000FF"/>
                          </a:solidFill>
                        </a:rPr>
                      </a:br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int, long int</a:t>
                      </a:r>
                      <a:r>
                        <a:rPr lang="en-US" sz="2200" baseline="0">
                          <a:solidFill>
                            <a:srgbClr val="0000FF"/>
                          </a:solidFill>
                        </a:rPr>
                        <a:t>, long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float, double </a:t>
                      </a:r>
                      <a:endParaRPr lang="ru-RU" sz="2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solidFill>
                            <a:schemeClr val="tx1"/>
                          </a:solidFill>
                        </a:rPr>
                        <a:t>Дробная</a:t>
                      </a:r>
                      <a:r>
                        <a:rPr lang="ru-RU" sz="2200" baseline="0" dirty="0">
                          <a:solidFill>
                            <a:schemeClr val="tx1"/>
                          </a:solidFill>
                        </a:rPr>
                        <a:t> часть и,</a:t>
                      </a:r>
                      <a:br>
                        <a:rPr lang="ru-RU" sz="2200" baseline="0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sz="2200" baseline="0" dirty="0">
                          <a:solidFill>
                            <a:schemeClr val="tx1"/>
                          </a:solidFill>
                        </a:rPr>
                        <a:t>возможно, всё число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endParaRPr lang="ru-RU" sz="2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412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Операция присваивания:</a:t>
            </a:r>
            <a:b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			</a:t>
            </a:r>
            <a:r>
              <a:rPr lang="en-US" sz="3900" dirty="0">
                <a:solidFill>
                  <a:srgbClr val="0000FF"/>
                </a:solidFill>
              </a:rPr>
              <a:t>float -&gt; short</a:t>
            </a:r>
            <a:endParaRPr lang="ru-RU" sz="3900" dirty="0">
              <a:solidFill>
                <a:srgbClr val="0000FF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1052736"/>
            <a:ext cx="5904656" cy="519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tabLst>
                <a:tab pos="3857625" algn="l"/>
              </a:tabLs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-12.9869e2f;</a:t>
            </a:r>
          </a:p>
          <a:p>
            <a:pPr>
              <a:tabLst>
                <a:tab pos="3857625" algn="l"/>
              </a:tabLs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857625" algn="l"/>
              </a:tabLs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1200"/>
              </a:spcAft>
              <a:tabLst>
                <a:tab pos="3857625" algn="l"/>
              </a:tabLs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3857625" algn="l"/>
              </a:tabLs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-123e8f;</a:t>
            </a:r>
          </a:p>
          <a:p>
            <a:pPr>
              <a:tabLst>
                <a:tab pos="3857625" algn="l"/>
              </a:tabLs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857625" algn="l"/>
              </a:tabLs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1200"/>
              </a:spcAft>
              <a:tabLst>
                <a:tab pos="3857625" algn="l"/>
              </a:tabLs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3857625" algn="l"/>
              </a:tabLs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-123e14; 	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double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Aft>
                <a:spcPts val="1200"/>
              </a:spcAft>
              <a:tabLst>
                <a:tab pos="3857625" algn="l"/>
              </a:tabLs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16216" y="1952836"/>
            <a:ext cx="2376264" cy="428447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ru-RU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-1298.69</a:t>
            </a:r>
          </a:p>
          <a:p>
            <a:endParaRPr lang="ru-RU" sz="2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1200"/>
              </a:spcAft>
            </a:pPr>
            <a:r>
              <a:rPr lang="ru-RU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-1298	</a:t>
            </a:r>
            <a:r>
              <a:rPr lang="en-US" sz="2200" b="1" dirty="0">
                <a:solidFill>
                  <a:srgbClr val="92D050"/>
                </a:solidFill>
                <a:sym typeface="Wingdings" pitchFamily="2" charset="2"/>
              </a:rPr>
              <a:t></a:t>
            </a:r>
            <a:endParaRPr lang="ru-RU" sz="2200" b="1" dirty="0">
              <a:solidFill>
                <a:srgbClr val="92D050"/>
              </a:solidFill>
              <a:sym typeface="Wingdings" pitchFamily="2" charset="2"/>
            </a:endParaRPr>
          </a:p>
          <a:p>
            <a:endParaRPr lang="ru-RU" sz="2200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-1.23e+10</a:t>
            </a:r>
            <a:endParaRPr lang="ru-RU" sz="2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1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1200"/>
              </a:spcAft>
            </a:pPr>
            <a:r>
              <a:rPr lang="ru-RU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		</a:t>
            </a:r>
            <a:r>
              <a:rPr lang="en-US" sz="2200" b="1" dirty="0">
                <a:solidFill>
                  <a:srgbClr val="FF8585"/>
                </a:solidFill>
                <a:sym typeface="Wingdings" pitchFamily="2" charset="2"/>
              </a:rPr>
              <a:t></a:t>
            </a:r>
            <a:endParaRPr lang="ru-RU" sz="2200" b="1" dirty="0">
              <a:solidFill>
                <a:srgbClr val="FF8585"/>
              </a:solidFill>
              <a:sym typeface="Wingdings" pitchFamily="2" charset="2"/>
            </a:endParaRPr>
          </a:p>
          <a:p>
            <a:endParaRPr lang="ru-RU" sz="2200" b="1" dirty="0">
              <a:solidFill>
                <a:srgbClr val="FF8585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r>
              <a:rPr lang="ru-RU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-16384	</a:t>
            </a:r>
            <a:r>
              <a:rPr lang="en-US" sz="2200" b="1" dirty="0">
                <a:solidFill>
                  <a:srgbClr val="FF8585"/>
                </a:solidFill>
                <a:sym typeface="Wingdings" pitchFamily="2" charset="2"/>
              </a:rPr>
              <a:t></a:t>
            </a:r>
            <a:r>
              <a:rPr lang="ru-RU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44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845480"/>
              </p:ext>
            </p:extLst>
          </p:nvPr>
        </p:nvGraphicFramePr>
        <p:xfrm>
          <a:off x="251520" y="1376772"/>
          <a:ext cx="8640961" cy="48329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9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1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248">
                <a:tc>
                  <a:txBody>
                    <a:bodyPr/>
                    <a:lstStyle/>
                    <a:p>
                      <a:r>
                        <a:rPr lang="en-US" sz="2200" dirty="0"/>
                        <a:t>L</a:t>
                      </a:r>
                      <a:r>
                        <a:rPr lang="ru-RU" sz="2200" dirty="0"/>
                        <a:t>-</a:t>
                      </a:r>
                      <a:r>
                        <a:rPr lang="en-US" sz="2200" dirty="0"/>
                        <a:t>value</a:t>
                      </a:r>
                      <a:r>
                        <a:rPr lang="en-US" sz="2200" baseline="0" dirty="0"/>
                        <a:t>   =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R-value </a:t>
                      </a:r>
                      <a:endParaRPr lang="ru-RU" sz="22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/>
                        <a:t>Возможные</a:t>
                      </a:r>
                      <a:r>
                        <a:rPr lang="ru-RU" sz="2200" baseline="0"/>
                        <a:t> потери</a:t>
                      </a:r>
                      <a:endParaRPr lang="ru-RU" sz="22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char,</a:t>
                      </a:r>
                      <a:r>
                        <a:rPr lang="en-US" sz="2200" baseline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signed</a:t>
                      </a:r>
                      <a:r>
                        <a:rPr lang="en-US" sz="2200" baseline="0">
                          <a:solidFill>
                            <a:srgbClr val="0000FF"/>
                          </a:solidFill>
                        </a:rPr>
                        <a:t>  char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unsigned char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/>
                        <a:t>Если</a:t>
                      </a:r>
                      <a:r>
                        <a:rPr lang="ru-RU" sz="2200" baseline="0"/>
                        <a:t> </a:t>
                      </a:r>
                      <a:r>
                        <a:rPr lang="en-US" sz="2200" baseline="0"/>
                        <a:t>R-value &gt; 127</a:t>
                      </a:r>
                      <a:r>
                        <a:rPr lang="ru-RU" sz="2200" baseline="0"/>
                        <a:t>, результатом будет отрицательное число</a:t>
                      </a:r>
                      <a:r>
                        <a:rPr lang="en-US" sz="2200" baseline="0"/>
                        <a:t> </a:t>
                      </a:r>
                      <a:endParaRPr lang="ru-RU" sz="22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unsigned</a:t>
                      </a:r>
                      <a:r>
                        <a:rPr lang="ru-RU" sz="220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char</a:t>
                      </a:r>
                      <a:r>
                        <a:rPr lang="en-US" sz="2200" baseline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char,</a:t>
                      </a:r>
                      <a:br>
                        <a:rPr lang="ru-RU" sz="2200" dirty="0">
                          <a:solidFill>
                            <a:srgbClr val="0000FF"/>
                          </a:solidFill>
                        </a:rPr>
                      </a:br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signed char</a:t>
                      </a:r>
                      <a:endParaRPr lang="ru-RU" sz="2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Если</a:t>
                      </a:r>
                      <a:r>
                        <a:rPr lang="ru-RU" sz="2200" baseline="0" dirty="0"/>
                        <a:t> </a:t>
                      </a:r>
                      <a:r>
                        <a:rPr lang="en-US" sz="2200" baseline="0" dirty="0"/>
                        <a:t>R-value &lt; 0</a:t>
                      </a:r>
                      <a:r>
                        <a:rPr lang="ru-RU" sz="2200" baseline="0" dirty="0"/>
                        <a:t>, результатом будет положительное число </a:t>
                      </a:r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248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char</a:t>
                      </a:r>
                      <a:r>
                        <a:rPr lang="en-US" sz="2200" baseline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short, short int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/>
                        <a:t>Старшие</a:t>
                      </a:r>
                      <a:r>
                        <a:rPr lang="ru-RU" sz="2200" baseline="0"/>
                        <a:t> 8 бит</a:t>
                      </a:r>
                      <a:endParaRPr lang="ru-RU" sz="22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248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char</a:t>
                      </a:r>
                      <a:r>
                        <a:rPr lang="en-US" sz="2200" baseline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int, long int 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/>
                        <a:t>Старшие</a:t>
                      </a:r>
                      <a:r>
                        <a:rPr lang="ru-RU" sz="2200" baseline="0"/>
                        <a:t> 24 бит</a:t>
                      </a:r>
                      <a:endParaRPr lang="ru-RU" sz="22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248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short,</a:t>
                      </a:r>
                      <a:r>
                        <a:rPr lang="en-US" sz="2200" baseline="0">
                          <a:solidFill>
                            <a:srgbClr val="0000FF"/>
                          </a:solidFill>
                        </a:rPr>
                        <a:t> short int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int, long int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/>
                        <a:t>Старшие</a:t>
                      </a:r>
                      <a:r>
                        <a:rPr lang="ru-RU" sz="2200" baseline="0"/>
                        <a:t> 16 бит</a:t>
                      </a:r>
                      <a:endParaRPr lang="ru-RU" sz="22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short,</a:t>
                      </a:r>
                      <a:r>
                        <a:rPr lang="en-US" sz="2200" baseline="0">
                          <a:solidFill>
                            <a:srgbClr val="0000FF"/>
                          </a:solidFill>
                        </a:rPr>
                        <a:t> short </a:t>
                      </a:r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int,</a:t>
                      </a:r>
                      <a:br>
                        <a:rPr lang="en-US" sz="2200">
                          <a:solidFill>
                            <a:srgbClr val="0000FF"/>
                          </a:solidFill>
                        </a:rPr>
                      </a:br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int, long int</a:t>
                      </a:r>
                      <a:r>
                        <a:rPr lang="en-US" sz="2200" baseline="0">
                          <a:solidFill>
                            <a:srgbClr val="0000FF"/>
                          </a:solidFill>
                        </a:rPr>
                        <a:t>, long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float, double 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>
                          <a:solidFill>
                            <a:schemeClr val="tx1"/>
                          </a:solidFill>
                        </a:rPr>
                        <a:t>Дробная</a:t>
                      </a:r>
                      <a:r>
                        <a:rPr lang="ru-RU" sz="2200" baseline="0">
                          <a:solidFill>
                            <a:schemeClr val="tx1"/>
                          </a:solidFill>
                        </a:rPr>
                        <a:t> часть и, возможно, всё число</a:t>
                      </a:r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float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0000FF"/>
                          </a:solidFill>
                        </a:rPr>
                        <a:t>double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Точность, возможно переполнение или потеря порядка</a:t>
                      </a:r>
                      <a:r>
                        <a:rPr lang="ru-RU" sz="2200" baseline="0" dirty="0"/>
                        <a:t> </a:t>
                      </a:r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Операция присваивания:</a:t>
            </a:r>
            <a:b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правила преобразования типов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2681832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Операция присваивания:</a:t>
            </a:r>
            <a:b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						</a:t>
            </a:r>
            <a:r>
              <a:rPr lang="en-US" sz="3900">
                <a:solidFill>
                  <a:srgbClr val="0000FF"/>
                </a:solidFill>
              </a:rPr>
              <a:t>double -&gt; float</a:t>
            </a:r>
            <a:endParaRPr lang="ru-RU" sz="3900">
              <a:solidFill>
                <a:srgbClr val="0000FF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99592" y="1124744"/>
            <a:ext cx="7560840" cy="519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-123e14;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-123e112;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240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123e-104;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4068" y="2024844"/>
            <a:ext cx="2376264" cy="25922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-1.23e+016</a:t>
            </a:r>
            <a:endParaRPr lang="ru-RU" sz="2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-1.23e+016 </a:t>
            </a:r>
            <a:r>
              <a:rPr lang="ru-RU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b="1" dirty="0">
                <a:solidFill>
                  <a:srgbClr val="92D050"/>
                </a:solidFill>
                <a:sym typeface="Wingdings" pitchFamily="2" charset="2"/>
              </a:rPr>
              <a:t></a:t>
            </a:r>
            <a:endParaRPr lang="ru-RU" sz="2200" b="1" dirty="0">
              <a:solidFill>
                <a:srgbClr val="92D050"/>
              </a:solidFill>
              <a:sym typeface="Wingdings" pitchFamily="2" charset="2"/>
            </a:endParaRPr>
          </a:p>
          <a:p>
            <a:endParaRPr lang="ru-RU" sz="2200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-1.23e+114</a:t>
            </a:r>
            <a:endParaRPr lang="ru-RU" sz="21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200" b="1" dirty="0">
              <a:solidFill>
                <a:srgbClr val="FF8585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-1.#INF </a:t>
            </a:r>
            <a:r>
              <a:rPr lang="ru-RU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b="1" dirty="0">
                <a:solidFill>
                  <a:srgbClr val="FF8585"/>
                </a:solidFill>
                <a:sym typeface="Wingdings" pitchFamily="2" charset="2"/>
              </a:rPr>
              <a:t></a:t>
            </a:r>
            <a:r>
              <a:rPr lang="ru-RU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ru-RU" sz="2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220072" y="4581128"/>
            <a:ext cx="40479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константа –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HUGE_VALF</a:t>
            </a:r>
            <a:b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 С++11)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184068" y="5193196"/>
            <a:ext cx="2376264" cy="10801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		</a:t>
            </a:r>
            <a:r>
              <a:rPr lang="en-US" sz="2200" b="1" dirty="0">
                <a:solidFill>
                  <a:srgbClr val="FF8585"/>
                </a:solidFill>
                <a:sym typeface="Wingdings" pitchFamily="2" charset="2"/>
              </a:rPr>
              <a:t></a:t>
            </a:r>
            <a:endParaRPr lang="ru-RU" sz="2200" b="1" dirty="0">
              <a:solidFill>
                <a:srgbClr val="FF8585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8162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Операция присваивания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в правой части выражения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15516" y="1376772"/>
            <a:ext cx="867645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14288">
              <a:spcBef>
                <a:spcPts val="1200"/>
              </a:spcBef>
              <a:tabLst>
                <a:tab pos="2593975" algn="l"/>
              </a:tabLst>
            </a:pPr>
            <a:r>
              <a:rPr lang="ru-RU" sz="2200" dirty="0"/>
              <a:t>Операция присваивания, </a:t>
            </a:r>
            <a:r>
              <a:rPr lang="ru-RU" sz="2200" b="1" dirty="0"/>
              <a:t>возвращает</a:t>
            </a:r>
            <a:r>
              <a:rPr lang="ru-RU" sz="2200" dirty="0"/>
              <a:t> </a:t>
            </a:r>
            <a:r>
              <a:rPr lang="ru-RU" sz="2200" b="1" dirty="0"/>
              <a:t>значение:</a:t>
            </a:r>
            <a:br>
              <a:rPr lang="ru-RU" sz="2200" b="1" dirty="0"/>
            </a:br>
            <a:r>
              <a:rPr lang="ru-RU" sz="2200" dirty="0"/>
              <a:t>переменную (</a:t>
            </a:r>
            <a:r>
              <a:rPr lang="en-US" sz="2200" dirty="0"/>
              <a:t>L-Value</a:t>
            </a:r>
            <a:r>
              <a:rPr lang="ru-RU" sz="2200" dirty="0"/>
              <a:t>), которой было присвоено значение.   </a:t>
            </a:r>
          </a:p>
          <a:p>
            <a:pPr marL="457200" indent="-14288">
              <a:spcBef>
                <a:spcPts val="1200"/>
              </a:spcBef>
              <a:tabLst>
                <a:tab pos="2593975" algn="l"/>
              </a:tabLst>
            </a:pPr>
            <a:r>
              <a:rPr lang="ru-RU" sz="2200" dirty="0"/>
              <a:t>Это делает возможным использование операции присваивания</a:t>
            </a:r>
            <a:br>
              <a:rPr lang="ru-RU" sz="2200" dirty="0"/>
            </a:br>
            <a:r>
              <a:rPr lang="ru-RU" sz="2200" dirty="0"/>
              <a:t>в правой части выражений: </a:t>
            </a:r>
            <a:endParaRPr lang="ru-RU" sz="2200" b="1" dirty="0">
              <a:solidFill>
                <a:schemeClr val="bg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3320988"/>
            <a:ext cx="522058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5.25) + 6.5;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355976" y="4833156"/>
            <a:ext cx="1692188" cy="14041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5</a:t>
            </a:r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11.5</a:t>
            </a:r>
            <a:endParaRPr lang="ru-RU" sz="2200" b="1" dirty="0">
              <a:solidFill>
                <a:srgbClr val="FF8585"/>
              </a:solidFill>
              <a:sym typeface="Wingdings" pitchFamily="2" charset="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048164" y="5121188"/>
            <a:ext cx="28617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 + 6.5 = 11.5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61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5288" y="1628775"/>
            <a:ext cx="8280400" cy="453707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ru-RU" sz="2400" dirty="0"/>
              <a:t>Каждый объект программы</a:t>
            </a:r>
            <a:br>
              <a:rPr lang="ru-RU" sz="2400" dirty="0"/>
            </a:br>
            <a:r>
              <a:rPr lang="ru-RU" sz="2400" dirty="0"/>
              <a:t>(константа, переменная, выражение, функция)</a:t>
            </a:r>
            <a:br>
              <a:rPr lang="ru-RU" sz="2400" dirty="0"/>
            </a:br>
            <a:r>
              <a:rPr lang="ru-RU" sz="2400" dirty="0"/>
              <a:t>относится к определенному типу данных.</a:t>
            </a:r>
            <a:br>
              <a:rPr lang="ru-RU" sz="2400" dirty="0"/>
            </a:br>
            <a:endParaRPr lang="ru-RU" sz="2400" dirty="0"/>
          </a:p>
          <a:p>
            <a:pPr marL="457200" indent="-457200"/>
            <a:r>
              <a:rPr lang="ru-RU" sz="2400" b="1" dirty="0">
                <a:solidFill>
                  <a:schemeClr val="accent2"/>
                </a:solidFill>
              </a:rPr>
              <a:t>Тип данных</a:t>
            </a:r>
            <a:r>
              <a:rPr lang="ru-RU" sz="2400" b="1" dirty="0"/>
              <a:t>  определяет набор возможных значений</a:t>
            </a:r>
            <a:r>
              <a:rPr lang="ru-RU" sz="2400" dirty="0"/>
              <a:t>, которые может принимать или вырабатывать объект программы (переменная, выражение, константа, функция и др.),  относящийся к этому типу,</a:t>
            </a:r>
            <a:r>
              <a:rPr lang="en-US" sz="2400" dirty="0"/>
              <a:t> </a:t>
            </a:r>
            <a:r>
              <a:rPr lang="ru-RU" sz="2400" b="1"/>
              <a:t>и совокупность операций, определенных над этими значениями. </a:t>
            </a:r>
            <a:br>
              <a:rPr lang="ru-RU"/>
            </a:br>
            <a:r>
              <a:rPr lang="ru-RU" sz="2400" b="1"/>
              <a:t> </a:t>
            </a:r>
            <a:endParaRPr lang="be-BY" sz="2400" b="1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7527" y="228600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Концепция типа данных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4116704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Операция присваивания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в правой части выражения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91580" y="1340768"/>
            <a:ext cx="7921625" cy="172809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tabLst>
                <a:tab pos="2593975" algn="l"/>
              </a:tabLst>
            </a:pPr>
            <a:r>
              <a:rPr lang="ru-RU" sz="2200" dirty="0"/>
              <a:t>Правильнее: операция присваивания возвращает</a:t>
            </a:r>
            <a:br>
              <a:rPr lang="ru-RU" sz="2200" dirty="0"/>
            </a:br>
            <a:r>
              <a:rPr lang="ru-RU" sz="2200" dirty="0"/>
              <a:t>указатель на переменную (адрес переменной),</a:t>
            </a:r>
            <a:br>
              <a:rPr lang="ru-RU" sz="2200" dirty="0"/>
            </a:br>
            <a:r>
              <a:rPr lang="ru-RU" sz="2200" dirty="0"/>
              <a:t>находящуюся в его левой части. </a:t>
            </a:r>
          </a:p>
          <a:p>
            <a:pPr marL="0" indent="0">
              <a:tabLst>
                <a:tab pos="2593975" algn="l"/>
              </a:tabLst>
            </a:pPr>
            <a:r>
              <a:rPr lang="ru-RU" sz="2200" dirty="0"/>
              <a:t>Если этот указатель находится в правой части другого оператора присваивания, то он «отдает» значение переменной.  </a:t>
            </a:r>
            <a:endParaRPr lang="ru-RU" sz="2200" b="1" dirty="0">
              <a:solidFill>
                <a:schemeClr val="bg2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3284984"/>
            <a:ext cx="4536504" cy="7694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200" dirty="0">
                <a:solidFill>
                  <a:srgbClr val="6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nn-NO" sz="2200" dirty="0">
                <a:solidFill>
                  <a:srgbClr val="6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5.25) + 6.5;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51520" y="4689140"/>
            <a:ext cx="8712968" cy="14465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sz="2200" dirty="0">
                <a:solidFill>
                  <a:srgbClr val="6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5.25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явное преобразование к типу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b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присвоение с потерей информации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 = 5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n-NO" sz="2200" dirty="0">
                <a:solidFill>
                  <a:srgbClr val="6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+ 6.5;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x = 5 + 6.5 = 11.5</a:t>
            </a:r>
            <a:endParaRPr lang="nn-NO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4365104"/>
            <a:ext cx="2556284" cy="3240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36000" tIns="0" rIns="36000" bIns="0">
            <a:noAutofit/>
          </a:bodyPr>
          <a:lstStyle/>
          <a:p>
            <a:r>
              <a:rPr lang="ru-RU" sz="2200" dirty="0">
                <a:solidFill>
                  <a:prstClr val="black"/>
                </a:solidFill>
              </a:rPr>
              <a:t>Эквивалентный код</a:t>
            </a:r>
            <a:r>
              <a:rPr lang="en-US" sz="2200" dirty="0">
                <a:solidFill>
                  <a:prstClr val="black"/>
                </a:solidFill>
              </a:rPr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441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Операция присваивания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множественное присваивание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11560" y="1268760"/>
            <a:ext cx="7921625" cy="71998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tabLst>
                <a:tab pos="2593975" algn="l"/>
              </a:tabLst>
            </a:pPr>
            <a:r>
              <a:rPr lang="pl-PL" sz="2200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l-PL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2200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l-PL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2200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pl-PL" sz="2200" dirty="0">
                <a:latin typeface="Consolas" panose="020B0609020204030204" pitchFamily="49" charset="0"/>
                <a:cs typeface="Consolas" panose="020B0609020204030204" pitchFamily="49" charset="0"/>
              </a:rPr>
              <a:t>;       </a:t>
            </a:r>
            <a:r>
              <a:rPr lang="pl-PL" sz="2200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l-PL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2200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l-PL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2200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pl-PL" sz="22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endParaRPr lang="ru-RU" sz="2200" b="1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1700808"/>
            <a:ext cx="8784976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bool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spcAft>
                <a:spcPts val="1200"/>
              </a:spcAft>
            </a:pPr>
            <a:r>
              <a:rPr lang="es-E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x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E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E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E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4.567;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535996" y="4221088"/>
            <a:ext cx="2376264" cy="14401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4.567</a:t>
            </a:r>
          </a:p>
          <a:p>
            <a:pPr lvl="0"/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4</a:t>
            </a:r>
          </a:p>
          <a:p>
            <a:pPr lvl="0"/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</a:p>
          <a:p>
            <a:pPr lvl="0"/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endParaRPr lang="ru-RU" sz="2200" dirty="0">
              <a:solidFill>
                <a:srgbClr val="FF8585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4020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Операция присваивания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множественное присваивание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1844824"/>
            <a:ext cx="83281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s-E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s-ES" sz="2200" dirty="0">
                <a:solidFill>
                  <a:srgbClr val="6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447675" algn="l"/>
              </a:tabLst>
            </a:pPr>
            <a:r>
              <a:rPr lang="es-E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float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s-ES" sz="2200" dirty="0">
                <a:solidFill>
                  <a:srgbClr val="6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4.5f;</a:t>
            </a:r>
          </a:p>
          <a:p>
            <a:pPr>
              <a:tabLst>
                <a:tab pos="447675" algn="l"/>
              </a:tabLst>
            </a:pP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s-E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s-ES" sz="2200" dirty="0">
                <a:solidFill>
                  <a:srgbClr val="6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3.2f;</a:t>
            </a:r>
          </a:p>
          <a:p>
            <a:pPr>
              <a:spcAft>
                <a:spcPts val="1200"/>
              </a:spcAft>
              <a:tabLst>
                <a:tab pos="447675" algn="l"/>
              </a:tabLs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6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200" dirty="0">
                <a:solidFill>
                  <a:srgbClr val="6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6.5f;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sz="2200" dirty="0">
                <a:solidFill>
                  <a:srgbClr val="6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200" dirty="0">
                <a:solidFill>
                  <a:srgbClr val="6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6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447675" algn="l"/>
              </a:tabLs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499992" y="4005064"/>
            <a:ext cx="2376264" cy="14401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3.2</a:t>
            </a:r>
          </a:p>
          <a:p>
            <a:pPr lvl="0"/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6.5</a:t>
            </a:r>
          </a:p>
          <a:p>
            <a:pPr lvl="0"/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6.5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11560" y="1268760"/>
            <a:ext cx="7921625" cy="71998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tabLst>
                <a:tab pos="2593975" algn="l"/>
              </a:tabLst>
            </a:pPr>
            <a:r>
              <a:rPr lang="pl-PL" sz="2200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l-PL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2200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l-PL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2200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pl-PL" sz="2200" dirty="0">
                <a:latin typeface="Consolas" panose="020B0609020204030204" pitchFamily="49" charset="0"/>
                <a:cs typeface="Consolas" panose="020B0609020204030204" pitchFamily="49" charset="0"/>
              </a:rPr>
              <a:t>;       </a:t>
            </a:r>
            <a:r>
              <a:rPr lang="pl-PL" sz="2200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l-PL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2200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l-PL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2200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pl-PL" sz="22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endParaRPr lang="ru-RU" sz="2200" b="1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0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Арифметические операции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773428"/>
              </p:ext>
            </p:extLst>
          </p:nvPr>
        </p:nvGraphicFramePr>
        <p:xfrm>
          <a:off x="539552" y="1412776"/>
          <a:ext cx="8316924" cy="40233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76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2200" b="1" dirty="0"/>
                        <a:t>Оператор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1" dirty="0"/>
                        <a:t>Действие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75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-</a:t>
                      </a:r>
                      <a:r>
                        <a:rPr lang="ru-RU" sz="2200" baseline="0" dirty="0"/>
                        <a:t>   </a:t>
                      </a:r>
                      <a:r>
                        <a:rPr lang="ru-RU" sz="2200" dirty="0"/>
                        <a:t> +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Присвоение противоположного/сохранение знака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7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/>
                        <a:t>+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/>
                        <a:t>Сложение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75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-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/>
                        <a:t>Вычитание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75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Умножение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675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/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Деление (если применяется к целочисленным операндам – целочисленное деление с</a:t>
                      </a:r>
                      <a:r>
                        <a:rPr lang="ru-RU" sz="2200" baseline="0" dirty="0"/>
                        <a:t> отбрасыванием остатка: 5 / 2 = 2)</a:t>
                      </a:r>
                      <a:endParaRPr lang="ru-RU" sz="2200" dirty="0"/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75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%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Целочисленное</a:t>
                      </a:r>
                      <a:r>
                        <a:rPr lang="ru-RU" sz="2200" baseline="0" dirty="0"/>
                        <a:t> д</a:t>
                      </a:r>
                      <a:r>
                        <a:rPr lang="ru-RU" sz="2200" dirty="0"/>
                        <a:t>еление по модулю</a:t>
                      </a:r>
                      <a:br>
                        <a:rPr lang="en-US" sz="2200" dirty="0"/>
                      </a:br>
                      <a:r>
                        <a:rPr lang="ru-RU" sz="2200" dirty="0"/>
                        <a:t>(остаток целочисленного деления: 14 % 3 = 2)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75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--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/>
                        <a:t>Декрементация (уменьшение на 1)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75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++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Инкрементация (увеличение на 1)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259632" y="5481228"/>
            <a:ext cx="83753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(операнды целые и вещественные, результат -  в соответствии</a:t>
            </a:r>
            <a:br>
              <a:rPr lang="en-US" sz="2200" dirty="0"/>
            </a:br>
            <a:r>
              <a:rPr lang="en-US" sz="2200" dirty="0"/>
              <a:t> </a:t>
            </a:r>
            <a:r>
              <a:rPr lang="ru-RU" sz="2200" dirty="0"/>
              <a:t>с типом  операндов)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3983899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Приоритеты арифметических операций </a:t>
            </a:r>
          </a:p>
          <a:p>
            <a:endParaRPr lang="ru-R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869422"/>
              </p:ext>
            </p:extLst>
          </p:nvPr>
        </p:nvGraphicFramePr>
        <p:xfrm>
          <a:off x="2483768" y="1700808"/>
          <a:ext cx="4006622" cy="2204992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20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200" b="1" dirty="0"/>
                        <a:t>Оператор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1" dirty="0"/>
                        <a:t>Приоритет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792">
                <a:tc>
                  <a:txBody>
                    <a:bodyPr/>
                    <a:lstStyle/>
                    <a:p>
                      <a:pPr algn="ctr"/>
                      <a:r>
                        <a:rPr lang="ru-RU" sz="2200"/>
                        <a:t>++      --</a:t>
                      </a:r>
                      <a:endParaRPr lang="ru-RU" sz="2200" b="1"/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/>
                        <a:t>Высший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/>
                        <a:t>унарные   + - </a:t>
                      </a:r>
                      <a:endParaRPr lang="ru-RU" sz="2200" b="1" dirty="0"/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200"/>
                        <a:t>*   /   %</a:t>
                      </a:r>
                      <a:endParaRPr lang="ru-RU" sz="2200" b="1"/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/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200"/>
                        <a:t>+    - </a:t>
                      </a:r>
                      <a:endParaRPr lang="ru-RU" sz="2200" b="1"/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/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/>
                        <a:t>=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Низший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51520" y="4149080"/>
            <a:ext cx="8712968" cy="198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tabLst>
                <a:tab pos="2593975" algn="l"/>
              </a:tabLst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Операции, имеющие одинаковый приоритет,</a:t>
            </a:r>
            <a:b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выполняются слева направо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1" defTabSz="9144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tabLst>
                <a:tab pos="2593975" algn="l"/>
              </a:tabLst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(кроме</a:t>
            </a:r>
            <a:r>
              <a:rPr kumimoji="0" lang="ru-RU" sz="2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операций равно и постфиксных ++ --)</a:t>
            </a:r>
            <a:endParaRPr kumimoji="0" lang="ru-RU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457200" indent="-457200" defTabSz="9144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tabLst>
                <a:tab pos="2593975" algn="l"/>
              </a:tabLst>
              <a:defRPr/>
            </a:pPr>
            <a:r>
              <a:rPr lang="ru-RU" sz="2200" kern="0" dirty="0"/>
              <a:t>Операции </a:t>
            </a:r>
            <a:r>
              <a:rPr lang="ru-RU" sz="2200" dirty="0"/>
              <a:t>присвоения выполняются справа налево</a:t>
            </a:r>
            <a:endParaRPr kumimoji="0" lang="ru-RU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tabLst>
                <a:tab pos="2593975" algn="l"/>
              </a:tabLst>
              <a:defRPr/>
            </a:pPr>
            <a:r>
              <a:rPr lang="ru-RU" sz="2200" kern="0" dirty="0"/>
              <a:t>Для изменения порядка выполнения операций применяют скобки</a:t>
            </a:r>
            <a:endParaRPr kumimoji="0" lang="ru-RU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198945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Приоритеты арифметических операций </a:t>
            </a:r>
          </a:p>
          <a:p>
            <a:endParaRPr lang="ru-R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076056" y="1268761"/>
            <a:ext cx="3168352" cy="576064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>
                <a:solidFill>
                  <a:schemeClr val="tx1"/>
                </a:solidFill>
              </a:rPr>
              <a:t>АЛУ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266460"/>
              </p:ext>
            </p:extLst>
          </p:nvPr>
        </p:nvGraphicFramePr>
        <p:xfrm>
          <a:off x="4788024" y="3847257"/>
          <a:ext cx="3744690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5406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1.2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4.5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3.0</a:t>
                      </a:r>
                      <a:endParaRPr lang="ru-RU" sz="2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715">
                <a:tc>
                  <a:txBody>
                    <a:bodyPr/>
                    <a:lstStyle/>
                    <a:p>
                      <a:pPr algn="ctr"/>
                      <a:r>
                        <a:rPr lang="en-US" sz="2200" b="1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ru-RU" sz="220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ru-RU" sz="220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</a:t>
                      </a:r>
                      <a:endParaRPr lang="ru-RU" sz="2200" dirty="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1124744"/>
            <a:ext cx="2592288" cy="1584176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1.2;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4.5;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3.0;</a:t>
            </a:r>
          </a:p>
          <a:p>
            <a:pPr>
              <a:spcBef>
                <a:spcPts val="1200"/>
              </a:spcBef>
            </a:pPr>
            <a:r>
              <a:rPr lang="pl-PL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pl-PL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pl-PL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l-PL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pl-PL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pl-PL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pl-PL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2960948"/>
            <a:ext cx="4320480" cy="2304256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 lIns="72000" rIns="36000">
            <a:noAutofit/>
          </a:bodyPr>
          <a:lstStyle/>
          <a:p>
            <a:r>
              <a:rPr lang="ru-RU" sz="2200" dirty="0">
                <a:highlight>
                  <a:srgbClr val="FFFFFF"/>
                </a:highlight>
                <a:latin typeface="Consolas" panose="020B0609020204030204" pitchFamily="49" charset="0"/>
              </a:rPr>
              <a:t>Порядок выполнения</a:t>
            </a:r>
            <a:b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200" dirty="0">
                <a:highlight>
                  <a:srgbClr val="FFFFFF"/>
                </a:highlight>
                <a:latin typeface="Consolas" panose="020B0609020204030204" pitchFamily="49" charset="0"/>
              </a:rPr>
              <a:t>операций</a:t>
            </a:r>
            <a:endParaRPr lang="en-US" sz="2200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95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Скругленный прямоугольник 32"/>
          <p:cNvSpPr/>
          <p:nvPr/>
        </p:nvSpPr>
        <p:spPr>
          <a:xfrm>
            <a:off x="5076056" y="1268761"/>
            <a:ext cx="3168352" cy="576064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>
                <a:solidFill>
                  <a:schemeClr val="tx1"/>
                </a:solidFill>
              </a:rPr>
              <a:t>АЛУ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Приоритеты арифметических операций </a:t>
            </a:r>
          </a:p>
          <a:p>
            <a:endParaRPr lang="ru-R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076056" y="1268760"/>
            <a:ext cx="3168352" cy="580571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chemeClr val="tx1"/>
                </a:solidFill>
              </a:rPr>
              <a:t>4.5 * 3.0 = 13.5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266460"/>
              </p:ext>
            </p:extLst>
          </p:nvPr>
        </p:nvGraphicFramePr>
        <p:xfrm>
          <a:off x="4788024" y="3847257"/>
          <a:ext cx="3744690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5406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1.2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4.5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3.0</a:t>
                      </a:r>
                      <a:endParaRPr lang="ru-RU" sz="2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715">
                <a:tc>
                  <a:txBody>
                    <a:bodyPr/>
                    <a:lstStyle/>
                    <a:p>
                      <a:pPr algn="ctr"/>
                      <a:r>
                        <a:rPr lang="en-US" sz="2200" b="1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ru-RU" sz="220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ru-RU" sz="220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</a:t>
                      </a:r>
                      <a:endParaRPr lang="ru-RU" sz="2200" dirty="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grpSp>
        <p:nvGrpSpPr>
          <p:cNvPr id="36" name="Группа 35"/>
          <p:cNvGrpSpPr/>
          <p:nvPr/>
        </p:nvGrpSpPr>
        <p:grpSpPr>
          <a:xfrm>
            <a:off x="5940152" y="1844824"/>
            <a:ext cx="1440160" cy="1980218"/>
            <a:chOff x="5940152" y="1844824"/>
            <a:chExt cx="1440160" cy="1980218"/>
          </a:xfrm>
        </p:grpSpPr>
        <p:cxnSp>
          <p:nvCxnSpPr>
            <p:cNvPr id="10" name="Прямая со стрелкой 9"/>
            <p:cNvCxnSpPr/>
            <p:nvPr/>
          </p:nvCxnSpPr>
          <p:spPr>
            <a:xfrm flipV="1">
              <a:off x="5940152" y="1844824"/>
              <a:ext cx="0" cy="1332148"/>
            </a:xfrm>
            <a:prstGeom prst="straightConnector1">
              <a:avLst/>
            </a:prstGeom>
            <a:ln w="25400" cap="rnd">
              <a:solidFill>
                <a:schemeClr val="accent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V="1">
              <a:off x="6588224" y="1844824"/>
              <a:ext cx="0" cy="792088"/>
            </a:xfrm>
            <a:prstGeom prst="straightConnector1">
              <a:avLst/>
            </a:prstGeom>
            <a:ln w="25400" cap="rnd">
              <a:solidFill>
                <a:schemeClr val="accent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 flipV="1">
              <a:off x="6660232" y="3176972"/>
              <a:ext cx="0" cy="648070"/>
            </a:xfrm>
            <a:prstGeom prst="straightConnector1">
              <a:avLst/>
            </a:prstGeom>
            <a:ln w="25400" cap="rnd">
              <a:solidFill>
                <a:schemeClr val="accent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7380312" y="2636912"/>
              <a:ext cx="0" cy="1188130"/>
            </a:xfrm>
            <a:prstGeom prst="straightConnector1">
              <a:avLst/>
            </a:prstGeom>
            <a:ln w="25400" cap="rnd">
              <a:solidFill>
                <a:schemeClr val="accent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/>
            <p:nvPr/>
          </p:nvCxnSpPr>
          <p:spPr>
            <a:xfrm>
              <a:off x="6588224" y="2636912"/>
              <a:ext cx="792088" cy="0"/>
            </a:xfrm>
            <a:prstGeom prst="straightConnector1">
              <a:avLst/>
            </a:prstGeom>
            <a:ln w="25400" cap="rnd">
              <a:solidFill>
                <a:schemeClr val="accent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/>
            <p:nvPr/>
          </p:nvCxnSpPr>
          <p:spPr>
            <a:xfrm>
              <a:off x="5940152" y="3176972"/>
              <a:ext cx="720080" cy="0"/>
            </a:xfrm>
            <a:prstGeom prst="straightConnector1">
              <a:avLst/>
            </a:prstGeom>
            <a:ln w="25400" cap="rnd">
              <a:solidFill>
                <a:schemeClr val="accent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Прямоугольник 29"/>
          <p:cNvSpPr/>
          <p:nvPr/>
        </p:nvSpPr>
        <p:spPr>
          <a:xfrm>
            <a:off x="251520" y="1124745"/>
            <a:ext cx="2592288" cy="158417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1.2;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4.5;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3.0;</a:t>
            </a:r>
          </a:p>
          <a:p>
            <a:pPr>
              <a:spcBef>
                <a:spcPts val="1200"/>
              </a:spcBef>
            </a:pPr>
            <a:r>
              <a:rPr lang="pl-PL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pl-PL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pl-PL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l-PL" sz="2200" b="1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pl-PL" sz="22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pl-PL" sz="2200" b="1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pl-PL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251520" y="2960948"/>
            <a:ext cx="4320480" cy="2304256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 lIns="72000" rIns="36000">
            <a:noAutofit/>
          </a:bodyPr>
          <a:lstStyle/>
          <a:p>
            <a:pPr>
              <a:tabLst>
                <a:tab pos="355600" algn="l"/>
              </a:tabLst>
            </a:pPr>
            <a:r>
              <a:rPr lang="ru-RU" sz="2200" dirty="0">
                <a:highlight>
                  <a:srgbClr val="FFFFFF"/>
                </a:highlight>
                <a:latin typeface="Consolas" panose="020B0609020204030204" pitchFamily="49" charset="0"/>
              </a:rPr>
              <a:t>Порядок выполнения операций:</a:t>
            </a:r>
            <a:endParaRPr lang="en-US" sz="22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355600" algn="l"/>
              </a:tabLst>
            </a:pP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1)	</a:t>
            </a:r>
            <a:r>
              <a:rPr lang="pl-PL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pl-PL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pl-PL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endParaRPr lang="en-US" sz="2200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51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кругленный прямоугольник 19"/>
          <p:cNvSpPr/>
          <p:nvPr/>
        </p:nvSpPr>
        <p:spPr>
          <a:xfrm>
            <a:off x="5076056" y="1268760"/>
            <a:ext cx="3168352" cy="580571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chemeClr val="tx1"/>
                </a:solidFill>
              </a:rPr>
              <a:t>13.5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Приоритеты арифметических операций </a:t>
            </a:r>
          </a:p>
          <a:p>
            <a:endParaRPr lang="ru-R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124744"/>
            <a:ext cx="2592288" cy="1584176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1.2;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4.5;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3.0;</a:t>
            </a:r>
          </a:p>
          <a:p>
            <a:pPr>
              <a:spcBef>
                <a:spcPts val="1200"/>
              </a:spcBef>
            </a:pPr>
            <a:r>
              <a:rPr lang="pl-PL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pl-PL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sz="2200" b="1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pl-PL" sz="22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  <a:r>
              <a:rPr lang="pl-PL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pl-PL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pl-PL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pl-PL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266460"/>
              </p:ext>
            </p:extLst>
          </p:nvPr>
        </p:nvGraphicFramePr>
        <p:xfrm>
          <a:off x="4788024" y="3847257"/>
          <a:ext cx="3744690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5406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1.2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4.5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3.0</a:t>
                      </a:r>
                      <a:endParaRPr lang="ru-RU" sz="2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715">
                <a:tc>
                  <a:txBody>
                    <a:bodyPr/>
                    <a:lstStyle/>
                    <a:p>
                      <a:pPr algn="ctr"/>
                      <a:r>
                        <a:rPr lang="en-US" sz="2200" b="1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ru-RU" sz="220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ru-RU" sz="220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</a:t>
                      </a:r>
                      <a:endParaRPr lang="ru-RU" sz="2200" dirty="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5904148" y="1880828"/>
            <a:ext cx="0" cy="1944216"/>
          </a:xfrm>
          <a:prstGeom prst="straightConnector1">
            <a:avLst/>
          </a:prstGeom>
          <a:ln w="25400" cap="rnd">
            <a:solidFill>
              <a:schemeClr val="accent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251520" y="2960948"/>
            <a:ext cx="4320480" cy="2304256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 lIns="72000" rIns="36000">
            <a:noAutofit/>
          </a:bodyPr>
          <a:lstStyle/>
          <a:p>
            <a:r>
              <a:rPr lang="ru-RU" sz="2200" dirty="0">
                <a:highlight>
                  <a:srgbClr val="FFFFFF"/>
                </a:highlight>
                <a:latin typeface="Consolas" panose="020B0609020204030204" pitchFamily="49" charset="0"/>
              </a:rPr>
              <a:t>Порядок выполнения операций:</a:t>
            </a:r>
          </a:p>
          <a:p>
            <a:pPr>
              <a:tabLst>
                <a:tab pos="355600" algn="l"/>
              </a:tabLst>
            </a:pP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1)	</a:t>
            </a:r>
            <a:r>
              <a:rPr lang="pl-PL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pl-PL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pl-PL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endParaRPr lang="en-US" sz="2200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355600" algn="l"/>
              </a:tabLst>
            </a:pP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2)	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 + &lt;</a:t>
            </a:r>
            <a:r>
              <a:rPr lang="ru-RU" sz="2200" dirty="0">
                <a:highlight>
                  <a:srgbClr val="FFFFFF"/>
                </a:highlight>
                <a:latin typeface="Consolas" panose="020B0609020204030204" pitchFamily="49" charset="0"/>
              </a:rPr>
              <a:t>значение в регистре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l-PL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076056" y="1268760"/>
            <a:ext cx="3168352" cy="580571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1.2 + </a:t>
            </a:r>
            <a:r>
              <a:rPr lang="ru-RU" sz="2200" b="1" dirty="0">
                <a:solidFill>
                  <a:schemeClr val="tx1"/>
                </a:solidFill>
              </a:rPr>
              <a:t>13.5</a:t>
            </a:r>
            <a:r>
              <a:rPr lang="en-US" sz="2200" b="1" dirty="0">
                <a:solidFill>
                  <a:schemeClr val="tx1"/>
                </a:solidFill>
              </a:rPr>
              <a:t> = 14.7</a:t>
            </a:r>
            <a:endParaRPr lang="ru-RU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9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/>
          <p:cNvGrpSpPr/>
          <p:nvPr/>
        </p:nvGrpSpPr>
        <p:grpSpPr>
          <a:xfrm>
            <a:off x="5904148" y="1556792"/>
            <a:ext cx="2736304" cy="2304256"/>
            <a:chOff x="5904148" y="1556792"/>
            <a:chExt cx="2736304" cy="2304256"/>
          </a:xfrm>
        </p:grpSpPr>
        <p:grpSp>
          <p:nvGrpSpPr>
            <p:cNvPr id="24" name="Группа 23"/>
            <p:cNvGrpSpPr/>
            <p:nvPr/>
          </p:nvGrpSpPr>
          <p:grpSpPr>
            <a:xfrm>
              <a:off x="5904148" y="1556792"/>
              <a:ext cx="2736304" cy="1262394"/>
              <a:chOff x="5904148" y="1556792"/>
              <a:chExt cx="2736304" cy="1262394"/>
            </a:xfrm>
          </p:grpSpPr>
          <p:cxnSp>
            <p:nvCxnSpPr>
              <p:cNvPr id="10" name="Прямая со стрелкой 9"/>
              <p:cNvCxnSpPr>
                <a:stCxn id="20" idx="3"/>
              </p:cNvCxnSpPr>
              <p:nvPr/>
            </p:nvCxnSpPr>
            <p:spPr>
              <a:xfrm flipV="1">
                <a:off x="8244408" y="1556792"/>
                <a:ext cx="396044" cy="2254"/>
              </a:xfrm>
              <a:prstGeom prst="straightConnector1">
                <a:avLst/>
              </a:prstGeom>
              <a:ln w="25400" cap="rnd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 стрелкой 16"/>
              <p:cNvCxnSpPr/>
              <p:nvPr/>
            </p:nvCxnSpPr>
            <p:spPr>
              <a:xfrm flipV="1">
                <a:off x="5904148" y="2816932"/>
                <a:ext cx="2736304" cy="2254"/>
              </a:xfrm>
              <a:prstGeom prst="straightConnector1">
                <a:avLst/>
              </a:prstGeom>
              <a:ln w="25400" cap="rnd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 стрелкой 20"/>
              <p:cNvCxnSpPr/>
              <p:nvPr/>
            </p:nvCxnSpPr>
            <p:spPr>
              <a:xfrm>
                <a:off x="8640452" y="1556792"/>
                <a:ext cx="0" cy="1260140"/>
              </a:xfrm>
              <a:prstGeom prst="straightConnector1">
                <a:avLst/>
              </a:prstGeom>
              <a:ln w="25400" cap="rnd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Прямая со стрелкой 13"/>
            <p:cNvCxnSpPr/>
            <p:nvPr/>
          </p:nvCxnSpPr>
          <p:spPr>
            <a:xfrm>
              <a:off x="5904148" y="2816932"/>
              <a:ext cx="0" cy="1044116"/>
            </a:xfrm>
            <a:prstGeom prst="straightConnector1">
              <a:avLst/>
            </a:prstGeom>
            <a:ln w="25400" cap="rnd">
              <a:solidFill>
                <a:schemeClr val="accent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Скругленный прямоугольник 19"/>
          <p:cNvSpPr/>
          <p:nvPr/>
        </p:nvSpPr>
        <p:spPr>
          <a:xfrm>
            <a:off x="5076056" y="1268760"/>
            <a:ext cx="3168352" cy="580571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chemeClr val="tx1"/>
                </a:solidFill>
              </a:rPr>
              <a:t>1</a:t>
            </a:r>
            <a:r>
              <a:rPr lang="en-US" sz="2200" b="1" dirty="0">
                <a:solidFill>
                  <a:schemeClr val="tx1"/>
                </a:solidFill>
              </a:rPr>
              <a:t>4</a:t>
            </a:r>
            <a:r>
              <a:rPr lang="ru-RU" sz="2200" b="1" dirty="0">
                <a:solidFill>
                  <a:schemeClr val="tx1"/>
                </a:solidFill>
              </a:rPr>
              <a:t>.</a:t>
            </a:r>
            <a:r>
              <a:rPr lang="en-US" sz="2200" b="1" dirty="0">
                <a:solidFill>
                  <a:schemeClr val="tx1"/>
                </a:solidFill>
              </a:rPr>
              <a:t>7</a:t>
            </a:r>
            <a:endParaRPr lang="ru-RU" sz="2200" b="1" dirty="0">
              <a:solidFill>
                <a:schemeClr val="tx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Приоритеты арифметических операций </a:t>
            </a:r>
          </a:p>
          <a:p>
            <a:endParaRPr lang="ru-R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124744"/>
            <a:ext cx="2592288" cy="158417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1.2;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4.5;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3.0;</a:t>
            </a:r>
          </a:p>
          <a:p>
            <a:pPr>
              <a:spcBef>
                <a:spcPts val="1200"/>
              </a:spcBef>
            </a:pPr>
            <a:r>
              <a:rPr lang="pl-PL" sz="2200" b="1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pl-PL" sz="22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pl-PL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l-PL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pl-PL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pl-PL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pl-PL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865139"/>
              </p:ext>
            </p:extLst>
          </p:nvPr>
        </p:nvGraphicFramePr>
        <p:xfrm>
          <a:off x="4788024" y="3847257"/>
          <a:ext cx="3744690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5406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1.2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4.5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3.0</a:t>
                      </a:r>
                      <a:endParaRPr lang="ru-RU" sz="2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715">
                <a:tc>
                  <a:txBody>
                    <a:bodyPr/>
                    <a:lstStyle/>
                    <a:p>
                      <a:pPr algn="ctr"/>
                      <a:r>
                        <a:rPr lang="en-US" sz="2200" b="1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ru-RU" sz="220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ru-RU" sz="220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</a:t>
                      </a:r>
                      <a:endParaRPr lang="ru-RU" sz="2200" dirty="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51520" y="2960948"/>
            <a:ext cx="4320480" cy="2304256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 lIns="72000" rIns="36000">
            <a:noAutofit/>
          </a:bodyPr>
          <a:lstStyle/>
          <a:p>
            <a:r>
              <a:rPr lang="ru-RU" sz="2200" dirty="0">
                <a:highlight>
                  <a:srgbClr val="FFFFFF"/>
                </a:highlight>
                <a:latin typeface="Consolas" panose="020B0609020204030204" pitchFamily="49" charset="0"/>
              </a:rPr>
              <a:t>Порядок выполнения операций:</a:t>
            </a:r>
          </a:p>
          <a:p>
            <a:pPr>
              <a:tabLst>
                <a:tab pos="355600" algn="l"/>
              </a:tabLst>
            </a:pP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1)	</a:t>
            </a:r>
            <a:r>
              <a:rPr lang="pl-PL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pl-PL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pl-PL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endParaRPr lang="en-US" sz="2200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355600" algn="l"/>
              </a:tabLst>
            </a:pP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2)	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 + &lt;</a:t>
            </a:r>
            <a:r>
              <a:rPr lang="ru-RU" sz="2200" dirty="0">
                <a:highlight>
                  <a:srgbClr val="FFFFFF"/>
                </a:highlight>
                <a:latin typeface="Consolas" panose="020B0609020204030204" pitchFamily="49" charset="0"/>
              </a:rPr>
              <a:t>значение в регистре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>
              <a:tabLst>
                <a:tab pos="355600" algn="l"/>
              </a:tabLs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3)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ru-RU" sz="2200" dirty="0">
                <a:highlight>
                  <a:srgbClr val="FFFFFF"/>
                </a:highlight>
                <a:latin typeface="Consolas" panose="020B0609020204030204" pitchFamily="49" charset="0"/>
              </a:rPr>
              <a:t>значение в регистре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l-PL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80112" y="3861049"/>
            <a:ext cx="684076" cy="3960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noAutofit/>
          </a:bodyPr>
          <a:lstStyle/>
          <a:p>
            <a:pPr algn="ctr" defTabSz="914400"/>
            <a:r>
              <a:rPr lang="ru-RU" sz="22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14.7</a:t>
            </a:r>
          </a:p>
        </p:txBody>
      </p:sp>
    </p:spTree>
    <p:extLst>
      <p:ext uri="{BB962C8B-B14F-4D97-AF65-F5344CB8AC3E}">
        <p14:creationId xmlns:p14="http://schemas.microsoft.com/office/powerpoint/2010/main" val="345184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Прямая соединительная линия 22"/>
          <p:cNvCxnSpPr>
            <a:stCxn id="17" idx="1"/>
          </p:cNvCxnSpPr>
          <p:nvPr/>
        </p:nvCxnSpPr>
        <p:spPr>
          <a:xfrm flipH="1">
            <a:off x="4608004" y="3086962"/>
            <a:ext cx="216024" cy="666074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Операции инкремента и декремента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1" y="1196752"/>
            <a:ext cx="815930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593975" algn="l"/>
              </a:tabLst>
            </a:pP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Инкрементация ++ и декрементация -- </a:t>
            </a:r>
            <a:b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увеличение и уменьшение значения аргумента на 1</a:t>
            </a:r>
            <a:br>
              <a:rPr lang="ru-RU" sz="2000" dirty="0">
                <a:solidFill>
                  <a:schemeClr val="bg2"/>
                </a:solidFill>
              </a:rPr>
            </a:br>
            <a:endParaRPr lang="ru-RU" sz="2000" dirty="0">
              <a:solidFill>
                <a:schemeClr val="bg2"/>
              </a:solidFill>
            </a:endParaRPr>
          </a:p>
          <a:p>
            <a:pPr>
              <a:tabLst>
                <a:tab pos="3138488" algn="l"/>
                <a:tab pos="5376863" algn="l"/>
              </a:tabLst>
            </a:pPr>
            <a:r>
              <a:rPr lang="ru-RU" sz="2000" b="1" dirty="0"/>
              <a:t> Префиксная форма      	</a:t>
            </a:r>
            <a:r>
              <a:rPr 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Аргумент	</a:t>
            </a:r>
            <a:r>
              <a:rPr 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Аргумент</a:t>
            </a:r>
          </a:p>
          <a:p>
            <a:pPr>
              <a:tabLst>
                <a:tab pos="3138488" algn="l"/>
                <a:tab pos="5376863" algn="l"/>
              </a:tabLst>
            </a:pPr>
            <a:r>
              <a:rPr lang="ru-RU" sz="2000" b="1" dirty="0"/>
              <a:t> Постфиксная форма    	</a:t>
            </a:r>
            <a:r>
              <a:rPr lang="ru-RU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Аргумент</a:t>
            </a:r>
            <a:r>
              <a:rPr lang="ru-RU" sz="2000" b="1" i="1" dirty="0">
                <a:latin typeface="Consolas" panose="020B0609020204030204" pitchFamily="49" charset="0"/>
                <a:cs typeface="Consolas" panose="020B0609020204030204" pitchFamily="49" charset="0"/>
              </a:rPr>
              <a:t>++	</a:t>
            </a:r>
            <a:r>
              <a:rPr lang="ru-RU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Аргумент</a:t>
            </a:r>
            <a:r>
              <a:rPr lang="ru-RU" sz="2000" b="1" i="1" dirty="0">
                <a:latin typeface="Consolas" panose="020B0609020204030204" pitchFamily="49" charset="0"/>
                <a:cs typeface="Consolas" panose="020B0609020204030204" pitchFamily="49" charset="0"/>
              </a:rPr>
              <a:t>--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75556" y="2852936"/>
            <a:ext cx="822021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 + 1;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5 +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5 + --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896036" y="3537012"/>
            <a:ext cx="2376264" cy="277230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</a:p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3</a:t>
            </a:r>
          </a:p>
          <a:p>
            <a:pPr lvl="0"/>
            <a:endParaRPr lang="ru-RU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</a:p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7</a:t>
            </a:r>
          </a:p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</a:p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5</a:t>
            </a:r>
          </a:p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  <p:cxnSp>
        <p:nvCxnSpPr>
          <p:cNvPr id="16" name="Прямая со стрелкой 15"/>
          <p:cNvCxnSpPr>
            <a:stCxn id="17" idx="1"/>
          </p:cNvCxnSpPr>
          <p:nvPr/>
        </p:nvCxnSpPr>
        <p:spPr>
          <a:xfrm flipH="1">
            <a:off x="2267744" y="3086962"/>
            <a:ext cx="2556284" cy="306034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4824028" y="2780928"/>
            <a:ext cx="4032448" cy="612068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Для компилятора эти две строки идентичны, но вторая компактнее</a:t>
            </a:r>
          </a:p>
        </p:txBody>
      </p:sp>
      <p:cxnSp>
        <p:nvCxnSpPr>
          <p:cNvPr id="21" name="Прямая со стрелкой 20"/>
          <p:cNvCxnSpPr/>
          <p:nvPr/>
        </p:nvCxnSpPr>
        <p:spPr>
          <a:xfrm flipH="1">
            <a:off x="2051720" y="3753036"/>
            <a:ext cx="2556284" cy="306034"/>
          </a:xfrm>
          <a:prstGeom prst="straightConnector1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03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1520" y="1268760"/>
            <a:ext cx="8640960" cy="467960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tabLst>
                <a:tab pos="266700" algn="l"/>
              </a:tabLst>
            </a:pPr>
            <a:r>
              <a:rPr lang="ru-RU" sz="1900" b="1" dirty="0"/>
              <a:t>Концепция типа данных основывается на следующих положениях: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SzPct val="90000"/>
              <a:buFont typeface="Wingdings" pitchFamily="2" charset="2"/>
              <a:buAutoNum type="arabicPeriod"/>
              <a:tabLst>
                <a:tab pos="266700" algn="l"/>
              </a:tabLst>
            </a:pPr>
            <a:r>
              <a:rPr lang="ru-RU" sz="1900" dirty="0"/>
              <a:t>	Любой тип данных определяет множество значений, к которому принадлежит </a:t>
            </a:r>
            <a:r>
              <a:rPr lang="ru-RU" sz="1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константа</a:t>
            </a:r>
            <a:r>
              <a:rPr lang="ru-RU" sz="1900" dirty="0"/>
              <a:t>, которые может принимать </a:t>
            </a:r>
            <a:r>
              <a:rPr lang="ru-RU" sz="1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переменная</a:t>
            </a:r>
            <a:r>
              <a:rPr lang="ru-RU" sz="1900" dirty="0"/>
              <a:t> или </a:t>
            </a:r>
            <a:r>
              <a:rPr lang="ru-RU" sz="1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выражение</a:t>
            </a:r>
            <a:r>
              <a:rPr lang="ru-RU" sz="1900" dirty="0"/>
              <a:t> или вырабатывать </a:t>
            </a:r>
            <a:r>
              <a:rPr lang="ru-RU" sz="1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операция</a:t>
            </a:r>
            <a:r>
              <a:rPr lang="ru-RU" sz="1900" dirty="0"/>
              <a:t> или </a:t>
            </a:r>
            <a:r>
              <a:rPr lang="ru-RU" sz="1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функция</a:t>
            </a:r>
            <a:r>
              <a:rPr lang="ru-RU" sz="1900" dirty="0"/>
              <a:t>.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SzPct val="90000"/>
              <a:buFont typeface="Wingdings" pitchFamily="2" charset="2"/>
              <a:buAutoNum type="arabicPeriod"/>
              <a:tabLst>
                <a:tab pos="266700" algn="l"/>
              </a:tabLst>
            </a:pPr>
            <a:r>
              <a:rPr lang="ru-RU" sz="1900" dirty="0"/>
              <a:t>	Каждая операция или функция требует аргументов фиксированного типа и </a:t>
            </a:r>
            <a:r>
              <a:rPr lang="ru-RU" sz="1900" dirty="0" err="1"/>
              <a:t>выдает</a:t>
            </a:r>
            <a:r>
              <a:rPr lang="ru-RU" sz="1900" dirty="0"/>
              <a:t> результат фиксированного типа. Если операция допускает аргументы нескольких типов, то тип результата можно определить по специальным правилам языка. </a:t>
            </a:r>
          </a:p>
          <a:p>
            <a:pPr marL="0" indent="0">
              <a:spcBef>
                <a:spcPts val="600"/>
              </a:spcBef>
              <a:tabLst>
                <a:tab pos="266700" algn="l"/>
              </a:tabLst>
            </a:pPr>
            <a:r>
              <a:rPr lang="ru-RU" sz="1900" b="1" dirty="0"/>
              <a:t>Статическая типизация </a:t>
            </a:r>
            <a:r>
              <a:rPr lang="en-US" sz="1900" dirty="0"/>
              <a:t>(Pascal, C, C++</a:t>
            </a:r>
            <a:r>
              <a:rPr lang="ru-RU" sz="1900" dirty="0"/>
              <a:t>, </a:t>
            </a:r>
            <a:r>
              <a:rPr lang="en-US" sz="1900" dirty="0"/>
              <a:t>Java, C#)</a:t>
            </a:r>
            <a:r>
              <a:rPr lang="ru-RU" sz="1900" b="1" dirty="0"/>
              <a:t>:</a:t>
            </a:r>
          </a:p>
          <a:p>
            <a:pPr marL="0" lvl="1" indent="266700">
              <a:spcBef>
                <a:spcPts val="0"/>
              </a:spcBef>
              <a:spcAft>
                <a:spcPts val="0"/>
              </a:spcAft>
              <a:buSzPct val="90000"/>
              <a:buNone/>
              <a:tabLst>
                <a:tab pos="266700" algn="l"/>
              </a:tabLst>
            </a:pPr>
            <a:r>
              <a:rPr lang="ru-RU" sz="1900" dirty="0"/>
              <a:t>Тип значения, задаваемого константой, переменной или выражением, можно определить по их виду или описанию и оно остается неизменным для переменных.  </a:t>
            </a:r>
            <a:endParaRPr lang="ru-RU" sz="1900" b="1" dirty="0"/>
          </a:p>
          <a:p>
            <a:pPr marL="0" indent="0">
              <a:spcBef>
                <a:spcPts val="600"/>
              </a:spcBef>
              <a:tabLst>
                <a:tab pos="266700" algn="l"/>
              </a:tabLst>
            </a:pPr>
            <a:r>
              <a:rPr lang="ru-RU" sz="1900" b="1" dirty="0"/>
              <a:t>Динамическая типизация</a:t>
            </a:r>
            <a:r>
              <a:rPr lang="en-US" sz="1900" b="1" dirty="0"/>
              <a:t> </a:t>
            </a:r>
            <a:r>
              <a:rPr lang="en-US" sz="1900" dirty="0"/>
              <a:t>(Python, Ruby, Perl, JavaScript)</a:t>
            </a:r>
            <a:r>
              <a:rPr lang="ru-RU" sz="1900" b="1" dirty="0"/>
              <a:t>:</a:t>
            </a:r>
          </a:p>
          <a:p>
            <a:pPr marL="0" lvl="1" indent="266700">
              <a:spcBef>
                <a:spcPts val="0"/>
              </a:spcBef>
              <a:spcAft>
                <a:spcPts val="0"/>
              </a:spcAft>
              <a:buSzPct val="90000"/>
              <a:buNone/>
              <a:tabLst>
                <a:tab pos="266700" algn="l"/>
              </a:tabLst>
            </a:pPr>
            <a:r>
              <a:rPr lang="ru-RU" sz="1900" dirty="0"/>
              <a:t>Тип значения, задаваемого константой, переменной или выражением определяется присвоенным или выработанным им значением в момент присваивания (выработки), может быть определен по их значению и</a:t>
            </a:r>
            <a:br>
              <a:rPr lang="ru-RU" sz="1900" dirty="0"/>
            </a:br>
            <a:r>
              <a:rPr lang="ru-RU" sz="1900" dirty="0"/>
              <a:t>для переменных изменен в процессе выполнения программы.</a:t>
            </a:r>
            <a:endParaRPr lang="be-BY" sz="19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7527" y="228600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Концепция типа данных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121598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431540" y="1628800"/>
            <a:ext cx="3060340" cy="227754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r>
              <a:rPr lang="en-US" sz="2200" b="1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++</a:t>
            </a:r>
            <a:r>
              <a:rPr lang="en-US" sz="2200" b="1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4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1200"/>
              </a:spcAft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sz="2200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200" i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200" i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359532" y="764704"/>
            <a:ext cx="83033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593975" algn="l"/>
              </a:tabLst>
            </a:pPr>
            <a:r>
              <a:rPr lang="ru-RU" sz="2200" dirty="0"/>
              <a:t>изменяемая переменная может находиться и в правой, и в левой части операции присваивания: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251520" y="80628"/>
            <a:ext cx="864096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Операции инкремента и декремента</a:t>
            </a:r>
          </a:p>
        </p:txBody>
      </p:sp>
      <p:sp>
        <p:nvSpPr>
          <p:cNvPr id="8" name="Скругленный прямоугольник 16">
            <a:extLst>
              <a:ext uri="{FF2B5EF4-FFF2-40B4-BE49-F238E27FC236}">
                <a16:creationId xmlns:a16="http://schemas.microsoft.com/office/drawing/2014/main" id="{77BDF180-7A36-4300-9718-B5F4C970D745}"/>
              </a:ext>
            </a:extLst>
          </p:cNvPr>
          <p:cNvSpPr/>
          <p:nvPr/>
        </p:nvSpPr>
        <p:spPr>
          <a:xfrm>
            <a:off x="5148064" y="1618302"/>
            <a:ext cx="3514786" cy="1810698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Любое изменение значения переменной называется </a:t>
            </a:r>
            <a:r>
              <a:rPr lang="ru-RU" sz="2400" b="1" u="sng" dirty="0">
                <a:solidFill>
                  <a:schemeClr val="tx1"/>
                </a:solidFill>
              </a:rPr>
              <a:t>побочным эффектом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16">
            <a:extLst>
              <a:ext uri="{FF2B5EF4-FFF2-40B4-BE49-F238E27FC236}">
                <a16:creationId xmlns:a16="http://schemas.microsoft.com/office/drawing/2014/main" id="{790A67B5-FAE0-4D08-BBBB-13830832304B}"/>
              </a:ext>
            </a:extLst>
          </p:cNvPr>
          <p:cNvSpPr/>
          <p:nvPr/>
        </p:nvSpPr>
        <p:spPr>
          <a:xfrm>
            <a:off x="5161880" y="4329100"/>
            <a:ext cx="3514786" cy="114118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Сколько побочных эффектов в этой строке?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D26FDEE0-2340-4A1B-AB0C-69325C579B59}"/>
              </a:ext>
            </a:extLst>
          </p:cNvPr>
          <p:cNvCxnSpPr>
            <a:cxnSpLocks/>
          </p:cNvCxnSpPr>
          <p:nvPr/>
        </p:nvCxnSpPr>
        <p:spPr>
          <a:xfrm flipH="1">
            <a:off x="2519772" y="2168860"/>
            <a:ext cx="1728192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91F6B315-2238-409C-A29E-DD54A011150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247964" y="2168860"/>
            <a:ext cx="913916" cy="2730830"/>
          </a:xfrm>
          <a:prstGeom prst="line">
            <a:avLst/>
          </a:prstGeom>
          <a:ln w="317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45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Скругленный прямоугольник 26"/>
          <p:cNvSpPr/>
          <p:nvPr/>
        </p:nvSpPr>
        <p:spPr>
          <a:xfrm>
            <a:off x="5076056" y="1268761"/>
            <a:ext cx="3168352" cy="576064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>
                <a:solidFill>
                  <a:schemeClr val="tx1"/>
                </a:solidFill>
              </a:rPr>
              <a:t>АЛУ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5076056" y="1268760"/>
            <a:ext cx="3168352" cy="580571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2.0 + 1.0 = 3.0</a:t>
            </a:r>
            <a:endParaRPr lang="ru-RU" sz="22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794647"/>
              </p:ext>
            </p:extLst>
          </p:nvPr>
        </p:nvGraphicFramePr>
        <p:xfrm>
          <a:off x="5616116" y="3897052"/>
          <a:ext cx="2246814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5406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715">
                <a:tc>
                  <a:txBody>
                    <a:bodyPr/>
                    <a:lstStyle/>
                    <a:p>
                      <a:pPr algn="ctr"/>
                      <a:r>
                        <a:rPr lang="en-US" sz="2200" b="1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ru-RU" sz="220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408204" y="3933056"/>
            <a:ext cx="684076" cy="36004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36000" bIns="36000" rtlCol="0" anchor="ctr">
            <a:noAutofit/>
          </a:bodyPr>
          <a:lstStyle/>
          <a:p>
            <a:pPr algn="ctr" defTabSz="914400"/>
            <a:r>
              <a:rPr lang="en-US" sz="22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sz="22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sz="2200" b="1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Прямая со стрелкой 21"/>
          <p:cNvCxnSpPr>
            <a:endCxn id="20" idx="2"/>
          </p:cNvCxnSpPr>
          <p:nvPr/>
        </p:nvCxnSpPr>
        <p:spPr>
          <a:xfrm flipV="1">
            <a:off x="6660232" y="1849331"/>
            <a:ext cx="0" cy="2047721"/>
          </a:xfrm>
          <a:prstGeom prst="straightConnector1">
            <a:avLst/>
          </a:prstGeom>
          <a:ln w="25400" cap="rnd">
            <a:solidFill>
              <a:schemeClr val="accent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Группа 24"/>
          <p:cNvGrpSpPr/>
          <p:nvPr/>
        </p:nvGrpSpPr>
        <p:grpSpPr>
          <a:xfrm>
            <a:off x="6876256" y="1556792"/>
            <a:ext cx="1764196" cy="2304256"/>
            <a:chOff x="5904148" y="1556792"/>
            <a:chExt cx="2736304" cy="2304256"/>
          </a:xfrm>
        </p:grpSpPr>
        <p:grpSp>
          <p:nvGrpSpPr>
            <p:cNvPr id="24" name="Группа 23"/>
            <p:cNvGrpSpPr/>
            <p:nvPr/>
          </p:nvGrpSpPr>
          <p:grpSpPr>
            <a:xfrm>
              <a:off x="5904148" y="1556792"/>
              <a:ext cx="2736304" cy="1262394"/>
              <a:chOff x="5904148" y="1556792"/>
              <a:chExt cx="2736304" cy="1262394"/>
            </a:xfrm>
          </p:grpSpPr>
          <p:cxnSp>
            <p:nvCxnSpPr>
              <p:cNvPr id="10" name="Прямая со стрелкой 9"/>
              <p:cNvCxnSpPr>
                <a:stCxn id="20" idx="3"/>
              </p:cNvCxnSpPr>
              <p:nvPr/>
            </p:nvCxnSpPr>
            <p:spPr>
              <a:xfrm flipV="1">
                <a:off x="8026180" y="1556792"/>
                <a:ext cx="614272" cy="2254"/>
              </a:xfrm>
              <a:prstGeom prst="straightConnector1">
                <a:avLst/>
              </a:prstGeom>
              <a:ln w="25400" cap="rnd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 стрелкой 16"/>
              <p:cNvCxnSpPr/>
              <p:nvPr/>
            </p:nvCxnSpPr>
            <p:spPr>
              <a:xfrm flipV="1">
                <a:off x="5904148" y="2816932"/>
                <a:ext cx="2736304" cy="2254"/>
              </a:xfrm>
              <a:prstGeom prst="straightConnector1">
                <a:avLst/>
              </a:prstGeom>
              <a:ln w="25400" cap="rnd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 стрелкой 20"/>
              <p:cNvCxnSpPr/>
              <p:nvPr/>
            </p:nvCxnSpPr>
            <p:spPr>
              <a:xfrm>
                <a:off x="8640452" y="1556792"/>
                <a:ext cx="0" cy="1260140"/>
              </a:xfrm>
              <a:prstGeom prst="straightConnector1">
                <a:avLst/>
              </a:prstGeom>
              <a:ln w="25400" cap="rnd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Прямая со стрелкой 13"/>
            <p:cNvCxnSpPr/>
            <p:nvPr/>
          </p:nvCxnSpPr>
          <p:spPr>
            <a:xfrm>
              <a:off x="5904148" y="2816932"/>
              <a:ext cx="0" cy="1044116"/>
            </a:xfrm>
            <a:prstGeom prst="straightConnector1">
              <a:avLst/>
            </a:prstGeom>
            <a:ln w="25400" cap="rnd">
              <a:solidFill>
                <a:schemeClr val="accent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51520" y="332656"/>
            <a:ext cx="864096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Приоритеты арифметических операций </a:t>
            </a:r>
          </a:p>
          <a:p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31540" y="4257092"/>
            <a:ext cx="4572508" cy="1908212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ru-RU" sz="2200" dirty="0">
                <a:highlight>
                  <a:srgbClr val="FFFFFF"/>
                </a:highlight>
                <a:latin typeface="Consolas" panose="020B0609020204030204" pitchFamily="49" charset="0"/>
              </a:rPr>
              <a:t>Порядок выполнения операций:</a:t>
            </a:r>
          </a:p>
          <a:p>
            <a:pPr marL="457200" indent="-457200">
              <a:buAutoNum type="arabicParenR"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31540" y="1628800"/>
            <a:ext cx="3060340" cy="227754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r>
              <a:rPr lang="en-US" sz="2200" b="1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++</a:t>
            </a:r>
            <a:r>
              <a:rPr lang="en-US" sz="2200" b="1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4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1200"/>
              </a:spcAft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5404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кругленный прямоугольник 19"/>
          <p:cNvSpPr/>
          <p:nvPr/>
        </p:nvSpPr>
        <p:spPr>
          <a:xfrm>
            <a:off x="5076056" y="1268760"/>
            <a:ext cx="3168352" cy="580571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3.0 * 4.0 = 12.0</a:t>
            </a:r>
            <a:endParaRPr lang="ru-RU" sz="2200" b="1" dirty="0">
              <a:solidFill>
                <a:schemeClr val="tx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51520" y="332656"/>
            <a:ext cx="864096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Приоритеты арифметических операций </a:t>
            </a:r>
          </a:p>
          <a:p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609872"/>
              </p:ext>
            </p:extLst>
          </p:nvPr>
        </p:nvGraphicFramePr>
        <p:xfrm>
          <a:off x="5616116" y="3897052"/>
          <a:ext cx="2246814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5406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r>
                        <a:rPr lang="ru-RU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715">
                <a:tc>
                  <a:txBody>
                    <a:bodyPr/>
                    <a:lstStyle/>
                    <a:p>
                      <a:pPr algn="ctr"/>
                      <a:r>
                        <a:rPr lang="en-US" sz="2200" b="1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ru-RU" sz="220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31540" y="4257092"/>
            <a:ext cx="4572508" cy="1908212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ru-RU" sz="2200" dirty="0">
                <a:highlight>
                  <a:srgbClr val="FFFFFF"/>
                </a:highlight>
                <a:latin typeface="Consolas" panose="020B0609020204030204" pitchFamily="49" charset="0"/>
              </a:rPr>
              <a:t>Порядок выполнения операций:</a:t>
            </a:r>
          </a:p>
          <a:p>
            <a:pPr marL="457200" indent="-457200">
              <a:buAutoNum type="arabicParenR"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2) &lt;</a:t>
            </a:r>
            <a:r>
              <a:rPr lang="ru-RU" sz="2200" dirty="0">
                <a:highlight>
                  <a:srgbClr val="FFFFFF"/>
                </a:highlight>
                <a:latin typeface="Consolas" panose="020B0609020204030204" pitchFamily="49" charset="0"/>
              </a:rPr>
              <a:t>новое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&gt; * 4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431540" y="1628800"/>
            <a:ext cx="3060340" cy="227754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++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4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1200"/>
              </a:spcAft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03801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/>
          <p:cNvGrpSpPr/>
          <p:nvPr/>
        </p:nvGrpSpPr>
        <p:grpSpPr>
          <a:xfrm>
            <a:off x="6732240" y="1556792"/>
            <a:ext cx="1908212" cy="2340260"/>
            <a:chOff x="5680776" y="1556792"/>
            <a:chExt cx="2959676" cy="2340260"/>
          </a:xfrm>
        </p:grpSpPr>
        <p:grpSp>
          <p:nvGrpSpPr>
            <p:cNvPr id="24" name="Группа 23"/>
            <p:cNvGrpSpPr/>
            <p:nvPr/>
          </p:nvGrpSpPr>
          <p:grpSpPr>
            <a:xfrm>
              <a:off x="5680776" y="1556792"/>
              <a:ext cx="2959676" cy="1260140"/>
              <a:chOff x="5680776" y="1556792"/>
              <a:chExt cx="2959676" cy="1260140"/>
            </a:xfrm>
          </p:grpSpPr>
          <p:cxnSp>
            <p:nvCxnSpPr>
              <p:cNvPr id="10" name="Прямая со стрелкой 9"/>
              <p:cNvCxnSpPr/>
              <p:nvPr/>
            </p:nvCxnSpPr>
            <p:spPr>
              <a:xfrm flipV="1">
                <a:off x="8026180" y="1556792"/>
                <a:ext cx="614272" cy="2254"/>
              </a:xfrm>
              <a:prstGeom prst="straightConnector1">
                <a:avLst/>
              </a:prstGeom>
              <a:ln w="25400" cap="rnd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 стрелкой 16"/>
              <p:cNvCxnSpPr/>
              <p:nvPr/>
            </p:nvCxnSpPr>
            <p:spPr>
              <a:xfrm>
                <a:off x="5680776" y="2816932"/>
                <a:ext cx="2959676" cy="0"/>
              </a:xfrm>
              <a:prstGeom prst="straightConnector1">
                <a:avLst/>
              </a:prstGeom>
              <a:ln w="25400" cap="rnd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 стрелкой 20"/>
              <p:cNvCxnSpPr/>
              <p:nvPr/>
            </p:nvCxnSpPr>
            <p:spPr>
              <a:xfrm>
                <a:off x="8640452" y="1556792"/>
                <a:ext cx="0" cy="1260140"/>
              </a:xfrm>
              <a:prstGeom prst="straightConnector1">
                <a:avLst/>
              </a:prstGeom>
              <a:ln w="25400" cap="rnd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Прямая со стрелкой 13"/>
            <p:cNvCxnSpPr/>
            <p:nvPr/>
          </p:nvCxnSpPr>
          <p:spPr>
            <a:xfrm>
              <a:off x="5680776" y="2816932"/>
              <a:ext cx="0" cy="1080120"/>
            </a:xfrm>
            <a:prstGeom prst="straightConnector1">
              <a:avLst/>
            </a:prstGeom>
            <a:ln w="25400" cap="rnd">
              <a:solidFill>
                <a:schemeClr val="accent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51520" y="332656"/>
            <a:ext cx="864096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Приоритеты арифметических операций </a:t>
            </a:r>
          </a:p>
          <a:p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547637"/>
              </p:ext>
            </p:extLst>
          </p:nvPr>
        </p:nvGraphicFramePr>
        <p:xfrm>
          <a:off x="5616116" y="3897052"/>
          <a:ext cx="2246814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5406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715">
                <a:tc>
                  <a:txBody>
                    <a:bodyPr/>
                    <a:lstStyle/>
                    <a:p>
                      <a:pPr algn="ctr"/>
                      <a:r>
                        <a:rPr lang="en-US" sz="2200" b="1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ru-RU" sz="220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31540" y="4257092"/>
            <a:ext cx="4572508" cy="1908212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ru-RU" sz="2200" dirty="0">
                <a:highlight>
                  <a:srgbClr val="FFFFFF"/>
                </a:highlight>
                <a:latin typeface="Consolas" panose="020B0609020204030204" pitchFamily="49" charset="0"/>
              </a:rPr>
              <a:t>Порядок выполнения операций:</a:t>
            </a:r>
          </a:p>
          <a:p>
            <a:pPr marL="457200" indent="-457200">
              <a:buAutoNum type="arabicParenR"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2) &lt;</a:t>
            </a:r>
            <a:r>
              <a:rPr lang="ru-RU" sz="2200" dirty="0">
                <a:highlight>
                  <a:srgbClr val="FFFFFF"/>
                </a:highlight>
                <a:latin typeface="Consolas" panose="020B0609020204030204" pitchFamily="49" charset="0"/>
              </a:rPr>
              <a:t>новое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&gt; * 4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3) x =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ru-RU" sz="2200" dirty="0">
                <a:highlight>
                  <a:srgbClr val="FFFFFF"/>
                </a:highlight>
                <a:latin typeface="Consolas" panose="020B0609020204030204" pitchFamily="49" charset="0"/>
              </a:rPr>
              <a:t>значение в регистре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l-PL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31540" y="1628800"/>
            <a:ext cx="3060340" cy="227754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r>
              <a:rPr lang="en-US" sz="22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++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4;</a:t>
            </a:r>
          </a:p>
          <a:p>
            <a:pPr>
              <a:spcAft>
                <a:spcPts val="1200"/>
              </a:spcAft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5076056" y="1268760"/>
            <a:ext cx="3168352" cy="580571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3.0 * 4.0 = 12.0</a:t>
            </a:r>
            <a:endParaRPr lang="ru-RU" sz="22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8204" y="3933056"/>
            <a:ext cx="684076" cy="36004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 anchor="ctr">
            <a:noAutofit/>
          </a:bodyPr>
          <a:lstStyle/>
          <a:p>
            <a:pPr algn="ctr" defTabSz="914400"/>
            <a:r>
              <a:rPr lang="en-US" sz="22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ru-RU" sz="22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sz="2200" b="1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707904" y="2312876"/>
            <a:ext cx="1584176" cy="162018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12</a:t>
            </a:r>
          </a:p>
          <a:p>
            <a:pPr lvl="0"/>
            <a:endParaRPr lang="ru-RU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5860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51520" y="332656"/>
            <a:ext cx="864096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Приоритеты арифметических операций </a:t>
            </a:r>
          </a:p>
          <a:p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547637"/>
              </p:ext>
            </p:extLst>
          </p:nvPr>
        </p:nvGraphicFramePr>
        <p:xfrm>
          <a:off x="5616116" y="3897052"/>
          <a:ext cx="2246814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5406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715">
                <a:tc>
                  <a:txBody>
                    <a:bodyPr/>
                    <a:lstStyle/>
                    <a:p>
                      <a:pPr algn="ctr"/>
                      <a:r>
                        <a:rPr lang="en-US" sz="2200" b="1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ru-RU" sz="220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431540" y="1628800"/>
            <a:ext cx="3060340" cy="227754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++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4;</a:t>
            </a:r>
          </a:p>
          <a:p>
            <a:pPr>
              <a:spcAft>
                <a:spcPts val="1200"/>
              </a:spcAft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r>
              <a:rPr lang="en-US" sz="22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u="sng" dirty="0">
                <a:highlight>
                  <a:srgbClr val="FFFFFF"/>
                </a:highlight>
                <a:latin typeface="Consolas" panose="020B0609020204030204" pitchFamily="49" charset="0"/>
              </a:rPr>
              <a:t>++ </a:t>
            </a:r>
            <a:r>
              <a:rPr lang="en-US" sz="22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4</a:t>
            </a:r>
            <a:r>
              <a:rPr lang="ru-RU" sz="22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sz="2200" u="sng" dirty="0"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2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3707904" y="2312876"/>
            <a:ext cx="1584176" cy="162018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12</a:t>
            </a:r>
          </a:p>
          <a:p>
            <a:pPr lvl="0"/>
            <a:endParaRPr lang="ru-RU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5076056" y="1268760"/>
            <a:ext cx="3168352" cy="580571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chemeClr val="tx1"/>
                </a:solidFill>
              </a:rPr>
              <a:t>АЛУ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503548" y="4869160"/>
            <a:ext cx="8280920" cy="1332148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chemeClr val="tx1"/>
                </a:solidFill>
              </a:rPr>
              <a:t>Поведение, </a:t>
            </a:r>
            <a:r>
              <a:rPr lang="ru-RU" sz="2200" b="1" u="sng" dirty="0">
                <a:solidFill>
                  <a:schemeClr val="tx1"/>
                </a:solidFill>
              </a:rPr>
              <a:t>неопределённое в стандарте </a:t>
            </a:r>
            <a:r>
              <a:rPr lang="ru-RU" sz="2200" b="1" dirty="0">
                <a:solidFill>
                  <a:schemeClr val="tx1"/>
                </a:solidFill>
              </a:rPr>
              <a:t>– лучше избегать</a:t>
            </a:r>
            <a:br>
              <a:rPr lang="ru-RU" sz="2200" b="1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(две модификации одной переменной в одной и той же строке)</a:t>
            </a:r>
          </a:p>
        </p:txBody>
      </p:sp>
      <p:cxnSp>
        <p:nvCxnSpPr>
          <p:cNvPr id="6" name="Прямая со стрелкой 5"/>
          <p:cNvCxnSpPr>
            <a:cxnSpLocks/>
            <a:stCxn id="28" idx="0"/>
          </p:cNvCxnSpPr>
          <p:nvPr/>
        </p:nvCxnSpPr>
        <p:spPr>
          <a:xfrm flipH="1" flipV="1">
            <a:off x="3275856" y="3392996"/>
            <a:ext cx="1368152" cy="1476164"/>
          </a:xfrm>
          <a:prstGeom prst="straightConnector1">
            <a:avLst/>
          </a:prstGeom>
          <a:ln w="31750">
            <a:solidFill>
              <a:srgbClr val="FF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99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11560" y="332656"/>
            <a:ext cx="8087295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Арифметические операции с присваиванием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244542"/>
              </p:ext>
            </p:extLst>
          </p:nvPr>
        </p:nvGraphicFramePr>
        <p:xfrm>
          <a:off x="611560" y="1556792"/>
          <a:ext cx="8064896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0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2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392">
                <a:tc>
                  <a:txBody>
                    <a:bodyPr/>
                    <a:lstStyle/>
                    <a:p>
                      <a:r>
                        <a:rPr lang="ru-RU" sz="2200" b="1" dirty="0"/>
                        <a:t>Оператор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1" dirty="0"/>
                        <a:t>Действие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/>
                        <a:t>Пример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/>
                        <a:t>Эквивалент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697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+=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/>
                        <a:t>сложение</a:t>
                      </a:r>
                      <a:r>
                        <a:rPr lang="ru-RU" sz="2200" baseline="0"/>
                        <a:t> с замещением</a:t>
                      </a:r>
                      <a:endParaRPr lang="ru-RU" sz="2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ru-RU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+=</a:t>
                      </a:r>
                      <a:r>
                        <a:rPr lang="ru-RU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ru-RU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ru-RU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ru-RU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ru-RU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6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-=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/>
                        <a:t>вычитание</a:t>
                      </a:r>
                      <a:r>
                        <a:rPr lang="ru-RU" sz="2200" baseline="0"/>
                        <a:t> с замещением</a:t>
                      </a:r>
                      <a:endParaRPr lang="ru-RU" sz="2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ru-RU" sz="2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</a:t>
                      </a:r>
                      <a:r>
                        <a:rPr lang="en-US" sz="2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ru-RU" sz="2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ru-RU" sz="2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ru-RU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ru-RU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ru-RU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 </a:t>
                      </a:r>
                      <a:r>
                        <a:rPr lang="en-US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697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*=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/>
                        <a:t>умножение</a:t>
                      </a:r>
                      <a:r>
                        <a:rPr lang="ru-RU" sz="2200" baseline="0" dirty="0"/>
                        <a:t> с замещением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ru-RU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</a:t>
                      </a:r>
                      <a:r>
                        <a:rPr lang="en-US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ru-RU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ru-RU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ru-RU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ru-RU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 </a:t>
                      </a:r>
                      <a:r>
                        <a:rPr lang="en-US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69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/=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/>
                        <a:t>деление</a:t>
                      </a:r>
                      <a:r>
                        <a:rPr lang="ru-RU" sz="2200" baseline="0"/>
                        <a:t> с замещением</a:t>
                      </a:r>
                      <a:endParaRPr lang="ru-RU" sz="2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/= 2</a:t>
                      </a:r>
                      <a:endParaRPr lang="ru-RU" sz="2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= x / 2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14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%=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/>
                        <a:t>деление</a:t>
                      </a:r>
                      <a:r>
                        <a:rPr lang="en-US" sz="2200" dirty="0"/>
                        <a:t> </a:t>
                      </a:r>
                      <a:r>
                        <a:rPr lang="ru-RU" sz="2200" dirty="0"/>
                        <a:t>по</a:t>
                      </a:r>
                      <a:r>
                        <a:rPr lang="ru-RU" sz="2200" baseline="0" dirty="0"/>
                        <a:t> модулю с замещением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ru-RU" sz="2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%</a:t>
                      </a:r>
                      <a:r>
                        <a:rPr lang="en-US" sz="2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ru-RU" sz="2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ru-RU" sz="2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ru-RU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ru-RU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ru-RU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% </a:t>
                      </a:r>
                      <a:r>
                        <a:rPr lang="en-US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367644" y="4689140"/>
            <a:ext cx="6660740" cy="150810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1.2, </a:t>
            </a:r>
            <a:r>
              <a:rPr lang="en-US" sz="2200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4.5, </a:t>
            </a:r>
            <a:r>
              <a:rPr lang="en-US" sz="2200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3.0;  </a:t>
            </a:r>
          </a:p>
          <a:p>
            <a:r>
              <a:rPr lang="en-US" sz="2400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2400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ru-RU" sz="2400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эквивалентно</a:t>
            </a:r>
            <a:endParaRPr lang="en-US" sz="2200" b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400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400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ru-RU" sz="2400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166635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84976" y="699007"/>
            <a:ext cx="338437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Операции сравнения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845"/>
              </p:ext>
            </p:extLst>
          </p:nvPr>
        </p:nvGraphicFramePr>
        <p:xfrm>
          <a:off x="323528" y="1664804"/>
          <a:ext cx="3888432" cy="2346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452">
                <a:tc>
                  <a:txBody>
                    <a:bodyPr/>
                    <a:lstStyle/>
                    <a:p>
                      <a:r>
                        <a:rPr lang="ru-RU" sz="2200" b="1" dirty="0"/>
                        <a:t>Оператор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1" dirty="0"/>
                        <a:t>Действие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/>
                        <a:t>Больше</a:t>
                      </a:r>
                      <a:r>
                        <a:rPr lang="ru-RU" sz="2200" baseline="0"/>
                        <a:t> </a:t>
                      </a:r>
                      <a:endParaRPr lang="ru-RU" sz="22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&gt;=</a:t>
                      </a:r>
                      <a:endParaRPr lang="ru-RU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/>
                        <a:t>Больше или равно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433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endParaRPr lang="ru-RU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/>
                        <a:t>Меньше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33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&lt;=</a:t>
                      </a:r>
                      <a:endParaRPr lang="ru-RU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/>
                        <a:t>Меньше или равно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33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</a:t>
                      </a:r>
                      <a:endParaRPr lang="ru-RU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/>
                        <a:t>Равно</a:t>
                      </a:r>
                      <a:r>
                        <a:rPr lang="ru-RU" sz="2200" baseline="0"/>
                        <a:t> </a:t>
                      </a:r>
                      <a:endParaRPr lang="ru-RU" sz="22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4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!=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Не</a:t>
                      </a:r>
                      <a:r>
                        <a:rPr lang="ru-RU" sz="2200" baseline="0" dirty="0"/>
                        <a:t> равно</a:t>
                      </a:r>
                      <a:endParaRPr lang="ru-RU" sz="2200" dirty="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719572" y="4185084"/>
            <a:ext cx="316835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(операнды – целые,</a:t>
            </a:r>
            <a:br>
              <a:rPr lang="ru-RU" sz="2200" dirty="0"/>
            </a:br>
            <a:r>
              <a:rPr lang="ru-RU" sz="2200" dirty="0"/>
              <a:t> вещественные, булевские, </a:t>
            </a:r>
            <a:br>
              <a:rPr lang="ru-RU" sz="2200" dirty="0"/>
            </a:br>
            <a:r>
              <a:rPr lang="ru-RU" sz="2200" dirty="0"/>
              <a:t> указательные,</a:t>
            </a:r>
          </a:p>
          <a:p>
            <a:r>
              <a:rPr lang="ru-RU" sz="2200" dirty="0"/>
              <a:t> результат – булевский) 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954744"/>
              </p:ext>
            </p:extLst>
          </p:nvPr>
        </p:nvGraphicFramePr>
        <p:xfrm>
          <a:off x="4968044" y="1664804"/>
          <a:ext cx="3648780" cy="1341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2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6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616">
                <a:tc>
                  <a:txBody>
                    <a:bodyPr/>
                    <a:lstStyle/>
                    <a:p>
                      <a:r>
                        <a:rPr lang="ru-RU" sz="2200" b="1" dirty="0"/>
                        <a:t>Оператор</a:t>
                      </a:r>
                      <a:endParaRPr lang="ru-RU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1" dirty="0"/>
                        <a:t>Действие</a:t>
                      </a:r>
                      <a:endParaRPr lang="ru-RU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08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/>
                        <a:t>Логическое</a:t>
                      </a:r>
                      <a:r>
                        <a:rPr lang="ru-RU" sz="2200" baseline="0"/>
                        <a:t> И</a:t>
                      </a:r>
                      <a:endParaRPr lang="ru-RU" sz="22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08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||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Логическое</a:t>
                      </a:r>
                      <a:r>
                        <a:rPr lang="ru-RU" sz="2200" baseline="0" dirty="0"/>
                        <a:t> ИЛИ</a:t>
                      </a:r>
                      <a:endParaRPr lang="ru-RU" sz="2200" dirty="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088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Логическое НЕ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5345470" y="699007"/>
            <a:ext cx="338437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Логические операции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824028" y="3212976"/>
            <a:ext cx="41044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(операнды – булевские и целые,</a:t>
            </a:r>
            <a:br>
              <a:rPr lang="ru-RU" sz="2200" dirty="0"/>
            </a:br>
            <a:r>
              <a:rPr lang="ru-RU" sz="2200" dirty="0"/>
              <a:t> результат – булевский)</a:t>
            </a:r>
            <a:endParaRPr lang="ru-RU" sz="2200" b="1" dirty="0">
              <a:solidFill>
                <a:schemeClr val="bg1"/>
              </a:solidFill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302038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11560" y="332656"/>
            <a:ext cx="8087295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Операции сравнения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1160748"/>
            <a:ext cx="5904656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867025" algn="l"/>
                <a:tab pos="5646738" algn="l"/>
              </a:tabLs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pPr>
              <a:tabLst>
                <a:tab pos="2867025" algn="l"/>
                <a:tab pos="5646738" algn="l"/>
              </a:tabLs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  <a:endParaRPr lang="ru-RU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2867025" algn="l"/>
                <a:tab pos="5646738" algn="l"/>
              </a:tabLs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-3;</a:t>
            </a:r>
          </a:p>
          <a:p>
            <a:pPr>
              <a:tabLst>
                <a:tab pos="2867025" algn="l"/>
                <a:tab pos="5646738" algn="l"/>
              </a:tabLs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'S'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2867025" algn="l"/>
                <a:tab pos="5646738" algn="l"/>
              </a:tabLs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c2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'Z'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2867025" algn="l"/>
                <a:tab pos="5646738" algn="l"/>
              </a:tabLs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pPr>
              <a:spcAft>
                <a:spcPts val="1200"/>
              </a:spcAft>
              <a:tabLst>
                <a:tab pos="2867025" algn="l"/>
                <a:tab pos="5646738" algn="l"/>
              </a:tabLs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2867025" algn="l"/>
                <a:tab pos="5646738" algn="l"/>
              </a:tabLst>
            </a:pP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3;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 sz="22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2867025" algn="l"/>
                <a:tab pos="5646738" algn="l"/>
              </a:tabLst>
            </a:pP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>
              <a:tabLst>
                <a:tab pos="2867025" algn="l"/>
                <a:tab pos="5646738" algn="l"/>
              </a:tabLst>
            </a:pP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3;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2867025" algn="l"/>
                <a:tab pos="5646738" algn="l"/>
              </a:tabLst>
            </a:pP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2;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2867025" algn="l"/>
                <a:tab pos="5646738" algn="l"/>
              </a:tabLst>
            </a:pP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2867025" algn="l"/>
                <a:tab pos="5646738" algn="l"/>
              </a:tabLst>
            </a:pP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c2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2867025" algn="l"/>
                <a:tab pos="5646738" algn="l"/>
              </a:tabLst>
            </a:pP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6588224" y="3681028"/>
            <a:ext cx="1692188" cy="25562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0</a:t>
            </a:r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</a:p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</a:p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</a:p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0</a:t>
            </a:r>
          </a:p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0</a:t>
            </a:r>
          </a:p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2505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11560" y="332656"/>
            <a:ext cx="8087295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Логические операции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21302"/>
              </p:ext>
            </p:extLst>
          </p:nvPr>
        </p:nvGraphicFramePr>
        <p:xfrm>
          <a:off x="816072" y="1434483"/>
          <a:ext cx="3657603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4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en-US" sz="2200" b="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200" b="1" baseline="0" dirty="0">
                          <a:solidFill>
                            <a:srgbClr val="000080"/>
                          </a:solidFill>
                        </a:rPr>
                        <a:t>a</a:t>
                      </a:r>
                      <a:endParaRPr lang="ru-RU" sz="2200" b="1" dirty="0">
                        <a:solidFill>
                          <a:srgbClr val="000080"/>
                        </a:solidFill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2200" b="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200" b="1" dirty="0">
                          <a:solidFill>
                            <a:srgbClr val="000080"/>
                          </a:solidFill>
                        </a:rPr>
                        <a:t>b</a:t>
                      </a:r>
                      <a:endParaRPr lang="ru-RU" sz="2200" b="1" dirty="0">
                        <a:solidFill>
                          <a:srgbClr val="000080"/>
                        </a:solidFill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0080"/>
                          </a:solidFill>
                        </a:rPr>
                        <a:t>a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 &amp;&amp; </a:t>
                      </a:r>
                      <a:r>
                        <a:rPr lang="en-US" sz="2200" b="1" dirty="0">
                          <a:solidFill>
                            <a:srgbClr val="000080"/>
                          </a:solidFill>
                        </a:rPr>
                        <a:t>b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ru-RU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96124"/>
              </p:ext>
            </p:extLst>
          </p:nvPr>
        </p:nvGraphicFramePr>
        <p:xfrm>
          <a:off x="5083275" y="1441873"/>
          <a:ext cx="3236685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8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200" b="1" baseline="0" dirty="0">
                          <a:solidFill>
                            <a:srgbClr val="000080"/>
                          </a:solidFill>
                        </a:rPr>
                        <a:t>a</a:t>
                      </a:r>
                      <a:endParaRPr lang="ru-RU" sz="2200" b="1" dirty="0">
                        <a:solidFill>
                          <a:srgbClr val="000080"/>
                        </a:solidFill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1" dirty="0">
                          <a:solidFill>
                            <a:srgbClr val="000080"/>
                          </a:solidFill>
                        </a:rPr>
                        <a:t>b</a:t>
                      </a:r>
                      <a:endParaRPr lang="ru-RU" sz="2200" b="1" dirty="0">
                        <a:solidFill>
                          <a:srgbClr val="000080"/>
                        </a:solidFill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0080"/>
                          </a:solidFill>
                        </a:rPr>
                        <a:t>a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en-US" sz="2200" b="1" dirty="0">
                          <a:solidFill>
                            <a:srgbClr val="000080"/>
                          </a:solidFill>
                        </a:rPr>
                        <a:t>b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623843"/>
              </p:ext>
            </p:extLst>
          </p:nvPr>
        </p:nvGraphicFramePr>
        <p:xfrm>
          <a:off x="801263" y="3710729"/>
          <a:ext cx="3686624" cy="1854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5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1" baseline="0" dirty="0">
                          <a:solidFill>
                            <a:srgbClr val="000080"/>
                          </a:solidFill>
                        </a:rPr>
                        <a:t>a</a:t>
                      </a:r>
                      <a:endParaRPr lang="ru-RU" sz="2200" b="1" dirty="0">
                        <a:solidFill>
                          <a:srgbClr val="000080"/>
                        </a:solidFill>
                      </a:endParaRPr>
                    </a:p>
                  </a:txBody>
                  <a:tcPr marL="72000" marR="72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1" dirty="0">
                          <a:solidFill>
                            <a:srgbClr val="000080"/>
                          </a:solidFill>
                        </a:rPr>
                        <a:t>b</a:t>
                      </a:r>
                      <a:endParaRPr lang="ru-RU" sz="2200" b="1" dirty="0">
                        <a:solidFill>
                          <a:srgbClr val="000080"/>
                        </a:solidFill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0080"/>
                          </a:solidFill>
                        </a:rPr>
                        <a:t>a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 ^ </a:t>
                      </a:r>
                      <a:r>
                        <a:rPr lang="en-US" sz="2200" b="1" dirty="0">
                          <a:solidFill>
                            <a:srgbClr val="000080"/>
                          </a:solidFill>
                        </a:rPr>
                        <a:t>b</a:t>
                      </a:r>
                      <a:endParaRPr lang="ru-RU" sz="2200" b="1" dirty="0">
                        <a:solidFill>
                          <a:srgbClr val="000080"/>
                        </a:solidFill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9512" y="5625244"/>
            <a:ext cx="6336704" cy="6771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r>
              <a:rPr lang="ru-RU" sz="2200" dirty="0"/>
              <a:t>Логическая операция </a:t>
            </a:r>
            <a:r>
              <a:rPr lang="en-US" sz="2200" dirty="0"/>
              <a:t>XOR </a:t>
            </a:r>
            <a:r>
              <a:rPr lang="ru-RU" sz="2200" dirty="0"/>
              <a:t>не реализована в С и С++,</a:t>
            </a:r>
            <a:r>
              <a:rPr lang="en-US" sz="2200" dirty="0"/>
              <a:t> </a:t>
            </a:r>
            <a:r>
              <a:rPr lang="ru-RU" sz="2200" dirty="0"/>
              <a:t>есть только аналогичная битовая операция </a:t>
            </a:r>
            <a:r>
              <a:rPr lang="en-US" sz="2200" dirty="0"/>
              <a:t>^</a:t>
            </a:r>
            <a:endParaRPr lang="ru-RU" sz="2200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637301"/>
              </p:ext>
            </p:extLst>
          </p:nvPr>
        </p:nvGraphicFramePr>
        <p:xfrm>
          <a:off x="5083275" y="3908377"/>
          <a:ext cx="2157790" cy="11207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8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051"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</a:rPr>
                        <a:t>  a</a:t>
                      </a:r>
                      <a:endParaRPr lang="ru-RU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/>
                          </a:solidFill>
                        </a:rPr>
                        <a:t>!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308304" y="5445224"/>
            <a:ext cx="159432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0 –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1 –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2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623A0C7-883B-45FA-A44C-FFF435F5369C}"/>
              </a:ext>
            </a:extLst>
          </p:cNvPr>
          <p:cNvSpPr/>
          <p:nvPr/>
        </p:nvSpPr>
        <p:spPr>
          <a:xfrm>
            <a:off x="716704" y="1021428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AND</a:t>
            </a:r>
            <a:endParaRPr lang="ru-RU" sz="2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94D60AC-570F-4103-B727-F66CBDF56FDE}"/>
              </a:ext>
            </a:extLst>
          </p:cNvPr>
          <p:cNvSpPr/>
          <p:nvPr/>
        </p:nvSpPr>
        <p:spPr>
          <a:xfrm>
            <a:off x="5010443" y="1021428"/>
            <a:ext cx="566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OR</a:t>
            </a:r>
            <a:endParaRPr lang="ru-RU" sz="2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B338B10-4C20-4EBA-B3A4-6537E1AAF043}"/>
              </a:ext>
            </a:extLst>
          </p:cNvPr>
          <p:cNvSpPr/>
          <p:nvPr/>
        </p:nvSpPr>
        <p:spPr>
          <a:xfrm>
            <a:off x="4999306" y="3479896"/>
            <a:ext cx="740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NOT</a:t>
            </a:r>
            <a:endParaRPr lang="ru-RU" sz="24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8BCCA3B-72F7-4289-8C95-61409B4C01BB}"/>
              </a:ext>
            </a:extLst>
          </p:cNvPr>
          <p:cNvSpPr/>
          <p:nvPr/>
        </p:nvSpPr>
        <p:spPr>
          <a:xfrm>
            <a:off x="701895" y="3340250"/>
            <a:ext cx="725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XOR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209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Приоритеты операций сравнения и логических  операций 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420564"/>
              </p:ext>
            </p:extLst>
          </p:nvPr>
        </p:nvGraphicFramePr>
        <p:xfrm>
          <a:off x="2051720" y="1988840"/>
          <a:ext cx="4366662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4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/>
                        <a:t>Оператор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1" dirty="0"/>
                        <a:t>Приоритет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792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200" dirty="0"/>
                        <a:t>Высший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r>
                        <a:rPr lang="en-US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&gt;=  &lt;   &lt;=</a:t>
                      </a:r>
                      <a:r>
                        <a:rPr lang="ru-RU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    !=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||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200" dirty="0"/>
                        <a:t>Низший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83761" y="4797152"/>
            <a:ext cx="7921625" cy="136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 defTabSz="9144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tabLst>
                <a:tab pos="2593975" algn="l"/>
              </a:tabLst>
              <a:defRPr/>
            </a:pPr>
            <a:r>
              <a:rPr lang="ru-RU" sz="2000" kern="0" dirty="0"/>
              <a:t>операции сравнения и логические операции имеют приоритет ниже, чем арифметические операции</a:t>
            </a:r>
          </a:p>
          <a:p>
            <a:pPr marL="457200" lvl="0" indent="-457200" defTabSz="9144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tabLst>
                <a:tab pos="2593975" algn="l"/>
              </a:tabLst>
              <a:defRPr/>
            </a:pPr>
            <a:r>
              <a:rPr lang="ru-RU" sz="2000" kern="0" dirty="0"/>
              <a:t>для изменения порядка выполнения операций применяют скобки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tabLst>
                <a:tab pos="2593975" algn="l"/>
              </a:tabLst>
              <a:defRPr/>
            </a:pP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305917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915816" y="584684"/>
            <a:ext cx="3282950" cy="54006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dkEdge">
            <a:bevelT w="139700" prst="cross"/>
          </a:sp3d>
        </p:spPr>
        <p:txBody>
          <a:bodyPr tIns="36000" anchor="ctr"/>
          <a:lstStyle/>
          <a:p>
            <a:pPr algn="ctr">
              <a:defRPr/>
            </a:pPr>
            <a:r>
              <a:rPr lang="ru-RU" sz="2400" b="1" dirty="0"/>
              <a:t>Типы данных</a:t>
            </a:r>
            <a:endParaRPr lang="ru-RU" sz="2400" dirty="0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51520" y="1412776"/>
            <a:ext cx="3312368" cy="3600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200" b="1" dirty="0">
                <a:solidFill>
                  <a:srgbClr val="0000FF"/>
                </a:solidFill>
              </a:rPr>
              <a:t>Стандартные</a:t>
            </a:r>
            <a:endParaRPr lang="ru-RU" sz="2200" dirty="0"/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5580112" y="1412776"/>
            <a:ext cx="3312008" cy="3600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200" b="1">
                <a:solidFill>
                  <a:srgbClr val="FF0000"/>
                </a:solidFill>
              </a:rPr>
              <a:t>Пользовательские</a:t>
            </a:r>
            <a:endParaRPr lang="ru-RU" sz="220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1727684" y="1988840"/>
            <a:ext cx="2376264" cy="504057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 dirty="0">
                <a:solidFill>
                  <a:srgbClr val="0000FF"/>
                </a:solidFill>
              </a:rPr>
              <a:t>структурированные</a:t>
            </a:r>
            <a:endParaRPr lang="ru-RU" sz="2000" dirty="0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79512" y="1988840"/>
            <a:ext cx="1440160" cy="504056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 dirty="0">
                <a:solidFill>
                  <a:srgbClr val="0000FF"/>
                </a:solidFill>
              </a:rPr>
              <a:t>простые</a:t>
            </a:r>
            <a:endParaRPr lang="ru-RU" sz="2000" dirty="0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27984" y="1988840"/>
            <a:ext cx="2412268" cy="504056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 dirty="0">
                <a:solidFill>
                  <a:srgbClr val="FF0000"/>
                </a:solidFill>
              </a:rPr>
              <a:t>структурированные</a:t>
            </a:r>
            <a:endParaRPr lang="ru-RU" sz="2000" dirty="0"/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179512" y="3429000"/>
            <a:ext cx="1584176" cy="36004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 dirty="0">
                <a:solidFill>
                  <a:srgbClr val="0000FF"/>
                </a:solidFill>
              </a:rPr>
              <a:t>порядковые</a:t>
            </a:r>
            <a:endParaRPr lang="ru-RU" sz="2000" dirty="0"/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1835696" y="3356992"/>
            <a:ext cx="1836204" cy="504056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 dirty="0">
                <a:solidFill>
                  <a:srgbClr val="0000FF"/>
                </a:solidFill>
              </a:rPr>
              <a:t>непорядковые</a:t>
            </a:r>
            <a:endParaRPr lang="ru-RU" sz="2000" dirty="0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5292080" y="1124744"/>
            <a:ext cx="1656184" cy="288032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>
            <a:off x="2771799" y="1772816"/>
            <a:ext cx="1" cy="216024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>
            <a:off x="5508104" y="2492897"/>
            <a:ext cx="792088" cy="288032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" name="Line 28"/>
          <p:cNvSpPr>
            <a:spLocks noChangeShapeType="1"/>
          </p:cNvSpPr>
          <p:nvPr/>
        </p:nvSpPr>
        <p:spPr bwMode="auto">
          <a:xfrm>
            <a:off x="971600" y="2492897"/>
            <a:ext cx="1656184" cy="864096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7344308" y="2924944"/>
            <a:ext cx="1584176" cy="57606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 dirty="0">
                <a:solidFill>
                  <a:srgbClr val="FF0000"/>
                </a:solidFill>
              </a:rPr>
              <a:t>порядковые</a:t>
            </a:r>
            <a:endParaRPr lang="ru-RU" sz="2000" dirty="0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7236296" y="3681028"/>
            <a:ext cx="1836204" cy="432048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/>
            <a:r>
              <a:rPr lang="ru-RU" sz="2000" dirty="0"/>
              <a:t>перечисляемые</a:t>
            </a:r>
          </a:p>
        </p:txBody>
      </p:sp>
      <p:sp>
        <p:nvSpPr>
          <p:cNvPr id="19" name="Text Box 43"/>
          <p:cNvSpPr txBox="1">
            <a:spLocks noChangeArrowheads="1"/>
          </p:cNvSpPr>
          <p:nvPr/>
        </p:nvSpPr>
        <p:spPr bwMode="auto">
          <a:xfrm>
            <a:off x="5364088" y="2780928"/>
            <a:ext cx="1548172" cy="432048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/>
            <a:r>
              <a:rPr lang="ru-RU" sz="2000" b="1">
                <a:solidFill>
                  <a:srgbClr val="FF0000"/>
                </a:solidFill>
              </a:rPr>
              <a:t>несвязанные</a:t>
            </a:r>
          </a:p>
        </p:txBody>
      </p:sp>
      <p:sp>
        <p:nvSpPr>
          <p:cNvPr id="20" name="Text Box 44"/>
          <p:cNvSpPr txBox="1">
            <a:spLocks noChangeArrowheads="1"/>
          </p:cNvSpPr>
          <p:nvPr/>
        </p:nvSpPr>
        <p:spPr bwMode="auto">
          <a:xfrm>
            <a:off x="3851920" y="2780928"/>
            <a:ext cx="1440160" cy="432048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>
                <a:solidFill>
                  <a:srgbClr val="FF0000"/>
                </a:solidFill>
              </a:rPr>
              <a:t>связанные</a:t>
            </a:r>
            <a:endParaRPr lang="ru-RU" sz="2000"/>
          </a:p>
        </p:txBody>
      </p:sp>
      <p:sp>
        <p:nvSpPr>
          <p:cNvPr id="21" name="Line 46"/>
          <p:cNvSpPr>
            <a:spLocks noChangeShapeType="1"/>
          </p:cNvSpPr>
          <p:nvPr/>
        </p:nvSpPr>
        <p:spPr bwMode="auto">
          <a:xfrm flipH="1">
            <a:off x="4644008" y="2492896"/>
            <a:ext cx="864096" cy="288032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" name="Text Box 47"/>
          <p:cNvSpPr txBox="1">
            <a:spLocks noChangeArrowheads="1"/>
          </p:cNvSpPr>
          <p:nvPr/>
        </p:nvSpPr>
        <p:spPr bwMode="auto">
          <a:xfrm>
            <a:off x="251520" y="4221088"/>
            <a:ext cx="1224136" cy="288032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dirty="0" err="1"/>
              <a:t>булевый</a:t>
            </a:r>
            <a:endParaRPr lang="ru-RU" sz="2000" dirty="0"/>
          </a:p>
        </p:txBody>
      </p:sp>
      <p:sp>
        <p:nvSpPr>
          <p:cNvPr id="23" name="Text Box 48"/>
          <p:cNvSpPr txBox="1">
            <a:spLocks noChangeArrowheads="1"/>
          </p:cNvSpPr>
          <p:nvPr/>
        </p:nvSpPr>
        <p:spPr bwMode="auto">
          <a:xfrm>
            <a:off x="107504" y="4653136"/>
            <a:ext cx="1476164" cy="288032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/>
            <a:r>
              <a:rPr lang="ru-RU" sz="2000" dirty="0"/>
              <a:t>символьный</a:t>
            </a:r>
          </a:p>
        </p:txBody>
      </p:sp>
      <p:sp>
        <p:nvSpPr>
          <p:cNvPr id="24" name="Text Box 49"/>
          <p:cNvSpPr txBox="1">
            <a:spLocks noChangeArrowheads="1"/>
          </p:cNvSpPr>
          <p:nvPr/>
        </p:nvSpPr>
        <p:spPr bwMode="auto">
          <a:xfrm>
            <a:off x="251520" y="5085185"/>
            <a:ext cx="1224136" cy="288032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dirty="0"/>
              <a:t>целые</a:t>
            </a:r>
          </a:p>
        </p:txBody>
      </p:sp>
      <p:sp>
        <p:nvSpPr>
          <p:cNvPr id="25" name="Text Box 50"/>
          <p:cNvSpPr txBox="1">
            <a:spLocks noChangeArrowheads="1"/>
          </p:cNvSpPr>
          <p:nvPr/>
        </p:nvSpPr>
        <p:spPr bwMode="auto">
          <a:xfrm>
            <a:off x="1835696" y="4293096"/>
            <a:ext cx="1692188" cy="396044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/>
            <a:r>
              <a:rPr lang="ru-RU" sz="2000" dirty="0"/>
              <a:t>вещественные</a:t>
            </a:r>
          </a:p>
        </p:txBody>
      </p:sp>
      <p:sp>
        <p:nvSpPr>
          <p:cNvPr id="26" name="Text Box 51"/>
          <p:cNvSpPr txBox="1">
            <a:spLocks noChangeArrowheads="1"/>
          </p:cNvSpPr>
          <p:nvPr/>
        </p:nvSpPr>
        <p:spPr bwMode="auto">
          <a:xfrm>
            <a:off x="1835696" y="4869161"/>
            <a:ext cx="1692188" cy="360039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dirty="0"/>
              <a:t>указательный</a:t>
            </a:r>
          </a:p>
        </p:txBody>
      </p:sp>
      <p:sp>
        <p:nvSpPr>
          <p:cNvPr id="27" name="Text Box 52"/>
          <p:cNvSpPr txBox="1">
            <a:spLocks noChangeArrowheads="1"/>
          </p:cNvSpPr>
          <p:nvPr/>
        </p:nvSpPr>
        <p:spPr bwMode="auto">
          <a:xfrm>
            <a:off x="2051720" y="2708920"/>
            <a:ext cx="1512167" cy="252028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tIns="36000" anchor="ctr"/>
          <a:lstStyle/>
          <a:p>
            <a:pPr algn="ctr"/>
            <a:r>
              <a:rPr lang="ru-RU" sz="2000" dirty="0"/>
              <a:t>строковые</a:t>
            </a:r>
          </a:p>
        </p:txBody>
      </p:sp>
      <p:sp>
        <p:nvSpPr>
          <p:cNvPr id="28" name="Line 54"/>
          <p:cNvSpPr>
            <a:spLocks noChangeShapeType="1"/>
          </p:cNvSpPr>
          <p:nvPr/>
        </p:nvSpPr>
        <p:spPr bwMode="auto">
          <a:xfrm rot="-1020000" flipH="1">
            <a:off x="2740220" y="2497615"/>
            <a:ext cx="63159" cy="206585"/>
          </a:xfrm>
          <a:prstGeom prst="line">
            <a:avLst/>
          </a:prstGeom>
          <a:ln cap="rnd"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9" name="Line 57"/>
          <p:cNvSpPr>
            <a:spLocks noChangeShapeType="1"/>
          </p:cNvSpPr>
          <p:nvPr/>
        </p:nvSpPr>
        <p:spPr bwMode="auto">
          <a:xfrm rot="60000">
            <a:off x="1680996" y="4005157"/>
            <a:ext cx="21366" cy="122395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" name="Line 59"/>
          <p:cNvSpPr>
            <a:spLocks noChangeShapeType="1"/>
          </p:cNvSpPr>
          <p:nvPr/>
        </p:nvSpPr>
        <p:spPr bwMode="auto">
          <a:xfrm>
            <a:off x="1583668" y="4797152"/>
            <a:ext cx="10801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1" name="Text Box 64"/>
          <p:cNvSpPr txBox="1">
            <a:spLocks noChangeArrowheads="1"/>
          </p:cNvSpPr>
          <p:nvPr/>
        </p:nvSpPr>
        <p:spPr bwMode="auto">
          <a:xfrm>
            <a:off x="5364088" y="3501008"/>
            <a:ext cx="1296144" cy="289818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dirty="0"/>
              <a:t>массивы</a:t>
            </a:r>
          </a:p>
        </p:txBody>
      </p:sp>
      <p:sp>
        <p:nvSpPr>
          <p:cNvPr id="32" name="Text Box 65"/>
          <p:cNvSpPr txBox="1">
            <a:spLocks noChangeArrowheads="1"/>
          </p:cNvSpPr>
          <p:nvPr/>
        </p:nvSpPr>
        <p:spPr bwMode="auto">
          <a:xfrm>
            <a:off x="5364088" y="3933056"/>
            <a:ext cx="1296144" cy="288032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dirty="0"/>
              <a:t>структуры</a:t>
            </a:r>
          </a:p>
        </p:txBody>
      </p:sp>
      <p:sp>
        <p:nvSpPr>
          <p:cNvPr id="33" name="Text Box 66"/>
          <p:cNvSpPr txBox="1">
            <a:spLocks noChangeArrowheads="1"/>
          </p:cNvSpPr>
          <p:nvPr/>
        </p:nvSpPr>
        <p:spPr bwMode="auto">
          <a:xfrm>
            <a:off x="5652120" y="4797153"/>
            <a:ext cx="1008112" cy="288032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/>
              <a:t>файлы</a:t>
            </a:r>
            <a:endParaRPr lang="ru-RU" sz="2000"/>
          </a:p>
        </p:txBody>
      </p:sp>
      <p:sp>
        <p:nvSpPr>
          <p:cNvPr id="34" name="Text Box 67"/>
          <p:cNvSpPr txBox="1">
            <a:spLocks noChangeArrowheads="1"/>
          </p:cNvSpPr>
          <p:nvPr/>
        </p:nvSpPr>
        <p:spPr bwMode="auto">
          <a:xfrm>
            <a:off x="5652120" y="4365104"/>
            <a:ext cx="1008112" cy="288032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 dirty="0"/>
              <a:t>классы</a:t>
            </a:r>
            <a:endParaRPr lang="ru-RU" sz="2000" dirty="0"/>
          </a:p>
        </p:txBody>
      </p:sp>
      <p:sp>
        <p:nvSpPr>
          <p:cNvPr id="35" name="Text Box 68"/>
          <p:cNvSpPr txBox="1">
            <a:spLocks noChangeArrowheads="1"/>
          </p:cNvSpPr>
          <p:nvPr/>
        </p:nvSpPr>
        <p:spPr bwMode="auto">
          <a:xfrm>
            <a:off x="5652120" y="5229200"/>
            <a:ext cx="1008112" cy="288032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ru-RU" sz="2000" b="1"/>
              <a:t>…</a:t>
            </a:r>
            <a:endParaRPr lang="ru-RU" sz="2000"/>
          </a:p>
        </p:txBody>
      </p:sp>
      <p:sp>
        <p:nvSpPr>
          <p:cNvPr id="36" name="Line 69"/>
          <p:cNvSpPr>
            <a:spLocks noChangeShapeType="1"/>
          </p:cNvSpPr>
          <p:nvPr/>
        </p:nvSpPr>
        <p:spPr bwMode="auto">
          <a:xfrm>
            <a:off x="6804248" y="3212976"/>
            <a:ext cx="0" cy="216024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7" name="Text Box 70"/>
          <p:cNvSpPr txBox="1">
            <a:spLocks noChangeArrowheads="1"/>
          </p:cNvSpPr>
          <p:nvPr/>
        </p:nvSpPr>
        <p:spPr bwMode="auto">
          <a:xfrm>
            <a:off x="3959932" y="3501008"/>
            <a:ext cx="1116124" cy="288032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dirty="0"/>
              <a:t>списки</a:t>
            </a:r>
          </a:p>
        </p:txBody>
      </p:sp>
      <p:sp>
        <p:nvSpPr>
          <p:cNvPr id="38" name="Text Box 71"/>
          <p:cNvSpPr txBox="1">
            <a:spLocks noChangeArrowheads="1"/>
          </p:cNvSpPr>
          <p:nvPr/>
        </p:nvSpPr>
        <p:spPr bwMode="auto">
          <a:xfrm>
            <a:off x="3959932" y="4005064"/>
            <a:ext cx="1116124" cy="288032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dirty="0"/>
              <a:t>деревья</a:t>
            </a:r>
          </a:p>
        </p:txBody>
      </p:sp>
      <p:sp>
        <p:nvSpPr>
          <p:cNvPr id="39" name="Line 73"/>
          <p:cNvSpPr>
            <a:spLocks noChangeShapeType="1"/>
          </p:cNvSpPr>
          <p:nvPr/>
        </p:nvSpPr>
        <p:spPr bwMode="auto">
          <a:xfrm rot="21480000" flipH="1">
            <a:off x="5194941" y="3213415"/>
            <a:ext cx="50261" cy="1439282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0" name="Line 74"/>
          <p:cNvSpPr>
            <a:spLocks noChangeShapeType="1"/>
          </p:cNvSpPr>
          <p:nvPr/>
        </p:nvSpPr>
        <p:spPr bwMode="auto">
          <a:xfrm>
            <a:off x="5076057" y="3645024"/>
            <a:ext cx="14401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" name="Line 77"/>
          <p:cNvSpPr>
            <a:spLocks noChangeShapeType="1"/>
          </p:cNvSpPr>
          <p:nvPr/>
        </p:nvSpPr>
        <p:spPr bwMode="auto">
          <a:xfrm>
            <a:off x="6660232" y="3645024"/>
            <a:ext cx="144016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2" name="Line 78"/>
          <p:cNvSpPr>
            <a:spLocks noChangeShapeType="1"/>
          </p:cNvSpPr>
          <p:nvPr/>
        </p:nvSpPr>
        <p:spPr bwMode="auto">
          <a:xfrm>
            <a:off x="6660232" y="4077072"/>
            <a:ext cx="144016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3" name="Line 79"/>
          <p:cNvSpPr>
            <a:spLocks noChangeShapeType="1"/>
          </p:cNvSpPr>
          <p:nvPr/>
        </p:nvSpPr>
        <p:spPr bwMode="auto">
          <a:xfrm>
            <a:off x="6660232" y="4509120"/>
            <a:ext cx="144016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" name="Line 80"/>
          <p:cNvSpPr>
            <a:spLocks noChangeShapeType="1"/>
          </p:cNvSpPr>
          <p:nvPr/>
        </p:nvSpPr>
        <p:spPr bwMode="auto">
          <a:xfrm>
            <a:off x="6660232" y="5373216"/>
            <a:ext cx="144016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 rot="9840000">
            <a:off x="2223425" y="1183906"/>
            <a:ext cx="1636809" cy="169708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6" name="Line 24"/>
          <p:cNvSpPr>
            <a:spLocks noChangeShapeType="1"/>
          </p:cNvSpPr>
          <p:nvPr/>
        </p:nvSpPr>
        <p:spPr bwMode="auto">
          <a:xfrm>
            <a:off x="971600" y="1772816"/>
            <a:ext cx="1" cy="216024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7" name="Line 58"/>
          <p:cNvSpPr>
            <a:spLocks noChangeShapeType="1"/>
          </p:cNvSpPr>
          <p:nvPr/>
        </p:nvSpPr>
        <p:spPr bwMode="auto">
          <a:xfrm flipV="1">
            <a:off x="971600" y="4005064"/>
            <a:ext cx="72008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8" name="Line 57"/>
          <p:cNvSpPr>
            <a:spLocks noChangeShapeType="1"/>
          </p:cNvSpPr>
          <p:nvPr/>
        </p:nvSpPr>
        <p:spPr bwMode="auto">
          <a:xfrm rot="60000">
            <a:off x="969715" y="3789057"/>
            <a:ext cx="3770" cy="215991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9" name="Line 57"/>
          <p:cNvSpPr>
            <a:spLocks noChangeShapeType="1"/>
          </p:cNvSpPr>
          <p:nvPr/>
        </p:nvSpPr>
        <p:spPr bwMode="auto">
          <a:xfrm rot="60000">
            <a:off x="963432" y="2492967"/>
            <a:ext cx="16337" cy="935961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0" name="Line 59"/>
          <p:cNvSpPr>
            <a:spLocks noChangeShapeType="1"/>
          </p:cNvSpPr>
          <p:nvPr/>
        </p:nvSpPr>
        <p:spPr bwMode="auto">
          <a:xfrm>
            <a:off x="1475656" y="4365104"/>
            <a:ext cx="216024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" name="Line 59"/>
          <p:cNvSpPr>
            <a:spLocks noChangeShapeType="1"/>
          </p:cNvSpPr>
          <p:nvPr/>
        </p:nvSpPr>
        <p:spPr bwMode="auto">
          <a:xfrm>
            <a:off x="1475656" y="5229200"/>
            <a:ext cx="216024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2" name="Line 57"/>
          <p:cNvSpPr>
            <a:spLocks noChangeShapeType="1"/>
          </p:cNvSpPr>
          <p:nvPr/>
        </p:nvSpPr>
        <p:spPr bwMode="auto">
          <a:xfrm rot="60000">
            <a:off x="3627414" y="4077147"/>
            <a:ext cx="16965" cy="971959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3" name="Line 59"/>
          <p:cNvSpPr>
            <a:spLocks noChangeShapeType="1"/>
          </p:cNvSpPr>
          <p:nvPr/>
        </p:nvSpPr>
        <p:spPr bwMode="auto">
          <a:xfrm>
            <a:off x="3527884" y="5049180"/>
            <a:ext cx="10801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4" name="Line 58"/>
          <p:cNvSpPr>
            <a:spLocks noChangeShapeType="1"/>
          </p:cNvSpPr>
          <p:nvPr/>
        </p:nvSpPr>
        <p:spPr bwMode="auto">
          <a:xfrm flipV="1">
            <a:off x="2735796" y="4077072"/>
            <a:ext cx="9001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5" name="Line 57"/>
          <p:cNvSpPr>
            <a:spLocks noChangeShapeType="1"/>
          </p:cNvSpPr>
          <p:nvPr/>
        </p:nvSpPr>
        <p:spPr bwMode="auto">
          <a:xfrm rot="60000">
            <a:off x="2737680" y="3861064"/>
            <a:ext cx="3770" cy="215991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6" name="Line 59"/>
          <p:cNvSpPr>
            <a:spLocks noChangeShapeType="1"/>
          </p:cNvSpPr>
          <p:nvPr/>
        </p:nvSpPr>
        <p:spPr bwMode="auto">
          <a:xfrm>
            <a:off x="3527884" y="4509120"/>
            <a:ext cx="10801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7" name="Text Box 16"/>
          <p:cNvSpPr txBox="1">
            <a:spLocks noChangeArrowheads="1"/>
          </p:cNvSpPr>
          <p:nvPr/>
        </p:nvSpPr>
        <p:spPr bwMode="auto">
          <a:xfrm>
            <a:off x="7128284" y="1988840"/>
            <a:ext cx="1440160" cy="504056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>
                <a:solidFill>
                  <a:srgbClr val="FF0000"/>
                </a:solidFill>
              </a:rPr>
              <a:t>простые</a:t>
            </a:r>
            <a:endParaRPr lang="ru-RU" sz="2000">
              <a:solidFill>
                <a:srgbClr val="FF0000"/>
              </a:solidFill>
            </a:endParaRPr>
          </a:p>
        </p:txBody>
      </p:sp>
      <p:sp>
        <p:nvSpPr>
          <p:cNvPr id="58" name="Line 24"/>
          <p:cNvSpPr>
            <a:spLocks noChangeShapeType="1"/>
          </p:cNvSpPr>
          <p:nvPr/>
        </p:nvSpPr>
        <p:spPr bwMode="auto">
          <a:xfrm>
            <a:off x="7668344" y="1772816"/>
            <a:ext cx="1" cy="216024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9" name="Line 24"/>
          <p:cNvSpPr>
            <a:spLocks noChangeShapeType="1"/>
          </p:cNvSpPr>
          <p:nvPr/>
        </p:nvSpPr>
        <p:spPr bwMode="auto">
          <a:xfrm>
            <a:off x="5904148" y="1772816"/>
            <a:ext cx="1" cy="216024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" name="Line 57"/>
          <p:cNvSpPr>
            <a:spLocks noChangeShapeType="1"/>
          </p:cNvSpPr>
          <p:nvPr/>
        </p:nvSpPr>
        <p:spPr bwMode="auto">
          <a:xfrm rot="60000">
            <a:off x="7037861" y="2709073"/>
            <a:ext cx="35189" cy="2015917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 flipV="1">
            <a:off x="7056276" y="2708920"/>
            <a:ext cx="61206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2" name="Line 57"/>
          <p:cNvSpPr>
            <a:spLocks noChangeShapeType="1"/>
          </p:cNvSpPr>
          <p:nvPr/>
        </p:nvSpPr>
        <p:spPr bwMode="auto">
          <a:xfrm rot="60000">
            <a:off x="7670229" y="2492912"/>
            <a:ext cx="3770" cy="215991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3" name="Line 59"/>
          <p:cNvSpPr>
            <a:spLocks noChangeShapeType="1"/>
          </p:cNvSpPr>
          <p:nvPr/>
        </p:nvSpPr>
        <p:spPr bwMode="auto">
          <a:xfrm>
            <a:off x="7056276" y="3212976"/>
            <a:ext cx="28803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4" name="Line 57"/>
          <p:cNvSpPr>
            <a:spLocks noChangeShapeType="1"/>
          </p:cNvSpPr>
          <p:nvPr/>
        </p:nvSpPr>
        <p:spPr bwMode="auto">
          <a:xfrm rot="60000">
            <a:off x="8170829" y="3501022"/>
            <a:ext cx="3142" cy="179993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7236296" y="4437111"/>
            <a:ext cx="1800200" cy="57606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/>
            <a:r>
              <a:rPr lang="ru-RU" sz="2000" b="1" dirty="0">
                <a:solidFill>
                  <a:srgbClr val="FF0000"/>
                </a:solidFill>
              </a:rPr>
              <a:t>непорядковые</a:t>
            </a:r>
            <a:endParaRPr lang="ru-RU" sz="2000" dirty="0"/>
          </a:p>
        </p:txBody>
      </p: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7236296" y="5229200"/>
            <a:ext cx="1800200" cy="504056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dirty="0"/>
              <a:t>указательные</a:t>
            </a:r>
          </a:p>
        </p:txBody>
      </p:sp>
      <p:sp>
        <p:nvSpPr>
          <p:cNvPr id="67" name="Line 59"/>
          <p:cNvSpPr>
            <a:spLocks noChangeShapeType="1"/>
          </p:cNvSpPr>
          <p:nvPr/>
        </p:nvSpPr>
        <p:spPr bwMode="auto">
          <a:xfrm>
            <a:off x="7056276" y="4725144"/>
            <a:ext cx="18002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8" name="Line 57"/>
          <p:cNvSpPr>
            <a:spLocks noChangeShapeType="1"/>
          </p:cNvSpPr>
          <p:nvPr/>
        </p:nvSpPr>
        <p:spPr bwMode="auto">
          <a:xfrm rot="60000">
            <a:off x="8174284" y="5013193"/>
            <a:ext cx="3770" cy="215991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9" name="Line 79"/>
          <p:cNvSpPr>
            <a:spLocks noChangeShapeType="1"/>
          </p:cNvSpPr>
          <p:nvPr/>
        </p:nvSpPr>
        <p:spPr bwMode="auto">
          <a:xfrm>
            <a:off x="6660232" y="4941168"/>
            <a:ext cx="144016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" name="Text Box 68"/>
          <p:cNvSpPr txBox="1">
            <a:spLocks noChangeArrowheads="1"/>
          </p:cNvSpPr>
          <p:nvPr/>
        </p:nvSpPr>
        <p:spPr bwMode="auto">
          <a:xfrm>
            <a:off x="4067944" y="4509120"/>
            <a:ext cx="1008112" cy="288032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ru-RU" sz="2000" b="1"/>
              <a:t>…</a:t>
            </a:r>
            <a:endParaRPr lang="ru-RU" sz="2000"/>
          </a:p>
        </p:txBody>
      </p:sp>
      <p:sp>
        <p:nvSpPr>
          <p:cNvPr id="71" name="Line 74"/>
          <p:cNvSpPr>
            <a:spLocks noChangeShapeType="1"/>
          </p:cNvSpPr>
          <p:nvPr/>
        </p:nvSpPr>
        <p:spPr bwMode="auto">
          <a:xfrm>
            <a:off x="5076056" y="4149080"/>
            <a:ext cx="14401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2" name="Line 74"/>
          <p:cNvSpPr>
            <a:spLocks noChangeShapeType="1"/>
          </p:cNvSpPr>
          <p:nvPr/>
        </p:nvSpPr>
        <p:spPr bwMode="auto">
          <a:xfrm>
            <a:off x="5076056" y="4653136"/>
            <a:ext cx="14401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3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277833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93538" y="116632"/>
            <a:ext cx="8159303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Побитовые операции 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27189"/>
              </p:ext>
            </p:extLst>
          </p:nvPr>
        </p:nvGraphicFramePr>
        <p:xfrm>
          <a:off x="1547664" y="1088740"/>
          <a:ext cx="594066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72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/>
                        <a:t>Операторы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168400" algn="l"/>
                          <a:tab pos="1431925" algn="l"/>
                        </a:tabLst>
                      </a:pPr>
                      <a:r>
                        <a:rPr lang="ru-RU" sz="2200" b="1" dirty="0"/>
                        <a:t>Действие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	 </a:t>
                      </a:r>
                      <a:r>
                        <a:rPr lang="ru-RU" sz="2200" b="1" dirty="0"/>
                        <a:t>(операнды – целые,</a:t>
                      </a:r>
                      <a:br>
                        <a:rPr lang="ru-RU" sz="2200" b="1" dirty="0"/>
                      </a:br>
                      <a:r>
                        <a:rPr lang="ru-RU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ru-RU" sz="2200" b="1" dirty="0"/>
                        <a:t>результат – целый) </a:t>
                      </a:r>
                      <a:endParaRPr lang="en-US" sz="2200" b="1" dirty="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~</a:t>
                      </a:r>
                      <a:endParaRPr lang="ru-RU" sz="2200" b="1" dirty="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Побитовое</a:t>
                      </a:r>
                      <a:r>
                        <a:rPr lang="ru-RU" sz="2200" baseline="0" dirty="0"/>
                        <a:t> НЕ</a:t>
                      </a:r>
                      <a:endParaRPr lang="ru-RU" sz="2200" dirty="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09695"/>
                  </a:ext>
                </a:extLst>
              </a:tr>
              <a:tr h="28210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&amp;</a:t>
                      </a:r>
                      <a:endParaRPr lang="ru-RU" sz="2200" b="1" dirty="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aseline="0"/>
                        <a:t>Побитовое И </a:t>
                      </a:r>
                      <a:endParaRPr lang="ru-RU" sz="22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10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|</a:t>
                      </a:r>
                      <a:endParaRPr lang="ru-RU" sz="2200" b="1" dirty="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/>
                        <a:t>Побитовое</a:t>
                      </a:r>
                      <a:r>
                        <a:rPr lang="ru-RU" sz="2200" baseline="0"/>
                        <a:t> ИЛИ</a:t>
                      </a:r>
                      <a:endParaRPr lang="ru-RU" sz="22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10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^</a:t>
                      </a:r>
                      <a:endParaRPr lang="ru-RU" sz="2200" b="1" dirty="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/>
                        <a:t>Побитовое</a:t>
                      </a:r>
                      <a:r>
                        <a:rPr lang="ru-RU" sz="2200" baseline="0"/>
                        <a:t> ИСКЛЮЧАЮЩЕЕ ИЛИ</a:t>
                      </a:r>
                      <a:endParaRPr lang="ru-RU" sz="22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10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&gt;&gt;</a:t>
                      </a:r>
                      <a:r>
                        <a:rPr lang="en-US" sz="2200" baseline="0" dirty="0"/>
                        <a:t> </a:t>
                      </a:r>
                      <a:endParaRPr lang="ru-RU" sz="2200" b="1" dirty="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/>
                        <a:t>Сдвиг</a:t>
                      </a:r>
                      <a:r>
                        <a:rPr lang="ru-RU" sz="2200" baseline="0"/>
                        <a:t> вправо</a:t>
                      </a:r>
                      <a:endParaRPr lang="ru-RU" sz="22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10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&lt;&lt;</a:t>
                      </a:r>
                      <a:endParaRPr lang="ru-RU" sz="2200" b="1" dirty="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Сдвиг</a:t>
                      </a:r>
                      <a:r>
                        <a:rPr lang="ru-RU" sz="2200" baseline="0" dirty="0"/>
                        <a:t> влево </a:t>
                      </a:r>
                      <a:endParaRPr lang="ru-RU" sz="2200" dirty="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463604"/>
              </p:ext>
            </p:extLst>
          </p:nvPr>
        </p:nvGraphicFramePr>
        <p:xfrm>
          <a:off x="3995936" y="4012020"/>
          <a:ext cx="4824535" cy="7615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6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4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587089513"/>
                    </a:ext>
                  </a:extLst>
                </a:gridCol>
              </a:tblGrid>
              <a:tr h="39071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</a:t>
                      </a:r>
                      <a:r>
                        <a:rPr lang="ru-RU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1111</a:t>
                      </a:r>
                      <a:r>
                        <a:rPr lang="ru-RU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ru-RU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ru-RU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0 0101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</a:t>
                      </a:r>
                      <a:r>
                        <a:rPr lang="ru-RU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~y</a:t>
                      </a:r>
                      <a:endParaRPr lang="ru-RU" sz="2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251520" y="4833156"/>
            <a:ext cx="4212468" cy="14465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0x7FA5;</a:t>
            </a:r>
          </a:p>
          <a:p>
            <a:pPr>
              <a:tabLst>
                <a:tab pos="3856038" algn="l"/>
              </a:tabLst>
            </a:pPr>
            <a:r>
              <a:rPr lang="fr-FR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2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hex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856038" algn="l"/>
              </a:tabLst>
            </a:pP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~y;</a:t>
            </a:r>
            <a:endParaRPr lang="fr-FR" sz="2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3856038" algn="l"/>
              </a:tabLst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572000" y="4408065"/>
            <a:ext cx="3348372" cy="360040"/>
          </a:xfrm>
          <a:prstGeom prst="rect">
            <a:avLst/>
          </a:prstGeom>
          <a:noFill/>
        </p:spPr>
        <p:txBody>
          <a:bodyPr wrap="none" tIns="0" bIns="0" anchor="ctr">
            <a:noAutofit/>
          </a:bodyPr>
          <a:lstStyle/>
          <a:p>
            <a:pPr lvl="0" algn="ctr" defTabSz="914400"/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680012" y="5193196"/>
            <a:ext cx="2376264" cy="11161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7</a:t>
            </a: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fa5</a:t>
            </a:r>
          </a:p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805a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7E3F4A4-316C-493C-A120-ED34198C7068}"/>
              </a:ext>
            </a:extLst>
          </p:cNvPr>
          <p:cNvSpPr/>
          <p:nvPr/>
        </p:nvSpPr>
        <p:spPr>
          <a:xfrm>
            <a:off x="8057968" y="4408065"/>
            <a:ext cx="624906" cy="360040"/>
          </a:xfrm>
          <a:prstGeom prst="rect">
            <a:avLst/>
          </a:prstGeom>
          <a:noFill/>
        </p:spPr>
        <p:txBody>
          <a:bodyPr wrap="none" tIns="0" bIns="0" anchor="ctr">
            <a:noAutofit/>
          </a:bodyPr>
          <a:lstStyle/>
          <a:p>
            <a:pPr lvl="0" algn="ctr" defTabSz="914400"/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805A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7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1" grpId="0" animBg="1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93538" y="116632"/>
            <a:ext cx="8159303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Сброс бита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'0'</a:t>
            </a:r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93538" y="2905092"/>
            <a:ext cx="8352928" cy="14465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</a:rPr>
              <a:t>Пусть требуется сбросить старший (седьмой) бит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</a:rPr>
              <a:t>переменной </a:t>
            </a:r>
            <a:r>
              <a:rPr lang="en-US" sz="2200" dirty="0" err="1">
                <a:solidFill>
                  <a:srgbClr val="008000"/>
                </a:solidFill>
                <a:highlight>
                  <a:srgbClr val="FFFFFF"/>
                </a:highlight>
              </a:rPr>
              <a:t>ch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</a:p>
          <a:p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</a:rPr>
              <a:t>Используем побитовый оператор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</a:rPr>
              <a:t>'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</a:rPr>
              <a:t>И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</a:rPr>
              <a:t>'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</a:rPr>
              <a:t> и число, у которого все биты равны 1, кроме того бита, который хотим сбросить.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127;     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вот так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36393"/>
              </p:ext>
            </p:extLst>
          </p:nvPr>
        </p:nvGraphicFramePr>
        <p:xfrm>
          <a:off x="493538" y="4477753"/>
          <a:ext cx="4127976" cy="14020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18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6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86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86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86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22266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ru-RU" sz="2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0975" indent="0" algn="l"/>
                      <a:r>
                        <a:rPr lang="en-US" sz="2200" kern="12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  <a:cs typeface="+mn-cs"/>
                        </a:rPr>
                        <a:t>1+64+128=193</a:t>
                      </a:r>
                      <a:endParaRPr lang="ru-RU" sz="2200" kern="1200" dirty="0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245">
                <a:tc>
                  <a:txBody>
                    <a:bodyPr/>
                    <a:lstStyle/>
                    <a:p>
                      <a:pPr algn="ctr"/>
                      <a:endParaRPr lang="ru-RU" sz="22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0975" indent="0" algn="l"/>
                      <a:r>
                        <a:rPr lang="en-US" sz="2200" kern="12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  <a:cs typeface="+mn-cs"/>
                        </a:rPr>
                        <a:t>127</a:t>
                      </a:r>
                      <a:endParaRPr lang="ru-RU" sz="2200" kern="1200" dirty="0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20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/>
                        <a:t>0</a:t>
                      </a:r>
                      <a:endParaRPr lang="ru-RU" sz="2200" b="1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/>
                        <a:t>0</a:t>
                      </a:r>
                      <a:endParaRPr lang="ru-RU" sz="2200" b="1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/>
                        <a:t>0</a:t>
                      </a:r>
                      <a:endParaRPr lang="ru-RU" sz="2200" b="1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0975" indent="0" algn="l"/>
                      <a:r>
                        <a:rPr lang="en-US" sz="2200" kern="12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  <a:endParaRPr lang="ru-RU" sz="2200" kern="1200" dirty="0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Скругленный прямоугольник 16">
            <a:extLst>
              <a:ext uri="{FF2B5EF4-FFF2-40B4-BE49-F238E27FC236}">
                <a16:creationId xmlns:a16="http://schemas.microsoft.com/office/drawing/2014/main" id="{4127E68C-F08D-412D-A0D4-2514FC737D87}"/>
              </a:ext>
            </a:extLst>
          </p:cNvPr>
          <p:cNvSpPr/>
          <p:nvPr/>
        </p:nvSpPr>
        <p:spPr>
          <a:xfrm>
            <a:off x="1295636" y="1268760"/>
            <a:ext cx="7678499" cy="1573227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Чтобы использовать каждый бит в байте как отдельную логическую переменную, надо иметь возможность индивидуально сбрасывать (приравнивать 0) и устанавливать (приравнивать 1)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каждый бит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3A671D8-2BB8-4368-AE28-262B28A039AF}"/>
              </a:ext>
            </a:extLst>
          </p:cNvPr>
          <p:cNvSpPr/>
          <p:nvPr/>
        </p:nvSpPr>
        <p:spPr>
          <a:xfrm>
            <a:off x="481470" y="4759383"/>
            <a:ext cx="37702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sz="2200" dirty="0">
                <a:solidFill>
                  <a:prstClr val="black"/>
                </a:solidFill>
              </a:rPr>
              <a:t>&amp;</a:t>
            </a:r>
            <a:endParaRPr lang="ru-RU" sz="2200" dirty="0">
              <a:solidFill>
                <a:prstClr val="black"/>
              </a:solidFill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F2751453-511F-4CB4-B794-04F09ADFB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656421"/>
              </p:ext>
            </p:extLst>
          </p:nvPr>
        </p:nvGraphicFramePr>
        <p:xfrm>
          <a:off x="6012160" y="4432870"/>
          <a:ext cx="2961254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9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solidFill>
                            <a:srgbClr val="000080"/>
                          </a:solidFill>
                        </a:rPr>
                        <a:t>a</a:t>
                      </a:r>
                      <a:endParaRPr lang="ru-RU" sz="2200" b="1" dirty="0">
                        <a:solidFill>
                          <a:srgbClr val="000080"/>
                        </a:solidFill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0080"/>
                          </a:solidFill>
                        </a:rPr>
                        <a:t>b</a:t>
                      </a:r>
                      <a:endParaRPr lang="ru-RU" sz="2200" b="1" dirty="0">
                        <a:solidFill>
                          <a:srgbClr val="000080"/>
                        </a:solidFill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0080"/>
                          </a:solidFill>
                        </a:rPr>
                        <a:t>a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 &amp; </a:t>
                      </a:r>
                      <a:r>
                        <a:rPr lang="en-US" sz="2200" b="1" dirty="0">
                          <a:solidFill>
                            <a:srgbClr val="000080"/>
                          </a:solidFill>
                        </a:rPr>
                        <a:t>b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ru-RU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2000" marR="72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2000" marR="72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2000" marR="72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2000" marR="72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137F068-C8B3-4D8F-AF8C-3FFD817272FE}"/>
              </a:ext>
            </a:extLst>
          </p:cNvPr>
          <p:cNvSpPr/>
          <p:nvPr/>
        </p:nvSpPr>
        <p:spPr>
          <a:xfrm>
            <a:off x="5245603" y="4414747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AND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0116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93538" y="116632"/>
            <a:ext cx="8159303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Побитовые операции с присваиванием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4797152"/>
            <a:ext cx="4212468" cy="14763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0x00FF;</a:t>
            </a:r>
          </a:p>
          <a:p>
            <a:r>
              <a:rPr lang="fr-FR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2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hex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&amp;= 0xAA80;</a:t>
            </a:r>
          </a:p>
          <a:p>
            <a:r>
              <a:rPr lang="fr-FR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2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hex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154539"/>
              </p:ext>
            </p:extLst>
          </p:nvPr>
        </p:nvGraphicFramePr>
        <p:xfrm>
          <a:off x="395536" y="1268760"/>
          <a:ext cx="8352928" cy="2443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0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08">
                <a:tc>
                  <a:txBody>
                    <a:bodyPr/>
                    <a:lstStyle/>
                    <a:p>
                      <a:r>
                        <a:rPr lang="ru-RU" sz="2200" b="1" dirty="0"/>
                        <a:t>Знак операции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1" dirty="0"/>
                        <a:t>Действие (операнды – целые, результат – целый) 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0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ru-RU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aseline="0"/>
                        <a:t>Побитовое И  с замещением</a:t>
                      </a:r>
                      <a:endParaRPr lang="ru-RU" sz="2200"/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80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</a:t>
                      </a:r>
                      <a:r>
                        <a:rPr lang="ru-RU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Побитовое</a:t>
                      </a:r>
                      <a:r>
                        <a:rPr lang="ru-RU" sz="2200" baseline="0" dirty="0"/>
                        <a:t> ИЛИ с замещением</a:t>
                      </a:r>
                      <a:endParaRPr lang="ru-RU" sz="2200" dirty="0"/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80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^</a:t>
                      </a:r>
                      <a:r>
                        <a:rPr lang="ru-RU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Побитовое</a:t>
                      </a:r>
                      <a:r>
                        <a:rPr lang="ru-RU" sz="2200" baseline="0" dirty="0"/>
                        <a:t> ИСКЛЮЧАЮЩЕЕ ИЛИ с замещением</a:t>
                      </a:r>
                      <a:endParaRPr lang="ru-RU" sz="2200" dirty="0"/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80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</a:t>
                      </a:r>
                      <a:r>
                        <a:rPr lang="ru-RU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Сдвиг</a:t>
                      </a:r>
                      <a:r>
                        <a:rPr lang="ru-RU" sz="2200" baseline="0" dirty="0"/>
                        <a:t> вправо с замещением </a:t>
                      </a:r>
                      <a:endParaRPr lang="ru-RU" sz="2200" dirty="0"/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80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</a:t>
                      </a:r>
                      <a:r>
                        <a:rPr lang="ru-RU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Сдвиг</a:t>
                      </a:r>
                      <a:r>
                        <a:rPr lang="ru-RU" sz="2200" baseline="0" dirty="0"/>
                        <a:t> влево с замещением </a:t>
                      </a:r>
                      <a:endParaRPr lang="ru-RU" sz="2200" dirty="0"/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081479"/>
              </p:ext>
            </p:extLst>
          </p:nvPr>
        </p:nvGraphicFramePr>
        <p:xfrm>
          <a:off x="4716016" y="3789040"/>
          <a:ext cx="4019894" cy="122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ru-RU" sz="2200" dirty="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  <a:r>
                        <a:rPr lang="ru-RU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  <a:r>
                        <a:rPr lang="ru-RU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1111</a:t>
                      </a:r>
                      <a:r>
                        <a:rPr lang="ru-RU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1111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0xAA80</a:t>
                      </a:r>
                      <a:endParaRPr lang="ru-RU" sz="2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</a:t>
                      </a:r>
                      <a:r>
                        <a:rPr lang="ru-RU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</a:t>
                      </a:r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</a:t>
                      </a:r>
                      <a:r>
                        <a:rPr lang="ru-RU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</a:t>
                      </a:r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1000</a:t>
                      </a:r>
                      <a:r>
                        <a:rPr lang="ru-RU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&amp;</a:t>
                      </a:r>
                      <a:endParaRPr lang="ru-RU" sz="2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716016" y="5121188"/>
            <a:ext cx="2376264" cy="11161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ff</a:t>
            </a:r>
          </a:p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80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688125" y="4617132"/>
            <a:ext cx="3060340" cy="375253"/>
          </a:xfrm>
          <a:prstGeom prst="rect">
            <a:avLst/>
          </a:prstGeom>
        </p:spPr>
        <p:txBody>
          <a:bodyPr wrap="none" lIns="36000" tIns="36000" rIns="36000" bIns="36000">
            <a:noAutofit/>
          </a:bodyPr>
          <a:lstStyle/>
          <a:p>
            <a:pPr lvl="0" defTabSz="914400"/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59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93538" y="260648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Операции побитового сдвига влево и вправо</a:t>
            </a:r>
          </a:p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(умножение и деление на степени 2)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850450"/>
              </p:ext>
            </p:extLst>
          </p:nvPr>
        </p:nvGraphicFramePr>
        <p:xfrm>
          <a:off x="395536" y="1700808"/>
          <a:ext cx="8352929" cy="3322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4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</a:t>
                      </a:r>
                      <a:r>
                        <a:rPr lang="en-US" sz="2200" b="1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ru-RU" sz="2200" b="1" dirty="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/>
                        <a:t>Двоичное</a:t>
                      </a:r>
                      <a:r>
                        <a:rPr lang="ru-RU" sz="2200" b="1" baseline="0" dirty="0"/>
                        <a:t> представление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/>
                        <a:t>Десятичное значение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ru-RU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7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0 0 0 0 0 1 1 1 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7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2888940"/>
            <a:ext cx="2520280" cy="396044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lvl="0" defTabSz="914400"/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1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915816" y="2888941"/>
            <a:ext cx="3060340" cy="432048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lvl="0" algn="ctr" defTabSz="914400"/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0 0 0 0 1 1 1 0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976156" y="2888940"/>
            <a:ext cx="12602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sz="2200" dirty="0">
                <a:solidFill>
                  <a:prstClr val="black"/>
                </a:solidFill>
              </a:rPr>
              <a:t>14 = 7*2</a:t>
            </a:r>
            <a:r>
              <a:rPr lang="en-US" sz="2200" baseline="30000" dirty="0">
                <a:solidFill>
                  <a:prstClr val="black"/>
                </a:solidFill>
              </a:rPr>
              <a:t>1</a:t>
            </a:r>
            <a:endParaRPr lang="ru-RU" sz="2200" baseline="30000" dirty="0">
              <a:solidFill>
                <a:prstClr val="black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12160" y="3320988"/>
            <a:ext cx="154561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sz="2200" dirty="0">
                <a:solidFill>
                  <a:prstClr val="black"/>
                </a:solidFill>
              </a:rPr>
              <a:t>112 = 14*2</a:t>
            </a:r>
            <a:r>
              <a:rPr lang="en-US" sz="2200" baseline="30000" dirty="0">
                <a:solidFill>
                  <a:prstClr val="black"/>
                </a:solidFill>
              </a:rPr>
              <a:t>3</a:t>
            </a:r>
            <a:endParaRPr lang="ru-RU" sz="2200" baseline="30000" dirty="0">
              <a:solidFill>
                <a:prstClr val="black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012161" y="3753036"/>
            <a:ext cx="2736304" cy="430887"/>
          </a:xfrm>
          <a:prstGeom prst="rect">
            <a:avLst/>
          </a:prstGeom>
        </p:spPr>
        <p:txBody>
          <a:bodyPr wrap="square" rIns="72000">
            <a:spAutoFit/>
          </a:bodyPr>
          <a:lstStyle/>
          <a:p>
            <a:pPr lvl="0" defTabSz="914400"/>
            <a:r>
              <a:rPr lang="en-US" sz="2200" dirty="0">
                <a:solidFill>
                  <a:prstClr val="black"/>
                </a:solidFill>
              </a:rPr>
              <a:t>192  </a:t>
            </a:r>
            <a:r>
              <a:rPr lang="ru-RU" sz="2200" dirty="0">
                <a:solidFill>
                  <a:prstClr val="black"/>
                </a:solidFill>
              </a:rPr>
              <a:t>(потеря разряда) 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012160" y="4149080"/>
            <a:ext cx="151355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sz="2200" dirty="0">
                <a:solidFill>
                  <a:prstClr val="black"/>
                </a:solidFill>
              </a:rPr>
              <a:t>96 = 192/2</a:t>
            </a:r>
            <a:r>
              <a:rPr lang="en-US" sz="2200" baseline="30000" dirty="0">
                <a:solidFill>
                  <a:prstClr val="black"/>
                </a:solidFill>
              </a:rPr>
              <a:t>1</a:t>
            </a:r>
            <a:endParaRPr lang="ru-RU" sz="2200" baseline="30000" dirty="0">
              <a:solidFill>
                <a:prstClr val="black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012160" y="4581128"/>
            <a:ext cx="13708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sz="2200" dirty="0">
                <a:solidFill>
                  <a:prstClr val="black"/>
                </a:solidFill>
              </a:rPr>
              <a:t>24 = 96/2</a:t>
            </a:r>
            <a:r>
              <a:rPr lang="en-US" sz="2200" baseline="30000" dirty="0">
                <a:solidFill>
                  <a:prstClr val="black"/>
                </a:solidFill>
              </a:rPr>
              <a:t>2</a:t>
            </a:r>
            <a:endParaRPr lang="ru-RU" sz="2200" baseline="30000" dirty="0">
              <a:solidFill>
                <a:prstClr val="black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15816" y="3320988"/>
            <a:ext cx="3060340" cy="430887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lvl="0" algn="ctr" defTabSz="914400"/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0 1 1 1 0 0 0 0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915816" y="3753036"/>
            <a:ext cx="3060340" cy="394883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lvl="0" algn="ctr" defTabSz="914400"/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1 1 0 0 0 0 0 0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2915816" y="4149080"/>
            <a:ext cx="3060340" cy="43088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 defTabSz="914400"/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0 1 1 0 0 0 0 0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2915816" y="4581128"/>
            <a:ext cx="3060340" cy="430887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lvl="0" algn="ctr" defTabSz="914400"/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0 0 0 1 1 0 0 0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395536" y="3320988"/>
            <a:ext cx="1273105" cy="394883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lvl="0" defTabSz="914400"/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&lt;&lt;= 3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395536" y="3753036"/>
            <a:ext cx="2520280" cy="396044"/>
          </a:xfrm>
          <a:prstGeom prst="rect">
            <a:avLst/>
          </a:prstGeom>
        </p:spPr>
        <p:txBody>
          <a:bodyPr wrap="none" tIns="36000" bIns="36000" anchor="ctr">
            <a:noAutofit/>
          </a:bodyPr>
          <a:lstStyle/>
          <a:p>
            <a:pPr lvl="0" defTabSz="914400"/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&lt;&lt;= 2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395536" y="4149080"/>
            <a:ext cx="2063615" cy="430887"/>
          </a:xfrm>
          <a:prstGeom prst="rect">
            <a:avLst/>
          </a:prstGeom>
        </p:spPr>
        <p:txBody>
          <a:bodyPr wrap="none" tIns="36000" bIns="36000" anchor="ctr">
            <a:noAutofit/>
          </a:bodyPr>
          <a:lstStyle/>
          <a:p>
            <a:pPr lvl="0" defTabSz="914400"/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 1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395536" y="4581128"/>
            <a:ext cx="1273105" cy="430887"/>
          </a:xfrm>
          <a:prstGeom prst="rect">
            <a:avLst/>
          </a:prstGeom>
        </p:spPr>
        <p:txBody>
          <a:bodyPr wrap="none" tIns="36000" bIns="36000" anchor="ctr">
            <a:noAutofit/>
          </a:bodyPr>
          <a:lstStyle/>
          <a:p>
            <a:pPr lvl="0" defTabSz="914400"/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&gt;&gt;= 2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38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2" grpId="0"/>
      <p:bldP spid="14" grpId="0"/>
      <p:bldP spid="16" grpId="0"/>
      <p:bldP spid="18" grpId="0"/>
      <p:bldP spid="21" grpId="0"/>
      <p:bldP spid="23" grpId="0"/>
      <p:bldP spid="25" grpId="0"/>
      <p:bldP spid="27" grpId="0"/>
      <p:bldP spid="29" grpId="0"/>
      <p:bldP spid="31" grpId="0"/>
      <p:bldP spid="33" grpId="0"/>
      <p:bldP spid="35" grpId="0"/>
      <p:bldP spid="3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556792"/>
            <a:ext cx="6048672" cy="27555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65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1 &lt;&lt; 7;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93538" y="260648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Установка бита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043903"/>
              </p:ext>
            </p:extLst>
          </p:nvPr>
        </p:nvGraphicFramePr>
        <p:xfrm>
          <a:off x="173868" y="4679416"/>
          <a:ext cx="8352927" cy="13411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4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2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662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>
                          <a:solidFill>
                            <a:srgbClr val="008000"/>
                          </a:solidFill>
                        </a:rPr>
                        <a:t>    1 + 64 = </a:t>
                      </a:r>
                      <a:r>
                        <a:rPr lang="ru-RU" sz="2200" b="0" dirty="0">
                          <a:solidFill>
                            <a:srgbClr val="008000"/>
                          </a:solidFill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245">
                <a:tc>
                  <a:txBody>
                    <a:bodyPr/>
                    <a:lstStyle/>
                    <a:p>
                      <a:pPr algn="ctr"/>
                      <a:endParaRPr lang="ru-RU" sz="22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olidFill>
                            <a:srgbClr val="008000"/>
                          </a:solidFill>
                        </a:rPr>
                        <a:t>    1 &lt;&lt; 7 = 128</a:t>
                      </a:r>
                      <a:endParaRPr lang="ru-RU" sz="2200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20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solidFill>
                            <a:srgbClr val="008000"/>
                          </a:solidFill>
                        </a:rPr>
                        <a:t>    </a:t>
                      </a:r>
                      <a:r>
                        <a:rPr lang="en-US" sz="2200" dirty="0">
                          <a:solidFill>
                            <a:srgbClr val="008000"/>
                          </a:solidFill>
                        </a:rPr>
                        <a:t>65 | 128    =    193</a:t>
                      </a:r>
                      <a:endParaRPr lang="ru-RU" sz="2200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09BC33B-3CE0-43CA-92D8-B5C18C84C2F9}"/>
              </a:ext>
            </a:extLst>
          </p:cNvPr>
          <p:cNvSpPr/>
          <p:nvPr/>
        </p:nvSpPr>
        <p:spPr>
          <a:xfrm>
            <a:off x="170585" y="4883378"/>
            <a:ext cx="3145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sz="2200" dirty="0">
                <a:solidFill>
                  <a:prstClr val="black"/>
                </a:solidFill>
              </a:rPr>
              <a:t>|</a:t>
            </a:r>
            <a:endParaRPr lang="ru-RU" sz="2200" dirty="0">
              <a:solidFill>
                <a:prstClr val="black"/>
              </a:solidFill>
            </a:endParaRP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8C489F91-09A3-4FEC-840C-B7458CFAF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09747"/>
              </p:ext>
            </p:extLst>
          </p:nvPr>
        </p:nvGraphicFramePr>
        <p:xfrm>
          <a:off x="6012160" y="4432870"/>
          <a:ext cx="2961254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9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solidFill>
                            <a:srgbClr val="000080"/>
                          </a:solidFill>
                        </a:rPr>
                        <a:t>a</a:t>
                      </a:r>
                      <a:endParaRPr lang="ru-RU" sz="2200" b="1" dirty="0">
                        <a:solidFill>
                          <a:srgbClr val="000080"/>
                        </a:solidFill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0080"/>
                          </a:solidFill>
                        </a:rPr>
                        <a:t>b</a:t>
                      </a:r>
                      <a:endParaRPr lang="ru-RU" sz="2200" b="1" dirty="0">
                        <a:solidFill>
                          <a:srgbClr val="000080"/>
                        </a:solidFill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0080"/>
                          </a:solidFill>
                        </a:rPr>
                        <a:t>a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n-US" sz="2200" b="1" dirty="0">
                          <a:solidFill>
                            <a:srgbClr val="000080"/>
                          </a:solidFill>
                        </a:rPr>
                        <a:t>b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ru-RU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2000" marR="72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2000" marR="72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ru-RU" sz="2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2000" marR="72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ru-RU" sz="2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2000" marR="72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58D4B00-D962-41E2-BB64-F3DE76D072B6}"/>
              </a:ext>
            </a:extLst>
          </p:cNvPr>
          <p:cNvSpPr/>
          <p:nvPr/>
        </p:nvSpPr>
        <p:spPr>
          <a:xfrm>
            <a:off x="5445979" y="4412882"/>
            <a:ext cx="566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OR</a:t>
            </a:r>
            <a:endParaRPr lang="ru-RU" sz="24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C1DE7CD-624C-45E8-AE94-740A3F70F92C}"/>
              </a:ext>
            </a:extLst>
          </p:cNvPr>
          <p:cNvSpPr/>
          <p:nvPr/>
        </p:nvSpPr>
        <p:spPr>
          <a:xfrm>
            <a:off x="6516216" y="1556792"/>
            <a:ext cx="2376264" cy="27555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193  </a:t>
            </a:r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  <p:sp>
        <p:nvSpPr>
          <p:cNvPr id="13" name="Скругленный прямоугольник 16">
            <a:extLst>
              <a:ext uri="{FF2B5EF4-FFF2-40B4-BE49-F238E27FC236}">
                <a16:creationId xmlns:a16="http://schemas.microsoft.com/office/drawing/2014/main" id="{E9A59E5B-A1E3-4175-904B-4AC2DB3B9AC5}"/>
              </a:ext>
            </a:extLst>
          </p:cNvPr>
          <p:cNvSpPr/>
          <p:nvPr/>
        </p:nvSpPr>
        <p:spPr>
          <a:xfrm>
            <a:off x="267568" y="3133116"/>
            <a:ext cx="7290956" cy="952176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Приоритет операции сдвига выше приоритета операций | и &amp;, скобки в этом выражении не нужны</a:t>
            </a:r>
          </a:p>
        </p:txBody>
      </p:sp>
    </p:spTree>
    <p:extLst>
      <p:ext uri="{BB962C8B-B14F-4D97-AF65-F5344CB8AC3E}">
        <p14:creationId xmlns:p14="http://schemas.microsoft.com/office/powerpoint/2010/main" val="341527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556791"/>
            <a:ext cx="6048672" cy="27555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200" dirty="0">
                <a:highlight>
                  <a:srgbClr val="FFFFFF"/>
                </a:highlight>
                <a:latin typeface="Consolas" panose="020B0609020204030204" pitchFamily="49" charset="0"/>
              </a:rPr>
              <a:t>65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1 &lt;&lt; 7;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&amp;= ~(1 &lt;&lt; 7);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93538" y="260648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Установка и сброс бита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D8288F49-B6CE-4572-8E9E-3937EEED3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493792"/>
              </p:ext>
            </p:extLst>
          </p:nvPr>
        </p:nvGraphicFramePr>
        <p:xfrm>
          <a:off x="173868" y="4679416"/>
          <a:ext cx="8352927" cy="13411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4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2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662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ru-RU" sz="2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/>
                        <a:t>0</a:t>
                      </a:r>
                      <a:endParaRPr lang="ru-RU" sz="2200" b="1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>
                          <a:solidFill>
                            <a:srgbClr val="008000"/>
                          </a:solidFill>
                        </a:rPr>
                        <a:t>    1 + 64 + 128 = 193</a:t>
                      </a:r>
                      <a:endParaRPr lang="ru-RU" sz="2200" b="0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245">
                <a:tc>
                  <a:txBody>
                    <a:bodyPr/>
                    <a:lstStyle/>
                    <a:p>
                      <a:pPr algn="ctr"/>
                      <a:endParaRPr lang="ru-RU" sz="22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olidFill>
                            <a:srgbClr val="008000"/>
                          </a:solidFill>
                        </a:rPr>
                        <a:t>    ~(1 &lt;&lt; 7) = 127</a:t>
                      </a:r>
                      <a:endParaRPr lang="ru-RU" sz="2200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20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solidFill>
                            <a:srgbClr val="008000"/>
                          </a:solidFill>
                        </a:rPr>
                        <a:t>    </a:t>
                      </a:r>
                      <a:r>
                        <a:rPr lang="en-US" sz="2200" dirty="0">
                          <a:solidFill>
                            <a:srgbClr val="008000"/>
                          </a:solidFill>
                        </a:rPr>
                        <a:t>193 &amp; 127    =    65</a:t>
                      </a:r>
                      <a:endParaRPr lang="ru-RU" sz="2200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E6BDDD5-3DC2-4C8B-8E6E-C63C284670E5}"/>
              </a:ext>
            </a:extLst>
          </p:cNvPr>
          <p:cNvSpPr/>
          <p:nvPr/>
        </p:nvSpPr>
        <p:spPr>
          <a:xfrm>
            <a:off x="139326" y="4883378"/>
            <a:ext cx="3770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sz="2200" dirty="0">
                <a:solidFill>
                  <a:prstClr val="black"/>
                </a:solidFill>
              </a:rPr>
              <a:t>&amp;</a:t>
            </a:r>
            <a:endParaRPr lang="ru-RU" sz="2200" dirty="0">
              <a:solidFill>
                <a:prstClr val="black"/>
              </a:solidFill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21F28ACB-4F52-415A-B7C5-6651C062D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176163"/>
              </p:ext>
            </p:extLst>
          </p:nvPr>
        </p:nvGraphicFramePr>
        <p:xfrm>
          <a:off x="6012160" y="4432870"/>
          <a:ext cx="2961254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9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solidFill>
                            <a:srgbClr val="000080"/>
                          </a:solidFill>
                        </a:rPr>
                        <a:t>a</a:t>
                      </a:r>
                      <a:endParaRPr lang="ru-RU" sz="2200" b="1" dirty="0">
                        <a:solidFill>
                          <a:srgbClr val="000080"/>
                        </a:solidFill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0080"/>
                          </a:solidFill>
                        </a:rPr>
                        <a:t>b</a:t>
                      </a:r>
                      <a:endParaRPr lang="ru-RU" sz="2200" b="1" dirty="0">
                        <a:solidFill>
                          <a:srgbClr val="000080"/>
                        </a:solidFill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0080"/>
                          </a:solidFill>
                        </a:rPr>
                        <a:t>a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 &amp; </a:t>
                      </a:r>
                      <a:r>
                        <a:rPr lang="en-US" sz="2200" b="1" dirty="0">
                          <a:solidFill>
                            <a:srgbClr val="000080"/>
                          </a:solidFill>
                        </a:rPr>
                        <a:t>b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ru-RU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2000" marR="72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2000" marR="72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2000" marR="72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2000" marR="72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C405A3C-2BAA-4950-9429-EB2F26CF7C93}"/>
              </a:ext>
            </a:extLst>
          </p:cNvPr>
          <p:cNvSpPr/>
          <p:nvPr/>
        </p:nvSpPr>
        <p:spPr>
          <a:xfrm>
            <a:off x="5261497" y="4408171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AND</a:t>
            </a:r>
            <a:endParaRPr lang="ru-RU" sz="24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67B87B6-B5B7-4E6E-ACEB-8E5D74617A31}"/>
              </a:ext>
            </a:extLst>
          </p:cNvPr>
          <p:cNvSpPr/>
          <p:nvPr/>
        </p:nvSpPr>
        <p:spPr>
          <a:xfrm>
            <a:off x="6516216" y="1556792"/>
            <a:ext cx="2376264" cy="27555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193  </a:t>
            </a:r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65</a:t>
            </a:r>
            <a:endParaRPr lang="ru-RU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endParaRPr lang="ru-RU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DBB3D7F-7D03-4E7A-80EA-82BD19DA2CD7}"/>
              </a:ext>
            </a:extLst>
          </p:cNvPr>
          <p:cNvSpPr/>
          <p:nvPr/>
        </p:nvSpPr>
        <p:spPr>
          <a:xfrm>
            <a:off x="288759" y="1603021"/>
            <a:ext cx="5903421" cy="69991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3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556791"/>
            <a:ext cx="6048672" cy="27555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200" dirty="0">
                <a:highlight>
                  <a:srgbClr val="FFFFFF"/>
                </a:highlight>
                <a:latin typeface="Consolas" panose="020B0609020204030204" pitchFamily="49" charset="0"/>
              </a:rPr>
              <a:t>65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1 &lt;&lt; 7;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&amp;= ~(1 &lt;&lt; 7);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^= 1 &lt;&lt; 7;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93538" y="260648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Инверсия бита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516216" y="1556792"/>
            <a:ext cx="2376264" cy="27555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193  </a:t>
            </a:r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65</a:t>
            </a:r>
            <a:endParaRPr lang="ru-RU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endParaRPr lang="ru-RU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193</a:t>
            </a:r>
          </a:p>
          <a:p>
            <a:pPr lvl="0"/>
            <a:endParaRPr lang="ru-RU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D8288F49-B6CE-4572-8E9E-3937EEED3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480283"/>
              </p:ext>
            </p:extLst>
          </p:nvPr>
        </p:nvGraphicFramePr>
        <p:xfrm>
          <a:off x="173868" y="4679416"/>
          <a:ext cx="8352927" cy="13411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4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2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662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ru-RU" sz="2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>
                          <a:solidFill>
                            <a:srgbClr val="008000"/>
                          </a:solidFill>
                        </a:rPr>
                        <a:t>    1 + 64 = 65</a:t>
                      </a:r>
                      <a:endParaRPr lang="ru-RU" sz="2200" b="0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245">
                <a:tc>
                  <a:txBody>
                    <a:bodyPr/>
                    <a:lstStyle/>
                    <a:p>
                      <a:pPr algn="ctr"/>
                      <a:endParaRPr lang="ru-RU" sz="22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olidFill>
                            <a:srgbClr val="008000"/>
                          </a:solidFill>
                        </a:rPr>
                        <a:t>    1 &lt;&lt; 7 = 128</a:t>
                      </a:r>
                      <a:endParaRPr lang="ru-RU" sz="2200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20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solidFill>
                            <a:srgbClr val="008000"/>
                          </a:solidFill>
                        </a:rPr>
                        <a:t>    </a:t>
                      </a:r>
                      <a:r>
                        <a:rPr lang="en-US" sz="2200" dirty="0">
                          <a:solidFill>
                            <a:srgbClr val="008000"/>
                          </a:solidFill>
                        </a:rPr>
                        <a:t>65 ^ 128    =    193</a:t>
                      </a:r>
                      <a:endParaRPr lang="ru-RU" sz="2200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E6BDDD5-3DC2-4C8B-8E6E-C63C284670E5}"/>
              </a:ext>
            </a:extLst>
          </p:cNvPr>
          <p:cNvSpPr/>
          <p:nvPr/>
        </p:nvSpPr>
        <p:spPr>
          <a:xfrm>
            <a:off x="170586" y="4919089"/>
            <a:ext cx="3257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sz="2200" dirty="0">
                <a:solidFill>
                  <a:prstClr val="black"/>
                </a:solidFill>
              </a:rPr>
              <a:t>^</a:t>
            </a:r>
            <a:endParaRPr lang="ru-RU" sz="2200" dirty="0">
              <a:solidFill>
                <a:prstClr val="black"/>
              </a:solidFill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21F28ACB-4F52-415A-B7C5-6651C062D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0817"/>
              </p:ext>
            </p:extLst>
          </p:nvPr>
        </p:nvGraphicFramePr>
        <p:xfrm>
          <a:off x="6012160" y="4432870"/>
          <a:ext cx="2961254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9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solidFill>
                            <a:srgbClr val="000080"/>
                          </a:solidFill>
                        </a:rPr>
                        <a:t>a</a:t>
                      </a:r>
                      <a:endParaRPr lang="ru-RU" sz="2200" b="1" dirty="0">
                        <a:solidFill>
                          <a:srgbClr val="000080"/>
                        </a:solidFill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0080"/>
                          </a:solidFill>
                        </a:rPr>
                        <a:t>b</a:t>
                      </a:r>
                      <a:endParaRPr lang="ru-RU" sz="2200" b="1" dirty="0">
                        <a:solidFill>
                          <a:srgbClr val="000080"/>
                        </a:solidFill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0080"/>
                          </a:solidFill>
                        </a:rPr>
                        <a:t>a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 ^ </a:t>
                      </a:r>
                      <a:r>
                        <a:rPr lang="en-US" sz="2200" b="1" dirty="0">
                          <a:solidFill>
                            <a:srgbClr val="000080"/>
                          </a:solidFill>
                        </a:rPr>
                        <a:t>b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ru-RU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2000" marR="72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2000" marR="72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ru-RU" sz="2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2000" marR="72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ru-RU" sz="2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2000" marR="72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C405A3C-2BAA-4950-9429-EB2F26CF7C93}"/>
              </a:ext>
            </a:extLst>
          </p:cNvPr>
          <p:cNvSpPr/>
          <p:nvPr/>
        </p:nvSpPr>
        <p:spPr>
          <a:xfrm>
            <a:off x="5261497" y="4408171"/>
            <a:ext cx="725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XOR</a:t>
            </a:r>
            <a:endParaRPr lang="ru-RU" sz="24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BF75D5E-64BC-4C8D-BB2A-5C4865982395}"/>
              </a:ext>
            </a:extLst>
          </p:cNvPr>
          <p:cNvSpPr/>
          <p:nvPr/>
        </p:nvSpPr>
        <p:spPr>
          <a:xfrm>
            <a:off x="288759" y="1603021"/>
            <a:ext cx="5903421" cy="135792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4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556791"/>
            <a:ext cx="6048672" cy="27555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200" dirty="0">
                <a:highlight>
                  <a:srgbClr val="FFFFFF"/>
                </a:highlight>
                <a:latin typeface="Consolas" panose="020B0609020204030204" pitchFamily="49" charset="0"/>
              </a:rPr>
              <a:t>65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1 &lt;&lt; 7;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&amp;= ~(1 &lt;&lt; 7);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^= 1 &lt;&lt; 7;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^= 1 &lt;&lt; 7;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93538" y="260648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Инверсия бита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516216" y="1556792"/>
            <a:ext cx="2376264" cy="27555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193  </a:t>
            </a:r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65</a:t>
            </a:r>
            <a:endParaRPr lang="ru-RU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endParaRPr lang="ru-RU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193</a:t>
            </a:r>
          </a:p>
          <a:p>
            <a:pPr lvl="0"/>
            <a:endParaRPr lang="ru-RU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65</a:t>
            </a:r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D8288F49-B6CE-4572-8E9E-3937EEED3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953780"/>
              </p:ext>
            </p:extLst>
          </p:nvPr>
        </p:nvGraphicFramePr>
        <p:xfrm>
          <a:off x="173868" y="4679416"/>
          <a:ext cx="8352927" cy="13411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4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2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662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ru-RU" sz="2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/>
                        <a:t>0</a:t>
                      </a:r>
                      <a:endParaRPr lang="ru-RU" sz="2200" b="1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>
                          <a:solidFill>
                            <a:srgbClr val="008000"/>
                          </a:solidFill>
                        </a:rPr>
                        <a:t>    1 + 64 + 128 = 193</a:t>
                      </a:r>
                      <a:endParaRPr lang="ru-RU" sz="2200" b="0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245">
                <a:tc>
                  <a:txBody>
                    <a:bodyPr/>
                    <a:lstStyle/>
                    <a:p>
                      <a:pPr algn="ctr"/>
                      <a:endParaRPr lang="ru-RU" sz="22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olidFill>
                            <a:srgbClr val="008000"/>
                          </a:solidFill>
                        </a:rPr>
                        <a:t>    1 &lt;&lt; 7 = 128</a:t>
                      </a:r>
                      <a:endParaRPr lang="ru-RU" sz="2200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20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solidFill>
                            <a:srgbClr val="008000"/>
                          </a:solidFill>
                        </a:rPr>
                        <a:t>    </a:t>
                      </a:r>
                      <a:r>
                        <a:rPr lang="en-US" sz="2200" dirty="0">
                          <a:solidFill>
                            <a:srgbClr val="008000"/>
                          </a:solidFill>
                        </a:rPr>
                        <a:t>193 ^ 128    =    65</a:t>
                      </a:r>
                      <a:endParaRPr lang="ru-RU" sz="2200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21F28ACB-4F52-415A-B7C5-6651C062D6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12160" y="4432870"/>
          <a:ext cx="2961254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9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solidFill>
                            <a:srgbClr val="000080"/>
                          </a:solidFill>
                        </a:rPr>
                        <a:t>a</a:t>
                      </a:r>
                      <a:endParaRPr lang="ru-RU" sz="2200" b="1" dirty="0">
                        <a:solidFill>
                          <a:srgbClr val="000080"/>
                        </a:solidFill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0080"/>
                          </a:solidFill>
                        </a:rPr>
                        <a:t>b</a:t>
                      </a:r>
                      <a:endParaRPr lang="ru-RU" sz="2200" b="1" dirty="0">
                        <a:solidFill>
                          <a:srgbClr val="000080"/>
                        </a:solidFill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0080"/>
                          </a:solidFill>
                        </a:rPr>
                        <a:t>a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 ^ </a:t>
                      </a:r>
                      <a:r>
                        <a:rPr lang="en-US" sz="2200" b="1" dirty="0">
                          <a:solidFill>
                            <a:srgbClr val="000080"/>
                          </a:solidFill>
                        </a:rPr>
                        <a:t>b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ru-RU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2000" marR="72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2000" marR="72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ru-RU" sz="2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2000" marR="72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ru-RU" sz="2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2000" marR="720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C405A3C-2BAA-4950-9429-EB2F26CF7C93}"/>
              </a:ext>
            </a:extLst>
          </p:cNvPr>
          <p:cNvSpPr/>
          <p:nvPr/>
        </p:nvSpPr>
        <p:spPr>
          <a:xfrm>
            <a:off x="5261497" y="4408171"/>
            <a:ext cx="725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XOR</a:t>
            </a:r>
            <a:endParaRPr lang="ru-RU" sz="24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C947CBD-E386-40CF-A267-03467D6927C1}"/>
              </a:ext>
            </a:extLst>
          </p:cNvPr>
          <p:cNvSpPr/>
          <p:nvPr/>
        </p:nvSpPr>
        <p:spPr>
          <a:xfrm>
            <a:off x="170586" y="4919089"/>
            <a:ext cx="3257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sz="2200" dirty="0">
                <a:solidFill>
                  <a:prstClr val="black"/>
                </a:solidFill>
              </a:rPr>
              <a:t>^</a:t>
            </a:r>
            <a:endParaRPr lang="ru-RU" sz="2200" dirty="0">
              <a:solidFill>
                <a:prstClr val="black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3CAD470-8929-46E2-A166-993BF5FEDC7C}"/>
              </a:ext>
            </a:extLst>
          </p:cNvPr>
          <p:cNvSpPr/>
          <p:nvPr/>
        </p:nvSpPr>
        <p:spPr>
          <a:xfrm>
            <a:off x="288759" y="1603021"/>
            <a:ext cx="5903421" cy="139393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22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93538" y="260648"/>
            <a:ext cx="857896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Установка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сброс и инверсия нескольких бит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83568" y="1880828"/>
            <a:ext cx="5292588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устанавливаем 3 и 7 биты</a:t>
            </a:r>
            <a:endParaRPr lang="en-US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1 &lt;&lt; 7 | 1 &lt;&lt; 3; </a:t>
            </a:r>
          </a:p>
          <a:p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сбрасываем 3 и 7 биты</a:t>
            </a:r>
          </a:p>
          <a:p>
            <a:r>
              <a:rPr lang="pl-PL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pl-PL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&amp;= ~(1 &lt;&lt; 7 | 1 &lt;&lt; 3);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инвертируем 3 и 7 биты</a:t>
            </a:r>
          </a:p>
          <a:p>
            <a:r>
              <a:rPr lang="pl-PL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pl-PL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</a:t>
            </a:r>
            <a:r>
              <a:rPr lang="pl-PL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 &lt;&lt; 7 | 1 &lt;&lt; 3;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324061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93538" y="260648"/>
            <a:ext cx="8159303" cy="1475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Инверсия сложного выражения</a:t>
            </a:r>
            <a:b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7504" y="2708920"/>
            <a:ext cx="8928992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0">
            <a:spAutoFit/>
          </a:bodyPr>
          <a:lstStyle/>
          <a:p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пусть есть условие проверки, что</a:t>
            </a:r>
          </a:p>
          <a:p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введённые пользователем координаты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</a:p>
          <a:p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представляют корректную клетку на шахматной доске 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validPos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1 &amp;&amp;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 8 &amp;&amp;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1 &amp;&amp;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 8; </a:t>
            </a:r>
          </a:p>
          <a:p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необходимо получить обратное условие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invalidPos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!(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1 &amp;&amp;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 8 &amp;&amp;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1 &amp;&amp;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&lt;=8);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439652" y="4869160"/>
            <a:ext cx="7596844" cy="82809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</a:rPr>
              <a:t>Общее правило: заменяем операции </a:t>
            </a:r>
            <a:r>
              <a:rPr lang="en-US" sz="2200" dirty="0">
                <a:solidFill>
                  <a:schemeClr val="tx1"/>
                </a:solidFill>
              </a:rPr>
              <a:t>&amp;&amp; </a:t>
            </a:r>
            <a:r>
              <a:rPr lang="ru-RU" sz="2200" dirty="0">
                <a:solidFill>
                  <a:schemeClr val="tx1"/>
                </a:solidFill>
              </a:rPr>
              <a:t>на</a:t>
            </a:r>
            <a:r>
              <a:rPr lang="en-US" sz="2200" dirty="0">
                <a:solidFill>
                  <a:schemeClr val="tx1"/>
                </a:solidFill>
              </a:rPr>
              <a:t> || </a:t>
            </a:r>
            <a:r>
              <a:rPr lang="ru-RU" sz="2200" dirty="0">
                <a:solidFill>
                  <a:schemeClr val="tx1"/>
                </a:solidFill>
              </a:rPr>
              <a:t>и наоборот,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дополнительно инвертируем все остальные условия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07504" y="5805264"/>
            <a:ext cx="8928992" cy="4308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invalidPos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1 ||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&gt;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8 ||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1 ||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&gt;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8;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630137E-96C2-4F65-9486-404ACF62C498}"/>
              </a:ext>
            </a:extLst>
          </p:cNvPr>
          <p:cNvSpPr/>
          <p:nvPr/>
        </p:nvSpPr>
        <p:spPr>
          <a:xfrm>
            <a:off x="119005" y="1204266"/>
            <a:ext cx="8928992" cy="14755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0">
            <a:noAutofit/>
          </a:bodyPr>
          <a:lstStyle/>
          <a:p>
            <a:r>
              <a:rPr 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</a:rPr>
              <a:t>Законы де Моргана:</a:t>
            </a:r>
            <a:endParaRPr lang="ru-RU" sz="22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ctr">
              <a:spcAft>
                <a:spcPts val="600"/>
              </a:spcAft>
            </a:pPr>
            <a:r>
              <a:rPr lang="ru-RU" sz="2200" dirty="0">
                <a:highlight>
                  <a:srgbClr val="FFFFFF"/>
                </a:highlight>
                <a:latin typeface="Consolas" panose="020B0609020204030204" pitchFamily="49" charset="0"/>
              </a:rPr>
              <a:t>!(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a || b) = !a &amp;&amp; !b</a:t>
            </a:r>
          </a:p>
          <a:p>
            <a:pPr algn="ctr"/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!(a &amp;&amp; b) = !a || !b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-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используется для обозначения эквивалентности</a:t>
            </a:r>
            <a:endParaRPr lang="en-US" dirty="0">
              <a:solidFill>
                <a:schemeClr val="bg1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86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1520" y="1196753"/>
            <a:ext cx="8892480" cy="504056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088" indent="-192088">
              <a:lnSpc>
                <a:spcPct val="100000"/>
              </a:lnSpc>
            </a:pPr>
            <a:r>
              <a:rPr lang="ru-RU" b="1" dirty="0"/>
              <a:t>Пользовательские типы данных определяются с помощью ранее определенных типов данных.</a:t>
            </a:r>
          </a:p>
          <a:p>
            <a:pPr marL="176213" indent="0"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ru-RU" dirty="0"/>
              <a:t>Значения, принадлежащие к пользовательскому типу, представляют собой совокупности </a:t>
            </a:r>
            <a:r>
              <a:rPr lang="ru-RU" b="1" i="1" dirty="0"/>
              <a:t>значений компонент</a:t>
            </a:r>
            <a:r>
              <a:rPr lang="ru-RU" dirty="0"/>
              <a:t>, принадлежащих к определенным ранее </a:t>
            </a:r>
            <a:r>
              <a:rPr lang="ru-RU" b="1" i="1" dirty="0"/>
              <a:t>типам компонент</a:t>
            </a:r>
            <a:r>
              <a:rPr lang="ru-RU" dirty="0"/>
              <a:t>. Такие составные значения называются </a:t>
            </a:r>
            <a:r>
              <a:rPr lang="ru-RU" b="1" dirty="0">
                <a:solidFill>
                  <a:schemeClr val="accent2"/>
                </a:solidFill>
              </a:rPr>
              <a:t>структурированными.</a:t>
            </a:r>
          </a:p>
          <a:p>
            <a:pPr marL="176213" indent="0"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ru-RU" dirty="0"/>
              <a:t>Если значение имеет всего одну компоненту, принадлежащую определенному ранее типу, то этот тип называется </a:t>
            </a:r>
            <a:r>
              <a:rPr lang="ru-RU" b="1" dirty="0">
                <a:solidFill>
                  <a:schemeClr val="accent2"/>
                </a:solidFill>
              </a:rPr>
              <a:t>базовым</a:t>
            </a:r>
            <a:r>
              <a:rPr lang="ru-RU" dirty="0"/>
              <a:t> или </a:t>
            </a:r>
            <a:r>
              <a:rPr lang="ru-RU" b="1" dirty="0">
                <a:solidFill>
                  <a:schemeClr val="accent2"/>
                </a:solidFill>
              </a:rPr>
              <a:t>простым</a:t>
            </a:r>
            <a:r>
              <a:rPr lang="ru-RU" dirty="0"/>
              <a:t>.</a:t>
            </a:r>
          </a:p>
          <a:p>
            <a:pPr marL="176213" indent="0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ru-RU" dirty="0"/>
              <a:t>Средства языка программирования для создания пользовательских типов:</a:t>
            </a:r>
          </a:p>
          <a:p>
            <a:pPr marL="450850" lvl="1" indent="-277813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u-RU" sz="2000" dirty="0"/>
              <a:t>Стандартные предопределенные типы данных (числовые, логические, символьные, указательные и др.)</a:t>
            </a:r>
          </a:p>
          <a:p>
            <a:pPr marL="450850" lvl="1" indent="-277813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u-RU" sz="2000" dirty="0"/>
              <a:t>Описания новых простых неструктурированных типов (путем перечисления значений, указания интервалов возможных значений и т.п.)</a:t>
            </a:r>
          </a:p>
          <a:p>
            <a:pPr marL="450850" lvl="1" indent="-277813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u-RU" sz="2000" dirty="0"/>
              <a:t>Методы структурирования:</a:t>
            </a:r>
            <a:br>
              <a:rPr lang="ru-RU" sz="2000" dirty="0"/>
            </a:br>
            <a:r>
              <a:rPr lang="ru-RU" sz="2000" dirty="0"/>
              <a:t>массивы, структуры, последовательности (файлы). </a:t>
            </a:r>
            <a:endParaRPr lang="be-BY" sz="20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7527" y="228600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Концепция типа данных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158667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93538" y="260648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Инверсия сложного выражения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7504" y="1088740"/>
            <a:ext cx="8928992" cy="1785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0">
            <a:spAutoFit/>
          </a:bodyPr>
          <a:lstStyle/>
          <a:p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пример посложнее: проверка что точка с координатой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находится внутри одного из интервалов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[1, 2]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[3, 4]</a:t>
            </a:r>
            <a:endParaRPr lang="ru-RU" sz="2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inRange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1 &amp;&amp;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3 &amp;&amp;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 4; </a:t>
            </a:r>
          </a:p>
          <a:p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получаем обратное условие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outOfRange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!(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1 &amp;&amp;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3 &amp;&amp;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&lt;=4);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07504" y="4257092"/>
            <a:ext cx="8928992" cy="4308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outOfRange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1 ||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&gt;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2) &amp;&amp;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3 ||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&gt;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4);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619672" y="5013176"/>
            <a:ext cx="7452828" cy="118813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</a:rPr>
              <a:t>В этом примере пришлось дополнительно ставить скобки, поскольку по правилу порядок выполнения операций не меняется, а приоритет операций </a:t>
            </a:r>
            <a:r>
              <a:rPr lang="en-US" sz="2200" dirty="0">
                <a:solidFill>
                  <a:schemeClr val="tx1"/>
                </a:solidFill>
              </a:rPr>
              <a:t>|| </a:t>
            </a:r>
            <a:r>
              <a:rPr lang="ru-RU" sz="2200" dirty="0">
                <a:solidFill>
                  <a:schemeClr val="tx1"/>
                </a:solidFill>
              </a:rPr>
              <a:t>и</a:t>
            </a:r>
            <a:r>
              <a:rPr lang="en-US" sz="2200" dirty="0">
                <a:solidFill>
                  <a:schemeClr val="tx1"/>
                </a:solidFill>
              </a:rPr>
              <a:t> &amp;&amp; </a:t>
            </a:r>
            <a:r>
              <a:rPr lang="ru-RU" sz="2200" dirty="0">
                <a:solidFill>
                  <a:schemeClr val="tx1"/>
                </a:solidFill>
              </a:rPr>
              <a:t>различается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439652" y="3248980"/>
            <a:ext cx="7596844" cy="82809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</a:rPr>
              <a:t>Общее правило: заменяем операции </a:t>
            </a:r>
            <a:r>
              <a:rPr lang="en-US" sz="2200" dirty="0">
                <a:solidFill>
                  <a:schemeClr val="tx1"/>
                </a:solidFill>
              </a:rPr>
              <a:t>&amp;&amp; </a:t>
            </a:r>
            <a:r>
              <a:rPr lang="ru-RU" sz="2200" dirty="0">
                <a:solidFill>
                  <a:schemeClr val="tx1"/>
                </a:solidFill>
              </a:rPr>
              <a:t>на</a:t>
            </a:r>
            <a:r>
              <a:rPr lang="en-US" sz="2200" dirty="0">
                <a:solidFill>
                  <a:schemeClr val="tx1"/>
                </a:solidFill>
              </a:rPr>
              <a:t> || </a:t>
            </a:r>
            <a:r>
              <a:rPr lang="ru-RU" sz="2200" dirty="0">
                <a:solidFill>
                  <a:schemeClr val="tx1"/>
                </a:solidFill>
              </a:rPr>
              <a:t>и наоборот,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дополнительно инвертируем все остальные условия</a:t>
            </a:r>
          </a:p>
        </p:txBody>
      </p:sp>
    </p:spTree>
    <p:extLst>
      <p:ext uri="{BB962C8B-B14F-4D97-AF65-F5344CB8AC3E}">
        <p14:creationId xmlns:p14="http://schemas.microsoft.com/office/powerpoint/2010/main" val="383900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93538" y="260648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Операция последовательного вычисления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81024" y="944724"/>
            <a:ext cx="8676963" cy="4510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1938" marR="0" lvl="0" indent="-2619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tabLst>
                <a:tab pos="2593975" algn="l"/>
              </a:tabLst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Операция последовательного вычисления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</a:t>
            </a:r>
            <a:r>
              <a:rPr kumimoji="0" lang="ru-RU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(запятая) связывает</a:t>
            </a:r>
            <a:b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в одно целое</a:t>
            </a:r>
            <a:r>
              <a:rPr kumimoji="0" lang="ru-RU" sz="2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несколько выражений</a:t>
            </a:r>
            <a:endParaRPr lang="en-US" sz="2200" kern="0" dirty="0">
              <a:latin typeface="+mn-lt"/>
            </a:endParaRPr>
          </a:p>
          <a:p>
            <a:pPr marL="261938" marR="0" lvl="0" indent="-2619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tabLst>
                <a:tab pos="2593975" algn="l"/>
              </a:tabLst>
              <a:defRPr/>
            </a:pPr>
            <a:r>
              <a:rPr lang="ru-RU" sz="2200" kern="0" dirty="0">
                <a:latin typeface="+mn-lt"/>
              </a:rPr>
              <a:t>Выражения, разделенные запятой, вычисляются с</a:t>
            </a:r>
            <a:r>
              <a:rPr lang="be-BY" sz="2200" kern="0" dirty="0">
                <a:latin typeface="+mn-lt"/>
              </a:rPr>
              <a:t>лева на</a:t>
            </a:r>
            <a:r>
              <a:rPr lang="ru-RU" sz="2200" kern="0" dirty="0">
                <a:latin typeface="+mn-lt"/>
              </a:rPr>
              <a:t>право</a:t>
            </a:r>
          </a:p>
          <a:p>
            <a:pPr marL="261938" marR="0" lvl="0" indent="-2619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tabLst>
                <a:tab pos="2593975" algn="l"/>
              </a:tabLst>
              <a:defRPr/>
            </a:pPr>
            <a:r>
              <a:rPr lang="ru-RU" sz="2200" kern="0" dirty="0">
                <a:latin typeface="+mn-lt"/>
              </a:rPr>
              <a:t>Если операция «запятая» выполняется в правой части оператора присваивания, то она возвращает значение выражения, находящегося справа (вычисленного последним)</a:t>
            </a:r>
            <a:endParaRPr lang="en-US" sz="2200" kern="0" dirty="0">
              <a:latin typeface="+mn-lt"/>
            </a:endParaRPr>
          </a:p>
          <a:p>
            <a:pPr marL="261938" indent="-261938" defTabSz="9144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tabLst>
                <a:tab pos="2593975" algn="l"/>
              </a:tabLst>
              <a:defRPr/>
            </a:pPr>
            <a:r>
              <a:rPr lang="ru-RU" sz="2200" kern="0" dirty="0"/>
              <a:t>Приоритет операции «запятая» ниже, чем операции присваивания</a:t>
            </a:r>
            <a:endParaRPr lang="ru-RU" sz="2200" kern="0" dirty="0">
              <a:latin typeface="+mn-lt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tabLst>
                <a:tab pos="541338" algn="l"/>
              </a:tabLst>
              <a:defRPr/>
            </a:pPr>
            <a:r>
              <a:rPr lang="ru-RU" sz="2200" kern="0" dirty="0"/>
              <a:t>	Что будет в переменной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200" kern="0" dirty="0"/>
              <a:t> в результате выполнения?</a:t>
            </a:r>
          </a:p>
          <a:p>
            <a:pPr>
              <a:spcBef>
                <a:spcPts val="300"/>
              </a:spcBef>
              <a:tabLst>
                <a:tab pos="358775" algn="l"/>
                <a:tab pos="4035425" algn="l"/>
              </a:tabLst>
            </a:pPr>
            <a:r>
              <a:rPr lang="en-US" sz="2200" kern="0" dirty="0">
                <a:solidFill>
                  <a:schemeClr val="accent2">
                    <a:lumMod val="90000"/>
                  </a:schemeClr>
                </a:solidFill>
              </a:rPr>
              <a:t>	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tabLst>
                <a:tab pos="358775" algn="l"/>
                <a:tab pos="4035425" algn="l"/>
              </a:tabLs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tabLst>
                <a:tab pos="358775" algn="l"/>
                <a:tab pos="4035425" algn="l"/>
              </a:tabLs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tabLst>
                <a:tab pos="358775" algn="l"/>
                <a:tab pos="5467350" algn="l"/>
              </a:tabLst>
            </a:pP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3,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358775" algn="l"/>
                <a:tab pos="5467350" algn="l"/>
              </a:tabLst>
            </a:pP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58775" algn="l"/>
                <a:tab pos="4035425" algn="l"/>
              </a:tabLst>
            </a:pP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3.5,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2,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358775" algn="l"/>
                <a:tab pos="4035425" algn="l"/>
              </a:tabLst>
            </a:pP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en-US" sz="2200" i="1" dirty="0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D6AE898-892C-453C-8929-DA5BD1F9FEAA}"/>
              </a:ext>
            </a:extLst>
          </p:cNvPr>
          <p:cNvSpPr/>
          <p:nvPr/>
        </p:nvSpPr>
        <p:spPr>
          <a:xfrm>
            <a:off x="7015743" y="4941168"/>
            <a:ext cx="1803219" cy="13854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4</a:t>
            </a:r>
          </a:p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9229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03548" y="-6710"/>
            <a:ext cx="8159303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Другие операции С/С++ 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76690"/>
              </p:ext>
            </p:extLst>
          </p:nvPr>
        </p:nvGraphicFramePr>
        <p:xfrm>
          <a:off x="251520" y="1088740"/>
          <a:ext cx="8640960" cy="47621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417">
                <a:tc>
                  <a:txBody>
                    <a:bodyPr/>
                    <a:lstStyle/>
                    <a:p>
                      <a:r>
                        <a:rPr lang="ru-RU" sz="2000" b="1" dirty="0"/>
                        <a:t>Формат операции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/>
                        <a:t>Название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088">
                <a:tc>
                  <a:txBody>
                    <a:bodyPr/>
                    <a:lstStyle/>
                    <a:p>
                      <a:r>
                        <a:rPr lang="ru-RU" sz="200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Выражен1 </a:t>
                      </a:r>
                      <a:r>
                        <a:rPr lang="en-US" sz="2000" b="1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  <a:r>
                        <a:rPr lang="en-US" sz="2000" i="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2000" i="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Выражен2</a:t>
                      </a:r>
                      <a:r>
                        <a:rPr lang="ru-RU" sz="2000" b="1" i="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1" i="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</a:t>
                      </a:r>
                      <a:r>
                        <a:rPr lang="ru-RU" sz="2000" i="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Выражен3</a:t>
                      </a:r>
                      <a:br>
                        <a:rPr lang="en-US" sz="2000" i="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2000" i="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000" i="0" baseline="0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2000" i="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&gt; </a:t>
                      </a:r>
                      <a:r>
                        <a:rPr lang="en-US" sz="2000" i="0" baseline="0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sz="2000" i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000" i="0" baseline="0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i="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 </a:t>
                      </a:r>
                      <a:r>
                        <a:rPr lang="en-US" sz="2000" i="0" baseline="0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2000" i="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 </a:t>
                      </a:r>
                      <a:r>
                        <a:rPr lang="en-US" sz="2000" i="0" baseline="0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ru-RU" sz="2000" b="0" i="0" dirty="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aseline="0"/>
                        <a:t>Операция выбора </a:t>
                      </a:r>
                      <a:endParaRPr lang="ru-RU" sz="2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08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ru-RU" sz="2000" i="0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Идентификатор</a:t>
                      </a:r>
                      <a:r>
                        <a:rPr lang="ru-RU" sz="2000" i="0" baseline="0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ru-RU" sz="2000" b="0" i="0" dirty="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Взятия адреса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088">
                <a:tc>
                  <a:txBody>
                    <a:bodyPr/>
                    <a:lstStyle/>
                    <a:p>
                      <a:r>
                        <a:rPr lang="ru-RU" sz="2000" b="1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ru-RU" sz="2000" i="0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Идентификатор</a:t>
                      </a:r>
                      <a:endParaRPr lang="ru-RU" sz="2000" b="0" i="0" dirty="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Разыменования указателя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088">
                <a:tc>
                  <a:txBody>
                    <a:bodyPr/>
                    <a:lstStyle/>
                    <a:p>
                      <a:r>
                        <a:rPr lang="en-US" sz="2000" b="0" i="0" spc="-1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2000" i="0" spc="-100" baseline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2000" i="0" spc="-100" baseline="0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Идентификатор </a:t>
                      </a:r>
                      <a:r>
                        <a:rPr lang="ru-RU" sz="2000" i="0" spc="-1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или</a:t>
                      </a:r>
                      <a:endParaRPr lang="en-US" sz="2000" i="0" spc="-1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000" b="0" i="0" spc="-100" baseline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ru-RU" sz="2000" b="1" i="0" spc="-1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ru-RU" sz="2000" i="0" spc="-100" baseline="0" dirty="0">
                          <a:solidFill>
                            <a:srgbClr val="216F8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Тип</a:t>
                      </a:r>
                      <a:r>
                        <a:rPr lang="ru-RU" sz="2000" b="1" i="0" spc="-1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ru-RU" sz="2000" b="1" i="0" spc="-100" dirty="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Вычисление длины операнда (байт)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088">
                <a:tc>
                  <a:txBody>
                    <a:bodyPr/>
                    <a:lstStyle/>
                    <a:p>
                      <a:r>
                        <a:rPr lang="ru-RU" sz="2000" i="0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Идентиф_структуры</a:t>
                      </a:r>
                      <a:r>
                        <a:rPr lang="ru-RU" sz="2000" b="1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ru-RU" sz="2000" i="0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Идентиф_члена</a:t>
                      </a:r>
                      <a:endParaRPr lang="ru-RU" sz="2000" b="0" i="0" dirty="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Доступа к члену структуры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088">
                <a:tc>
                  <a:txBody>
                    <a:bodyPr/>
                    <a:lstStyle/>
                    <a:p>
                      <a:r>
                        <a:rPr lang="ru-RU" sz="2000" i="0" spc="-10" baseline="0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Указатель</a:t>
                      </a:r>
                      <a:r>
                        <a:rPr lang="en-US" sz="2000" i="0" spc="-10" baseline="0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</a:t>
                      </a:r>
                      <a:r>
                        <a:rPr lang="ru-RU" sz="2000" i="0" spc="-10" baseline="0" dirty="0" err="1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структ</a:t>
                      </a:r>
                      <a:r>
                        <a:rPr lang="ru-RU" sz="2400" b="1" i="0" spc="-1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400" b="1" i="0" spc="-1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r>
                        <a:rPr lang="ru-RU" sz="2000" i="0" spc="-10" baseline="0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Идентиф_члена</a:t>
                      </a:r>
                      <a:endParaRPr lang="ru-RU" sz="2000" b="0" i="0" spc="-10" baseline="0" dirty="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Ссылки на член структуры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088">
                <a:tc>
                  <a:txBody>
                    <a:bodyPr/>
                    <a:lstStyle/>
                    <a:p>
                      <a:r>
                        <a:rPr lang="ru-RU" sz="2000" i="0" spc="-100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Идентификатор</a:t>
                      </a:r>
                      <a:r>
                        <a:rPr lang="en-US" sz="2000" b="1" i="0" spc="-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ru-RU" sz="2000" i="0" spc="-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Индексное</a:t>
                      </a:r>
                      <a:r>
                        <a:rPr lang="en-US" sz="2000" i="0" spc="-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</a:t>
                      </a:r>
                      <a:r>
                        <a:rPr lang="ru-RU" sz="2000" i="0" spc="-1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выражение</a:t>
                      </a:r>
                      <a:r>
                        <a:rPr lang="en-US" sz="2000" b="1" i="0" spc="-1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ru-RU" sz="2000" b="1" i="0" spc="-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Индексации массива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088">
                <a:tc>
                  <a:txBody>
                    <a:bodyPr/>
                    <a:lstStyle/>
                    <a:p>
                      <a:r>
                        <a:rPr lang="ru-RU" sz="2000" i="1" spc="-50" baseline="0" dirty="0">
                          <a:solidFill>
                            <a:srgbClr val="216F8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Пространство_имен</a:t>
                      </a:r>
                      <a:r>
                        <a:rPr lang="ru-RU" sz="2000" b="1" i="0" spc="-5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ru-RU" sz="2000" i="0" spc="-50" baseline="0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Идентификатор</a:t>
                      </a:r>
                      <a:endParaRPr lang="ru-RU" sz="2000" b="0" i="0" spc="-50" baseline="0" dirty="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Разрешения области действия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088">
                <a:tc>
                  <a:txBody>
                    <a:bodyPr/>
                    <a:lstStyle/>
                    <a:p>
                      <a:r>
                        <a:rPr lang="ru-RU" sz="2000" b="1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ru-RU" sz="200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Выражение</a:t>
                      </a:r>
                      <a:r>
                        <a:rPr lang="ru-RU" sz="2000" b="1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Повышения приоритета операций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22143244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51520" y="188640"/>
            <a:ext cx="864096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Приоритет основных операций в С++ 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826353"/>
              </p:ext>
            </p:extLst>
          </p:nvPr>
        </p:nvGraphicFramePr>
        <p:xfrm>
          <a:off x="251520" y="980728"/>
          <a:ext cx="4248472" cy="52070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9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9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119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solidFill>
                          <a:srgbClr val="680000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1" dirty="0"/>
                        <a:t>Операция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1" spc="-40" baseline="0" dirty="0"/>
                        <a:t>Приоритет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8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680000"/>
                          </a:solidFill>
                        </a:rPr>
                        <a:t>1</a:t>
                      </a:r>
                      <a:endParaRPr lang="ru-RU" sz="2200" b="1" i="0" dirty="0">
                        <a:solidFill>
                          <a:srgbClr val="68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 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200" b="1" dirty="0"/>
                        <a:t>Высший</a:t>
                      </a:r>
                      <a:endParaRPr lang="ru-RU" sz="2200" b="1" i="0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4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680000"/>
                          </a:solidFill>
                        </a:rPr>
                        <a:t>2</a:t>
                      </a:r>
                      <a:endParaRPr lang="ru-RU" sz="2200" b="1" i="0" dirty="0">
                        <a:solidFill>
                          <a:srgbClr val="68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-&gt;  [ ]  ( )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18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680000"/>
                          </a:solidFill>
                        </a:rPr>
                        <a:t>3</a:t>
                      </a:r>
                      <a:endParaRPr lang="ru-RU" sz="2200" b="1" i="0" dirty="0">
                        <a:solidFill>
                          <a:srgbClr val="68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pc="-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 --</a:t>
                      </a:r>
                      <a:r>
                        <a:rPr lang="en-US" sz="2200" spc="-100" dirty="0"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spc="-100" baseline="0" dirty="0"/>
                        <a:t>(</a:t>
                      </a:r>
                      <a:r>
                        <a:rPr lang="ru-RU" sz="2200" spc="-100" baseline="0" dirty="0"/>
                        <a:t>постфиксные)</a:t>
                      </a:r>
                      <a:endParaRPr lang="ru-RU" sz="2200" b="1" i="0" spc="-100" baseline="0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81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680000"/>
                          </a:solidFill>
                        </a:rPr>
                        <a:t>4</a:t>
                      </a:r>
                      <a:endParaRPr lang="ru-RU" sz="2200" b="0" i="0" dirty="0">
                        <a:solidFill>
                          <a:srgbClr val="680000"/>
                        </a:solidFill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    </a:t>
                      </a:r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~</a:t>
                      </a:r>
                      <a:br>
                        <a:rPr lang="ru-RU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2200" spc="-1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 --</a:t>
                      </a:r>
                      <a:r>
                        <a:rPr lang="ru-RU" sz="2200" spc="-1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spc="-100" baseline="0" dirty="0"/>
                        <a:t>(</a:t>
                      </a:r>
                      <a:r>
                        <a:rPr lang="ru-RU" sz="2200" spc="-100" baseline="0" dirty="0"/>
                        <a:t>префиксные)</a:t>
                      </a:r>
                      <a:br>
                        <a:rPr lang="en-US" sz="2200" spc="-10" baseline="0" dirty="0"/>
                      </a:br>
                      <a:r>
                        <a:rPr lang="en-US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ru-RU" sz="2200" baseline="0" dirty="0"/>
                        <a:t> </a:t>
                      </a:r>
                      <a:r>
                        <a:rPr lang="ru-RU" sz="2200" spc="-10" baseline="0" dirty="0"/>
                        <a:t>(разыменование)</a:t>
                      </a:r>
                      <a:r>
                        <a:rPr lang="en-US" sz="2200" spc="-10" baseline="0" dirty="0"/>
                        <a:t> </a:t>
                      </a:r>
                      <a:r>
                        <a:rPr lang="en-US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  <a:br>
                        <a:rPr lang="en-US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2200" baseline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br>
                        <a:rPr lang="en-US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2200" spc="-100" baseline="0" dirty="0"/>
                        <a:t>преобразование типа</a:t>
                      </a:r>
                      <a:endParaRPr lang="ru-RU" sz="2200" b="0" i="0" spc="-100" baseline="0" dirty="0"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0" i="0" dirty="0"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92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680000"/>
                          </a:solidFill>
                        </a:rPr>
                        <a:t>5</a:t>
                      </a:r>
                      <a:endParaRPr lang="ru-RU" sz="2200" b="0" i="0" dirty="0">
                        <a:solidFill>
                          <a:srgbClr val="68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 %</a:t>
                      </a:r>
                      <a:r>
                        <a:rPr lang="ru-RU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lang="en-US" sz="2200" spc="-100" dirty="0"/>
                        <a:t>(</a:t>
                      </a:r>
                      <a:r>
                        <a:rPr lang="ru-RU" sz="2200" spc="-100" baseline="0" dirty="0"/>
                        <a:t>умножение)</a:t>
                      </a:r>
                      <a:endParaRPr lang="ru-RU" sz="2200" b="0" i="0" spc="-100" baseline="0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0" i="0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92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680000"/>
                          </a:solidFill>
                        </a:rPr>
                        <a:t>6</a:t>
                      </a:r>
                      <a:endParaRPr lang="ru-RU" sz="2200" b="1" i="0" dirty="0">
                        <a:solidFill>
                          <a:srgbClr val="68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     -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92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680000"/>
                          </a:solidFill>
                        </a:rPr>
                        <a:t>7</a:t>
                      </a:r>
                      <a:endParaRPr lang="ru-RU" sz="2200" b="1" i="0" dirty="0">
                        <a:solidFill>
                          <a:srgbClr val="680000"/>
                        </a:solidFill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</a:t>
                      </a:r>
                      <a:r>
                        <a:rPr lang="en-US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&gt;&gt; 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 dirty="0"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92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680000"/>
                          </a:solidFill>
                        </a:rPr>
                        <a:t>8</a:t>
                      </a:r>
                      <a:endParaRPr lang="ru-RU" sz="2200" b="1" i="0" dirty="0">
                        <a:solidFill>
                          <a:srgbClr val="68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   &lt;=</a:t>
                      </a:r>
                      <a:r>
                        <a:rPr lang="en-US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&gt;   &gt;=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92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680000"/>
                          </a:solidFill>
                        </a:rPr>
                        <a:t>9</a:t>
                      </a:r>
                      <a:endParaRPr lang="ru-RU" sz="2200" b="1" i="0" dirty="0">
                        <a:solidFill>
                          <a:srgbClr val="680000"/>
                        </a:solidFill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</a:t>
                      </a:r>
                      <a:r>
                        <a:rPr lang="en-US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!=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 dirty="0"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951204"/>
              </p:ext>
            </p:extLst>
          </p:nvPr>
        </p:nvGraphicFramePr>
        <p:xfrm>
          <a:off x="4644008" y="980728"/>
          <a:ext cx="4248472" cy="5195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9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1530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solidFill>
                          <a:srgbClr val="680000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1" dirty="0">
                          <a:solidFill>
                            <a:srgbClr val="680000"/>
                          </a:solidFill>
                        </a:rPr>
                        <a:t>Операция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1" spc="-40" baseline="0" dirty="0">
                          <a:solidFill>
                            <a:srgbClr val="680000"/>
                          </a:solidFill>
                        </a:rPr>
                        <a:t>Приоритет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3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10</a:t>
                      </a:r>
                      <a:endParaRPr lang="en-US" sz="2200" b="1" i="0" dirty="0"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 dirty="0"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3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11</a:t>
                      </a:r>
                      <a:endParaRPr lang="ru-RU" sz="2200" b="1" i="0" dirty="0"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^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 dirty="0"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3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12</a:t>
                      </a:r>
                      <a:endParaRPr lang="ru-RU" sz="2200" b="1" i="0" dirty="0"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3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13</a:t>
                      </a:r>
                      <a:endParaRPr lang="ru-RU" sz="2200" b="1" i="0" dirty="0"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13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14</a:t>
                      </a:r>
                      <a:endParaRPr lang="ru-RU" sz="2200" b="1" i="0" dirty="0"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||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13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15</a:t>
                      </a:r>
                      <a:endParaRPr lang="ru-RU" sz="2200" b="1" i="0" dirty="0"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?: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13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16</a:t>
                      </a:r>
                      <a:endParaRPr lang="ru-RU" sz="2200" b="1" i="0" dirty="0"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    +=   -=     *=    /=   %=  &amp;=    |=</a:t>
                      </a:r>
                      <a:r>
                        <a:rPr lang="en-US" sz="2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^=     &gt;&gt;=  &lt;&lt;=      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09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17</a:t>
                      </a:r>
                      <a:endParaRPr lang="ru-RU" sz="2200" b="0" i="0" dirty="0"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throw</a:t>
                      </a:r>
                      <a:endParaRPr lang="ru-RU" sz="2200" b="0" i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 dirty="0"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09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18</a:t>
                      </a:r>
                      <a:endParaRPr lang="ru-RU" sz="2200" b="0" i="0" dirty="0"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, </a:t>
                      </a:r>
                      <a:r>
                        <a:rPr lang="ru-RU" sz="2200" spc="-50" dirty="0"/>
                        <a:t>(последовательное</a:t>
                      </a:r>
                      <a:r>
                        <a:rPr lang="ru-RU" sz="2200" spc="-50" baseline="0" dirty="0"/>
                        <a:t> выполнение операций)</a:t>
                      </a:r>
                      <a:endParaRPr lang="ru-RU" sz="2200" b="0" i="0" spc="-50" dirty="0"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200" b="1" dirty="0"/>
                        <a:t>Низший</a:t>
                      </a:r>
                      <a:endParaRPr lang="ru-RU" sz="2200" b="1" i="0" dirty="0"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14766349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93538" y="260648"/>
            <a:ext cx="832693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Неявные  преобразования типов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268760"/>
            <a:ext cx="86409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tabLst>
                <a:tab pos="2593975" algn="l"/>
              </a:tabLst>
            </a:pPr>
            <a:r>
              <a:rPr lang="ru-RU" sz="2200" dirty="0"/>
              <a:t>Если в выражение входят переменные и константы различных типов, они, в конечном итоге, преобразуются к одному, «покрывающему», типу.</a:t>
            </a:r>
          </a:p>
          <a:p>
            <a:pPr>
              <a:spcAft>
                <a:spcPts val="600"/>
              </a:spcAft>
              <a:tabLst>
                <a:tab pos="2593975" algn="l"/>
              </a:tabLst>
            </a:pPr>
            <a:r>
              <a:rPr lang="ru-RU" sz="2200" dirty="0"/>
              <a:t>Компилятор последовательно преобразовывает операнды каждой операции в тип «покрывающего» операнда, с которым совпадает тип результата</a:t>
            </a:r>
            <a:r>
              <a:rPr lang="ru-RU" dirty="0"/>
              <a:t>.</a:t>
            </a:r>
            <a:endParaRPr lang="ru-RU" sz="600" dirty="0"/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– (f + i)</a:t>
            </a:r>
            <a:endParaRPr lang="en-US" sz="2200" b="1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2699792" y="4329100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47764" y="4473116"/>
            <a:ext cx="504056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int</a:t>
            </a:r>
            <a:endParaRPr lang="ru-RU" sz="2200" dirty="0">
              <a:solidFill>
                <a:srgbClr val="FF0000"/>
              </a:solidFill>
            </a:endParaRPr>
          </a:p>
        </p:txBody>
      </p:sp>
      <p:cxnSp>
        <p:nvCxnSpPr>
          <p:cNvPr id="16" name="Прямая соединительная линия 15"/>
          <p:cNvCxnSpPr>
            <a:stCxn id="15" idx="2"/>
          </p:cNvCxnSpPr>
          <p:nvPr/>
        </p:nvCxnSpPr>
        <p:spPr>
          <a:xfrm>
            <a:off x="2699792" y="4811670"/>
            <a:ext cx="0" cy="1655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275856" y="4329100"/>
            <a:ext cx="0" cy="6480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2699792" y="4977172"/>
            <a:ext cx="576063" cy="794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79912" y="4437112"/>
            <a:ext cx="100811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double</a:t>
            </a:r>
            <a:endParaRPr lang="ru-RU" sz="2200" dirty="0">
              <a:solidFill>
                <a:srgbClr val="FF0000"/>
              </a:solidFill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2987823" y="4977172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71799" y="5121188"/>
            <a:ext cx="43542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endParaRPr lang="ru-RU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1" name="Группа 50"/>
          <p:cNvGrpSpPr/>
          <p:nvPr/>
        </p:nvGrpSpPr>
        <p:grpSpPr>
          <a:xfrm>
            <a:off x="4139952" y="4293096"/>
            <a:ext cx="864096" cy="1130642"/>
            <a:chOff x="3995935" y="4329100"/>
            <a:chExt cx="864096" cy="113064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>
              <a:off x="4139952" y="4329100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20" idx="2"/>
            </p:cNvCxnSpPr>
            <p:nvPr/>
          </p:nvCxnSpPr>
          <p:spPr>
            <a:xfrm>
              <a:off x="4139951" y="4811670"/>
              <a:ext cx="0" cy="1655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4716016" y="4329100"/>
              <a:ext cx="0" cy="648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flipH="1">
              <a:off x="4139952" y="4977172"/>
              <a:ext cx="576063" cy="794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>
              <a:off x="4427983" y="4977172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995935" y="5121188"/>
              <a:ext cx="864096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accent6">
                      <a:lumMod val="75000"/>
                    </a:schemeClr>
                  </a:solidFill>
                </a:rPr>
                <a:t>double</a:t>
              </a:r>
              <a:endParaRPr lang="ru-RU" sz="2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5760132" y="4293096"/>
            <a:ext cx="1008113" cy="1130642"/>
            <a:chOff x="5436095" y="4329100"/>
            <a:chExt cx="1008113" cy="1130642"/>
          </a:xfrm>
        </p:grpSpPr>
        <p:cxnSp>
          <p:nvCxnSpPr>
            <p:cNvPr id="24" name="Прямая соединительная линия 23"/>
            <p:cNvCxnSpPr>
              <a:endCxn id="25" idx="0"/>
            </p:cNvCxnSpPr>
            <p:nvPr/>
          </p:nvCxnSpPr>
          <p:spPr>
            <a:xfrm>
              <a:off x="6084168" y="4329100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24128" y="4473116"/>
              <a:ext cx="720080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spAutoFit/>
            </a:bodyPr>
            <a:lstStyle/>
            <a:p>
              <a:pPr algn="ctr"/>
              <a:r>
                <a:rPr lang="en-US" sz="2200" dirty="0">
                  <a:solidFill>
                    <a:srgbClr val="FF0000"/>
                  </a:solidFill>
                </a:rPr>
                <a:t>float</a:t>
              </a:r>
              <a:endParaRPr lang="ru-RU" sz="2200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Прямая соединительная линия 25"/>
            <p:cNvCxnSpPr>
              <a:stCxn id="25" idx="2"/>
            </p:cNvCxnSpPr>
            <p:nvPr/>
          </p:nvCxnSpPr>
          <p:spPr>
            <a:xfrm>
              <a:off x="6084168" y="4811670"/>
              <a:ext cx="0" cy="1655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>
              <a:off x="5508104" y="4329100"/>
              <a:ext cx="0" cy="648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flipH="1">
              <a:off x="5508104" y="4977172"/>
              <a:ext cx="576063" cy="794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>
              <a:off x="5796135" y="4977172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436095" y="5121188"/>
              <a:ext cx="720080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accent6">
                      <a:lumMod val="75000"/>
                    </a:schemeClr>
                  </a:solidFill>
                </a:rPr>
                <a:t>float</a:t>
              </a:r>
              <a:endParaRPr lang="ru-RU" sz="2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35" name="Прямая соединительная линия 34"/>
          <p:cNvCxnSpPr>
            <a:stCxn id="30" idx="2"/>
          </p:cNvCxnSpPr>
          <p:nvPr/>
        </p:nvCxnSpPr>
        <p:spPr>
          <a:xfrm flipH="1">
            <a:off x="2987823" y="5459742"/>
            <a:ext cx="1690" cy="165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32" idx="2"/>
          </p:cNvCxnSpPr>
          <p:nvPr/>
        </p:nvCxnSpPr>
        <p:spPr>
          <a:xfrm>
            <a:off x="4572000" y="5423738"/>
            <a:ext cx="0" cy="2015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34" idx="2"/>
          </p:cNvCxnSpPr>
          <p:nvPr/>
        </p:nvCxnSpPr>
        <p:spPr>
          <a:xfrm>
            <a:off x="6120172" y="5423738"/>
            <a:ext cx="0" cy="3455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2987825" y="5625244"/>
            <a:ext cx="1584175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3707903" y="5625244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H="1">
            <a:off x="3707905" y="5769260"/>
            <a:ext cx="2412267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endCxn id="42" idx="0"/>
          </p:cNvCxnSpPr>
          <p:nvPr/>
        </p:nvCxnSpPr>
        <p:spPr>
          <a:xfrm>
            <a:off x="4788023" y="5769260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55975" y="5913276"/>
            <a:ext cx="864096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double</a:t>
            </a:r>
            <a:endParaRPr lang="ru-RU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48276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30" grpId="0" animBg="1"/>
      <p:bldP spid="4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3568" y="152636"/>
            <a:ext cx="81369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Неявные  преобразования типов: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иерархия типов данных</a:t>
            </a:r>
          </a:p>
        </p:txBody>
      </p:sp>
      <p:graphicFrame>
        <p:nvGraphicFramePr>
          <p:cNvPr id="43" name="Таблица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296716"/>
              </p:ext>
            </p:extLst>
          </p:nvPr>
        </p:nvGraphicFramePr>
        <p:xfrm>
          <a:off x="1259632" y="1412776"/>
          <a:ext cx="6444716" cy="4810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93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110">
                <a:tc>
                  <a:txBody>
                    <a:bodyPr/>
                    <a:lstStyle/>
                    <a:p>
                      <a:r>
                        <a:rPr lang="ru-RU" sz="2200" b="1" dirty="0"/>
                        <a:t>Тип данных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/>
                        <a:t>старшинство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114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200" baseline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double</a:t>
                      </a:r>
                      <a:br>
                        <a:rPr lang="ru-RU" sz="2200" baseline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2200" baseline="0" dirty="0"/>
                        <a:t>(в </a:t>
                      </a:r>
                      <a:r>
                        <a:rPr lang="en-US" sz="2200" baseline="0" dirty="0"/>
                        <a:t>MS VS </a:t>
                      </a:r>
                      <a:r>
                        <a:rPr lang="ru-RU" sz="2200" baseline="0" dirty="0"/>
                        <a:t>совпадает с </a:t>
                      </a:r>
                      <a:r>
                        <a:rPr lang="en-US" sz="2200" baseline="0" dirty="0"/>
                        <a:t>double)</a:t>
                      </a:r>
                      <a:endParaRPr lang="ru-RU" sz="2200" b="0" i="0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200" b="1" dirty="0"/>
                        <a:t>Высший</a:t>
                      </a:r>
                      <a:endParaRPr lang="ru-RU" sz="2200" b="1" i="0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344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endParaRPr lang="ru-RU" sz="2200" b="1" i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344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</a:t>
                      </a:r>
                      <a:endParaRPr lang="ru-RU" sz="2200" b="1" i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114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long</a:t>
                      </a:r>
                      <a:br>
                        <a:rPr lang="ru-RU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2200" dirty="0"/>
                        <a:t>(в</a:t>
                      </a:r>
                      <a:r>
                        <a:rPr lang="ru-RU" sz="2200" baseline="0" dirty="0"/>
                        <a:t> </a:t>
                      </a:r>
                      <a:r>
                        <a:rPr lang="en-US" sz="2200" baseline="0" dirty="0"/>
                        <a:t>MS VS </a:t>
                      </a:r>
                      <a:r>
                        <a:rPr lang="ru-RU" sz="2200" baseline="0" dirty="0"/>
                        <a:t>совпадает с </a:t>
                      </a:r>
                      <a:r>
                        <a:rPr lang="en-US" sz="2200" baseline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int</a:t>
                      </a:r>
                      <a:r>
                        <a:rPr lang="en-US" sz="2200" baseline="0" dirty="0"/>
                        <a:t>)</a:t>
                      </a:r>
                      <a:endParaRPr lang="ru-RU" sz="2200" b="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344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ru-RU" sz="2200" dirty="0"/>
                        <a:t>(в</a:t>
                      </a:r>
                      <a:r>
                        <a:rPr lang="ru-RU" sz="2200" baseline="0" dirty="0"/>
                        <a:t> </a:t>
                      </a:r>
                      <a:r>
                        <a:rPr lang="en-US" sz="2200" baseline="0" dirty="0"/>
                        <a:t>MS VS </a:t>
                      </a:r>
                      <a:r>
                        <a:rPr lang="ru-RU" sz="2200" baseline="0" dirty="0"/>
                        <a:t>совпадает </a:t>
                      </a:r>
                      <a:r>
                        <a:rPr lang="en-US" sz="2200" baseline="0" dirty="0"/>
                        <a:t>c </a:t>
                      </a:r>
                      <a:r>
                        <a:rPr lang="en-US" sz="2200" baseline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200" baseline="0" dirty="0"/>
                        <a:t>)</a:t>
                      </a:r>
                      <a:endParaRPr lang="ru-RU" sz="2200" b="0" i="0" dirty="0"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0" i="0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344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int</a:t>
                      </a:r>
                      <a:endParaRPr lang="ru-RU" sz="2200" b="1" i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344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ru-RU" sz="2200" b="1" i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344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</a:t>
                      </a:r>
                      <a:r>
                        <a:rPr lang="en-US" sz="2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ru-RU" sz="22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344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</a:t>
                      </a:r>
                      <a:endParaRPr lang="ru-RU" sz="2200" b="1" i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344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endParaRPr lang="ru-RU" sz="2200" b="1" i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344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ru-RU" sz="2200" b="1" i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200" b="1" dirty="0"/>
                        <a:t>Низший</a:t>
                      </a:r>
                      <a:r>
                        <a:rPr lang="ru-RU" sz="2200" b="1" baseline="0" dirty="0"/>
                        <a:t> </a:t>
                      </a:r>
                      <a:endParaRPr lang="ru-RU" sz="2200" b="1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13488240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51520" y="260648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Преобразование типов в выражениях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7524" y="1196752"/>
            <a:ext cx="8568952" cy="4824438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952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  <a:tabLst>
                <a:tab pos="2593975" algn="l"/>
              </a:tabLst>
            </a:pPr>
            <a:r>
              <a:rPr lang="ru-RU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Явные преобразования типов</a:t>
            </a:r>
            <a:endParaRPr lang="en-US" sz="2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93975" algn="l"/>
              </a:tabLst>
            </a:pPr>
            <a:r>
              <a:rPr lang="ru-RU" sz="2200" dirty="0"/>
              <a:t>Для явного приведения типов в С++ можно использовать операцию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sz="2200" dirty="0"/>
              <a:t>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93975" algn="l"/>
              </a:tabLst>
            </a:pP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Результат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ребуемый_тип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Аргумент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95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2593975" algn="l"/>
              </a:tabLst>
            </a:pPr>
            <a:r>
              <a:rPr lang="ru-RU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Синтаксис из языка С:</a:t>
            </a:r>
            <a:endParaRPr lang="en-US" sz="2200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93975" algn="l"/>
              </a:tabLst>
            </a:pP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Результат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ребуемый_тип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Аргумент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  <a:tabLst>
                <a:tab pos="2593975" algn="l"/>
              </a:tabLst>
            </a:pPr>
            <a:r>
              <a:rPr lang="ru-RU" sz="2200" dirty="0"/>
              <a:t>или</a:t>
            </a:r>
            <a:r>
              <a:rPr lang="ru-RU" sz="2200" dirty="0">
                <a:solidFill>
                  <a:schemeClr val="bg2"/>
                </a:solidFill>
              </a:rPr>
              <a:t> </a:t>
            </a:r>
            <a:endParaRPr lang="en-US" sz="22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93975" algn="l"/>
              </a:tabLst>
            </a:pP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Результат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ребуемый_тип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Аргумент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2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  <a:tabLst>
                <a:tab pos="2593975" algn="l"/>
              </a:tabLst>
            </a:pPr>
            <a:endParaRPr lang="en-US" sz="22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2593975" algn="l"/>
              </a:tabLst>
            </a:pPr>
            <a:r>
              <a:rPr lang="ru-RU" sz="2200" dirty="0"/>
              <a:t>Например:</a:t>
            </a: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charVar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anIntVar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charVar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anIntVar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charVar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anIntVar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20497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51520" y="260648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Явные преобразования типов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268760"/>
            <a:ext cx="87129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cast.cpp (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из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Лафоре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stdafx.h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intVar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1500000000;                 </a:t>
            </a:r>
            <a:r>
              <a:rPr lang="sv-S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1 500 000 000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10) / 10;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product  overflow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"intVar = 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sv-SE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intVar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sv-SE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endParaRPr lang="ru-RU" b="1" dirty="0">
              <a:solidFill>
                <a:srgbClr val="FF0000"/>
              </a:solidFill>
              <a:sym typeface="Wingdings" pitchFamily="2" charset="2"/>
            </a:endParaRPr>
          </a:p>
          <a:p>
            <a:endParaRPr lang="ru-RU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1500000000;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10) / 10;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 int to double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then implicit conversion to 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"intVar = 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sv-SE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intVar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sv-SE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sv-S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1 500 000 000 </a:t>
            </a:r>
            <a:r>
              <a:rPr lang="en-US" b="1" dirty="0">
                <a:solidFill>
                  <a:srgbClr val="008000"/>
                </a:solidFill>
                <a:sym typeface="Wingdings" pitchFamily="2" charset="2"/>
              </a:rPr>
              <a:t></a:t>
            </a:r>
            <a:endParaRPr lang="ru-RU" b="1" dirty="0">
              <a:solidFill>
                <a:srgbClr val="008000"/>
              </a:solidFill>
              <a:sym typeface="Wingdings" pitchFamily="2" charset="2"/>
            </a:endParaRPr>
          </a:p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itchFamily="2" charset="2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796136" y="3753036"/>
            <a:ext cx="23759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211509811 </a:t>
            </a:r>
            <a:r>
              <a:rPr lang="en-US" sz="2000" b="1" dirty="0">
                <a:solidFill>
                  <a:srgbClr val="FF0000"/>
                </a:solidFill>
                <a:sym typeface="Wingdings" pitchFamily="2" charset="2"/>
              </a:rPr>
              <a:t>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4358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51520" y="260648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Явные преобразования типов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268760"/>
            <a:ext cx="87129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cast.cpp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(потеря значащих цифр)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stdafx.h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intVar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1587654321;             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1 587 654 321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10) / 10;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cast to float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"intVar = 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sv-SE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intVar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sv-SE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1587654321;</a:t>
            </a: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cast to float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10) / 10;</a:t>
            </a: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"intVar = 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sv-SE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intVar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sv-SE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sv-S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1 587 654 272 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sv-S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!!! 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877007" y="3753036"/>
            <a:ext cx="32800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sv-SE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1 587 654 321 </a:t>
            </a:r>
            <a:r>
              <a:rPr lang="en-US" sz="2000" b="1" dirty="0">
                <a:solidFill>
                  <a:srgbClr val="008000"/>
                </a:solidFill>
                <a:sym typeface="Wingdings" pitchFamily="2" charset="2"/>
              </a:rPr>
              <a:t>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r>
              <a:rPr lang="sv-SE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??</a:t>
            </a:r>
            <a:endParaRPr lang="sv-S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91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310880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15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Выражения, операции и операторы. Приоритет операторов.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15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Типизация данных. Концепция типа данных. Статическая и динамическая типизация в языках программирования. 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15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Базовые (простые) и структурированные типы данных. Классификация типов данных. Простые стандартные типы данных в С++. 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15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Операции. Операция присваивания и основные правила преобразования типов. Операция присваивания в правой части выражения. Множественное присваивание. 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91580" y="240423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</p:spTree>
    <p:extLst>
      <p:ext uri="{BB962C8B-B14F-4D97-AF65-F5344CB8AC3E}">
        <p14:creationId xmlns:p14="http://schemas.microsoft.com/office/powerpoint/2010/main" val="123777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Объект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577474"/>
              </p:ext>
            </p:extLst>
          </p:nvPr>
        </p:nvGraphicFramePr>
        <p:xfrm>
          <a:off x="1043608" y="1376772"/>
          <a:ext cx="7056784" cy="4391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347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тип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/>
                        <a:t>размер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диапазон значений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225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unsigned</a:t>
                      </a:r>
                      <a:r>
                        <a:rPr lang="en-US" sz="2400" baseline="0" dirty="0">
                          <a:solidFill>
                            <a:srgbClr val="0000FF"/>
                          </a:solidFill>
                        </a:rPr>
                        <a:t> char</a:t>
                      </a:r>
                    </a:p>
                    <a:p>
                      <a:r>
                        <a:rPr lang="en-US" sz="2400" baseline="0" dirty="0">
                          <a:solidFill>
                            <a:srgbClr val="0000FF"/>
                          </a:solidFill>
                        </a:rPr>
                        <a:t>unsigned __int8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</a:t>
                      </a:r>
                      <a:r>
                        <a:rPr lang="ru-RU" sz="2400"/>
                        <a:t>байт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/>
                        <a:t>255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</a:t>
                      </a:r>
                      <a:r>
                        <a:rPr lang="ru-RU" sz="2400" kern="1200" baseline="300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ru-RU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-1)</a:t>
                      </a:r>
                      <a:endParaRPr lang="ru-RU" sz="2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225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00FF"/>
                          </a:solidFill>
                        </a:rPr>
                        <a:t>unsigned short</a:t>
                      </a:r>
                    </a:p>
                    <a:p>
                      <a:r>
                        <a:rPr lang="en-US" sz="2400">
                          <a:solidFill>
                            <a:srgbClr val="0000FF"/>
                          </a:solidFill>
                        </a:rPr>
                        <a:t>unsigned __int16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/>
                        <a:t>2 байта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65535</a:t>
                      </a:r>
                      <a:endParaRPr lang="ru-RU" sz="2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</a:t>
                      </a:r>
                      <a:r>
                        <a:rPr lang="ru-RU" sz="2400" kern="1200" baseline="300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ru-RU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-1)</a:t>
                      </a:r>
                      <a:endParaRPr lang="ru-RU" sz="2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510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00FF"/>
                          </a:solidFill>
                        </a:rPr>
                        <a:t>unsigned</a:t>
                      </a:r>
                      <a:r>
                        <a:rPr lang="en-US" sz="2400" baseline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400" baseline="0" err="1">
                          <a:solidFill>
                            <a:srgbClr val="0000FF"/>
                          </a:solidFill>
                        </a:rPr>
                        <a:t>int</a:t>
                      </a:r>
                      <a:endParaRPr lang="en-US" sz="2400" baseline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2400" baseline="0">
                          <a:solidFill>
                            <a:srgbClr val="0000FF"/>
                          </a:solidFill>
                        </a:rPr>
                        <a:t>unsigned __int32</a:t>
                      </a:r>
                    </a:p>
                    <a:p>
                      <a:r>
                        <a:rPr lang="en-US" sz="2400" baseline="0">
                          <a:solidFill>
                            <a:srgbClr val="0000FF"/>
                          </a:solidFill>
                        </a:rPr>
                        <a:t>unsigned 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/>
                        <a:t>4 байта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cap="small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4 294 967 295</a:t>
                      </a:r>
                      <a:endParaRPr lang="ru-RU" sz="2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</a:t>
                      </a:r>
                      <a:r>
                        <a:rPr lang="ru-RU" sz="2400" kern="1200" baseline="300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ru-RU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-1)</a:t>
                      </a:r>
                      <a:endParaRPr lang="ru-RU" sz="2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9517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00FF"/>
                          </a:solidFill>
                        </a:rPr>
                        <a:t>unsigned</a:t>
                      </a:r>
                      <a:r>
                        <a:rPr lang="en-US" sz="2400" baseline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400">
                          <a:solidFill>
                            <a:srgbClr val="0000FF"/>
                          </a:solidFill>
                        </a:rPr>
                        <a:t>__int64</a:t>
                      </a:r>
                    </a:p>
                    <a:p>
                      <a:r>
                        <a:rPr lang="en-US" sz="2400">
                          <a:solidFill>
                            <a:srgbClr val="0000FF"/>
                          </a:solidFill>
                        </a:rPr>
                        <a:t>unsigned</a:t>
                      </a:r>
                      <a:r>
                        <a:rPr lang="en-US" sz="2400" baseline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400">
                          <a:solidFill>
                            <a:srgbClr val="0000FF"/>
                          </a:solidFill>
                        </a:rPr>
                        <a:t>long </a:t>
                      </a:r>
                      <a:r>
                        <a:rPr lang="en-US" sz="2400" err="1">
                          <a:solidFill>
                            <a:srgbClr val="0000FF"/>
                          </a:solidFill>
                        </a:rPr>
                        <a:t>long</a:t>
                      </a:r>
                      <a:endParaRPr lang="en-US" sz="24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/>
                        <a:t>8 байт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~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18·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4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ru-RU" sz="2400" kern="12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</a:t>
                      </a:r>
                      <a:r>
                        <a:rPr lang="en-US" sz="24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-1)</a:t>
                      </a:r>
                      <a:endParaRPr lang="ru-RU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7527" y="228600"/>
            <a:ext cx="8015287" cy="6801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Простые стандартные типы данных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16271868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608512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19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Арифметические операции. Приоритеты арифметических операций. Префиксная и постфиксная формы операций инкремента и декремента.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Арифметические операции с присваиванием. 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19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Операции сравнения и логические операции.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Побитовые операции.</a:t>
            </a:r>
            <a:b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Операция последовательного вычисления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19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Приоритеты операций. Явные и неявные преобразования типов в выражениях. Иерархия типов данных.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Ошибки при преобразовании типов.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91580" y="240423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</p:spTree>
    <p:extLst>
      <p:ext uri="{BB962C8B-B14F-4D97-AF65-F5344CB8AC3E}">
        <p14:creationId xmlns:p14="http://schemas.microsoft.com/office/powerpoint/2010/main" val="420633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Объект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1668933"/>
              </p:ext>
            </p:extLst>
          </p:nvPr>
        </p:nvGraphicFramePr>
        <p:xfrm>
          <a:off x="683568" y="764704"/>
          <a:ext cx="8064896" cy="54906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/>
                        <a:t>тип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/>
                        <a:t>Размер в байтах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/>
                        <a:t>диапазон значений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/>
                        <a:t>Точных десятичных знаков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23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 strike="noStrike" baseline="0" dirty="0">
                          <a:solidFill>
                            <a:srgbClr val="0000FF"/>
                          </a:solidFill>
                        </a:rPr>
                        <a:t>bool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>
                          <a:solidFill>
                            <a:srgbClr val="0000FF"/>
                          </a:solidFill>
                        </a:rPr>
                        <a:t>false</a:t>
                      </a:r>
                      <a:r>
                        <a:rPr lang="en-US" sz="2000" baseline="0" dirty="0"/>
                        <a:t>, </a:t>
                      </a:r>
                      <a:r>
                        <a:rPr lang="en-US" sz="2000" baseline="0" dirty="0">
                          <a:solidFill>
                            <a:srgbClr val="0000FF"/>
                          </a:solidFill>
                        </a:rPr>
                        <a:t>true</a:t>
                      </a:r>
                      <a:endParaRPr lang="ru-RU" sz="2000" baseline="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23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 strike="no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signed </a:t>
                      </a:r>
                      <a:r>
                        <a:rPr lang="en-US" sz="2000" b="0" strike="noStrike" baseline="0" dirty="0">
                          <a:solidFill>
                            <a:srgbClr val="0000FF"/>
                          </a:solidFill>
                        </a:rPr>
                        <a:t>char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/>
                        <a:t>[-128</a:t>
                      </a:r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;</a:t>
                      </a:r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127]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23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signed </a:t>
                      </a:r>
                      <a:r>
                        <a:rPr lang="en-US" sz="2000" strike="noStrike" dirty="0">
                          <a:solidFill>
                            <a:srgbClr val="0000FF"/>
                          </a:solidFill>
                        </a:rPr>
                        <a:t>short</a:t>
                      </a:r>
                      <a:r>
                        <a:rPr lang="en-US" sz="2000" strike="noStrike" baseline="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strike="no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</a:t>
                      </a:r>
                      <a:endParaRPr lang="en-US" sz="2000" strike="no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/>
                        <a:t>[-32768</a:t>
                      </a:r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;</a:t>
                      </a:r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32767]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ru-RU" sz="2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8119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signed</a:t>
                      </a:r>
                      <a:r>
                        <a:rPr lang="en-US" sz="2000" strike="no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000" strike="noStrike" baseline="0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trike="no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signed</a:t>
                      </a:r>
                      <a:r>
                        <a:rPr lang="en-US" sz="2000" strike="noStrike" baseline="0" dirty="0"/>
                        <a:t> </a:t>
                      </a:r>
                      <a:r>
                        <a:rPr lang="en-US" sz="2000" strike="noStrike" baseline="0" dirty="0">
                          <a:solidFill>
                            <a:srgbClr val="0000FF"/>
                          </a:solidFill>
                        </a:rPr>
                        <a:t>__int32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signed</a:t>
                      </a:r>
                      <a:r>
                        <a:rPr lang="en-US" sz="2000" strike="no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000" strike="noStrike" baseline="0" dirty="0">
                          <a:solidFill>
                            <a:srgbClr val="0000FF"/>
                          </a:solidFill>
                        </a:rPr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[-</a:t>
                      </a:r>
                      <a:r>
                        <a:rPr lang="ru-RU" sz="2000" dirty="0"/>
                        <a:t>2</a:t>
                      </a:r>
                      <a:r>
                        <a:rPr lang="en-US" sz="2000" dirty="0"/>
                        <a:t> </a:t>
                      </a:r>
                      <a:r>
                        <a:rPr lang="ru-RU" sz="2000" dirty="0"/>
                        <a:t>147</a:t>
                      </a:r>
                      <a:r>
                        <a:rPr lang="en-US" sz="2000" dirty="0"/>
                        <a:t> </a:t>
                      </a:r>
                      <a:r>
                        <a:rPr lang="ru-RU" sz="2000" dirty="0"/>
                        <a:t>483</a:t>
                      </a:r>
                      <a:r>
                        <a:rPr lang="en-US" sz="2000" dirty="0"/>
                        <a:t> </a:t>
                      </a:r>
                      <a:r>
                        <a:rPr lang="ru-RU" sz="2000" dirty="0"/>
                        <a:t>64</a:t>
                      </a:r>
                      <a:r>
                        <a:rPr lang="en-US" sz="2000" dirty="0"/>
                        <a:t>8;</a:t>
                      </a:r>
                    </a:p>
                    <a:p>
                      <a:pPr algn="ctr"/>
                      <a:r>
                        <a:rPr lang="en-US" sz="2000" dirty="0"/>
                        <a:t>   </a:t>
                      </a:r>
                      <a:r>
                        <a:rPr lang="ru-RU" sz="2000" dirty="0"/>
                        <a:t>2</a:t>
                      </a:r>
                      <a:r>
                        <a:rPr lang="en-US" sz="2000" dirty="0"/>
                        <a:t> </a:t>
                      </a:r>
                      <a:r>
                        <a:rPr lang="ru-RU" sz="2000" dirty="0"/>
                        <a:t>147</a:t>
                      </a:r>
                      <a:r>
                        <a:rPr lang="en-US" sz="2000" dirty="0"/>
                        <a:t> </a:t>
                      </a:r>
                      <a:r>
                        <a:rPr lang="ru-RU" sz="2000" dirty="0"/>
                        <a:t>483</a:t>
                      </a:r>
                      <a:r>
                        <a:rPr lang="en-US" sz="2000" dirty="0"/>
                        <a:t> </a:t>
                      </a:r>
                      <a:r>
                        <a:rPr lang="ru-RU" sz="2000" dirty="0"/>
                        <a:t>647</a:t>
                      </a:r>
                      <a:r>
                        <a:rPr lang="en-US" sz="2000" dirty="0"/>
                        <a:t>]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871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signed</a:t>
                      </a:r>
                      <a:r>
                        <a:rPr lang="en-US" sz="2000" strike="no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000" strike="noStrike" dirty="0">
                          <a:solidFill>
                            <a:srgbClr val="0000FF"/>
                          </a:solidFill>
                        </a:rPr>
                        <a:t>__int64</a:t>
                      </a:r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signed</a:t>
                      </a:r>
                      <a:r>
                        <a:rPr lang="en-US" sz="2000" strike="no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000" strike="noStrike" dirty="0">
                          <a:solidFill>
                            <a:srgbClr val="0000FF"/>
                          </a:solidFill>
                        </a:rPr>
                        <a:t>long 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/>
                        <a:t>[-</a:t>
                      </a:r>
                      <a:r>
                        <a:rPr lang="ru-RU" sz="2000" dirty="0"/>
                        <a:t>9</a:t>
                      </a:r>
                      <a:r>
                        <a:rPr lang="en-US" sz="2000" dirty="0"/>
                        <a:t> </a:t>
                      </a:r>
                      <a:r>
                        <a:rPr lang="ru-RU" sz="2000" dirty="0"/>
                        <a:t>223</a:t>
                      </a:r>
                      <a:r>
                        <a:rPr lang="en-US" sz="2000" dirty="0"/>
                        <a:t> </a:t>
                      </a:r>
                      <a:r>
                        <a:rPr lang="ru-RU" sz="2000" dirty="0"/>
                        <a:t>372</a:t>
                      </a:r>
                      <a:r>
                        <a:rPr lang="en-US" sz="2000" dirty="0"/>
                        <a:t> </a:t>
                      </a:r>
                      <a:r>
                        <a:rPr lang="ru-RU" sz="2000" dirty="0"/>
                        <a:t>036</a:t>
                      </a:r>
                      <a:r>
                        <a:rPr lang="en-US" sz="2000" dirty="0"/>
                        <a:t> </a:t>
                      </a:r>
                      <a:r>
                        <a:rPr lang="ru-RU" sz="2000" dirty="0"/>
                        <a:t>854</a:t>
                      </a:r>
                      <a:r>
                        <a:rPr lang="en-US" sz="2000" dirty="0"/>
                        <a:t> </a:t>
                      </a:r>
                      <a:r>
                        <a:rPr lang="ru-RU" sz="2000" dirty="0"/>
                        <a:t>775</a:t>
                      </a:r>
                      <a:r>
                        <a:rPr lang="en-US" sz="2000" dirty="0"/>
                        <a:t> </a:t>
                      </a:r>
                      <a:r>
                        <a:rPr lang="ru-RU" sz="2000" dirty="0"/>
                        <a:t>80</a:t>
                      </a:r>
                      <a:r>
                        <a:rPr lang="en-US" sz="2000" dirty="0"/>
                        <a:t>8;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/>
                        <a:t>   </a:t>
                      </a:r>
                      <a:r>
                        <a:rPr lang="ru-RU" sz="2000" dirty="0"/>
                        <a:t>9</a:t>
                      </a:r>
                      <a:r>
                        <a:rPr lang="en-US" sz="2000" dirty="0"/>
                        <a:t> </a:t>
                      </a:r>
                      <a:r>
                        <a:rPr lang="ru-RU" sz="2000" dirty="0"/>
                        <a:t>223</a:t>
                      </a:r>
                      <a:r>
                        <a:rPr lang="en-US" sz="2000" dirty="0"/>
                        <a:t> </a:t>
                      </a:r>
                      <a:r>
                        <a:rPr lang="ru-RU" sz="2000" dirty="0"/>
                        <a:t>372</a:t>
                      </a:r>
                      <a:r>
                        <a:rPr lang="en-US" sz="2000" dirty="0"/>
                        <a:t> </a:t>
                      </a:r>
                      <a:r>
                        <a:rPr lang="ru-RU" sz="2000" dirty="0"/>
                        <a:t>036</a:t>
                      </a:r>
                      <a:r>
                        <a:rPr lang="en-US" sz="2000" dirty="0"/>
                        <a:t> </a:t>
                      </a:r>
                      <a:r>
                        <a:rPr lang="ru-RU" sz="2000" dirty="0"/>
                        <a:t>854</a:t>
                      </a:r>
                      <a:r>
                        <a:rPr lang="en-US" sz="2000" dirty="0"/>
                        <a:t> </a:t>
                      </a:r>
                      <a:r>
                        <a:rPr lang="ru-RU" sz="2000" dirty="0"/>
                        <a:t>775</a:t>
                      </a:r>
                      <a:r>
                        <a:rPr lang="en-US" sz="2000" dirty="0"/>
                        <a:t> </a:t>
                      </a:r>
                      <a:r>
                        <a:rPr lang="ru-RU" sz="2000" dirty="0"/>
                        <a:t>80</a:t>
                      </a:r>
                      <a:r>
                        <a:rPr lang="en-US" sz="2000" dirty="0"/>
                        <a:t>7]</a:t>
                      </a:r>
                      <a:endParaRPr lang="ru-RU" sz="2000" kern="12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875">
                <a:tc>
                  <a:txBody>
                    <a:bodyPr/>
                    <a:lstStyle/>
                    <a:p>
                      <a:pPr algn="l"/>
                      <a:r>
                        <a:rPr lang="en-US" sz="2000" strike="noStrike" dirty="0">
                          <a:solidFill>
                            <a:srgbClr val="0000FF"/>
                          </a:solidFill>
                        </a:rPr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  <a:endParaRPr lang="ru-RU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[-3.4 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10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 </a:t>
                      </a:r>
                      <a:r>
                        <a:rPr lang="en-US" sz="2000" dirty="0"/>
                        <a:t>; 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 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10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</a:t>
                      </a:r>
                      <a:r>
                        <a:rPr lang="en-US" sz="2000" dirty="0"/>
                        <a:t>]</a:t>
                      </a:r>
                      <a:endParaRPr lang="ru-RU" sz="2000" kern="12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6871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 strike="noStrike" dirty="0">
                          <a:solidFill>
                            <a:srgbClr val="0000FF"/>
                          </a:solidFill>
                        </a:rPr>
                        <a:t>double</a:t>
                      </a:r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 strike="noStrike" dirty="0">
                          <a:solidFill>
                            <a:srgbClr val="0000FF"/>
                          </a:solidFill>
                        </a:rPr>
                        <a:t>long 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8</a:t>
                      </a:r>
                      <a:endParaRPr lang="ru-RU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[-1.7 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10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308 </a:t>
                      </a:r>
                      <a:r>
                        <a:rPr lang="en-US" sz="2000" dirty="0"/>
                        <a:t>; 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 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10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308</a:t>
                      </a:r>
                      <a:r>
                        <a:rPr lang="en-US" sz="2000" dirty="0"/>
                        <a:t>]</a:t>
                      </a:r>
                      <a:endParaRPr lang="ru-RU" sz="2000" kern="12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623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 strike="noStrike" dirty="0">
                          <a:solidFill>
                            <a:srgbClr val="0000FF"/>
                          </a:solidFill>
                        </a:rPr>
                        <a:t>void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623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 strike="noStrike" dirty="0">
                          <a:solidFill>
                            <a:srgbClr val="0000FF"/>
                          </a:solidFill>
                        </a:rPr>
                        <a:t>void </a:t>
                      </a:r>
                      <a:r>
                        <a:rPr lang="en-US" sz="2000" strike="noStrike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/>
                        <a:t>4 /</a:t>
                      </a:r>
                      <a:r>
                        <a:rPr lang="en-US" sz="2000" baseline="0" dirty="0"/>
                        <a:t> 8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kern="1200" baseline="300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7527" y="228600"/>
            <a:ext cx="8015287" cy="5361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Простые стандартные типы данных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107786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3568" y="332656"/>
            <a:ext cx="8015287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Основные виды операций в С++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59632" y="1268760"/>
            <a:ext cx="741682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tabLst>
                <a:tab pos="4935538" algn="l"/>
              </a:tabLst>
            </a:pPr>
            <a:r>
              <a:rPr lang="ru-RU" sz="2400" b="1" dirty="0"/>
              <a:t>по назначению:</a:t>
            </a:r>
          </a:p>
          <a:p>
            <a:pPr marL="857250" lvl="1" indent="-457200">
              <a:tabLst>
                <a:tab pos="4935538" algn="l"/>
              </a:tabLst>
            </a:pPr>
            <a:r>
              <a:rPr lang="ru-RU" sz="2400" dirty="0"/>
              <a:t>присваивания	=</a:t>
            </a:r>
          </a:p>
          <a:p>
            <a:pPr marL="857250" lvl="1" indent="-457200">
              <a:tabLst>
                <a:tab pos="4935538" algn="l"/>
              </a:tabLst>
            </a:pPr>
            <a:r>
              <a:rPr lang="ru-RU" sz="2400" dirty="0"/>
              <a:t>арифметические	+ - * </a:t>
            </a:r>
            <a:r>
              <a:rPr lang="en-US" sz="2400" dirty="0"/>
              <a:t>/ %</a:t>
            </a:r>
            <a:endParaRPr lang="ru-RU" sz="2400" dirty="0"/>
          </a:p>
          <a:p>
            <a:pPr marL="857250" lvl="1" indent="-457200">
              <a:tabLst>
                <a:tab pos="4935538" algn="l"/>
              </a:tabLst>
            </a:pPr>
            <a:r>
              <a:rPr lang="ru-RU" sz="2400" dirty="0"/>
              <a:t>сравнения</a:t>
            </a:r>
            <a:r>
              <a:rPr lang="en-US" sz="2400" dirty="0"/>
              <a:t>	&lt;  &gt;  &gt;=  &lt;=</a:t>
            </a:r>
            <a:endParaRPr lang="ru-RU" sz="2400" dirty="0"/>
          </a:p>
          <a:p>
            <a:pPr marL="857250" lvl="1" indent="-457200">
              <a:tabLst>
                <a:tab pos="4935538" algn="l"/>
              </a:tabLst>
            </a:pPr>
            <a:r>
              <a:rPr lang="ru-RU" sz="2400" dirty="0"/>
              <a:t>логические </a:t>
            </a:r>
            <a:r>
              <a:rPr lang="en-US" sz="2400" dirty="0"/>
              <a:t>	&amp;&amp;   ||   !</a:t>
            </a:r>
            <a:endParaRPr lang="ru-RU" sz="2400" dirty="0"/>
          </a:p>
          <a:p>
            <a:pPr marL="857250" lvl="1" indent="-457200">
              <a:tabLst>
                <a:tab pos="4935538" algn="l"/>
              </a:tabLst>
            </a:pPr>
            <a:r>
              <a:rPr lang="ru-RU" sz="2400" dirty="0"/>
              <a:t>побитовые</a:t>
            </a:r>
            <a:r>
              <a:rPr lang="en-US" sz="2400" dirty="0"/>
              <a:t>	&amp;   |   ^     ~</a:t>
            </a:r>
            <a:endParaRPr lang="ru-RU" sz="2400" dirty="0"/>
          </a:p>
          <a:p>
            <a:pPr marL="857250" lvl="1" indent="-457200">
              <a:tabLst>
                <a:tab pos="4935538" algn="l"/>
              </a:tabLst>
            </a:pPr>
            <a:r>
              <a:rPr lang="ru-RU" sz="2400" dirty="0"/>
              <a:t>условная </a:t>
            </a:r>
            <a:r>
              <a:rPr lang="en-US" sz="2400" dirty="0"/>
              <a:t>	?:</a:t>
            </a:r>
            <a:endParaRPr lang="ru-RU" sz="2400" dirty="0"/>
          </a:p>
          <a:p>
            <a:pPr marL="857250" lvl="1" indent="-457200">
              <a:tabLst>
                <a:tab pos="4935538" algn="l"/>
              </a:tabLst>
            </a:pPr>
            <a:r>
              <a:rPr lang="ru-RU" sz="2400" dirty="0"/>
              <a:t>взятия адреса и разыменования</a:t>
            </a:r>
            <a:r>
              <a:rPr lang="en-US" sz="2400" dirty="0"/>
              <a:t>	&amp;   *</a:t>
            </a:r>
            <a:endParaRPr lang="ru-RU" sz="2400" dirty="0"/>
          </a:p>
          <a:p>
            <a:pPr marL="857250" lvl="1" indent="-457200">
              <a:tabLst>
                <a:tab pos="4935538" algn="l"/>
              </a:tabLst>
            </a:pPr>
            <a:endParaRPr lang="ru-RU" sz="2400" dirty="0"/>
          </a:p>
          <a:p>
            <a:pPr marL="457200" indent="-457200">
              <a:tabLst>
                <a:tab pos="4935538" algn="l"/>
              </a:tabLst>
            </a:pPr>
            <a:r>
              <a:rPr lang="ru-RU" sz="2400" b="1" dirty="0"/>
              <a:t>по количеству операндов:</a:t>
            </a:r>
          </a:p>
          <a:p>
            <a:pPr marL="857250" lvl="1" indent="-457200">
              <a:tabLst>
                <a:tab pos="4935538" algn="l"/>
              </a:tabLst>
            </a:pPr>
            <a:r>
              <a:rPr lang="ru-RU" sz="2400" dirty="0"/>
              <a:t>унарные</a:t>
            </a:r>
            <a:r>
              <a:rPr lang="en-US" sz="2400" dirty="0"/>
              <a:t>	!   ~   &amp;   *   -   +</a:t>
            </a:r>
            <a:endParaRPr lang="ru-RU" sz="2400" dirty="0"/>
          </a:p>
          <a:p>
            <a:pPr marL="857250" lvl="1" indent="-457200">
              <a:tabLst>
                <a:tab pos="4935538" algn="l"/>
              </a:tabLst>
            </a:pPr>
            <a:r>
              <a:rPr lang="ru-RU" sz="2400" dirty="0"/>
              <a:t>бинарные</a:t>
            </a:r>
            <a:r>
              <a:rPr lang="en-US" sz="2400" dirty="0"/>
              <a:t>	+ - * &amp;&amp;  &lt; &gt; 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57250" lvl="1" indent="-457200">
              <a:tabLst>
                <a:tab pos="4935538" algn="l"/>
              </a:tabLst>
            </a:pPr>
            <a:r>
              <a:rPr lang="ru-RU" sz="2400" dirty="0"/>
              <a:t>тернарная</a:t>
            </a:r>
            <a:r>
              <a:rPr lang="en-US" sz="2400" dirty="0"/>
              <a:t>	?:</a:t>
            </a:r>
            <a:endParaRPr lang="ru-RU" sz="240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211488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/>
              <a:t>Концепция типа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3568" y="332656"/>
            <a:ext cx="8015287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Операция присваивания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1916832"/>
            <a:ext cx="8208912" cy="403244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tabLst>
                <a:tab pos="2593975" algn="l"/>
              </a:tabLst>
            </a:pPr>
            <a:r>
              <a:rPr lang="ru-RU" sz="22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Имя_переменной = Выражение</a:t>
            </a:r>
            <a:r>
              <a:rPr lang="en-US" sz="22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2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57200" indent="-457200">
              <a:tabLst>
                <a:tab pos="2593975" algn="l"/>
              </a:tabLst>
            </a:pPr>
            <a:r>
              <a:rPr lang="ru-RU" sz="2200" dirty="0"/>
              <a:t>Действие: взять </a:t>
            </a:r>
            <a:r>
              <a:rPr lang="ru-RU" sz="2200" b="1" dirty="0"/>
              <a:t>значение </a:t>
            </a:r>
            <a:r>
              <a:rPr lang="ru-RU" sz="2200" dirty="0"/>
              <a:t>выражения из правой части и записать его в память </a:t>
            </a:r>
            <a:r>
              <a:rPr lang="ru-RU" sz="2200" b="1" dirty="0"/>
              <a:t>по адресу</a:t>
            </a:r>
            <a:r>
              <a:rPr lang="ru-RU" sz="2200" dirty="0"/>
              <a:t>, по которому хранится переменная</a:t>
            </a:r>
            <a:br>
              <a:rPr lang="ru-RU" sz="2200" dirty="0"/>
            </a:br>
            <a:r>
              <a:rPr lang="ru-RU" sz="2200" dirty="0"/>
              <a:t>в левой части знака равно</a:t>
            </a:r>
            <a:br>
              <a:rPr lang="ru-RU" sz="2200" dirty="0"/>
            </a:br>
            <a:endParaRPr lang="ru-RU" sz="2200" dirty="0"/>
          </a:p>
          <a:p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9.8;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(2.0 *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ru-RU" sz="2200" b="1" dirty="0"/>
            </a:br>
            <a:endParaRPr lang="en-US" sz="2200" b="1" dirty="0"/>
          </a:p>
          <a:p>
            <a:pPr marL="457200" indent="-457200">
              <a:tabLst>
                <a:tab pos="2593975" algn="l"/>
              </a:tabLst>
            </a:pPr>
            <a:r>
              <a:rPr lang="ru-RU" sz="2200" dirty="0"/>
              <a:t>Правило преобразования типов для операции присваивания: </a:t>
            </a:r>
          </a:p>
          <a:p>
            <a:pPr marL="457200" indent="-457200">
              <a:tabLst>
                <a:tab pos="2593975" algn="l"/>
              </a:tabLst>
            </a:pPr>
            <a:r>
              <a:rPr lang="ru-RU" sz="2200" dirty="0"/>
              <a:t>значение правой части преобразовать</a:t>
            </a:r>
            <a:r>
              <a:rPr lang="en-US" sz="2200" dirty="0"/>
              <a:t> </a:t>
            </a:r>
            <a:r>
              <a:rPr lang="ru-RU" sz="2200" dirty="0"/>
              <a:t>к типу левой части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123647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21723</TotalTime>
  <Words>6627</Words>
  <Application>Microsoft Office PowerPoint</Application>
  <PresentationFormat>Экран (4:3)</PresentationFormat>
  <Paragraphs>1608</Paragraphs>
  <Slides>60</Slides>
  <Notes>45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Consolas</vt:lpstr>
      <vt:lpstr>Wingdings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2.Основы программирования</dc:title>
  <dc:creator>.</dc:creator>
  <cp:lastModifiedBy>Ion</cp:lastModifiedBy>
  <cp:revision>666</cp:revision>
  <dcterms:created xsi:type="dcterms:W3CDTF">2017-05-18T18:58:30Z</dcterms:created>
  <dcterms:modified xsi:type="dcterms:W3CDTF">2022-03-05T22:50:35Z</dcterms:modified>
</cp:coreProperties>
</file>