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623" r:id="rId2"/>
    <p:sldId id="624" r:id="rId3"/>
    <p:sldId id="627" r:id="rId4"/>
    <p:sldId id="628" r:id="rId5"/>
    <p:sldId id="674" r:id="rId6"/>
    <p:sldId id="629" r:id="rId7"/>
    <p:sldId id="630" r:id="rId8"/>
    <p:sldId id="634" r:id="rId9"/>
    <p:sldId id="635" r:id="rId10"/>
    <p:sldId id="636" r:id="rId11"/>
    <p:sldId id="637" r:id="rId12"/>
    <p:sldId id="638" r:id="rId13"/>
    <p:sldId id="676" r:id="rId14"/>
    <p:sldId id="677" r:id="rId15"/>
    <p:sldId id="678" r:id="rId16"/>
    <p:sldId id="679" r:id="rId17"/>
    <p:sldId id="680" r:id="rId18"/>
    <p:sldId id="639" r:id="rId19"/>
    <p:sldId id="640" r:id="rId20"/>
    <p:sldId id="66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андартные потоки ввода-вывода" id="{348AA75F-F3F8-4E31-81E8-20C13E5DF3A0}">
          <p14:sldIdLst>
            <p14:sldId id="623"/>
            <p14:sldId id="624"/>
            <p14:sldId id="627"/>
            <p14:sldId id="628"/>
            <p14:sldId id="674"/>
            <p14:sldId id="629"/>
            <p14:sldId id="630"/>
            <p14:sldId id="634"/>
            <p14:sldId id="635"/>
            <p14:sldId id="636"/>
            <p14:sldId id="637"/>
            <p14:sldId id="638"/>
            <p14:sldId id="676"/>
            <p14:sldId id="677"/>
            <p14:sldId id="678"/>
            <p14:sldId id="679"/>
            <p14:sldId id="680"/>
            <p14:sldId id="639"/>
            <p14:sldId id="640"/>
            <p14:sldId id="6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80"/>
    <a:srgbClr val="008000"/>
    <a:srgbClr val="680000"/>
    <a:srgbClr val="216F85"/>
    <a:srgbClr val="E8D9F3"/>
    <a:srgbClr val="FF8585"/>
    <a:srgbClr val="EFE5F7"/>
    <a:srgbClr val="FBFEFF"/>
    <a:srgbClr val="CBE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2" autoAdjust="0"/>
    <p:restoredTop sz="74497" autoAdjust="0"/>
  </p:normalViewPr>
  <p:slideViewPr>
    <p:cSldViewPr>
      <p:cViewPr varScale="1">
        <p:scale>
          <a:sx n="85" d="100"/>
          <a:sy n="85" d="100"/>
        </p:scale>
        <p:origin x="18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2842" y="7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Потоки - </a:t>
            </a:r>
            <a:r>
              <a:rPr lang="ru-RU" sz="1200" dirty="0"/>
              <a:t>абстрактное понятие, введённое для</a:t>
            </a:r>
            <a:r>
              <a:rPr lang="ru-RU" sz="1200" baseline="0" dirty="0"/>
              <a:t> </a:t>
            </a:r>
            <a:r>
              <a:rPr lang="ru-RU" sz="1200" dirty="0"/>
              <a:t>отражения перемещения данных от приемника к источнику.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Что-то</a:t>
            </a:r>
            <a:r>
              <a:rPr lang="ru-RU" sz="1200" baseline="0" dirty="0"/>
              <a:t> вроде </a:t>
            </a:r>
            <a:r>
              <a:rPr lang="ru-RU" sz="1200" dirty="0"/>
              <a:t>«трубы в бассейне» куда можно отправить данные (если</a:t>
            </a:r>
            <a:r>
              <a:rPr lang="ru-RU" sz="1200" baseline="0" dirty="0"/>
              <a:t> труба выходная), или из которой можно получить данные (если труба вводная), и при этом программа не знает, что находится на другом конце трубы.</a:t>
            </a:r>
            <a:endParaRPr lang="en-US" sz="1200" dirty="0"/>
          </a:p>
          <a:p>
            <a:r>
              <a:rPr lang="en-US" sz="1200" dirty="0"/>
              <a:t>cout – </a:t>
            </a:r>
            <a:r>
              <a:rPr lang="ru-RU" sz="1200" dirty="0"/>
              <a:t>стандартный поток для вывода информации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с</a:t>
            </a:r>
            <a:r>
              <a:rPr lang="en-US" sz="1200" dirty="0"/>
              <a:t>in</a:t>
            </a:r>
            <a:r>
              <a:rPr lang="ru-RU" sz="1200" dirty="0"/>
              <a:t> </a:t>
            </a:r>
            <a:r>
              <a:rPr lang="en-US" sz="1200" dirty="0"/>
              <a:t>– </a:t>
            </a:r>
            <a:r>
              <a:rPr lang="ru-RU" sz="1200" dirty="0"/>
              <a:t>стандартный поток для ввода информации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Обычно</a:t>
            </a:r>
            <a:r>
              <a:rPr lang="ru-RU" sz="1200" baseline="0" dirty="0"/>
              <a:t> </a:t>
            </a:r>
            <a:r>
              <a:rPr lang="en-US" sz="1200" baseline="0" dirty="0"/>
              <a:t>cout </a:t>
            </a:r>
            <a:r>
              <a:rPr lang="ru-RU" sz="1200" baseline="0" dirty="0"/>
              <a:t>выводит на экран, </a:t>
            </a:r>
            <a:r>
              <a:rPr lang="en-US" sz="1200" baseline="0" dirty="0"/>
              <a:t>cin </a:t>
            </a:r>
            <a:r>
              <a:rPr lang="ru-RU" sz="1200" baseline="0" dirty="0"/>
              <a:t>– читает с клавиатуры. Но операционная система позволяет переопределить потоки как в программе, так и  при запуске уже скомпилированного исполняемого файла так, чтобы поток </a:t>
            </a:r>
            <a:r>
              <a:rPr lang="en-US" sz="1200" baseline="0" dirty="0"/>
              <a:t>cin </a:t>
            </a:r>
            <a:r>
              <a:rPr lang="ru-RU" sz="1200" baseline="0" dirty="0"/>
              <a:t>читал из файла, а </a:t>
            </a:r>
            <a:r>
              <a:rPr lang="en-US" sz="1200" baseline="0" dirty="0"/>
              <a:t>cout </a:t>
            </a:r>
            <a:r>
              <a:rPr lang="ru-RU" sz="1200" baseline="0" dirty="0"/>
              <a:t>записывал в файл. Такая операция называется перенаправление потоков.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aseline="0" dirty="0"/>
              <a:t>Более того поток вывода можно перенаправить, например, на принтер. Сейчас этой возможностью не пользуются, поскольку такой способ не позволяет задать форматирование текста (шрифт, размер, цвет).</a:t>
            </a:r>
            <a:endParaRPr lang="en-US" sz="1200" dirty="0"/>
          </a:p>
          <a:p>
            <a:endParaRPr lang="ru-RU" sz="1200" dirty="0"/>
          </a:p>
          <a:p>
            <a:r>
              <a:rPr lang="en-US" sz="1200" dirty="0"/>
              <a:t>&lt;&lt;</a:t>
            </a:r>
            <a:r>
              <a:rPr lang="ru-RU" sz="1200" baseline="0" dirty="0"/>
              <a:t> - операция вставки в поток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&gt;&gt;</a:t>
            </a:r>
            <a:r>
              <a:rPr lang="ru-RU" sz="1200" baseline="0" dirty="0"/>
              <a:t> - операция чтения из потока</a:t>
            </a:r>
          </a:p>
          <a:p>
            <a:endParaRPr lang="ru-RU" sz="1200" baseline="0" dirty="0"/>
          </a:p>
          <a:p>
            <a:r>
              <a:rPr lang="ru-RU" sz="1200" baseline="0" dirty="0"/>
              <a:t>Почему </a:t>
            </a:r>
            <a:r>
              <a:rPr lang="en-US" sz="1200" baseline="0" dirty="0"/>
              <a:t>cin </a:t>
            </a:r>
            <a:r>
              <a:rPr lang="ru-RU" sz="1200" baseline="0" dirty="0"/>
              <a:t>и </a:t>
            </a:r>
            <a:r>
              <a:rPr lang="en-US" sz="1200" baseline="0" dirty="0"/>
              <a:t>cout – </a:t>
            </a:r>
            <a:r>
              <a:rPr lang="ru-RU" sz="1200" baseline="0" dirty="0"/>
              <a:t>разные объекты, а не один?</a:t>
            </a:r>
          </a:p>
          <a:p>
            <a:r>
              <a:rPr lang="ru-RU" sz="1200" baseline="0" dirty="0"/>
              <a:t>Ответ: потому что они работают с разными устройствами: вывод на экран и чтение из клавиатуры.</a:t>
            </a:r>
          </a:p>
          <a:p>
            <a:r>
              <a:rPr lang="ru-RU" sz="1200" baseline="0" dirty="0"/>
              <a:t>Хотя внутри стандартной библиотеки С++ они всё равно взаимодействуют: все читаемое с клавиатуры по умолчанию печатается на экран.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3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При</a:t>
            </a:r>
            <a:r>
              <a:rPr lang="ru-RU" sz="1200" baseline="0" dirty="0"/>
              <a:t> выводе информации в виде таблицы необходимо применять "форматирование" чтобы данные из разных столбцов не сливались.</a:t>
            </a:r>
          </a:p>
          <a:p>
            <a:r>
              <a:rPr lang="ru-RU" sz="1200" baseline="0" dirty="0"/>
              <a:t>В этом примере не очень хорошо получается то, что выравнивание выполняется вручную: названия городов дополнены пробелами до одинаковой длины.</a:t>
            </a:r>
            <a:endParaRPr lang="en-US" sz="1200" dirty="0"/>
          </a:p>
          <a:p>
            <a:r>
              <a:rPr lang="ru-RU" sz="1200" dirty="0"/>
              <a:t>При изменении набора городов, надо вручную пересчитывать максимальную</a:t>
            </a:r>
            <a:r>
              <a:rPr lang="ru-RU" sz="1200" baseline="0" dirty="0"/>
              <a:t> длину названия города и </a:t>
            </a:r>
            <a:r>
              <a:rPr lang="ru-RU" sz="1200" dirty="0"/>
              <a:t>дополнять</a:t>
            </a:r>
            <a:r>
              <a:rPr lang="ru-RU" sz="1200" baseline="0" dirty="0"/>
              <a:t> пробелами весь список городов. Это неудобно, поэтому используем манипулятор </a:t>
            </a:r>
            <a:r>
              <a:rPr lang="en-US" sz="1200" baseline="0" dirty="0"/>
              <a:t>setw</a:t>
            </a:r>
            <a:r>
              <a:rPr lang="ru-RU" sz="1200" baseline="0" dirty="0"/>
              <a:t>.</a:t>
            </a: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922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setw</a:t>
            </a:r>
            <a:r>
              <a:rPr lang="en-US" sz="1200" baseline="0" dirty="0"/>
              <a:t> </a:t>
            </a:r>
            <a:r>
              <a:rPr lang="ru-RU" sz="1200" baseline="0" dirty="0"/>
              <a:t>указывает потоку вывода, что следующее выводимое значение надо дополнить слева пробелами до указанного количества символов.</a:t>
            </a:r>
          </a:p>
          <a:p>
            <a:r>
              <a:rPr lang="ru-RU" sz="1200" baseline="0" dirty="0"/>
              <a:t>Этот способ в отличии от предыдущего позволяет выводить более чем одну колонку  с данными.</a:t>
            </a: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11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dirty="0">
                <a:solidFill>
                  <a:srgbClr val="FF0000"/>
                </a:solidFill>
              </a:rPr>
              <a:t>Существуют и другие манипуляторы,</a:t>
            </a:r>
            <a:r>
              <a:rPr lang="ru-RU" sz="1200" b="0" baseline="0" dirty="0">
                <a:solidFill>
                  <a:srgbClr val="FF0000"/>
                </a:solidFill>
              </a:rPr>
              <a:t> например часто используются:</a:t>
            </a:r>
            <a:endParaRPr lang="ru-RU" sz="1200" b="0" dirty="0">
              <a:solidFill>
                <a:srgbClr val="FF0000"/>
              </a:solidFill>
            </a:endParaRPr>
          </a:p>
          <a:p>
            <a:r>
              <a:rPr lang="en-US" sz="1200" b="0" dirty="0">
                <a:solidFill>
                  <a:srgbClr val="FF0000"/>
                </a:solidFill>
              </a:rPr>
              <a:t>hex, bin, </a:t>
            </a:r>
            <a:r>
              <a:rPr lang="en-US" sz="1200" b="0" dirty="0" err="1">
                <a:solidFill>
                  <a:srgbClr val="FF0000"/>
                </a:solidFill>
              </a:rPr>
              <a:t>dec</a:t>
            </a:r>
            <a:r>
              <a:rPr lang="en-US" sz="1200" b="0" baseline="0" dirty="0">
                <a:solidFill>
                  <a:srgbClr val="FF0000"/>
                </a:solidFill>
              </a:rPr>
              <a:t> – </a:t>
            </a:r>
            <a:r>
              <a:rPr lang="ru-RU" sz="1200" b="0" baseline="0" dirty="0">
                <a:solidFill>
                  <a:srgbClr val="FF0000"/>
                </a:solidFill>
              </a:rPr>
              <a:t>для изменения основания системы счисления при форматировании выводимого числа.</a:t>
            </a:r>
          </a:p>
          <a:p>
            <a:r>
              <a:rPr lang="en-US" sz="1200" b="0" baseline="0" dirty="0" err="1">
                <a:solidFill>
                  <a:srgbClr val="FF0000"/>
                </a:solidFill>
              </a:rPr>
              <a:t>setprecision</a:t>
            </a:r>
            <a:r>
              <a:rPr lang="en-US" sz="1200" b="0" baseline="0" dirty="0">
                <a:solidFill>
                  <a:srgbClr val="FF0000"/>
                </a:solidFill>
              </a:rPr>
              <a:t> – </a:t>
            </a:r>
            <a:r>
              <a:rPr lang="ru-RU" sz="1200" b="0" baseline="0" dirty="0">
                <a:solidFill>
                  <a:srgbClr val="FF0000"/>
                </a:solidFill>
              </a:rPr>
              <a:t>для изменения количества выводимых десятичных разрядов чисел с плавающей запятой</a:t>
            </a:r>
          </a:p>
          <a:p>
            <a:r>
              <a:rPr lang="en-US" sz="1200" b="0" baseline="0" dirty="0" err="1">
                <a:solidFill>
                  <a:srgbClr val="FF0000"/>
                </a:solidFill>
              </a:rPr>
              <a:t>setfill</a:t>
            </a:r>
            <a:r>
              <a:rPr lang="en-US" sz="1200" b="0" baseline="0" dirty="0">
                <a:solidFill>
                  <a:srgbClr val="FF0000"/>
                </a:solidFill>
              </a:rPr>
              <a:t> – </a:t>
            </a:r>
            <a:r>
              <a:rPr lang="ru-RU" sz="1200" b="0" baseline="0" dirty="0">
                <a:solidFill>
                  <a:srgbClr val="FF0000"/>
                </a:solidFill>
              </a:rPr>
              <a:t>для установки изменения символа заполнителя при использовании манипулятора </a:t>
            </a:r>
            <a:r>
              <a:rPr lang="en-US" sz="1200" b="0" baseline="0" dirty="0">
                <a:solidFill>
                  <a:srgbClr val="FF0000"/>
                </a:solidFill>
              </a:rPr>
              <a:t>setw(</a:t>
            </a:r>
            <a:r>
              <a:rPr lang="ru-RU" sz="1200" b="0" baseline="0" dirty="0">
                <a:solidFill>
                  <a:srgbClr val="FF0000"/>
                </a:solidFill>
              </a:rPr>
              <a:t>по умолчанию пробел, а при выводе чисел иногда полезно ставить заполнитель символ </a:t>
            </a:r>
            <a:r>
              <a:rPr lang="en-US" sz="1200" b="0" baseline="0" dirty="0">
                <a:solidFill>
                  <a:srgbClr val="FF0000"/>
                </a:solidFill>
              </a:rPr>
              <a:t>'0')</a:t>
            </a:r>
          </a:p>
          <a:p>
            <a:r>
              <a:rPr lang="ru-RU" sz="1200" b="0" dirty="0">
                <a:solidFill>
                  <a:srgbClr val="FF0000"/>
                </a:solidFill>
              </a:rPr>
              <a:t>Во</a:t>
            </a:r>
            <a:r>
              <a:rPr lang="ru-RU" sz="1200" b="0" baseline="0" dirty="0">
                <a:solidFill>
                  <a:srgbClr val="FF0000"/>
                </a:solidFill>
              </a:rPr>
              <a:t> втором семестре будет отдельная лекция про потоки ввода-вывода, где эти манипуляторы будут рассмотрены подробнее.</a:t>
            </a:r>
            <a:endParaRPr lang="ru-RU" sz="1200" b="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96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aseline="0" dirty="0"/>
              <a:t>В консоли есть проблема с выводом кириллицы.</a:t>
            </a:r>
            <a:r>
              <a:rPr lang="en-US" sz="1200" baseline="0" dirty="0"/>
              <a:t> </a:t>
            </a:r>
            <a:r>
              <a:rPr lang="ru-RU" sz="1200" baseline="0" dirty="0"/>
              <a:t>Точнее с несоответствием кодировки используемой в редакторе программ </a:t>
            </a:r>
            <a:r>
              <a:rPr lang="en-US" sz="1200" baseline="0" dirty="0"/>
              <a:t>IDE </a:t>
            </a:r>
            <a:r>
              <a:rPr lang="ru-RU" sz="1200" baseline="0" dirty="0"/>
              <a:t>и используемой консолью. То есть и консоль и редактор программ используют для хранения символов числа, но одним и тем же числам у них соответствуют разные символы.</a:t>
            </a:r>
          </a:p>
          <a:p>
            <a:r>
              <a:rPr lang="ru-RU" sz="1200" baseline="0" dirty="0"/>
              <a:t>Исторически в ОС </a:t>
            </a:r>
            <a:r>
              <a:rPr lang="en-US" sz="1200" baseline="0" dirty="0"/>
              <a:t>MSDOS </a:t>
            </a:r>
            <a:r>
              <a:rPr lang="ru-RU" sz="1200" baseline="0" dirty="0"/>
              <a:t>для отображения кириллицы использовалась кодировка 866. А в пользовательском интерфейсе ОС </a:t>
            </a:r>
            <a:r>
              <a:rPr lang="en-US" sz="1200" baseline="0" dirty="0"/>
              <a:t>Windows </a:t>
            </a:r>
            <a:r>
              <a:rPr lang="ru-RU" sz="1200" baseline="0" dirty="0"/>
              <a:t>используется кодировка 1251. Из соображений обратной совместимости, а именно, чтобы можно было запускать старые программы на новой ОС пока программисты не напишут новые программы, в консольном режиме всё также используется кодировка 866.</a:t>
            </a:r>
          </a:p>
          <a:p>
            <a:r>
              <a:rPr lang="ru-RU" sz="1200" baseline="0" dirty="0"/>
              <a:t>Поэтому, если читать с клавиатуры текст, то он будет в кодировке 866. Если его после прочтения выдать на экран, то вывод идёт в той же кодировке и текст будет читаемым.</a:t>
            </a:r>
          </a:p>
          <a:p>
            <a:r>
              <a:rPr lang="ru-RU" sz="1200" baseline="0" dirty="0"/>
              <a:t>Если же текст набирается в </a:t>
            </a:r>
            <a:r>
              <a:rPr lang="en-US" sz="1200" baseline="0" dirty="0"/>
              <a:t>IDE </a:t>
            </a:r>
            <a:r>
              <a:rPr lang="en-US" sz="1200" baseline="0" dirty="0" err="1"/>
              <a:t>VisualStudio</a:t>
            </a:r>
            <a:r>
              <a:rPr lang="en-US" sz="1200" baseline="0" dirty="0"/>
              <a:t>, </a:t>
            </a:r>
            <a:r>
              <a:rPr lang="ru-RU" sz="1200" baseline="0" dirty="0"/>
              <a:t>то он будет в кодировке 1251 и при выводе на экран получатся "</a:t>
            </a:r>
            <a:r>
              <a:rPr lang="ru-RU" sz="1200" baseline="0" dirty="0" err="1"/>
              <a:t>кракозябры</a:t>
            </a:r>
            <a:r>
              <a:rPr lang="ru-RU" sz="1200" baseline="0" dirty="0"/>
              <a:t>".</a:t>
            </a:r>
          </a:p>
          <a:p>
            <a:endParaRPr lang="ru-RU" sz="1200" baseline="0" dirty="0"/>
          </a:p>
          <a:p>
            <a:r>
              <a:rPr lang="ru-RU" sz="1200" baseline="0" dirty="0"/>
              <a:t>Казалось бы для решения этой проблемы придумали кодировку </a:t>
            </a:r>
            <a:r>
              <a:rPr lang="en-US" sz="1200" baseline="0" dirty="0"/>
              <a:t>UNICODE. </a:t>
            </a:r>
            <a:r>
              <a:rPr lang="ru-RU" sz="1200" baseline="0" dirty="0"/>
              <a:t>(</a:t>
            </a:r>
            <a:r>
              <a:rPr lang="en-US" sz="1200" baseline="0" dirty="0"/>
              <a:t>UNICODE </a:t>
            </a:r>
            <a:r>
              <a:rPr lang="ru-RU" sz="1200" baseline="0" dirty="0"/>
              <a:t>аналоги стандартных потоков </a:t>
            </a:r>
            <a:r>
              <a:rPr lang="en-US" sz="1200" baseline="0" dirty="0"/>
              <a:t>cout </a:t>
            </a:r>
            <a:r>
              <a:rPr lang="ru-RU" sz="1200" baseline="0" dirty="0"/>
              <a:t>и </a:t>
            </a:r>
            <a:r>
              <a:rPr lang="en-US" sz="1200" baseline="0" dirty="0"/>
              <a:t>cin </a:t>
            </a:r>
            <a:r>
              <a:rPr lang="ru-RU" sz="1200" baseline="0" dirty="0"/>
              <a:t>– </a:t>
            </a:r>
            <a:r>
              <a:rPr lang="en-US" sz="1200" baseline="0" dirty="0" err="1"/>
              <a:t>wcout</a:t>
            </a:r>
            <a:r>
              <a:rPr lang="en-US" sz="1200" baseline="0" dirty="0"/>
              <a:t> </a:t>
            </a:r>
            <a:r>
              <a:rPr lang="ru-RU" sz="1200" baseline="0" dirty="0"/>
              <a:t>и </a:t>
            </a:r>
            <a:r>
              <a:rPr lang="en-US" sz="1200" baseline="0" dirty="0" err="1"/>
              <a:t>wcin</a:t>
            </a:r>
            <a:r>
              <a:rPr lang="en-US" sz="1200" baseline="0" dirty="0"/>
              <a:t>, </a:t>
            </a:r>
            <a:r>
              <a:rPr lang="ru-RU" sz="1200" baseline="0" dirty="0"/>
              <a:t>для записи строки в кодировке </a:t>
            </a:r>
            <a:r>
              <a:rPr lang="en-US" sz="1200" baseline="0" dirty="0"/>
              <a:t>UNICODE </a:t>
            </a:r>
            <a:r>
              <a:rPr lang="ru-RU" sz="1200" baseline="0" dirty="0"/>
              <a:t>перед кавычками необходимо поставить символ </a:t>
            </a:r>
            <a:r>
              <a:rPr lang="en-US" sz="1200" baseline="0" dirty="0"/>
              <a:t>L).</a:t>
            </a:r>
          </a:p>
          <a:p>
            <a:r>
              <a:rPr lang="ru-RU" sz="1200" baseline="0" dirty="0"/>
              <a:t>Однако, даже при взаимодействии с консолью с помощью </a:t>
            </a:r>
            <a:r>
              <a:rPr lang="en-US" sz="1200" baseline="0" dirty="0"/>
              <a:t>UNICODE </a:t>
            </a:r>
            <a:r>
              <a:rPr lang="ru-RU" sz="1200" baseline="0" dirty="0"/>
              <a:t>строк она всё равно остаётся работать в </a:t>
            </a:r>
            <a:r>
              <a:rPr lang="en-US" sz="1200" baseline="0" dirty="0"/>
              <a:t>ASCII </a:t>
            </a:r>
            <a:r>
              <a:rPr lang="ru-RU" sz="1200" baseline="0" dirty="0"/>
              <a:t>режиме, то есть перед выводом конвертирует в </a:t>
            </a:r>
            <a:r>
              <a:rPr lang="en-US" sz="1200" baseline="0" dirty="0"/>
              <a:t>ASCII </a:t>
            </a:r>
            <a:r>
              <a:rPr lang="ru-RU" sz="1200" baseline="0" dirty="0"/>
              <a:t>выводимый текст, то есть все проблемы остаются (тут явная недоработка разработчиков ОС </a:t>
            </a:r>
            <a:r>
              <a:rPr lang="en-US" sz="1200" baseline="0" dirty="0"/>
              <a:t>Windows</a:t>
            </a:r>
            <a:r>
              <a:rPr lang="ru-RU" sz="1200" baseline="0" dirty="0"/>
              <a:t>, потому что этого можно было бы легко избежать).</a:t>
            </a:r>
          </a:p>
          <a:p>
            <a:endParaRPr lang="en-US" sz="1200" dirty="0"/>
          </a:p>
          <a:p>
            <a:r>
              <a:rPr lang="ru-RU" sz="1200" dirty="0"/>
              <a:t>Первый способ </a:t>
            </a:r>
            <a:r>
              <a:rPr lang="en-US" sz="1200" dirty="0"/>
              <a:t>(setlocale)</a:t>
            </a:r>
            <a:r>
              <a:rPr lang="ru-RU" sz="1200" dirty="0"/>
              <a:t> меняет кодировку выводимого на экран текста. Он работает в компиляторе от Микрософт и не работает в компиляторе </a:t>
            </a:r>
            <a:r>
              <a:rPr lang="en-US" sz="1200" dirty="0"/>
              <a:t>GCC (</a:t>
            </a:r>
            <a:r>
              <a:rPr lang="ru-RU" sz="1200" dirty="0"/>
              <a:t>например</a:t>
            </a:r>
            <a:r>
              <a:rPr lang="ru-RU" sz="1200" baseline="0" dirty="0"/>
              <a:t>, при использовании </a:t>
            </a:r>
            <a:r>
              <a:rPr lang="en-US" sz="1200" baseline="0" dirty="0"/>
              <a:t>IDE </a:t>
            </a:r>
            <a:r>
              <a:rPr lang="en-US" sz="1200" baseline="0" dirty="0" err="1"/>
              <a:t>CodeBlocks</a:t>
            </a:r>
            <a:r>
              <a:rPr lang="en-US" sz="1200" baseline="0" dirty="0"/>
              <a:t>)</a:t>
            </a:r>
            <a:r>
              <a:rPr lang="en-US" sz="1200" dirty="0"/>
              <a:t>.</a:t>
            </a:r>
            <a:r>
              <a:rPr lang="ru-RU" sz="1200" dirty="0"/>
              <a:t> Требует минимум усилий, поэтому до</a:t>
            </a:r>
            <a:r>
              <a:rPr lang="ru-RU" sz="1200" baseline="0" dirty="0"/>
              <a:t> следующего семестра используем именно его.</a:t>
            </a:r>
            <a:endParaRPr lang="ru-RU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Второй</a:t>
            </a:r>
            <a:r>
              <a:rPr lang="ru-RU" sz="1200" baseline="0" dirty="0"/>
              <a:t> способ </a:t>
            </a:r>
            <a:r>
              <a:rPr lang="en-US" sz="1200" baseline="0" dirty="0"/>
              <a:t>(</a:t>
            </a:r>
            <a:r>
              <a:rPr lang="en-US" sz="1200" baseline="0" dirty="0" err="1"/>
              <a:t>SetConsoleCP</a:t>
            </a:r>
            <a:r>
              <a:rPr lang="en-US" sz="1200" baseline="0" dirty="0"/>
              <a:t>) </a:t>
            </a:r>
            <a:r>
              <a:rPr lang="ru-RU" sz="1200" baseline="0" dirty="0"/>
              <a:t>должен делать тоже самое при этом для любого компилятора, но по факту для этого надо для каждой разработанной программы вручную зайти в настройки консоли и поменять шрифт на </a:t>
            </a:r>
            <a:r>
              <a:rPr lang="en-US" sz="1200" baseline="0" dirty="0"/>
              <a:t>Lucida Console </a:t>
            </a:r>
            <a:r>
              <a:rPr lang="ru-RU" sz="1200" baseline="0" dirty="0"/>
              <a:t>(по умолчанию стоит шрифт </a:t>
            </a:r>
            <a:r>
              <a:rPr lang="en-US" sz="1200" baseline="0" dirty="0"/>
              <a:t>Consolas</a:t>
            </a:r>
            <a:r>
              <a:rPr lang="ru-RU" sz="1200" baseline="0" dirty="0"/>
              <a:t>). Это неудобно, поэтому этот способ не используется.</a:t>
            </a:r>
            <a:endParaRPr lang="en-US" sz="1200" baseline="0" dirty="0"/>
          </a:p>
          <a:p>
            <a:r>
              <a:rPr lang="ru-RU" sz="1200" dirty="0"/>
              <a:t>Третий способ наиболее универсальный: работает с любым компилятором.</a:t>
            </a:r>
            <a:r>
              <a:rPr lang="ru-RU" sz="1200" baseline="0" dirty="0"/>
              <a:t> Но всю работу нужно делать вручную, поэтому его будем использовать после темы строки (четвёртая лабораторная работа).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73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aseline="0" dirty="0"/>
              <a:t>К сожалению, на разных компиляторах или разных ОС результаты вызова функции отличаются и универсального решения нет.  Поэтому подбираем из возможных форматов тот который работает на используемом компиляторе методом перебора.</a:t>
            </a:r>
          </a:p>
          <a:p>
            <a:pPr marL="0" indent="0">
              <a:buNone/>
            </a:pPr>
            <a:endParaRPr lang="ru-RU" sz="1200" baseline="0" dirty="0"/>
          </a:p>
          <a:p>
            <a:pPr marL="0" indent="0">
              <a:buNone/>
            </a:pPr>
            <a:r>
              <a:rPr lang="ru-RU" sz="1200" baseline="0" dirty="0"/>
              <a:t>Название кодировки может быть указано частично. Для русской кодировки 1251 можно указать:</a:t>
            </a:r>
            <a:endParaRPr lang="en-US" sz="1200" baseline="0" dirty="0"/>
          </a:p>
          <a:p>
            <a:pPr marL="171450" indent="-171450">
              <a:buFontTx/>
              <a:buChar char="-"/>
            </a:pPr>
            <a:r>
              <a:rPr lang="ru-RU" sz="1200" baseline="0" dirty="0"/>
              <a:t>полное название кодировки</a:t>
            </a:r>
            <a:r>
              <a:rPr lang="en-US" sz="1200" baseline="0" dirty="0"/>
              <a:t> "Russian_Russia.1251"</a:t>
            </a:r>
          </a:p>
          <a:p>
            <a:pPr marL="171450" indent="-171450">
              <a:buFontTx/>
              <a:buChar char="-"/>
            </a:pPr>
            <a:r>
              <a:rPr lang="ru-RU" sz="1200" baseline="0" dirty="0"/>
              <a:t>сокращённое обозначение </a:t>
            </a:r>
            <a:r>
              <a:rPr lang="en-US" sz="1200" baseline="0" dirty="0"/>
              <a:t>"</a:t>
            </a:r>
            <a:r>
              <a:rPr lang="en-US" sz="1200" baseline="0" dirty="0" err="1"/>
              <a:t>rus</a:t>
            </a:r>
            <a:r>
              <a:rPr lang="en-US" sz="1200" baseline="0" dirty="0"/>
              <a:t>"</a:t>
            </a:r>
            <a:endParaRPr lang="ru-RU" sz="1200" baseline="0" dirty="0"/>
          </a:p>
          <a:p>
            <a:pPr marL="171450" indent="-171450">
              <a:buFontTx/>
              <a:buChar char="-"/>
            </a:pPr>
            <a:r>
              <a:rPr lang="ru-RU" sz="1200" baseline="0" dirty="0"/>
              <a:t>конец строки с номером кодовой таблицы </a:t>
            </a:r>
            <a:r>
              <a:rPr lang="en-US" sz="1200" baseline="0" dirty="0"/>
              <a:t>".1251"</a:t>
            </a:r>
          </a:p>
          <a:p>
            <a:pPr marL="171450" indent="-171450">
              <a:buFontTx/>
              <a:buChar char="-"/>
            </a:pPr>
            <a:r>
              <a:rPr lang="en-US" sz="1200" baseline="0" dirty="0" err="1"/>
              <a:t>nullptr</a:t>
            </a:r>
            <a:r>
              <a:rPr lang="en-US" sz="1200" baseline="0" dirty="0"/>
              <a:t> </a:t>
            </a:r>
            <a:r>
              <a:rPr lang="ru-RU" sz="1200" baseline="0" dirty="0"/>
              <a:t>если </a:t>
            </a:r>
            <a:r>
              <a:rPr lang="ru-RU" sz="1200" baseline="0" dirty="0" err="1"/>
              <a:t>локаль</a:t>
            </a:r>
            <a:r>
              <a:rPr lang="ru-RU" sz="1200" baseline="0" dirty="0"/>
              <a:t> менять не надо, а требуется только узнать текущую </a:t>
            </a:r>
            <a:r>
              <a:rPr lang="ru-RU" sz="1200" baseline="0" dirty="0" err="1"/>
              <a:t>локаль</a:t>
            </a:r>
            <a:endParaRPr lang="ru-RU" sz="1200" baseline="0" dirty="0"/>
          </a:p>
          <a:p>
            <a:pPr marL="171450" indent="-171450">
              <a:buFontTx/>
              <a:buChar char="-"/>
            </a:pPr>
            <a:r>
              <a:rPr lang="en-US" sz="1200" baseline="0" dirty="0"/>
              <a:t>"" </a:t>
            </a:r>
            <a:r>
              <a:rPr lang="ru-RU" sz="1200" baseline="0" dirty="0"/>
              <a:t>то есть пустую строку, при этом будет установлена кодировка соответствующая текущему языку интерфейса ОС </a:t>
            </a:r>
            <a:r>
              <a:rPr lang="en-US" sz="1200" baseline="0" dirty="0"/>
              <a:t>Windows, </a:t>
            </a:r>
            <a:r>
              <a:rPr lang="ru-RU" sz="1200" baseline="0" dirty="0"/>
              <a:t>если интерфейс русский, то будет выбрана кодировка 1251.</a:t>
            </a:r>
            <a:br>
              <a:rPr lang="ru-RU" sz="1200" baseline="0" dirty="0"/>
            </a:br>
            <a:r>
              <a:rPr lang="ru-RU" sz="1200" baseline="0" dirty="0"/>
              <a:t>Если стоит английский </a:t>
            </a:r>
            <a:r>
              <a:rPr lang="en-US" sz="1200" baseline="0" dirty="0"/>
              <a:t>Windows</a:t>
            </a:r>
            <a:r>
              <a:rPr lang="ru-RU" sz="1200" baseline="0" dirty="0"/>
              <a:t>, то и кодировка будет выбрана английская.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266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aseline="0" dirty="0"/>
              <a:t>На этом слайде демонстрируются разные способы задания кодовой таблицы с поддержкой </a:t>
            </a:r>
            <a:r>
              <a:rPr lang="ru-RU" sz="1200" baseline="0" dirty="0" err="1"/>
              <a:t>кирилицы</a:t>
            </a:r>
            <a:r>
              <a:rPr lang="ru-RU" sz="1200" baseline="0" dirty="0"/>
              <a:t> для консоли.</a:t>
            </a:r>
          </a:p>
          <a:p>
            <a:r>
              <a:rPr lang="ru-RU" sz="1200" baseline="0" dirty="0"/>
              <a:t>Обратите внимание как выводится на экран символ кавычек с использованием управляющей последовательности:</a:t>
            </a:r>
          </a:p>
          <a:p>
            <a:r>
              <a:rPr lang="en-US" sz="1200" baseline="0" dirty="0"/>
              <a:t>cout &lt;&lt; </a:t>
            </a:r>
            <a:r>
              <a:rPr lang="ru-RU" sz="1200" baseline="0" dirty="0"/>
              <a:t>"Кодировка</a:t>
            </a:r>
            <a:r>
              <a:rPr lang="en-US" sz="1200" baseline="0" dirty="0"/>
              <a:t> \"\": ";</a:t>
            </a:r>
          </a:p>
          <a:p>
            <a:r>
              <a:rPr lang="ru-RU" sz="1200" baseline="0" dirty="0"/>
              <a:t>при этом на экран выводится </a:t>
            </a:r>
          </a:p>
          <a:p>
            <a:r>
              <a:rPr lang="ru-RU" sz="1200" baseline="0" dirty="0"/>
              <a:t>Кодировка</a:t>
            </a:r>
            <a:r>
              <a:rPr lang="en-US" sz="1200" baseline="0" dirty="0"/>
              <a:t> "":</a:t>
            </a:r>
            <a:endParaRPr lang="ru-RU" sz="1200" baseline="0" dirty="0"/>
          </a:p>
          <a:p>
            <a:endParaRPr lang="ru-RU" sz="1200" baseline="0" dirty="0"/>
          </a:p>
          <a:p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772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98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aseline="0" dirty="0"/>
              <a:t>Функция </a:t>
            </a:r>
            <a:r>
              <a:rPr lang="en-US" sz="1200" baseline="0" dirty="0"/>
              <a:t>setlocale </a:t>
            </a:r>
            <a:r>
              <a:rPr lang="ru-RU" sz="1200" baseline="0" dirty="0"/>
              <a:t>переключает кодовую страницу при выводе текста,</a:t>
            </a:r>
            <a:br>
              <a:rPr lang="ru-RU" sz="1200" baseline="0" dirty="0"/>
            </a:br>
            <a:r>
              <a:rPr lang="ru-RU" sz="1200" baseline="0" dirty="0"/>
              <a:t>к сожалению, вводимый текст остаётся в кодировке 866.</a:t>
            </a:r>
          </a:p>
          <a:p>
            <a:pPr marL="0" indent="0">
              <a:buNone/>
            </a:pPr>
            <a:r>
              <a:rPr lang="ru-RU" sz="1200" baseline="0" dirty="0"/>
              <a:t>То есть теперь введённый с клавиатуры текст и выводимый находятся в разных кодировках.</a:t>
            </a:r>
          </a:p>
          <a:p>
            <a:pPr marL="0" indent="0">
              <a:buNone/>
            </a:pPr>
            <a:r>
              <a:rPr lang="ru-RU" sz="1200" baseline="0" dirty="0"/>
              <a:t>Поэтому метод "делать вручную" всё ещё остаётся самым надёжным.</a:t>
            </a:r>
          </a:p>
          <a:p>
            <a:pPr marL="0" indent="0">
              <a:buNone/>
            </a:pPr>
            <a:r>
              <a:rPr lang="ru-RU" sz="1200" baseline="0" dirty="0"/>
              <a:t>Ну и ждём официального добавления поддержки </a:t>
            </a:r>
            <a:r>
              <a:rPr lang="en-US" sz="1200" baseline="0" dirty="0"/>
              <a:t>UNICODE </a:t>
            </a:r>
            <a:r>
              <a:rPr lang="ru-RU" sz="1200" baseline="0" dirty="0"/>
              <a:t>в стандарт </a:t>
            </a:r>
            <a:r>
              <a:rPr lang="en-US" sz="1200" baseline="0" dirty="0"/>
              <a:t>C++.</a:t>
            </a:r>
            <a:endParaRPr lang="ru-RU" sz="120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53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aseline="0" dirty="0"/>
              <a:t>Примечание: в случае ошибки ввода (например при команде ввести число пользователь вводит символ) значение переменной назначения не изменится. Поэтому если вы объявили переменную и сразу в неё читаете из консоли, то чтобы там не оказался мусор надо всегда инициализировать переменные каким либо значением.</a:t>
            </a:r>
            <a:endParaRPr lang="en-US" sz="1200" baseline="0" dirty="0"/>
          </a:p>
          <a:p>
            <a:r>
              <a:rPr lang="ru-RU" sz="1200" baseline="0" dirty="0"/>
              <a:t>Нельзя:</a:t>
            </a:r>
          </a:p>
          <a:p>
            <a:r>
              <a:rPr lang="en-US" sz="1200" baseline="0" dirty="0"/>
              <a:t>int x;</a:t>
            </a:r>
          </a:p>
          <a:p>
            <a:r>
              <a:rPr lang="en-US" sz="1200" baseline="0" dirty="0"/>
              <a:t>cin &gt;&gt; x;</a:t>
            </a:r>
          </a:p>
          <a:p>
            <a:r>
              <a:rPr lang="ru-RU" sz="1200" baseline="0" dirty="0"/>
              <a:t>Если тут пользователь введёт строку, то после выполнения этого кода в переменной будет то, что было до момента чтения из консоли.</a:t>
            </a:r>
          </a:p>
          <a:p>
            <a:r>
              <a:rPr lang="ru-RU" sz="1200" baseline="0" dirty="0"/>
              <a:t>Поскольку переменная не инициализирована, то там мусор.</a:t>
            </a:r>
          </a:p>
          <a:p>
            <a:r>
              <a:rPr lang="ru-RU" sz="1200" baseline="0" dirty="0"/>
              <a:t>Надо:</a:t>
            </a:r>
          </a:p>
          <a:p>
            <a:r>
              <a:rPr lang="en-US" sz="1200" baseline="0" dirty="0"/>
              <a:t>int x = </a:t>
            </a:r>
            <a:r>
              <a:rPr lang="ru-RU" sz="1200" baseline="0" dirty="0"/>
              <a:t>0</a:t>
            </a:r>
            <a:r>
              <a:rPr lang="en-US" sz="1200" baseline="0" dirty="0"/>
              <a:t>;</a:t>
            </a:r>
          </a:p>
          <a:p>
            <a:r>
              <a:rPr lang="en-US" sz="1200" baseline="0" dirty="0"/>
              <a:t>cin &gt;&gt; x;</a:t>
            </a:r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892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Можно ввести несколько чисел через пробел и ввести общим </a:t>
            </a:r>
            <a:r>
              <a:rPr lang="en-US" sz="1200" dirty="0"/>
              <a:t>ENTER</a:t>
            </a:r>
            <a:r>
              <a:rPr lang="ru-RU" sz="1200" dirty="0"/>
              <a:t>.</a:t>
            </a:r>
            <a:endParaRPr lang="en-US" sz="1200" dirty="0"/>
          </a:p>
          <a:p>
            <a:r>
              <a:rPr lang="ru-RU" sz="1200" dirty="0"/>
              <a:t>Пока не введён </a:t>
            </a:r>
            <a:r>
              <a:rPr lang="en-US" sz="1200" dirty="0"/>
              <a:t>Enter </a:t>
            </a:r>
            <a:r>
              <a:rPr lang="ru-RU" sz="1200" dirty="0"/>
              <a:t>все вводимые символы накапливаются в буфере.</a:t>
            </a:r>
          </a:p>
          <a:p>
            <a:r>
              <a:rPr lang="ru-RU" sz="1200" dirty="0"/>
              <a:t>Это</a:t>
            </a:r>
            <a:r>
              <a:rPr lang="ru-RU" sz="1200" baseline="0" dirty="0"/>
              <a:t> позволяет исправить вводимый значения используя клавишу </a:t>
            </a:r>
            <a:r>
              <a:rPr lang="en-US" sz="1200" baseline="0" dirty="0"/>
              <a:t>BACKSPACE</a:t>
            </a:r>
            <a:r>
              <a:rPr lang="ru-RU" sz="1200" baseline="0" dirty="0"/>
              <a:t>.</a:t>
            </a:r>
            <a:endParaRPr lang="en-US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60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72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Операторы </a:t>
            </a:r>
            <a:r>
              <a:rPr lang="en-US" sz="1200" dirty="0"/>
              <a:t>&lt;&lt; </a:t>
            </a:r>
            <a:r>
              <a:rPr lang="ru-RU" sz="1200" dirty="0"/>
              <a:t>и </a:t>
            </a:r>
            <a:r>
              <a:rPr lang="en-US" sz="1200" dirty="0"/>
              <a:t>&gt;&gt;</a:t>
            </a:r>
            <a:r>
              <a:rPr lang="ru-RU" sz="1200" dirty="0"/>
              <a:t>,</a:t>
            </a:r>
            <a:r>
              <a:rPr lang="en-US" sz="1200" dirty="0"/>
              <a:t> </a:t>
            </a:r>
            <a:r>
              <a:rPr lang="ru-RU" sz="1200" dirty="0"/>
              <a:t>как и оператор присвоения =, поддерживают каскадирование.</a:t>
            </a:r>
            <a:br>
              <a:rPr lang="en-US" sz="1200" dirty="0"/>
            </a:br>
            <a:r>
              <a:rPr lang="ru-RU" sz="1200" dirty="0"/>
              <a:t>Только при каскадировании последовательные операторы = выполняются справа на лево,</a:t>
            </a:r>
            <a:r>
              <a:rPr lang="ru-RU" sz="1200" baseline="0" dirty="0"/>
              <a:t> а операторы ввода </a:t>
            </a:r>
            <a:r>
              <a:rPr lang="en-US" sz="1200" baseline="0" dirty="0"/>
              <a:t>&gt;&gt; </a:t>
            </a:r>
            <a:r>
              <a:rPr lang="ru-RU" sz="1200" baseline="0" dirty="0"/>
              <a:t>и вывода </a:t>
            </a:r>
            <a:r>
              <a:rPr lang="en-US" sz="1200" baseline="0" dirty="0"/>
              <a:t>&lt;&lt;</a:t>
            </a:r>
            <a:r>
              <a:rPr lang="ru-RU" sz="1200" baseline="0" dirty="0"/>
              <a:t>выполняются слева на право.</a:t>
            </a:r>
            <a:endParaRPr lang="ru-RU" sz="1200" dirty="0"/>
          </a:p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30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Вопрос:</a:t>
            </a:r>
            <a:r>
              <a:rPr lang="ru-RU" sz="1200" baseline="0" dirty="0"/>
              <a:t> будет ли выводить на экран текст </a:t>
            </a:r>
            <a:r>
              <a:rPr lang="en-US" sz="1200" baseline="0" dirty="0"/>
              <a:t>"</a:t>
            </a:r>
            <a:r>
              <a:rPr lang="ru-RU" sz="1200" baseline="0" dirty="0"/>
              <a:t>Проверка</a:t>
            </a:r>
            <a:r>
              <a:rPr lang="en-US" sz="1200" baseline="0" dirty="0"/>
              <a:t>"</a:t>
            </a:r>
            <a:r>
              <a:rPr lang="ru-RU" sz="1200" baseline="0" dirty="0"/>
              <a:t> следующий код:</a:t>
            </a:r>
          </a:p>
          <a:p>
            <a:r>
              <a:rPr lang="en-US" sz="1200" baseline="0" dirty="0"/>
              <a:t>"</a:t>
            </a:r>
            <a:r>
              <a:rPr lang="ru-RU" sz="1200" baseline="0" dirty="0"/>
              <a:t>Проверка</a:t>
            </a:r>
            <a:r>
              <a:rPr lang="en-US" sz="1200" baseline="0" dirty="0"/>
              <a:t>" &gt;&gt; cout</a:t>
            </a:r>
            <a:endParaRPr lang="ru-RU" sz="1200" dirty="0"/>
          </a:p>
          <a:p>
            <a:endParaRPr lang="ru-RU" dirty="0"/>
          </a:p>
          <a:p>
            <a:r>
              <a:rPr lang="ru-RU" dirty="0"/>
              <a:t>Ответ: не будет, поскольку при</a:t>
            </a:r>
            <a:r>
              <a:rPr lang="ru-RU" baseline="0" dirty="0"/>
              <a:t> такой записи невозможно каскадирование.</a:t>
            </a:r>
          </a:p>
          <a:p>
            <a:r>
              <a:rPr lang="ru-RU" baseline="0" dirty="0"/>
              <a:t>Поэтому оператор </a:t>
            </a:r>
            <a:r>
              <a:rPr lang="en-US" baseline="0" dirty="0"/>
              <a:t>&gt;&gt; </a:t>
            </a:r>
            <a:r>
              <a:rPr lang="ru-RU" baseline="0" dirty="0"/>
              <a:t>вообще не поддерживается потоком вывода </a:t>
            </a:r>
            <a:r>
              <a:rPr lang="en-US" baseline="0" dirty="0"/>
              <a:t>cout</a:t>
            </a:r>
            <a:r>
              <a:rPr lang="ru-RU" baseline="0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29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0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На этом слайде приведен пример форматированного вывода на экран переменных разных типов.</a:t>
            </a:r>
          </a:p>
          <a:p>
            <a:r>
              <a:rPr lang="ru-RU" sz="1200" dirty="0"/>
              <a:t>Обратить внимание:</a:t>
            </a:r>
          </a:p>
          <a:p>
            <a:r>
              <a:rPr lang="ru-RU" sz="1200" dirty="0"/>
              <a:t>1)</a:t>
            </a:r>
            <a:r>
              <a:rPr lang="ru-RU" sz="1200" baseline="0" dirty="0"/>
              <a:t> </a:t>
            </a:r>
            <a:r>
              <a:rPr lang="ru-RU" sz="1200" dirty="0"/>
              <a:t>при делении -125 </a:t>
            </a:r>
            <a:r>
              <a:rPr lang="en-US" sz="1200" dirty="0"/>
              <a:t>/</a:t>
            </a:r>
            <a:r>
              <a:rPr lang="en-US" sz="1200" baseline="0" dirty="0"/>
              <a:t> 2 </a:t>
            </a:r>
            <a:r>
              <a:rPr lang="ru-RU" sz="1200" baseline="0" dirty="0"/>
              <a:t>результат получается целочисленным, поскольку оба операнда целочисленные.</a:t>
            </a:r>
            <a:endParaRPr lang="en-US" sz="1200" dirty="0"/>
          </a:p>
          <a:p>
            <a:r>
              <a:rPr lang="ru-RU" sz="1200" dirty="0"/>
              <a:t>2) приоритет операций</a:t>
            </a:r>
            <a:r>
              <a:rPr lang="en-US" sz="1200" baseline="0" dirty="0"/>
              <a:t> </a:t>
            </a:r>
            <a:r>
              <a:rPr lang="ru-RU" sz="1200" baseline="0" dirty="0"/>
              <a:t>деления </a:t>
            </a:r>
            <a:r>
              <a:rPr lang="en-US" sz="1200" dirty="0"/>
              <a:t>/</a:t>
            </a:r>
            <a:r>
              <a:rPr lang="ru-RU" sz="1200" baseline="0" dirty="0"/>
              <a:t>, умножения * и операции логического отрицания ! выше чем операции вывода в поток </a:t>
            </a:r>
            <a:r>
              <a:rPr lang="en-US" sz="1200" baseline="0" dirty="0"/>
              <a:t>&lt;&lt;</a:t>
            </a:r>
            <a:r>
              <a:rPr lang="ru-RU" sz="1200" baseline="0" dirty="0"/>
              <a:t>, поэтому скобки тут не требуются</a:t>
            </a:r>
          </a:p>
          <a:p>
            <a:r>
              <a:rPr lang="ru-RU" sz="1200" baseline="0" dirty="0"/>
              <a:t>3) При выводе переменной типа </a:t>
            </a:r>
            <a:r>
              <a:rPr lang="en-US" sz="1200" baseline="0" dirty="0"/>
              <a:t>char</a:t>
            </a:r>
            <a:r>
              <a:rPr lang="ru-RU" sz="1200" baseline="0" dirty="0"/>
              <a:t> выводится символ соответствующий коду хранящемуся в этой переменной, однако переменные типа </a:t>
            </a:r>
            <a:r>
              <a:rPr lang="en-US" sz="1200" baseline="0" dirty="0"/>
              <a:t>char </a:t>
            </a:r>
            <a:r>
              <a:rPr lang="ru-RU" sz="1200" baseline="0" dirty="0"/>
              <a:t>могут использоваться не только для хранения символов, но и просто 8 битовых знаковых чисел. Для вывода числа, а не символа, надо просто преобразовать тип числовому не</a:t>
            </a:r>
            <a:r>
              <a:rPr lang="en-US" sz="1200" baseline="0" dirty="0"/>
              <a:t> </a:t>
            </a:r>
            <a:r>
              <a:rPr lang="ru-RU" sz="1200" baseline="0" dirty="0"/>
              <a:t>однобайтовому, например, </a:t>
            </a:r>
            <a:r>
              <a:rPr lang="en-US" sz="1200" baseline="0" dirty="0"/>
              <a:t>int. </a:t>
            </a:r>
            <a:r>
              <a:rPr lang="ru-RU" sz="1200" baseline="0" dirty="0"/>
              <a:t>Для этого используется оператор </a:t>
            </a:r>
            <a:r>
              <a:rPr lang="en-US" sz="1200" baseline="0" dirty="0"/>
              <a:t>cout &lt;&lt; static_cast&lt;int&gt;(c);</a:t>
            </a:r>
          </a:p>
          <a:p>
            <a:r>
              <a:rPr lang="ru-RU" sz="1200" baseline="0" dirty="0"/>
              <a:t>или преобразование в стиле языка </a:t>
            </a:r>
            <a:r>
              <a:rPr lang="en-US" sz="1200" baseline="0" dirty="0"/>
              <a:t>C:</a:t>
            </a:r>
          </a:p>
          <a:p>
            <a:r>
              <a:rPr lang="en-US" sz="1200" baseline="0" dirty="0"/>
              <a:t>cout &lt;&lt; </a:t>
            </a:r>
            <a:r>
              <a:rPr lang="ru-RU" sz="1200" baseline="0" dirty="0"/>
              <a:t>(</a:t>
            </a:r>
            <a:r>
              <a:rPr lang="en-US" sz="1200" baseline="0" dirty="0"/>
              <a:t>int)c;</a:t>
            </a:r>
            <a:endParaRPr lang="ru-RU" sz="1200" baseline="0" dirty="0"/>
          </a:p>
          <a:p>
            <a:r>
              <a:rPr lang="ru-RU" sz="1200" baseline="0" dirty="0"/>
              <a:t>4) в последней строчке выводится на экран значение переменной – указателя. В таких переменных фактически хранится адрес в памяти какой то другой переменной. Поэтому при выводе её на экран выводится именно адрес в памяти, чтобы он отличался от обычных чисел (да и потому что так удобнее анализировать некоторые ошибки) адрес выводится в шестнадцатеричном формате. Указатели будут рассмотрены позднее в третьей лабораторной работе.</a:t>
            </a: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24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84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Мне больше всего нравится последний</a:t>
            </a:r>
            <a:r>
              <a:rPr lang="ru-RU" sz="1200" baseline="0" dirty="0"/>
              <a:t> вариант: текст легче всего читается в коде программы, он также разбит на строки.</a:t>
            </a:r>
          </a:p>
          <a:p>
            <a:r>
              <a:rPr lang="ru-RU" sz="1200" baseline="0" dirty="0"/>
              <a:t>Приемлемым также  является третий вариант, однако он допускает возможность пропустить признак управляющего символа </a:t>
            </a:r>
            <a:r>
              <a:rPr lang="en-US" sz="1200" baseline="0" dirty="0"/>
              <a:t>'\' </a:t>
            </a:r>
            <a:r>
              <a:rPr lang="ru-RU" sz="1200" baseline="0" dirty="0"/>
              <a:t>перед </a:t>
            </a:r>
            <a:r>
              <a:rPr lang="en-US" sz="1200" baseline="0" dirty="0"/>
              <a:t>n</a:t>
            </a:r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427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Компилятор объединяет только следующие друг за другом литералы-строки.</a:t>
            </a:r>
          </a:p>
          <a:p>
            <a:r>
              <a:rPr lang="ru-RU" sz="1200" dirty="0"/>
              <a:t>Литерал строка не объединяется с литералом-символом.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27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3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381328"/>
            <a:ext cx="3764498" cy="443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ОСНОВЫ </a:t>
            </a:r>
            <a:r>
              <a:rPr lang="ru-RU" dirty="0" err="1"/>
              <a:t>ПРОГРаммирования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87524" y="836712"/>
            <a:ext cx="8604956" cy="46252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Эта программа рассчитывает скорость, с которой упадет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тело, отпущенное с высоты h без начальной скорости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ru-RU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&lt;locale.h&gt;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i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высоту в метрах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b="1" i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i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Рассчитанная скорость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м/с"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b="1" i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5580112" y="1808820"/>
            <a:ext cx="3000375" cy="1620180"/>
          </a:xfrm>
          <a:prstGeom prst="wedgeRoundRectCallout">
            <a:avLst>
              <a:gd name="adj1" fmla="val -50343"/>
              <a:gd name="adj2" fmla="val 32194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200" b="1" dirty="0">
                <a:solidFill>
                  <a:schemeClr val="tx2"/>
                </a:solidFill>
              </a:rPr>
              <a:t>Объекты для работы с потоками консольного ввода и вывода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Стандартные потоки ввода и вывода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</p:spTree>
    <p:extLst>
      <p:ext uri="{BB962C8B-B14F-4D97-AF65-F5344CB8AC3E}">
        <p14:creationId xmlns:p14="http://schemas.microsoft.com/office/powerpoint/2010/main" val="331917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908720"/>
            <a:ext cx="8712968" cy="43924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spc="-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Демонстрирует необходимость применения манипулятора</a:t>
            </a:r>
            <a:r>
              <a:rPr lang="en-US" sz="2200" spc="-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spc="-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 </a:t>
            </a:r>
            <a:endParaRPr lang="ru-RU" sz="22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  <a:endParaRPr lang="ru-RU" sz="2200" spc="-100" dirty="0">
              <a:solidFill>
                <a:srgbClr val="8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22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spc="-1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pop1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2425785;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pop2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47;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pop3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9761;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"CITY      "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"POPULATION"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endParaRPr lang="en-US" sz="22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&lt;&lt;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"Seattle   "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pop1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endParaRPr lang="en-US" sz="22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&lt;&lt;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"Hightown  "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pop2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endParaRPr lang="en-US" sz="22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&lt;&lt;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"Lowville  "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pop3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4048" y="1844824"/>
            <a:ext cx="3816424" cy="1656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    POPULATION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Seattle   2425785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Hightown  47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Lowville  9761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8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980728"/>
            <a:ext cx="8784976" cy="51485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spc="-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Демонстрирует применение манипулятора </a:t>
            </a:r>
            <a:r>
              <a:rPr lang="en-US" sz="2200" spc="-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endParaRPr lang="en-US" sz="22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"stdafx.h"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2200" spc="-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1" u="sng" spc="-1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&lt;iomanip&gt;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spc="-1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pop1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2425785;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pop2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47;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spc="-1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pop3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9761;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spc="-1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b="1" i="1" u="sng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u="sng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"CITY"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b="1" i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"POPULATION"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4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endParaRPr lang="en-US" sz="2200" spc="-14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&lt;&lt; </a:t>
            </a:r>
            <a:r>
              <a:rPr lang="en-US" sz="2200" b="1" i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"Seattle"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b="1" i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pop1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4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endParaRPr lang="en-US" sz="2200" spc="-14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&lt;&lt; </a:t>
            </a:r>
            <a:r>
              <a:rPr lang="en-US" sz="2200" b="1" i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"Hightown"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b="1" i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pop2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4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endParaRPr lang="en-US" sz="2200" spc="-14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&lt;&lt; </a:t>
            </a:r>
            <a:r>
              <a:rPr lang="en-US" sz="2200" b="1" i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(9)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"Lowville"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b="1" i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</a:t>
            </a:r>
            <a:r>
              <a:rPr lang="en-US" sz="2200" b="1" spc="-14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(12)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spc="-14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pop3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spc="-14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spc="-14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i="1" spc="-1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200" spc="-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spc="-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6016" y="1880828"/>
            <a:ext cx="3816424" cy="1656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POPULATION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Seattle     2425785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Hightown          47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Lowville        9761</a:t>
            </a: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87524" y="3861048"/>
            <a:ext cx="8604956" cy="17281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buFont typeface="Arial" charset="0"/>
              <a:buChar char="•"/>
            </a:pPr>
            <a:r>
              <a:rPr lang="ru-RU" sz="2200" dirty="0"/>
              <a:t>Манипулятор </a:t>
            </a:r>
            <a:r>
              <a:rPr lang="en-US" sz="2200" b="1" dirty="0"/>
              <a:t>setw</a:t>
            </a:r>
            <a:r>
              <a:rPr lang="en-US" sz="2200" dirty="0"/>
              <a:t> </a:t>
            </a:r>
            <a:r>
              <a:rPr lang="ru-RU" sz="2200" dirty="0"/>
              <a:t>устанавливает ширину поля для вывода </a:t>
            </a:r>
            <a:r>
              <a:rPr lang="ru-RU" sz="2200" b="1" dirty="0"/>
              <a:t>следующей за ним </a:t>
            </a:r>
            <a:r>
              <a:rPr lang="ru-RU" sz="2200" dirty="0"/>
              <a:t>строки или </a:t>
            </a:r>
            <a:r>
              <a:rPr lang="ru-RU" sz="2200" b="1" dirty="0"/>
              <a:t>следующего</a:t>
            </a:r>
            <a:r>
              <a:rPr lang="ru-RU" sz="2200" dirty="0"/>
              <a:t> числа</a:t>
            </a:r>
          </a:p>
          <a:p>
            <a:pPr marL="174625" indent="-174625">
              <a:buFont typeface="Arial" charset="0"/>
              <a:buChar char="•"/>
            </a:pPr>
            <a:r>
              <a:rPr lang="ru-RU" sz="2200" dirty="0"/>
              <a:t>Выводимая строка или число прижимаются вправо</a:t>
            </a:r>
          </a:p>
          <a:p>
            <a:pPr marL="174625" indent="-174625">
              <a:buFont typeface="Arial" charset="0"/>
              <a:buChar char="•"/>
            </a:pPr>
            <a:r>
              <a:rPr lang="ru-RU" sz="2200" dirty="0"/>
              <a:t>Если параметр, заданный в манипуляторе меньше, чем длина выводимой строки</a:t>
            </a:r>
            <a:r>
              <a:rPr lang="en-US" sz="2200" dirty="0"/>
              <a:t>/</a:t>
            </a:r>
            <a:r>
              <a:rPr lang="ru-RU" sz="2200" dirty="0"/>
              <a:t>числа, манипулятор игнорируется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752" y="1700808"/>
            <a:ext cx="3816424" cy="1656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CITY  POPULATION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Seattle     2425785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Hightown          47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Lowville        9761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7524" y="1124744"/>
            <a:ext cx="43929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Результат выполнения программы</a:t>
            </a:r>
            <a:r>
              <a:rPr lang="en-US" sz="2200" dirty="0"/>
              <a:t> </a:t>
            </a:r>
            <a:endParaRPr lang="ru-RU" sz="220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1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908720"/>
            <a:ext cx="8640960" cy="21242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"Hello.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L"Hello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1004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Русский язык в консоли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12060" y="908720"/>
            <a:ext cx="3780420" cy="21242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tIns="108000" rtlCol="0">
            <a:noAutofit/>
          </a:bodyPr>
          <a:lstStyle/>
          <a:p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Hello. ╧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ЁштхЄ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47864" y="3284984"/>
            <a:ext cx="2304256" cy="576064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Решения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51520" y="4005064"/>
            <a:ext cx="2664296" cy="576064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&lt;clocale&gt;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987824" y="3933056"/>
            <a:ext cx="2952328" cy="86409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&lt;windows.h&gt;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SetConsoleCP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(1251);</a:t>
            </a:r>
          </a:p>
          <a:p>
            <a:r>
              <a:rPr lang="en-US" sz="1600" i="1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SetConsoleOutputCP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(1251);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012160" y="3825044"/>
            <a:ext cx="3024336" cy="108012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вручную заменить коды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символов кодировки 1251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 соответствующие коды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кодировки 866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6156" y="4905164"/>
            <a:ext cx="3060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Требует умения работать со строками. Будем использовать после четвёртой лабораторной работы.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51820" y="486916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Требует дополнительный действий на каждом компьютере. Не используем.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512" y="4653136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Самый простой, но не универсальный.</a:t>
            </a:r>
            <a:br>
              <a:rPr lang="ru-RU" dirty="0"/>
            </a:br>
            <a:r>
              <a:rPr lang="ru-RU" dirty="0"/>
              <a:t>Используем пока не научимся работать со строками.</a:t>
            </a:r>
          </a:p>
        </p:txBody>
      </p:sp>
    </p:spTree>
    <p:extLst>
      <p:ext uri="{BB962C8B-B14F-4D97-AF65-F5344CB8AC3E}">
        <p14:creationId xmlns:p14="http://schemas.microsoft.com/office/powerpoint/2010/main" val="118005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17" grpId="0" animBg="1"/>
      <p:bldP spid="19" grpId="0" animBg="1"/>
      <p:bldP spid="20" grpId="0" animBg="1"/>
      <p:bldP spid="6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2960948"/>
            <a:ext cx="8676964" cy="33123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&lt;clocale&gt;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"Hello.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"Hello.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Текущая кодировка: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_getch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1004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Русский язык в консоли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052736"/>
            <a:ext cx="867696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category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задаёт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локаль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(кодовую страницу) для выводимого текста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(не используем) – позволяет ограничить область действия</a:t>
            </a:r>
            <a:b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задаваемой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локали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(только текст, формат денежных единиц, ...)</a:t>
            </a:r>
            <a:b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     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(всегда задаём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то есть "для всех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категорий")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locale –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текстовое название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локали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функция возвращает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текстовое название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локали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на момент вызова функции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8104" y="3969060"/>
            <a:ext cx="3420380" cy="23042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tIns="108000" rtlCol="0">
            <a:noAutofit/>
          </a:bodyPr>
          <a:lstStyle/>
          <a:p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Hello. ╧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ЁштхЄ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Hello. 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Привет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Текущая кодировка: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Russian_Russia.1251</a:t>
            </a:r>
          </a:p>
        </p:txBody>
      </p:sp>
    </p:spTree>
    <p:extLst>
      <p:ext uri="{BB962C8B-B14F-4D97-AF65-F5344CB8AC3E}">
        <p14:creationId xmlns:p14="http://schemas.microsoft.com/office/powerpoint/2010/main" val="36922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323528" y="1124744"/>
            <a:ext cx="8712968" cy="49132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&lt;clocale&gt;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при запуске: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\"\":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".1251"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.1251: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1004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Русский язык в консоли</a:t>
            </a:r>
          </a:p>
        </p:txBody>
      </p:sp>
      <p:sp>
        <p:nvSpPr>
          <p:cNvPr id="5" name="Стрелка вправо 4"/>
          <p:cNvSpPr/>
          <p:nvPr/>
        </p:nvSpPr>
        <p:spPr>
          <a:xfrm rot="5400000">
            <a:off x="2087724" y="1952836"/>
            <a:ext cx="360040" cy="72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5400000">
            <a:off x="5976156" y="1952836"/>
            <a:ext cx="360040" cy="72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179512" y="2708920"/>
            <a:ext cx="612068" cy="32403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4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  <p:bldP spid="10" grpId="1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323528" y="1124744"/>
            <a:ext cx="8712968" cy="49132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&lt;clocale&gt;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при запуске: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\"\":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".1251"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.1251: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Кодировка 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rus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9803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Русский язык в консоли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27984" y="2204864"/>
            <a:ext cx="4464496" cy="38164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5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107504" y="2492896"/>
            <a:ext cx="64807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427984" y="2924944"/>
            <a:ext cx="446449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Кодировка "":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Russian_Russia.1251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2420888"/>
            <a:ext cx="446449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╩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юфшЁютър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яЁш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чряєёъх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27984" y="3429000"/>
            <a:ext cx="446449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╩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юфшЁютър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7984" y="3861048"/>
            <a:ext cx="446449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Кодировка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.1251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Russian_Russia.1251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27984" y="4365104"/>
            <a:ext cx="446449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╩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юфшЁютър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 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7984" y="4869160"/>
            <a:ext cx="446449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╩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юфшЁютър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27984" y="5373216"/>
            <a:ext cx="4464496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Кодировка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rus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Russian_Russia.1251</a:t>
            </a:r>
          </a:p>
        </p:txBody>
      </p:sp>
      <p:sp>
        <p:nvSpPr>
          <p:cNvPr id="18" name="Стрелка вправо 17"/>
          <p:cNvSpPr/>
          <p:nvPr/>
        </p:nvSpPr>
        <p:spPr>
          <a:xfrm>
            <a:off x="107504" y="2780928"/>
            <a:ext cx="64807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>
            <a:off x="107504" y="3284984"/>
            <a:ext cx="64807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>
            <a:off x="107504" y="3789040"/>
            <a:ext cx="64807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>
            <a:off x="107504" y="4221088"/>
            <a:ext cx="64807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107504" y="4725144"/>
            <a:ext cx="64807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>
            <a:off x="107504" y="5229200"/>
            <a:ext cx="648072" cy="21602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25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1448780"/>
            <a:ext cx="8676964" cy="37804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демонстрация ограничений при использовании метода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&lt;clocale&gt;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".1251"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любой текст: "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[256] = { 0 };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textBuffer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256);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Введённый текст: "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textBuffer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1004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Русский язык в консоли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92080" y="2672916"/>
            <a:ext cx="3636404" cy="25562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tIns="108000" rtlCol="0">
            <a:noAutofit/>
          </a:bodyPr>
          <a:lstStyle/>
          <a:p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Введите любой текст: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Введённый текст: ?</a:t>
            </a:r>
            <a:r>
              <a:rPr lang="ru-RU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аRў?аЄ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cin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51520" y="1268760"/>
            <a:ext cx="8640960" cy="35385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175">
              <a:tabLst>
                <a:tab pos="2593975" algn="l"/>
              </a:tabLst>
              <a:defRPr/>
            </a:pPr>
            <a:r>
              <a:rPr lang="ru-RU" sz="2200" dirty="0"/>
              <a:t>Оператор </a:t>
            </a:r>
            <a:r>
              <a:rPr lang="en-US" sz="2200" b="1" i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2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/>
              <a:t>требует ввода из стандартного потока значения, которое будет записано в памяти ЭВМ по адресу, где располагается переменная </a:t>
            </a:r>
            <a:r>
              <a:rPr lang="en-US" sz="2200" dirty="0"/>
              <a:t>h</a:t>
            </a:r>
            <a:r>
              <a:rPr lang="ru-RU" sz="2200" dirty="0"/>
              <a:t>. </a:t>
            </a:r>
          </a:p>
          <a:p>
            <a:pPr marL="0" indent="3175">
              <a:tabLst>
                <a:tab pos="2593975" algn="l"/>
              </a:tabLst>
              <a:defRPr/>
            </a:pPr>
            <a:r>
              <a:rPr lang="ru-RU" sz="2200" dirty="0"/>
              <a:t>Идентификатор</a:t>
            </a:r>
            <a:r>
              <a:rPr lang="ru-RU" sz="2200" b="1" dirty="0"/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объект С++, предназначенный для работы со стандартным </a:t>
            </a:r>
            <a:r>
              <a:rPr lang="ru-RU" sz="2200"/>
              <a:t>потоком ввода</a:t>
            </a:r>
            <a:r>
              <a:rPr lang="ru-RU" sz="2200" dirty="0"/>
              <a:t>. </a:t>
            </a:r>
          </a:p>
          <a:p>
            <a:pPr marL="0" indent="3175">
              <a:tabLst>
                <a:tab pos="2593975" algn="l"/>
              </a:tabLst>
              <a:defRPr/>
            </a:pPr>
            <a:r>
              <a:rPr lang="ru-RU" sz="2200" dirty="0"/>
              <a:t>Стандартный поток ввода обычно содержит данные, вводимые с клавиатуры.</a:t>
            </a:r>
          </a:p>
          <a:p>
            <a:pPr marL="0" indent="3175">
              <a:tabLst>
                <a:tab pos="2593975" algn="l"/>
              </a:tabLst>
              <a:defRPr/>
            </a:pPr>
            <a:r>
              <a:rPr lang="ru-RU" sz="2200" dirty="0"/>
              <a:t>Операция </a:t>
            </a:r>
            <a:r>
              <a:rPr lang="en-US" sz="2200" b="1" dirty="0">
                <a:solidFill>
                  <a:srgbClr val="FF0000"/>
                </a:solidFill>
              </a:rPr>
              <a:t>&gt;&gt; </a:t>
            </a:r>
            <a:r>
              <a:rPr lang="ru-RU" sz="2200" dirty="0"/>
              <a:t>называется операцией </a:t>
            </a:r>
            <a:r>
              <a:rPr lang="ru-RU" sz="2200" b="1" dirty="0"/>
              <a:t>извлечения. </a:t>
            </a:r>
            <a:r>
              <a:rPr lang="ru-RU" sz="2200" dirty="0"/>
              <a:t>Она копирует содержание объекта, находящегося в левой части, в объект, содержащийся в правой части. </a:t>
            </a:r>
          </a:p>
        </p:txBody>
      </p:sp>
      <p:grpSp>
        <p:nvGrpSpPr>
          <p:cNvPr id="36" name="Группа 35"/>
          <p:cNvGrpSpPr/>
          <p:nvPr/>
        </p:nvGrpSpPr>
        <p:grpSpPr>
          <a:xfrm>
            <a:off x="1619250" y="4869160"/>
            <a:ext cx="6553150" cy="1285578"/>
            <a:chOff x="1619250" y="4869160"/>
            <a:chExt cx="6553150" cy="1285578"/>
          </a:xfrm>
        </p:grpSpPr>
        <p:cxnSp>
          <p:nvCxnSpPr>
            <p:cNvPr id="25" name="Прямая со стрелкой 24"/>
            <p:cNvCxnSpPr>
              <a:endCxn id="13" idx="2"/>
            </p:cNvCxnSpPr>
            <p:nvPr/>
          </p:nvCxnSpPr>
          <p:spPr bwMode="auto">
            <a:xfrm>
              <a:off x="2411760" y="5589240"/>
              <a:ext cx="983903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laptop"/>
            <p:cNvSpPr>
              <a:spLocks noEditPoints="1" noChangeArrowheads="1"/>
            </p:cNvSpPr>
            <p:nvPr/>
          </p:nvSpPr>
          <p:spPr bwMode="auto">
            <a:xfrm>
              <a:off x="1619250" y="5169497"/>
              <a:ext cx="1103180" cy="98524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0 h 21600"/>
                <a:gd name="T6" fmla="*/ 2147483647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0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45 w 21600"/>
                <a:gd name="T25" fmla="*/ 1858 h 21600"/>
                <a:gd name="T26" fmla="*/ 17311 w 21600"/>
                <a:gd name="T27" fmla="*/ 1232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Овал 12"/>
            <p:cNvSpPr/>
            <p:nvPr/>
          </p:nvSpPr>
          <p:spPr bwMode="auto">
            <a:xfrm>
              <a:off x="3395663" y="5301208"/>
              <a:ext cx="1422400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cin</a:t>
              </a:r>
              <a:endPara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 bwMode="auto">
            <a:xfrm>
              <a:off x="5364088" y="5373216"/>
              <a:ext cx="1001713" cy="43204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&gt;&gt;</a:t>
              </a:r>
              <a:endParaRPr lang="ru-RU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 bwMode="auto">
            <a:xfrm>
              <a:off x="7020272" y="5229200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rgbClr val="000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endParaRPr lang="ru-RU" sz="2400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Прямая со стрелкой 21"/>
            <p:cNvCxnSpPr>
              <a:stCxn id="13" idx="6"/>
              <a:endCxn id="14" idx="1"/>
            </p:cNvCxnSpPr>
            <p:nvPr/>
          </p:nvCxnSpPr>
          <p:spPr bwMode="auto">
            <a:xfrm>
              <a:off x="4818063" y="5589240"/>
              <a:ext cx="546025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4" idx="3"/>
              <a:endCxn id="16" idx="2"/>
            </p:cNvCxnSpPr>
            <p:nvPr/>
          </p:nvCxnSpPr>
          <p:spPr bwMode="auto">
            <a:xfrm>
              <a:off x="6365801" y="5589240"/>
              <a:ext cx="654471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 bwMode="auto">
            <a:xfrm>
              <a:off x="6574358" y="4869160"/>
              <a:ext cx="15980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2000" b="1" dirty="0">
                  <a:solidFill>
                    <a:schemeClr val="accent1">
                      <a:lumMod val="75000"/>
                    </a:schemeClr>
                  </a:solidFill>
                </a:rPr>
                <a:t>Переменная </a:t>
              </a:r>
            </a:p>
          </p:txBody>
        </p:sp>
      </p:grp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8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1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cin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528" y="908720"/>
            <a:ext cx="8532948" cy="35385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2593975" algn="l"/>
              </a:tabLst>
              <a:defRPr/>
            </a:pPr>
            <a:r>
              <a:rPr lang="ru-RU" sz="2200" dirty="0"/>
              <a:t>Значения преобразуется в двоичное представление в соответствии с типом переменной (форматированный ввод). </a:t>
            </a:r>
          </a:p>
          <a:p>
            <a:pPr marL="0" indent="0">
              <a:buNone/>
              <a:tabLst>
                <a:tab pos="2593975" algn="l"/>
              </a:tabLst>
              <a:defRPr/>
            </a:pPr>
            <a:r>
              <a:rPr lang="ru-RU" sz="2200" dirty="0"/>
              <a:t>После ввода значения пользователь должен нажать </a:t>
            </a:r>
            <a:r>
              <a:rPr lang="en-US" sz="2200" dirty="0"/>
              <a:t>Enter 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Допускается каскадирование:</a:t>
            </a: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fr-FR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  <a:defRPr/>
            </a:pPr>
            <a:r>
              <a:rPr lang="ru-RU" sz="2200" dirty="0"/>
              <a:t>Порядок ввода слева направо: вначале вводится значение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ru-RU" sz="2200" dirty="0"/>
              <a:t>,</a:t>
            </a:r>
            <a:br>
              <a:rPr lang="ru-RU" sz="2200" dirty="0"/>
            </a:br>
            <a:r>
              <a:rPr lang="ru-RU" sz="2200" dirty="0"/>
              <a:t>затем – один или несколько разделителей (пробел или </a:t>
            </a:r>
            <a:r>
              <a:rPr lang="en-US" sz="2200" dirty="0"/>
              <a:t>Enter)</a:t>
            </a:r>
            <a:r>
              <a:rPr lang="ru-RU" sz="2200" dirty="0"/>
              <a:t>,</a:t>
            </a:r>
            <a:br>
              <a:rPr lang="ru-RU" sz="2200" dirty="0"/>
            </a:br>
            <a:r>
              <a:rPr lang="ru-RU" sz="2200" dirty="0"/>
              <a:t>затем – значение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/>
              <a:t>, затем – разделитель(и),</a:t>
            </a:r>
            <a:br>
              <a:rPr lang="ru-RU" sz="2200" dirty="0"/>
            </a:br>
            <a:r>
              <a:rPr lang="ru-RU" sz="2200" dirty="0"/>
              <a:t>затем – значение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2200" dirty="0"/>
              <a:t>. Завершается ввод нажатием </a:t>
            </a:r>
            <a:r>
              <a:rPr lang="en-US" sz="2200" dirty="0"/>
              <a:t>Enter</a:t>
            </a:r>
            <a:r>
              <a:rPr lang="ru-RU" sz="2200" dirty="0"/>
              <a:t>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/>
              <a:t>Чтобы ввести символ, не нажимая </a:t>
            </a:r>
            <a:r>
              <a:rPr lang="en-US" sz="2200" dirty="0"/>
              <a:t>Enter</a:t>
            </a:r>
            <a:r>
              <a:rPr lang="ru-RU" sz="2200" dirty="0"/>
              <a:t>, следует использовать библиотечные функции </a:t>
            </a:r>
            <a:r>
              <a:rPr lang="en-US" sz="2200" dirty="0"/>
              <a:t>_getch() </a:t>
            </a:r>
            <a:r>
              <a:rPr lang="ru-RU" sz="2200" dirty="0"/>
              <a:t>или </a:t>
            </a:r>
            <a:r>
              <a:rPr lang="en-US" sz="2200" dirty="0" err="1"/>
              <a:t>getche</a:t>
            </a:r>
            <a:r>
              <a:rPr lang="en-US" sz="2200" dirty="0"/>
              <a:t>()</a:t>
            </a:r>
            <a:r>
              <a:rPr lang="ru-RU" sz="2200" dirty="0"/>
              <a:t> (с отображением </a:t>
            </a:r>
            <a:r>
              <a:rPr lang="en-US" sz="2200" dirty="0"/>
              <a:t>echo)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описанные в </a:t>
            </a:r>
            <a:r>
              <a:rPr lang="en-US" sz="2200" dirty="0"/>
              <a:t>conio.h. </a:t>
            </a:r>
            <a:r>
              <a:rPr lang="ru-RU" sz="2200" dirty="0"/>
              <a:t> Например</a:t>
            </a:r>
            <a:r>
              <a:rPr lang="en-US" sz="2200" dirty="0"/>
              <a:t>,</a:t>
            </a:r>
            <a:br>
              <a:rPr lang="ru-RU" sz="2200" dirty="0"/>
            </a:b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Возвращаемое значение можно игнорировать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51520" y="152636"/>
            <a:ext cx="8640960" cy="93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87524" y="1052736"/>
            <a:ext cx="8532948" cy="353853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/>
              <a:t>Оператор </a:t>
            </a:r>
            <a:r>
              <a:rPr lang="ru-RU" sz="2200" b="1" i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"Введите высоту в метрах: 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/>
              <a:t>выводит на экран значение строковой константы.</a:t>
            </a:r>
            <a:r>
              <a:rPr lang="en-US" sz="2200" b="1" dirty="0"/>
              <a:t> </a:t>
            </a:r>
            <a:endParaRPr lang="ru-RU" sz="2200" b="1" dirty="0"/>
          </a:p>
          <a:p>
            <a:pPr marL="261938" indent="-261938"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/>
              <a:t>Идентификатор</a:t>
            </a:r>
            <a:r>
              <a:rPr lang="ru-RU" sz="2200" b="1" dirty="0"/>
              <a:t> </a:t>
            </a:r>
            <a:r>
              <a:rPr lang="ru-RU" sz="2200" b="1" i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/>
              <a:t> – </a:t>
            </a:r>
            <a:r>
              <a:rPr lang="ru-RU" sz="2200" dirty="0"/>
              <a:t>объект С++, предназначенный для работы со стандартным потоком вывода. </a:t>
            </a:r>
          </a:p>
          <a:p>
            <a:pPr marL="261938" indent="-261938"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/>
              <a:t>Поток – абстрактное понятие, отражающее перемещение данных от приемника к источнику.</a:t>
            </a:r>
          </a:p>
          <a:p>
            <a:pPr marL="261938" indent="-261938"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/>
              <a:t>Стандартный поток вывода обычно направлен на экран.</a:t>
            </a:r>
          </a:p>
          <a:p>
            <a:pPr marL="261938" indent="-261938"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/>
              <a:t>Операция </a:t>
            </a:r>
            <a:r>
              <a:rPr lang="en-US" sz="2200" b="1" dirty="0">
                <a:solidFill>
                  <a:srgbClr val="FF0000"/>
                </a:solidFill>
              </a:rPr>
              <a:t>&lt;&lt; </a:t>
            </a:r>
            <a:r>
              <a:rPr lang="ru-RU" sz="2200" dirty="0"/>
              <a:t>называется операцией </a:t>
            </a:r>
            <a:r>
              <a:rPr lang="ru-RU" sz="2200" b="1" dirty="0"/>
              <a:t>вставки</a:t>
            </a:r>
            <a:r>
              <a:rPr lang="ru-RU" sz="2200" dirty="0"/>
              <a:t>. Она копирует содержание объекта, находящегося в правой части, в объект, содержащийся в левой части.  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1619250" y="4876800"/>
            <a:ext cx="6480175" cy="1277938"/>
            <a:chOff x="1619250" y="4876800"/>
            <a:chExt cx="6480175" cy="1277938"/>
          </a:xfrm>
        </p:grpSpPr>
        <p:sp>
          <p:nvSpPr>
            <p:cNvPr id="12" name="laptop"/>
            <p:cNvSpPr>
              <a:spLocks noEditPoints="1" noChangeArrowheads="1"/>
            </p:cNvSpPr>
            <p:nvPr/>
          </p:nvSpPr>
          <p:spPr bwMode="auto">
            <a:xfrm>
              <a:off x="1619250" y="5169497"/>
              <a:ext cx="1103180" cy="98524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0 h 21600"/>
                <a:gd name="T6" fmla="*/ 2147483647 w 21600"/>
                <a:gd name="T7" fmla="*/ 2147483647 h 21600"/>
                <a:gd name="T8" fmla="*/ 2147483647 w 21600"/>
                <a:gd name="T9" fmla="*/ 0 h 21600"/>
                <a:gd name="T10" fmla="*/ 2147483647 w 21600"/>
                <a:gd name="T11" fmla="*/ 2147483647 h 21600"/>
                <a:gd name="T12" fmla="*/ 0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45 w 21600"/>
                <a:gd name="T25" fmla="*/ 1858 h 21600"/>
                <a:gd name="T26" fmla="*/ 17311 w 21600"/>
                <a:gd name="T27" fmla="*/ 1232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Овал 12"/>
            <p:cNvSpPr/>
            <p:nvPr/>
          </p:nvSpPr>
          <p:spPr bwMode="auto">
            <a:xfrm>
              <a:off x="3395663" y="5301208"/>
              <a:ext cx="1422400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cout</a:t>
              </a:r>
              <a:endPara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Прямоугольник 13"/>
            <p:cNvSpPr/>
            <p:nvPr/>
          </p:nvSpPr>
          <p:spPr bwMode="auto">
            <a:xfrm>
              <a:off x="5364088" y="5373216"/>
              <a:ext cx="1001713" cy="43204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&lt;&lt;</a:t>
              </a:r>
              <a:endParaRPr lang="ru-RU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 стрелкой 14"/>
            <p:cNvCxnSpPr>
              <a:stCxn id="14" idx="1"/>
              <a:endCxn id="13" idx="6"/>
            </p:cNvCxnSpPr>
            <p:nvPr/>
          </p:nvCxnSpPr>
          <p:spPr bwMode="auto">
            <a:xfrm flipH="1">
              <a:off x="4818063" y="5589240"/>
              <a:ext cx="546025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 bwMode="auto">
            <a:xfrm>
              <a:off x="7092280" y="5229200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9.8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Прямая со стрелкой 16"/>
            <p:cNvCxnSpPr>
              <a:stCxn id="16" idx="2"/>
              <a:endCxn id="14" idx="3"/>
            </p:cNvCxnSpPr>
            <p:nvPr/>
          </p:nvCxnSpPr>
          <p:spPr bwMode="auto">
            <a:xfrm flipH="1">
              <a:off x="6365801" y="5589240"/>
              <a:ext cx="726479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 bwMode="auto">
            <a:xfrm>
              <a:off x="6662738" y="4876800"/>
              <a:ext cx="1436687" cy="400110"/>
            </a:xfrm>
            <a:prstGeom prst="rect">
              <a:avLst/>
            </a:prstGeom>
            <a:noFill/>
          </p:spPr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ru-RU" sz="2000" b="1" dirty="0">
                  <a:solidFill>
                    <a:schemeClr val="tx2"/>
                  </a:solidFill>
                </a:rPr>
                <a:t>Значение </a:t>
              </a:r>
            </a:p>
          </p:txBody>
        </p:sp>
        <p:cxnSp>
          <p:nvCxnSpPr>
            <p:cNvPr id="19" name="Прямая со стрелкой 18"/>
            <p:cNvCxnSpPr>
              <a:stCxn id="13" idx="2"/>
            </p:cNvCxnSpPr>
            <p:nvPr/>
          </p:nvCxnSpPr>
          <p:spPr bwMode="auto">
            <a:xfrm flipH="1">
              <a:off x="2195736" y="5589240"/>
              <a:ext cx="1199927" cy="0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2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5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268760"/>
            <a:ext cx="8604955" cy="43108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2"/>
              <a:tabLst>
                <a:tab pos="358775" algn="l"/>
              </a:tabLst>
            </a:pPr>
            <a:r>
              <a:rPr lang="ru-RU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Ввод-вывод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 использованием стандартных потоков.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управляющих последовательностей и манипуляторов. 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</a:p>
        </p:txBody>
      </p:sp>
      <p:sp>
        <p:nvSpPr>
          <p:cNvPr id="7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967600" cy="365125"/>
          </a:xfrm>
        </p:spPr>
        <p:txBody>
          <a:bodyPr/>
          <a:lstStyle/>
          <a:p>
            <a:r>
              <a:rPr lang="ru-RU" dirty="0"/>
              <a:t>Представление данных в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12820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7524" y="5104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51520" y="1268760"/>
            <a:ext cx="8640960" cy="446449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593975" algn="l"/>
              </a:tabLst>
              <a:defRPr/>
            </a:pPr>
            <a:r>
              <a:rPr lang="ru-RU" dirty="0"/>
              <a:t>В операторе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2593975" algn="l"/>
              </a:tabLst>
              <a:defRPr/>
            </a:pPr>
            <a:r>
              <a:rPr lang="en-US" b="1" i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b="1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Рассчитанная скорость </a:t>
            </a:r>
            <a:r>
              <a:rPr lang="en-US" b="1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b="1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b="1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м/с" </a:t>
            </a:r>
            <a:r>
              <a:rPr lang="ru-RU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b="1" u="sng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  <a:tabLst>
                <a:tab pos="2593975" algn="l"/>
              </a:tabLst>
              <a:defRPr/>
            </a:pPr>
            <a:r>
              <a:rPr lang="ru-RU" dirty="0"/>
              <a:t>выводятся несколько объектов с использованием</a:t>
            </a:r>
            <a:br>
              <a:rPr lang="en-US" dirty="0"/>
            </a:br>
            <a:r>
              <a:rPr lang="ru-RU" dirty="0"/>
              <a:t>каскадирования операции </a:t>
            </a:r>
            <a:r>
              <a:rPr lang="en-US" b="1" dirty="0"/>
              <a:t>&lt;&lt;</a:t>
            </a:r>
            <a:r>
              <a:rPr lang="ru-RU" dirty="0"/>
              <a:t>.</a:t>
            </a:r>
            <a:endParaRPr lang="en-US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  <a:tabLst>
                <a:tab pos="2593975" algn="l"/>
              </a:tabLst>
              <a:defRPr/>
            </a:pPr>
            <a:r>
              <a:rPr lang="ru-RU" dirty="0"/>
              <a:t>Аналогичный код без каскадирования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  <a:tabLst>
                <a:tab pos="2593975" algn="l"/>
              </a:tabLst>
              <a:defRPr/>
            </a:pPr>
            <a:r>
              <a:rPr lang="en-US" b="1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Рассчитанная скорость 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b="1" dirty="0">
                <a:solidFill>
                  <a:schemeClr val="accent2">
                    <a:lumMod val="90000"/>
                  </a:schemeClr>
                </a:solidFill>
              </a:rPr>
            </a:br>
            <a:r>
              <a:rPr lang="en-US" b="1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1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м/с"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b="1" dirty="0">
                <a:solidFill>
                  <a:schemeClr val="accent2">
                    <a:lumMod val="90000"/>
                  </a:schemeClr>
                </a:solidFill>
              </a:rPr>
            </a:br>
            <a:r>
              <a:rPr lang="en-US" b="1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0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1268760"/>
            <a:ext cx="8568953" cy="446449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setlocale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LC_ALL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9.8;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Введите высоту в метрах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</a:t>
            </a:r>
            <a:r>
              <a:rPr lang="en-US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sqrt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 *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ru-RU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Рассчитанная скорость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м/с"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538163" algn="l"/>
                <a:tab pos="2955925" algn="l"/>
                <a:tab pos="4033838" algn="l"/>
              </a:tabLst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Знак запрета 6"/>
          <p:cNvSpPr/>
          <p:nvPr/>
        </p:nvSpPr>
        <p:spPr>
          <a:xfrm>
            <a:off x="1835696" y="1484784"/>
            <a:ext cx="2952328" cy="2736304"/>
          </a:xfrm>
          <a:prstGeom prst="noSmoking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32240" y="1196752"/>
            <a:ext cx="1368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lang="ru-RU" sz="15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9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7524" y="5104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51520" y="1268760"/>
            <a:ext cx="8640960" cy="446449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0"/>
              </a:spcAft>
              <a:buNone/>
              <a:tabLst>
                <a:tab pos="2593975" algn="l"/>
              </a:tabLst>
              <a:defRPr/>
            </a:pPr>
            <a:r>
              <a:rPr lang="ru-RU" dirty="0"/>
              <a:t>Стандартный поток обеспечивает форматируемый вывод значений различного типа. Поток «знает», как представить на стандартном устройстве целые и  вещественные, числа, символы, строки, значения указателей.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  <a:tabLst>
                <a:tab pos="2593975" algn="l"/>
              </a:tabLst>
              <a:defRPr/>
            </a:pPr>
            <a:r>
              <a:rPr lang="ru-RU" dirty="0"/>
              <a:t>Поэтому нам достаточно записать </a:t>
            </a:r>
            <a:r>
              <a:rPr lang="en-US" b="1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</a:t>
            </a:r>
            <a:r>
              <a:rPr lang="en-US" b="1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ru-RU" b="1" dirty="0"/>
              <a:t> </a:t>
            </a:r>
            <a:r>
              <a:rPr lang="ru-RU" dirty="0"/>
              <a:t>для вывода вещественной переменной.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1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1052736"/>
            <a:ext cx="8171145" cy="500455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Демонстрируем форматируемый вывод в С++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-125 / 2 &lt;&lt; </a:t>
            </a:r>
            <a:r>
              <a:rPr lang="fr-FR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5.6e12 * 2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 456;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!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24.6782;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424113" algn="l"/>
              </a:tabLs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= 66;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// 'B'</a:t>
            </a:r>
            <a:endParaRPr lang="ru-RU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2424113" algn="l"/>
              </a:tabLs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&amp;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форматированного вывода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6076" y="1412776"/>
            <a:ext cx="2304256" cy="44644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tIns="0" rtlCol="0">
            <a:noAutofit/>
          </a:bodyPr>
          <a:lstStyle/>
          <a:p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-62</a:t>
            </a:r>
          </a:p>
          <a:p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1.12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e+013</a:t>
            </a:r>
          </a:p>
          <a:p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endParaRPr lang="en-US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24.6782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0013FF50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51520" y="1052736"/>
            <a:ext cx="8640960" cy="496855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/>
              <a:t>В операторе </a:t>
            </a:r>
            <a:br>
              <a:rPr lang="en-US" sz="2200" dirty="0"/>
            </a:b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Рассчитанная скорость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м/с"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/>
              <a:t>в конце размещен </a:t>
            </a:r>
            <a:r>
              <a:rPr lang="ru-RU" sz="2200" b="1" dirty="0"/>
              <a:t>манипулятор </a:t>
            </a:r>
            <a:r>
              <a:rPr lang="en-US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 </a:t>
            </a:r>
            <a:endParaRPr lang="en-US" sz="2200" b="1" u="sng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/>
              <a:t>Манипулятор – особая операция, используемая совместно с операцией вставки </a:t>
            </a:r>
            <a:r>
              <a:rPr lang="en-US" sz="2200" b="1" dirty="0"/>
              <a:t>&lt;&lt;</a:t>
            </a:r>
            <a:r>
              <a:rPr lang="en-US" sz="2200" dirty="0"/>
              <a:t> </a:t>
            </a:r>
            <a:r>
              <a:rPr lang="ru-RU" sz="2200" dirty="0"/>
              <a:t>, чтобы видоизменять вывод, который делает программа.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/>
              <a:t>Манипулятор </a:t>
            </a:r>
            <a:r>
              <a:rPr lang="en-US" sz="2200" b="1" dirty="0"/>
              <a:t>endl</a:t>
            </a:r>
            <a:r>
              <a:rPr lang="en-US" sz="2200" dirty="0"/>
              <a:t> </a:t>
            </a:r>
            <a:r>
              <a:rPr lang="ru-RU" sz="2200" dirty="0"/>
              <a:t>вставляет в символьный поток символ окончания строки. Весь последующий текст будет печататься с новой строки.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/>
              <a:t>Тот же эффект получается вставкой в поток управляющего символа \</a:t>
            </a:r>
            <a:r>
              <a:rPr lang="en-US" sz="2200" dirty="0"/>
              <a:t>n</a:t>
            </a:r>
            <a:r>
              <a:rPr lang="ru-RU" sz="22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Рассчитанная скорость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м/с"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highlight>
                <a:srgbClr val="FFFFFF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ru-RU" sz="2200" dirty="0"/>
              <a:t>Можно указать управляющую последовательность </a:t>
            </a:r>
            <a:r>
              <a:rPr lang="en-US" sz="2200" dirty="0"/>
              <a:t>\n</a:t>
            </a:r>
            <a:r>
              <a:rPr lang="ru-RU" sz="2200" dirty="0"/>
              <a:t> прямо в тексте: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новая строка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tabLst>
                <a:tab pos="2593975" algn="l"/>
              </a:tabLst>
              <a:defRPr/>
            </a:pPr>
            <a:r>
              <a:rPr lang="en-US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Это новая строка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b="1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2160" y="5265204"/>
            <a:ext cx="288032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Это новая строка</a:t>
            </a:r>
          </a:p>
        </p:txBody>
      </p: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9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1268760"/>
            <a:ext cx="8640960" cy="475252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Хотим вывести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sz="2200" dirty="0">
              <a:solidFill>
                <a:schemeClr val="tx1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ru-RU" sz="2200" i="1" dirty="0">
                <a:solidFill>
                  <a:srgbClr val="008000"/>
                </a:solidFill>
                <a:highlight>
                  <a:srgbClr val="FFFFFF"/>
                </a:highlight>
              </a:rPr>
              <a:t>// Способ 1:</a:t>
            </a:r>
            <a:endParaRPr lang="ru-RU" sz="2200" i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1\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2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// или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"Строка 1"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"Строка 2"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// или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1\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"Строка 2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// Способ 2: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"Строка 1"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"Строка 2"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// или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1"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Строка 2"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99792" y="1268760"/>
            <a:ext cx="2304256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 1</a:t>
            </a:r>
          </a:p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 2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5976156" y="5085184"/>
            <a:ext cx="3000375" cy="936104"/>
          </a:xfrm>
          <a:prstGeom prst="wedgeRoundRectCallout">
            <a:avLst>
              <a:gd name="adj1" fmla="val -50343"/>
              <a:gd name="adj2" fmla="val 32194"/>
              <a:gd name="adj3" fmla="val 16667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200" b="1" dirty="0">
                <a:solidFill>
                  <a:schemeClr val="tx2"/>
                </a:solidFill>
              </a:rPr>
              <a:t>Лучший по читаемости вариант</a:t>
            </a:r>
          </a:p>
        </p:txBody>
      </p:sp>
      <p:cxnSp>
        <p:nvCxnSpPr>
          <p:cNvPr id="6" name="Прямая со стрелкой 5"/>
          <p:cNvCxnSpPr>
            <a:stCxn id="10" idx="1"/>
          </p:cNvCxnSpPr>
          <p:nvPr/>
        </p:nvCxnSpPr>
        <p:spPr>
          <a:xfrm flipH="1">
            <a:off x="5400092" y="5553236"/>
            <a:ext cx="576064" cy="0"/>
          </a:xfrm>
          <a:prstGeom prst="straightConnector1">
            <a:avLst/>
          </a:prstGeom>
          <a:ln w="31750"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0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Текст 7"/>
          <p:cNvSpPr txBox="1">
            <a:spLocks/>
          </p:cNvSpPr>
          <p:nvPr/>
        </p:nvSpPr>
        <p:spPr>
          <a:xfrm>
            <a:off x="251520" y="944724"/>
            <a:ext cx="8640960" cy="475252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tx1"/>
                </a:solidFill>
                <a:highlight>
                  <a:srgbClr val="FFFFFF"/>
                </a:highlight>
              </a:rPr>
              <a:t>Хотим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ru-RU" sz="2200" dirty="0">
                <a:solidFill>
                  <a:schemeClr val="tx1"/>
                </a:solidFill>
                <a:highlight>
                  <a:srgbClr val="FFFFFF"/>
                </a:highlight>
              </a:rPr>
              <a:t>вывести текст с символом, который отсутствует на клавиатуре</a:t>
            </a:r>
            <a:r>
              <a:rPr lang="en-US" sz="2200" dirty="0">
                <a:solidFill>
                  <a:schemeClr val="tx1"/>
                </a:solidFill>
                <a:highlight>
                  <a:srgbClr val="FFFFFF"/>
                </a:highlight>
              </a:rPr>
              <a:t>:</a:t>
            </a:r>
            <a:endParaRPr lang="ru-RU" sz="22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200" dirty="0"/>
              <a:t>Смотрим код символа в таблице кодов символов в методичке или в интернете: символу </a:t>
            </a:r>
            <a:r>
              <a:rPr lang="en-US" sz="2200" dirty="0"/>
              <a:t>'☼' </a:t>
            </a:r>
            <a:r>
              <a:rPr lang="ru-RU" sz="2200" dirty="0"/>
              <a:t>соответствует код </a:t>
            </a:r>
            <a:r>
              <a:rPr lang="en-US" sz="2200" dirty="0"/>
              <a:t>ASCII  15</a:t>
            </a:r>
            <a:r>
              <a:rPr lang="en-US" sz="2200" baseline="-25000" dirty="0"/>
              <a:t>10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</a:t>
            </a:r>
            <a:r>
              <a:rPr lang="ru-RU" sz="2200" dirty="0"/>
              <a:t>0</a:t>
            </a:r>
            <a:r>
              <a:rPr lang="en-US" sz="2200" dirty="0"/>
              <a:t>F</a:t>
            </a:r>
            <a:r>
              <a:rPr lang="en-US" sz="2200" baseline="-25000" dirty="0"/>
              <a:t>16</a:t>
            </a:r>
            <a:endParaRPr lang="ru-RU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// Способ 1: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\x0F"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"\x0F"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// Способ 2: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"Hello, 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'\x0F'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</a:rPr>
              <a:t>// Нельзя: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"Hello, "   '\x0F';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200" i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"Hello, " + '\x0F';</a:t>
            </a:r>
            <a:endParaRPr lang="ru-RU" sz="22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7524" y="0"/>
            <a:ext cx="8640960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2238375" algn="l"/>
              </a:tabLst>
            </a:pPr>
            <a:r>
              <a:rPr lang="ru-RU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Вывод с использованием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2304256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☼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/>
              <a:t>Левкович Н.В.</a:t>
            </a:r>
            <a:r>
              <a:rPr lang="en-US" dirty="0"/>
              <a:t>	</a:t>
            </a:r>
            <a:r>
              <a:rPr lang="ru-RU" dirty="0"/>
              <a:t>2021/2022</a:t>
            </a:r>
          </a:p>
        </p:txBody>
      </p:sp>
      <p:sp>
        <p:nvSpPr>
          <p:cNvPr id="10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075613" cy="365125"/>
          </a:xfrm>
        </p:spPr>
        <p:txBody>
          <a:bodyPr/>
          <a:lstStyle/>
          <a:p>
            <a:r>
              <a:rPr lang="ru-RU" dirty="0"/>
              <a:t>Стандартные потоки ввода и вывода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4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21719</TotalTime>
  <Words>3476</Words>
  <Application>Microsoft Office PowerPoint</Application>
  <PresentationFormat>Экран (4:3)</PresentationFormat>
  <Paragraphs>482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2.Основы программирования</dc:title>
  <dc:creator>.</dc:creator>
  <cp:lastModifiedBy>Ion</cp:lastModifiedBy>
  <cp:revision>664</cp:revision>
  <dcterms:created xsi:type="dcterms:W3CDTF">2017-05-18T18:58:30Z</dcterms:created>
  <dcterms:modified xsi:type="dcterms:W3CDTF">2021-09-11T23:47:51Z</dcterms:modified>
</cp:coreProperties>
</file>