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682" r:id="rId2"/>
    <p:sldId id="409" r:id="rId3"/>
    <p:sldId id="333" r:id="rId4"/>
    <p:sldId id="334" r:id="rId5"/>
    <p:sldId id="335" r:id="rId6"/>
    <p:sldId id="336" r:id="rId7"/>
    <p:sldId id="337" r:id="rId8"/>
    <p:sldId id="338" r:id="rId9"/>
    <p:sldId id="392" r:id="rId10"/>
    <p:sldId id="388" r:id="rId11"/>
    <p:sldId id="390" r:id="rId12"/>
    <p:sldId id="426" r:id="rId13"/>
    <p:sldId id="389" r:id="rId14"/>
    <p:sldId id="391" r:id="rId15"/>
    <p:sldId id="393" r:id="rId16"/>
    <p:sldId id="394" r:id="rId17"/>
    <p:sldId id="395" r:id="rId18"/>
    <p:sldId id="396" r:id="rId19"/>
    <p:sldId id="437" r:id="rId20"/>
    <p:sldId id="397" r:id="rId21"/>
    <p:sldId id="414" r:id="rId22"/>
    <p:sldId id="398" r:id="rId23"/>
    <p:sldId id="399" r:id="rId24"/>
    <p:sldId id="400" r:id="rId25"/>
    <p:sldId id="413" r:id="rId26"/>
    <p:sldId id="411" r:id="rId27"/>
    <p:sldId id="340" r:id="rId28"/>
    <p:sldId id="341" r:id="rId29"/>
    <p:sldId id="342" r:id="rId30"/>
    <p:sldId id="343" r:id="rId31"/>
    <p:sldId id="345" r:id="rId32"/>
    <p:sldId id="344" r:id="rId33"/>
    <p:sldId id="346" r:id="rId34"/>
    <p:sldId id="348" r:id="rId35"/>
    <p:sldId id="355" r:id="rId36"/>
    <p:sldId id="352" r:id="rId37"/>
    <p:sldId id="363" r:id="rId38"/>
    <p:sldId id="418" r:id="rId39"/>
    <p:sldId id="362" r:id="rId40"/>
    <p:sldId id="35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 2. Информация" id="{AF58621E-BD60-415D-86D5-F20A2C44DFF4}">
          <p14:sldIdLst>
            <p14:sldId id="682"/>
            <p14:sldId id="409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Тема 2 Представление информации в ЭВМ (аудио, видео)" id="{279F8DB9-BF43-4CF3-A6DE-AD4F7799FC3F}">
          <p14:sldIdLst>
            <p14:sldId id="392"/>
            <p14:sldId id="388"/>
            <p14:sldId id="390"/>
            <p14:sldId id="426"/>
            <p14:sldId id="389"/>
            <p14:sldId id="391"/>
            <p14:sldId id="393"/>
            <p14:sldId id="394"/>
            <p14:sldId id="395"/>
            <p14:sldId id="396"/>
            <p14:sldId id="437"/>
            <p14:sldId id="397"/>
            <p14:sldId id="414"/>
            <p14:sldId id="398"/>
            <p14:sldId id="399"/>
            <p14:sldId id="400"/>
            <p14:sldId id="413"/>
          </p14:sldIdLst>
        </p14:section>
        <p14:section name="Тема 3. Представление данных в компьютере" id="{519BA8C6-F7F8-41BE-91F9-38E03356682E}">
          <p14:sldIdLst>
            <p14:sldId id="411"/>
          </p14:sldIdLst>
        </p14:section>
        <p14:section name="Беззнаковые целые числа" id="{3B71CA1B-7BB1-410B-A4B1-2A420A8374A1}">
          <p14:sldIdLst>
            <p14:sldId id="340"/>
            <p14:sldId id="341"/>
            <p14:sldId id="342"/>
            <p14:sldId id="343"/>
            <p14:sldId id="345"/>
            <p14:sldId id="344"/>
          </p14:sldIdLst>
        </p14:section>
        <p14:section name="Знаковые целые числа" id="{D7ED5F1A-1167-46EA-8CA8-C06C7D2B7E3C}">
          <p14:sldIdLst>
            <p14:sldId id="346"/>
            <p14:sldId id="348"/>
            <p14:sldId id="355"/>
            <p14:sldId id="352"/>
            <p14:sldId id="363"/>
            <p14:sldId id="418"/>
            <p14:sldId id="362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60000"/>
    <a:srgbClr val="0000FF"/>
    <a:srgbClr val="F1FAFD"/>
    <a:srgbClr val="1E659A"/>
    <a:srgbClr val="D4F8D4"/>
    <a:srgbClr val="FADADA"/>
    <a:srgbClr val="F7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70646" autoAdjust="0"/>
  </p:normalViewPr>
  <p:slideViewPr>
    <p:cSldViewPr>
      <p:cViewPr varScale="1">
        <p:scale>
          <a:sx n="81" d="100"/>
          <a:sy n="81" d="100"/>
        </p:scale>
        <p:origin x="20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notesViewPr>
    <p:cSldViewPr>
      <p:cViewPr varScale="1">
        <p:scale>
          <a:sx n="90" d="100"/>
          <a:sy n="90" d="100"/>
        </p:scale>
        <p:origin x="244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Рекомендации:</a:t>
            </a:r>
            <a:endParaRPr lang="en-US" baseline="0" dirty="0"/>
          </a:p>
          <a:p>
            <a:r>
              <a:rPr lang="ru-RU" baseline="0" dirty="0"/>
              <a:t>При прочтении методички до занятия</a:t>
            </a:r>
          </a:p>
          <a:p>
            <a:r>
              <a:rPr lang="ru-RU" baseline="0" dirty="0"/>
              <a:t>задания первого семестра часто можно успеть сделать прямо на занятии.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</a:t>
            </a:r>
            <a:r>
              <a:rPr lang="ru-RU" baseline="0" dirty="0"/>
              <a:t> пропускайте лабораторные занятия если не сданы задачи, потом нагнать очень сложно (сложнее всего старостам, уходящим на две недели на курсы для старост).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Иногда военкомат требует лечь в больницу на две недели на обследование – это не уважительная причина, поскольку от военкомата на время обучения есть отсрочка и они не имеют права отрывать вас от учёбы.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«Теория без</a:t>
            </a:r>
            <a:r>
              <a:rPr lang="ru-RU" baseline="0" dirty="0"/>
              <a:t> практики – бесплодна, п</a:t>
            </a:r>
            <a:r>
              <a:rPr lang="ru-RU" dirty="0"/>
              <a:t>рактика без теории – слепа» - для</a:t>
            </a:r>
            <a:r>
              <a:rPr lang="ru-RU" baseline="0" dirty="0"/>
              <a:t> изучения программирования важны как практика так и теория (в общем то, для всех остальных предметов это также справедливо).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Представление проблемы неверно выбранной кодировки в массовой культуре.</a:t>
            </a:r>
          </a:p>
          <a:p>
            <a:r>
              <a:rPr lang="ru-RU" baseline="0" dirty="0"/>
              <a:t>В настоящее время проблема практически решена повсеместным переходом на кодировку текста </a:t>
            </a:r>
            <a:r>
              <a:rPr lang="en-US" baseline="0" dirty="0"/>
              <a:t>UNICODE.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51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</a:t>
            </a:r>
            <a:r>
              <a:rPr lang="ru-RU" baseline="0" dirty="0"/>
              <a:t> </a:t>
            </a:r>
            <a:r>
              <a:rPr lang="ru-RU" dirty="0"/>
              <a:t>143859</a:t>
            </a:r>
            <a:r>
              <a:rPr lang="en-US" dirty="0"/>
              <a:t> </a:t>
            </a:r>
            <a:r>
              <a:rPr lang="ru-RU" baseline="0" dirty="0"/>
              <a:t>символов юникода </a:t>
            </a:r>
            <a:r>
              <a:rPr lang="ru-RU" dirty="0"/>
              <a:t>87,882 – китайские иероглифы.</a:t>
            </a:r>
            <a:endParaRPr lang="en-US" dirty="0"/>
          </a:p>
          <a:p>
            <a:r>
              <a:rPr lang="ru-RU" dirty="0"/>
              <a:t>В 10 версии стандарта добавили смайлики,</a:t>
            </a:r>
            <a:r>
              <a:rPr lang="ru-RU" baseline="0" dirty="0"/>
              <a:t> и продолжают добавлять новые символы с каждой новой версией стандарта.</a:t>
            </a:r>
          </a:p>
          <a:p>
            <a:r>
              <a:rPr lang="ru-RU" baseline="0" dirty="0"/>
              <a:t>Кстати новый стандарт выходит приблизительно раз в год.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Проблемы </a:t>
            </a:r>
            <a:r>
              <a:rPr lang="ru-RU" dirty="0" err="1"/>
              <a:t>многобайтовых</a:t>
            </a:r>
            <a:r>
              <a:rPr lang="ru-RU" dirty="0"/>
              <a:t> форматов:</a:t>
            </a:r>
          </a:p>
          <a:p>
            <a:r>
              <a:rPr lang="ru-RU" dirty="0"/>
              <a:t>-</a:t>
            </a:r>
            <a:r>
              <a:rPr lang="ru-RU" baseline="0" dirty="0"/>
              <a:t> </a:t>
            </a:r>
            <a:r>
              <a:rPr lang="ru-RU" dirty="0"/>
              <a:t>невозможно быстро определить количество символов в файле – надо анализировать весь файл.</a:t>
            </a:r>
          </a:p>
          <a:p>
            <a:r>
              <a:rPr lang="ru-RU" dirty="0"/>
              <a:t>  В однобайтовых кодировках количество символов равно</a:t>
            </a:r>
            <a:r>
              <a:rPr lang="ru-RU" baseline="0" dirty="0"/>
              <a:t> размеру файла.</a:t>
            </a:r>
          </a:p>
          <a:p>
            <a:r>
              <a:rPr lang="ru-RU" dirty="0"/>
              <a:t>- Сравнение</a:t>
            </a:r>
            <a:r>
              <a:rPr lang="ru-RU" baseline="0" dirty="0"/>
              <a:t> строк на равенство: в разных кодовых таблицах есть похожие символы (русская А и латинская А), а также множество непечатаемых символов (одних пробелов не меньше десятка).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03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9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10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10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4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37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слайде приведено изображение из рекламного материала пакета </a:t>
            </a:r>
            <a:r>
              <a:rPr lang="en-US" dirty="0"/>
              <a:t>CorelDraw</a:t>
            </a:r>
            <a:r>
              <a:rPr lang="ru-RU" dirty="0"/>
              <a:t>, показывающее растровое изображение(слева) и результат его </a:t>
            </a:r>
            <a:r>
              <a:rPr lang="ru-RU" dirty="0" err="1"/>
              <a:t>автотрассировки</a:t>
            </a:r>
            <a:r>
              <a:rPr lang="ru-RU" dirty="0"/>
              <a:t> в векторное изображение(справа).</a:t>
            </a:r>
          </a:p>
          <a:p>
            <a:r>
              <a:rPr lang="ru-RU" dirty="0"/>
              <a:t>Такое преобразование позволило повысить итоговое разрешение и чёткость изображения.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29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sz="1200" dirty="0"/>
              <a:t>Частота выборк</a:t>
            </a:r>
            <a:r>
              <a:rPr lang="ru-RU" sz="1200" dirty="0"/>
              <a:t>и стереосигнала для обеспечения </a:t>
            </a:r>
            <a:r>
              <a:rPr lang="en-US" sz="1200" dirty="0"/>
              <a:t>CD</a:t>
            </a:r>
            <a:r>
              <a:rPr lang="ru-RU" sz="1200" dirty="0"/>
              <a:t> –</a:t>
            </a:r>
            <a:r>
              <a:rPr lang="be-BY" sz="1200" dirty="0"/>
              <a:t> качества звука</a:t>
            </a:r>
            <a:r>
              <a:rPr lang="ru-RU" sz="1200" dirty="0"/>
              <a:t> – 44,1 КГц (44,1 тыс. выборок в секунду на каждый канал), разрядность – 16 бит (2 байта).</a:t>
            </a:r>
            <a:br>
              <a:rPr lang="ru-RU" sz="1200" dirty="0"/>
            </a:br>
            <a:r>
              <a:rPr lang="ru-RU" sz="1200" dirty="0"/>
              <a:t>Объем информации, соответствующей 1 часу звучания – 44100 </a:t>
            </a:r>
            <a:r>
              <a:rPr lang="ru-RU" sz="1200" dirty="0" err="1"/>
              <a:t>отсч</a:t>
            </a:r>
            <a:r>
              <a:rPr lang="ru-RU" sz="1200" dirty="0"/>
              <a:t>./сек.</a:t>
            </a:r>
            <a:r>
              <a:rPr lang="en-US" sz="1200" dirty="0"/>
              <a:t> </a:t>
            </a:r>
            <a:r>
              <a:rPr lang="ru-RU" sz="1200" dirty="0">
                <a:latin typeface="Calibri" panose="020F0502020204030204" pitchFamily="34" charset="0"/>
              </a:rPr>
              <a:t>·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ru-RU" sz="1200" dirty="0"/>
              <a:t>2 канала</a:t>
            </a:r>
            <a:r>
              <a:rPr lang="en-US" sz="1200" dirty="0"/>
              <a:t> </a:t>
            </a:r>
            <a:r>
              <a:rPr lang="ru-RU" sz="1200" dirty="0">
                <a:latin typeface="Calibri" panose="020F0502020204030204" pitchFamily="34" charset="0"/>
              </a:rPr>
              <a:t>·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ru-RU" sz="1200" dirty="0"/>
              <a:t>2 байта</a:t>
            </a:r>
            <a:r>
              <a:rPr lang="en-US" sz="1200" dirty="0"/>
              <a:t> </a:t>
            </a:r>
            <a:r>
              <a:rPr lang="ru-RU" sz="1200" dirty="0">
                <a:latin typeface="Calibri" panose="020F0502020204030204" pitchFamily="34" charset="0"/>
              </a:rPr>
              <a:t>·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ru-RU" sz="1200" dirty="0"/>
              <a:t>3600 сек. = 6</a:t>
            </a:r>
            <a:r>
              <a:rPr lang="en-US" sz="1200" dirty="0"/>
              <a:t>3</a:t>
            </a:r>
            <a:r>
              <a:rPr lang="ru-RU" sz="1200" dirty="0"/>
              <a:t>5 М</a:t>
            </a:r>
            <a:r>
              <a:rPr lang="en-US" sz="1200" dirty="0" err="1"/>
              <a:t>iB</a:t>
            </a:r>
            <a:endParaRPr lang="ru-RU" sz="1200" dirty="0"/>
          </a:p>
          <a:p>
            <a:r>
              <a:rPr lang="ru-RU" sz="1200" dirty="0"/>
              <a:t>С</a:t>
            </a:r>
            <a:r>
              <a:rPr lang="ru-RU" sz="1200" baseline="0" dirty="0"/>
              <a:t> </a:t>
            </a:r>
            <a:r>
              <a:rPr lang="en-US" sz="1200" baseline="0" dirty="0"/>
              <a:t>mp3</a:t>
            </a:r>
            <a:r>
              <a:rPr lang="ru-RU" sz="1200" dirty="0"/>
              <a:t> сжатием</a:t>
            </a:r>
            <a:r>
              <a:rPr lang="en-US" sz="1200" dirty="0"/>
              <a:t> – 1 </a:t>
            </a:r>
            <a:r>
              <a:rPr lang="en-US" sz="1200" dirty="0" err="1"/>
              <a:t>MiB</a:t>
            </a:r>
            <a:r>
              <a:rPr lang="en-US" sz="1200" dirty="0"/>
              <a:t>/</a:t>
            </a:r>
            <a:r>
              <a:rPr lang="ru-RU" sz="1200" dirty="0"/>
              <a:t>минуту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09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Цифровой сигнал часто представляют в бытовом понимание в виде сигнала со ступеньками, однако между отдельными </a:t>
            </a:r>
            <a:r>
              <a:rPr lang="ru-RU" dirty="0" err="1"/>
              <a:t>дискретами</a:t>
            </a:r>
            <a:r>
              <a:rPr lang="ru-RU" dirty="0"/>
              <a:t>-точками может быть "сглаживающая"</a:t>
            </a:r>
            <a:r>
              <a:rPr lang="ru-RU" baseline="0" dirty="0"/>
              <a:t> кривая любого порядка.</a:t>
            </a:r>
          </a:p>
          <a:p>
            <a:r>
              <a:rPr lang="ru-RU" baseline="0" dirty="0"/>
              <a:t>Ступеньки – кривая нулевого порядка, то есть сигнал постоянный.</a:t>
            </a:r>
          </a:p>
          <a:p>
            <a:r>
              <a:rPr lang="ru-RU" baseline="0" dirty="0"/>
              <a:t>Кривая первого порядка – прямая, тут уже дискретность видно не сразу.</a:t>
            </a:r>
          </a:p>
          <a:p>
            <a:r>
              <a:rPr lang="ru-RU" baseline="0" dirty="0"/>
              <a:t>На картинке используется сплайн интерполяция – кривая третьего порядка, без выделения точек и не понятно, что сигнал дискретный, но это именно так.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0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Термин "Информация"</a:t>
            </a:r>
            <a:r>
              <a:rPr lang="ru-RU" baseline="0" dirty="0"/>
              <a:t> это предельно обобщающее понятие, которое сложно осмысленно определить через что либо другое.</a:t>
            </a:r>
          </a:p>
          <a:p>
            <a:endParaRPr lang="ru-RU" dirty="0"/>
          </a:p>
          <a:p>
            <a:r>
              <a:rPr lang="ru-RU" dirty="0"/>
              <a:t>Пример сигнала: изменение уровня</a:t>
            </a:r>
            <a:r>
              <a:rPr lang="ru-RU" baseline="0" dirty="0"/>
              <a:t> </a:t>
            </a:r>
            <a:r>
              <a:rPr lang="ru-RU" dirty="0"/>
              <a:t>давления в какой либо точке в зависимости от времени</a:t>
            </a:r>
            <a:r>
              <a:rPr lang="ru-RU" baseline="0" dirty="0"/>
              <a:t> – звуковой сигнал.</a:t>
            </a:r>
          </a:p>
          <a:p>
            <a:r>
              <a:rPr lang="ru-RU" baseline="0" dirty="0"/>
              <a:t>Пример знака(символа) – в детстве всем объяснили, что вот такой звук (сигнал/изменение давления от времени) обозначает букву А, а другой – букву Б и т</a:t>
            </a:r>
            <a:r>
              <a:rPr lang="en-US" baseline="0" dirty="0"/>
              <a:t>.</a:t>
            </a:r>
            <a:r>
              <a:rPr lang="ru-RU" baseline="0" dirty="0"/>
              <a:t>д. Позже всем объяснили, что на письме он отображается таким-то значком – это всё разнообразные знаки.</a:t>
            </a:r>
          </a:p>
          <a:p>
            <a:r>
              <a:rPr lang="ru-RU" baseline="0" dirty="0"/>
              <a:t>Знаки бывают составными: слово – это составной знак из букв, число – составной знак из цифр.</a:t>
            </a:r>
            <a:endParaRPr lang="ru-RU" dirty="0"/>
          </a:p>
          <a:p>
            <a:r>
              <a:rPr lang="ru-RU" baseline="0" dirty="0"/>
              <a:t>Даже немного раньше букв все научились говорить сообщения – наборы знаков.</a:t>
            </a:r>
          </a:p>
          <a:p>
            <a:r>
              <a:rPr lang="ru-RU" baseline="0" dirty="0"/>
              <a:t>Сообщением часто называют не только набор знаков, но и сигнал через который этот набор передаётся.</a:t>
            </a:r>
          </a:p>
          <a:p>
            <a:r>
              <a:rPr lang="ru-RU" baseline="0" dirty="0"/>
              <a:t>Примеры сообщений: </a:t>
            </a:r>
            <a:r>
              <a:rPr lang="en-US" baseline="0" dirty="0"/>
              <a:t>SMS, </a:t>
            </a:r>
            <a:r>
              <a:rPr lang="ru-RU" baseline="0" dirty="0"/>
              <a:t>сообщение по </a:t>
            </a:r>
            <a:r>
              <a:rPr lang="en-US" baseline="0" dirty="0"/>
              <a:t>Viber’</a:t>
            </a:r>
            <a:r>
              <a:rPr lang="ru-RU" baseline="0" dirty="0"/>
              <a:t>у, песня по радио, книга «Война и мир» (и книга целиком и каждая глава в отдельности это тоже сообщения).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117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Сжатие видео основано на предсказание кадра по предыдущим кадрам и другим частям текущего кадра и сохранении</a:t>
            </a:r>
            <a:r>
              <a:rPr lang="ru-RU" sz="1200" baseline="0" dirty="0"/>
              <a:t> </a:t>
            </a:r>
            <a:r>
              <a:rPr lang="ru-RU" sz="1200" dirty="0"/>
              <a:t>только разницы между предсказанным и наблюдаемым (кодек </a:t>
            </a:r>
            <a:r>
              <a:rPr lang="en-US" sz="1200" dirty="0"/>
              <a:t>H.</a:t>
            </a:r>
            <a:r>
              <a:rPr lang="ru-RU" sz="1200" dirty="0"/>
              <a:t>265)</a:t>
            </a:r>
          </a:p>
          <a:p>
            <a:endParaRPr lang="ru-RU" dirty="0"/>
          </a:p>
          <a:p>
            <a:r>
              <a:rPr lang="ru-RU" dirty="0"/>
              <a:t>Чем сильнее сжатие тем больше потеря</a:t>
            </a:r>
            <a:r>
              <a:rPr lang="ru-RU" baseline="0" dirty="0"/>
              <a:t> качества картинки.</a:t>
            </a:r>
            <a:endParaRPr lang="ru-RU" dirty="0"/>
          </a:p>
          <a:p>
            <a:r>
              <a:rPr lang="ru-RU" dirty="0"/>
              <a:t>Чем сильнее сжатие тем больше ресурсов требуется на сжатие (и на распаковку тоже).</a:t>
            </a:r>
          </a:p>
          <a:p>
            <a:r>
              <a:rPr lang="ru-RU" dirty="0"/>
              <a:t>В</a:t>
            </a:r>
            <a:r>
              <a:rPr lang="ru-RU" baseline="0" dirty="0"/>
              <a:t> системах видеонаблюдения сжатие доходит до 1 бит на кадр, но это скорее рекламный трюк, поскольку зачастую там картинка неизменна 99% времени.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1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86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JPEG 200</a:t>
            </a:r>
            <a:r>
              <a:rPr lang="ru-RU" dirty="0"/>
              <a:t>0</a:t>
            </a:r>
            <a:r>
              <a:rPr lang="ru-RU" baseline="0" dirty="0"/>
              <a:t> позволяет наряду с обычным сжатием с потерями использовать и сжатие без потерь.</a:t>
            </a:r>
          </a:p>
          <a:p>
            <a:r>
              <a:rPr lang="en-US" baseline="0" dirty="0"/>
              <a:t>JPEG </a:t>
            </a:r>
            <a:r>
              <a:rPr lang="ru-RU" baseline="0" dirty="0"/>
              <a:t>2000</a:t>
            </a:r>
            <a:r>
              <a:rPr lang="en-US" baseline="0" dirty="0"/>
              <a:t> </a:t>
            </a:r>
            <a:r>
              <a:rPr lang="ru-RU" baseline="0" dirty="0"/>
              <a:t>разработан уже давно, использует группы пикселей для сжатия выбранные по фрактальному принципу вместо квадратов, что приводит к незаметности границ. Используется редко благодаря возможности патентования алгоритмов в Америке и соответственно обязательным отчислениям с каждой копии программы поддерживающей его.</a:t>
            </a:r>
          </a:p>
          <a:p>
            <a:r>
              <a:rPr lang="en-US" baseline="0" dirty="0"/>
              <a:t>JPEG XR – </a:t>
            </a:r>
            <a:r>
              <a:rPr lang="ru-RU" baseline="0" dirty="0"/>
              <a:t>сжимает ещё лучше, но не может быть использован в </a:t>
            </a:r>
            <a:r>
              <a:rPr lang="ru-RU" baseline="0" dirty="0" err="1"/>
              <a:t>опенсорс</a:t>
            </a:r>
            <a:r>
              <a:rPr lang="ru-RU" baseline="0" dirty="0"/>
              <a:t>, а это перечёркивает множество областей для его применения.</a:t>
            </a:r>
          </a:p>
          <a:p>
            <a:r>
              <a:rPr lang="en-US" baseline="0" dirty="0"/>
              <a:t>Mp3 – </a:t>
            </a:r>
            <a:r>
              <a:rPr lang="ru-RU" baseline="0" dirty="0"/>
              <a:t>это </a:t>
            </a:r>
            <a:r>
              <a:rPr lang="en-US" baseline="0" dirty="0"/>
              <a:t>MPEG-1 layer 3, </a:t>
            </a:r>
            <a:r>
              <a:rPr lang="ru-RU" baseline="0" dirty="0"/>
              <a:t>использует удаление деталей звука, которые не слышны обычным человеком на обычном аудиоплеере (однако меломаны на качественной аудиотехнике заявляют, что различают сжатый звук в </a:t>
            </a:r>
            <a:r>
              <a:rPr lang="en-US" baseline="0" dirty="0"/>
              <a:t>mp3 </a:t>
            </a:r>
            <a:r>
              <a:rPr lang="ru-RU" baseline="0" dirty="0"/>
              <a:t>звук).</a:t>
            </a:r>
            <a:endParaRPr lang="en-US" baseline="0" dirty="0"/>
          </a:p>
          <a:p>
            <a:r>
              <a:rPr lang="en-US" baseline="0" dirty="0"/>
              <a:t>VP8 - </a:t>
            </a:r>
            <a:r>
              <a:rPr lang="ru-RU" baseline="0" dirty="0"/>
              <a:t>видеокодек с открытыми исходными кодами</a:t>
            </a:r>
            <a:r>
              <a:rPr lang="en-US" baseline="0" dirty="0"/>
              <a:t> (</a:t>
            </a:r>
            <a:r>
              <a:rPr lang="ru-RU" baseline="0" dirty="0"/>
              <a:t>фирма-разработчик была куплена </a:t>
            </a:r>
            <a:r>
              <a:rPr lang="en-US" baseline="0" dirty="0"/>
              <a:t>Goggle </a:t>
            </a:r>
            <a:r>
              <a:rPr lang="ru-RU" baseline="0" dirty="0"/>
              <a:t>в 2010, а исходный код открыт), на основе этого кодека основаны форматы хранения видео(</a:t>
            </a:r>
            <a:r>
              <a:rPr lang="en-US" baseline="0" dirty="0" err="1"/>
              <a:t>WebM</a:t>
            </a:r>
            <a:r>
              <a:rPr lang="en-US" baseline="0" dirty="0"/>
              <a:t>) </a:t>
            </a:r>
            <a:r>
              <a:rPr lang="ru-RU" baseline="0" dirty="0"/>
              <a:t>и изображений(</a:t>
            </a:r>
            <a:r>
              <a:rPr lang="en-US" baseline="0" dirty="0" err="1"/>
              <a:t>WebP</a:t>
            </a:r>
            <a:r>
              <a:rPr lang="en-US" baseline="0" dirty="0"/>
              <a:t>)</a:t>
            </a:r>
            <a:r>
              <a:rPr lang="ru-RU" baseline="0" dirty="0"/>
              <a:t>. Исходный код открыт дабы не было препятствий для использования этого кодека на </a:t>
            </a:r>
            <a:r>
              <a:rPr lang="en-US" baseline="0" dirty="0" err="1"/>
              <a:t>youtube</a:t>
            </a:r>
            <a:r>
              <a:rPr lang="en-US" baseline="0" dirty="0"/>
              <a:t>.</a:t>
            </a:r>
            <a:r>
              <a:rPr lang="ru-RU" baseline="0" dirty="0"/>
              <a:t> Уже есть следующая версия этого кодека </a:t>
            </a:r>
            <a:r>
              <a:rPr lang="en-US" baseline="0" dirty="0"/>
              <a:t>VP9.</a:t>
            </a:r>
          </a:p>
          <a:p>
            <a:r>
              <a:rPr lang="ru-RU" baseline="0" dirty="0" err="1"/>
              <a:t>Проприетарные</a:t>
            </a:r>
            <a:r>
              <a:rPr lang="ru-RU" baseline="0" dirty="0"/>
              <a:t> аналоги</a:t>
            </a:r>
            <a:r>
              <a:rPr lang="en-US" baseline="0" dirty="0"/>
              <a:t> </a:t>
            </a:r>
            <a:r>
              <a:rPr lang="ru-RU" baseline="0" dirty="0"/>
              <a:t>(по качеству сжатия</a:t>
            </a:r>
            <a:r>
              <a:rPr lang="en-US" baseline="0" dirty="0"/>
              <a:t> </a:t>
            </a:r>
            <a:r>
              <a:rPr lang="ru-RU" baseline="0" dirty="0"/>
              <a:t>и размеру итогового файла):</a:t>
            </a:r>
          </a:p>
          <a:p>
            <a:r>
              <a:rPr lang="en-US" baseline="0" dirty="0"/>
              <a:t>H.264 H.265</a:t>
            </a:r>
          </a:p>
          <a:p>
            <a:r>
              <a:rPr lang="en-US" baseline="0" dirty="0" err="1"/>
              <a:t>Matroska</a:t>
            </a:r>
            <a:r>
              <a:rPr lang="en-US" baseline="0" dirty="0"/>
              <a:t>, </a:t>
            </a:r>
            <a:r>
              <a:rPr lang="en-US" baseline="0" dirty="0" err="1"/>
              <a:t>avi</a:t>
            </a:r>
            <a:r>
              <a:rPr lang="en-US" baseline="0" dirty="0"/>
              <a:t>, mp4</a:t>
            </a:r>
            <a:r>
              <a:rPr lang="ru-RU" baseline="0" dirty="0"/>
              <a:t>, </a:t>
            </a:r>
            <a:r>
              <a:rPr lang="en-US" baseline="0" dirty="0" err="1"/>
              <a:t>ogg</a:t>
            </a:r>
            <a:r>
              <a:rPr lang="en-US" baseline="0" dirty="0"/>
              <a:t> – </a:t>
            </a:r>
            <a:r>
              <a:rPr lang="ru-RU" baseline="0" dirty="0"/>
              <a:t>это контейнеры, внутри файлов с таким расширением видеопоток может быть сжат любым кодеком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286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этой лекции рассматриваются основные форматы представления чисел в компьютере: знаковые и </a:t>
            </a:r>
            <a:r>
              <a:rPr lang="ru-RU" dirty="0" err="1"/>
              <a:t>беззнаковые</a:t>
            </a:r>
            <a:r>
              <a:rPr lang="ru-RU" dirty="0"/>
              <a:t> целочисленные типы, а также вещественные.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62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рисунке скриншот</a:t>
            </a:r>
            <a:r>
              <a:rPr lang="ru-RU" baseline="0" dirty="0"/>
              <a:t> программы «логический анализатор» отображающей сигнал передаваемый физически по медному проводу по стандарту </a:t>
            </a:r>
            <a:r>
              <a:rPr lang="en-US" baseline="0" dirty="0"/>
              <a:t>RS-232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baseline="0" dirty="0"/>
              <a:t>Активные уровни – логическая </a:t>
            </a:r>
            <a:r>
              <a:rPr lang="en-US" baseline="0" dirty="0"/>
              <a:t>“1” </a:t>
            </a:r>
            <a:r>
              <a:rPr lang="ru-RU" baseline="0" dirty="0"/>
              <a:t>– высокий уровень потенциал, и логический </a:t>
            </a:r>
            <a:r>
              <a:rPr lang="en-US" baseline="0" dirty="0"/>
              <a:t>“0”</a:t>
            </a:r>
            <a:r>
              <a:rPr lang="ru-RU" baseline="0" dirty="0"/>
              <a:t> – низкий уровень.</a:t>
            </a:r>
          </a:p>
          <a:p>
            <a:r>
              <a:rPr lang="ru-RU" baseline="0" dirty="0"/>
              <a:t>Красным закрашены области, где передаётся признак начала передачи байта и его конца – в данном случае это "служебная информация стандарта".</a:t>
            </a:r>
            <a:endParaRPr lang="en-US" baseline="0" dirty="0"/>
          </a:p>
          <a:p>
            <a:r>
              <a:rPr lang="ru-RU" baseline="0" dirty="0"/>
              <a:t>Если ничего не передаётся по проводу в нём постоянно "висит" потенциал соответствующий логической единице и первый переход в логический «0» показывает начало передачи сообщения. Чтобы "стартовый" логический «0» успел зафиксироваться принимающей стороной его выдерживают в течении времени передачи одного бита.</a:t>
            </a:r>
          </a:p>
          <a:p>
            <a:r>
              <a:rPr lang="ru-RU" baseline="0" dirty="0"/>
              <a:t>Каждый бит занимает фиксированное время, на этом примере скорость передачи 9600 бит в секунду, то есть 1 бит занимает 104 </a:t>
            </a:r>
            <a:r>
              <a:rPr lang="ru-RU" baseline="0" dirty="0" err="1"/>
              <a:t>мс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Далее следует передача одного байта – потенциал в линии (логический "0" или логическая "1" передаёт отдельные биты одного байта, при этом каждый бит передаётся в течении ранее оговоренного фиксированного времени). Завершается передача байта стоповым битом – "1". Он включён в протокол, чтобы после него было возможно различить начало стартового бита следующего байта.</a:t>
            </a:r>
          </a:p>
          <a:p>
            <a:endParaRPr lang="ru-RU" baseline="0" dirty="0"/>
          </a:p>
          <a:p>
            <a:r>
              <a:rPr lang="ru-RU" baseline="0" dirty="0"/>
              <a:t>Показанное на этом слайде должно пригодиться при решении задач на лабораторных работах:</a:t>
            </a:r>
          </a:p>
          <a:p>
            <a:r>
              <a:rPr lang="ru-RU" baseline="0" dirty="0"/>
              <a:t>1.8</a:t>
            </a:r>
            <a:r>
              <a:rPr lang="en-US" baseline="0" dirty="0"/>
              <a:t>a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1</a:t>
            </a:r>
            <a:r>
              <a:rPr lang="en-US" baseline="0" dirty="0"/>
              <a:t>.</a:t>
            </a:r>
            <a:r>
              <a:rPr lang="ru-RU" baseline="0" dirty="0"/>
              <a:t>6</a:t>
            </a:r>
            <a:r>
              <a:rPr lang="en-US" baseline="0" dirty="0"/>
              <a:t>b</a:t>
            </a:r>
            <a:r>
              <a:rPr lang="ru-RU" baseline="0" dirty="0"/>
              <a:t> (побитовые операции), 4.3</a:t>
            </a:r>
            <a:r>
              <a:rPr lang="en-US" baseline="0" dirty="0"/>
              <a:t>a, 4.2b(</a:t>
            </a:r>
            <a:r>
              <a:rPr lang="ru-RU" baseline="0" dirty="0"/>
              <a:t>перевод чисел из одной системы счисления в другую)</a:t>
            </a:r>
            <a:endParaRPr lang="en-US" baseline="0" dirty="0"/>
          </a:p>
          <a:p>
            <a:r>
              <a:rPr lang="en-US" baseline="0" dirty="0"/>
              <a:t>6.</a:t>
            </a:r>
            <a:r>
              <a:rPr lang="ru-RU" baseline="0" dirty="0"/>
              <a:t>4</a:t>
            </a:r>
            <a:r>
              <a:rPr lang="en-US" baseline="0" dirty="0"/>
              <a:t>b</a:t>
            </a:r>
            <a:r>
              <a:rPr lang="ru-RU" baseline="0" dirty="0"/>
              <a:t> (второй семестр)</a:t>
            </a:r>
            <a:r>
              <a:rPr lang="en-US" baseline="0" dirty="0"/>
              <a:t> – </a:t>
            </a:r>
            <a:r>
              <a:rPr lang="ru-RU" baseline="0" dirty="0"/>
              <a:t>представление чисел в формате </a:t>
            </a:r>
            <a:r>
              <a:rPr lang="en-US" baseline="0" dirty="0"/>
              <a:t>float </a:t>
            </a:r>
            <a:r>
              <a:rPr lang="ru-RU" baseline="0" dirty="0"/>
              <a:t>по битам.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25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LSB </a:t>
            </a:r>
            <a:r>
              <a:rPr lang="ru-RU" dirty="0"/>
              <a:t>(</a:t>
            </a:r>
            <a:r>
              <a:rPr lang="en-US" dirty="0"/>
              <a:t>least</a:t>
            </a:r>
            <a:r>
              <a:rPr lang="en-US" baseline="0" dirty="0"/>
              <a:t> significant bit) </a:t>
            </a:r>
            <a:r>
              <a:rPr lang="ru-RU" dirty="0"/>
              <a:t>– обозначение для младшего значащего бита числа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MSB </a:t>
            </a:r>
            <a:r>
              <a:rPr lang="ru-RU" dirty="0"/>
              <a:t>(</a:t>
            </a:r>
            <a:r>
              <a:rPr lang="en-US" dirty="0"/>
              <a:t>most</a:t>
            </a:r>
            <a:r>
              <a:rPr lang="en-US" baseline="0" dirty="0"/>
              <a:t> significant bit) </a:t>
            </a:r>
            <a:r>
              <a:rPr lang="ru-RU" dirty="0"/>
              <a:t>– обозначение для старшего</a:t>
            </a:r>
            <a:r>
              <a:rPr lang="ru-RU" baseline="0" dirty="0"/>
              <a:t> </a:t>
            </a:r>
            <a:r>
              <a:rPr lang="ru-RU" dirty="0"/>
              <a:t>значащего бита числа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</a:t>
            </a:r>
            <a:r>
              <a:rPr lang="ru-RU" baseline="0" dirty="0"/>
              <a:t> разных протоколах числа передаются либо </a:t>
            </a:r>
            <a:r>
              <a:rPr lang="en-US" baseline="0" dirty="0"/>
              <a:t>LSB </a:t>
            </a:r>
            <a:r>
              <a:rPr lang="ru-RU" baseline="0" dirty="0"/>
              <a:t>вперёд либо </a:t>
            </a:r>
            <a:r>
              <a:rPr lang="en-US" baseline="0" dirty="0"/>
              <a:t>MSB</a:t>
            </a:r>
            <a:r>
              <a:rPr lang="ru-RU" baseline="0" dirty="0"/>
              <a:t> и это всегда оговаривается.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en-US" baseline="0" dirty="0"/>
              <a:t>RS232 </a:t>
            </a:r>
            <a:r>
              <a:rPr lang="ru-RU" baseline="0" dirty="0"/>
              <a:t>передача идёт младшим битом вперёд, поэтому</a:t>
            </a:r>
            <a:endParaRPr lang="ru-RU" dirty="0"/>
          </a:p>
          <a:p>
            <a:r>
              <a:rPr lang="ru-RU" dirty="0"/>
              <a:t>переворачиваем числа</a:t>
            </a:r>
            <a:r>
              <a:rPr lang="ru-RU" baseline="0" dirty="0"/>
              <a:t> </a:t>
            </a:r>
            <a:r>
              <a:rPr lang="ru-RU" dirty="0"/>
              <a:t>поскольку в</a:t>
            </a:r>
            <a:r>
              <a:rPr lang="ru-RU" baseline="0" dirty="0"/>
              <a:t> позиционной записи старшие разряды слева.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187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обычно используемой нами позиционной десятичной системе счисления</a:t>
            </a:r>
            <a:r>
              <a:rPr lang="ru-RU" baseline="0" dirty="0"/>
              <a:t>, старшие разряды располагаются слева и вес цифры зависит от того в какой позиции она находится.</a:t>
            </a:r>
          </a:p>
          <a:p>
            <a:r>
              <a:rPr lang="ru-RU" baseline="0" dirty="0"/>
              <a:t>Для записи двоичных чисел используется тоже позиционная система, только вес каждого разряда представляет из себя не 10 в степени номера разряда, а 2.</a:t>
            </a:r>
          </a:p>
          <a:p>
            <a:r>
              <a:rPr lang="ru-RU" baseline="0" dirty="0"/>
              <a:t>Для шестнадцатеричной системы формула та же, но основание уже 16.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18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Переводите передаваемые</a:t>
            </a:r>
            <a:r>
              <a:rPr lang="ru-RU" baseline="0" dirty="0"/>
              <a:t> по линии байты из двоичной системы счисления в  десятичную</a:t>
            </a:r>
            <a:r>
              <a:rPr lang="ru-RU" dirty="0"/>
              <a:t> </a:t>
            </a:r>
            <a:r>
              <a:rPr lang="ru-RU" baseline="0" dirty="0"/>
              <a:t>и</a:t>
            </a:r>
            <a:br>
              <a:rPr lang="ru-RU" baseline="0" dirty="0"/>
            </a:br>
            <a:r>
              <a:rPr lang="ru-RU" baseline="0" dirty="0"/>
              <a:t>проверьте, что перевод верен переведя результат обратно.</a:t>
            </a:r>
          </a:p>
          <a:p>
            <a:r>
              <a:rPr lang="ru-RU" baseline="0" dirty="0"/>
              <a:t>Такой вопрос я часто задаю на экзамене в качестве последней соломинки когда не уверен что ставить 2 или 4 – так что знать правила перевода должны все.</a:t>
            </a:r>
            <a:endParaRPr lang="ru-RU" dirty="0"/>
          </a:p>
          <a:p>
            <a:endParaRPr lang="ru-RU" dirty="0"/>
          </a:p>
          <a:p>
            <a:r>
              <a:rPr lang="ru-RU" dirty="0"/>
              <a:t>* Без калькулятора – на экзамене его не будет.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32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</a:t>
            </a:r>
            <a:r>
              <a:rPr lang="ru-RU" baseline="0" dirty="0"/>
              <a:t> то же самое, но считаем что передаётся одно число из 16 бит:</a:t>
            </a:r>
          </a:p>
          <a:p>
            <a:r>
              <a:rPr lang="ru-RU" baseline="0" dirty="0"/>
              <a:t>по стандарту число разбивается на отдельные байты, но потом при приёме воспринимается как единое 16 битное число. Как и с битами, байты передаются младшим вперёд.</a:t>
            </a:r>
          </a:p>
          <a:p>
            <a:r>
              <a:rPr lang="ru-RU" baseline="0" dirty="0"/>
              <a:t>Примечание:</a:t>
            </a:r>
            <a:endParaRPr lang="en-US" baseline="0" dirty="0"/>
          </a:p>
          <a:p>
            <a:r>
              <a:rPr lang="ru-RU" baseline="0" dirty="0"/>
              <a:t>Порядок следования байт в </a:t>
            </a:r>
            <a:r>
              <a:rPr lang="ru-RU" baseline="0" dirty="0" err="1"/>
              <a:t>многобайтовых</a:t>
            </a:r>
            <a:r>
              <a:rPr lang="ru-RU" baseline="0" dirty="0"/>
              <a:t> числах на архитектуре </a:t>
            </a:r>
            <a:r>
              <a:rPr lang="en-US" baseline="0" dirty="0"/>
              <a:t>x86 </a:t>
            </a:r>
            <a:r>
              <a:rPr lang="ru-RU" baseline="0" dirty="0"/>
              <a:t>от </a:t>
            </a:r>
            <a:r>
              <a:rPr lang="en-US" baseline="0" dirty="0"/>
              <a:t>Intel </a:t>
            </a:r>
            <a:r>
              <a:rPr lang="ru-RU" baseline="0" dirty="0"/>
              <a:t>младшим байтом вперёд. При передаче данных по сети по стандарту </a:t>
            </a:r>
            <a:r>
              <a:rPr lang="en-US" baseline="0" dirty="0"/>
              <a:t>Ethernet</a:t>
            </a:r>
            <a:r>
              <a:rPr lang="ru-RU" baseline="0" dirty="0"/>
              <a:t> используется формат старшим байтом вперёд.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Такое представление беззнаковых двоичных чисел называется </a:t>
            </a:r>
            <a:r>
              <a:rPr lang="ru-RU" b="1" u="sng" baseline="0" dirty="0"/>
              <a:t>прямой двоичный код</a:t>
            </a:r>
            <a:r>
              <a:rPr lang="ru-RU" b="1" baseline="0" dirty="0"/>
              <a:t>.</a:t>
            </a:r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6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представления</a:t>
            </a:r>
            <a:r>
              <a:rPr lang="ru-RU" baseline="0" dirty="0"/>
              <a:t> целых положительных чисел существует ряд типов переменных. В зависимости от требуемого диапазона могут применяться одна, двух, четырёх и восьми байтовые переменные. Соответствующие типы и их диапазоны возможных значений перечислены в таблице.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 1:</a:t>
            </a:r>
          </a:p>
          <a:p>
            <a:r>
              <a:rPr lang="ru-RU" baseline="0" dirty="0"/>
              <a:t>В колонке константы указаны обозначения названия стандартных констант имеющих значение верхней границы диапазона допустимых значений для соответствующего типа переменной. К</a:t>
            </a:r>
            <a:r>
              <a:rPr lang="ru-RU" dirty="0"/>
              <a:t>онстанты</a:t>
            </a:r>
            <a:r>
              <a:rPr lang="ru-RU" baseline="0" dirty="0"/>
              <a:t> вводились разными людьми в разное время на разных операционных системах</a:t>
            </a:r>
            <a:r>
              <a:rPr lang="en-US" baseline="0" dirty="0"/>
              <a:t>. </a:t>
            </a:r>
            <a:r>
              <a:rPr lang="ru-RU" baseline="0" dirty="0"/>
              <a:t>Сейчас в исходниках программ встречаются оба варианта.</a:t>
            </a:r>
          </a:p>
          <a:p>
            <a:r>
              <a:rPr lang="ru-RU" baseline="0" dirty="0"/>
              <a:t>Для их использования необходимо включить файл </a:t>
            </a:r>
            <a:r>
              <a:rPr lang="en-US" baseline="0" dirty="0"/>
              <a:t>limits.h </a:t>
            </a:r>
            <a:r>
              <a:rPr lang="ru-RU" baseline="0" dirty="0"/>
              <a:t>как указано в примечании внизу таблицы.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 2:</a:t>
            </a:r>
          </a:p>
          <a:p>
            <a:r>
              <a:rPr lang="ru-RU" baseline="0" dirty="0"/>
              <a:t>Если в программе требуется проинициализировать переменную максимальным возможным числом, то следует использовать текстовое обозначение из последней колонки таблицы, поскольку если в коде программы присутствует такое обозначение, то сразу понятно, что хотел написать программист. Если же записать в виде числа, то это становится не очевидно. Особенно если значение не крайнее, а например </a:t>
            </a:r>
            <a:r>
              <a:rPr lang="en-US" baseline="0" dirty="0"/>
              <a:t>UCHAR_MAX –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 3:</a:t>
            </a:r>
          </a:p>
          <a:p>
            <a:r>
              <a:rPr lang="ru-RU" baseline="0" dirty="0"/>
              <a:t>В колонке тип указаны названия соответствующих типов:</a:t>
            </a:r>
          </a:p>
          <a:p>
            <a:r>
              <a:rPr lang="ru-RU" baseline="0" dirty="0"/>
              <a:t>мелкими синими буквами – встроенные, родные для </a:t>
            </a:r>
            <a:r>
              <a:rPr lang="en-US" baseline="0" dirty="0"/>
              <a:t>C++</a:t>
            </a:r>
            <a:r>
              <a:rPr lang="ru-RU" baseline="0" dirty="0"/>
              <a:t>,</a:t>
            </a:r>
          </a:p>
          <a:p>
            <a:r>
              <a:rPr lang="ru-RU" baseline="0" dirty="0"/>
              <a:t>заглавными чёрными буквами – переопределённые, введены</a:t>
            </a:r>
            <a:r>
              <a:rPr lang="en-US" baseline="0" dirty="0"/>
              <a:t> </a:t>
            </a:r>
            <a:r>
              <a:rPr lang="ru-RU" baseline="0" dirty="0"/>
              <a:t>чтобы меньше писать</a:t>
            </a:r>
            <a:r>
              <a:rPr lang="en-US" baseline="0" dirty="0"/>
              <a:t> unsigned (unsigned – </a:t>
            </a:r>
            <a:r>
              <a:rPr lang="ru-RU" baseline="0" dirty="0"/>
              <a:t>модификатор типа переменных, обозначающий что тип </a:t>
            </a:r>
            <a:r>
              <a:rPr lang="ru-RU" baseline="0" dirty="0" err="1"/>
              <a:t>беззнаковый</a:t>
            </a:r>
            <a:r>
              <a:rPr lang="ru-RU" baseline="0" dirty="0"/>
              <a:t>).</a:t>
            </a:r>
          </a:p>
          <a:p>
            <a:endParaRPr lang="ru-RU" baseline="0" dirty="0"/>
          </a:p>
          <a:p>
            <a:r>
              <a:rPr lang="ru-RU" baseline="0" dirty="0"/>
              <a:t>Примечание</a:t>
            </a:r>
            <a:r>
              <a:rPr lang="en-US" baseline="0" dirty="0"/>
              <a:t> </a:t>
            </a:r>
            <a:r>
              <a:rPr lang="ru-RU" baseline="0" dirty="0"/>
              <a:t>4: </a:t>
            </a:r>
          </a:p>
          <a:p>
            <a:r>
              <a:rPr lang="ru-RU" dirty="0"/>
              <a:t>переменная типа </a:t>
            </a:r>
            <a:r>
              <a:rPr lang="en-US" dirty="0"/>
              <a:t>int</a:t>
            </a:r>
            <a:r>
              <a:rPr lang="en-US" baseline="0" dirty="0"/>
              <a:t> </a:t>
            </a:r>
            <a:r>
              <a:rPr lang="ru-RU" baseline="0" dirty="0"/>
              <a:t>– особенная, её размер зависит от архитектуры на которой компилируется программа: если под 8 битной архитектурой, то </a:t>
            </a:r>
            <a:r>
              <a:rPr lang="en-US" baseline="0" dirty="0"/>
              <a:t>int </a:t>
            </a:r>
            <a:r>
              <a:rPr lang="ru-RU" baseline="0" dirty="0"/>
              <a:t>будет занимать 8 бит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Arduino, PIC), </a:t>
            </a:r>
            <a:r>
              <a:rPr lang="ru-RU" baseline="0" dirty="0"/>
              <a:t>если под 16 битной – то 16 бит, если под 32 битной – то 32. Однако при переходе на 64 битную архитектуру правило нарушили, и на 64 битной архитектуре всё равно </a:t>
            </a:r>
            <a:r>
              <a:rPr lang="en-US" baseline="0" dirty="0"/>
              <a:t>int - </a:t>
            </a:r>
            <a:r>
              <a:rPr lang="ru-RU" baseline="0" dirty="0"/>
              <a:t>32 бита. Имейте это в виду и лучше прописывайте явно размер переменной используя тип </a:t>
            </a:r>
            <a:r>
              <a:rPr lang="en-US" baseline="0" dirty="0"/>
              <a:t>__int32.</a:t>
            </a:r>
          </a:p>
          <a:p>
            <a:endParaRPr lang="ru-RU" baseline="0" dirty="0"/>
          </a:p>
          <a:p>
            <a:r>
              <a:rPr lang="ru-RU" baseline="0" dirty="0"/>
              <a:t>Примечание 5:</a:t>
            </a:r>
          </a:p>
          <a:p>
            <a:r>
              <a:rPr lang="ru-RU" baseline="0" dirty="0"/>
              <a:t>Тип переменной </a:t>
            </a:r>
            <a:r>
              <a:rPr lang="en-US" baseline="0" dirty="0"/>
              <a:t>word – 2</a:t>
            </a:r>
            <a:r>
              <a:rPr lang="ru-RU" baseline="0" dirty="0"/>
              <a:t> байта, в настоящее время не используется, а вот </a:t>
            </a:r>
            <a:r>
              <a:rPr lang="en-US" baseline="0" dirty="0"/>
              <a:t>DWORD </a:t>
            </a:r>
            <a:r>
              <a:rPr lang="ru-RU" baseline="0" dirty="0"/>
              <a:t>используется (</a:t>
            </a:r>
            <a:r>
              <a:rPr lang="en-US" baseline="0" dirty="0"/>
              <a:t>double word – </a:t>
            </a:r>
            <a:r>
              <a:rPr lang="ru-RU" baseline="0" dirty="0"/>
              <a:t>двойное слово – 4 байта).</a:t>
            </a:r>
          </a:p>
          <a:p>
            <a:r>
              <a:rPr lang="ru-RU" baseline="0" dirty="0"/>
              <a:t>Вместо типа </a:t>
            </a:r>
            <a:r>
              <a:rPr lang="en-US" baseline="0" dirty="0"/>
              <a:t>word </a:t>
            </a:r>
            <a:r>
              <a:rPr lang="ru-RU" baseline="0" dirty="0"/>
              <a:t>используется обозначение </a:t>
            </a:r>
            <a:r>
              <a:rPr lang="en-US" baseline="0" dirty="0"/>
              <a:t>short.</a:t>
            </a:r>
          </a:p>
          <a:p>
            <a:endParaRPr lang="en-US" baseline="0" dirty="0"/>
          </a:p>
          <a:p>
            <a:r>
              <a:rPr lang="ru-RU" baseline="0" dirty="0"/>
              <a:t>Примечание 6:</a:t>
            </a:r>
            <a:endParaRPr lang="en-US" baseline="0" dirty="0"/>
          </a:p>
          <a:p>
            <a:r>
              <a:rPr lang="en-US" baseline="0" dirty="0" err="1"/>
              <a:t>wchar_t</a:t>
            </a:r>
            <a:r>
              <a:rPr lang="en-US" baseline="0" dirty="0"/>
              <a:t> – </a:t>
            </a:r>
            <a:r>
              <a:rPr lang="ru-RU" baseline="0" dirty="0"/>
              <a:t>стандартный тип для представления 1 символа в </a:t>
            </a:r>
            <a:r>
              <a:rPr lang="en-US" baseline="0" dirty="0"/>
              <a:t>UNICODE </a:t>
            </a:r>
            <a:r>
              <a:rPr lang="ru-RU" baseline="0" dirty="0"/>
              <a:t>кодировке, но конкретная реализация находится на совести разработчика компилятора. Поэтому в </a:t>
            </a:r>
            <a:r>
              <a:rPr lang="en-US" baseline="0" dirty="0"/>
              <a:t>Microsoft Windows </a:t>
            </a:r>
            <a:r>
              <a:rPr lang="ru-RU" baseline="0" dirty="0"/>
              <a:t>предполагается что он занимает 2 байта (16 бит), а в </a:t>
            </a:r>
            <a:r>
              <a:rPr lang="en-US" baseline="0" dirty="0"/>
              <a:t>GNU/Linux</a:t>
            </a:r>
            <a:r>
              <a:rPr lang="ru-RU" baseline="0" dirty="0"/>
              <a:t> 4 байта или 32 бита.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46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</a:t>
            </a:r>
            <a:r>
              <a:rPr lang="ru-RU" baseline="0" dirty="0"/>
              <a:t> </a:t>
            </a:r>
            <a:r>
              <a:rPr lang="ru-RU" dirty="0"/>
              <a:t>как можно сохранить в</a:t>
            </a:r>
            <a:r>
              <a:rPr lang="ru-RU" baseline="0" dirty="0"/>
              <a:t> компьютере </a:t>
            </a:r>
            <a:r>
              <a:rPr lang="ru-RU" dirty="0"/>
              <a:t>обычное</a:t>
            </a:r>
            <a:r>
              <a:rPr lang="ru-RU" baseline="0" dirty="0"/>
              <a:t> </a:t>
            </a:r>
            <a:r>
              <a:rPr lang="ru-RU" dirty="0"/>
              <a:t>сообщение в виде предложения сказанного вслух,</a:t>
            </a:r>
            <a:r>
              <a:rPr lang="ru-RU" baseline="0" dirty="0"/>
              <a:t> оно представлено через "сигнал" изменения физической величины – давления воздуха. Изменение физической величины является аналоговым (непрерывным) сигналом.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27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для уменьшения операций перевода чисел</a:t>
            </a:r>
            <a:r>
              <a:rPr lang="ru-RU" baseline="0" dirty="0"/>
              <a:t> между десятичной и шестнадцатеричной системами числа сразу хранят в десятичной системе счисления. Такое представление получило название</a:t>
            </a:r>
            <a:endParaRPr lang="ru-RU" dirty="0"/>
          </a:p>
          <a:p>
            <a:r>
              <a:rPr lang="ru-RU" b="1" dirty="0"/>
              <a:t>двоично-десятичный код (</a:t>
            </a:r>
            <a:r>
              <a:rPr lang="en-US" b="1" dirty="0"/>
              <a:t>binary</a:t>
            </a:r>
            <a:r>
              <a:rPr lang="en-US" dirty="0"/>
              <a:t>-</a:t>
            </a:r>
            <a:r>
              <a:rPr lang="en-US" b="1" dirty="0"/>
              <a:t>coded</a:t>
            </a:r>
            <a:r>
              <a:rPr lang="en-US" dirty="0"/>
              <a:t> </a:t>
            </a:r>
            <a:r>
              <a:rPr lang="en-US" b="1" dirty="0"/>
              <a:t>decimal </a:t>
            </a:r>
            <a:r>
              <a:rPr lang="ru-RU" b="1" dirty="0"/>
              <a:t>или</a:t>
            </a:r>
            <a:r>
              <a:rPr lang="ru-RU" b="1" baseline="0" dirty="0"/>
              <a:t> </a:t>
            </a:r>
            <a:r>
              <a:rPr lang="en-US" b="1" baseline="0" dirty="0"/>
              <a:t>BCD</a:t>
            </a:r>
            <a:r>
              <a:rPr lang="en-US" b="1" dirty="0"/>
              <a:t>)</a:t>
            </a:r>
            <a:r>
              <a:rPr lang="ru-RU" b="1" dirty="0"/>
              <a:t>. </a:t>
            </a:r>
            <a:r>
              <a:rPr lang="ru-RU" dirty="0"/>
              <a:t>Чаще всего оно используется в микропроцессорах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ru-RU" baseline="0" dirty="0"/>
              <a:t> представления десятичных чисел на основе шестнадцатеричных регистров.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таком формате каждые четыре бита из байта кодируют одну десятичную цифру. Значения 10-15 являются запрещёнными и не используются. В каждом байте хранятся по две десятичных цифры.</a:t>
            </a:r>
            <a:endParaRPr lang="ru-RU" dirty="0"/>
          </a:p>
          <a:p>
            <a:r>
              <a:rPr lang="ru-RU" baseline="0" dirty="0"/>
              <a:t>Этот формат позволяет не переводить каждое число перед выводом, а сразу проводить операции в десятичной системе счисления.</a:t>
            </a:r>
          </a:p>
          <a:p>
            <a:r>
              <a:rPr lang="ru-RU" baseline="0" dirty="0"/>
              <a:t>Есть даже специальные машинные инструкции, чтобы выполнять вычисления в формате </a:t>
            </a:r>
            <a:r>
              <a:rPr lang="en-US" baseline="0" dirty="0"/>
              <a:t>BCD</a:t>
            </a:r>
            <a:r>
              <a:rPr lang="ru-RU" baseline="0" dirty="0"/>
              <a:t> (сложение и вычитание).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88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не указывать "знаковость" при объявлении (модификаторы </a:t>
            </a:r>
            <a:r>
              <a:rPr lang="en-US" dirty="0">
                <a:solidFill>
                  <a:srgbClr val="0000FF"/>
                </a:solidFill>
              </a:rPr>
              <a:t>signed</a:t>
            </a:r>
            <a:r>
              <a:rPr lang="en-US" baseline="0" dirty="0">
                <a:solidFill>
                  <a:srgbClr val="0000FF"/>
                </a:solidFill>
              </a:rPr>
              <a:t> </a:t>
            </a:r>
            <a:r>
              <a:rPr lang="ru-RU" baseline="0" dirty="0"/>
              <a:t>или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</a:t>
            </a:r>
            <a:r>
              <a:rPr lang="en-US" baseline="0" dirty="0"/>
              <a:t>)</a:t>
            </a:r>
            <a:r>
              <a:rPr lang="ru-RU" dirty="0"/>
              <a:t>,</a:t>
            </a:r>
            <a:r>
              <a:rPr lang="ru-RU" baseline="0" dirty="0"/>
              <a:t> то переменная </a:t>
            </a:r>
            <a:r>
              <a:rPr lang="ru-RU" dirty="0"/>
              <a:t>по</a:t>
            </a:r>
            <a:r>
              <a:rPr lang="ru-RU" baseline="0" dirty="0"/>
              <a:t> умолчанию считается знаковой (</a:t>
            </a:r>
            <a:r>
              <a:rPr lang="en-US" baseline="0" dirty="0"/>
              <a:t>s</a:t>
            </a:r>
            <a:r>
              <a:rPr lang="en-US" dirty="0"/>
              <a:t>igned</a:t>
            </a:r>
            <a:r>
              <a:rPr lang="ru-RU" dirty="0"/>
              <a:t>)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Поэтому в таблице это слово закрашено серым – можно писать, а можно опустить.</a:t>
            </a:r>
          </a:p>
          <a:p>
            <a:r>
              <a:rPr lang="ru-RU" baseline="0" dirty="0"/>
              <a:t>Диапазон на 1 бит меньше, поскольку в этом бите хранится знак.</a:t>
            </a:r>
          </a:p>
          <a:p>
            <a:r>
              <a:rPr lang="ru-RU" baseline="0" dirty="0"/>
              <a:t>Диапазон не</a:t>
            </a:r>
            <a:r>
              <a:rPr lang="en-US" baseline="0" dirty="0"/>
              <a:t>c</a:t>
            </a:r>
            <a:r>
              <a:rPr lang="ru-RU" baseline="0" dirty="0" err="1"/>
              <a:t>имметричный</a:t>
            </a:r>
            <a:r>
              <a:rPr lang="ru-RU" baseline="0" dirty="0"/>
              <a:t>, поскольку число возможных значений всегда кратно 2, и одно из значений 0.</a:t>
            </a:r>
          </a:p>
          <a:p>
            <a:r>
              <a:rPr lang="ru-RU" baseline="0" dirty="0"/>
              <a:t>Обозначения заглавными буквами тоже есть – но проще использовать встроенные типы, поскольку они достаточно короткие.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95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мы получаем естественное представление отрицательных чисел в двоичной системе счисления.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390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видно, операции</a:t>
            </a:r>
            <a:r>
              <a:rPr lang="ru-RU" baseline="0" dirty="0"/>
              <a:t> сложения и вычитания делаются аналогично как с </a:t>
            </a:r>
            <a:r>
              <a:rPr lang="ru-RU" baseline="0" dirty="0" err="1"/>
              <a:t>беззнаковыми</a:t>
            </a:r>
            <a:r>
              <a:rPr lang="ru-RU" baseline="0" dirty="0"/>
              <a:t> так и со знаковыми целыми числами. Однако отличается интерпретация бинарного представления чисел.</a:t>
            </a:r>
          </a:p>
          <a:p>
            <a:r>
              <a:rPr lang="ru-RU" baseline="0" dirty="0"/>
              <a:t>Если взять 8 битное целое число 1111111</a:t>
            </a:r>
            <a:r>
              <a:rPr lang="ru-RU" baseline="-25000" dirty="0"/>
              <a:t>2</a:t>
            </a:r>
            <a:r>
              <a:rPr lang="ru-RU" baseline="0" dirty="0"/>
              <a:t>=127</a:t>
            </a:r>
            <a:r>
              <a:rPr lang="ru-RU" baseline="-25000" dirty="0"/>
              <a:t>10</a:t>
            </a:r>
            <a:r>
              <a:rPr lang="ru-RU" baseline="0" dirty="0"/>
              <a:t> и добавить единицу получим 10000000</a:t>
            </a:r>
            <a:r>
              <a:rPr lang="ru-RU" baseline="-25000" dirty="0"/>
              <a:t>2</a:t>
            </a:r>
            <a:r>
              <a:rPr lang="ru-RU" baseline="0" dirty="0"/>
              <a:t>, если результат интерпретировать как беззнаковый, то получится 128 и это логично, однако если его интерпретировать, как знаковый то получится -128.</a:t>
            </a:r>
          </a:p>
          <a:p>
            <a:r>
              <a:rPr lang="ru-RU" baseline="0" dirty="0"/>
              <a:t>Такой эффект называется переполнением. Мы перепрыгиваем через верхнюю границу допустимого диапазона значений и оказываемся у его нижней границы.</a:t>
            </a:r>
          </a:p>
          <a:p>
            <a:r>
              <a:rPr lang="ru-RU" baseline="0" dirty="0"/>
              <a:t>Аналогичное переполнение происходит, если к </a:t>
            </a:r>
            <a:r>
              <a:rPr lang="ru-RU" baseline="0" dirty="0" err="1"/>
              <a:t>беззнаковому</a:t>
            </a:r>
            <a:r>
              <a:rPr lang="ru-RU" baseline="0" dirty="0"/>
              <a:t> числу 255 добавить единицу: старший разряд переполнится и потеряется и мы получим просто 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58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примеры в этой лекции были для однобайтовых чисел. Однако</a:t>
            </a:r>
            <a:r>
              <a:rPr lang="ru-RU" baseline="0" dirty="0"/>
              <a:t> то же самое справедливо и для всех остальных целых чисел в ЭВМ. Только верхняя и нижняя границы допустимого диапазона чисел будут другими.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818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Отобразим на одной оси знаковые и </a:t>
            </a:r>
            <a:r>
              <a:rPr lang="ru-RU" dirty="0" err="1"/>
              <a:t>беззнаковые</a:t>
            </a:r>
            <a:r>
              <a:rPr lang="ru-RU" dirty="0"/>
              <a:t> числа и соответствующие им битовые коды.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869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Такое представление чисел называется </a:t>
            </a:r>
            <a:r>
              <a:rPr lang="ru-RU" b="1" u="sng" baseline="0" dirty="0"/>
              <a:t>дополнительный двоичный код, </a:t>
            </a:r>
            <a:r>
              <a:rPr lang="ru-RU" b="0" u="none" baseline="0" dirty="0"/>
              <a:t>потому что отрицательные числа дополняют соответствующие положительные числа до нуля – при сложении положительного числа с равным по модулю отрицательным числом по правилам сложения </a:t>
            </a:r>
            <a:r>
              <a:rPr lang="ru-RU" b="0" u="none" baseline="0" dirty="0" err="1"/>
              <a:t>беззнаковых</a:t>
            </a:r>
            <a:r>
              <a:rPr lang="ru-RU" b="0" u="none" baseline="0" dirty="0"/>
              <a:t> чисел получается 0.</a:t>
            </a:r>
            <a:endParaRPr lang="ru-RU" b="1" u="sn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этом слайде представлено правило как получить битовое представление</a:t>
            </a:r>
            <a:r>
              <a:rPr lang="ru-RU" baseline="0" dirty="0"/>
              <a:t> отрицательного числа если известно битовое представление положительного числа, равного ему по модулю: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положительное число инвертируется – все 1 в битовом представлении заменяются на 0, а все 0 – на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добавляем к результату 1.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Математики</a:t>
            </a:r>
            <a:r>
              <a:rPr lang="ru-RU" baseline="0" dirty="0"/>
              <a:t> доказали более точно, что при таком подходе даже операции умножения работают корректно:</a:t>
            </a:r>
          </a:p>
          <a:p>
            <a:r>
              <a:rPr lang="ru-RU" baseline="0" dirty="0"/>
              <a:t>за счёт переполнения умножение </a:t>
            </a:r>
            <a:r>
              <a:rPr lang="ru-RU" baseline="0" dirty="0" err="1"/>
              <a:t>беззнаковых</a:t>
            </a:r>
            <a:r>
              <a:rPr lang="ru-RU" baseline="0" dirty="0"/>
              <a:t> и знаковых чисел выполняется по одинаковым правилам, то есть процессору даже не требуется знать с работает ли он с </a:t>
            </a:r>
            <a:r>
              <a:rPr lang="ru-RU" baseline="0" dirty="0" err="1"/>
              <a:t>беззнаковыми</a:t>
            </a:r>
            <a:r>
              <a:rPr lang="ru-RU" baseline="0" dirty="0"/>
              <a:t> числами или со знаковыми. Только операция деление должна обрабатываться отдельно. </a:t>
            </a:r>
          </a:p>
          <a:p>
            <a:r>
              <a:rPr lang="ru-RU" baseline="0" dirty="0"/>
              <a:t>Для экономии времени привожу только один пример.</a:t>
            </a:r>
          </a:p>
          <a:p>
            <a:endParaRPr lang="ru-RU" baseline="0" dirty="0"/>
          </a:p>
          <a:p>
            <a:r>
              <a:rPr lang="ru-RU" baseline="0" dirty="0"/>
              <a:t>Не смотря на то, что переполнение – это ошибка, процессор о нём никогда не сигнализирует, а молча проглатывает лишние старшие биты. Дело в том что при выполнении операций с отрицательными числами переполнение происходит постоянно, но для них это обычное поведение.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9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Бесконечное количество точек аналогового сигнала не удастся представить в компьютере – памяти не хватит, поэтому используется</a:t>
            </a:r>
            <a:r>
              <a:rPr lang="ru-RU" baseline="0" dirty="0"/>
              <a:t> дискретизация</a:t>
            </a:r>
            <a:r>
              <a:rPr lang="ru-RU" dirty="0"/>
              <a:t>.</a:t>
            </a:r>
          </a:p>
          <a:p>
            <a:r>
              <a:rPr lang="ru-RU" b="0" u="none" dirty="0"/>
              <a:t>Дискретизация</a:t>
            </a:r>
            <a:r>
              <a:rPr lang="ru-RU" dirty="0"/>
              <a:t> – уменьшаем число точек по времени с бесконечности до какого</a:t>
            </a:r>
            <a:r>
              <a:rPr lang="ru-RU" baseline="0" dirty="0"/>
              <a:t> </a:t>
            </a:r>
            <a:r>
              <a:rPr lang="ru-RU" dirty="0"/>
              <a:t>то разумного придела</a:t>
            </a:r>
            <a:r>
              <a:rPr lang="ru-RU" baseline="0" dirty="0"/>
              <a:t> -</a:t>
            </a:r>
            <a:r>
              <a:rPr lang="ru-RU" dirty="0"/>
              <a:t> достаточно большого, чтобы не потерять сообщение</a:t>
            </a:r>
            <a:r>
              <a:rPr lang="ru-RU" baseline="0" dirty="0"/>
              <a:t> и достаточно малого, чтобы сообщение не занимало слишком много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1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сохранить значение каждой точки при бесконечном количестве возможных значений также</a:t>
            </a:r>
            <a:r>
              <a:rPr lang="ru-RU" baseline="0" dirty="0"/>
              <a:t> требуется бесконечный объём памяти, поэтому</a:t>
            </a:r>
            <a:br>
              <a:rPr lang="ru-RU" baseline="0" dirty="0"/>
            </a:br>
            <a:r>
              <a:rPr lang="ru-RU" baseline="0" dirty="0"/>
              <a:t>у</a:t>
            </a:r>
            <a:r>
              <a:rPr lang="ru-RU" dirty="0"/>
              <a:t>меньшаем количество возможных</a:t>
            </a:r>
            <a:r>
              <a:rPr lang="ru-RU" baseline="0" dirty="0"/>
              <a:t> вариантов амплитуды с бесконечного до разумного.</a:t>
            </a:r>
          </a:p>
          <a:p>
            <a:r>
              <a:rPr lang="ru-RU" baseline="0" dirty="0"/>
              <a:t>Сверху записаны значения амплитуды в выбранные моменты времени – это и есть наше аналоговое сообщение записанное в цифровом виде.</a:t>
            </a:r>
          </a:p>
          <a:p>
            <a:endParaRPr lang="ru-RU" baseline="0" dirty="0"/>
          </a:p>
          <a:p>
            <a:r>
              <a:rPr lang="ru-RU" dirty="0"/>
              <a:t>При</a:t>
            </a:r>
            <a:r>
              <a:rPr lang="ru-RU" baseline="0" dirty="0"/>
              <a:t> передаче аналогового сигнала через физическую среду всегда вносятся искажения (ошибки), обычно достаточно малые, но при передаче на большие расстояния её качество ухудшается: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магнитофон,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видеомагнитофон (если кто застал),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радио при увеличении расстояния от радиостанции,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распечатанная фотография с течением времени выцветает,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просто передача слухов («испорченный телефон»/«сарафанное радио») – тут уже искажается не сигнал как давление воздуха, а сигнал как набор смыслов.</a:t>
            </a:r>
          </a:p>
          <a:p>
            <a:r>
              <a:rPr lang="ru-RU" baseline="0" dirty="0"/>
              <a:t>Цифровой сигнал за счёт ограничения набора допустимых значений, позволяет исправить небольшие искажения при передаче через физическую среду: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на слайде значения амплитуды не могут принимать дробные значения, поэтому если будет принято значение равное 3,2 мы можем точно сказать что это ошибка и, скорее всего, значение сигнала было равно 3.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сообщение записанное на бумаге – даже при наличии описок/ошибок мы можем исправить по смыслу и восстановить изначальное сообщение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сообщение передаваемое устно организованное в стихотворной форме: искажения слов сразу становятся заметны и по рифме можно догадаться об оригинальном сообщении.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66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Примеры к</a:t>
            </a:r>
            <a:r>
              <a:rPr lang="ru-RU" dirty="0"/>
              <a:t>одирование</a:t>
            </a:r>
            <a:r>
              <a:rPr lang="ru-RU" baseline="0" dirty="0"/>
              <a:t> :</a:t>
            </a:r>
          </a:p>
          <a:p>
            <a:r>
              <a:rPr lang="ru-RU" baseline="0" dirty="0"/>
              <a:t>Пляшущие человечки из Шерлока Холмса,</a:t>
            </a:r>
          </a:p>
          <a:p>
            <a:r>
              <a:rPr lang="ru-RU" baseline="0" dirty="0"/>
              <a:t>Перевод из десятичной в двоичную или шестнадцатеричную системы счисления,</a:t>
            </a:r>
          </a:p>
          <a:p>
            <a:r>
              <a:rPr lang="ru-RU" baseline="0" dirty="0"/>
              <a:t>Один из примеров кодирования – шифрация</a:t>
            </a:r>
          </a:p>
          <a:p>
            <a:r>
              <a:rPr lang="ru-RU" baseline="0" dirty="0"/>
              <a:t>Пример ближе к нашему курсу – кодирование букв русского алфавита с помощью двоичных чисел.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1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С++ можно упаковать до 8 логических переменных в один байт (будет задача на лабораторной работе по "битовым полям", где показывается как это сделать). На персональных компьютерах однако чаще используется тип </a:t>
            </a:r>
            <a:r>
              <a:rPr lang="en-US" baseline="0" dirty="0"/>
              <a:t>bool – </a:t>
            </a:r>
            <a:r>
              <a:rPr lang="ru-RU" baseline="0" dirty="0"/>
              <a:t>1 байт и только два возможных значения</a:t>
            </a:r>
            <a:r>
              <a:rPr lang="en-US" baseline="0" dirty="0"/>
              <a:t> true </a:t>
            </a:r>
            <a:r>
              <a:rPr lang="ru-RU" baseline="0" dirty="0"/>
              <a:t>и </a:t>
            </a:r>
            <a:r>
              <a:rPr lang="en-US" baseline="0" dirty="0"/>
              <a:t>false</a:t>
            </a:r>
            <a:r>
              <a:rPr lang="ru-RU" baseline="0" dirty="0"/>
              <a:t>. Потому что, для доступа к отдельным битам надо использовать дополнительные операции (выделения бит), а это медленнее, в то время как памяти доступно достаточно много.</a:t>
            </a:r>
          </a:p>
          <a:p>
            <a:endParaRPr lang="ru-RU" baseline="0" dirty="0"/>
          </a:p>
          <a:p>
            <a:r>
              <a:rPr lang="ru-RU" baseline="0" dirty="0"/>
              <a:t>При разработке программ на микропроцессорах (</a:t>
            </a:r>
            <a:r>
              <a:rPr lang="en-US" baseline="0" dirty="0"/>
              <a:t>ARDUINO, PIC </a:t>
            </a:r>
            <a:r>
              <a:rPr lang="ru-RU" baseline="0" dirty="0"/>
              <a:t>и т.д.), где памяти для переменных мало (может быть, например, всего 256 байт) используется только способ с отдельными битами. Кроме того на таких процессорах есть отдельные машинные команды для работы с отдельными битами, поэтому потери быстродействия отсутствуют.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0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</a:t>
            </a:r>
            <a:r>
              <a:rPr lang="en-US" baseline="0" dirty="0"/>
              <a:t> – </a:t>
            </a:r>
            <a:r>
              <a:rPr lang="ru-RU" baseline="0" dirty="0"/>
              <a:t>нижняя половина таблицы </a:t>
            </a:r>
            <a:r>
              <a:rPr lang="en-US" baseline="0" dirty="0"/>
              <a:t>ANSI (</a:t>
            </a:r>
            <a:r>
              <a:rPr lang="ru-RU" baseline="0" dirty="0"/>
              <a:t>коды 0 – 127)</a:t>
            </a:r>
          </a:p>
          <a:p>
            <a:r>
              <a:rPr lang="ru-RU" baseline="0" dirty="0"/>
              <a:t>Верхняя половина таблицы в зависимости от установленной локализации кодирует разные алфавиты отличные от латинского.</a:t>
            </a:r>
          </a:p>
          <a:p>
            <a:r>
              <a:rPr lang="ru-RU" baseline="0" dirty="0"/>
              <a:t>Для русского например существует даже не одна локализация:</a:t>
            </a:r>
          </a:p>
          <a:p>
            <a:r>
              <a:rPr lang="en-US" baseline="0" dirty="0"/>
              <a:t>cp866 – </a:t>
            </a:r>
            <a:r>
              <a:rPr lang="ru-RU" baseline="0" dirty="0"/>
              <a:t>русская кодировка используемая в консоли </a:t>
            </a:r>
            <a:r>
              <a:rPr lang="en-US" baseline="0" dirty="0"/>
              <a:t>Windows</a:t>
            </a:r>
          </a:p>
          <a:p>
            <a:r>
              <a:rPr lang="en-US" baseline="0" dirty="0" err="1"/>
              <a:t>cp</a:t>
            </a:r>
            <a:r>
              <a:rPr lang="ru-RU" baseline="0" dirty="0"/>
              <a:t>1251</a:t>
            </a:r>
            <a:r>
              <a:rPr lang="en-US" baseline="0" dirty="0"/>
              <a:t> – </a:t>
            </a:r>
            <a:r>
              <a:rPr lang="ru-RU" baseline="0" dirty="0"/>
              <a:t>русская кодировка используемая в графическом интерфейсе </a:t>
            </a:r>
            <a:r>
              <a:rPr lang="en-US" baseline="0" dirty="0"/>
              <a:t>Windows XP, </a:t>
            </a:r>
            <a:r>
              <a:rPr lang="ru-RU" baseline="0" dirty="0"/>
              <a:t>в более новых версиях ОС </a:t>
            </a:r>
            <a:r>
              <a:rPr lang="en-US" baseline="0" dirty="0"/>
              <a:t>Windows </a:t>
            </a:r>
            <a:r>
              <a:rPr lang="ru-RU" baseline="0" dirty="0"/>
              <a:t>используется по умолчанию для старых программ.</a:t>
            </a:r>
          </a:p>
          <a:p>
            <a:r>
              <a:rPr lang="en-US" baseline="0" dirty="0"/>
              <a:t>cp1252 – </a:t>
            </a:r>
            <a:r>
              <a:rPr lang="ru-RU" baseline="0" dirty="0"/>
              <a:t>кодировка для европейских языков (в основном латиница с добавлением разных "умляутов").</a:t>
            </a:r>
          </a:p>
          <a:p>
            <a:r>
              <a:rPr lang="ru-RU" baseline="0" dirty="0"/>
              <a:t>Один и тот же код в разных кодировках означает разные буквы (прочитать русскоязычный текст на компьютере в Германии с европейской кодировкой может оказаться невозможным).</a:t>
            </a:r>
          </a:p>
          <a:p>
            <a:r>
              <a:rPr lang="ru-RU" baseline="0" dirty="0"/>
              <a:t>Минус таких однобайтовых кодировок – невозможность создать текст содержащий символы </a:t>
            </a:r>
            <a:r>
              <a:rPr lang="ru-RU" b="1" baseline="0" dirty="0"/>
              <a:t>разных языков</a:t>
            </a:r>
            <a:r>
              <a:rPr lang="ru-RU" baseline="0" dirty="0"/>
              <a:t>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5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первых двух строках кодовой</a:t>
            </a:r>
            <a:r>
              <a:rPr lang="ru-RU" baseline="0" dirty="0"/>
              <a:t> </a:t>
            </a:r>
            <a:r>
              <a:rPr lang="ru-RU" dirty="0"/>
              <a:t>таблицы </a:t>
            </a:r>
            <a:r>
              <a:rPr lang="en-US" dirty="0"/>
              <a:t>ANSI</a:t>
            </a:r>
            <a:r>
              <a:rPr lang="ru-RU" dirty="0"/>
              <a:t> – 32 служебных символа:</a:t>
            </a:r>
          </a:p>
          <a:p>
            <a:r>
              <a:rPr lang="ru-RU" dirty="0"/>
              <a:t>там есть конец строки, код</a:t>
            </a:r>
            <a:r>
              <a:rPr lang="ru-RU" baseline="0" dirty="0"/>
              <a:t> символа соответствующего кнопкам </a:t>
            </a:r>
            <a:r>
              <a:rPr lang="en-US" baseline="0" dirty="0"/>
              <a:t>Backspace</a:t>
            </a:r>
            <a:r>
              <a:rPr lang="ru-RU" baseline="0" dirty="0"/>
              <a:t>, </a:t>
            </a:r>
            <a:r>
              <a:rPr lang="en-US" baseline="0" dirty="0"/>
              <a:t>Escape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Далее идут символы цифр </a:t>
            </a:r>
            <a:r>
              <a:rPr lang="en-US" baseline="0" dirty="0"/>
              <a:t>'0' – '9', </a:t>
            </a:r>
            <a:r>
              <a:rPr lang="ru-RU" baseline="0" dirty="0"/>
              <a:t>знаки и буквы латинского алфавита.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58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принципы работы компьютера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994924-1FB1-4FDE-888A-8652CAD023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/>
              <a:t>Левкович Н.В.</a:t>
            </a:r>
            <a:r>
              <a:rPr lang="en-US"/>
              <a:t>	</a:t>
            </a:r>
            <a:r>
              <a:rPr lang="ru-RU"/>
              <a:t>2021/2022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D81AD2-A7DD-43F4-9BD7-1197E9DB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принципы работы компьютера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C29794-4EA1-4EAE-B952-F713DAEF6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D86CE-6178-4948-9868-96F588606BB3}"/>
              </a:ext>
            </a:extLst>
          </p:cNvPr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Темы выносимые на контрольную работу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58AE78-0D9D-40E4-87EC-5D48049B51D7}"/>
              </a:ext>
            </a:extLst>
          </p:cNvPr>
          <p:cNvSpPr/>
          <p:nvPr/>
        </p:nvSpPr>
        <p:spPr>
          <a:xfrm>
            <a:off x="719572" y="1412776"/>
            <a:ext cx="8028892" cy="4680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идентификаторы и неименованные константы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двоичное представление чисел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дополнительный двоичный код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побочные эффекты и точки последовательности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приоритеты операций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логические и побитовые операции</a:t>
            </a:r>
          </a:p>
          <a:p>
            <a:pPr marL="457200" lvl="0" indent="-457200">
              <a:spcAft>
                <a:spcPts val="1200"/>
              </a:spcAft>
              <a:buAutoNum type="arabicPeriod"/>
            </a:pPr>
            <a:r>
              <a:rPr lang="ru-RU" altLang="ru-RU" sz="2400" dirty="0">
                <a:solidFill>
                  <a:prstClr val="black"/>
                </a:solidFill>
              </a:rPr>
              <a:t>функции для округления вещественных чисел</a:t>
            </a:r>
            <a:br>
              <a:rPr lang="ru-RU" altLang="ru-RU" sz="2400" dirty="0">
                <a:solidFill>
                  <a:prstClr val="black"/>
                </a:solidFill>
              </a:rPr>
            </a:br>
            <a:r>
              <a:rPr lang="ru-RU" altLang="ru-RU" sz="2400" dirty="0">
                <a:solidFill>
                  <a:prstClr val="black"/>
                </a:solidFill>
              </a:rPr>
              <a:t>(</a:t>
            </a:r>
            <a:r>
              <a:rPr lang="en-US" altLang="ru-RU" sz="2400" dirty="0">
                <a:solidFill>
                  <a:prstClr val="black"/>
                </a:solidFill>
              </a:rPr>
              <a:t>floor, ceil, round, </a:t>
            </a:r>
            <a:r>
              <a:rPr lang="en-US" altLang="ru-RU" sz="2400" dirty="0" err="1">
                <a:solidFill>
                  <a:prstClr val="black"/>
                </a:solidFill>
              </a:rPr>
              <a:t>fmod</a:t>
            </a:r>
            <a:r>
              <a:rPr lang="en-US" altLang="ru-RU" sz="24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67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9532" y="123275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dirty="0"/>
              <a:t>ANSI (American National Standard Institute)</a:t>
            </a:r>
            <a:endParaRPr lang="ru-RU" sz="2200" b="1" dirty="0"/>
          </a:p>
          <a:p>
            <a:r>
              <a:rPr lang="ru-RU" sz="2200" b="1" dirty="0"/>
              <a:t>1 байт - 1 символ</a:t>
            </a:r>
            <a:br>
              <a:rPr lang="ru-RU" sz="2200" b="1" dirty="0"/>
            </a:br>
            <a:r>
              <a:rPr lang="ru-RU" sz="2200" b="1" dirty="0"/>
              <a:t>Всего 2</a:t>
            </a:r>
            <a:r>
              <a:rPr lang="ru-RU" sz="2200" b="1" baseline="30000" dirty="0"/>
              <a:t>8</a:t>
            </a:r>
            <a:r>
              <a:rPr lang="ru-RU" sz="2200" b="1" dirty="0"/>
              <a:t> = 256 различных символов</a:t>
            </a:r>
          </a:p>
          <a:p>
            <a:endParaRPr lang="ru-RU" sz="2200" b="1" dirty="0"/>
          </a:p>
          <a:p>
            <a:r>
              <a:rPr lang="ru-RU" sz="2200" dirty="0"/>
              <a:t>коды 0 – 127 – </a:t>
            </a:r>
            <a:r>
              <a:rPr lang="en-US" sz="2200" dirty="0"/>
              <a:t>ASCII - </a:t>
            </a:r>
            <a:r>
              <a:rPr lang="ru-RU" sz="2200" dirty="0"/>
              <a:t>общие символы: служебные, цифры, латинские буквы</a:t>
            </a:r>
            <a:endParaRPr lang="ru-RU" sz="2200" b="1" dirty="0"/>
          </a:p>
          <a:p>
            <a:pPr marL="457200" indent="-457200"/>
            <a:r>
              <a:rPr lang="ru-RU" sz="2200" dirty="0"/>
              <a:t>коды 128 – 255 - зависят от национального алфавита</a:t>
            </a:r>
          </a:p>
          <a:p>
            <a:r>
              <a:rPr lang="ru-RU" sz="2200" dirty="0"/>
              <a:t>в русской версии </a:t>
            </a:r>
            <a:r>
              <a:rPr lang="en-US" sz="2200" dirty="0"/>
              <a:t>(cp1251) </a:t>
            </a:r>
            <a:r>
              <a:rPr lang="ru-RU" sz="2200" dirty="0"/>
              <a:t>для кодировки используются последние 64 кода: «А»…«Я» - 192…223; «а»…«я» - 224-255 и «Ё», «ё» – 168, 184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5556" y="4617132"/>
            <a:ext cx="7803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/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'0'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'1'</a:t>
            </a:r>
            <a:r>
              <a:rPr lang="en-US" sz="2400" dirty="0">
                <a:solidFill>
                  <a:prstClr val="black"/>
                </a:solidFill>
              </a:rPr>
              <a:t>;	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0x31</a:t>
            </a:r>
            <a:r>
              <a:rPr lang="en-US" sz="2400" dirty="0">
                <a:solidFill>
                  <a:prstClr val="black"/>
                </a:solidFill>
              </a:rPr>
              <a:t>;	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49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'3'</a:t>
            </a:r>
            <a:r>
              <a:rPr lang="en-US" sz="2400" dirty="0">
                <a:solidFill>
                  <a:prstClr val="black"/>
                </a:solidFill>
              </a:rPr>
              <a:t>;	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0x33</a:t>
            </a:r>
            <a:r>
              <a:rPr lang="en-US" sz="2400" dirty="0">
                <a:solidFill>
                  <a:prstClr val="black"/>
                </a:solidFill>
              </a:rPr>
              <a:t>;	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51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'Z'</a:t>
            </a:r>
            <a:r>
              <a:rPr lang="en-US" sz="2400" dirty="0">
                <a:solidFill>
                  <a:prstClr val="black"/>
                </a:solidFill>
              </a:rPr>
              <a:t>;	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0x5A</a:t>
            </a:r>
            <a:r>
              <a:rPr lang="en-US" sz="2400" dirty="0">
                <a:solidFill>
                  <a:prstClr val="black"/>
                </a:solidFill>
              </a:rPr>
              <a:t>;	</a:t>
            </a:r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10001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A31515"/>
                </a:solidFill>
              </a:rPr>
              <a:t>90</a:t>
            </a:r>
            <a:r>
              <a:rPr lang="en-US" sz="2400" dirty="0">
                <a:solidFill>
                  <a:prstClr val="black"/>
                </a:solidFill>
              </a:rPr>
              <a:t>; </a:t>
            </a:r>
            <a:endParaRPr lang="ru-RU" sz="2400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2385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" y="1318161"/>
            <a:ext cx="7345202" cy="4699537"/>
          </a:xfrm>
          <a:prstGeom prst="rect">
            <a:avLst/>
          </a:prstGeom>
        </p:spPr>
      </p:pic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0061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Однобайтовые кодировки текста: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ANSI</a:t>
            </a:r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ASCII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268760"/>
            <a:ext cx="6087035" cy="50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5012" y="1508167"/>
            <a:ext cx="8381463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>
              <a:lnSpc>
                <a:spcPct val="150000"/>
              </a:lnSpc>
            </a:pPr>
            <a:r>
              <a:rPr lang="en-US" sz="2000" dirty="0"/>
              <a:t>UNICODE</a:t>
            </a:r>
            <a:r>
              <a:rPr lang="ru-RU" sz="2000" dirty="0"/>
              <a:t> – </a:t>
            </a:r>
            <a:r>
              <a:rPr lang="ru-RU" sz="2000" dirty="0" err="1"/>
              <a:t>многобайтовый</a:t>
            </a:r>
            <a:r>
              <a:rPr lang="ru-RU" sz="2000" dirty="0"/>
              <a:t> стандарт кодирования символов, позволяющий представить знаки почти всех письменных языков.</a:t>
            </a:r>
          </a:p>
          <a:p>
            <a:pPr marL="177800">
              <a:lnSpc>
                <a:spcPct val="150000"/>
              </a:lnSpc>
            </a:pPr>
            <a:r>
              <a:rPr lang="ru-RU" sz="2000" dirty="0"/>
              <a:t>В настоящей версии </a:t>
            </a:r>
            <a:r>
              <a:rPr lang="en-US" sz="2000" dirty="0"/>
              <a:t>(v1</a:t>
            </a:r>
            <a:r>
              <a:rPr lang="ru-RU" sz="2000" dirty="0"/>
              <a:t>3</a:t>
            </a:r>
            <a:r>
              <a:rPr lang="en-US" sz="2000" dirty="0"/>
              <a:t>.</a:t>
            </a: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- март </a:t>
            </a:r>
            <a:r>
              <a:rPr lang="en-US" sz="2000" dirty="0"/>
              <a:t>20</a:t>
            </a:r>
            <a:r>
              <a:rPr lang="ru-RU" sz="2000" dirty="0"/>
              <a:t>20</a:t>
            </a:r>
            <a:r>
              <a:rPr lang="en-US" sz="2000" dirty="0"/>
              <a:t>)</a:t>
            </a:r>
            <a:r>
              <a:rPr lang="ru-RU" sz="2000" dirty="0"/>
              <a:t> – </a:t>
            </a:r>
            <a:r>
              <a:rPr lang="ru-RU" sz="2000" b="1" dirty="0"/>
              <a:t>143 859</a:t>
            </a:r>
            <a:r>
              <a:rPr lang="ru-RU" sz="2000" dirty="0"/>
              <a:t> различных символов.</a:t>
            </a:r>
          </a:p>
          <a:p>
            <a:pPr marL="177800">
              <a:lnSpc>
                <a:spcPct val="150000"/>
              </a:lnSpc>
            </a:pPr>
            <a:r>
              <a:rPr lang="ru-RU" sz="2000" dirty="0"/>
              <a:t>Есть разные форматы хранения текста в кодировке </a:t>
            </a:r>
            <a:r>
              <a:rPr lang="en-US" sz="2000" dirty="0"/>
              <a:t>UNICODE</a:t>
            </a:r>
            <a:r>
              <a:rPr lang="ru-RU" sz="2000" dirty="0"/>
              <a:t>:</a:t>
            </a:r>
            <a:br>
              <a:rPr lang="en-US" sz="2000" dirty="0"/>
            </a:br>
            <a:r>
              <a:rPr lang="en-US" sz="2000" dirty="0"/>
              <a:t>UCS-2, UTF-8, UTF-16</a:t>
            </a:r>
            <a:endParaRPr lang="ru-RU" sz="2000" dirty="0"/>
          </a:p>
          <a:p>
            <a:pPr marL="177800">
              <a:lnSpc>
                <a:spcPct val="150000"/>
              </a:lnSpc>
            </a:pPr>
            <a:r>
              <a:rPr lang="ru-RU" sz="2000" dirty="0"/>
              <a:t>Например в формате представления </a:t>
            </a:r>
            <a:r>
              <a:rPr lang="en-US" sz="2000" dirty="0"/>
              <a:t>UTF-8</a:t>
            </a:r>
            <a:r>
              <a:rPr lang="ru-RU" sz="2000" dirty="0"/>
              <a:t>:</a:t>
            </a:r>
          </a:p>
          <a:p>
            <a:pPr marL="177800">
              <a:lnSpc>
                <a:spcPct val="150000"/>
              </a:lnSpc>
            </a:pPr>
            <a:r>
              <a:rPr lang="ru-RU" sz="2000" dirty="0"/>
              <a:t>- символ может занимать 1, 2 или 4 байта (самые распространённые символы занимают 1 байт, более редкие – 4).</a:t>
            </a:r>
          </a:p>
          <a:p>
            <a:pPr marL="177800">
              <a:lnSpc>
                <a:spcPct val="150000"/>
              </a:lnSpc>
            </a:pPr>
            <a:r>
              <a:rPr lang="ru-RU" sz="2000" dirty="0"/>
              <a:t>- максимальное количество поддерживаемых символов </a:t>
            </a:r>
            <a:r>
              <a:rPr lang="ru-RU" sz="2000" b="1" dirty="0"/>
              <a:t>1 11</a:t>
            </a:r>
            <a:r>
              <a:rPr lang="en-US" sz="2000" b="1" dirty="0"/>
              <a:t>4</a:t>
            </a:r>
            <a:r>
              <a:rPr lang="ru-RU" sz="2000" b="1" dirty="0"/>
              <a:t> </a:t>
            </a:r>
            <a:r>
              <a:rPr lang="en-US" sz="2000" b="1" dirty="0"/>
              <a:t>112</a:t>
            </a:r>
            <a:r>
              <a:rPr lang="ru-RU" sz="2000" b="1" dirty="0"/>
              <a:t> 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pPr lvl="0" defTabSz="457200">
              <a:spcBef>
                <a:spcPts val="0"/>
              </a:spcBef>
            </a:pPr>
            <a:r>
              <a:rPr lang="ru-RU" sz="28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Многобайтовые кодировки текста: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UNICODE</a:t>
            </a:r>
            <a:endParaRPr lang="ru-RU" sz="28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91352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" y="1318161"/>
            <a:ext cx="7345202" cy="4699536"/>
          </a:xfrm>
          <a:prstGeom prst="rect">
            <a:avLst/>
          </a:prstGeom>
        </p:spPr>
      </p:pic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Кодировка </a:t>
            </a:r>
            <a:r>
              <a:rPr lang="en-US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UNICODE</a:t>
            </a:r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– русский алфавит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7022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503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ru-RU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10" name="Group 5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67993"/>
              </p:ext>
            </p:extLst>
          </p:nvPr>
        </p:nvGraphicFramePr>
        <p:xfrm>
          <a:off x="660651" y="1594634"/>
          <a:ext cx="5623560" cy="42672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7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81742" y="1624053"/>
            <a:ext cx="276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разбивается на отдельные элементы – пиксели, каждый пиксель кодируется одним битом – закрашен (1) или нет (0)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Побитовые изображения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47023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Box 5192"/>
          <p:cNvSpPr txBox="1">
            <a:spLocks noChangeArrowheads="1"/>
          </p:cNvSpPr>
          <p:nvPr/>
        </p:nvSpPr>
        <p:spPr bwMode="auto">
          <a:xfrm>
            <a:off x="251520" y="1268760"/>
            <a:ext cx="856895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Для кодирования пикселя </a:t>
            </a:r>
            <a:r>
              <a:rPr lang="ru-RU" b="1" dirty="0"/>
              <a:t>черно-белого</a:t>
            </a:r>
            <a:r>
              <a:rPr lang="ru-RU" dirty="0"/>
              <a:t> изображения без оттенков достаточно одного бита, кодирующего цвет (0-белый, 1 - черный).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Для кодирования </a:t>
            </a:r>
            <a:r>
              <a:rPr lang="ru-RU" b="1" dirty="0"/>
              <a:t>черно-белого</a:t>
            </a:r>
            <a:r>
              <a:rPr lang="ru-RU" dirty="0"/>
              <a:t> изображения </a:t>
            </a:r>
            <a:r>
              <a:rPr lang="ru-RU" b="1" dirty="0"/>
              <a:t>с градациями серого</a:t>
            </a:r>
            <a:r>
              <a:rPr lang="ru-RU" dirty="0"/>
              <a:t>, каждую градацию (яркость пикселя) необходимо представить двоичным числом. Разные форматы предоставляют разное количество бит на пиксель.</a:t>
            </a:r>
            <a:br>
              <a:rPr lang="ru-RU" dirty="0"/>
            </a:br>
            <a:r>
              <a:rPr lang="ru-RU" dirty="0"/>
              <a:t>Чем больше разрядность этого числа, тем большее число градаций яркости можно закодировать.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Для кодирования цветных изображений они представляются в виде комбинации трех или четырех монохромных, которые смешиваются на экране или на принтере.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Чаще всего для представления на мониторах используется разбиение на 3 изображения: красное, зеленое, синее (RGB), а для представления на принтерах - на 4 цвета: голубой, пурпурный, желтый, черный (</a:t>
            </a:r>
            <a:r>
              <a:rPr lang="ru-RU" dirty="0" err="1"/>
              <a:t>CMYk</a:t>
            </a:r>
            <a:r>
              <a:rPr lang="ru-RU" dirty="0"/>
              <a:t>). 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/>
              <a:t>Самый распространённый способ кодирования цвета — 24-разрядный (True </a:t>
            </a:r>
            <a:r>
              <a:rPr lang="ru-RU" dirty="0" err="1"/>
              <a:t>Color</a:t>
            </a:r>
            <a:r>
              <a:rPr lang="ru-RU" dirty="0"/>
              <a:t>).</a:t>
            </a:r>
            <a:br>
              <a:rPr lang="ru-RU" dirty="0"/>
            </a:br>
            <a:r>
              <a:rPr lang="ru-RU" dirty="0"/>
              <a:t>На кодирование каждой цветовой составляющей RGВ отводится</a:t>
            </a:r>
            <a:br>
              <a:rPr lang="ru-RU" dirty="0"/>
            </a:br>
            <a:r>
              <a:rPr lang="ru-RU" dirty="0"/>
              <a:t>по 8 бит. Яркость каждой составляющей выражается числом от 0 до 255, и любой цвет из 2</a:t>
            </a:r>
            <a:r>
              <a:rPr lang="ru-RU" baseline="30000" dirty="0"/>
              <a:t>24</a:t>
            </a:r>
            <a:r>
              <a:rPr lang="ru-RU" dirty="0"/>
              <a:t> = 16,5 миллионов компьютер может воспроизвести по трем кодам. 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Побитовые изображения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7098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13567" y="1615858"/>
            <a:ext cx="5642758" cy="3973730"/>
            <a:chOff x="6390" y="3266"/>
            <a:chExt cx="4970" cy="3695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390" y="6961"/>
              <a:ext cx="4970" cy="0"/>
            </a:xfrm>
            <a:prstGeom prst="line">
              <a:avLst/>
            </a:prstGeom>
            <a:noFill/>
            <a:ln w="1936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242" y="4828"/>
              <a:ext cx="0" cy="1939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6958" y="4686"/>
              <a:ext cx="3124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798" y="4828"/>
              <a:ext cx="0" cy="1922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6958" y="3266"/>
              <a:ext cx="1562" cy="1278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520" y="3266"/>
              <a:ext cx="1562" cy="1278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8236" y="3834"/>
              <a:ext cx="568" cy="568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952" y="4970"/>
              <a:ext cx="0" cy="142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088" y="4970"/>
              <a:ext cx="0" cy="142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094" y="5112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094" y="6106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094" y="5538"/>
              <a:ext cx="852" cy="0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8520" y="5654"/>
              <a:ext cx="0" cy="327"/>
            </a:xfrm>
            <a:prstGeom prst="line">
              <a:avLst/>
            </a:prstGeom>
            <a:noFill/>
            <a:ln w="101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5" name="Text Box 837"/>
          <p:cNvSpPr txBox="1">
            <a:spLocks noChangeArrowheads="1"/>
          </p:cNvSpPr>
          <p:nvPr/>
        </p:nvSpPr>
        <p:spPr bwMode="auto">
          <a:xfrm>
            <a:off x="5511437" y="1318162"/>
            <a:ext cx="33319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Используются готовые графические примитивы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u-RU" sz="2400" dirty="0"/>
              <a:t>линии, овалы, прямоугольники,</a:t>
            </a:r>
            <a:r>
              <a:rPr lang="en-US" sz="2400" dirty="0"/>
              <a:t> </a:t>
            </a:r>
            <a:r>
              <a:rPr lang="ru-RU" sz="2400" dirty="0"/>
              <a:t>и др.). Они описываются в координатной форме с указанием цвета их элементов. </a:t>
            </a:r>
          </a:p>
        </p:txBody>
      </p:sp>
      <p:sp>
        <p:nvSpPr>
          <p:cNvPr id="26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Векторная графика</a:t>
            </a:r>
          </a:p>
        </p:txBody>
      </p:sp>
      <p:sp>
        <p:nvSpPr>
          <p:cNvPr id="2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15059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59532" y="1772816"/>
            <a:ext cx="8280400" cy="4338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Существует ряд стандартизованных форматов растровых (</a:t>
            </a:r>
            <a:r>
              <a:rPr lang="en-US" sz="2400" dirty="0"/>
              <a:t>BMP</a:t>
            </a:r>
            <a:r>
              <a:rPr lang="ru-RU" sz="2400" dirty="0"/>
              <a:t>, </a:t>
            </a:r>
            <a:r>
              <a:rPr lang="en-US" sz="2400" dirty="0"/>
              <a:t>JPG, GIF</a:t>
            </a:r>
            <a:r>
              <a:rPr lang="ru-RU" sz="2400" dirty="0"/>
              <a:t>, </a:t>
            </a:r>
            <a:r>
              <a:rPr lang="en-US" sz="2400" dirty="0"/>
              <a:t>TIF, PNG</a:t>
            </a:r>
            <a:r>
              <a:rPr lang="ru-RU" sz="2400" dirty="0"/>
              <a:t> и др.) и векторных (</a:t>
            </a:r>
            <a:r>
              <a:rPr lang="en-US" sz="2400" dirty="0" err="1"/>
              <a:t>AutoDesk</a:t>
            </a:r>
            <a:r>
              <a:rPr lang="ru-RU" sz="2400" dirty="0"/>
              <a:t> – </a:t>
            </a:r>
            <a:r>
              <a:rPr lang="en-US" sz="2400" dirty="0"/>
              <a:t>DXF</a:t>
            </a:r>
            <a:r>
              <a:rPr lang="ru-RU" sz="2400" dirty="0"/>
              <a:t>, </a:t>
            </a:r>
            <a:r>
              <a:rPr lang="en-US" sz="2400" dirty="0"/>
              <a:t>Corel</a:t>
            </a:r>
            <a:r>
              <a:rPr lang="ru-RU" sz="2400" dirty="0"/>
              <a:t> – </a:t>
            </a:r>
            <a:r>
              <a:rPr lang="en-US" sz="2400" dirty="0"/>
              <a:t>CDR</a:t>
            </a:r>
            <a:r>
              <a:rPr lang="ru-RU" sz="2400" dirty="0"/>
              <a:t>, </a:t>
            </a:r>
            <a:r>
              <a:rPr lang="en-US" sz="2400" dirty="0"/>
              <a:t>Windows Metafile</a:t>
            </a:r>
            <a:r>
              <a:rPr lang="ru-RU" sz="2400" dirty="0"/>
              <a:t> – </a:t>
            </a:r>
            <a:r>
              <a:rPr lang="en-US" sz="2400" dirty="0"/>
              <a:t>WMF </a:t>
            </a:r>
            <a:r>
              <a:rPr lang="ru-RU" sz="2400" dirty="0"/>
              <a:t>и др.) изображений.</a:t>
            </a:r>
          </a:p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Преобразование векторных изображений в растровые тривиально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Векторная графика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8224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31540" y="1203994"/>
            <a:ext cx="8280400" cy="10453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Обратное преобразование – </a:t>
            </a:r>
            <a:r>
              <a:rPr lang="ru-RU" sz="2400" dirty="0" err="1"/>
              <a:t>автотрассировка</a:t>
            </a:r>
            <a:r>
              <a:rPr lang="ru-RU" sz="2400" dirty="0"/>
              <a:t>, задача сложнее, выполняется часто с использованием ИИ.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Векторная графика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82E0D1-AD1D-4B5F-A7EC-286F0FE7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2" y="2249330"/>
            <a:ext cx="7205716" cy="40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9188" y="384694"/>
            <a:ext cx="8748534" cy="633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 u="sng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sz="3600" b="1" u="sng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компьютера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444500">
              <a:lnSpc>
                <a:spcPts val="3700"/>
              </a:lnSpc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2155825" algn="l"/>
                <a:tab pos="4484688" algn="l"/>
              </a:tabLst>
            </a:pPr>
            <a:r>
              <a:rPr lang="ru-RU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Информация</a:t>
            </a:r>
            <a:endParaRPr lang="en-US" sz="3600" b="1" i="1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3. Представление данных в компьютере</a:t>
            </a:r>
            <a:endParaRPr lang="ru-RU" sz="1400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2. Основы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программирования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631825" lvl="1">
              <a:buClr>
                <a:srgbClr val="2683C6"/>
              </a:buClr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4. Языки программирования</a:t>
            </a:r>
          </a:p>
          <a:p>
            <a:pPr marL="647700" lvl="1" indent="-28575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47700" lvl="1" indent="-28575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3. Процедурное программирование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7. Введение в процедурное и структурное программирование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8. Управляющие инструкции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9. Базовые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10. Управление 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</a:t>
            </a:r>
            <a:endParaRPr lang="en-US" sz="1400" dirty="0">
              <a:solidFill>
                <a:prstClr val="white">
                  <a:lumMod val="75000"/>
                </a:prstClr>
              </a:solidFill>
              <a:cs typeface="Times New Roman" panose="02020603050405020304" pitchFamily="18" charset="0"/>
            </a:endParaRP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7103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232756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b="1" dirty="0"/>
              <a:t>Непосредственная дискретизация (оцифровка) звукового сигнала </a:t>
            </a:r>
            <a:r>
              <a:rPr lang="ru-RU" dirty="0"/>
              <a:t>(</a:t>
            </a:r>
            <a:r>
              <a:rPr lang="en-US" dirty="0" err="1"/>
              <a:t>voc</a:t>
            </a:r>
            <a:r>
              <a:rPr lang="ru-RU" dirty="0"/>
              <a:t>, </a:t>
            </a:r>
            <a:r>
              <a:rPr lang="en-US" dirty="0"/>
              <a:t>wave</a:t>
            </a:r>
            <a:r>
              <a:rPr lang="ru-RU" dirty="0"/>
              <a:t> – </a:t>
            </a:r>
            <a:r>
              <a:rPr lang="be-BY" dirty="0"/>
              <a:t>форматы).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 rot="16200000">
            <a:off x="6661187" y="3752081"/>
            <a:ext cx="3672408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P </a:t>
            </a:r>
            <a:r>
              <a:rPr lang="ru-RU" sz="2400" dirty="0"/>
              <a:t>(звуковое давление), у.е.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624228" y="5841268"/>
            <a:ext cx="1764196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t</a:t>
            </a:r>
            <a:r>
              <a:rPr lang="ru-RU" sz="2400" dirty="0"/>
              <a:t> (время), с</a:t>
            </a:r>
          </a:p>
        </p:txBody>
      </p:sp>
      <p:sp>
        <p:nvSpPr>
          <p:cNvPr id="5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Звук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2836"/>
            <a:ext cx="7163800" cy="3924848"/>
          </a:xfrm>
          <a:prstGeom prst="rect">
            <a:avLst/>
          </a:prstGeom>
        </p:spPr>
      </p:pic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0199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232756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b="1" dirty="0"/>
              <a:t>Непосредственная дискретизация (оцифровка) звукового сигнала </a:t>
            </a:r>
            <a:r>
              <a:rPr lang="ru-RU" dirty="0"/>
              <a:t>(</a:t>
            </a:r>
            <a:r>
              <a:rPr lang="en-US" dirty="0" err="1"/>
              <a:t>voc</a:t>
            </a:r>
            <a:r>
              <a:rPr lang="ru-RU" dirty="0"/>
              <a:t>, </a:t>
            </a:r>
            <a:r>
              <a:rPr lang="en-US" dirty="0"/>
              <a:t>wave</a:t>
            </a:r>
            <a:r>
              <a:rPr lang="ru-RU" dirty="0"/>
              <a:t> – </a:t>
            </a:r>
            <a:r>
              <a:rPr lang="be-BY" dirty="0"/>
              <a:t>форматы).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 rot="16200000">
            <a:off x="6661187" y="3752081"/>
            <a:ext cx="3672408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P </a:t>
            </a:r>
            <a:r>
              <a:rPr lang="ru-RU" sz="2400" dirty="0"/>
              <a:t>(звуковое давление), у.е.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624228" y="5841268"/>
            <a:ext cx="1764196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t</a:t>
            </a:r>
            <a:r>
              <a:rPr lang="ru-RU" sz="2400" dirty="0"/>
              <a:t> (время), с</a:t>
            </a:r>
          </a:p>
        </p:txBody>
      </p:sp>
      <p:sp>
        <p:nvSpPr>
          <p:cNvPr id="5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Звук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2836"/>
            <a:ext cx="7163800" cy="3924848"/>
          </a:xfrm>
          <a:prstGeom prst="rect">
            <a:avLst/>
          </a:prstGeom>
        </p:spPr>
      </p:pic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37464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dirty="0"/>
              <a:t>Непосредственная дискретизация (оцифровка) побитовых изображений, сменяющихся со скоростью 30 кадров в секунду + цифровой звук. </a:t>
            </a:r>
            <a:endParaRPr lang="be-BY" sz="2400" b="1" dirty="0"/>
          </a:p>
          <a:p>
            <a:pPr marL="876300" lvl="1" indent="-419100"/>
            <a:r>
              <a:rPr lang="be-BY" sz="2200" dirty="0"/>
              <a:t>При разрешении </a:t>
            </a:r>
            <a:r>
              <a:rPr lang="ru-RU" sz="2400" dirty="0"/>
              <a:t>1920×1080</a:t>
            </a:r>
            <a:r>
              <a:rPr lang="be-BY" sz="2200" dirty="0"/>
              <a:t> и глубине цвета 24 бита для хранения одного кадра требуется </a:t>
            </a:r>
            <a:r>
              <a:rPr lang="en-US" sz="2200" dirty="0"/>
              <a:t>5,9 </a:t>
            </a:r>
            <a:r>
              <a:rPr lang="en-US" sz="2200" dirty="0" err="1"/>
              <a:t>MiB</a:t>
            </a:r>
            <a:r>
              <a:rPr lang="be-BY" sz="2200" dirty="0"/>
              <a:t>. </a:t>
            </a:r>
          </a:p>
          <a:p>
            <a:pPr marL="876300" lvl="1" indent="-419100"/>
            <a:r>
              <a:rPr lang="be-BY" sz="2200" dirty="0"/>
              <a:t>Одна секунда – </a:t>
            </a:r>
            <a:r>
              <a:rPr lang="en-US" sz="2200" dirty="0"/>
              <a:t>178 </a:t>
            </a:r>
            <a:r>
              <a:rPr lang="be-BY" sz="2200" dirty="0"/>
              <a:t>М</a:t>
            </a:r>
            <a:r>
              <a:rPr lang="en-US" sz="2200" dirty="0" err="1"/>
              <a:t>iB</a:t>
            </a:r>
            <a:r>
              <a:rPr lang="be-BY" sz="2200" dirty="0"/>
              <a:t> =</a:t>
            </a:r>
            <a:r>
              <a:rPr lang="en-US" sz="2200" dirty="0"/>
              <a:t>&gt; </a:t>
            </a:r>
            <a:r>
              <a:rPr lang="ru-RU" sz="2200" dirty="0"/>
              <a:t>использование сжатия </a:t>
            </a:r>
            <a:r>
              <a:rPr lang="be-BY" sz="2200" dirty="0"/>
              <a:t>данных. </a:t>
            </a:r>
            <a:br>
              <a:rPr lang="be-BY" sz="2200" dirty="0"/>
            </a:br>
            <a:endParaRPr lang="be-BY" sz="2200" dirty="0"/>
          </a:p>
          <a:p>
            <a:pPr marL="457200" indent="-457200"/>
            <a:r>
              <a:rPr lang="ru-RU" sz="2400" b="1" dirty="0"/>
              <a:t>Алгоритмы сжатия видео </a:t>
            </a:r>
            <a:r>
              <a:rPr lang="ru-RU" sz="2400" dirty="0"/>
              <a:t>используют</a:t>
            </a:r>
            <a:r>
              <a:rPr lang="en-US" sz="2400" dirty="0"/>
              <a:t>:</a:t>
            </a:r>
            <a:endParaRPr lang="be-BY" sz="2400" dirty="0"/>
          </a:p>
          <a:p>
            <a:pPr marL="876300" lvl="1" indent="-419100"/>
            <a:r>
              <a:rPr lang="be-BY" sz="2200" dirty="0"/>
              <a:t>Покадровое сжатие</a:t>
            </a:r>
            <a:endParaRPr lang="en-US" sz="2200" dirty="0"/>
          </a:p>
          <a:p>
            <a:pPr marL="876300" lvl="1" indent="-419100"/>
            <a:r>
              <a:rPr lang="ru-RU" sz="2200" dirty="0"/>
              <a:t>Сохранение только изменившихся частей кадра</a:t>
            </a:r>
            <a:endParaRPr lang="be-BY" sz="2200" dirty="0"/>
          </a:p>
          <a:p>
            <a:pPr marL="876300" lvl="1" indent="-419100"/>
            <a:r>
              <a:rPr lang="ru-RU" sz="2200" dirty="0"/>
              <a:t>Сохранение быстро меняющихся частей кадра с меньшим разрешением</a:t>
            </a:r>
          </a:p>
          <a:p>
            <a:pPr marL="876300" lvl="1" indent="-419100"/>
            <a:r>
              <a:rPr lang="ru-RU" sz="2200" dirty="0"/>
              <a:t>Сохранение вектора движения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Видео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023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Сжатие (архивирование) </a:t>
            </a:r>
            <a:r>
              <a:rPr lang="ru-RU" sz="2400" dirty="0">
                <a:solidFill>
                  <a:schemeClr val="tx1"/>
                </a:solidFill>
              </a:rPr>
              <a:t>без потери информации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876300" lvl="1" indent="-419100">
              <a:lnSpc>
                <a:spcPct val="100000"/>
              </a:lnSpc>
            </a:pPr>
            <a:r>
              <a:rPr lang="be-BY" sz="2400" dirty="0"/>
              <a:t>Алгоритм</a:t>
            </a:r>
            <a:r>
              <a:rPr lang="ru-RU" sz="2400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RLE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/>
              <a:t>– </a:t>
            </a:r>
            <a:r>
              <a:rPr lang="en-US" sz="2400" dirty="0"/>
              <a:t>Run Length Encoding </a:t>
            </a:r>
            <a:r>
              <a:rPr lang="be-BY" sz="2400" dirty="0"/>
              <a:t>(представление</a:t>
            </a:r>
            <a:r>
              <a:rPr lang="ru-RU" sz="2400" dirty="0"/>
              <a:t> последовательности одинаковых байтов в виде двух величин: длины последовательности и содержимого повторяющегося байта).</a:t>
            </a:r>
            <a:r>
              <a:rPr lang="be-BY" sz="2400" dirty="0"/>
              <a:t> </a:t>
            </a:r>
            <a:r>
              <a:rPr lang="ru-RU" sz="2400" dirty="0"/>
              <a:t>Используется в </a:t>
            </a:r>
            <a:r>
              <a:rPr lang="en-US" sz="2400" dirty="0"/>
              <a:t>BMP </a:t>
            </a:r>
            <a:r>
              <a:rPr lang="be-BY" sz="2400" dirty="0"/>
              <a:t>файлах</a:t>
            </a:r>
            <a:r>
              <a:rPr lang="ru-RU" sz="2400" dirty="0"/>
              <a:t>.</a:t>
            </a:r>
            <a:endParaRPr lang="ru-RU" sz="2400" b="1" dirty="0"/>
          </a:p>
          <a:p>
            <a:pPr marL="876300" lvl="1" indent="-419100">
              <a:lnSpc>
                <a:spcPct val="100000"/>
              </a:lnSpc>
            </a:pPr>
            <a:r>
              <a:rPr lang="ru-RU" sz="2400" dirty="0"/>
              <a:t>алгоритм </a:t>
            </a:r>
            <a:r>
              <a:rPr lang="ru-RU" sz="2400" b="1" dirty="0"/>
              <a:t>Хаффмана</a:t>
            </a:r>
            <a:r>
              <a:rPr lang="ru-RU" sz="2400" dirty="0"/>
              <a:t> (замена символов кодовыми последовательностями различной длины)</a:t>
            </a:r>
          </a:p>
          <a:p>
            <a:pPr marL="876300" lvl="1" indent="-419100">
              <a:lnSpc>
                <a:spcPct val="100000"/>
              </a:lnSpc>
            </a:pPr>
            <a:r>
              <a:rPr lang="ru-RU" sz="2400" dirty="0"/>
              <a:t>алгоритм Лемпеля – Зива – Уэлча </a:t>
            </a:r>
            <a:r>
              <a:rPr lang="en-US" sz="2400" b="1" dirty="0"/>
              <a:t>LZW</a:t>
            </a:r>
            <a:r>
              <a:rPr lang="ru-RU" sz="2400" dirty="0"/>
              <a:t> (кодирование часто встречающихся символьных последовательностей на основе составляемого для каждого файла словаря). Используется в архиваторах </a:t>
            </a:r>
            <a:r>
              <a:rPr lang="en-US" sz="2400" dirty="0"/>
              <a:t>ZIP, RAR, 7z.</a:t>
            </a:r>
            <a:endParaRPr lang="be-BY" sz="24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Сжатие данных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89792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288" y="1412875"/>
            <a:ext cx="8280400" cy="4537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ru-RU" sz="2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288" y="1318161"/>
            <a:ext cx="8432800" cy="49191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Сжатие с потерей информации:</a:t>
            </a:r>
            <a:endParaRPr lang="be-BY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76300" lvl="1" indent="-419100"/>
            <a:r>
              <a:rPr lang="be-BY" sz="2100" dirty="0"/>
              <a:t>Метод </a:t>
            </a:r>
            <a:r>
              <a:rPr lang="en-US" sz="2100" dirty="0"/>
              <a:t>JPEG</a:t>
            </a:r>
            <a:r>
              <a:rPr lang="ru-RU" sz="2100" dirty="0"/>
              <a:t> – </a:t>
            </a:r>
            <a:r>
              <a:rPr lang="en-US" sz="2100" dirty="0"/>
              <a:t>Joint Photographic Experts Group </a:t>
            </a:r>
            <a:r>
              <a:rPr lang="be-BY" sz="2100" dirty="0"/>
              <a:t>(</a:t>
            </a:r>
            <a:r>
              <a:rPr lang="en-US" sz="2100" dirty="0"/>
              <a:t>JPEG2000, JPEG XR) </a:t>
            </a:r>
            <a:r>
              <a:rPr lang="ru-RU" sz="2100" dirty="0"/>
              <a:t>основан на описании блоков 8*8 пикселов неподвижного изображения с переводом цвета в частотную область с использованием ДПФ, дальнейшим квантованием и кодированием по методу Хаффмана</a:t>
            </a:r>
          </a:p>
          <a:p>
            <a:pPr marL="876300" lvl="1" indent="-419100"/>
            <a:r>
              <a:rPr lang="ru-RU" sz="2100" dirty="0"/>
              <a:t>Метод </a:t>
            </a:r>
            <a:r>
              <a:rPr lang="en-US" sz="2100" dirty="0"/>
              <a:t>MPEG</a:t>
            </a:r>
            <a:r>
              <a:rPr lang="ru-RU" sz="2100" dirty="0"/>
              <a:t> – </a:t>
            </a:r>
            <a:r>
              <a:rPr lang="en-US" sz="2100" dirty="0"/>
              <a:t>Motion Picture Experts Group</a:t>
            </a:r>
            <a:br>
              <a:rPr lang="ru-RU" sz="2100" dirty="0"/>
            </a:br>
            <a:r>
              <a:rPr lang="ru-RU" sz="2100" dirty="0"/>
              <a:t>сжатие видео и звука с использованием принципов </a:t>
            </a:r>
            <a:r>
              <a:rPr lang="en-US" sz="2100" dirty="0"/>
              <a:t>JPEG</a:t>
            </a:r>
            <a:r>
              <a:rPr lang="ru-RU" sz="2100" dirty="0"/>
              <a:t> + использование ссылок на части изображения, оставшиеся неизменными от предыдущего кадра</a:t>
            </a:r>
          </a:p>
          <a:p>
            <a:pPr marL="876300" lvl="1" indent="-419100"/>
            <a:r>
              <a:rPr lang="ru-RU" sz="2100" dirty="0"/>
              <a:t>VP8 - видеокодек с открытыми исходными кодами (фирма-разработчик была куплена </a:t>
            </a:r>
            <a:r>
              <a:rPr lang="ru-RU" sz="2100" dirty="0" err="1"/>
              <a:t>Go</a:t>
            </a:r>
            <a:r>
              <a:rPr lang="en-US" sz="2100" dirty="0"/>
              <a:t>o</a:t>
            </a:r>
            <a:r>
              <a:rPr lang="ru-RU" sz="2100" dirty="0" err="1"/>
              <a:t>gle</a:t>
            </a:r>
            <a:r>
              <a:rPr lang="ru-RU" sz="2100" dirty="0"/>
              <a:t> в 2010, а исходный код открыт), на основе этого кодека основаны форматы хранения видео (</a:t>
            </a:r>
            <a:r>
              <a:rPr lang="ru-RU" sz="2100" dirty="0" err="1"/>
              <a:t>WebM</a:t>
            </a:r>
            <a:r>
              <a:rPr lang="ru-RU" sz="2100" dirty="0"/>
              <a:t>) и изображений (</a:t>
            </a:r>
            <a:r>
              <a:rPr lang="ru-RU" sz="2100" dirty="0" err="1"/>
              <a:t>WebP</a:t>
            </a:r>
            <a:r>
              <a:rPr lang="ru-RU" sz="2100" dirty="0"/>
              <a:t>).</a:t>
            </a:r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Сжатие данных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61126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5516" y="1340768"/>
            <a:ext cx="8640959" cy="431088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sz="2800" dirty="0"/>
              <a:t>Информация и ее представление в ЭВМ. Информационное сообщение. Дискретные и аналоговые информационные сообщения. Дискретизация и кодирование. Алфавит.</a:t>
            </a:r>
            <a:br>
              <a:rPr lang="ru-RU" sz="2800" dirty="0"/>
            </a:br>
            <a:r>
              <a:rPr lang="ru-RU" sz="2800" dirty="0"/>
              <a:t>Двоичный алфавит ЭВМ. 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ru-RU" sz="2800" dirty="0"/>
              <a:t>Представление в ЭВМ символьной информации. </a:t>
            </a:r>
            <a:r>
              <a:rPr lang="be-BY" sz="2800" dirty="0"/>
              <a:t>Однобайтовые </a:t>
            </a:r>
            <a:r>
              <a:rPr lang="ru-RU" sz="2800" dirty="0"/>
              <a:t>и </a:t>
            </a:r>
            <a:r>
              <a:rPr lang="be-BY" sz="2800" dirty="0"/>
              <a:t>многобайтовые коды</a:t>
            </a:r>
            <a:br>
              <a:rPr lang="be-BY" sz="2800" dirty="0"/>
            </a:br>
            <a:r>
              <a:rPr lang="en-US" sz="2800" dirty="0"/>
              <a:t>(ASCII, UNICODE)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be-BY" sz="2800" dirty="0"/>
              <a:t>Логические </a:t>
            </a:r>
            <a:r>
              <a:rPr lang="ru-RU" sz="2800" dirty="0"/>
              <a:t>данные и их представление в ЭВМ.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9327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3926" y="190530"/>
            <a:ext cx="8748534" cy="633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 u="sng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  <a:endParaRPr lang="en-US" sz="3600" b="1" u="sng" dirty="0">
              <a:solidFill>
                <a:prstClr val="black">
                  <a:lumMod val="75000"/>
                  <a:lumOff val="2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spcBef>
                <a:spcPts val="1200"/>
              </a:spcBef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компьютера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Информация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444500">
              <a:lnSpc>
                <a:spcPct val="80000"/>
              </a:lnSpc>
              <a:buClr>
                <a:srgbClr val="1CADE4"/>
              </a:buClr>
              <a:buFont typeface="Wingdings" panose="05000000000000000000" pitchFamily="2" charset="2"/>
              <a:buChar char="Ø"/>
              <a:tabLst>
                <a:tab pos="2155825" algn="l"/>
                <a:tab pos="4484688" algn="l"/>
              </a:tabLst>
            </a:pPr>
            <a:r>
              <a:rPr lang="ru-RU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3. Представление данных в</a:t>
            </a:r>
            <a:br>
              <a:rPr lang="en-US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ru-RU" sz="3600" b="1" i="1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компьютере</a:t>
            </a:r>
          </a:p>
          <a:p>
            <a:pPr marL="627063" indent="-263525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2. Основы</a:t>
            </a:r>
            <a:r>
              <a:rPr lang="en-US" b="1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программирования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627062" lvl="1">
              <a:lnSpc>
                <a:spcPct val="107000"/>
              </a:lnSpc>
              <a:buClr>
                <a:prstClr val="white">
                  <a:lumMod val="65000"/>
                </a:prstClr>
              </a:buClr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4. Языки программирования</a:t>
            </a:r>
          </a:p>
          <a:p>
            <a:pPr marL="647700" lvl="1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47700" lvl="1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Bef>
                <a:spcPts val="1200"/>
              </a:spcBef>
            </a:pPr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Раздел 3. Процедурное программирование</a:t>
            </a:r>
            <a:endParaRPr lang="en-US" b="1" dirty="0">
              <a:solidFill>
                <a:prstClr val="white">
                  <a:lumMod val="6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7. Введение в процедурное и структурное программирование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8. Управляющие инструкции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9. Базовые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/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10. Управление памятью</a:t>
            </a:r>
          </a:p>
          <a:p>
            <a:pPr marL="628650" indent="-1588"/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83375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59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/>
              <a:t>1	0	1	0	1	1	1	0	0	0	0	0	1	0	0	0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525" y="4005064"/>
            <a:ext cx="126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младший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значащий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бит  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LSB)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7920" y="5013176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старший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значащий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бит  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MSB)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cxnSp>
        <p:nvCxnSpPr>
          <p:cNvPr id="5" name="Прямая со стрелкой 4"/>
          <p:cNvCxnSpPr>
            <a:stCxn id="7" idx="3"/>
            <a:endCxn id="3" idx="1"/>
          </p:cNvCxnSpPr>
          <p:nvPr/>
        </p:nvCxnSpPr>
        <p:spPr>
          <a:xfrm flipV="1">
            <a:off x="1547665" y="4182136"/>
            <a:ext cx="454367" cy="33076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H="1" flipV="1">
            <a:off x="8244408" y="4293096"/>
            <a:ext cx="216552" cy="72008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3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4384" y="1222242"/>
            <a:ext cx="8562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ru-RU" sz="2400" dirty="0"/>
              <a:t>В десятичной позиционной системе счисления: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</a:t>
            </a:r>
            <a:r>
              <a:rPr lang="en-US" sz="2400" dirty="0"/>
              <a:t> </a:t>
            </a:r>
            <a:r>
              <a:rPr lang="ru-RU" sz="2400" dirty="0"/>
              <a:t>0 1 2 3 4 5 6 7 8 9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</a:t>
            </a:r>
            <a:r>
              <a:rPr lang="ru-RU" sz="2400" dirty="0">
                <a:solidFill>
                  <a:srgbClr val="0070C0"/>
                </a:solidFill>
              </a:rPr>
              <a:t>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1057</a:t>
            </a:r>
            <a:r>
              <a:rPr lang="ru-RU" sz="2400" b="1" baseline="-25000" dirty="0"/>
              <a:t>10</a:t>
            </a:r>
            <a:r>
              <a:rPr lang="ru-RU" sz="2400" b="1" dirty="0"/>
              <a:t> =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+ 5·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/>
              <a:t> + 7·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/>
              <a:t> = 1057</a:t>
            </a:r>
            <a:r>
              <a:rPr lang="ru-RU" sz="2400" b="1" baseline="-25000" dirty="0"/>
              <a:t>10</a:t>
            </a:r>
            <a:r>
              <a:rPr lang="ru-RU" sz="2400" b="1" dirty="0"/>
              <a:t> </a:t>
            </a:r>
          </a:p>
          <a:p>
            <a:pPr marL="457200" indent="-457200">
              <a:lnSpc>
                <a:spcPct val="90000"/>
              </a:lnSpc>
            </a:pPr>
            <a:endParaRPr lang="ru-RU" sz="2400" b="1" baseline="-250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В двоичной системе счисления: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 0 1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>
                <a:solidFill>
                  <a:srgbClr val="0070C0"/>
                </a:solidFill>
              </a:rPr>
              <a:t>	43210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10101</a:t>
            </a:r>
            <a:r>
              <a:rPr lang="ru-RU" sz="2400" b="1" baseline="-25000" dirty="0"/>
              <a:t>2</a:t>
            </a:r>
            <a:r>
              <a:rPr lang="ru-RU" sz="2400" b="1" dirty="0"/>
              <a:t> =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+ 0·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/>
              <a:t>+ 1·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/>
              <a:t> = 21</a:t>
            </a:r>
            <a:r>
              <a:rPr lang="ru-RU" sz="2400" b="1" baseline="-25000" dirty="0"/>
              <a:t>10</a:t>
            </a:r>
            <a:r>
              <a:rPr lang="ru-RU" sz="2400" b="1" dirty="0"/>
              <a:t> </a:t>
            </a:r>
          </a:p>
          <a:p>
            <a:pPr marL="457200" indent="-457200">
              <a:lnSpc>
                <a:spcPct val="90000"/>
              </a:lnSpc>
            </a:pPr>
            <a:endParaRPr lang="ru-RU" sz="2400" b="1" baseline="-250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В шестнадцатеричной системе счисления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dirty="0"/>
              <a:t>	цифры 0 1 2 3 4 5 6 7 8 9 </a:t>
            </a:r>
            <a:r>
              <a:rPr lang="en-US" sz="2400" dirty="0"/>
              <a:t>A B C D E F</a:t>
            </a:r>
            <a:endParaRPr lang="ru-RU" sz="2400" dirty="0"/>
          </a:p>
          <a:p>
            <a:pPr marL="457200" indent="-457200">
              <a:lnSpc>
                <a:spcPct val="90000"/>
              </a:lnSpc>
            </a:pPr>
            <a:r>
              <a:rPr lang="ru-RU" sz="2400" dirty="0">
                <a:solidFill>
                  <a:srgbClr val="0070C0"/>
                </a:solidFill>
              </a:rPr>
              <a:t>	43210</a:t>
            </a:r>
            <a:r>
              <a:rPr lang="ru-RU" sz="2400" b="1" dirty="0"/>
              <a:t>	</a:t>
            </a:r>
          </a:p>
          <a:p>
            <a:pPr marL="457200" indent="-457200">
              <a:lnSpc>
                <a:spcPct val="90000"/>
              </a:lnSpc>
            </a:pPr>
            <a:r>
              <a:rPr lang="ru-RU" sz="2400" b="1" dirty="0"/>
              <a:t>	</a:t>
            </a:r>
            <a:r>
              <a:rPr lang="en-US" sz="2400" b="1" dirty="0"/>
              <a:t>F4E12</a:t>
            </a:r>
            <a:r>
              <a:rPr lang="en-US" sz="2400" b="1" baseline="-25000" dirty="0"/>
              <a:t>16</a:t>
            </a:r>
            <a:r>
              <a:rPr lang="ru-RU" sz="2400" b="1" dirty="0"/>
              <a:t> = 1</a:t>
            </a:r>
            <a:r>
              <a:rPr lang="en-US" sz="2400" b="1" dirty="0"/>
              <a:t>5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ru-RU" sz="2400" b="1" dirty="0"/>
              <a:t> + </a:t>
            </a:r>
            <a:r>
              <a:rPr lang="en-US" sz="2400" b="1" dirty="0"/>
              <a:t>4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400" b="1" dirty="0"/>
              <a:t> + 1</a:t>
            </a:r>
            <a:r>
              <a:rPr lang="en-US" sz="2400" b="1" dirty="0"/>
              <a:t>4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400" b="1" dirty="0"/>
              <a:t> + </a:t>
            </a:r>
            <a:r>
              <a:rPr lang="en-US" sz="2400" b="1" dirty="0"/>
              <a:t>1</a:t>
            </a:r>
            <a:r>
              <a:rPr lang="ru-RU" sz="2400" b="1" dirty="0"/>
              <a:t>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2400" b="1" dirty="0"/>
              <a:t> + </a:t>
            </a:r>
            <a:r>
              <a:rPr lang="en-US" sz="2400" b="1" dirty="0"/>
              <a:t>2</a:t>
            </a:r>
            <a:r>
              <a:rPr lang="ru-RU" sz="2400" b="1" dirty="0"/>
              <a:t>·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ru-RU" sz="2400" b="1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/>
              <a:t>= 1003026</a:t>
            </a:r>
            <a:r>
              <a:rPr lang="ru-RU" sz="2400" b="1" baseline="-25000" dirty="0"/>
              <a:t>10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8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7524" y="944724"/>
            <a:ext cx="8604956" cy="53285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>
                <a:solidFill>
                  <a:schemeClr val="accent2"/>
                </a:solidFill>
              </a:rPr>
              <a:t>ИНФОРМАЦИЯ</a:t>
            </a:r>
            <a:r>
              <a:rPr lang="ru-RU" altLang="ru-RU" sz="2400" dirty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– </a:t>
            </a:r>
            <a:r>
              <a:rPr lang="ru-RU" sz="2400" dirty="0"/>
              <a:t>(от лат. </a:t>
            </a:r>
            <a:r>
              <a:rPr lang="ru-RU" sz="2400" dirty="0" err="1"/>
              <a:t>informatio</a:t>
            </a:r>
            <a:r>
              <a:rPr lang="ru-RU" sz="2400" dirty="0"/>
              <a:t>, разъяснение, изложение, осведомленность) — сведения о чем-либо, независимо от формы их представления. </a:t>
            </a:r>
          </a:p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>
                <a:solidFill>
                  <a:schemeClr val="accent2"/>
                </a:solidFill>
              </a:rPr>
              <a:t>СИГНАЛОМ</a:t>
            </a:r>
            <a:r>
              <a:rPr lang="ru-RU" altLang="ru-RU" sz="2400" dirty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называется изменение некоторой физической величины во времени. Сигнал является материальным носителем информации, используемым для передачи сообщений.</a:t>
            </a:r>
          </a:p>
          <a:p>
            <a:pPr marL="1073150" indent="-627063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2"/>
                </a:solidFill>
              </a:rPr>
              <a:t>ЗНАК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/>
              <a:t>(символ) представляет собой соглашение</a:t>
            </a:r>
            <a:br>
              <a:rPr lang="en-US" sz="2400" dirty="0"/>
            </a:br>
            <a:r>
              <a:rPr lang="ru-RU" sz="2400" dirty="0"/>
              <a:t>(явное или неявное)  о приписывании чему-либо (значащему) какого-либо определённого смысла.</a:t>
            </a:r>
          </a:p>
          <a:p>
            <a:pPr marL="1081088" indent="-633413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2400" b="1" dirty="0">
                <a:solidFill>
                  <a:schemeClr val="accent2"/>
                </a:solidFill>
              </a:rPr>
              <a:t>СООБЩЕНИЕ</a:t>
            </a:r>
            <a:r>
              <a:rPr lang="ru-RU" altLang="ru-RU" sz="2400" dirty="0">
                <a:solidFill>
                  <a:schemeClr val="accent2"/>
                </a:solidFill>
              </a:rPr>
              <a:t> </a:t>
            </a:r>
            <a:r>
              <a:rPr lang="ru-RU" altLang="ru-RU" sz="2400" dirty="0"/>
              <a:t>– форма представления информации, имеющая признаки начала и конца, предназначенная для передачи через среду связи.</a:t>
            </a:r>
          </a:p>
          <a:p>
            <a:pPr marL="1081088" indent="-1081088">
              <a:spcBef>
                <a:spcPts val="600"/>
              </a:spcBef>
              <a:spcAft>
                <a:spcPts val="0"/>
              </a:spcAft>
            </a:pPr>
            <a:r>
              <a:rPr lang="ru-RU" altLang="ru-RU" sz="2400" dirty="0"/>
              <a:t>– также совокупность первичных сигналов или знаков, содержащих информацию.</a:t>
            </a:r>
            <a:endParaRPr lang="en-US" altLang="ru-RU" sz="2400" dirty="0"/>
          </a:p>
          <a:p>
            <a:pPr marL="2238375" indent="-2238375">
              <a:spcBef>
                <a:spcPts val="600"/>
              </a:spcBef>
              <a:spcAft>
                <a:spcPts val="0"/>
              </a:spcAft>
            </a:pPr>
            <a:endParaRPr lang="ru-RU" altLang="ru-RU" sz="2400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8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83383"/>
              </p:ext>
            </p:extLst>
          </p:nvPr>
        </p:nvGraphicFramePr>
        <p:xfrm>
          <a:off x="155264" y="5344710"/>
          <a:ext cx="8871268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7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9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256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1024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2048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4096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8192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16384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32768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/>
              <a:t>1	0	1	0	1	1	1	0	0	0	0	0	1	0	0	0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5716" y="4581128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520825" algn="l"/>
                <a:tab pos="1887538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927600" algn="l"/>
                <a:tab pos="5295900" algn="l"/>
                <a:tab pos="5605463" algn="l"/>
                <a:tab pos="5913438" algn="l"/>
              </a:tabLst>
            </a:pPr>
            <a:r>
              <a:rPr lang="ru-RU" sz="2400" dirty="0"/>
              <a:t>01110101</a:t>
            </a:r>
            <a:r>
              <a:rPr lang="ru-RU" sz="2400" baseline="-25000" dirty="0"/>
              <a:t>2</a:t>
            </a:r>
            <a:r>
              <a:rPr lang="ru-RU" sz="2400" dirty="0"/>
              <a:t> = </a:t>
            </a:r>
            <a:r>
              <a:rPr lang="en-US" sz="2400" dirty="0"/>
              <a:t>?</a:t>
            </a:r>
            <a:r>
              <a:rPr lang="ru-RU" sz="2400" dirty="0"/>
              <a:t>				</a:t>
            </a:r>
            <a:r>
              <a:rPr lang="en-US" sz="2400" dirty="0"/>
              <a:t>000</a:t>
            </a:r>
            <a:r>
              <a:rPr lang="ru-RU" sz="2400" dirty="0"/>
              <a:t>10</a:t>
            </a:r>
            <a:r>
              <a:rPr lang="en-US" sz="2400" dirty="0"/>
              <a:t>000</a:t>
            </a:r>
            <a:r>
              <a:rPr lang="ru-RU" sz="2400" baseline="-25000" dirty="0"/>
              <a:t>2</a:t>
            </a:r>
            <a:r>
              <a:rPr lang="en-US" sz="2400" dirty="0"/>
              <a:t> = ?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5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8" y="1272369"/>
            <a:ext cx="8879203" cy="2397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4581128"/>
            <a:ext cx="383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520825" algn="l"/>
                <a:tab pos="1887538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927600" algn="l"/>
                <a:tab pos="5295900" algn="l"/>
                <a:tab pos="5605463" algn="l"/>
                <a:tab pos="5913438" algn="l"/>
              </a:tabLst>
            </a:pPr>
            <a:r>
              <a:rPr lang="en-US" sz="2400" dirty="0"/>
              <a:t>000</a:t>
            </a:r>
            <a:r>
              <a:rPr lang="ru-RU" sz="2400" dirty="0"/>
              <a:t>10</a:t>
            </a:r>
            <a:r>
              <a:rPr lang="en-US" sz="2400" dirty="0"/>
              <a:t>000 </a:t>
            </a:r>
            <a:r>
              <a:rPr lang="ru-RU" sz="2400" dirty="0"/>
              <a:t>01110101</a:t>
            </a:r>
            <a:r>
              <a:rPr lang="ru-RU" sz="2400" baseline="-25000" dirty="0"/>
              <a:t>2</a:t>
            </a:r>
            <a:endParaRPr lang="ru-RU" sz="2400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1060"/>
              </p:ext>
            </p:extLst>
          </p:nvPr>
        </p:nvGraphicFramePr>
        <p:xfrm>
          <a:off x="155264" y="5344710"/>
          <a:ext cx="8871268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7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9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10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  <a:r>
                        <a:rPr lang="ru-RU" sz="2000" baseline="30000" dirty="0"/>
                        <a:t>15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256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512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1024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2048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4096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8192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16384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32768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2032" y="3951303"/>
            <a:ext cx="640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2550" algn="l"/>
                <a:tab pos="355600" algn="l"/>
                <a:tab pos="712788" algn="l"/>
                <a:tab pos="1081088" algn="l"/>
                <a:tab pos="1431925" algn="l"/>
                <a:tab pos="1789113" algn="l"/>
                <a:tab pos="2149475" algn="l"/>
                <a:tab pos="2422525" algn="l"/>
                <a:tab pos="3490913" algn="l"/>
                <a:tab pos="3859213" algn="l"/>
                <a:tab pos="4216400" algn="l"/>
                <a:tab pos="4524375" algn="l"/>
                <a:tab pos="4837113" algn="l"/>
                <a:tab pos="5208588" algn="l"/>
                <a:tab pos="5565775" algn="l"/>
                <a:tab pos="5913438" algn="l"/>
              </a:tabLst>
            </a:pPr>
            <a:r>
              <a:rPr lang="en-US" sz="2400" dirty="0"/>
              <a:t>1	0	1	0	1	1	1	0	0	0	0	0	1	0	0	0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4581128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 0</a:t>
            </a:r>
            <a:r>
              <a:rPr lang="en-US" sz="2400" dirty="0"/>
              <a:t>x</a:t>
            </a:r>
            <a:r>
              <a:rPr lang="ru-RU" sz="2400" dirty="0"/>
              <a:t>1075</a:t>
            </a:r>
            <a:r>
              <a:rPr lang="ru-RU" sz="2400" baseline="-25000" dirty="0"/>
              <a:t>16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</a:t>
            </a:r>
            <a:r>
              <a:rPr lang="en-US" sz="2400" dirty="0"/>
              <a:t> 4213</a:t>
            </a:r>
            <a:r>
              <a:rPr lang="en-US" sz="2400" baseline="-25000" dirty="0"/>
              <a:t>10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79912" y="4581128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=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68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13869"/>
              </p:ext>
            </p:extLst>
          </p:nvPr>
        </p:nvGraphicFramePr>
        <p:xfrm>
          <a:off x="251521" y="836712"/>
          <a:ext cx="8640958" cy="5151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40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4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константы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779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char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unsigned __int8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/>
                        <a:t>BYTE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 </a:t>
                      </a:r>
                      <a:r>
                        <a:rPr lang="ru-RU" sz="2200" dirty="0"/>
                        <a:t>байт</a:t>
                      </a:r>
                    </a:p>
                    <a:p>
                      <a:pPr algn="ctr"/>
                      <a:r>
                        <a:rPr lang="ru-RU" sz="2200" dirty="0"/>
                        <a:t>8 бит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0 – 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UCHAR_MAX</a:t>
                      </a:r>
                      <a:r>
                        <a:rPr lang="ru-RU" sz="24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b="0" kern="1200" cap="small" dirty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MAXBYTE</a:t>
                      </a:r>
                      <a:endParaRPr lang="ru-RU" sz="22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039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 short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 __int16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/>
                        <a:t>USHORT, 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</a:rPr>
                        <a:t>wchar_t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ru-RU" sz="2200" baseline="30000" dirty="0">
                          <a:solidFill>
                            <a:srgbClr val="0000FF"/>
                          </a:solidFill>
                        </a:rPr>
                        <a:t>(6)</a:t>
                      </a:r>
                      <a:endParaRPr lang="en-US" sz="22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2 байта</a:t>
                      </a:r>
                    </a:p>
                    <a:p>
                      <a:pPr algn="ctr"/>
                      <a:r>
                        <a:rPr lang="ru-RU" sz="2200" dirty="0"/>
                        <a:t>16 бит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0 – 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ru-RU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USHRT_MAX</a:t>
                      </a:r>
                      <a:r>
                        <a:rPr lang="ru-RU" sz="24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b="0" kern="1200" cap="small" dirty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MAXWORD</a:t>
                      </a:r>
                      <a:endParaRPr lang="ru-RU" sz="22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0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int</a:t>
                      </a:r>
                      <a:r>
                        <a:rPr lang="ru-RU" sz="2200" baseline="30000" dirty="0"/>
                        <a:t>(4)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aseline="0" dirty="0"/>
                        <a:t>UINT,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unsigned __int32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unsigned long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baseline="0" dirty="0"/>
                        <a:t>DWORD</a:t>
                      </a:r>
                      <a:r>
                        <a:rPr lang="ru-RU" sz="2200" baseline="0" dirty="0"/>
                        <a:t> </a:t>
                      </a:r>
                      <a:r>
                        <a:rPr lang="ru-RU" sz="2200" baseline="30000" dirty="0"/>
                        <a:t>(5)</a:t>
                      </a:r>
                      <a:endParaRPr lang="en-US" sz="2200" baseline="300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4 байта</a:t>
                      </a:r>
                    </a:p>
                    <a:p>
                      <a:pPr algn="ctr"/>
                      <a:r>
                        <a:rPr lang="ru-RU" sz="2200" dirty="0"/>
                        <a:t>32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0 – </a:t>
                      </a:r>
                      <a:r>
                        <a:rPr lang="en-US" sz="22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4 294 967 295</a:t>
                      </a:r>
                      <a:endParaRPr lang="ru-RU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UINT_MAX</a:t>
                      </a:r>
                      <a:r>
                        <a:rPr lang="ru-RU" sz="24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MAXDWORD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01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__int64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long long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200" dirty="0"/>
                        <a:t>UINT64</a:t>
                      </a:r>
                      <a:endParaRPr lang="ru-RU" sz="22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8 байт</a:t>
                      </a:r>
                    </a:p>
                    <a:p>
                      <a:pPr algn="ctr"/>
                      <a:r>
                        <a:rPr lang="ru-RU" sz="2200" dirty="0"/>
                        <a:t>64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0 – </a:t>
                      </a:r>
                      <a:r>
                        <a:rPr lang="en-US" sz="2200" dirty="0"/>
                        <a:t>~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18·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22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US" sz="2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ULLONG_MAX</a:t>
                      </a:r>
                      <a:r>
                        <a:rPr lang="ru-RU" sz="24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2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06340"/>
            <a:ext cx="8748972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</a:t>
            </a:r>
            <a:r>
              <a:rPr lang="ru-RU" altLang="ru-RU" sz="2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беззнаковых</a:t>
            </a:r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чисел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5985284"/>
            <a:ext cx="86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cap="small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limits.h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4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312876"/>
            <a:ext cx="7543801" cy="324036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ru-RU" sz="2400" b="1" dirty="0"/>
              <a:t>0</a:t>
            </a:r>
            <a:r>
              <a:rPr lang="ru-RU" sz="2400" b="1" baseline="-25000" dirty="0"/>
              <a:t>10</a:t>
            </a:r>
            <a:r>
              <a:rPr lang="ru-RU" sz="2400" b="1" dirty="0"/>
              <a:t> = 0000</a:t>
            </a:r>
            <a:r>
              <a:rPr lang="ru-RU" sz="2400" b="1" baseline="-25000" dirty="0"/>
              <a:t>2</a:t>
            </a:r>
            <a:r>
              <a:rPr lang="ru-RU" sz="2400" b="1" dirty="0"/>
              <a:t>	    5</a:t>
            </a:r>
            <a:r>
              <a:rPr lang="ru-RU" sz="2400" b="1" baseline="-25000" dirty="0"/>
              <a:t>10</a:t>
            </a:r>
            <a:r>
              <a:rPr lang="ru-RU" sz="2400" b="1" dirty="0"/>
              <a:t> = 0101</a:t>
            </a:r>
            <a:r>
              <a:rPr lang="ru-RU" sz="2400" b="1" baseline="-25000" dirty="0"/>
              <a:t>2</a:t>
            </a:r>
            <a:r>
              <a:rPr lang="ru-RU" sz="2400" b="1" dirty="0"/>
              <a:t>       9</a:t>
            </a:r>
            <a:r>
              <a:rPr lang="ru-RU" sz="2400" b="1" baseline="-25000" dirty="0"/>
              <a:t>10</a:t>
            </a:r>
            <a:r>
              <a:rPr lang="ru-RU" sz="2400" b="1" dirty="0"/>
              <a:t> = 1001</a:t>
            </a:r>
            <a:r>
              <a:rPr lang="ru-RU" sz="2400" b="1" baseline="-25000" dirty="0"/>
              <a:t>2</a:t>
            </a:r>
          </a:p>
          <a:p>
            <a:pPr marL="457200" indent="-457200"/>
            <a:r>
              <a:rPr lang="ru-RU" sz="2400" dirty="0"/>
              <a:t>Пример (</a:t>
            </a:r>
            <a:r>
              <a:rPr lang="ru-RU" sz="2400" dirty="0">
                <a:solidFill>
                  <a:srgbClr val="00B0F0"/>
                </a:solidFill>
              </a:rPr>
              <a:t>бит знака </a:t>
            </a:r>
            <a:r>
              <a:rPr lang="ru-RU" sz="2400" dirty="0"/>
              <a:t>- перед числом):</a:t>
            </a:r>
            <a:endParaRPr lang="ru-RU" sz="2400" b="1" dirty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ru-RU" sz="2400" b="1" dirty="0"/>
              <a:t>1</a:t>
            </a:r>
            <a:r>
              <a:rPr lang="en-US" sz="2400" b="1" dirty="0"/>
              <a:t>8</a:t>
            </a:r>
            <a:r>
              <a:rPr lang="ru-RU" sz="2400" b="1" baseline="-25000" dirty="0"/>
              <a:t>10</a:t>
            </a:r>
            <a:r>
              <a:rPr lang="en-US" sz="2400" b="1" dirty="0"/>
              <a:t> 	</a:t>
            </a:r>
            <a:r>
              <a:rPr lang="ru-RU" sz="2400" b="1" dirty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0001 1000</a:t>
            </a:r>
            <a:r>
              <a:rPr lang="ru-RU" sz="2400" b="1" baseline="-25000" dirty="0"/>
              <a:t>2-10</a:t>
            </a:r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421</a:t>
            </a:r>
            <a:r>
              <a:rPr lang="ru-RU" sz="2400" b="1" baseline="-25000" dirty="0"/>
              <a:t>10</a:t>
            </a:r>
            <a:r>
              <a:rPr lang="en-US" sz="2400" b="1" dirty="0"/>
              <a:t>	</a:t>
            </a:r>
            <a:r>
              <a:rPr lang="ru-RU" sz="2400" b="1" dirty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</a:t>
            </a:r>
            <a:r>
              <a:rPr lang="en-US" sz="2400" b="1" dirty="0"/>
              <a:t>0100 </a:t>
            </a:r>
            <a:r>
              <a:rPr lang="ru-RU" sz="2400" b="1" dirty="0"/>
              <a:t>001</a:t>
            </a:r>
            <a:r>
              <a:rPr lang="en-US" sz="2400" b="1" dirty="0"/>
              <a:t>0</a:t>
            </a:r>
            <a:r>
              <a:rPr lang="ru-RU" sz="2400" b="1" dirty="0"/>
              <a:t> </a:t>
            </a:r>
            <a:r>
              <a:rPr lang="en-US" sz="2400" b="1" dirty="0"/>
              <a:t>000</a:t>
            </a:r>
            <a:r>
              <a:rPr lang="ru-RU" sz="2400" b="1" dirty="0"/>
              <a:t>1</a:t>
            </a:r>
            <a:r>
              <a:rPr lang="ru-RU" sz="2400" b="1" baseline="-25000" dirty="0"/>
              <a:t>2-10</a:t>
            </a:r>
            <a:endParaRPr lang="en-US" sz="2400" b="1" dirty="0"/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2017</a:t>
            </a:r>
            <a:r>
              <a:rPr lang="ru-RU" sz="2400" b="1" baseline="-25000" dirty="0"/>
              <a:t>10</a:t>
            </a:r>
            <a:r>
              <a:rPr lang="en-US" sz="2400" b="1" dirty="0"/>
              <a:t>	</a:t>
            </a:r>
            <a:r>
              <a:rPr lang="ru-RU" sz="2400" b="1" dirty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0</a:t>
            </a:r>
            <a:r>
              <a:rPr lang="ru-RU" sz="2400" b="1" dirty="0"/>
              <a:t> 00</a:t>
            </a:r>
            <a:r>
              <a:rPr lang="en-US" sz="2400" b="1" dirty="0"/>
              <a:t>10</a:t>
            </a:r>
            <a:r>
              <a:rPr lang="ru-RU" sz="2400" b="1" dirty="0"/>
              <a:t> </a:t>
            </a:r>
            <a:r>
              <a:rPr lang="en-US" sz="2400" b="1" dirty="0"/>
              <a:t>0</a:t>
            </a:r>
            <a:r>
              <a:rPr lang="ru-RU" sz="2400" b="1" dirty="0"/>
              <a:t>00</a:t>
            </a:r>
            <a:r>
              <a:rPr lang="en-US" sz="2400" b="1" dirty="0"/>
              <a:t>0</a:t>
            </a:r>
            <a:r>
              <a:rPr lang="ru-RU" sz="2400" b="1" dirty="0"/>
              <a:t> </a:t>
            </a:r>
            <a:r>
              <a:rPr lang="en-US" sz="2400" b="1" dirty="0"/>
              <a:t>0</a:t>
            </a:r>
            <a:r>
              <a:rPr lang="ru-RU" sz="2400" b="1" dirty="0"/>
              <a:t>001 </a:t>
            </a:r>
            <a:r>
              <a:rPr lang="en-US" sz="2400" b="1" dirty="0"/>
              <a:t>0111</a:t>
            </a:r>
            <a:r>
              <a:rPr lang="ru-RU" sz="2400" b="1" baseline="-25000" dirty="0"/>
              <a:t>2-10</a:t>
            </a:r>
          </a:p>
          <a:p>
            <a:pPr marL="457200" indent="-457200">
              <a:tabLst>
                <a:tab pos="1341438" algn="l"/>
                <a:tab pos="2327275" algn="l"/>
              </a:tabLst>
            </a:pPr>
            <a:r>
              <a:rPr lang="en-US" sz="2400" b="1" dirty="0"/>
              <a:t>	</a:t>
            </a:r>
            <a:r>
              <a:rPr lang="ru-RU" sz="2400" b="1" dirty="0"/>
              <a:t>-</a:t>
            </a:r>
            <a:r>
              <a:rPr lang="en-US" sz="2400" b="1" dirty="0"/>
              <a:t>2017</a:t>
            </a:r>
            <a:r>
              <a:rPr lang="ru-RU" sz="2400" b="1" baseline="-25000" dirty="0"/>
              <a:t>10</a:t>
            </a:r>
            <a:r>
              <a:rPr lang="en-US" sz="2400" b="1" dirty="0"/>
              <a:t>	</a:t>
            </a:r>
            <a:r>
              <a:rPr lang="ru-RU" sz="2400" b="1" dirty="0"/>
              <a:t>= </a:t>
            </a:r>
            <a:r>
              <a:rPr lang="ru-RU" sz="2400" b="1" dirty="0">
                <a:solidFill>
                  <a:srgbClr val="00B0F0"/>
                </a:solidFill>
              </a:rPr>
              <a:t>1</a:t>
            </a:r>
            <a:r>
              <a:rPr lang="ru-RU" sz="2400" b="1" dirty="0"/>
              <a:t> 0</a:t>
            </a:r>
            <a:r>
              <a:rPr lang="en-US" sz="2400" b="1" dirty="0"/>
              <a:t>010</a:t>
            </a:r>
            <a:r>
              <a:rPr lang="ru-RU" sz="2400" b="1" dirty="0"/>
              <a:t> </a:t>
            </a:r>
            <a:r>
              <a:rPr lang="en-US" sz="2400" b="1" dirty="0"/>
              <a:t>0</a:t>
            </a:r>
            <a:r>
              <a:rPr lang="ru-RU" sz="2400" b="1" dirty="0"/>
              <a:t>00</a:t>
            </a:r>
            <a:r>
              <a:rPr lang="en-US" sz="2400" b="1" dirty="0"/>
              <a:t>0</a:t>
            </a:r>
            <a:r>
              <a:rPr lang="ru-RU" sz="2400" b="1" dirty="0"/>
              <a:t> </a:t>
            </a:r>
            <a:r>
              <a:rPr lang="en-US" sz="2400" b="1" dirty="0"/>
              <a:t>0</a:t>
            </a:r>
            <a:r>
              <a:rPr lang="ru-RU" sz="2400" b="1" dirty="0"/>
              <a:t>001 </a:t>
            </a:r>
            <a:r>
              <a:rPr lang="en-US" sz="2400" b="1" dirty="0"/>
              <a:t>0111</a:t>
            </a:r>
            <a:r>
              <a:rPr lang="ru-RU" sz="2400" b="1" baseline="-25000" dirty="0"/>
              <a:t>2-10</a:t>
            </a:r>
            <a:br>
              <a:rPr lang="ru-RU" sz="2400" b="1" baseline="-25000" dirty="0"/>
            </a:br>
            <a:endParaRPr lang="ru-RU" sz="2400" b="1" baseline="-25000" dirty="0"/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Двоично - десятичный код (</a:t>
            </a: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</a:t>
            </a: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С</a:t>
            </a:r>
            <a:r>
              <a:rPr lang="en-US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</a:t>
            </a:r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7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069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6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161821"/>
              </p:ext>
            </p:extLst>
          </p:nvPr>
        </p:nvGraphicFramePr>
        <p:xfrm>
          <a:off x="467544" y="836713"/>
          <a:ext cx="8352927" cy="52105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6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диапазон значений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константы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ru-RU" sz="22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__int8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 </a:t>
                      </a:r>
                      <a:r>
                        <a:rPr lang="ru-RU" sz="2200" dirty="0"/>
                        <a:t>байт</a:t>
                      </a:r>
                    </a:p>
                    <a:p>
                      <a:pPr algn="ctr"/>
                      <a:r>
                        <a:rPr lang="ru-RU" sz="2200" dirty="0"/>
                        <a:t>8 бит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[-128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;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127]</a:t>
                      </a: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baseline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CHAR_M</a:t>
                      </a:r>
                      <a:r>
                        <a:rPr lang="en-US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CHAR_MAX</a:t>
                      </a:r>
                      <a:r>
                        <a:rPr lang="en-US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cap="small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MINBYTE</a:t>
                      </a:r>
                      <a:endParaRPr lang="ru-RU" sz="2000" b="0" kern="1200" cap="small" dirty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MAXBYTE</a:t>
                      </a:r>
                      <a:endParaRPr lang="ru-RU" sz="20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short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US" sz="2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__int16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2 байта</a:t>
                      </a:r>
                    </a:p>
                    <a:p>
                      <a:pPr algn="ctr"/>
                      <a:r>
                        <a:rPr lang="ru-RU" sz="2200" dirty="0"/>
                        <a:t>16 бит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[-32768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;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32767]</a:t>
                      </a: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SHRT_M</a:t>
                      </a:r>
                      <a:r>
                        <a:rPr lang="en-US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dirty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SHRT_MAX</a:t>
                      </a:r>
                      <a:r>
                        <a:rPr lang="en-US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b="0" kern="1200" cap="small" dirty="0">
                        <a:solidFill>
                          <a:schemeClr val="dk1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MINSHORT</a:t>
                      </a: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MAXSHORT</a:t>
                      </a:r>
                      <a:endParaRPr lang="ru-RU" sz="2000" b="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6227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strike="noStrike" baseline="0" dirty="0"/>
                        <a:t> </a:t>
                      </a:r>
                      <a:r>
                        <a:rPr lang="en-US" sz="2200" baseline="0" dirty="0"/>
                        <a:t>__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int32</a:t>
                      </a:r>
                      <a:r>
                        <a:rPr lang="en-US" sz="2200" baseline="0" dirty="0"/>
                        <a:t>,</a:t>
                      </a:r>
                      <a:endParaRPr lang="en-US" sz="2200" baseline="0" dirty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baseline="0" dirty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4 байта</a:t>
                      </a:r>
                    </a:p>
                    <a:p>
                      <a:pPr algn="ctr"/>
                      <a:r>
                        <a:rPr lang="ru-RU" sz="2200" dirty="0"/>
                        <a:t>32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</a:t>
                      </a:r>
                      <a:r>
                        <a:rPr lang="ru-RU" sz="1800" dirty="0"/>
                        <a:t>2</a:t>
                      </a:r>
                      <a:r>
                        <a:rPr lang="en-US" sz="1800" dirty="0"/>
                        <a:t>.</a:t>
                      </a:r>
                      <a:r>
                        <a:rPr lang="ru-RU" sz="1800" dirty="0"/>
                        <a:t>1</a:t>
                      </a:r>
                      <a:r>
                        <a:rPr lang="ru-RU" sz="1800" baseline="0" dirty="0"/>
                        <a:t> * 10</a:t>
                      </a:r>
                      <a:r>
                        <a:rPr lang="en-US" sz="1800" baseline="30000" dirty="0"/>
                        <a:t>9</a:t>
                      </a:r>
                      <a:r>
                        <a:rPr lang="en-US" dirty="0"/>
                        <a:t>; </a:t>
                      </a:r>
                      <a:r>
                        <a:rPr lang="ru-RU" sz="1800" dirty="0"/>
                        <a:t>2</a:t>
                      </a:r>
                      <a:r>
                        <a:rPr lang="en-US" sz="1800" dirty="0"/>
                        <a:t>.</a:t>
                      </a:r>
                      <a:r>
                        <a:rPr lang="ru-RU" sz="1800" dirty="0"/>
                        <a:t>1</a:t>
                      </a:r>
                      <a:r>
                        <a:rPr lang="ru-RU" sz="1800" baseline="0" dirty="0"/>
                        <a:t> * 10</a:t>
                      </a:r>
                      <a:r>
                        <a:rPr lang="en-US" sz="1800" baseline="30000" dirty="0"/>
                        <a:t>9</a:t>
                      </a:r>
                      <a:r>
                        <a:rPr lang="en-US" sz="1800" dirty="0"/>
                        <a:t>]</a:t>
                      </a: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INT_M</a:t>
                      </a:r>
                      <a:r>
                        <a:rPr lang="en-US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000" b="0" kern="1200" cap="sm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INT_MAX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MINLONG</a:t>
                      </a: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MAXLONG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881">
                <a:tc>
                  <a:txBody>
                    <a:bodyPr/>
                    <a:lstStyle/>
                    <a:p>
                      <a:pPr algn="l"/>
                      <a:r>
                        <a:rPr lang="en-US" sz="2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/>
                        <a:t>__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int64</a:t>
                      </a:r>
                      <a:r>
                        <a:rPr lang="en-US" sz="2200" baseline="0" dirty="0"/>
                        <a:t>,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long 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en-US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8 байт</a:t>
                      </a:r>
                    </a:p>
                    <a:p>
                      <a:pPr algn="ctr"/>
                      <a:r>
                        <a:rPr lang="ru-RU" sz="2200" dirty="0"/>
                        <a:t>64 бита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[-</a:t>
                      </a:r>
                      <a:r>
                        <a:rPr lang="ru-RU" sz="1800" dirty="0"/>
                        <a:t>9.2</a:t>
                      </a:r>
                      <a:r>
                        <a:rPr lang="ru-RU" sz="1800" baseline="0" dirty="0"/>
                        <a:t> * 10</a:t>
                      </a:r>
                      <a:r>
                        <a:rPr lang="ru-RU" sz="1800" baseline="30000" dirty="0"/>
                        <a:t>18</a:t>
                      </a:r>
                      <a:r>
                        <a:rPr lang="en-US" dirty="0"/>
                        <a:t>;</a:t>
                      </a:r>
                      <a:r>
                        <a:rPr lang="ru-RU" dirty="0"/>
                        <a:t> </a:t>
                      </a:r>
                      <a:r>
                        <a:rPr lang="ru-RU" sz="1800" dirty="0"/>
                        <a:t>9.2</a:t>
                      </a:r>
                      <a:r>
                        <a:rPr lang="ru-RU" sz="1800" baseline="0" dirty="0"/>
                        <a:t> * 10</a:t>
                      </a:r>
                      <a:r>
                        <a:rPr lang="ru-RU" sz="1800" baseline="30000" dirty="0"/>
                        <a:t>18</a:t>
                      </a:r>
                      <a:r>
                        <a:rPr lang="en-US" sz="18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–1]</a:t>
                      </a:r>
                      <a:endParaRPr lang="ru-RU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LLONG_MIN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dirty="0"/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LLONG_MAX </a:t>
                      </a:r>
                      <a:r>
                        <a:rPr lang="ru-RU" sz="2000" b="0" kern="1200" cap="small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ru-RU" sz="20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5985284"/>
            <a:ext cx="866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(1)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для использования необходимо подключить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#include 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limits.h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9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7543801" cy="4313426"/>
          </a:xfrm>
        </p:spPr>
        <p:txBody>
          <a:bodyPr anchor="ctr"/>
          <a:lstStyle/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ru-RU" sz="2800" b="1" u="sng" dirty="0"/>
              <a:t>  </a:t>
            </a:r>
            <a:r>
              <a:rPr lang="en-US" sz="2800" b="1" dirty="0"/>
              <a:t>	</a:t>
            </a:r>
            <a:r>
              <a:rPr lang="ru-RU" sz="2800" b="1" dirty="0"/>
              <a:t>1 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0000001	</a:t>
            </a:r>
            <a:endParaRPr lang="ru-RU" sz="2800" b="1" u="sng" dirty="0"/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ru-RU" sz="2800" b="1" u="sng" dirty="0"/>
              <a:t>2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/>
              <a:t>0000010</a:t>
            </a:r>
            <a:r>
              <a:rPr lang="ru-RU" sz="2800" b="1" dirty="0"/>
              <a:t>	</a:t>
            </a:r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ru-RU" sz="2800" b="1" dirty="0"/>
              <a:t>-1 	= </a:t>
            </a:r>
            <a:r>
              <a:rPr lang="ru-RU" sz="2800" dirty="0"/>
              <a:t>	</a:t>
            </a:r>
          </a:p>
          <a:p>
            <a:pPr marL="6350" indent="-6350"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endParaRPr lang="ru-RU" sz="2800" dirty="0"/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-1 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2800" b="1" dirty="0"/>
              <a:t>111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1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0000001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	=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		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0 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0000000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9032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127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1111111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8080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-127	= </a:t>
            </a:r>
            <a:r>
              <a:rPr lang="ru-RU" sz="2800" b="1" dirty="0">
                <a:solidFill>
                  <a:schemeClr val="bg1"/>
                </a:solidFill>
              </a:rPr>
              <a:t>10000001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79812" y="2293712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1111111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79812" y="3825044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1111110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79812" y="5121188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0000001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7543801" cy="4313426"/>
          </a:xfrm>
        </p:spPr>
        <p:txBody>
          <a:bodyPr anchor="ctr"/>
          <a:lstStyle/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1 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ru-RU" sz="2800" b="1" dirty="0"/>
              <a:t>	127	= 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1111111</a:t>
            </a:r>
            <a:endParaRPr lang="ru-RU" sz="2800" b="1" u="sng" dirty="0"/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2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0000010</a:t>
            </a:r>
            <a:r>
              <a:rPr lang="ru-RU" sz="2800" b="1" dirty="0"/>
              <a:t>	126</a:t>
            </a:r>
            <a:r>
              <a:rPr lang="en-US" sz="2800" b="1" dirty="0"/>
              <a:t>	</a:t>
            </a:r>
            <a:r>
              <a:rPr lang="ru-RU" sz="2800" b="1" dirty="0"/>
              <a:t>= 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1111110</a:t>
            </a:r>
          </a:p>
          <a:p>
            <a:pPr marL="6350" indent="-6350">
              <a:lnSpc>
                <a:spcPct val="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-1 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800" dirty="0"/>
              <a:t>	</a:t>
            </a:r>
            <a:r>
              <a:rPr lang="en-US" sz="2800" dirty="0"/>
              <a:t>…</a:t>
            </a:r>
            <a:endParaRPr lang="ru-RU" sz="2800" dirty="0"/>
          </a:p>
          <a:p>
            <a:pPr marL="6350" indent="-6350"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	 1	=</a:t>
            </a:r>
            <a:r>
              <a:rPr lang="en-US" sz="2800" b="1" dirty="0">
                <a:solidFill>
                  <a:srgbClr val="00B0F0"/>
                </a:solidFill>
              </a:rPr>
              <a:t>  0</a:t>
            </a:r>
            <a:r>
              <a:rPr lang="en-US" sz="2800" b="1" dirty="0"/>
              <a:t>0000001</a:t>
            </a:r>
            <a:endParaRPr lang="ru-RU" sz="2800" dirty="0"/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	-1 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 0	=</a:t>
            </a:r>
            <a:r>
              <a:rPr lang="en-US" sz="2800" b="1" dirty="0">
                <a:solidFill>
                  <a:srgbClr val="00B0F0"/>
                </a:solidFill>
              </a:rPr>
              <a:t>  0</a:t>
            </a:r>
            <a:r>
              <a:rPr lang="en-US" sz="2800" b="1" dirty="0"/>
              <a:t>000000</a:t>
            </a:r>
            <a:r>
              <a:rPr lang="ru-RU" sz="2800" b="1" dirty="0"/>
              <a:t>0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1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-1	=</a:t>
            </a:r>
            <a:r>
              <a:rPr lang="en-US" sz="2800" b="1" dirty="0">
                <a:solidFill>
                  <a:srgbClr val="00B0F0"/>
                </a:solidFill>
              </a:rPr>
              <a:t>  1</a:t>
            </a:r>
            <a:r>
              <a:rPr lang="en-US" sz="2800" b="1" dirty="0"/>
              <a:t>1111111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 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1111110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-2	=</a:t>
            </a:r>
            <a:r>
              <a:rPr lang="en-US" sz="2800" b="1" dirty="0">
                <a:solidFill>
                  <a:srgbClr val="00B0F0"/>
                </a:solidFill>
              </a:rPr>
              <a:t>  1</a:t>
            </a:r>
            <a:r>
              <a:rPr lang="en-US" sz="2800" b="1" dirty="0"/>
              <a:t>1111110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		…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12588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	0 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0000000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-127	=</a:t>
            </a:r>
            <a:r>
              <a:rPr lang="en-US" sz="2800" b="1" dirty="0">
                <a:solidFill>
                  <a:srgbClr val="00B0F0"/>
                </a:solidFill>
              </a:rPr>
              <a:t>  1</a:t>
            </a:r>
            <a:r>
              <a:rPr lang="en-US" sz="2800" b="1" dirty="0"/>
              <a:t>0000001</a:t>
            </a:r>
            <a:endParaRPr lang="ru-RU" sz="28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903288" algn="l"/>
                <a:tab pos="1887538" algn="l"/>
                <a:tab pos="448945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127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>
                <a:solidFill>
                  <a:schemeClr val="bg1">
                    <a:lumMod val="50000"/>
                  </a:schemeClr>
                </a:solidFill>
              </a:rPr>
              <a:t>1111111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2800" b="1" dirty="0"/>
              <a:t>-128	=</a:t>
            </a:r>
            <a:r>
              <a:rPr lang="en-US" sz="2800" b="1" dirty="0">
                <a:solidFill>
                  <a:srgbClr val="00B0F0"/>
                </a:solidFill>
              </a:rPr>
              <a:t>  1</a:t>
            </a:r>
            <a:r>
              <a:rPr lang="en-US" sz="2800" b="1" dirty="0"/>
              <a:t>0000000</a:t>
            </a:r>
            <a:endParaRPr lang="ru-RU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50" lvl="0" indent="-6350">
              <a:lnSpc>
                <a:spcPct val="50000"/>
              </a:lnSpc>
              <a:spcBef>
                <a:spcPct val="20000"/>
              </a:spcBef>
              <a:buClr>
                <a:srgbClr val="6EAC1C"/>
              </a:buClr>
              <a:buSzPct val="80000"/>
              <a:buNone/>
              <a:tabLst>
                <a:tab pos="628650" algn="l"/>
                <a:tab pos="8080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-127	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0000001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148064" y="1460666"/>
            <a:ext cx="5827" cy="398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5702478"/>
            <a:ext cx="3636404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signed</a:t>
            </a:r>
            <a:r>
              <a:rPr lang="en-US" sz="2800" b="1" dirty="0"/>
              <a:t>: 127 + 1 = </a:t>
            </a:r>
            <a:r>
              <a:rPr lang="en-US" sz="2800" b="1" dirty="0">
                <a:solidFill>
                  <a:schemeClr val="bg1"/>
                </a:solidFill>
              </a:rPr>
              <a:t>-128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03848" y="5697252"/>
            <a:ext cx="843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-128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24028" y="5697252"/>
            <a:ext cx="3780420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unsigned</a:t>
            </a:r>
            <a:r>
              <a:rPr lang="en-US" sz="2800" b="1" dirty="0"/>
              <a:t>: 255 + 1 = </a:t>
            </a:r>
            <a:r>
              <a:rPr lang="en-US" sz="2800" b="1" dirty="0">
                <a:solidFill>
                  <a:schemeClr val="bg1"/>
                </a:solidFill>
              </a:rPr>
              <a:t>0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028384" y="569725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7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036" y="1160748"/>
            <a:ext cx="8604448" cy="5148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4988" lvl="1" indent="-357188"/>
            <a:r>
              <a:rPr lang="ru-RU" sz="2400" dirty="0"/>
              <a:t>Ограниченная разрядная сетка </a:t>
            </a:r>
            <a:r>
              <a:rPr lang="ru-RU" sz="2400" dirty="0">
                <a:sym typeface="Symbol" pitchFamily="18" charset="2"/>
              </a:rPr>
              <a:t></a:t>
            </a:r>
            <a:r>
              <a:rPr lang="ru-RU" sz="2400" dirty="0"/>
              <a:t>  </a:t>
            </a:r>
            <a:r>
              <a:rPr lang="ru-RU" sz="2400" b="1" dirty="0">
                <a:solidFill>
                  <a:srgbClr val="1E659A"/>
                </a:solidFill>
              </a:rPr>
              <a:t>ограниченность диапазона представимых целых чисел</a:t>
            </a:r>
            <a:r>
              <a:rPr lang="ru-RU" sz="2400" b="1" dirty="0">
                <a:solidFill>
                  <a:srgbClr val="00B0F0"/>
                </a:solidFill>
              </a:rPr>
              <a:t> </a:t>
            </a:r>
            <a:r>
              <a:rPr lang="ru-RU" sz="2400" dirty="0"/>
              <a:t>(наличие наибольшего </a:t>
            </a:r>
            <a:r>
              <a:rPr lang="be-BY" sz="2400" dirty="0"/>
              <a:t>по абсолютной ве</a:t>
            </a:r>
            <a:r>
              <a:rPr lang="ru-RU" sz="2400" dirty="0"/>
              <a:t>личине целого числа M, представимого в ЭВМ).</a:t>
            </a:r>
          </a:p>
          <a:p>
            <a:pPr marL="534988" lvl="1" indent="-357188"/>
            <a:r>
              <a:rPr lang="ru-RU" sz="2400" dirty="0"/>
              <a:t>Ошибка арифметических операций (сложения и умножения) над целыми числами - </a:t>
            </a:r>
            <a:r>
              <a:rPr lang="ru-RU" sz="2400" b="1" dirty="0">
                <a:solidFill>
                  <a:srgbClr val="1E659A"/>
                </a:solidFill>
              </a:rPr>
              <a:t>переполнение</a:t>
            </a:r>
            <a:r>
              <a:rPr lang="ru-RU" sz="2400" dirty="0">
                <a:solidFill>
                  <a:srgbClr val="FF3300"/>
                </a:solidFill>
              </a:rPr>
              <a:t>.</a:t>
            </a:r>
            <a:r>
              <a:rPr lang="ru-RU" sz="2400" b="1" dirty="0"/>
              <a:t> </a:t>
            </a:r>
            <a:endParaRPr lang="ru-RU" sz="2200" b="1" dirty="0"/>
          </a:p>
          <a:p>
            <a:pPr marL="6350" indent="-6350">
              <a:lnSpc>
                <a:spcPct val="80000"/>
              </a:lnSpc>
              <a:spcBef>
                <a:spcPts val="1800"/>
              </a:spcBef>
            </a:pPr>
            <a:r>
              <a:rPr lang="ru-RU" sz="2400" dirty="0"/>
              <a:t>Арифметика по модулю М с переносом в знаковый разряд:</a:t>
            </a:r>
            <a:endParaRPr lang="ru-RU" sz="2800" dirty="0"/>
          </a:p>
          <a:p>
            <a:pPr marL="0" indent="0">
              <a:lnSpc>
                <a:spcPct val="60000"/>
              </a:lnSpc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1971675" algn="l"/>
                <a:tab pos="2149475" algn="l"/>
              </a:tabLst>
            </a:pPr>
            <a:r>
              <a:rPr lang="ru-RU" sz="2800" b="1" dirty="0">
                <a:solidFill>
                  <a:schemeClr val="bg1"/>
                </a:solidFill>
              </a:rPr>
              <a:t>	</a:t>
            </a:r>
            <a:r>
              <a:rPr lang="ru-RU" sz="2800" b="1" baseline="-50000" dirty="0"/>
              <a:t>+</a:t>
            </a:r>
            <a:r>
              <a:rPr lang="ru-RU" sz="2800" b="1" dirty="0"/>
              <a:t>	127 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1111111</a:t>
            </a:r>
            <a:endParaRPr lang="ru-RU" sz="2800" b="1" u="sng" dirty="0"/>
          </a:p>
          <a:p>
            <a:pPr marL="0" indent="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1971675" algn="l"/>
                <a:tab pos="2505075" algn="l"/>
              </a:tabLst>
            </a:pPr>
            <a:r>
              <a:rPr lang="ru-RU" sz="2800" b="1" dirty="0"/>
              <a:t>	</a:t>
            </a:r>
            <a:r>
              <a:rPr lang="ru-RU" sz="2800" b="1" u="sng" dirty="0"/>
              <a:t>	1 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/>
              <a:t>0000001</a:t>
            </a:r>
            <a:r>
              <a:rPr lang="ru-RU" sz="2800" b="1" dirty="0"/>
              <a:t>		</a:t>
            </a:r>
          </a:p>
          <a:p>
            <a:pPr marL="0" indent="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2066925" algn="l"/>
              </a:tabLst>
            </a:pPr>
            <a:r>
              <a:rPr lang="ru-RU" sz="2800" b="1" dirty="0"/>
              <a:t>	-128 = </a:t>
            </a:r>
            <a:r>
              <a:rPr lang="ru-RU" sz="2800" b="1" dirty="0">
                <a:solidFill>
                  <a:srgbClr val="00B0F0"/>
                </a:solidFill>
              </a:rPr>
              <a:t>1</a:t>
            </a:r>
            <a:r>
              <a:rPr lang="ru-RU" sz="2800" b="1" dirty="0"/>
              <a:t>0000000</a:t>
            </a:r>
          </a:p>
          <a:p>
            <a:pPr marL="623888" indent="-536575"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2066925" algn="l"/>
              </a:tabLst>
            </a:pPr>
            <a:r>
              <a:rPr lang="ru-RU" sz="2400" b="1" dirty="0"/>
              <a:t>Всегда помните о диапазоне возможных значений,</a:t>
            </a:r>
            <a:br>
              <a:rPr lang="ru-RU" sz="2400" b="1" dirty="0"/>
            </a:br>
            <a:r>
              <a:rPr lang="ru-RU" sz="2400" b="1" dirty="0"/>
              <a:t>выбирайте переменные подходящего размера, чтобы</a:t>
            </a:r>
            <a:br>
              <a:rPr lang="ru-RU" sz="2400" b="1" dirty="0"/>
            </a:br>
            <a:r>
              <a:rPr lang="ru-RU" sz="2400" b="1" u="sng" dirty="0"/>
              <a:t>не происходило переполнения</a:t>
            </a:r>
            <a:r>
              <a:rPr lang="ru-RU" sz="2400" b="1" dirty="0"/>
              <a:t>.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260648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Особенности представления целых чисел</a:t>
            </a:r>
          </a:p>
        </p:txBody>
      </p:sp>
    </p:spTree>
    <p:extLst>
      <p:ext uri="{BB962C8B-B14F-4D97-AF65-F5344CB8AC3E}">
        <p14:creationId xmlns:p14="http://schemas.microsoft.com/office/powerpoint/2010/main" val="18290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67553"/>
              </p:ext>
            </p:extLst>
          </p:nvPr>
        </p:nvGraphicFramePr>
        <p:xfrm>
          <a:off x="1187624" y="1412776"/>
          <a:ext cx="6948774" cy="481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8 битный двоичный код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беззнаковое</a:t>
                      </a:r>
                      <a:r>
                        <a:rPr lang="ru-RU" sz="2400" dirty="0"/>
                        <a:t> целое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400" dirty="0"/>
                        <a:t>)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знаковое целое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ru-RU" sz="2400" dirty="0"/>
                        <a:t>)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/>
                        <a:t>1111111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255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-1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/>
                        <a:t>1111110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254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-2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…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/>
                        <a:t>0000001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129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-127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ru-RU" sz="2400" b="1" dirty="0"/>
                        <a:t>0000000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128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-128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/>
                        <a:t>1111111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127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127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/>
                        <a:t>1111110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126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126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…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…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/>
                        <a:t>0000010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/>
                        <a:t>0000001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ru-RU" sz="2400" b="1" dirty="0"/>
                        <a:t>0000000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3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9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502510"/>
              </p:ext>
            </p:extLst>
          </p:nvPr>
        </p:nvGraphicFramePr>
        <p:xfrm>
          <a:off x="452884" y="1757527"/>
          <a:ext cx="8283952" cy="2722346"/>
        </p:xfrm>
        <a:graphic>
          <a:graphicData uri="http://schemas.openxmlformats.org/drawingml/2006/table">
            <a:tbl>
              <a:tblPr/>
              <a:tblGrid>
                <a:gridCol w="241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2788" algn="l"/>
                        </a:tabLst>
                      </a:pPr>
                      <a:endParaRPr kumimoji="0" lang="ru-RU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8888" algn="l"/>
                        </a:tabLst>
                        <a:defRPr/>
                      </a:pP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124075" y="4724400"/>
            <a:ext cx="568801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534988" algn="l"/>
                <a:tab pos="808038" algn="l"/>
              </a:tabLst>
            </a:pPr>
            <a:r>
              <a:rPr lang="ru-RU" sz="2800" b="1" dirty="0">
                <a:solidFill>
                  <a:schemeClr val="bg1"/>
                </a:solidFill>
              </a:rPr>
              <a:t>	</a:t>
            </a:r>
            <a:r>
              <a:rPr lang="ru-RU" sz="4000" b="1" baseline="-50000" dirty="0"/>
              <a:t>+</a:t>
            </a:r>
            <a:r>
              <a:rPr lang="ru-RU" sz="2800" b="1" dirty="0"/>
              <a:t>	5 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0000101</a:t>
            </a:r>
            <a:endParaRPr lang="ru-RU" sz="2800" b="1" u="sng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712788" algn="l"/>
              </a:tabLst>
            </a:pPr>
            <a:r>
              <a:rPr lang="ru-RU" sz="2800" b="1" dirty="0"/>
              <a:t>	-</a:t>
            </a:r>
            <a:r>
              <a:rPr lang="ru-RU" sz="2800" b="1" u="sng" dirty="0"/>
              <a:t>5 = </a:t>
            </a:r>
            <a:r>
              <a:rPr lang="ru-RU" sz="2800" b="1" u="sng" dirty="0">
                <a:solidFill>
                  <a:srgbClr val="00B0F0"/>
                </a:solidFill>
              </a:rPr>
              <a:t>1</a:t>
            </a:r>
            <a:r>
              <a:rPr lang="ru-RU" sz="2800" b="1" u="sng" dirty="0"/>
              <a:t>1111011</a:t>
            </a:r>
            <a:r>
              <a:rPr lang="ru-RU" sz="2800" b="1" dirty="0"/>
              <a:t>		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808038" algn="l"/>
              </a:tabLst>
            </a:pPr>
            <a:r>
              <a:rPr lang="ru-RU" sz="2800" b="1" dirty="0"/>
              <a:t>	0 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0000000</a:t>
            </a:r>
            <a:r>
              <a:rPr lang="ru-RU" sz="2800" dirty="0"/>
              <a:t> 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Дополнительный двоичный код: инверсия знака числа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2240868"/>
            <a:ext cx="2412268" cy="828092"/>
          </a:xfrm>
          <a:prstGeom prst="rect">
            <a:avLst/>
          </a:prstGeom>
        </p:spPr>
        <p:txBody>
          <a:bodyPr wrap="squar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положительное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1540" y="1736812"/>
            <a:ext cx="2448272" cy="492443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число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1540" y="3068961"/>
            <a:ext cx="2448272" cy="504056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инвертируем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3573016"/>
            <a:ext cx="2412268" cy="900100"/>
          </a:xfrm>
          <a:prstGeom prst="rect">
            <a:avLst/>
          </a:prstGeom>
        </p:spPr>
        <p:txBody>
          <a:bodyPr wrap="none" lIns="72000" rIns="36000" anchor="ctr">
            <a:no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dirty="0">
                <a:solidFill>
                  <a:prstClr val="black"/>
                </a:solidFill>
                <a:cs typeface="Times New Roman" pitchFamily="18" charset="0"/>
              </a:rPr>
              <a:t>добавляем +1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43808" y="1772817"/>
            <a:ext cx="1836204" cy="468052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680012" y="1772816"/>
            <a:ext cx="1836204" cy="468052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52220" y="1736812"/>
            <a:ext cx="2196244" cy="468053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-15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552220" y="2240868"/>
            <a:ext cx="2160240" cy="856548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0001111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552220" y="3068961"/>
            <a:ext cx="2160240" cy="504056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1110000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552220" y="3573016"/>
            <a:ext cx="2196244" cy="900100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1110001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-15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680012" y="3573016"/>
            <a:ext cx="1836204" cy="900100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1111011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879812" y="3609020"/>
            <a:ext cx="1800200" cy="864096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1111111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= -1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879812" y="3104964"/>
            <a:ext cx="1764196" cy="492443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1111110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680012" y="3068961"/>
            <a:ext cx="1872208" cy="504056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1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1111010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2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680012" y="2240868"/>
            <a:ext cx="1836204" cy="828092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  <a:defRPr/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5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12588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0000101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879812" y="2276872"/>
            <a:ext cx="1764196" cy="792088"/>
          </a:xfrm>
          <a:prstGeom prst="rect">
            <a:avLst/>
          </a:prstGeom>
        </p:spPr>
        <p:txBody>
          <a:bodyPr wrap="square" lIns="36000" rIns="36000" anchor="ctr">
            <a:no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712788" algn="l"/>
              </a:tabLst>
            </a:pP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10</a:t>
            </a:r>
            <a:endParaRPr lang="ru-RU" sz="2600" b="1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712788" algn="l"/>
              </a:tabLst>
            </a:pPr>
            <a:r>
              <a:rPr lang="ru-RU" sz="2600" b="1" dirty="0">
                <a:solidFill>
                  <a:srgbClr val="00B0F0"/>
                </a:solidFill>
                <a:cs typeface="Times New Roman" pitchFamily="18" charset="0"/>
              </a:rPr>
              <a:t>0</a:t>
            </a:r>
            <a:r>
              <a:rPr lang="ru-RU" sz="2600" b="1" dirty="0">
                <a:solidFill>
                  <a:prstClr val="black"/>
                </a:solidFill>
                <a:cs typeface="Times New Roman" pitchFamily="18" charset="0"/>
              </a:rPr>
              <a:t>0000001</a:t>
            </a:r>
            <a:r>
              <a:rPr lang="ru-RU" sz="26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ru-RU" sz="12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3548" y="1052736"/>
            <a:ext cx="7923212" cy="24765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/>
            <a:r>
              <a:rPr lang="ru-RU" alt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Сигналы бывают:</a:t>
            </a:r>
          </a:p>
          <a:p>
            <a:pPr marL="82550" indent="-82550"/>
            <a:r>
              <a:rPr lang="ru-RU" alt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Непрерывный (аналоговый) </a:t>
            </a:r>
            <a:r>
              <a:rPr lang="ru-RU" alt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сигнал </a:t>
            </a:r>
            <a:r>
              <a:rPr lang="ru-RU" altLang="ru-RU" sz="2200" dirty="0"/>
              <a:t>- функция </a:t>
            </a:r>
            <a:r>
              <a:rPr lang="ru-RU" altLang="ru-RU" sz="2200" i="1" dirty="0"/>
              <a:t>x(t) </a:t>
            </a:r>
            <a:r>
              <a:rPr lang="ru-RU" altLang="ru-RU" sz="2200" dirty="0"/>
              <a:t>может принимать любые вещественные значения в диапазоне изменения аргумента </a:t>
            </a:r>
            <a:r>
              <a:rPr lang="ru-RU" altLang="ru-RU" sz="2200" i="1" dirty="0"/>
              <a:t>t</a:t>
            </a:r>
            <a:r>
              <a:rPr lang="ru-RU" altLang="ru-RU" sz="2200" dirty="0"/>
              <a:t>, </a:t>
            </a:r>
            <a:endParaRPr lang="ru-RU" altLang="ru-RU" sz="2200" i="1" dirty="0"/>
          </a:p>
          <a:p>
            <a:pPr marL="82550" indent="-82550"/>
            <a:r>
              <a:rPr lang="ru-RU" alt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Цифровой (дискретный) сигнал </a:t>
            </a:r>
            <a:r>
              <a:rPr lang="ru-RU" altLang="ru-RU" sz="2200" dirty="0"/>
              <a:t>- функция </a:t>
            </a:r>
            <a:r>
              <a:rPr lang="ru-RU" altLang="ru-RU" sz="2200" i="1" dirty="0"/>
              <a:t>x(t) </a:t>
            </a:r>
            <a:r>
              <a:rPr lang="ru-RU" altLang="ru-RU" sz="2200" dirty="0"/>
              <a:t>может принимать набор фиксированных дискретных значений в заданные моменты времени</a:t>
            </a:r>
            <a:r>
              <a:rPr lang="ru-RU" altLang="ru-RU" dirty="0"/>
              <a:t>. </a:t>
            </a:r>
          </a:p>
        </p:txBody>
      </p:sp>
      <p:sp>
        <p:nvSpPr>
          <p:cNvPr id="16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547663" y="3501008"/>
            <a:ext cx="6963073" cy="2664296"/>
            <a:chOff x="1547663" y="3501008"/>
            <a:chExt cx="6963073" cy="266429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979712" y="4869160"/>
              <a:ext cx="59023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47663" y="4653136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0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96336" y="4365104"/>
              <a:ext cx="91440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600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 </a:t>
              </a:r>
              <a:r>
                <a:rPr lang="ru-RU" altLang="ru-RU" sz="2400" b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t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1979710" y="3717032"/>
              <a:ext cx="1" cy="2448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547664" y="3501008"/>
              <a:ext cx="43204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600" b="1" i="1" dirty="0">
                  <a:solidFill>
                    <a:schemeClr val="bg1">
                      <a:lumMod val="50000"/>
                    </a:schemeClr>
                  </a:solidFill>
                  <a:cs typeface="Times New Roman" panose="02020603050405020304" pitchFamily="18" charset="0"/>
                </a:rPr>
                <a:t>x</a:t>
              </a:r>
              <a:endParaRPr lang="ru-RU" alt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Полилиния 20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81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555668"/>
            <a:ext cx="3929061" cy="4313426"/>
          </a:xfrm>
        </p:spPr>
        <p:txBody>
          <a:bodyPr anchor="ctr">
            <a:normAutofit lnSpcReduction="10000"/>
          </a:bodyPr>
          <a:lstStyle/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baseline="-25000" dirty="0"/>
              <a:t>x</a:t>
            </a:r>
            <a:r>
              <a:rPr lang="en-US" sz="2800" b="1" dirty="0"/>
              <a:t>	5</a:t>
            </a:r>
            <a:r>
              <a:rPr lang="ru-RU" sz="2800" b="1" dirty="0"/>
              <a:t> 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0000</a:t>
            </a:r>
            <a:r>
              <a:rPr lang="en-US" sz="2800" b="1" dirty="0"/>
              <a:t>1</a:t>
            </a:r>
            <a:r>
              <a:rPr lang="ru-RU" sz="2800" b="1" dirty="0"/>
              <a:t>01</a:t>
            </a:r>
            <a:endParaRPr lang="ru-RU" sz="2800" b="1" u="sng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3</a:t>
            </a:r>
            <a:r>
              <a:rPr lang="ru-RU" sz="2800" b="1" u="sng" dirty="0"/>
              <a:t>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/>
              <a:t>000001</a:t>
            </a:r>
            <a:r>
              <a:rPr lang="en-US" sz="2800" b="1" u="sng" dirty="0"/>
              <a:t>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	  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/>
              <a:t>0000</a:t>
            </a:r>
            <a:r>
              <a:rPr lang="ru-RU" sz="2800" b="1" dirty="0"/>
              <a:t>1</a:t>
            </a:r>
            <a:r>
              <a:rPr lang="en-US" sz="2800" b="1" dirty="0"/>
              <a:t>0</a:t>
            </a:r>
            <a:r>
              <a:rPr lang="ru-RU" sz="2800" b="1" dirty="0"/>
              <a:t>1</a:t>
            </a:r>
            <a:endParaRPr lang="en-US" sz="2800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00225" algn="l"/>
                <a:tab pos="3586163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	  </a:t>
            </a:r>
            <a:r>
              <a:rPr lang="en-US" sz="2800" b="1" u="sng" strike="sngStrike" dirty="0">
                <a:solidFill>
                  <a:srgbClr val="00B0F0"/>
                </a:solidFill>
              </a:rPr>
              <a:t>0</a:t>
            </a:r>
            <a:r>
              <a:rPr lang="en-US" sz="2800" b="1" u="sng" dirty="0"/>
              <a:t>0000</a:t>
            </a:r>
            <a:r>
              <a:rPr lang="ru-RU" sz="2800" b="1" u="sng" dirty="0"/>
              <a:t>1</a:t>
            </a:r>
            <a:r>
              <a:rPr lang="en-US" sz="2800" b="1" u="sng" dirty="0"/>
              <a:t>0</a:t>
            </a:r>
            <a:r>
              <a:rPr lang="ru-RU" sz="2800" b="1" u="sng" dirty="0"/>
              <a:t>1</a:t>
            </a:r>
            <a:r>
              <a:rPr lang="en-US" sz="2800" b="1" u="sng" dirty="0"/>
              <a:t>	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08108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/>
              <a:t>			15	= 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chemeClr val="tx1"/>
                </a:solidFill>
              </a:rPr>
              <a:t>0001111</a:t>
            </a:r>
            <a:endParaRPr lang="ru-RU" sz="2800" dirty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endParaRPr lang="en-US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baseline="-25000" dirty="0"/>
              <a:t>x	</a:t>
            </a:r>
            <a:r>
              <a:rPr lang="en-US" sz="2800" b="1" dirty="0"/>
              <a:t>-5</a:t>
            </a:r>
            <a:r>
              <a:rPr lang="ru-RU" sz="2800" b="1" dirty="0"/>
              <a:t> 	=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1111011</a:t>
            </a:r>
            <a:endParaRPr lang="ru-RU" sz="2800" b="1" u="sng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3</a:t>
            </a:r>
            <a:r>
              <a:rPr lang="ru-RU" sz="2800" b="1" u="sng" dirty="0"/>
              <a:t>	= </a:t>
            </a:r>
            <a:r>
              <a:rPr lang="ru-RU" sz="2800" b="1" u="sng" dirty="0">
                <a:solidFill>
                  <a:srgbClr val="00B0F0"/>
                </a:solidFill>
              </a:rPr>
              <a:t>0</a:t>
            </a:r>
            <a:r>
              <a:rPr lang="ru-RU" sz="2800" b="1" u="sng" dirty="0"/>
              <a:t>000001</a:t>
            </a:r>
            <a:r>
              <a:rPr lang="en-US" sz="2800" b="1" u="sng" dirty="0"/>
              <a:t>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	  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1111011</a:t>
            </a:r>
            <a:endParaRPr lang="en-US" sz="2800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3586163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</a:t>
            </a:r>
            <a:r>
              <a:rPr lang="en-US" sz="2800" b="1" u="sng" dirty="0"/>
              <a:t>	 </a:t>
            </a:r>
            <a:r>
              <a:rPr lang="en-US" sz="2800" b="1" u="sng" strike="sngStrike" dirty="0">
                <a:solidFill>
                  <a:srgbClr val="00B0F0"/>
                </a:solidFill>
              </a:rPr>
              <a:t>1</a:t>
            </a:r>
            <a:r>
              <a:rPr lang="en-US" sz="2800" b="1" u="sng" dirty="0"/>
              <a:t>1111011	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98583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/>
              <a:t>			-15	=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chemeClr val="tx1"/>
                </a:solidFill>
              </a:rPr>
              <a:t>1110001</a:t>
            </a:r>
            <a:endParaRPr lang="ru-RU" sz="2800" dirty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</a:t>
            </a:r>
            <a:r>
              <a:rPr lang="en-US" sz="2800" b="1" dirty="0"/>
              <a:t>	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51520" y="476672"/>
            <a:ext cx="864096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Представление в памяти ЭВМ целых знаковых чисел</a:t>
            </a:r>
          </a:p>
          <a:p>
            <a:r>
              <a:rPr lang="ru-RU" sz="29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Дополнительный двоичный код: умножение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788024" y="1556792"/>
            <a:ext cx="3929061" cy="4313426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25888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endParaRPr lang="en-US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baseline="-25000" dirty="0"/>
              <a:t>x	</a:t>
            </a:r>
            <a:r>
              <a:rPr lang="en-US" sz="2800" b="1" dirty="0"/>
              <a:t>-5</a:t>
            </a:r>
            <a:r>
              <a:rPr lang="ru-RU" sz="2800" b="1" dirty="0"/>
              <a:t> 	=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1111011</a:t>
            </a:r>
            <a:endParaRPr lang="ru-RU" sz="2800" b="1" u="sng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0463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	-</a:t>
            </a:r>
            <a:r>
              <a:rPr lang="en-US" sz="2800" b="1" u="sng" dirty="0"/>
              <a:t>3</a:t>
            </a:r>
            <a:r>
              <a:rPr lang="ru-RU" sz="2800" b="1" u="sng" dirty="0"/>
              <a:t>	= </a:t>
            </a:r>
            <a:r>
              <a:rPr lang="ru-RU" sz="2800" b="1" u="sng" dirty="0">
                <a:solidFill>
                  <a:srgbClr val="00B0F0"/>
                </a:solidFill>
              </a:rPr>
              <a:t>1</a:t>
            </a:r>
            <a:r>
              <a:rPr lang="ru-RU" sz="2800" b="1" u="sng" dirty="0"/>
              <a:t>111110</a:t>
            </a:r>
            <a:r>
              <a:rPr lang="en-US" sz="2800" b="1" u="sng" dirty="0"/>
              <a:t>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	</a:t>
            </a:r>
            <a:r>
              <a:rPr lang="en-US" sz="2800" b="1" dirty="0"/>
              <a:t>		  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1111011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979613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	</a:t>
            </a:r>
            <a:r>
              <a:rPr lang="ru-RU" sz="2800" b="1" strike="sngStrike" dirty="0">
                <a:solidFill>
                  <a:srgbClr val="00B0F0"/>
                </a:solidFill>
              </a:rPr>
              <a:t>0</a:t>
            </a:r>
            <a:r>
              <a:rPr lang="ru-RU" sz="2800" b="1" dirty="0"/>
              <a:t>0000000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787525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	</a:t>
            </a:r>
            <a:r>
              <a:rPr lang="en-US" sz="2800" b="1" strike="sngStrike" dirty="0">
                <a:solidFill>
                  <a:schemeClr val="accent1"/>
                </a:solidFill>
              </a:rPr>
              <a:t>11</a:t>
            </a:r>
            <a:r>
              <a:rPr lang="en-US" sz="2800" b="1" dirty="0"/>
              <a:t>111011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609725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	</a:t>
            </a:r>
            <a:r>
              <a:rPr lang="en-US" sz="2800" b="1" strike="sngStrike" dirty="0">
                <a:solidFill>
                  <a:schemeClr val="accent1"/>
                </a:solidFill>
              </a:rPr>
              <a:t>111</a:t>
            </a:r>
            <a:r>
              <a:rPr lang="en-US" sz="2800" b="1" dirty="0"/>
              <a:t>11011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163638" algn="l"/>
                <a:tab pos="1433513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	</a:t>
            </a:r>
            <a:r>
              <a:rPr lang="en-US" sz="2800" b="1" strike="sngStrike" dirty="0">
                <a:solidFill>
                  <a:schemeClr val="accent1"/>
                </a:solidFill>
              </a:rPr>
              <a:t>1111</a:t>
            </a:r>
            <a:r>
              <a:rPr lang="en-US" sz="2800" b="1" dirty="0"/>
              <a:t>1011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077913" algn="l"/>
                <a:tab pos="1255713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	</a:t>
            </a:r>
            <a:r>
              <a:rPr lang="en-US" sz="2800" b="1" strike="sngStrike" dirty="0">
                <a:solidFill>
                  <a:schemeClr val="accent1"/>
                </a:solidFill>
              </a:rPr>
              <a:t>11111</a:t>
            </a:r>
            <a:r>
              <a:rPr lang="en-US" sz="2800" b="1" dirty="0"/>
              <a:t>011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1077913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	</a:t>
            </a:r>
            <a:r>
              <a:rPr lang="en-US" sz="2800" b="1" strike="sngStrike" dirty="0">
                <a:solidFill>
                  <a:schemeClr val="accent1"/>
                </a:solidFill>
              </a:rPr>
              <a:t>111110</a:t>
            </a:r>
            <a:r>
              <a:rPr lang="en-US" sz="2800" b="1" dirty="0"/>
              <a:t>11</a:t>
            </a:r>
            <a:endParaRPr lang="ru-RU" sz="2800" b="1" dirty="0"/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  <a:tabLst>
                <a:tab pos="628650" algn="l"/>
                <a:tab pos="900113" algn="l"/>
                <a:tab pos="3411538" algn="l"/>
                <a:tab pos="4572000" algn="l"/>
                <a:tab pos="5295900" algn="l"/>
              </a:tabLst>
            </a:pPr>
            <a:r>
              <a:rPr lang="ru-RU" sz="2800" b="1" dirty="0">
                <a:solidFill>
                  <a:srgbClr val="00B0F0"/>
                </a:solidFill>
              </a:rPr>
              <a:t>		</a:t>
            </a:r>
            <a:r>
              <a:rPr lang="ru-RU" sz="2800" b="1" u="sng" dirty="0">
                <a:solidFill>
                  <a:srgbClr val="00B0F0"/>
                </a:solidFill>
              </a:rPr>
              <a:t>	</a:t>
            </a:r>
            <a:r>
              <a:rPr lang="en-US" sz="2800" b="1" u="sng" strike="sngStrike" dirty="0">
                <a:solidFill>
                  <a:schemeClr val="accent1"/>
                </a:solidFill>
              </a:rPr>
              <a:t>1111101</a:t>
            </a:r>
            <a:r>
              <a:rPr lang="en-US" sz="2800" b="1" u="sng" dirty="0"/>
              <a:t>1</a:t>
            </a:r>
            <a:r>
              <a:rPr lang="ru-RU" sz="2800" b="1" u="sng" dirty="0"/>
              <a:t>	</a:t>
            </a:r>
          </a:p>
          <a:p>
            <a:pPr marL="6350" indent="-6350"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tabLst>
                <a:tab pos="628650" algn="l"/>
                <a:tab pos="985838" algn="l"/>
                <a:tab pos="1887538" algn="l"/>
                <a:tab pos="4572000" algn="l"/>
                <a:tab pos="5295900" algn="l"/>
              </a:tabLst>
            </a:pPr>
            <a:r>
              <a:rPr lang="en-US" sz="2800" b="1" dirty="0"/>
              <a:t>			15	= </a:t>
            </a:r>
            <a:r>
              <a:rPr lang="ru-RU" sz="2800" b="1" dirty="0">
                <a:solidFill>
                  <a:srgbClr val="00B0F0"/>
                </a:solidFill>
              </a:rPr>
              <a:t>0</a:t>
            </a:r>
            <a:r>
              <a:rPr lang="ru-RU" sz="2800" b="1" dirty="0">
                <a:solidFill>
                  <a:schemeClr val="tx1"/>
                </a:solidFill>
              </a:rPr>
              <a:t>000111</a:t>
            </a:r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ru-RU" sz="2800" dirty="0">
              <a:solidFill>
                <a:schemeClr val="tx1"/>
              </a:solidFill>
            </a:endParaRPr>
          </a:p>
          <a:p>
            <a:pPr marL="6350" indent="-6350">
              <a:lnSpc>
                <a:spcPct val="60000"/>
              </a:lnSpc>
              <a:tabLst>
                <a:tab pos="628650" algn="l"/>
                <a:tab pos="1163638" algn="l"/>
                <a:tab pos="1887538" algn="l"/>
                <a:tab pos="4572000" algn="l"/>
                <a:tab pos="5295900" algn="l"/>
              </a:tabLst>
            </a:pPr>
            <a:r>
              <a:rPr lang="ru-RU" sz="2800" b="1" dirty="0"/>
              <a:t>	</a:t>
            </a:r>
            <a:r>
              <a:rPr lang="en-US" sz="2800" b="1" dirty="0"/>
              <a:t>	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555776" y="3789040"/>
            <a:ext cx="4608512" cy="2304256"/>
            <a:chOff x="2555776" y="3789040"/>
            <a:chExt cx="4608512" cy="2304256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716428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658822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601216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543609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860032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28396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370790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313184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55577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Полилиния 38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1979712" y="4869160"/>
            <a:ext cx="590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1979710" y="3717032"/>
            <a:ext cx="1" cy="24482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Текст 42"/>
          <p:cNvSpPr txBox="1">
            <a:spLocks/>
          </p:cNvSpPr>
          <p:nvPr/>
        </p:nvSpPr>
        <p:spPr>
          <a:xfrm>
            <a:off x="611560" y="908720"/>
            <a:ext cx="8138864" cy="23042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-11113"/>
            <a:r>
              <a:rPr lang="ru-RU" alt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Дискретизация по времени </a:t>
            </a:r>
            <a:r>
              <a:rPr lang="ru-RU" altLang="ru-RU" sz="2200" b="1" dirty="0">
                <a:solidFill>
                  <a:schemeClr val="bg2"/>
                </a:solidFill>
              </a:rPr>
              <a:t>– </a:t>
            </a:r>
            <a:r>
              <a:rPr lang="ru-RU" altLang="ru-RU" sz="2200" dirty="0"/>
              <a:t>процесс представления аналогового сигнала, дискретным сигналом,</a:t>
            </a:r>
            <a:br>
              <a:rPr lang="ru-RU" altLang="ru-RU" sz="2200" dirty="0"/>
            </a:br>
            <a:r>
              <a:rPr lang="ru-RU" altLang="ru-RU" sz="2200" dirty="0"/>
              <a:t>непрерывные (по амплитуде) значения которого берутся в дискретные моменты времени, называемые отсчётами.</a:t>
            </a:r>
            <a:br>
              <a:rPr lang="ru-RU" altLang="ru-RU" sz="2200" dirty="0"/>
            </a:br>
            <a:r>
              <a:rPr lang="ru-RU" altLang="ru-RU" sz="2200" dirty="0"/>
              <a:t>Обычно такие отсчеты берутся через равные интервалы времени. Возможность точного восстановления аналогового сигнала после его дискретизации зависит от того, достаточно ли часто выбираются отсчёты.</a:t>
            </a:r>
          </a:p>
        </p:txBody>
      </p:sp>
      <p:sp>
        <p:nvSpPr>
          <p:cNvPr id="35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36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547663" y="4653136"/>
            <a:ext cx="4320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7596336" y="4365104"/>
            <a:ext cx="914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6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t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1547664" y="3501008"/>
            <a:ext cx="43204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600" b="1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x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943708" y="3969060"/>
            <a:ext cx="5256584" cy="1548172"/>
            <a:chOff x="1943708" y="3969060"/>
            <a:chExt cx="5256584" cy="1548172"/>
          </a:xfrm>
          <a:solidFill>
            <a:schemeClr val="accent2"/>
          </a:solidFill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2519772" y="39690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1943708" y="4833156"/>
              <a:ext cx="76160" cy="72420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3095836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3671900" y="5445224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4247964" y="4545124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4824028" y="4977172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5400092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5976156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0" name="Oval 13"/>
            <p:cNvSpPr>
              <a:spLocks noChangeArrowheads="1"/>
            </p:cNvSpPr>
            <p:nvPr/>
          </p:nvSpPr>
          <p:spPr bwMode="auto">
            <a:xfrm>
              <a:off x="6552220" y="48691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7128284" y="486916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8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0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979712" y="3969060"/>
            <a:ext cx="5616624" cy="1836204"/>
            <a:chOff x="1979712" y="3969060"/>
            <a:chExt cx="5616624" cy="1836204"/>
          </a:xfrm>
        </p:grpSpPr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1979712" y="432910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1979712" y="468914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1979712" y="450912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1979712" y="414908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1979712" y="396906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79712" y="558924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1979712" y="540922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979712" y="522920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1979712" y="504918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1979712" y="5769260"/>
              <a:ext cx="5616624" cy="36004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4" name="Полилиния 93"/>
          <p:cNvSpPr/>
          <p:nvPr/>
        </p:nvSpPr>
        <p:spPr>
          <a:xfrm>
            <a:off x="1973580" y="3948135"/>
            <a:ext cx="5684520" cy="1477321"/>
          </a:xfrm>
          <a:custGeom>
            <a:avLst/>
            <a:gdLst>
              <a:gd name="connsiteX0" fmla="*/ 0 w 5684520"/>
              <a:gd name="connsiteY0" fmla="*/ 928665 h 1477321"/>
              <a:gd name="connsiteX1" fmla="*/ 586740 w 5684520"/>
              <a:gd name="connsiteY1" fmla="*/ 6645 h 1477321"/>
              <a:gd name="connsiteX2" fmla="*/ 1173480 w 5684520"/>
              <a:gd name="connsiteY2" fmla="*/ 562905 h 1477321"/>
              <a:gd name="connsiteX3" fmla="*/ 1744980 w 5684520"/>
              <a:gd name="connsiteY3" fmla="*/ 1477305 h 1477321"/>
              <a:gd name="connsiteX4" fmla="*/ 2324100 w 5684520"/>
              <a:gd name="connsiteY4" fmla="*/ 540045 h 1477321"/>
              <a:gd name="connsiteX5" fmla="*/ 2880360 w 5684520"/>
              <a:gd name="connsiteY5" fmla="*/ 1126785 h 1477321"/>
              <a:gd name="connsiteX6" fmla="*/ 3459480 w 5684520"/>
              <a:gd name="connsiteY6" fmla="*/ 776265 h 1477321"/>
              <a:gd name="connsiteX7" fmla="*/ 4046220 w 5684520"/>
              <a:gd name="connsiteY7" fmla="*/ 776265 h 1477321"/>
              <a:gd name="connsiteX8" fmla="*/ 4594860 w 5684520"/>
              <a:gd name="connsiteY8" fmla="*/ 921045 h 1477321"/>
              <a:gd name="connsiteX9" fmla="*/ 5181600 w 5684520"/>
              <a:gd name="connsiteY9" fmla="*/ 913425 h 1477321"/>
              <a:gd name="connsiteX10" fmla="*/ 5684520 w 5684520"/>
              <a:gd name="connsiteY10" fmla="*/ 905805 h 147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4520" h="1477321">
                <a:moveTo>
                  <a:pt x="0" y="928665"/>
                </a:moveTo>
                <a:cubicBezTo>
                  <a:pt x="195580" y="498135"/>
                  <a:pt x="391160" y="67605"/>
                  <a:pt x="586740" y="6645"/>
                </a:cubicBezTo>
                <a:cubicBezTo>
                  <a:pt x="782320" y="-54315"/>
                  <a:pt x="980440" y="317795"/>
                  <a:pt x="1173480" y="562905"/>
                </a:cubicBezTo>
                <a:cubicBezTo>
                  <a:pt x="1366520" y="808015"/>
                  <a:pt x="1553210" y="1481115"/>
                  <a:pt x="1744980" y="1477305"/>
                </a:cubicBezTo>
                <a:cubicBezTo>
                  <a:pt x="1936750" y="1473495"/>
                  <a:pt x="2134870" y="598465"/>
                  <a:pt x="2324100" y="540045"/>
                </a:cubicBezTo>
                <a:cubicBezTo>
                  <a:pt x="2513330" y="481625"/>
                  <a:pt x="2691130" y="1087415"/>
                  <a:pt x="2880360" y="1126785"/>
                </a:cubicBezTo>
                <a:cubicBezTo>
                  <a:pt x="3069590" y="1166155"/>
                  <a:pt x="3265170" y="834685"/>
                  <a:pt x="3459480" y="776265"/>
                </a:cubicBezTo>
                <a:cubicBezTo>
                  <a:pt x="3653790" y="717845"/>
                  <a:pt x="3856990" y="752135"/>
                  <a:pt x="4046220" y="776265"/>
                </a:cubicBezTo>
                <a:cubicBezTo>
                  <a:pt x="4235450" y="800395"/>
                  <a:pt x="4405630" y="898185"/>
                  <a:pt x="4594860" y="921045"/>
                </a:cubicBezTo>
                <a:cubicBezTo>
                  <a:pt x="4784090" y="943905"/>
                  <a:pt x="5181600" y="913425"/>
                  <a:pt x="5181600" y="913425"/>
                </a:cubicBezTo>
                <a:cubicBezTo>
                  <a:pt x="5363210" y="910885"/>
                  <a:pt x="5605780" y="974385"/>
                  <a:pt x="5684520" y="905805"/>
                </a:cubicBezTo>
              </a:path>
            </a:pathLst>
          </a:custGeom>
          <a:noFill/>
          <a:ln w="412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2555776" y="3789040"/>
            <a:ext cx="4608512" cy="2304256"/>
            <a:chOff x="2555776" y="3789040"/>
            <a:chExt cx="4608512" cy="2304256"/>
          </a:xfrm>
        </p:grpSpPr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716428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658822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601216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543609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4860032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4283968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707904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3131840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2555776" y="3789040"/>
              <a:ext cx="0" cy="2304256"/>
            </a:xfrm>
            <a:prstGeom prst="line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Текст 42"/>
          <p:cNvSpPr txBox="1">
            <a:spLocks/>
          </p:cNvSpPr>
          <p:nvPr/>
        </p:nvSpPr>
        <p:spPr>
          <a:xfrm>
            <a:off x="609600" y="1182110"/>
            <a:ext cx="8282880" cy="17650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Квантование по амплитуде </a:t>
            </a:r>
            <a:r>
              <a:rPr lang="ru-RU" altLang="ru-RU" sz="2200" b="1" dirty="0"/>
              <a:t>– </a:t>
            </a:r>
            <a:r>
              <a:rPr lang="ru-RU" altLang="ru-RU" sz="2200" dirty="0"/>
              <a:t>разбиение диапазона значений некоторого сигнала на конечное число интервалов.</a:t>
            </a:r>
            <a:br>
              <a:rPr lang="en-US" altLang="ru-RU" sz="2200" dirty="0"/>
            </a:br>
            <a:r>
              <a:rPr lang="ru-RU" altLang="ru-RU" sz="2200" dirty="0"/>
              <a:t>Каждому интервалу присваивается код – номер интервала.</a:t>
            </a:r>
            <a:br>
              <a:rPr lang="ru-RU" altLang="ru-RU" sz="2200" dirty="0"/>
            </a:br>
            <a:r>
              <a:rPr lang="ru-RU" altLang="ru-RU" sz="2200" dirty="0"/>
              <a:t>Каждое значение сигнала представляется кодом того интервала,</a:t>
            </a:r>
            <a:br>
              <a:rPr lang="en-US" altLang="ru-RU" sz="2200" dirty="0"/>
            </a:br>
            <a:r>
              <a:rPr lang="ru-RU" altLang="ru-RU" sz="2200" dirty="0"/>
              <a:t>в который попадает это значение.</a:t>
            </a:r>
          </a:p>
          <a:p>
            <a:pPr marL="0" indent="0"/>
            <a:endParaRPr lang="ru-RU" altLang="ru-RU" sz="2200" b="1" dirty="0">
              <a:solidFill>
                <a:schemeClr val="bg2"/>
              </a:solidFill>
            </a:endParaRPr>
          </a:p>
        </p:txBody>
      </p:sp>
      <p:sp>
        <p:nvSpPr>
          <p:cNvPr id="4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66" name="Line 34"/>
          <p:cNvSpPr>
            <a:spLocks noChangeShapeType="1"/>
          </p:cNvSpPr>
          <p:nvPr/>
        </p:nvSpPr>
        <p:spPr bwMode="auto">
          <a:xfrm>
            <a:off x="1979712" y="4869160"/>
            <a:ext cx="590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Полилиния 66"/>
          <p:cNvSpPr/>
          <p:nvPr/>
        </p:nvSpPr>
        <p:spPr>
          <a:xfrm>
            <a:off x="1979713" y="3933057"/>
            <a:ext cx="5688632" cy="1584176"/>
          </a:xfrm>
          <a:custGeom>
            <a:avLst/>
            <a:gdLst>
              <a:gd name="connsiteX0" fmla="*/ 0 w 5821251"/>
              <a:gd name="connsiteY0" fmla="*/ 731368 h 1213412"/>
              <a:gd name="connsiteX1" fmla="*/ 850005 w 5821251"/>
              <a:gd name="connsiteY1" fmla="*/ 10151 h 1213412"/>
              <a:gd name="connsiteX2" fmla="*/ 1661375 w 5821251"/>
              <a:gd name="connsiteY2" fmla="*/ 1207886 h 1213412"/>
              <a:gd name="connsiteX3" fmla="*/ 2408349 w 5821251"/>
              <a:gd name="connsiteY3" fmla="*/ 473790 h 1213412"/>
              <a:gd name="connsiteX4" fmla="*/ 3078051 w 5821251"/>
              <a:gd name="connsiteY4" fmla="*/ 885914 h 1213412"/>
              <a:gd name="connsiteX5" fmla="*/ 3709115 w 5821251"/>
              <a:gd name="connsiteY5" fmla="*/ 538185 h 1213412"/>
              <a:gd name="connsiteX6" fmla="*/ 4662152 w 5821251"/>
              <a:gd name="connsiteY6" fmla="*/ 744247 h 1213412"/>
              <a:gd name="connsiteX7" fmla="*/ 5821251 w 5821251"/>
              <a:gd name="connsiteY7" fmla="*/ 744247 h 12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1251" h="1213412">
                <a:moveTo>
                  <a:pt x="0" y="731368"/>
                </a:moveTo>
                <a:cubicBezTo>
                  <a:pt x="286554" y="331049"/>
                  <a:pt x="573109" y="-69269"/>
                  <a:pt x="850005" y="10151"/>
                </a:cubicBezTo>
                <a:cubicBezTo>
                  <a:pt x="1126901" y="89571"/>
                  <a:pt x="1401651" y="1130613"/>
                  <a:pt x="1661375" y="1207886"/>
                </a:cubicBezTo>
                <a:cubicBezTo>
                  <a:pt x="1921099" y="1285159"/>
                  <a:pt x="2172236" y="527452"/>
                  <a:pt x="2408349" y="473790"/>
                </a:cubicBezTo>
                <a:cubicBezTo>
                  <a:pt x="2644462" y="420128"/>
                  <a:pt x="2861257" y="875182"/>
                  <a:pt x="3078051" y="885914"/>
                </a:cubicBezTo>
                <a:cubicBezTo>
                  <a:pt x="3294845" y="896647"/>
                  <a:pt x="3445098" y="561796"/>
                  <a:pt x="3709115" y="538185"/>
                </a:cubicBezTo>
                <a:cubicBezTo>
                  <a:pt x="3973132" y="514574"/>
                  <a:pt x="4310129" y="709903"/>
                  <a:pt x="4662152" y="744247"/>
                </a:cubicBezTo>
                <a:cubicBezTo>
                  <a:pt x="5014175" y="778591"/>
                  <a:pt x="5615189" y="690585"/>
                  <a:pt x="5821251" y="74424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1979710" y="3717032"/>
            <a:ext cx="1" cy="24482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1547663" y="4653136"/>
            <a:ext cx="43204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1547664" y="3501008"/>
            <a:ext cx="43204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600" b="1" i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x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943708" y="3933056"/>
            <a:ext cx="5256584" cy="1512168"/>
            <a:chOff x="1943708" y="3933056"/>
            <a:chExt cx="5256584" cy="1512168"/>
          </a:xfrm>
          <a:solidFill>
            <a:schemeClr val="accent2"/>
          </a:solidFill>
        </p:grpSpPr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519772" y="39330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1943708" y="4833156"/>
              <a:ext cx="76160" cy="72420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3" name="Oval 13"/>
            <p:cNvSpPr>
              <a:spLocks noChangeArrowheads="1"/>
            </p:cNvSpPr>
            <p:nvPr/>
          </p:nvSpPr>
          <p:spPr bwMode="auto">
            <a:xfrm>
              <a:off x="3095836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71900" y="53732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4247964" y="447311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4824028" y="501317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5400092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8" name="Oval 13"/>
            <p:cNvSpPr>
              <a:spLocks noChangeArrowheads="1"/>
            </p:cNvSpPr>
            <p:nvPr/>
          </p:nvSpPr>
          <p:spPr bwMode="auto">
            <a:xfrm>
              <a:off x="5976156" y="4689140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6552220" y="48331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7128284" y="4833156"/>
              <a:ext cx="72008" cy="72008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55676" y="3861048"/>
            <a:ext cx="432049" cy="2160240"/>
            <a:chOff x="1655676" y="3861048"/>
            <a:chExt cx="432049" cy="2160240"/>
          </a:xfrm>
        </p:grpSpPr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1655676" y="458112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1655676" y="4365104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55676" y="404106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1655676" y="386104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655676" y="494116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-1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1655676" y="512118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-2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1655676" y="530120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-3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1655676" y="548122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-4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655676" y="5661248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-5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655676" y="4185084"/>
              <a:ext cx="432049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400" b="1" dirty="0">
                  <a:solidFill>
                    <a:schemeClr val="bg1">
                      <a:lumMod val="50000"/>
                    </a:schemeClr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ru-RU" altLang="ru-RU" sz="11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2996952"/>
            <a:ext cx="795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7675">
              <a:tabLst>
                <a:tab pos="808038" algn="l"/>
                <a:tab pos="1435100" algn="l"/>
                <a:tab pos="1978025" algn="l"/>
                <a:tab pos="2509838" algn="l"/>
                <a:tab pos="3136900" algn="l"/>
                <a:tab pos="3678238" algn="l"/>
                <a:tab pos="4306888" algn="l"/>
                <a:tab pos="4848225" algn="l"/>
                <a:tab pos="5475288" algn="l"/>
                <a:tab pos="6007100" algn="l"/>
              </a:tabLst>
            </a:pPr>
            <a:r>
              <a:rPr lang="en-US" sz="2800" dirty="0"/>
              <a:t>	0	5	2	-3	2	-1	1	1	0	0</a:t>
            </a:r>
            <a:endParaRPr lang="ru-RU" sz="2800" dirty="0"/>
          </a:p>
        </p:txBody>
      </p:sp>
      <p:sp>
        <p:nvSpPr>
          <p:cNvPr id="95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19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1540" y="1412875"/>
            <a:ext cx="8532948" cy="44640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dirty="0"/>
              <a:t>Цифровые сообщения формируются в результате последовательной выдачи источником информации последовательности знаков.</a:t>
            </a:r>
            <a:endParaRPr lang="en-US" altLang="ru-RU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ЗНАК </a:t>
            </a:r>
            <a:r>
              <a:rPr lang="ru-RU" altLang="ru-RU" sz="2400" dirty="0"/>
              <a:t>– элемент некоторого конечного множества (набора) отличимых друг от друга объектов – символов. Набор знаков, в котором определен их линейный порядок называют </a:t>
            </a:r>
            <a:r>
              <a:rPr lang="ru-RU" altLang="ru-R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алфавитом</a:t>
            </a:r>
            <a:r>
              <a:rPr lang="ru-RU" altLang="ru-RU" sz="2400" dirty="0"/>
              <a:t>. </a:t>
            </a:r>
            <a:endParaRPr lang="en-US" altLang="ru-RU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dirty="0"/>
              <a:t>Алфавит компьютера состоит из двух символов, обычно обозначаемых  0 и 1.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</a:pPr>
            <a:r>
              <a:rPr lang="ru-RU" altLang="ru-R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Единица количества информации - бит </a:t>
            </a:r>
            <a:r>
              <a:rPr lang="ru-RU" altLang="ru-RU" sz="2400" b="1" dirty="0"/>
              <a:t>- </a:t>
            </a:r>
            <a:r>
              <a:rPr lang="ru-RU" altLang="ru-RU" sz="2400" dirty="0"/>
              <a:t>информация, которую может нести сообщение, состоящее из одного двоичного знака</a:t>
            </a:r>
            <a:r>
              <a:rPr lang="ru-RU" altLang="ru-RU" sz="2400" b="1" dirty="0"/>
              <a:t>.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2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508" y="1412875"/>
            <a:ext cx="8640960" cy="44640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altLang="ru-RU" sz="2400" dirty="0"/>
              <a:t>Для представления информации в ЭВМ ее необходимо:</a:t>
            </a:r>
          </a:p>
          <a:p>
            <a:pPr marL="876300" lvl="1" indent="-419100">
              <a:buSzPct val="9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Перевести в форму цифрового сообщения -  произвести дискретизацию и квантование. В результате эта информация может быть закодирована знаками какого либо алфавита (русские буквы, десятичные цифры, знаки азбуки Морзе и т.д.)</a:t>
            </a:r>
          </a:p>
          <a:p>
            <a:pPr marL="876300" lvl="1" indent="-419100">
              <a:buSzPct val="95000"/>
              <a:buFont typeface="Wingdings" panose="05000000000000000000" pitchFamily="2" charset="2"/>
              <a:buAutoNum type="arabicPeriod"/>
            </a:pPr>
            <a:r>
              <a:rPr lang="ru-RU" altLang="ru-RU" sz="2400" dirty="0"/>
              <a:t>Представить знаки исходного алфавита в виде последовательности знаков алфавита компьютера – выполнить кодирование. </a:t>
            </a:r>
            <a:br>
              <a:rPr lang="ru-RU" altLang="ru-RU" sz="2400" dirty="0"/>
            </a:br>
            <a:endParaRPr lang="ru-RU" altLang="ru-RU" sz="2400" dirty="0"/>
          </a:p>
          <a:p>
            <a:pPr marL="457200" indent="-457200"/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Кодирование </a:t>
            </a:r>
            <a:r>
              <a:rPr lang="ru-RU" altLang="ru-RU" sz="2400" b="1" dirty="0"/>
              <a:t>- </a:t>
            </a:r>
            <a:r>
              <a:rPr lang="ru-RU" altLang="ru-RU" sz="2400" dirty="0"/>
              <a:t>представление символов одного алфавита символами другого</a:t>
            </a:r>
          </a:p>
        </p:txBody>
      </p:sp>
      <p:sp>
        <p:nvSpPr>
          <p:cNvPr id="9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1540" y="224644"/>
            <a:ext cx="8496944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  <a:endParaRPr lang="ru-RU" sz="3600" spc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49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95" y="1900053"/>
            <a:ext cx="840773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Логические переменные могут принимать два значения: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ru-RU" sz="2400" dirty="0">
                <a:solidFill>
                  <a:srgbClr val="0000FF"/>
                </a:solidFill>
              </a:rPr>
            </a:br>
            <a:endParaRPr lang="ru-RU" sz="24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Обычно для хранения таких данных выделяется 1 байт </a:t>
            </a:r>
            <a:br>
              <a:rPr lang="ru-RU" sz="2400" dirty="0"/>
            </a:br>
            <a:endParaRPr lang="ru-RU" sz="24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Значению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400" dirty="0"/>
              <a:t> </a:t>
            </a:r>
            <a:r>
              <a:rPr lang="ru-RU" sz="2400" dirty="0"/>
              <a:t>соответствует двоичное число 0</a:t>
            </a:r>
            <a:br>
              <a:rPr lang="en-US" sz="2400" dirty="0"/>
            </a:br>
            <a:r>
              <a:rPr lang="ru-RU" sz="2400" dirty="0"/>
              <a:t>Значению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соответствует любое число, отличное от 0</a:t>
            </a:r>
          </a:p>
        </p:txBody>
      </p:sp>
      <p:sp>
        <p:nvSpPr>
          <p:cNvPr id="8" name="Дата 1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>
            <a:normAutofit/>
          </a:bodyPr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1540" y="224644"/>
            <a:ext cx="8496944" cy="10961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6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Информация и ее представление в ЭВМ</a:t>
            </a:r>
          </a:p>
          <a:p>
            <a:r>
              <a:rPr lang="ru-RU" sz="2800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Логические переменные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764498" cy="365125"/>
          </a:xfrm>
        </p:spPr>
        <p:txBody>
          <a:bodyPr/>
          <a:lstStyle/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01530714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22772</TotalTime>
  <Words>4854</Words>
  <Application>Microsoft Office PowerPoint</Application>
  <PresentationFormat>Экран (4:3)</PresentationFormat>
  <Paragraphs>814</Paragraphs>
  <Slides>40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Компьютеры и информация</dc:title>
  <dc:creator>.</dc:creator>
  <cp:lastModifiedBy>Ion</cp:lastModifiedBy>
  <cp:revision>564</cp:revision>
  <dcterms:created xsi:type="dcterms:W3CDTF">2017-05-18T18:58:30Z</dcterms:created>
  <dcterms:modified xsi:type="dcterms:W3CDTF">2022-03-05T22:49:36Z</dcterms:modified>
</cp:coreProperties>
</file>