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  <p:sldMasterId id="2147483675" r:id="rId2"/>
  </p:sldMasterIdLst>
  <p:notesMasterIdLst>
    <p:notesMasterId r:id="rId56"/>
  </p:notesMasterIdLst>
  <p:handoutMasterIdLst>
    <p:handoutMasterId r:id="rId57"/>
  </p:handoutMasterIdLst>
  <p:sldIdLst>
    <p:sldId id="258" r:id="rId3"/>
    <p:sldId id="278" r:id="rId4"/>
    <p:sldId id="279" r:id="rId5"/>
    <p:sldId id="280" r:id="rId6"/>
    <p:sldId id="282" r:id="rId7"/>
    <p:sldId id="283" r:id="rId8"/>
    <p:sldId id="554" r:id="rId9"/>
    <p:sldId id="284" r:id="rId10"/>
    <p:sldId id="285" r:id="rId11"/>
    <p:sldId id="286" r:id="rId12"/>
    <p:sldId id="287" r:id="rId13"/>
    <p:sldId id="290" r:id="rId14"/>
    <p:sldId id="291" r:id="rId15"/>
    <p:sldId id="292" r:id="rId16"/>
    <p:sldId id="293" r:id="rId17"/>
    <p:sldId id="294" r:id="rId18"/>
    <p:sldId id="555" r:id="rId19"/>
    <p:sldId id="556" r:id="rId20"/>
    <p:sldId id="557" r:id="rId21"/>
    <p:sldId id="288" r:id="rId22"/>
    <p:sldId id="289" r:id="rId23"/>
    <p:sldId id="558" r:id="rId24"/>
    <p:sldId id="515" r:id="rId25"/>
    <p:sldId id="559" r:id="rId26"/>
    <p:sldId id="339" r:id="rId27"/>
    <p:sldId id="334" r:id="rId28"/>
    <p:sldId id="335" r:id="rId29"/>
    <p:sldId id="337" r:id="rId30"/>
    <p:sldId id="338" r:id="rId31"/>
    <p:sldId id="516" r:id="rId32"/>
    <p:sldId id="340" r:id="rId33"/>
    <p:sldId id="341" r:id="rId34"/>
    <p:sldId id="342" r:id="rId35"/>
    <p:sldId id="343" r:id="rId36"/>
    <p:sldId id="344" r:id="rId37"/>
    <p:sldId id="346" r:id="rId38"/>
    <p:sldId id="517" r:id="rId39"/>
    <p:sldId id="350" r:id="rId40"/>
    <p:sldId id="518" r:id="rId41"/>
    <p:sldId id="345" r:id="rId42"/>
    <p:sldId id="347" r:id="rId43"/>
    <p:sldId id="348" r:id="rId44"/>
    <p:sldId id="519" r:id="rId45"/>
    <p:sldId id="520" r:id="rId46"/>
    <p:sldId id="678" r:id="rId47"/>
    <p:sldId id="352" r:id="rId48"/>
    <p:sldId id="521" r:id="rId49"/>
    <p:sldId id="522" r:id="rId50"/>
    <p:sldId id="523" r:id="rId51"/>
    <p:sldId id="524" r:id="rId52"/>
    <p:sldId id="525" r:id="rId53"/>
    <p:sldId id="679" r:id="rId54"/>
    <p:sldId id="37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 в процедурное и структурное программирование" id="{DF49A6C4-0C20-48BE-94C6-3904DAD6AB02}">
          <p14:sldIdLst>
            <p14:sldId id="258"/>
            <p14:sldId id="278"/>
            <p14:sldId id="279"/>
            <p14:sldId id="280"/>
            <p14:sldId id="282"/>
            <p14:sldId id="283"/>
            <p14:sldId id="554"/>
            <p14:sldId id="284"/>
            <p14:sldId id="285"/>
            <p14:sldId id="286"/>
            <p14:sldId id="287"/>
            <p14:sldId id="290"/>
            <p14:sldId id="291"/>
            <p14:sldId id="292"/>
            <p14:sldId id="293"/>
            <p14:sldId id="294"/>
            <p14:sldId id="555"/>
            <p14:sldId id="556"/>
            <p14:sldId id="557"/>
            <p14:sldId id="288"/>
            <p14:sldId id="289"/>
            <p14:sldId id="558"/>
            <p14:sldId id="515"/>
          </p14:sldIdLst>
        </p14:section>
        <p14:section name="Ветвления" id="{3F53EB9D-03CC-4EE2-9B4D-8478B75587F7}">
          <p14:sldIdLst>
            <p14:sldId id="559"/>
            <p14:sldId id="339"/>
            <p14:sldId id="334"/>
            <p14:sldId id="335"/>
            <p14:sldId id="337"/>
            <p14:sldId id="338"/>
            <p14:sldId id="516"/>
            <p14:sldId id="340"/>
            <p14:sldId id="341"/>
            <p14:sldId id="342"/>
            <p14:sldId id="343"/>
            <p14:sldId id="344"/>
            <p14:sldId id="346"/>
            <p14:sldId id="517"/>
            <p14:sldId id="350"/>
            <p14:sldId id="518"/>
            <p14:sldId id="345"/>
            <p14:sldId id="347"/>
            <p14:sldId id="348"/>
            <p14:sldId id="519"/>
            <p14:sldId id="520"/>
            <p14:sldId id="678"/>
            <p14:sldId id="352"/>
            <p14:sldId id="521"/>
            <p14:sldId id="522"/>
            <p14:sldId id="523"/>
            <p14:sldId id="524"/>
            <p14:sldId id="525"/>
            <p14:sldId id="679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EA7"/>
    <a:srgbClr val="117FA7"/>
    <a:srgbClr val="000080"/>
    <a:srgbClr val="0000FF"/>
    <a:srgbClr val="6F008A"/>
    <a:srgbClr val="E8F7FC"/>
    <a:srgbClr val="008000"/>
    <a:srgbClr val="487784"/>
    <a:srgbClr val="659BAA"/>
    <a:srgbClr val="8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1" autoAdjust="0"/>
    <p:restoredTop sz="74049" autoAdjust="0"/>
  </p:normalViewPr>
  <p:slideViewPr>
    <p:cSldViewPr>
      <p:cViewPr varScale="1">
        <p:scale>
          <a:sx n="85" d="100"/>
          <a:sy n="85" d="100"/>
        </p:scale>
        <p:origin x="22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Более</a:t>
            </a:r>
            <a:r>
              <a:rPr lang="ru-RU" baseline="0" dirty="0"/>
              <a:t> понятный пример применения этого принципа будет через несколько слайдов.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5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152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Проиллюстрирую</a:t>
            </a:r>
            <a:r>
              <a:rPr lang="ru-RU" baseline="0" dirty="0"/>
              <a:t> принципы 4 и 5 структурного программирования с помощью диаграмм деятельности.</a:t>
            </a:r>
          </a:p>
          <a:p>
            <a:r>
              <a:rPr lang="ru-RU" baseline="0" dirty="0"/>
              <a:t>Диаграмм деятельности – это блок схема изображающая последовательность выполняемых операций.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Большая чёрная точка – начало алгоритма</a:t>
            </a:r>
            <a:r>
              <a:rPr lang="ru-RU" baseline="0" dirty="0"/>
              <a:t> (программы или функции).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Чёрная точка с тонким кольцом вокруг – конец алгоритма (программы или функции).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блока условия один вход и два выхода,</a:t>
            </a:r>
            <a:br>
              <a:rPr lang="ru-RU" dirty="0"/>
            </a:br>
            <a:r>
              <a:rPr lang="ru-RU" dirty="0"/>
              <a:t>однако</a:t>
            </a:r>
            <a:r>
              <a:rPr lang="ru-RU" baseline="0" dirty="0"/>
              <a:t> у структуры "ветвление" получается всё равно один выход.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7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6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631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1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задания в лабораторных работах первого семестра сформулированы в рамках подхода "структурного программирования". Поэтому все они будут включать следующие явно различимые этапы.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7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Обратите внимание, на этом этапе детализации алгоритма</a:t>
            </a:r>
            <a:r>
              <a:rPr lang="ru-RU" baseline="0" dirty="0"/>
              <a:t> мы прописываем и отлаживаем блоки "ввести исходные данные с проверкой корректности" и вывести результат.</a:t>
            </a:r>
            <a:br>
              <a:rPr lang="ru-RU" baseline="0" dirty="0"/>
            </a:br>
            <a:r>
              <a:rPr lang="ru-RU" baseline="0" dirty="0"/>
              <a:t>Далее при разработке основного расчёта можно эти блоки не держать в голове, сконцентрировавшись только на блоке расчёта.</a:t>
            </a:r>
          </a:p>
          <a:p>
            <a:r>
              <a:rPr lang="ru-RU" baseline="0" dirty="0"/>
              <a:t>Если пытаться держать всю программу в голове сразу, то до нового года не успеть порешать все задачки из лабораторного практикума.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43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этой схеме изображена</a:t>
            </a:r>
            <a:r>
              <a:rPr lang="ru-RU" baseline="0" dirty="0"/>
              <a:t> взаимосвязь парадигм, которые упоминаются в нашем курсе.</a:t>
            </a:r>
          </a:p>
          <a:p>
            <a:r>
              <a:rPr lang="ru-RU" baseline="0" dirty="0"/>
              <a:t>Вообще парадигм программирования существует существенно больше (см. </a:t>
            </a:r>
            <a:r>
              <a:rPr lang="ru-RU" baseline="0" dirty="0" err="1"/>
              <a:t>википедия</a:t>
            </a:r>
            <a:r>
              <a:rPr lang="ru-RU" baseline="0" dirty="0"/>
              <a:t>), чем указано на слайде.</a:t>
            </a:r>
          </a:p>
          <a:p>
            <a:endParaRPr lang="ru-RU" baseline="0" dirty="0"/>
          </a:p>
          <a:p>
            <a:r>
              <a:rPr lang="ru-RU" baseline="0" dirty="0"/>
              <a:t>Структурное программирование было исторически первым (уже в самой первой программе использовался структурный блок "цикл"). По сути, структурное программирование – это программирование с использованием структурных блоков, таких как: ветвления, циклы и функции.</a:t>
            </a:r>
          </a:p>
          <a:p>
            <a:r>
              <a:rPr lang="ru-RU" baseline="0" dirty="0"/>
              <a:t>Развитием парадигмы структурного программирования стало объектно-</a:t>
            </a:r>
            <a:r>
              <a:rPr lang="ru-RU" baseline="0" dirty="0" err="1"/>
              <a:t>ориентированое</a:t>
            </a:r>
            <a:r>
              <a:rPr lang="ru-RU" baseline="0" dirty="0"/>
              <a:t> программирование. В рамках этой парадигмы дополнительно к дроблению алгоритма на отдельные структурные блоки добавляется и дробление используемых в программе данных на объекты.</a:t>
            </a:r>
          </a:p>
          <a:p>
            <a:r>
              <a:rPr lang="ru-RU" baseline="0" dirty="0"/>
              <a:t>Далее к нему добавилось обобщённое программирование – подход при котором код написанный для обработки данных какого либо типа данных компилятор может автоматически преобразовать в код для других типов данных. 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Парадигмы в программировании не являются взаимоисключающими: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в императивный язык </a:t>
            </a:r>
            <a:r>
              <a:rPr lang="en-US" baseline="0" dirty="0"/>
              <a:t>C++ </a:t>
            </a:r>
            <a:r>
              <a:rPr lang="ru-RU" baseline="0" dirty="0"/>
              <a:t>были со временем добавлены элементы декларативного программирования</a:t>
            </a:r>
            <a:r>
              <a:rPr lang="en-US" baseline="0" dirty="0"/>
              <a:t>;</a:t>
            </a:r>
            <a:endParaRPr lang="ru-RU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объектно-ориентированное программирование является развитием структурного, обобщённое является дополнением к объектно-ориентированному</a:t>
            </a:r>
            <a:r>
              <a:rPr lang="en-US" baseline="0" dirty="0"/>
              <a:t>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/>
              <a:t>Многие большие программы на языке программирования С, который не является объектно-ориентированным, написаны в парадигме ООП, но для этого объекты создаются и обрабатываются вручную программистом.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34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22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8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новичка это может стать сложной задачей, хотя требует только знаний базового синтаксиса.</a:t>
            </a:r>
          </a:p>
          <a:p>
            <a:endParaRPr lang="en-US" dirty="0"/>
          </a:p>
          <a:p>
            <a:r>
              <a:rPr lang="ru-RU" dirty="0"/>
              <a:t>Подзадачи по пути усложнения к</a:t>
            </a:r>
            <a:r>
              <a:rPr lang="ru-RU" baseline="0" dirty="0"/>
              <a:t> исходной задаче:</a:t>
            </a:r>
            <a:endParaRPr lang="ru-RU" dirty="0"/>
          </a:p>
          <a:p>
            <a:r>
              <a:rPr lang="ru-RU" dirty="0"/>
              <a:t>Этап 1: выбрать наибольшую</a:t>
            </a:r>
            <a:r>
              <a:rPr lang="ru-RU" baseline="0" dirty="0"/>
              <a:t> из двух переменных </a:t>
            </a:r>
            <a:r>
              <a:rPr lang="en-US" baseline="0" dirty="0"/>
              <a:t>A</a:t>
            </a:r>
            <a:r>
              <a:rPr lang="ru-RU" baseline="0" dirty="0"/>
              <a:t> и </a:t>
            </a:r>
            <a:r>
              <a:rPr lang="en-US" baseline="0" dirty="0"/>
              <a:t>B</a:t>
            </a:r>
            <a:endParaRPr lang="ru-RU" baseline="0" dirty="0"/>
          </a:p>
          <a:p>
            <a:r>
              <a:rPr lang="ru-RU" baseline="0" dirty="0"/>
              <a:t>Этап 2: если </a:t>
            </a:r>
            <a:r>
              <a:rPr lang="en-US" baseline="0" dirty="0"/>
              <a:t>A &lt; B </a:t>
            </a:r>
            <a:r>
              <a:rPr lang="ru-RU" baseline="0" dirty="0"/>
              <a:t>обменять значения переменных местами, теперь в </a:t>
            </a:r>
            <a:r>
              <a:rPr lang="en-US" baseline="0" dirty="0"/>
              <a:t>A</a:t>
            </a:r>
            <a:r>
              <a:rPr lang="ru-RU" baseline="0" dirty="0"/>
              <a:t> хранится большее значение, а в </a:t>
            </a:r>
            <a:r>
              <a:rPr lang="en-US" baseline="0" dirty="0"/>
              <a:t>B – </a:t>
            </a:r>
            <a:r>
              <a:rPr lang="ru-RU" baseline="0" dirty="0"/>
              <a:t>меньшее.</a:t>
            </a:r>
            <a:endParaRPr lang="en-US" baseline="0" dirty="0"/>
          </a:p>
          <a:p>
            <a:r>
              <a:rPr lang="ru-RU" baseline="0" dirty="0"/>
              <a:t>Этап 3: среди 5 переменных </a:t>
            </a:r>
            <a:r>
              <a:rPr lang="en-US" baseline="0" dirty="0"/>
              <a:t>A, B, C, D, E </a:t>
            </a:r>
            <a:r>
              <a:rPr lang="ru-RU" baseline="0" dirty="0"/>
              <a:t>найти наибольшее значение и сохранить в переменной </a:t>
            </a:r>
            <a:r>
              <a:rPr lang="en-US" baseline="0" dirty="0"/>
              <a:t>A, </a:t>
            </a:r>
            <a:r>
              <a:rPr lang="ru-RU" baseline="0" dirty="0"/>
              <a:t>при этом предыдущее значение не потерять и сохранить в освободившейся переменной.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Этап 4: </a:t>
            </a:r>
            <a:r>
              <a:rPr lang="ru-RU" baseline="0" dirty="0"/>
              <a:t>среди 5 переменных </a:t>
            </a:r>
            <a:r>
              <a:rPr lang="en-US" baseline="0" dirty="0"/>
              <a:t>A, B, C, D, E </a:t>
            </a:r>
            <a:r>
              <a:rPr lang="ru-RU" baseline="0" dirty="0"/>
              <a:t>найти значение третье по величине.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83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32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Блок</a:t>
            </a:r>
            <a:r>
              <a:rPr lang="ru-RU" baseline="0" dirty="0"/>
              <a:t> </a:t>
            </a:r>
            <a:r>
              <a:rPr lang="en-US" baseline="0" dirty="0"/>
              <a:t>if </a:t>
            </a:r>
            <a:r>
              <a:rPr lang="ru-RU" baseline="0"/>
              <a:t>позволяет пропустить пропустить выполнение другого блока в зависимости от результата проверяемого условия.</a:t>
            </a:r>
            <a:endParaRPr lang="ru-RU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74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приведён пример простейшей программы использующей блок </a:t>
            </a:r>
            <a:r>
              <a:rPr lang="en-US" dirty="0"/>
              <a:t>if.</a:t>
            </a:r>
          </a:p>
          <a:p>
            <a:r>
              <a:rPr lang="ru-RU" dirty="0"/>
              <a:t>В этой программе есть потенциальная ошибка (код с ошибкой видно если просматривать анимацию на слайде):</a:t>
            </a:r>
          </a:p>
          <a:p>
            <a:r>
              <a:rPr lang="ru-RU" dirty="0"/>
              <a:t>если пользователь введёт не число а букву,</a:t>
            </a:r>
            <a:r>
              <a:rPr lang="ru-RU" baseline="0" dirty="0"/>
              <a:t> то значение переменной не изменится после ввода, а поскольку она не проинициализирована, то там мусор и именно его будет обрабатывать программа.</a:t>
            </a:r>
          </a:p>
          <a:p>
            <a:r>
              <a:rPr lang="ru-RU" baseline="0" dirty="0"/>
              <a:t>Для проверки, что пользователь ввёл число используется функция </a:t>
            </a:r>
            <a:r>
              <a:rPr lang="en-US" baseline="0" dirty="0"/>
              <a:t>cin.fail()</a:t>
            </a:r>
            <a:r>
              <a:rPr lang="ru-RU" baseline="0" dirty="0"/>
              <a:t>, которая вернёт </a:t>
            </a:r>
            <a:r>
              <a:rPr lang="en-US" baseline="0" dirty="0"/>
              <a:t>true </a:t>
            </a:r>
            <a:r>
              <a:rPr lang="ru-RU" baseline="0" dirty="0"/>
              <a:t>если последний ввод был ошибочным.</a:t>
            </a:r>
          </a:p>
          <a:p>
            <a:r>
              <a:rPr lang="ru-RU" baseline="0" dirty="0"/>
              <a:t>Однако для её использования понадобится блок </a:t>
            </a:r>
            <a:r>
              <a:rPr lang="en-US" baseline="0" dirty="0"/>
              <a:t>if-else, </a:t>
            </a:r>
            <a:r>
              <a:rPr lang="ru-RU" baseline="0" dirty="0"/>
              <a:t>его и рассмотрим на следующем слайде.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497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Блок</a:t>
            </a:r>
            <a:r>
              <a:rPr lang="ru-RU" baseline="0" dirty="0"/>
              <a:t> </a:t>
            </a:r>
            <a:r>
              <a:rPr lang="en-US" baseline="0" dirty="0"/>
              <a:t>if-else </a:t>
            </a:r>
            <a:r>
              <a:rPr lang="ru-RU" baseline="0" dirty="0"/>
              <a:t>позволяет выполнить один из двух других блоков, в зависимости от результата проверяемого условия.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85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if </a:t>
            </a:r>
            <a:r>
              <a:rPr lang="ru-RU" dirty="0"/>
              <a:t>может выполнять не одну инструкцию, а несколько. Для этого они объединяются с помощью фигурных скобок.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169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Усложним задачу: теперь пользователю предлагается угадать число задуманное компьютером.</a:t>
            </a:r>
          </a:p>
          <a:p>
            <a:r>
              <a:rPr lang="ru-RU" dirty="0"/>
              <a:t>В</a:t>
            </a:r>
            <a:r>
              <a:rPr lang="ru-RU" baseline="0" dirty="0"/>
              <a:t> качестве такого будем использовать случайное число.</a:t>
            </a:r>
          </a:p>
          <a:p>
            <a:r>
              <a:rPr lang="ru-RU" baseline="0" dirty="0"/>
              <a:t>Поскольку в компьютере все действия заранее предопределены, то в качестве источника случайности будем использовать момент времени выполнения программы:</a:t>
            </a:r>
          </a:p>
          <a:p>
            <a:r>
              <a:rPr lang="ru-RU" baseline="0" dirty="0"/>
              <a:t>функция </a:t>
            </a:r>
            <a:r>
              <a:rPr lang="en-US" baseline="0" dirty="0"/>
              <a:t>time()</a:t>
            </a:r>
            <a:r>
              <a:rPr lang="ru-RU" baseline="0" dirty="0"/>
              <a:t> возвращает количество секунд прошедшее после полуночи после 1 января 1970 года (ещё из языка </a:t>
            </a:r>
            <a:r>
              <a:rPr lang="en-US" baseline="0" dirty="0"/>
              <a:t>C</a:t>
            </a:r>
            <a:r>
              <a:rPr lang="ru-RU" baseline="0" dirty="0"/>
              <a:t> пришёл такой формат представления времени).</a:t>
            </a:r>
          </a:p>
          <a:p>
            <a:r>
              <a:rPr lang="ru-RU" baseline="0" dirty="0"/>
              <a:t>Единственный параметр функции используется для обратной совместимости, сейчас не используется поэтому вместо него передаём </a:t>
            </a:r>
            <a:r>
              <a:rPr lang="en-US" baseline="0" dirty="0"/>
              <a:t>NULL </a:t>
            </a:r>
            <a:r>
              <a:rPr lang="ru-RU" baseline="0" dirty="0"/>
              <a:t>или </a:t>
            </a:r>
            <a:r>
              <a:rPr lang="en-US" baseline="0" dirty="0"/>
              <a:t>nullptr </a:t>
            </a:r>
            <a:r>
              <a:rPr lang="ru-RU" baseline="0" dirty="0"/>
              <a:t>если компилятор поддерживает стандарт </a:t>
            </a:r>
            <a:r>
              <a:rPr lang="en-US" baseline="0" dirty="0"/>
              <a:t>C++11</a:t>
            </a:r>
            <a:r>
              <a:rPr lang="ru-RU" baseline="0" dirty="0"/>
              <a:t>.</a:t>
            </a:r>
          </a:p>
          <a:p>
            <a:r>
              <a:rPr lang="ru-RU" baseline="0" dirty="0"/>
              <a:t>Чтобы из такого "большого" случайного числа получить небольшое используем остаток от деления на </a:t>
            </a:r>
            <a:r>
              <a:rPr lang="en-US" baseline="0" dirty="0"/>
              <a:t>8</a:t>
            </a:r>
            <a:r>
              <a:rPr lang="ru-RU" baseline="0" dirty="0"/>
              <a:t> – получается число от 0 до </a:t>
            </a:r>
            <a:r>
              <a:rPr lang="en-US" baseline="0" dirty="0"/>
              <a:t>7</a:t>
            </a:r>
            <a:r>
              <a:rPr lang="ru-RU" baseline="0" dirty="0"/>
              <a:t>.</a:t>
            </a:r>
          </a:p>
          <a:p>
            <a:endParaRPr lang="ru-RU" dirty="0"/>
          </a:p>
          <a:p>
            <a:r>
              <a:rPr lang="ru-RU" dirty="0"/>
              <a:t>Проинициализировать переменную </a:t>
            </a:r>
            <a:r>
              <a:rPr lang="en-US" dirty="0"/>
              <a:t>guess </a:t>
            </a:r>
            <a:r>
              <a:rPr lang="ru-RU" dirty="0"/>
              <a:t>значением 0 нельзя – это возможное значение для ввода пользователя, поэтому возьмём</a:t>
            </a:r>
            <a:r>
              <a:rPr lang="ru-RU" baseline="0" dirty="0"/>
              <a:t> самое большое возможное значение для переменной нашего типа </a:t>
            </a:r>
            <a:r>
              <a:rPr lang="en-US" dirty="0"/>
              <a:t>UINT_MAX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81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Составные блоки (получаются объединением инструкций с помощью операторов </a:t>
            </a:r>
            <a:r>
              <a:rPr lang="en-US" dirty="0"/>
              <a:t>{}</a:t>
            </a:r>
          </a:p>
          <a:p>
            <a:r>
              <a:rPr lang="ru-RU" dirty="0"/>
              <a:t>могут включать вложенные блоки ветвления.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Структурному программированию посвящена</a:t>
            </a:r>
            <a:r>
              <a:rPr lang="ru-RU" baseline="0" dirty="0"/>
              <a:t> вся следующая лекция поэтому её на слайде нет.</a:t>
            </a:r>
          </a:p>
          <a:p>
            <a:r>
              <a:rPr lang="ru-RU" baseline="0" dirty="0"/>
              <a:t>Обобщённое программирование – развитие идеи ООП, соответственно с ним познакомимся во втором семестре.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222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</a:t>
            </a:r>
            <a:r>
              <a:rPr lang="en-US" baseline="0" dirty="0"/>
              <a:t> Studio </a:t>
            </a:r>
            <a:r>
              <a:rPr lang="ru-RU" baseline="0" dirty="0"/>
              <a:t>автоматически </a:t>
            </a:r>
            <a:r>
              <a:rPr lang="ru-RU" dirty="0"/>
              <a:t>расставляет отступы</a:t>
            </a:r>
            <a:r>
              <a:rPr lang="ru-RU" baseline="0" dirty="0"/>
              <a:t> в соответствии со структурной парадигмой программирования (как и другие среды разработки).</a:t>
            </a:r>
          </a:p>
          <a:p>
            <a:r>
              <a:rPr lang="ru-RU" baseline="0" dirty="0"/>
              <a:t>Главное ей не мешать и не портить его потом.</a:t>
            </a:r>
          </a:p>
          <a:p>
            <a:r>
              <a:rPr lang="ru-RU" baseline="0" dirty="0"/>
              <a:t>Хотя в </a:t>
            </a:r>
            <a:r>
              <a:rPr lang="en-US" baseline="0" dirty="0"/>
              <a:t>VS2005 </a:t>
            </a:r>
            <a:r>
              <a:rPr lang="ru-RU" baseline="0" dirty="0"/>
              <a:t>(и более новых) есть элемент меню восстанавливающий отступы "</a:t>
            </a:r>
            <a:r>
              <a:rPr lang="en-US" baseline="0" dirty="0"/>
              <a:t>Format selection</a:t>
            </a:r>
            <a:r>
              <a:rPr lang="ru-RU" baseline="0" dirty="0"/>
              <a:t>".</a:t>
            </a:r>
          </a:p>
          <a:p>
            <a:r>
              <a:rPr lang="ru-RU" baseline="0" dirty="0"/>
              <a:t>(К сожалению, в разных версиях студии этот элемент расположен в разных местах , так что спрашивайте у преподавателей, где его найти в вашей </a:t>
            </a:r>
            <a:r>
              <a:rPr lang="en-US" baseline="0" dirty="0"/>
              <a:t>IDE</a:t>
            </a:r>
            <a:r>
              <a:rPr lang="ru-RU" baseline="0" dirty="0"/>
              <a:t>).</a:t>
            </a:r>
          </a:p>
          <a:p>
            <a:r>
              <a:rPr lang="ru-RU" dirty="0"/>
              <a:t>Какому</a:t>
            </a:r>
            <a:r>
              <a:rPr lang="ru-RU" baseline="0" dirty="0"/>
              <a:t> оператору </a:t>
            </a:r>
            <a:r>
              <a:rPr lang="en-US" baseline="0" dirty="0"/>
              <a:t>if </a:t>
            </a:r>
            <a:r>
              <a:rPr lang="ru-RU" baseline="0" dirty="0"/>
              <a:t>соответствуют оба оператора </a:t>
            </a:r>
            <a:r>
              <a:rPr lang="en-US" baseline="0" dirty="0"/>
              <a:t>else?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86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23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Попробуем разобраться без отступов: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какому</a:t>
            </a:r>
            <a:r>
              <a:rPr lang="ru-RU" baseline="0" dirty="0"/>
              <a:t> оператору </a:t>
            </a:r>
            <a:r>
              <a:rPr lang="en-US" baseline="0" dirty="0"/>
              <a:t>if </a:t>
            </a:r>
            <a:r>
              <a:rPr lang="ru-RU" baseline="0" dirty="0"/>
              <a:t>соответствуют оба оператора </a:t>
            </a:r>
            <a:r>
              <a:rPr lang="en-US" baseline="0" dirty="0"/>
              <a:t>else?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Заметно,</a:t>
            </a:r>
            <a:r>
              <a:rPr lang="ru-RU" baseline="0" dirty="0"/>
              <a:t> что приходится внимательно всматриваться, чтобы ответить на этот вопрос.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Поэтому для улучшения читаемости кода всегда правильно расставляйте форматирование: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все вложенные инструкции (в операторы ветвления и циклы) оформляются с отступом в одну табуляцию.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31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</a:t>
            </a:r>
            <a:r>
              <a:rPr lang="en-US" baseline="0" dirty="0"/>
              <a:t> Studio </a:t>
            </a:r>
            <a:r>
              <a:rPr lang="ru-RU" baseline="0" dirty="0"/>
              <a:t>расставила отступы приведенным образом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Такой код компилируется и последний</a:t>
            </a:r>
            <a:r>
              <a:rPr lang="ru-RU" baseline="0" dirty="0"/>
              <a:t> </a:t>
            </a:r>
            <a:r>
              <a:rPr lang="en-US" baseline="0" dirty="0"/>
              <a:t>else </a:t>
            </a:r>
            <a:r>
              <a:rPr lang="ru-RU" baseline="0" dirty="0"/>
              <a:t>относится к первому </a:t>
            </a:r>
            <a:r>
              <a:rPr lang="en-US" baseline="0" dirty="0"/>
              <a:t>if,</a:t>
            </a:r>
            <a:endParaRPr lang="ru-RU" baseline="0" dirty="0"/>
          </a:p>
          <a:p>
            <a:r>
              <a:rPr lang="ru-RU" baseline="0" dirty="0"/>
              <a:t>однако он плохо читаем, поэтому для повышения читаемости используем правило:</a:t>
            </a:r>
          </a:p>
          <a:p>
            <a:r>
              <a:rPr lang="ru-RU" baseline="0" dirty="0"/>
              <a:t>если во вложенном блоке более одной строки(например вложенный </a:t>
            </a:r>
            <a:r>
              <a:rPr lang="en-US" baseline="0" dirty="0"/>
              <a:t>if, </a:t>
            </a:r>
            <a:r>
              <a:rPr lang="ru-RU" baseline="0" dirty="0"/>
              <a:t>даже если простой), обязательно ставить скобки</a:t>
            </a:r>
            <a:r>
              <a:rPr lang="en-US" baseline="0" dirty="0"/>
              <a:t> {}!!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79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398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765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Обратная ситуация: когда фигурные скобки являются лишними.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Вот такой набор инструкций часто можно встретить в программах новичков.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У нас есть правило для структурного программирования: не более трёх уровней вложенности для оператора </a:t>
            </a:r>
            <a:r>
              <a:rPr lang="en-US" baseline="0" dirty="0"/>
              <a:t>if.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 этом "висящих блоков быть не должно, так что, вроде бы, фигурные скобки тут обязательны. Но без них легче будет заметить принцип. (См. следующий слайд без скобок)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90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Можно записать весь этот код в одну строку – компилятор поймёт,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 что концы строк нужны только разработчику программы.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Поэтому мы имеем право расставлять концы строк где захотим.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Имеем право не ставить разрыв между </a:t>
            </a:r>
            <a:r>
              <a:rPr lang="en-US" baseline="0" dirty="0"/>
              <a:t>else </a:t>
            </a:r>
            <a:r>
              <a:rPr lang="ru-RU" baseline="0" dirty="0"/>
              <a:t>и вложенным </a:t>
            </a:r>
            <a:r>
              <a:rPr lang="en-US" baseline="0" dirty="0"/>
              <a:t>if.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(см следующий слайд)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036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Получаем более компактный код и понятный код: только один уровень вложенности.</a:t>
            </a:r>
          </a:p>
          <a:p>
            <a:endParaRPr lang="ru-RU" baseline="0" dirty="0"/>
          </a:p>
          <a:p>
            <a:r>
              <a:rPr lang="ru-RU" baseline="0" dirty="0"/>
              <a:t>В других языках где </a:t>
            </a:r>
            <a:r>
              <a:rPr lang="en-US" baseline="0" dirty="0"/>
              <a:t>\n </a:t>
            </a:r>
            <a:r>
              <a:rPr lang="ru-RU" baseline="0" dirty="0"/>
              <a:t>является концом строки вводится отдельный оператор </a:t>
            </a:r>
            <a:r>
              <a:rPr lang="en-US" baseline="0" dirty="0" err="1"/>
              <a:t>elseif</a:t>
            </a:r>
            <a:r>
              <a:rPr lang="ru-RU" baseline="0" dirty="0"/>
              <a:t>.</a:t>
            </a:r>
          </a:p>
          <a:p>
            <a:r>
              <a:rPr lang="ru-RU" baseline="0" dirty="0"/>
              <a:t>В С++ он получается автоматически благодаря выбору оператора конца инструкции </a:t>
            </a:r>
            <a:r>
              <a:rPr lang="en-US" baseline="0" dirty="0"/>
              <a:t>';'</a:t>
            </a:r>
          </a:p>
          <a:p>
            <a:endParaRPr lang="ru-RU" baseline="0" dirty="0"/>
          </a:p>
          <a:p>
            <a:r>
              <a:rPr lang="ru-RU" baseline="0" dirty="0"/>
              <a:t>Что делать если блок со множеством вложенных инструкций попадает в </a:t>
            </a:r>
            <a:r>
              <a:rPr lang="en-US" baseline="0" dirty="0"/>
              <a:t>if </a:t>
            </a:r>
            <a:r>
              <a:rPr lang="ru-RU" baseline="0" dirty="0"/>
              <a:t>а не в </a:t>
            </a:r>
            <a:r>
              <a:rPr lang="en-US" baseline="0" dirty="0"/>
              <a:t>else?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47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53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Никлас Вирт – создатель языка </a:t>
            </a:r>
            <a:r>
              <a:rPr lang="en-US" sz="1200" dirty="0"/>
              <a:t>Pascal, </a:t>
            </a:r>
            <a:r>
              <a:rPr lang="ru-RU" sz="1200" dirty="0"/>
              <a:t>передового языка на момент его создания.</a:t>
            </a:r>
          </a:p>
          <a:p>
            <a:endParaRPr lang="ru-RU" baseline="0" dirty="0"/>
          </a:p>
          <a:p>
            <a:r>
              <a:rPr lang="ru-RU" baseline="0" dirty="0"/>
              <a:t>Именно такие цели были сформулированы, к</a:t>
            </a:r>
            <a:r>
              <a:rPr lang="ru-RU" dirty="0"/>
              <a:t>огда придумывали</a:t>
            </a:r>
            <a:r>
              <a:rPr lang="ru-RU" baseline="0" dirty="0"/>
              <a:t> структурное программирование.</a:t>
            </a:r>
            <a:endParaRPr lang="ru-RU" dirty="0"/>
          </a:p>
          <a:p>
            <a:r>
              <a:rPr lang="ru-RU" dirty="0"/>
              <a:t>Самое забавное в этом слайде, что все те же самые цели формулируются и при введении других парадигм программирования. (До идеала ещё далеко…)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816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Обе программы на слайде полностью идентичны друг другу по выполняемому набору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154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форматирования позволяет легче воспринимать код, быстрее его читать и находить ошибки. Форматирование кода предполагает использование пробелов для выделения операторов (мы используем на письме пробелы для отделения слов и это делает текст чтение текста легче) и разрывов строк для расположения аналогичных блоков кода рядом (что делает легче обнаружение опечаток, как на этом слайде).</a:t>
            </a:r>
          </a:p>
          <a:p>
            <a:r>
              <a:rPr lang="ru-RU" dirty="0"/>
              <a:t>В современных </a:t>
            </a:r>
            <a:r>
              <a:rPr lang="en-US" dirty="0"/>
              <a:t>IDE </a:t>
            </a:r>
            <a:r>
              <a:rPr lang="ru-RU" dirty="0"/>
              <a:t>форматирование выполняет сама среда программирования, однако во многом его всё ещё можно улучшить вручную.</a:t>
            </a:r>
          </a:p>
          <a:p>
            <a:r>
              <a:rPr lang="ru-RU" dirty="0"/>
              <a:t>В первом примере не используются разрывы строки и поэтому строка не помещается на экране,</a:t>
            </a:r>
          </a:p>
          <a:p>
            <a:r>
              <a:rPr lang="ru-RU" dirty="0"/>
              <a:t>а даже если бы и помещалась, заметить</a:t>
            </a:r>
            <a:r>
              <a:rPr lang="ru-RU" baseline="0" dirty="0"/>
              <a:t> ошибку в ней не легко.</a:t>
            </a:r>
          </a:p>
          <a:p>
            <a:r>
              <a:rPr lang="ru-RU" baseline="0" dirty="0"/>
              <a:t>Второй пример использует отступы и разрывы строки, чтобы похожие действия располагались близко (в соседних строчках) и в этом случае легко заметить ошибку: она вызывает "асимметрию" в коде.</a:t>
            </a:r>
          </a:p>
          <a:p>
            <a:r>
              <a:rPr lang="ru-RU" baseline="0" dirty="0"/>
              <a:t>Но это просто пример того, что аккуратное форматирование упрощает поиск ошибок. А вот если задача состоит в проверке, что символ является цифрой, то проще использовать способ из третьего примера:</a:t>
            </a:r>
          </a:p>
          <a:p>
            <a:r>
              <a:rPr lang="ru-RU" baseline="0" dirty="0"/>
              <a:t>символы 0, 1, 2, 3 … 9 имеют коды, идущие подряд. Поэтому вместо сравнения со всеми возможными цифрами лучше проверить, что код символа попадает в диапазон от символа с кодом </a:t>
            </a:r>
            <a:r>
              <a:rPr lang="en-US" baseline="0" dirty="0"/>
              <a:t>'</a:t>
            </a:r>
            <a:r>
              <a:rPr lang="ru-RU" baseline="0" dirty="0"/>
              <a:t>0</a:t>
            </a:r>
            <a:r>
              <a:rPr lang="en-US" baseline="0" dirty="0"/>
              <a:t>'</a:t>
            </a:r>
            <a:r>
              <a:rPr lang="ru-RU" baseline="0" dirty="0"/>
              <a:t> до символа с кодом </a:t>
            </a:r>
            <a:r>
              <a:rPr lang="en-US" baseline="0" dirty="0"/>
              <a:t>'</a:t>
            </a:r>
            <a:r>
              <a:rPr lang="ru-RU" baseline="0" dirty="0"/>
              <a:t>9</a:t>
            </a:r>
            <a:r>
              <a:rPr lang="en-US" baseline="0" dirty="0"/>
              <a:t>'</a:t>
            </a:r>
            <a:r>
              <a:rPr lang="ru-RU" baseline="0" dirty="0"/>
              <a:t>.</a:t>
            </a:r>
          </a:p>
          <a:p>
            <a:r>
              <a:rPr lang="ru-RU" baseline="0" dirty="0"/>
              <a:t>Если задача стоит на проверку, что символ является буквой, то третий способ не имеет альтернатив.</a:t>
            </a:r>
            <a:endParaRPr lang="ru-RU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9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Задача:</a:t>
            </a:r>
            <a:r>
              <a:rPr lang="ru-RU" baseline="0" dirty="0"/>
              <a:t> в зависимости от количества набранных балов (0 – 100) выставить оценку по 5 бальной шкале.</a:t>
            </a:r>
          </a:p>
          <a:p>
            <a:endParaRPr lang="ru-RU" dirty="0"/>
          </a:p>
          <a:p>
            <a:r>
              <a:rPr lang="ru-RU" dirty="0"/>
              <a:t>Какой вариант лучше?</a:t>
            </a:r>
          </a:p>
          <a:p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Оба примера</a:t>
            </a:r>
            <a:r>
              <a:rPr lang="ru-RU" baseline="0" dirty="0"/>
              <a:t> выдают одинаковый результат, а благодаря оптимизации компилятора и код будет практически идентичным.</a:t>
            </a:r>
            <a:endParaRPr lang="ru-RU" dirty="0"/>
          </a:p>
          <a:p>
            <a:r>
              <a:rPr lang="ru-RU" dirty="0"/>
              <a:t>В левом примере</a:t>
            </a:r>
            <a:r>
              <a:rPr lang="ru-RU" baseline="0" dirty="0"/>
              <a:t> всё логичнее, но если допустить ошибку/опечатку, то при левом подходе можно получить следующие варианты: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при некоторых количествах балов результат может вообще не вывестись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при некоторых количествах балов может быть выведено две и более оценок</a:t>
            </a:r>
          </a:p>
          <a:p>
            <a:pPr marL="0" indent="0">
              <a:buFontTx/>
              <a:buNone/>
            </a:pPr>
            <a:r>
              <a:rPr lang="ru-RU" baseline="0" dirty="0"/>
              <a:t>В правом варианте: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меньше текста – он легче проверяем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всегда выводит только один результат благодаря оператору </a:t>
            </a:r>
            <a:r>
              <a:rPr lang="en-US" baseline="0" dirty="0"/>
              <a:t>else-if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легче добавлять интервалы для проверки (каждый </a:t>
            </a:r>
            <a:r>
              <a:rPr lang="en-US" baseline="0" dirty="0"/>
              <a:t>if </a:t>
            </a:r>
            <a:r>
              <a:rPr lang="ru-RU" baseline="0" dirty="0"/>
              <a:t>описывает одну границу диапазона, а в левом варианте в каждом </a:t>
            </a:r>
            <a:r>
              <a:rPr lang="en-US" baseline="0" dirty="0"/>
              <a:t>if </a:t>
            </a:r>
            <a:r>
              <a:rPr lang="ru-RU" baseline="0" dirty="0"/>
              <a:t>указываются обе границы диапазона)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52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Комментарии по примерам:</a:t>
            </a:r>
            <a:endParaRPr lang="en-US" dirty="0"/>
          </a:p>
          <a:p>
            <a:r>
              <a:rPr lang="ru-RU" dirty="0"/>
              <a:t>Пример 1</a:t>
            </a:r>
            <a:r>
              <a:rPr lang="en-US" dirty="0"/>
              <a:t>:</a:t>
            </a:r>
            <a:r>
              <a:rPr lang="ru-RU" dirty="0"/>
              <a:t> тут</a:t>
            </a:r>
            <a:r>
              <a:rPr lang="ru-RU" baseline="0" dirty="0"/>
              <a:t> есть "побочный эффект", но такое использование предсказуемо: унарный оператор ++ имеет больший приоритет чем бинарный –. "побочный эффект" – это не что-то плохое, они есть всегда.</a:t>
            </a:r>
          </a:p>
          <a:p>
            <a:r>
              <a:rPr lang="ru-RU" baseline="0" dirty="0"/>
              <a:t>Пример 2</a:t>
            </a:r>
            <a:r>
              <a:rPr lang="en-US" baseline="0" dirty="0"/>
              <a:t>:</a:t>
            </a:r>
            <a:r>
              <a:rPr lang="ru-RU" baseline="0" dirty="0"/>
              <a:t> "побочный эффект" присутствует, но результат выполнения этой операции зависит от компилятора, поскольку значение одной и той же переменной модифицируется дважды.</a:t>
            </a:r>
          </a:p>
          <a:p>
            <a:r>
              <a:rPr lang="ru-RU" baseline="0" dirty="0"/>
              <a:t>Пример 3: порядок вычисления аргументов функции зависит от компилятора, тут тоже "побочный эффект" и "неопределённое поведение", хотя переменная изменяется только один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530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97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Понятно, что оператор </a:t>
            </a:r>
            <a:r>
              <a:rPr lang="en-US" baseline="0" dirty="0"/>
              <a:t>; </a:t>
            </a:r>
            <a:r>
              <a:rPr lang="ru-RU" baseline="0" dirty="0"/>
              <a:t>завершающий строку также фиксирует все побочные эффекты.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099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4202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Отмечу, что примеры на этом слайде слегка надуманные. Дело в том, что такие оптимизации начинают активно помогать при работе с указателями на объекты, а в приведенных примерах вполне можно было бы обойтись и дополнительным оператором </a:t>
            </a:r>
            <a:r>
              <a:rPr lang="en-US" baseline="0" dirty="0"/>
              <a:t>if.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9703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Пример 1: сперва выполняется операция </a:t>
            </a:r>
            <a:r>
              <a:rPr lang="en-US" baseline="0" dirty="0"/>
              <a:t>x++</a:t>
            </a:r>
            <a:r>
              <a:rPr lang="ru-RU" baseline="0" dirty="0"/>
              <a:t>, происходит инкремент, но в качестве результата операции берётся предыдущее значение (0).</a:t>
            </a:r>
            <a:br>
              <a:rPr lang="ru-RU" baseline="0" dirty="0"/>
            </a:br>
            <a:r>
              <a:rPr lang="ru-RU" baseline="0" dirty="0"/>
              <a:t>Поскольку слева от оператора </a:t>
            </a:r>
            <a:r>
              <a:rPr lang="en-US" baseline="0" dirty="0"/>
              <a:t>&amp;&amp; </a:t>
            </a:r>
            <a:r>
              <a:rPr lang="ru-RU" baseline="0" dirty="0"/>
              <a:t>получился 0, то правый операнд не вычисляется, и переменная </a:t>
            </a:r>
            <a:r>
              <a:rPr lang="en-US" baseline="0" dirty="0"/>
              <a:t>y </a:t>
            </a:r>
            <a:r>
              <a:rPr lang="ru-RU" baseline="0" dirty="0"/>
              <a:t>не меняет своего значения. Результат вычисления оператора </a:t>
            </a:r>
            <a:r>
              <a:rPr lang="en-US" baseline="0" dirty="0"/>
              <a:t>&amp;&amp; </a:t>
            </a:r>
            <a:r>
              <a:rPr lang="ru-RU" baseline="0" dirty="0"/>
              <a:t>получается 0.</a:t>
            </a:r>
          </a:p>
          <a:p>
            <a:r>
              <a:rPr lang="ru-RU" baseline="0" dirty="0"/>
              <a:t>Далее выполняется оператор </a:t>
            </a:r>
            <a:r>
              <a:rPr lang="en-US" baseline="0" dirty="0"/>
              <a:t>||, </a:t>
            </a:r>
            <a:r>
              <a:rPr lang="ru-RU" baseline="0" dirty="0"/>
              <a:t>и поскольку слева получился 0, то выполняется вычисление правого операнда (</a:t>
            </a:r>
            <a:r>
              <a:rPr lang="en-US" baseline="0" dirty="0"/>
              <a:t>z++), </a:t>
            </a:r>
            <a:r>
              <a:rPr lang="ru-RU" baseline="0" dirty="0"/>
              <a:t>переменная </a:t>
            </a:r>
            <a:r>
              <a:rPr lang="en-US" baseline="0" dirty="0"/>
              <a:t>z </a:t>
            </a:r>
            <a:r>
              <a:rPr lang="ru-RU" baseline="0" dirty="0"/>
              <a:t>инкрементируется, но в качестве результата эта операция возвращает предыдущее значение</a:t>
            </a:r>
            <a:r>
              <a:rPr lang="en-US" baseline="0" dirty="0"/>
              <a:t> z</a:t>
            </a:r>
            <a:r>
              <a:rPr lang="ru-RU" baseline="0" dirty="0"/>
              <a:t>, то есть 0.</a:t>
            </a:r>
          </a:p>
          <a:p>
            <a:r>
              <a:rPr lang="ru-RU" baseline="0" dirty="0"/>
              <a:t>Итого </a:t>
            </a:r>
            <a:r>
              <a:rPr lang="en-US" baseline="0" dirty="0"/>
              <a:t>0 || 0 </a:t>
            </a:r>
            <a:r>
              <a:rPr lang="ru-RU" baseline="0" dirty="0"/>
              <a:t>получаем в результате 0. Переменная </a:t>
            </a:r>
            <a:r>
              <a:rPr lang="en-US" baseline="0" dirty="0"/>
              <a:t>x </a:t>
            </a:r>
            <a:r>
              <a:rPr lang="ru-RU" baseline="0" dirty="0"/>
              <a:t>инкрементирована и принимает значение 1, у осталась при своём старом значении</a:t>
            </a:r>
            <a:r>
              <a:rPr lang="en-US" baseline="0" dirty="0"/>
              <a:t> 1</a:t>
            </a:r>
            <a:r>
              <a:rPr lang="ru-RU" baseline="0" dirty="0"/>
              <a:t>. Переменная </a:t>
            </a:r>
            <a:r>
              <a:rPr lang="en-US" baseline="0" dirty="0"/>
              <a:t>z</a:t>
            </a:r>
            <a:r>
              <a:rPr lang="ru-RU" baseline="0" dirty="0"/>
              <a:t> инкрементирована и принимает значение 1.</a:t>
            </a:r>
          </a:p>
          <a:p>
            <a:endParaRPr lang="ru-RU" baseline="0" dirty="0"/>
          </a:p>
          <a:p>
            <a:r>
              <a:rPr lang="ru-RU" baseline="0" dirty="0"/>
              <a:t>Пример 2: сперва выполняется операция </a:t>
            </a:r>
            <a:r>
              <a:rPr lang="en-US" baseline="0" dirty="0"/>
              <a:t>x--, </a:t>
            </a:r>
            <a:r>
              <a:rPr lang="ru-RU" baseline="0" dirty="0"/>
              <a:t>значение переменной декрементируется, в качестве результата берётся предыдущее значение переменной, то есть 1.</a:t>
            </a:r>
          </a:p>
          <a:p>
            <a:r>
              <a:rPr lang="ru-RU" baseline="0" dirty="0"/>
              <a:t>Поскольку слева от оператора </a:t>
            </a:r>
            <a:r>
              <a:rPr lang="en-US" baseline="0" dirty="0"/>
              <a:t>|| </a:t>
            </a:r>
            <a:r>
              <a:rPr lang="ru-RU" baseline="0"/>
              <a:t>получилось </a:t>
            </a:r>
            <a:r>
              <a:rPr lang="ru-RU" baseline="0" dirty="0"/>
              <a:t>значение </a:t>
            </a:r>
            <a:r>
              <a:rPr lang="en-US" baseline="0" dirty="0"/>
              <a:t>true</a:t>
            </a:r>
            <a:r>
              <a:rPr lang="ru-RU" baseline="0" dirty="0"/>
              <a:t>, то правый операнд даже не вычисляется. Аналогично со вторым оператором </a:t>
            </a:r>
            <a:r>
              <a:rPr lang="en-US" baseline="0" dirty="0"/>
              <a:t>||.</a:t>
            </a:r>
          </a:p>
          <a:p>
            <a:r>
              <a:rPr lang="ru-RU" baseline="0" dirty="0"/>
              <a:t>Итого, переменная </a:t>
            </a:r>
            <a:r>
              <a:rPr lang="en-US" baseline="0" dirty="0"/>
              <a:t>x </a:t>
            </a:r>
            <a:r>
              <a:rPr lang="ru-RU" baseline="0" dirty="0"/>
              <a:t>была декрементирована один раз, остальные переменные не поменяли своего значения.</a:t>
            </a:r>
          </a:p>
          <a:p>
            <a:endParaRPr lang="ru-RU" baseline="0" dirty="0"/>
          </a:p>
          <a:p>
            <a:r>
              <a:rPr lang="ru-RU" baseline="0" dirty="0"/>
              <a:t>Пример 3: тут начинают работать приоритеты операций, однако точки последовательности разделяют наше выражение на куски, каждый из которых вычисляется отдельно слева направо. А именно:</a:t>
            </a:r>
          </a:p>
          <a:p>
            <a:r>
              <a:rPr lang="ru-RU" baseline="0" dirty="0"/>
              <a:t>Сперва вычисляется самый левый кусок</a:t>
            </a:r>
            <a:r>
              <a:rPr lang="en-US" baseline="0" dirty="0"/>
              <a:t> ++x, </a:t>
            </a:r>
            <a:r>
              <a:rPr lang="ru-RU" baseline="0" dirty="0"/>
              <a:t>результат операции равен 1, а значит левый операнд оператора </a:t>
            </a:r>
            <a:r>
              <a:rPr lang="en-US" baseline="0" dirty="0"/>
              <a:t>|| </a:t>
            </a:r>
            <a:r>
              <a:rPr lang="ru-RU" baseline="0" dirty="0"/>
              <a:t>не вычисляется (тот который </a:t>
            </a:r>
            <a:r>
              <a:rPr lang="en-US" baseline="0" dirty="0"/>
              <a:t>--y). </a:t>
            </a:r>
            <a:r>
              <a:rPr lang="ru-RU" baseline="0" dirty="0"/>
              <a:t>Далее по аналогичной причине не требуется вычисление всего оставшегося куска (</a:t>
            </a:r>
            <a:r>
              <a:rPr lang="en-US" baseline="0" dirty="0"/>
              <a:t>--x &amp;&amp; z--).</a:t>
            </a:r>
          </a:p>
          <a:p>
            <a:r>
              <a:rPr lang="ru-RU" baseline="0" dirty="0"/>
              <a:t>Итого, результат вычисления выражения равен </a:t>
            </a:r>
            <a:r>
              <a:rPr lang="en-US" baseline="0" dirty="0"/>
              <a:t>true </a:t>
            </a:r>
            <a:r>
              <a:rPr lang="ru-RU" baseline="0" dirty="0"/>
              <a:t>или 1. Только одна переменная </a:t>
            </a:r>
            <a:r>
              <a:rPr lang="en-US" baseline="0" dirty="0"/>
              <a:t>x </a:t>
            </a:r>
            <a:r>
              <a:rPr lang="ru-RU" baseline="0" dirty="0"/>
              <a:t>была изменена и получила значение 1, остальные остались при своих исходных значениях.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9051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Выражение </a:t>
            </a:r>
            <a:r>
              <a:rPr lang="en-US" baseline="0" dirty="0"/>
              <a:t>a &gt; b &gt; c </a:t>
            </a:r>
            <a:r>
              <a:rPr lang="ru-RU" baseline="0" dirty="0"/>
              <a:t>компилятор выполняет как и любое другое состоящее из бинарных операций.</a:t>
            </a:r>
          </a:p>
          <a:p>
            <a:r>
              <a:rPr lang="ru-RU" baseline="0" dirty="0"/>
              <a:t>То есть сперва происходит сравнение </a:t>
            </a:r>
            <a:r>
              <a:rPr lang="en-US" baseline="0" dirty="0"/>
              <a:t>(a &gt; b)</a:t>
            </a:r>
            <a:r>
              <a:rPr lang="ru-RU" baseline="0" dirty="0"/>
              <a:t>, а затем </a:t>
            </a:r>
            <a:r>
              <a:rPr lang="en-US" baseline="0" dirty="0"/>
              <a:t>bool </a:t>
            </a:r>
            <a:r>
              <a:rPr lang="ru-RU" baseline="0" dirty="0"/>
              <a:t>Результат сравнивается с переменной </a:t>
            </a:r>
            <a:r>
              <a:rPr lang="en-US" baseline="0" dirty="0"/>
              <a:t>c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при некоторых наборах значений </a:t>
            </a:r>
            <a:r>
              <a:rPr lang="en-US" baseline="0" dirty="0"/>
              <a:t>a, b </a:t>
            </a:r>
            <a:r>
              <a:rPr lang="ru-RU" baseline="0" dirty="0"/>
              <a:t>и </a:t>
            </a:r>
            <a:r>
              <a:rPr lang="en-US" baseline="0" dirty="0"/>
              <a:t>c </a:t>
            </a:r>
            <a:r>
              <a:rPr lang="ru-RU" baseline="0" dirty="0"/>
              <a:t>результат случайно получается правильный.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4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7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Принципы указанные на этом слайде хотя и не обязательны для работающей программы, но всё же следование им приводит к более простому и понятному коду, и поэтому часто свойственно опытным разработчикам.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5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Иллюстрация спагетти кода.</a:t>
            </a:r>
          </a:p>
          <a:p>
            <a:r>
              <a:rPr lang="ru-RU" dirty="0"/>
              <a:t>Представлен код на ассемблере</a:t>
            </a:r>
            <a:r>
              <a:rPr lang="ru-RU" baseline="0" dirty="0"/>
              <a:t> – языке в котором активно используются инструкции аналогичные </a:t>
            </a:r>
            <a:r>
              <a:rPr lang="en-US" baseline="0" dirty="0"/>
              <a:t>goto</a:t>
            </a:r>
            <a:r>
              <a:rPr lang="ru-RU" baseline="0" dirty="0"/>
              <a:t> (на слайде это </a:t>
            </a:r>
            <a:r>
              <a:rPr lang="en-US" baseline="0" dirty="0" err="1"/>
              <a:t>jmp</a:t>
            </a:r>
            <a:r>
              <a:rPr lang="en-US" baseline="0" dirty="0"/>
              <a:t>, </a:t>
            </a:r>
            <a:r>
              <a:rPr lang="en-US" baseline="0" dirty="0" err="1"/>
              <a:t>jb</a:t>
            </a:r>
            <a:r>
              <a:rPr lang="en-US" baseline="0" dirty="0"/>
              <a:t>, </a:t>
            </a:r>
            <a:r>
              <a:rPr lang="en-US" baseline="0" dirty="0" err="1"/>
              <a:t>jnz</a:t>
            </a:r>
            <a:r>
              <a:rPr lang="en-US" baseline="0" dirty="0"/>
              <a:t>, </a:t>
            </a:r>
            <a:r>
              <a:rPr lang="en-US" baseline="0" dirty="0" err="1"/>
              <a:t>jge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Для каждой такой инструкции было принято на распечатках указывать стрелочкой куда ведёт переход. Большое количество таких стрелочек на "бесконечных" лентах распечаток и вызывало аналогию со спагетти.</a:t>
            </a:r>
          </a:p>
          <a:p>
            <a:endParaRPr lang="ru-RU" baseline="0" dirty="0"/>
          </a:p>
          <a:p>
            <a:r>
              <a:rPr lang="ru-RU" baseline="0" dirty="0"/>
              <a:t>Обычный код превращается в спагетти код при использовании оптимизации. Зачастую такой код _может_ демонстрировать существенно лучшую производительность и экономичность использования оперативной памяти, но внесение любых изменений (даже незначительных) сопряжено с большой сложностью. Исправил в одном месте – в нескольких других код сломался.</a:t>
            </a:r>
          </a:p>
          <a:p>
            <a:r>
              <a:rPr lang="ru-RU" baseline="0" dirty="0"/>
              <a:t>Поэтому использование такого кода не рекомендуется. Особенно если код придётся исправлять и совершенствовать в дальнейшем (а это придётся делать в любом случае).</a:t>
            </a:r>
          </a:p>
          <a:p>
            <a:endParaRPr lang="ru-RU" baseline="0" dirty="0"/>
          </a:p>
          <a:p>
            <a:r>
              <a:rPr lang="ru-RU" baseline="0" dirty="0"/>
              <a:t>Сейчас этот термин используют применительно к любому сложному и запутанному коду, даже если аналогия спагетти не просматривается.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5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может быть без выходных точек или иметь несколько выходных, но после выхода из неё выполнение всё равно продолжится за инструкцией её вызова.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принципы структурного</a:t>
            </a:r>
            <a:r>
              <a:rPr lang="ru-RU" baseline="0" dirty="0"/>
              <a:t> программирования </a:t>
            </a:r>
            <a:r>
              <a:rPr lang="ru-RU" dirty="0"/>
              <a:t>указанные в литературе.</a:t>
            </a:r>
          </a:p>
          <a:p>
            <a:r>
              <a:rPr lang="ru-RU" dirty="0"/>
              <a:t>Применительно к современному состоянию программирования можно добавить:</a:t>
            </a:r>
          </a:p>
          <a:p>
            <a:r>
              <a:rPr lang="ru-RU" dirty="0"/>
              <a:t>- комментарии об изменениях вносимых</a:t>
            </a:r>
            <a:r>
              <a:rPr lang="ru-RU" baseline="0" dirty="0"/>
              <a:t> в код </a:t>
            </a:r>
            <a:r>
              <a:rPr lang="ru-RU" dirty="0"/>
              <a:t>оставляются в системах версионности вроде </a:t>
            </a:r>
            <a:r>
              <a:rPr lang="en-US" dirty="0"/>
              <a:t>SVN </a:t>
            </a:r>
            <a:r>
              <a:rPr lang="ru-RU" dirty="0"/>
              <a:t>или </a:t>
            </a:r>
            <a:r>
              <a:rPr lang="en-US" dirty="0" err="1"/>
              <a:t>Git</a:t>
            </a:r>
            <a:r>
              <a:rPr lang="ru-RU" dirty="0"/>
              <a:t>,</a:t>
            </a:r>
            <a:r>
              <a:rPr lang="ru-RU" baseline="0" dirty="0"/>
              <a:t> а не в самих исходных файлах.</a:t>
            </a:r>
            <a:endParaRPr lang="ru-RU" dirty="0"/>
          </a:p>
          <a:p>
            <a:r>
              <a:rPr lang="ru-RU" dirty="0"/>
              <a:t>- </a:t>
            </a:r>
            <a:r>
              <a:rPr lang="ru-RU" baseline="0" dirty="0"/>
              <a:t>количество комментариев в современных программах существенно сокращается благодаря следованию принципу "</a:t>
            </a:r>
            <a:r>
              <a:rPr lang="ru-RU" baseline="0" dirty="0" err="1"/>
              <a:t>самоописывающего</a:t>
            </a:r>
            <a:r>
              <a:rPr lang="ru-RU" baseline="0" dirty="0"/>
              <a:t> кода":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осознанное именование переменных и функций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использование именованных констант вместо "магических чисел"</a:t>
            </a:r>
          </a:p>
          <a:p>
            <a:pPr marL="0" indent="0">
              <a:buFontTx/>
              <a:buNone/>
            </a:pPr>
            <a:r>
              <a:rPr lang="ru-RU" baseline="0" dirty="0"/>
              <a:t>Все остальные требования на этом слайде являются и обязательными в современном программировании и само собой разумеющимися.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2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3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50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88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66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7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6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934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C1DE-0AA3-4AF7-9F0E-A423E43E1E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6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92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2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6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73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Раздел 1. Компьютеры и информация</a:t>
            </a:r>
            <a:endParaRPr lang="en-US" b="1" dirty="0">
              <a:solidFill>
                <a:schemeClr val="bg1">
                  <a:lumMod val="65000"/>
                </a:schemeClr>
              </a:solidFill>
              <a:cs typeface="Times New Roman" panose="02020603050405020304" pitchFamily="18" charset="0"/>
            </a:endParaRPr>
          </a:p>
          <a:p>
            <a:pPr marL="647700" indent="-285750">
              <a:lnSpc>
                <a:spcPct val="107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1. Принципы работы компьютера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indent="-285750">
              <a:lnSpc>
                <a:spcPct val="107000"/>
              </a:lnSpc>
              <a:buClr>
                <a:prstClr val="white">
                  <a:lumMod val="65000"/>
                </a:prstClr>
              </a:buClr>
              <a:buFont typeface="Wingdings" panose="05000000000000000000" pitchFamily="2" charset="2"/>
              <a:buChar char="ü"/>
              <a:tabLst>
                <a:tab pos="2155825" algn="l"/>
                <a:tab pos="4484688" algn="l"/>
              </a:tabLst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2.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Информация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  <a:buClr>
                <a:schemeClr val="bg1">
                  <a:lumMod val="65000"/>
                </a:schemeClr>
              </a:buClr>
              <a:tabLst>
                <a:tab pos="2155825" algn="l"/>
                <a:tab pos="4484688" algn="l"/>
              </a:tabLst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3. Представление данных в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компьютере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60363" indent="-360363">
              <a:lnSpc>
                <a:spcPct val="107000"/>
              </a:lnSpc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-87313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4. Языки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данных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программирование</a:t>
            </a:r>
            <a:endParaRPr lang="en-US" sz="3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2438" indent="-452438">
              <a:lnSpc>
                <a:spcPct val="80000"/>
              </a:lnSpc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tabLst>
                <a:tab pos="1879600" algn="l"/>
              </a:tabLst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7. Введение в процедурное и</a:t>
            </a:r>
            <a:b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структурное программирование</a:t>
            </a:r>
            <a:endParaRPr lang="en-US" sz="3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8. Управляющие инструкции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9. Базовые структуры данных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10. Управление памятью</a:t>
            </a: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 </a:t>
            </a:r>
            <a:br>
              <a:rPr lang="ru-RU" dirty="0">
                <a:solidFill>
                  <a:prstClr val="white">
                    <a:lumMod val="75000"/>
                  </a:prstClr>
                </a:solidFill>
              </a:rPr>
            </a:b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Связанные динамические структуры данных</a:t>
            </a: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448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spcBef>
                <a:spcPts val="600"/>
              </a:spcBef>
              <a:buClr>
                <a:schemeClr val="hlink"/>
              </a:buClr>
              <a:buSzPct val="80000"/>
            </a:pPr>
            <a:r>
              <a:rPr lang="ru-RU" sz="2200" b="1" dirty="0"/>
              <a:t>4) 	Пошаговая детализация при написании текста программы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На первом шаге описывается общая схема работы в обозримой линейной текстовой форме (т.е. с использованием очень крупных понятий), причем это описание не является полностью формализованным и ориентировано на восприятие его человеком.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На каждом следующем шаге производится уточнение и детализация одного из понятий, использованного (как правило, </a:t>
            </a:r>
            <a:r>
              <a:rPr lang="ru-RU" sz="2200" dirty="0" err="1"/>
              <a:t>неформализованно</a:t>
            </a:r>
            <a:r>
              <a:rPr lang="ru-RU" sz="2200" dirty="0"/>
              <a:t>) в каком либо описании, разработанном на одном из предыдущих шагов.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 результате такого шага создается описание выбранного уточняемого понятия либо в терминах языка программирования, либо в такой же форме, что и на первом шаге с использованием новых уточняемых понятий. 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448" cy="341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4) 	Пошаговая детализация при написании текста программы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Процесс детализации завершается, когда все уточняемые понятия будут выражены в конечном счете на языке программирования 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Последним шагом является получение текста программы на языке программирования</a:t>
            </a:r>
            <a:br>
              <a:rPr lang="ru-RU" sz="2200" dirty="0"/>
            </a:br>
            <a:r>
              <a:rPr lang="ru-RU" sz="2200" dirty="0"/>
              <a:t>путем замены всех вхождений уточняемых понятий заданными их описаниями и</a:t>
            </a:r>
            <a:br>
              <a:rPr lang="ru-RU" sz="2200" dirty="0"/>
            </a:br>
            <a:r>
              <a:rPr lang="ru-RU" sz="2200" dirty="0"/>
              <a:t>выражение всех вхождений конструкций структурного программирования средствами этого языка программирования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31540" y="119675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Компоненты конструкций структурного программирования</a:t>
            </a:r>
            <a:b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диаграммах деятельности</a:t>
            </a:r>
            <a:endParaRPr lang="be-BY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15516" y="3429000"/>
            <a:ext cx="5400600" cy="240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Действие</a:t>
            </a:r>
          </a:p>
          <a:p>
            <a:pPr marL="261938" lvl="1" indent="-261938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b="1" dirty="0"/>
              <a:t>простая инструкция </a:t>
            </a:r>
            <a:r>
              <a:rPr lang="ru-RU" dirty="0"/>
              <a:t>языка программирования (инструкция присвоения, ввода, вывода,</a:t>
            </a:r>
            <a:br>
              <a:rPr lang="ru-RU" dirty="0"/>
            </a:br>
            <a:r>
              <a:rPr lang="ru-RU" dirty="0"/>
              <a:t>вызова функции и др.),</a:t>
            </a:r>
          </a:p>
          <a:p>
            <a:pPr marL="261938" lvl="1" indent="-261938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dirty="0"/>
              <a:t>фрагмент программы (набор инструкций) </a:t>
            </a:r>
          </a:p>
          <a:p>
            <a:pPr marL="0" lvl="1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ru-RU" dirty="0"/>
              <a:t>Каждая из этих конструкций имеет по управлению только один вход и один выход. Тем самым, и </a:t>
            </a:r>
            <a:r>
              <a:rPr lang="ru-RU" b="1" dirty="0"/>
              <a:t>обобщенный оператор имеет только один вход и один выход.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5796136" y="3645024"/>
            <a:ext cx="3204356" cy="240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Условие (предикат):</a:t>
            </a:r>
          </a:p>
          <a:p>
            <a:pPr marL="261938" lvl="1" indent="-261938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dirty="0"/>
              <a:t>выражение, результатом которого может быть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solidFill>
                  <a:srgbClr val="0000FF"/>
                </a:solidFill>
              </a:rPr>
              <a:t>false</a:t>
            </a:r>
          </a:p>
          <a:p>
            <a:pPr marL="0" lvl="1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ru-RU" dirty="0"/>
              <a:t>В зависимости от значения выражения в программе может быть выполнена передача управления тому или иному узлу обработки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b="1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be-BY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971600" y="1916834"/>
            <a:ext cx="2880320" cy="1368150"/>
            <a:chOff x="971600" y="1916834"/>
            <a:chExt cx="2880320" cy="1368150"/>
          </a:xfrm>
          <a:noFill/>
        </p:grpSpPr>
        <p:cxnSp>
          <p:nvCxnSpPr>
            <p:cNvPr id="17" name="Прямая со стрелкой 16"/>
            <p:cNvCxnSpPr>
              <a:stCxn id="19" idx="2"/>
            </p:cNvCxnSpPr>
            <p:nvPr/>
          </p:nvCxnSpPr>
          <p:spPr>
            <a:xfrm>
              <a:off x="2411761" y="3039671"/>
              <a:ext cx="0" cy="245313"/>
            </a:xfrm>
            <a:prstGeom prst="straightConnector1">
              <a:avLst/>
            </a:prstGeom>
            <a:grp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endCxn id="19" idx="0"/>
            </p:cNvCxnSpPr>
            <p:nvPr/>
          </p:nvCxnSpPr>
          <p:spPr>
            <a:xfrm flipH="1">
              <a:off x="2411761" y="1916834"/>
              <a:ext cx="2" cy="353580"/>
            </a:xfrm>
            <a:prstGeom prst="straightConnector1">
              <a:avLst/>
            </a:prstGeom>
            <a:grp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Блок-схема: альтернативный процесс 18"/>
            <p:cNvSpPr/>
            <p:nvPr/>
          </p:nvSpPr>
          <p:spPr>
            <a:xfrm>
              <a:off x="971600" y="2270414"/>
              <a:ext cx="2880320" cy="769257"/>
            </a:xfrm>
            <a:prstGeom prst="flowChartAlternateProcess">
              <a:avLst/>
            </a:prstGeom>
            <a:grp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000" dirty="0">
                  <a:solidFill>
                    <a:srgbClr val="88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действие</a:t>
              </a:r>
            </a:p>
          </p:txBody>
        </p:sp>
      </p:grp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C355533-DAD1-4C54-9163-0EFBED9723FB}"/>
              </a:ext>
            </a:extLst>
          </p:cNvPr>
          <p:cNvGrpSpPr/>
          <p:nvPr/>
        </p:nvGrpSpPr>
        <p:grpSpPr>
          <a:xfrm>
            <a:off x="5220072" y="1916832"/>
            <a:ext cx="3456383" cy="1584176"/>
            <a:chOff x="5220072" y="1916832"/>
            <a:chExt cx="3456383" cy="1584176"/>
          </a:xfrm>
        </p:grpSpPr>
        <p:cxnSp>
          <p:nvCxnSpPr>
            <p:cNvPr id="24" name="Прямая со стрелкой 23"/>
            <p:cNvCxnSpPr>
              <a:cxnSpLocks/>
              <a:stCxn id="4" idx="3"/>
            </p:cNvCxnSpPr>
            <p:nvPr/>
          </p:nvCxnSpPr>
          <p:spPr>
            <a:xfrm flipH="1">
              <a:off x="5220073" y="2651684"/>
              <a:ext cx="576064" cy="0"/>
            </a:xfrm>
            <a:prstGeom prst="straightConnector1">
              <a:avLst/>
            </a:prstGeom>
            <a:no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</p:cNvCxnSpPr>
            <p:nvPr/>
          </p:nvCxnSpPr>
          <p:spPr>
            <a:xfrm>
              <a:off x="7236296" y="1916832"/>
              <a:ext cx="0" cy="353582"/>
            </a:xfrm>
            <a:prstGeom prst="straightConnector1">
              <a:avLst/>
            </a:prstGeom>
            <a:no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cxnSpLocks/>
            </p:cNvCxnSpPr>
            <p:nvPr/>
          </p:nvCxnSpPr>
          <p:spPr>
            <a:xfrm>
              <a:off x="7236296" y="3032953"/>
              <a:ext cx="0" cy="468055"/>
            </a:xfrm>
            <a:prstGeom prst="straightConnector1">
              <a:avLst/>
            </a:prstGeom>
            <a:noFill/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20072" y="2204864"/>
              <a:ext cx="720081" cy="36004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[</a:t>
              </a:r>
              <a:r>
                <a:rPr lang="en-US" dirty="0">
                  <a:solidFill>
                    <a:srgbClr val="0000FF"/>
                  </a:solidFill>
                </a:rPr>
                <a:t>true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]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72300" y="3032956"/>
              <a:ext cx="792088" cy="36004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[</a:t>
              </a:r>
              <a:r>
                <a:rPr lang="en-US" dirty="0">
                  <a:solidFill>
                    <a:srgbClr val="0000FF"/>
                  </a:solidFill>
                </a:rPr>
                <a:t>false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]</a:t>
              </a:r>
              <a:endParaRPr lang="ru-RU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Шестиугольник 3">
              <a:extLst>
                <a:ext uri="{FF2B5EF4-FFF2-40B4-BE49-F238E27FC236}">
                  <a16:creationId xmlns:a16="http://schemas.microsoft.com/office/drawing/2014/main" id="{204B5524-BA4A-4D57-9EF3-D8478A238470}"/>
                </a:ext>
              </a:extLst>
            </p:cNvPr>
            <p:cNvSpPr/>
            <p:nvPr/>
          </p:nvSpPr>
          <p:spPr>
            <a:xfrm>
              <a:off x="5796137" y="2270414"/>
              <a:ext cx="2880318" cy="762539"/>
            </a:xfrm>
            <a:prstGeom prst="hexagon">
              <a:avLst>
                <a:gd name="adj" fmla="val 52673"/>
                <a:gd name="vf" fmla="val 115470"/>
              </a:avLst>
            </a:prstGeom>
            <a:noFill/>
            <a:ln w="31750">
              <a:solidFill>
                <a:srgbClr val="117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0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условие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7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Следование (последовательное исполнение)</a:t>
            </a:r>
            <a:endParaRPr lang="be-BY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E1582C-D697-49B9-BBF1-37D5954B5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9852" y="1916832"/>
            <a:ext cx="2865116" cy="41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Ветвление (выбор)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BBE9ED-EE63-481A-A255-1BD47236C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19" y="1556792"/>
            <a:ext cx="7056136" cy="47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8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20788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Повторение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339623" y="4027807"/>
            <a:ext cx="1276696" cy="537026"/>
            <a:chOff x="5206678" y="1969698"/>
            <a:chExt cx="1276696" cy="537026"/>
          </a:xfrm>
        </p:grpSpPr>
        <p:sp>
          <p:nvSpPr>
            <p:cNvPr id="59" name="Блок-схема: карточка 58"/>
            <p:cNvSpPr/>
            <p:nvPr/>
          </p:nvSpPr>
          <p:spPr>
            <a:xfrm flipH="1">
              <a:off x="5206678" y="1969699"/>
              <a:ext cx="1276693" cy="53702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60" name="Блок-схема: процесс 59"/>
            <p:cNvSpPr/>
            <p:nvPr/>
          </p:nvSpPr>
          <p:spPr>
            <a:xfrm>
              <a:off x="5206680" y="1969698"/>
              <a:ext cx="1276694" cy="5370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>
                  <a:solidFill>
                    <a:schemeClr val="accent6">
                      <a:lumMod val="50000"/>
                    </a:schemeClr>
                  </a:solidFill>
                </a:rPr>
                <a:t>Решение </a:t>
              </a:r>
            </a:p>
          </p:txBody>
        </p:sp>
      </p:grpSp>
      <p:cxnSp>
        <p:nvCxnSpPr>
          <p:cNvPr id="61" name="Прямая соединительная линия 60"/>
          <p:cNvCxnSpPr>
            <a:cxnSpLocks/>
            <a:stCxn id="59" idx="1"/>
          </p:cNvCxnSpPr>
          <p:nvPr/>
        </p:nvCxnSpPr>
        <p:spPr>
          <a:xfrm>
            <a:off x="2616316" y="4296321"/>
            <a:ext cx="1088176" cy="135002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1317993" y="2220037"/>
            <a:ext cx="1276696" cy="537026"/>
            <a:chOff x="5206678" y="1969698"/>
            <a:chExt cx="1276696" cy="537026"/>
          </a:xfrm>
        </p:grpSpPr>
        <p:sp>
          <p:nvSpPr>
            <p:cNvPr id="47" name="Блок-схема: карточка 46"/>
            <p:cNvSpPr/>
            <p:nvPr/>
          </p:nvSpPr>
          <p:spPr>
            <a:xfrm flipH="1">
              <a:off x="5206678" y="1969699"/>
              <a:ext cx="1276693" cy="53702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48" name="Блок-схема: процесс 47"/>
            <p:cNvSpPr/>
            <p:nvPr/>
          </p:nvSpPr>
          <p:spPr>
            <a:xfrm>
              <a:off x="5206680" y="1969698"/>
              <a:ext cx="1276694" cy="5370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>
                  <a:solidFill>
                    <a:schemeClr val="accent6">
                      <a:lumMod val="50000"/>
                    </a:schemeClr>
                  </a:solidFill>
                </a:rPr>
                <a:t>Слияние</a:t>
              </a:r>
            </a:p>
          </p:txBody>
        </p:sp>
      </p:grpSp>
      <p:cxnSp>
        <p:nvCxnSpPr>
          <p:cNvPr id="50" name="Прямая соединительная линия 49"/>
          <p:cNvCxnSpPr>
            <a:cxnSpLocks/>
            <a:stCxn id="48" idx="3"/>
          </p:cNvCxnSpPr>
          <p:nvPr/>
        </p:nvCxnSpPr>
        <p:spPr>
          <a:xfrm flipV="1">
            <a:off x="2594689" y="2379785"/>
            <a:ext cx="1754573" cy="108765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B585C9-ED98-4880-9F82-3257EFCD2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7372" y="1086262"/>
            <a:ext cx="5037532" cy="50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556792"/>
            <a:ext cx="831668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Диаграмма деятельности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200" dirty="0"/>
              <a:t>— диаграмма, на которой показано разложение некоторой деятельности на её составные части.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11560" y="2852936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Правила построения структурированных программ</a:t>
            </a:r>
            <a:endParaRPr lang="be-BY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3429000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buClr>
                <a:schemeClr val="accent2"/>
              </a:buClr>
              <a:buAutoNum type="arabicPeriod"/>
            </a:pPr>
            <a:r>
              <a:rPr lang="ru-RU" sz="2200" dirty="0">
                <a:solidFill>
                  <a:prstClr val="black"/>
                </a:solidFill>
              </a:rPr>
              <a:t>Начать с простейшей диаграммы деятельности, состоящей из одного действия </a:t>
            </a:r>
          </a:p>
          <a:p>
            <a:pPr marL="342900" indent="-342900" defTabSz="914400">
              <a:buClr>
                <a:schemeClr val="accent2"/>
              </a:buClr>
              <a:buFontTx/>
              <a:buAutoNum type="arabicPeriod"/>
            </a:pPr>
            <a:r>
              <a:rPr lang="ru-RU" sz="2200" dirty="0"/>
              <a:t>Каждое состояние действия может быть заменено двумя последовательными состояниями действия</a:t>
            </a:r>
          </a:p>
          <a:p>
            <a:pPr marL="342900" indent="-342900" defTabSz="914400">
              <a:buClr>
                <a:schemeClr val="accent2"/>
              </a:buClr>
              <a:buFontTx/>
              <a:buAutoNum type="arabicPeriod"/>
            </a:pPr>
            <a:r>
              <a:rPr lang="ru-RU" sz="2200" dirty="0"/>
              <a:t>Каждое состояние действия может быть заменено любой управляющей структурой</a:t>
            </a:r>
          </a:p>
          <a:p>
            <a:pPr marL="342900" indent="-342900" defTabSz="914400">
              <a:buClr>
                <a:schemeClr val="accent2"/>
              </a:buClr>
              <a:buFontTx/>
              <a:buAutoNum type="arabicPeriod"/>
            </a:pPr>
            <a:r>
              <a:rPr lang="ru-RU" sz="2200" dirty="0"/>
              <a:t>Правила 2 и 3 могут применяться любое число раз и в любой последовательности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67544" y="1376772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Применим принцип пошагового уточнения для разработки алгоритма решения задачи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48A07-0404-450D-AA83-ABA7E5628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5639" y="2194930"/>
            <a:ext cx="4254280" cy="34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9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95536" y="1304764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Эти этапы есть в любой из учебных задач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DA145C-E117-4249-AE26-E75071788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2175" y="1847309"/>
            <a:ext cx="4212468" cy="44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9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59532" y="1088740"/>
            <a:ext cx="8316686" cy="5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Проверку исходных данных часто забывают, из-за этого</a:t>
            </a:r>
            <a:b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многие программы оказываются уязвимы для хакеров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FAD456-31C9-4077-8B00-07B21B171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1607" y="1794316"/>
            <a:ext cx="7278328" cy="4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27584" y="0"/>
            <a:ext cx="7543800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Парадигмы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124744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Парадигма программирования</a:t>
            </a:r>
            <a:r>
              <a:rPr lang="ru-RU" sz="2200" dirty="0"/>
              <a:t> — </a:t>
            </a:r>
            <a:r>
              <a:rPr lang="x-none" sz="2200" dirty="0"/>
              <a:t>совокупность теорий, стандартов и методов, используемых при разработке программ.</a:t>
            </a:r>
            <a:endParaRPr lang="ru-RU" sz="2200" dirty="0"/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02250CC-94DA-46F9-9BAF-B5EB669D21EF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2771800" y="2996952"/>
            <a:ext cx="1800200" cy="504056"/>
          </a:xfrm>
          <a:prstGeom prst="straightConnector1">
            <a:avLst/>
          </a:prstGeom>
          <a:ln w="31750" cap="rnd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4FF691C-85F5-452E-8E8B-9F97666D432C}"/>
              </a:ext>
            </a:extLst>
          </p:cNvPr>
          <p:cNvCxnSpPr>
            <a:stCxn id="29" idx="2"/>
          </p:cNvCxnSpPr>
          <p:nvPr/>
        </p:nvCxnSpPr>
        <p:spPr>
          <a:xfrm flipH="1">
            <a:off x="1187624" y="4005064"/>
            <a:ext cx="1584176" cy="504056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F0D3A9-33EB-4CD4-B06E-76BBBD9DAD4B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2771800" y="4005064"/>
            <a:ext cx="18002" cy="1404156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5B6A836-227B-4237-858A-9C06ED573822}"/>
              </a:ext>
            </a:extLst>
          </p:cNvPr>
          <p:cNvCxnSpPr>
            <a:stCxn id="32" idx="0"/>
            <a:endCxn id="29" idx="2"/>
          </p:cNvCxnSpPr>
          <p:nvPr/>
        </p:nvCxnSpPr>
        <p:spPr>
          <a:xfrm flipH="1" flipV="1">
            <a:off x="2771800" y="4005064"/>
            <a:ext cx="1872208" cy="504056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2C4548E-FBA1-46FE-A571-06AAF238A212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H="1" flipV="1">
            <a:off x="4572000" y="2996952"/>
            <a:ext cx="2448272" cy="504056"/>
          </a:xfrm>
          <a:prstGeom prst="straightConnector1">
            <a:avLst/>
          </a:prstGeom>
          <a:ln w="317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6">
            <a:extLst>
              <a:ext uri="{FF2B5EF4-FFF2-40B4-BE49-F238E27FC236}">
                <a16:creationId xmlns:a16="http://schemas.microsoft.com/office/drawing/2014/main" id="{40EC9F64-D8A5-41A4-AC5D-286DDA592C8A}"/>
              </a:ext>
            </a:extLst>
          </p:cNvPr>
          <p:cNvSpPr/>
          <p:nvPr/>
        </p:nvSpPr>
        <p:spPr>
          <a:xfrm>
            <a:off x="2987824" y="2240868"/>
            <a:ext cx="3168352" cy="75608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</a:rPr>
              <a:t>Парадигмы программирования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04A5DCC-C179-4117-B70F-17899AC4D23A}"/>
              </a:ext>
            </a:extLst>
          </p:cNvPr>
          <p:cNvSpPr/>
          <p:nvPr/>
        </p:nvSpPr>
        <p:spPr>
          <a:xfrm>
            <a:off x="5868144" y="3501008"/>
            <a:ext cx="2304256" cy="5040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функциональное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12FAA9A-1B55-4A11-8867-F9568B1DA90C}"/>
              </a:ext>
            </a:extLst>
          </p:cNvPr>
          <p:cNvSpPr/>
          <p:nvPr/>
        </p:nvSpPr>
        <p:spPr>
          <a:xfrm>
            <a:off x="1547664" y="3501008"/>
            <a:ext cx="2448272" cy="5040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процедурное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5CEA4CC-B831-48E7-962B-C9C406950D0C}"/>
              </a:ext>
            </a:extLst>
          </p:cNvPr>
          <p:cNvSpPr/>
          <p:nvPr/>
        </p:nvSpPr>
        <p:spPr>
          <a:xfrm>
            <a:off x="107504" y="4509120"/>
            <a:ext cx="1692188" cy="5760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структурное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95079EB-48B4-4A54-99C9-3EAD66001E5D}"/>
              </a:ext>
            </a:extLst>
          </p:cNvPr>
          <p:cNvSpPr/>
          <p:nvPr/>
        </p:nvSpPr>
        <p:spPr>
          <a:xfrm>
            <a:off x="1007604" y="5409220"/>
            <a:ext cx="3564396" cy="43204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объектно-ориентированное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787DA30-4310-4F80-B9B2-0689B2734DE3}"/>
              </a:ext>
            </a:extLst>
          </p:cNvPr>
          <p:cNvSpPr/>
          <p:nvPr/>
        </p:nvSpPr>
        <p:spPr>
          <a:xfrm>
            <a:off x="3779912" y="4509120"/>
            <a:ext cx="1728192" cy="57606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обобщённое</a:t>
            </a:r>
          </a:p>
        </p:txBody>
      </p:sp>
    </p:spTree>
    <p:extLst>
      <p:ext uri="{BB962C8B-B14F-4D97-AF65-F5344CB8AC3E}">
        <p14:creationId xmlns:p14="http://schemas.microsoft.com/office/powerpoint/2010/main" val="28511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448" cy="466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5)	Разработка программы методом «сверху вниз»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На первом этапе разрабатывается основная программа, в которой вместо каждого связного логического фрагмента текста вставляется вызов функции, которая будет выполнять этот фрагмент.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Вместо настоящих, работающих функций, к программе подключаются специально написанные функции - «заглушки», которые ничего не делают.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Полученная программа проверяется и отлаживается. 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После того, как программист убедится, что функции вызываются в правильной последовательности (то есть общая структура программы верна), функции-заглушки последовательно заменяются на реально работающие, причём разработка каждой функции ведётся тем же методом, что и основной программы.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448" cy="458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5)	Разработка программы методом «сверху вниз»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Разработка заканчивается тогда, когда не останется ни одной функции - «заглушки», которая не была бы удалена. 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Такая последовательность гарантирует, что на каждом этапе разработки программист одновременно имеет дело с обозримым и понятным ему множеством фрагментов, и может быть уверен, что общая структура всех более высоких уровней программы верна. </a:t>
            </a:r>
          </a:p>
          <a:p>
            <a:pPr marL="360363" lvl="1" indent="-360363" eaLnBrk="0" hangingPunct="0">
              <a:spcBef>
                <a:spcPts val="12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При сопровождении и внесении изменений в программу выясняется, в какие именно функции нужно внести изменения, и они вносятся, не затрагивая части программы, непосредственно не связанные с ними. 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98215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Базовые управляющие структуры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359532" y="1088740"/>
            <a:ext cx="831668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defTabSz="914400"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Задача: вводится 5 чисел,</a:t>
            </a:r>
            <a:b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требуется вывести третье по старшинству число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9532" y="1916832"/>
            <a:ext cx="85329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Если вы застряли, то надо упрощать:</a:t>
            </a:r>
            <a:br>
              <a:rPr lang="ru-RU" sz="2200" dirty="0"/>
            </a:br>
            <a:r>
              <a:rPr lang="ru-RU" sz="2200" dirty="0"/>
              <a:t>вместо третьего по величине числа,</a:t>
            </a:r>
            <a:br>
              <a:rPr lang="ru-RU" sz="2200" dirty="0"/>
            </a:br>
            <a:r>
              <a:rPr lang="ru-RU" sz="2200" dirty="0"/>
              <a:t>как насчет нахождения самого большого?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59532" y="3032956"/>
            <a:ext cx="8532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Все еще слишком сложно? Как найти самое большое из трех чисел?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59532" y="3537012"/>
            <a:ext cx="8532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Или большее из двух?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9532" y="4221088"/>
            <a:ext cx="8532948" cy="1785104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Уменьшайте задачу пока не поймете как её решить.</a:t>
            </a:r>
            <a:br>
              <a:rPr lang="ru-RU" sz="2200" dirty="0"/>
            </a:br>
            <a:r>
              <a:rPr lang="ru-RU" sz="2200" dirty="0"/>
              <a:t>Запишите решение.</a:t>
            </a:r>
          </a:p>
          <a:p>
            <a:r>
              <a:rPr lang="ru-RU" sz="2200" dirty="0"/>
              <a:t>Затем возвращайтесь по пути усложнения задачи</a:t>
            </a:r>
            <a:br>
              <a:rPr lang="ru-RU" sz="2200" dirty="0"/>
            </a:br>
            <a:r>
              <a:rPr lang="ru-RU" sz="2200" dirty="0"/>
              <a:t>решая каждый раз промежуточную.</a:t>
            </a:r>
          </a:p>
          <a:p>
            <a:r>
              <a:rPr lang="ru-RU" sz="2200" dirty="0"/>
              <a:t>Продолжайте до момента, пока не вернетесь к начальному вопросу.</a:t>
            </a:r>
          </a:p>
        </p:txBody>
      </p:sp>
    </p:spTree>
    <p:extLst>
      <p:ext uri="{BB962C8B-B14F-4D97-AF65-F5344CB8AC3E}">
        <p14:creationId xmlns:p14="http://schemas.microsoft.com/office/powerpoint/2010/main" val="16214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64096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Цели и принципы структурного программирования.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Базовые управляющие структуры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их изображение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блок-схемах. Построение структурированных диаграмм. Конструирование структурных алгоритмов.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60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36812"/>
            <a:ext cx="8640960" cy="436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spcAft>
                <a:spcPts val="1200"/>
              </a:spcAft>
              <a:buSzPct val="80000"/>
              <a:buAutoNum type="arabicParenR"/>
            </a:pPr>
            <a:r>
              <a:rPr lang="ru-RU" sz="2400" dirty="0"/>
              <a:t>Использование ограниченного числа управляющих конструкций: последовательное выполнение, ветвление, цикл</a:t>
            </a:r>
            <a:br>
              <a:rPr lang="ru-RU" sz="2400" dirty="0"/>
            </a:br>
            <a:r>
              <a:rPr lang="ru-RU" sz="2400" dirty="0"/>
              <a:t>(исключаем возможность создания "спагетти кода")</a:t>
            </a:r>
          </a:p>
          <a:p>
            <a:pPr marL="360363" indent="-360363">
              <a:lnSpc>
                <a:spcPct val="90000"/>
              </a:lnSpc>
              <a:spcAft>
                <a:spcPts val="1200"/>
              </a:spcAft>
              <a:buSzPct val="80000"/>
              <a:buFontTx/>
              <a:buAutoNum type="arabicParenR"/>
            </a:pPr>
            <a:r>
              <a:rPr lang="ru-RU" sz="2400" dirty="0"/>
              <a:t>Использование функций для структурирования программ</a:t>
            </a:r>
          </a:p>
          <a:p>
            <a:pPr marL="360363" indent="-360363">
              <a:lnSpc>
                <a:spcPct val="90000"/>
              </a:lnSpc>
              <a:spcAft>
                <a:spcPts val="1200"/>
              </a:spcAft>
              <a:buSzPct val="80000"/>
              <a:buFontTx/>
              <a:buAutoNum type="arabicParenR"/>
            </a:pPr>
            <a:r>
              <a:rPr lang="ru-RU" sz="2400" dirty="0"/>
              <a:t>Соблюдение специальных требований к оформлению текстов программ</a:t>
            </a:r>
            <a:br>
              <a:rPr lang="ru-RU" sz="2400" dirty="0"/>
            </a:br>
            <a:r>
              <a:rPr lang="ru-RU" sz="2400" dirty="0"/>
              <a:t>(осмысленные названия переменных и функций,</a:t>
            </a:r>
            <a:br>
              <a:rPr lang="ru-RU" sz="2400" dirty="0"/>
            </a:br>
            <a:r>
              <a:rPr lang="ru-RU" sz="2400" dirty="0"/>
              <a:t>комментарии, отступы, "одна строка - одно действие")</a:t>
            </a:r>
          </a:p>
          <a:p>
            <a:pPr marL="360363" indent="-360363">
              <a:lnSpc>
                <a:spcPct val="90000"/>
              </a:lnSpc>
              <a:spcAft>
                <a:spcPts val="1200"/>
              </a:spcAft>
              <a:buSzPct val="80000"/>
              <a:buFontTx/>
              <a:buAutoNum type="arabicParenR"/>
            </a:pPr>
            <a:r>
              <a:rPr lang="ru-RU" sz="2400" dirty="0"/>
              <a:t>Пошаговая детализация при написании текста программы</a:t>
            </a:r>
          </a:p>
          <a:p>
            <a:pPr marL="360363" indent="-360363">
              <a:lnSpc>
                <a:spcPct val="90000"/>
              </a:lnSpc>
              <a:spcAft>
                <a:spcPts val="1200"/>
              </a:spcAft>
              <a:buSzPct val="80000"/>
              <a:buFontTx/>
              <a:buAutoNum type="arabicParenR"/>
            </a:pPr>
            <a:r>
              <a:rPr lang="ru-RU" sz="2400" dirty="0"/>
              <a:t>Разработка программы методом «сверху вниз»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524" y="224644"/>
            <a:ext cx="8604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Вспомнить всё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Тест: какие принципы структурного программирования вы вспомните?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46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32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188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информация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1. Принципы работы компьютера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2. Информация</a:t>
            </a:r>
          </a:p>
          <a:p>
            <a:pPr marL="714375" indent="-87313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3. Представление данных в компьютере</a:t>
            </a:r>
          </a:p>
          <a:p>
            <a:pPr marL="357188">
              <a:lnSpc>
                <a:spcPct val="107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-87313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4. Языки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5. Базовые элементы языка 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6. Концепция типа данных</a:t>
            </a:r>
            <a:endParaRPr lang="en-US" dirty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программирование</a:t>
            </a:r>
            <a:endParaRPr lang="en-US" sz="3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spcBef>
                <a:spcPts val="18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Тема 7. Введение в процедурное и структурное программирование</a:t>
            </a:r>
            <a:endParaRPr lang="en-US" dirty="0">
              <a:solidFill>
                <a:schemeClr val="bg1">
                  <a:lumMod val="65000"/>
                </a:schemeClr>
              </a:solidFill>
              <a:cs typeface="Times New Roman" panose="02020603050405020304" pitchFamily="18" charset="0"/>
            </a:endParaRPr>
          </a:p>
          <a:p>
            <a:pPr marL="625475" indent="-446088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8. Управляющие инструкции</a:t>
            </a:r>
            <a:endParaRPr lang="en-US" sz="3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9. Базовые структуры данных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10. Управление памятью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 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Рекурсия</a:t>
            </a:r>
          </a:p>
          <a:p>
            <a:pPr marL="627063" lvl="0">
              <a:lnSpc>
                <a:spcPct val="107000"/>
              </a:lnSpc>
              <a:buClr>
                <a:prstClr val="white">
                  <a:lumMod val="65000"/>
                </a:prstClr>
              </a:buClr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Связанные динамические структуры данных</a:t>
            </a:r>
            <a:br>
              <a:rPr lang="ru-RU" dirty="0">
                <a:solidFill>
                  <a:prstClr val="white">
                    <a:lumMod val="75000"/>
                  </a:prst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9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332656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539552" y="1916832"/>
            <a:ext cx="3168352" cy="9541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ru-RU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8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условие</a:t>
            </a:r>
            <a:r>
              <a:rPr lang="ru-RU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/>
            <a:r>
              <a:rPr lang="ru-RU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8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инструкция</a:t>
            </a: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46319F-47A0-495C-8A3E-7A26ED5B0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8004" y="723969"/>
            <a:ext cx="3708412" cy="52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1844824"/>
            <a:ext cx="828092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число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меньше 25\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196752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Пример использования инструкции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 </a:t>
            </a:r>
            <a:endParaRPr lang="be-BY" alt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91880" y="2780928"/>
            <a:ext cx="777457" cy="36004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786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332656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395536" y="1628800"/>
            <a:ext cx="3024336" cy="18158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 b="1" dirty="0">
                <a:solidFill>
                  <a:srgbClr val="0000FF"/>
                </a:solidFill>
              </a:rPr>
              <a:t>if</a:t>
            </a:r>
            <a:r>
              <a:rPr lang="ru-RU" altLang="ru-RU" sz="2800" dirty="0">
                <a:solidFill>
                  <a:srgbClr val="0000FF"/>
                </a:solidFill>
              </a:rPr>
              <a:t> </a:t>
            </a:r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altLang="ru-RU" sz="28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условие</a:t>
            </a:r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pPr eaLnBrk="1" hangingPunct="1"/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ru-RU" altLang="ru-RU" sz="2800" dirty="0">
                <a:solidFill>
                  <a:srgbClr val="880000"/>
                </a:solidFill>
              </a:rPr>
              <a:t>инструкция1</a:t>
            </a:r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eaLnBrk="1" hangingPunct="1"/>
            <a:r>
              <a:rPr lang="ru-RU" altLang="ru-RU" sz="2800" b="1" dirty="0">
                <a:solidFill>
                  <a:srgbClr val="0000FF"/>
                </a:solidFill>
              </a:rPr>
              <a:t>else</a:t>
            </a:r>
          </a:p>
          <a:p>
            <a:pPr eaLnBrk="1" hangingPunct="1"/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ru-RU" altLang="ru-RU" sz="2800" dirty="0">
                <a:solidFill>
                  <a:srgbClr val="880000"/>
                </a:solidFill>
              </a:rPr>
              <a:t>инструкция2</a:t>
            </a:r>
            <a:r>
              <a:rPr lang="ru-RU" alt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69AB3E-6CC3-4E40-BCB0-8893C36C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3889" y="901698"/>
            <a:ext cx="5495764" cy="36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844824"/>
            <a:ext cx="8640960" cy="37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меньше 25\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не меньше 25\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196752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Пример использования инструкции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-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else </a:t>
            </a:r>
            <a:endParaRPr lang="be-BY" alt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27584" y="-207404"/>
            <a:ext cx="7543800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Парадигмы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620688"/>
            <a:ext cx="8640960" cy="6129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2200" b="1" dirty="0"/>
              <a:t>Процедурное программирование</a:t>
            </a:r>
            <a:r>
              <a:rPr lang="en-US" sz="2200" b="1" dirty="0"/>
              <a:t>:</a:t>
            </a:r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/>
              <a:t>отражает</a:t>
            </a:r>
            <a:r>
              <a:rPr lang="x-none" sz="2200" dirty="0"/>
              <a:t> традиционную архитектуру компьютера</a:t>
            </a:r>
            <a:br>
              <a:rPr lang="ru-RU" sz="2200" dirty="0"/>
            </a:br>
            <a:r>
              <a:rPr lang="ru-RU" sz="2200" dirty="0"/>
              <a:t>(Принстонская архитектура = </a:t>
            </a:r>
            <a:r>
              <a:rPr lang="x-none" sz="2200" dirty="0"/>
              <a:t>Фон</a:t>
            </a:r>
            <a:r>
              <a:rPr lang="ru-RU" sz="2200" dirty="0"/>
              <a:t> Неймановская)</a:t>
            </a:r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x-none" sz="2200" dirty="0"/>
              <a:t>программа рассматривается как последовательность инструкций, задающих процедуру решения задачи</a:t>
            </a:r>
            <a:endParaRPr lang="ru-RU" sz="2200" dirty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/>
              <a:t>в</a:t>
            </a:r>
            <a:r>
              <a:rPr lang="x-none" sz="2200" dirty="0"/>
              <a:t>ыполнение программы сводится к последовательному выполнению инструкций </a:t>
            </a:r>
            <a:r>
              <a:rPr lang="ru-RU" sz="2200" dirty="0"/>
              <a:t>в результате которых происходит вычисление результата на основе </a:t>
            </a:r>
            <a:r>
              <a:rPr lang="x-none" sz="2200" dirty="0"/>
              <a:t>исходных данных</a:t>
            </a:r>
            <a:r>
              <a:rPr lang="ru-RU" sz="2200" dirty="0"/>
              <a:t>.</a:t>
            </a:r>
          </a:p>
          <a:p>
            <a:pPr marL="0" lvl="1">
              <a:spcBef>
                <a:spcPts val="1100"/>
              </a:spcBef>
            </a:pPr>
            <a:r>
              <a:rPr lang="ru-RU" sz="2200" b="1" dirty="0"/>
              <a:t>Объектно-ориентированное программирование</a:t>
            </a:r>
            <a:r>
              <a:rPr lang="en-US" sz="2200" b="1" dirty="0"/>
              <a:t>:</a:t>
            </a:r>
            <a:endParaRPr lang="ru-RU" sz="2200" b="1" dirty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x-none" sz="2200" dirty="0"/>
              <a:t>программ</a:t>
            </a:r>
            <a:r>
              <a:rPr lang="ru-RU" sz="2200" dirty="0"/>
              <a:t>а</a:t>
            </a:r>
            <a:r>
              <a:rPr lang="x-none" sz="2200" dirty="0"/>
              <a:t> </a:t>
            </a:r>
            <a:r>
              <a:rPr lang="en-US" sz="2200" dirty="0"/>
              <a:t>= </a:t>
            </a:r>
            <a:r>
              <a:rPr lang="ru-RU" sz="2200" dirty="0"/>
              <a:t>совокупность </a:t>
            </a:r>
            <a:r>
              <a:rPr lang="x-none" sz="2200" dirty="0"/>
              <a:t>объектов</a:t>
            </a:r>
            <a:endParaRPr lang="ru-RU" sz="2200" dirty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/>
              <a:t>каждый объект является совокупностью данных (свойств объекта)</a:t>
            </a:r>
            <a:br>
              <a:rPr lang="ru-RU" sz="2200" dirty="0"/>
            </a:br>
            <a:r>
              <a:rPr lang="ru-RU" sz="2200" dirty="0"/>
              <a:t>и функций для их преобразования.</a:t>
            </a:r>
          </a:p>
          <a:p>
            <a:pPr marL="0" lvl="1">
              <a:spcBef>
                <a:spcPts val="1100"/>
              </a:spcBef>
            </a:pPr>
            <a:r>
              <a:rPr lang="ru-RU" sz="2200" b="1" dirty="0"/>
              <a:t>Обобщённое программирование</a:t>
            </a:r>
            <a:r>
              <a:rPr lang="en-US" sz="2200" b="1" dirty="0"/>
              <a:t>:</a:t>
            </a:r>
            <a:endParaRPr lang="ru-RU" sz="2200" b="1" dirty="0"/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/>
              <a:t>ООП с использованием шаблонов (метод обрабатывающий данные одного типа может быть автоматически преобразован компилятором для обработки других типов данных)</a:t>
            </a:r>
          </a:p>
          <a:p>
            <a:pPr marL="3429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340768"/>
            <a:ext cx="8640960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число: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Введено недопустимое значение\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userChoice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меньше 25\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Введённое число не меньше 25\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395536" y="764704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Несколько инструкций в теле if </a:t>
            </a:r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251520" y="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290115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196752"/>
            <a:ext cx="871296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&lt;time.h&gt;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&lt;limits.h&gt;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"угадай число"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секунд прошло с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0:00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01.01.1970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8;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получаем псевдослучайное число в диапазоне [0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7]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Угадай число от 0 до 7: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UINT_MAX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"-=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УГАДАЛ =-"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 число)"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764704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Несколько инструкций в теле if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23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412776"/>
            <a:ext cx="871296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"угадай число"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"-=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УГАДАЛ =-"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 число)"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"МИМО"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"!="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 число)"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Несколько инструкций в теле </a:t>
            </a:r>
            <a:r>
              <a:rPr lang="ru-RU" altLang="ru-RU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-else</a:t>
            </a: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7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412776"/>
            <a:ext cx="871296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программа "угадай число"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усложнённая версия)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"-=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УГАДАЛ =-"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"=="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загаданное)"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"МИМО"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перебор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недобор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4077072"/>
            <a:ext cx="6408712" cy="172819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2852937"/>
            <a:ext cx="6408712" cy="100811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 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259632" y="4581128"/>
            <a:ext cx="5688632" cy="100811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160748"/>
            <a:ext cx="8712968" cy="503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8173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160748"/>
            <a:ext cx="8712968" cy="503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9572" y="2384884"/>
            <a:ext cx="7200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367644" y="3501008"/>
            <a:ext cx="72008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148064" y="1988840"/>
            <a:ext cx="3852428" cy="341632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+mn-lt"/>
              </a:rPr>
              <a:t>Во вложенных условных инструкциях раздел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ru-RU" sz="2400" dirty="0">
                <a:latin typeface="+mn-lt"/>
              </a:rPr>
              <a:t> </a:t>
            </a:r>
            <a:r>
              <a:rPr lang="ru-RU" altLang="ru-RU" sz="2400" dirty="0">
                <a:latin typeface="+mn-lt"/>
              </a:rPr>
              <a:t>всегда связан</a:t>
            </a:r>
            <a:r>
              <a:rPr lang="en-US" altLang="ru-RU" sz="2400" dirty="0">
                <a:latin typeface="+mn-lt"/>
              </a:rPr>
              <a:t> </a:t>
            </a:r>
            <a:r>
              <a:rPr lang="ru-RU" altLang="ru-RU" sz="2400" dirty="0">
                <a:latin typeface="+mn-lt"/>
              </a:rPr>
              <a:t>с ближайшим предшествующим инструкциям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altLang="ru-RU" sz="2400" dirty="0">
                <a:latin typeface="+mn-lt"/>
              </a:rPr>
              <a:t>,</a:t>
            </a:r>
            <a:r>
              <a:rPr lang="en-US" altLang="ru-RU" sz="2400" dirty="0">
                <a:latin typeface="+mn-lt"/>
              </a:rPr>
              <a:t> </a:t>
            </a:r>
            <a:r>
              <a:rPr lang="ru-RU" altLang="ru-RU" sz="2400" dirty="0">
                <a:latin typeface="+mn-lt"/>
              </a:rPr>
              <a:t>находящимся с ним в</a:t>
            </a:r>
            <a:r>
              <a:rPr lang="en-US" altLang="ru-RU" sz="2400" dirty="0">
                <a:latin typeface="+mn-lt"/>
              </a:rPr>
              <a:t> </a:t>
            </a:r>
            <a:r>
              <a:rPr lang="ru-RU" altLang="ru-RU" sz="2400" dirty="0">
                <a:latin typeface="+mn-lt"/>
              </a:rPr>
              <a:t>одном блоке и</a:t>
            </a:r>
            <a:br>
              <a:rPr lang="en-US" altLang="ru-RU" sz="2400" dirty="0">
                <a:latin typeface="+mn-lt"/>
              </a:rPr>
            </a:br>
            <a:r>
              <a:rPr lang="ru-RU" altLang="ru-RU" sz="2400" dirty="0">
                <a:latin typeface="+mn-lt"/>
              </a:rPr>
              <a:t>не связанном с другим разделом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ru-RU" sz="2400" dirty="0">
                <a:latin typeface="+mj-lt"/>
                <a:cs typeface="Consolas" panose="020B0609020204030204" pitchFamily="49" charset="0"/>
              </a:rPr>
              <a:t>.</a:t>
            </a:r>
            <a:endParaRPr lang="ru-RU" altLang="ru-RU" sz="22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664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3960440" cy="405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167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3816424" cy="40534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11960" y="1484784"/>
            <a:ext cx="3816424" cy="46628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6613485" y="692696"/>
            <a:ext cx="2520280" cy="190821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+mn-lt"/>
              </a:rPr>
              <a:t>Если в блоке более одной строки, то скобки </a:t>
            </a:r>
            <a:r>
              <a:rPr lang="en-US" altLang="ru-RU" sz="2400" dirty="0">
                <a:latin typeface="+mn-lt"/>
              </a:rPr>
              <a:t>{} </a:t>
            </a:r>
            <a:r>
              <a:rPr lang="ru-RU" altLang="ru-RU" sz="2400" dirty="0">
                <a:latin typeface="+mn-lt"/>
              </a:rPr>
              <a:t>– ставить обязательно</a:t>
            </a:r>
            <a:endParaRPr lang="ru-RU" altLang="ru-RU" sz="24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" name="Прямая со стрелкой 5"/>
          <p:cNvCxnSpPr>
            <a:stCxn id="11" idx="2"/>
          </p:cNvCxnSpPr>
          <p:nvPr/>
        </p:nvCxnSpPr>
        <p:spPr>
          <a:xfrm flipH="1">
            <a:off x="5328084" y="2600908"/>
            <a:ext cx="2545541" cy="61206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4032448" cy="4032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8024" y="2030651"/>
            <a:ext cx="3168352" cy="12003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Как сделать чтобы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/>
              <a:t> </a:t>
            </a:r>
            <a:r>
              <a:rPr lang="ru-RU" sz="2400" dirty="0"/>
              <a:t>относился к первому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/>
              <a:t>?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6277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556792"/>
            <a:ext cx="4032448" cy="40324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DoMagic1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DoMagic2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Управляющие инструкции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Вложенные  инструкции: соответствие if и else 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3541658"/>
            <a:ext cx="3348372" cy="46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Использовать скобки </a:t>
            </a:r>
            <a:r>
              <a:rPr lang="en-US" sz="2400" dirty="0"/>
              <a:t>{}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2030651"/>
            <a:ext cx="3168352" cy="120032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Как сделать чтобы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/>
              <a:t> </a:t>
            </a:r>
            <a:r>
              <a:rPr lang="ru-RU" sz="2400" dirty="0"/>
              <a:t>относился к первому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810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27584" y="0"/>
            <a:ext cx="7543800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Парадигмы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016732"/>
            <a:ext cx="806489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Структурное программирование</a:t>
            </a:r>
            <a:r>
              <a:rPr lang="ru-RU" sz="2200" dirty="0"/>
              <a:t> —</a:t>
            </a:r>
            <a:br>
              <a:rPr lang="ru-RU" sz="2200" dirty="0"/>
            </a:br>
            <a:r>
              <a:rPr lang="ru-RU" sz="2200" dirty="0"/>
              <a:t>методология разработки программного обеспечения,</a:t>
            </a:r>
            <a:br>
              <a:rPr lang="ru-RU" sz="2200" dirty="0"/>
            </a:br>
            <a:r>
              <a:rPr lang="ru-RU" sz="2200" dirty="0"/>
              <a:t>предложенная в 70-х года XX века Эдсгером Дейкстрой,</a:t>
            </a:r>
            <a:br>
              <a:rPr lang="ru-RU" sz="2200" dirty="0"/>
            </a:br>
            <a:r>
              <a:rPr lang="ru-RU" sz="2200" dirty="0"/>
              <a:t>разработанная и дополненная Никласом Виртом. </a:t>
            </a:r>
          </a:p>
          <a:p>
            <a:endParaRPr lang="ru-RU" sz="2200" b="1" dirty="0"/>
          </a:p>
          <a:p>
            <a:pPr>
              <a:spcBef>
                <a:spcPts val="1200"/>
              </a:spcBef>
            </a:pPr>
            <a:r>
              <a:rPr lang="ru-RU" sz="2200" dirty="0"/>
              <a:t>Цели структурного программирования:</a:t>
            </a:r>
          </a:p>
          <a:p>
            <a:pPr marL="360363" lvl="1" indent="-360363"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/>
              <a:t>Повышение эффективности и надежности программ</a:t>
            </a:r>
            <a:br>
              <a:rPr lang="ru-RU" sz="2200" dirty="0"/>
            </a:br>
            <a:r>
              <a:rPr lang="ru-RU" sz="2200" dirty="0"/>
              <a:t>(разбиение на модули с дальнейшей независимой оптимизацией модулей, простота тестирования и отладки)</a:t>
            </a:r>
          </a:p>
          <a:p>
            <a:pPr marL="360363" lvl="1" indent="-360363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200" dirty="0"/>
              <a:t>Повышение производительности труда программиста</a:t>
            </a:r>
            <a:br>
              <a:rPr lang="ru-RU" sz="2200" dirty="0"/>
            </a:br>
            <a:r>
              <a:rPr lang="ru-RU" sz="2200" dirty="0"/>
              <a:t>(обеспечение дисциплины программирования,</a:t>
            </a:r>
            <a:br>
              <a:rPr lang="ru-RU" sz="2200" dirty="0"/>
            </a:br>
            <a:r>
              <a:rPr lang="ru-RU" sz="2200" dirty="0"/>
              <a:t>улучшение читабельности программ,</a:t>
            </a:r>
            <a:br>
              <a:rPr lang="ru-RU" sz="2200" dirty="0"/>
            </a:br>
            <a:r>
              <a:rPr lang="ru-RU" sz="2200" dirty="0"/>
              <a:t>повышение скорости программирования и</a:t>
            </a:r>
            <a:br>
              <a:rPr lang="ru-RU" sz="2200" dirty="0"/>
            </a:br>
            <a:r>
              <a:rPr lang="ru-RU" sz="2200" dirty="0"/>
              <a:t>возможности коллективной разработки программ)</a:t>
            </a:r>
            <a:endParaRPr lang="en-US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5879" y="1052737"/>
            <a:ext cx="4886201" cy="51845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22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8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196752"/>
            <a:ext cx="4896544" cy="46628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49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414776" y="1200404"/>
            <a:ext cx="3564396" cy="43581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3600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620688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B2EC939-C5F2-44FC-9020-E120C717B70A}"/>
              </a:ext>
            </a:extLst>
          </p:cNvPr>
          <p:cNvSpPr/>
          <p:nvPr/>
        </p:nvSpPr>
        <p:spPr>
          <a:xfrm>
            <a:off x="395536" y="1196752"/>
            <a:ext cx="4896544" cy="46628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920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908721"/>
            <a:ext cx="3960440" cy="54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54868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1484784"/>
            <a:ext cx="4068452" cy="26776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Что делать, если "длинные" блоки попадают в блок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/>
              <a:t>,</a:t>
            </a:r>
            <a:br>
              <a:rPr lang="ru-RU" sz="2400" dirty="0"/>
            </a:br>
            <a:r>
              <a:rPr lang="ru-RU" sz="2400" dirty="0"/>
              <a:t>а не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/>
              <a:t>?</a:t>
            </a:r>
            <a:br>
              <a:rPr lang="en-US" sz="2400" dirty="0"/>
            </a:br>
            <a:r>
              <a:rPr lang="ru-RU" sz="2400" dirty="0"/>
              <a:t>Как применить приём</a:t>
            </a:r>
            <a:br>
              <a:rPr lang="ru-RU" sz="2400" dirty="0"/>
            </a:br>
            <a:r>
              <a:rPr lang="ru-RU" sz="2400" dirty="0"/>
              <a:t>из предыдущего слайда</a:t>
            </a:r>
            <a:br>
              <a:rPr lang="ru-RU" sz="2400" dirty="0"/>
            </a:br>
            <a:r>
              <a:rPr lang="ru-RU" sz="2400" dirty="0"/>
              <a:t>для сокращения числа</a:t>
            </a:r>
            <a:br>
              <a:rPr lang="ru-RU" sz="2400" dirty="0"/>
            </a:br>
            <a:r>
              <a:rPr lang="ru-RU" sz="2400" dirty="0"/>
              <a:t>вложенных блоков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2426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0"/>
            <a:ext cx="8712968" cy="69269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908721"/>
            <a:ext cx="3960440" cy="54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54868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Цепочка инструкций </a:t>
            </a:r>
            <a:r>
              <a:rPr lang="en-US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if-else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27984" y="908720"/>
            <a:ext cx="4320480" cy="5400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sz="22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0172" y="35456"/>
            <a:ext cx="2916324" cy="166535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Блоки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можно менять местами инвертируя при этом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2168915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Управляющие инструкции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E661927B-0C7F-47DF-87D2-771F0C0AE584}"/>
              </a:ext>
            </a:extLst>
          </p:cNvPr>
          <p:cNvSpPr txBox="1">
            <a:spLocks/>
          </p:cNvSpPr>
          <p:nvPr/>
        </p:nvSpPr>
        <p:spPr>
          <a:xfrm>
            <a:off x="288759" y="1399137"/>
            <a:ext cx="8855241" cy="9366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000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8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31825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8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цифра"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C4B1213-7F7F-4393-BBE9-B72267FCC2C9}"/>
              </a:ext>
            </a:extLst>
          </p:cNvPr>
          <p:cNvSpPr/>
          <p:nvPr/>
        </p:nvSpPr>
        <p:spPr>
          <a:xfrm>
            <a:off x="288759" y="2407026"/>
            <a:ext cx="475078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900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'0'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'1'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'2'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'3'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'4'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'5'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'6'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'6'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'8'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||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'9'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Это цифра"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60F5C5D-3B00-402C-9F3F-0060E70456DB}"/>
              </a:ext>
            </a:extLst>
          </p:cNvPr>
          <p:cNvSpPr/>
          <p:nvPr/>
        </p:nvSpPr>
        <p:spPr>
          <a:xfrm>
            <a:off x="288759" y="5647386"/>
            <a:ext cx="4750785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'0'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&amp;&amp;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symbol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'9'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Это цифра"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Стрелка вправо 4">
            <a:extLst>
              <a:ext uri="{FF2B5EF4-FFF2-40B4-BE49-F238E27FC236}">
                <a16:creationId xmlns:a16="http://schemas.microsoft.com/office/drawing/2014/main" id="{7CA34F78-4818-400E-8B1D-F8AC545CEC4B}"/>
              </a:ext>
            </a:extLst>
          </p:cNvPr>
          <p:cNvSpPr/>
          <p:nvPr/>
        </p:nvSpPr>
        <p:spPr>
          <a:xfrm flipH="1">
            <a:off x="2951820" y="4315238"/>
            <a:ext cx="1584176" cy="4680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Скругленный прямоугольник 5">
            <a:extLst>
              <a:ext uri="{FF2B5EF4-FFF2-40B4-BE49-F238E27FC236}">
                <a16:creationId xmlns:a16="http://schemas.microsoft.com/office/drawing/2014/main" id="{573DD017-9782-4BBE-BCE0-23C968676758}"/>
              </a:ext>
            </a:extLst>
          </p:cNvPr>
          <p:cNvSpPr/>
          <p:nvPr/>
        </p:nvSpPr>
        <p:spPr>
          <a:xfrm>
            <a:off x="4932040" y="3163110"/>
            <a:ext cx="3816424" cy="162018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 использовании форматирования намного проще заметить ошибку</a:t>
            </a: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2D66DB1F-8E65-405F-BFED-CFFCCB64E996}"/>
              </a:ext>
            </a:extLst>
          </p:cNvPr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73E0CFB6-ED80-4D50-8C61-096907B34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908720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Польза от использования форматирования</a:t>
            </a:r>
            <a:endParaRPr lang="en-US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25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Пример: анализ результатов тестирования </a:t>
            </a:r>
          </a:p>
        </p:txBody>
      </p:sp>
      <p:sp>
        <p:nvSpPr>
          <p:cNvPr id="9" name="Прямоугольник 24"/>
          <p:cNvSpPr>
            <a:spLocks noChangeArrowheads="1"/>
          </p:cNvSpPr>
          <p:nvPr/>
        </p:nvSpPr>
        <p:spPr bwMode="auto">
          <a:xfrm>
            <a:off x="4644008" y="1988840"/>
            <a:ext cx="4248472" cy="327636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90)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великолепно"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70)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отлично"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50)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хорошо"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15)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удовлетворительно"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spc="-2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очень плохо"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spc="-20" dirty="0"/>
          </a:p>
        </p:txBody>
      </p:sp>
      <p:sp>
        <p:nvSpPr>
          <p:cNvPr id="10" name="Прямоугольник 24"/>
          <p:cNvSpPr>
            <a:spLocks noChangeArrowheads="1"/>
          </p:cNvSpPr>
          <p:nvPr/>
        </p:nvSpPr>
        <p:spPr bwMode="auto">
          <a:xfrm>
            <a:off x="251520" y="1988840"/>
            <a:ext cx="4248472" cy="327636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Ins="3600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90)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великолепно"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70 &amp;&amp; 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90)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отлично"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50 &amp;&amp; 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70)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хорошо"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15 &amp;&amp; 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50)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удовлетворительно"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grade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15)</a:t>
            </a:r>
          </a:p>
          <a:p>
            <a:r>
              <a:rPr lang="ru-RU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очень плохо"</a:t>
            </a:r>
            <a:r>
              <a:rPr lang="ru-RU" sz="20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altLang="ru-RU" sz="2000" spc="-2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Побочные эффекты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20840"/>
            <a:ext cx="86409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при вычислении выражения значение переменной,</a:t>
            </a:r>
            <a:br>
              <a:rPr lang="ru-RU" sz="2400" dirty="0"/>
            </a:br>
            <a:r>
              <a:rPr lang="ru-RU" sz="2400" dirty="0"/>
              <a:t>входящей в это выражение, изменяется, то говорят, что произошел </a:t>
            </a:r>
            <a:r>
              <a:rPr lang="ru-RU" sz="2400" b="1" i="1" u="sng" dirty="0"/>
              <a:t>побочный эффект</a:t>
            </a:r>
            <a:r>
              <a:rPr lang="ru-RU" sz="2200" dirty="0"/>
              <a:t>.</a:t>
            </a:r>
          </a:p>
          <a:p>
            <a:endParaRPr lang="ru-RU" sz="2200" dirty="0"/>
          </a:p>
          <a:p>
            <a:pPr>
              <a:spcBef>
                <a:spcPts val="1200"/>
              </a:spcBef>
            </a:pPr>
            <a:r>
              <a:rPr lang="ru-RU" sz="2400" dirty="0"/>
              <a:t>Пример 1: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 dirty="0"/>
              <a:t>Пример 2:    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+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 dirty="0"/>
              <a:t>Пример 3:     </a:t>
            </a:r>
            <a:r>
              <a:rPr lang="en-US" sz="2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+ 1, ++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 dirty="0"/>
              <a:t>Пример 4: </a:t>
            </a:r>
            <a:r>
              <a:rPr lang="en-US" sz="2400" dirty="0"/>
              <a:t>   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+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92080" y="2708920"/>
            <a:ext cx="3744416" cy="15121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Ситуаций как в примерах 2 и 3 следует избегать,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поскольку их результат зависит от компилятора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292080" y="4293096"/>
            <a:ext cx="3744416" cy="17008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Оператор присваивания всегда дает побочный эффект, поскольку изменяет значение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387718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Точки последовательности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00808"/>
            <a:ext cx="86409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При вычислении значения выражения определяются такие точки, до перехода через которые все побочные эффекты должны быть завершены.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Такие точки называются </a:t>
            </a:r>
            <a:r>
              <a:rPr lang="ru-RU" sz="2400" b="1" u="sng" dirty="0"/>
              <a:t>точками последовательности</a:t>
            </a:r>
            <a:br>
              <a:rPr lang="ru-RU" sz="2400" b="1" u="sng" dirty="0"/>
            </a:br>
            <a:r>
              <a:rPr lang="ru-RU" sz="2400" dirty="0"/>
              <a:t> (</a:t>
            </a:r>
            <a:r>
              <a:rPr lang="ru-RU" sz="2400" dirty="0" err="1"/>
              <a:t>sequence</a:t>
            </a:r>
            <a:r>
              <a:rPr lang="ru-RU" sz="2400" dirty="0"/>
              <a:t> </a:t>
            </a:r>
            <a:r>
              <a:rPr lang="ru-RU" sz="2400" dirty="0" err="1"/>
              <a:t>points</a:t>
            </a:r>
            <a:r>
              <a:rPr lang="ru-RU" sz="2400" dirty="0"/>
              <a:t>).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Между точками последовательности значение любого объекта должно модифицироваться только  один  раз,  в  противном  случае  значение  выражения  не определено. </a:t>
            </a:r>
          </a:p>
        </p:txBody>
      </p:sp>
    </p:spTree>
    <p:extLst>
      <p:ext uri="{BB962C8B-B14F-4D97-AF65-F5344CB8AC3E}">
        <p14:creationId xmlns:p14="http://schemas.microsoft.com/office/powerpoint/2010/main" val="30835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Точки последовательности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62880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 С++ существуют следующие точки последовательности</a:t>
            </a:r>
            <a:r>
              <a:rPr lang="en-US" sz="2400" dirty="0"/>
              <a:t>: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логические операторы </a:t>
            </a:r>
            <a:r>
              <a:rPr lang="en-US" sz="2400" dirty="0"/>
              <a:t>&amp;&amp; </a:t>
            </a:r>
            <a:r>
              <a:rPr lang="ru-RU" sz="2400" dirty="0"/>
              <a:t>и </a:t>
            </a:r>
            <a:r>
              <a:rPr lang="en-US" sz="2400" dirty="0"/>
              <a:t>||</a:t>
            </a:r>
            <a:endParaRPr lang="ru-RU" sz="2400" dirty="0"/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условный оператор </a:t>
            </a:r>
            <a:r>
              <a:rPr lang="en-US" sz="2400" dirty="0"/>
              <a:t>?: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оператор</a:t>
            </a:r>
            <a:r>
              <a:rPr lang="en-US" sz="2400" dirty="0"/>
              <a:t> ,</a:t>
            </a:r>
            <a:r>
              <a:rPr lang="ru-RU" sz="2400" dirty="0"/>
              <a:t> (запятая)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47764" y="4149080"/>
            <a:ext cx="6444716" cy="1584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Вычисление левого операнда приведенных операторов полностью заканчивается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перед вычислением правого операнда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(то есть фиксируются все побочные эффекты)</a:t>
            </a:r>
          </a:p>
        </p:txBody>
      </p:sp>
    </p:spTree>
    <p:extLst>
      <p:ext uri="{BB962C8B-B14F-4D97-AF65-F5344CB8AC3E}">
        <p14:creationId xmlns:p14="http://schemas.microsoft.com/office/powerpoint/2010/main" val="256170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4096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spcAft>
                <a:spcPts val="1200"/>
              </a:spcAft>
              <a:buClr>
                <a:schemeClr val="hlink"/>
              </a:buClr>
              <a:buSzPct val="80000"/>
            </a:pPr>
            <a:r>
              <a:rPr lang="ru-RU" sz="2200" b="1" dirty="0"/>
              <a:t>1) 	Использование ограниченного числа</a:t>
            </a:r>
            <a:br>
              <a:rPr lang="en-US" sz="2200" b="1" dirty="0"/>
            </a:br>
            <a:r>
              <a:rPr lang="ru-RU" sz="2200" b="1" dirty="0"/>
              <a:t>управляющих конструкций (структур):</a:t>
            </a:r>
          </a:p>
          <a:p>
            <a:pPr marL="360363" lvl="1" indent="-360363">
              <a:lnSpc>
                <a:spcPct val="90000"/>
              </a:lnSpc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b="1" dirty="0"/>
              <a:t>следование </a:t>
            </a:r>
            <a:r>
              <a:rPr lang="ru-RU" sz="2200" dirty="0"/>
              <a:t>(последовательное исполнение) –  однократное выполнение инструкций в том порядке, в котором они записаны в тексте программы</a:t>
            </a:r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b="1" dirty="0"/>
              <a:t>ветвление </a:t>
            </a:r>
            <a:r>
              <a:rPr lang="ru-RU" sz="2200" dirty="0"/>
              <a:t>(выбор)  –</a:t>
            </a:r>
            <a:r>
              <a:rPr lang="ru-RU" sz="2200" b="1" dirty="0"/>
              <a:t> </a:t>
            </a:r>
            <a:r>
              <a:rPr lang="ru-RU" sz="2200" dirty="0"/>
              <a:t> однократное выполнение одной из двух или более инструкций, в зависимости от выполнения некоторого заданного условия</a:t>
            </a:r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b="1" dirty="0"/>
              <a:t>повторение </a:t>
            </a:r>
            <a:r>
              <a:rPr lang="ru-RU" sz="2200" dirty="0"/>
              <a:t>(цикл) –</a:t>
            </a:r>
            <a:r>
              <a:rPr lang="ru-RU" sz="2200" b="1" dirty="0"/>
              <a:t> </a:t>
            </a:r>
            <a:r>
              <a:rPr lang="ru-RU" sz="2200" dirty="0"/>
              <a:t> многократное исполнение одной и той же инструкции до тех пор, пока выполняется заданное условие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6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Точки последовательности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628800"/>
            <a:ext cx="86409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В отличии от других языков программирования точки последовательности позволяют ввести оптимизацию вычисления выражений: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если левый операнд оператора </a:t>
            </a:r>
            <a:r>
              <a:rPr lang="en-US" sz="2400" dirty="0"/>
              <a:t>&amp;&amp; </a:t>
            </a:r>
            <a:r>
              <a:rPr lang="ru-RU" sz="2400" dirty="0"/>
              <a:t>равен 0, то правый операнд никак не влияет на результат, и поэтому он даже не вычисляется (его побочные эффекты не фиксируются)</a:t>
            </a:r>
          </a:p>
          <a:p>
            <a:pPr marL="342900" indent="-342900"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●"/>
            </a:pPr>
            <a:r>
              <a:rPr lang="ru-RU" sz="2400" dirty="0"/>
              <a:t>если левый операнд оператора </a:t>
            </a:r>
            <a:r>
              <a:rPr lang="en-US" sz="2400" dirty="0"/>
              <a:t>|| </a:t>
            </a:r>
            <a:r>
              <a:rPr lang="ru-RU" sz="2400" dirty="0"/>
              <a:t>равен 1 то правый операнд также не вычисляется</a:t>
            </a:r>
          </a:p>
        </p:txBody>
      </p:sp>
    </p:spTree>
    <p:extLst>
      <p:ext uri="{BB962C8B-B14F-4D97-AF65-F5344CB8AC3E}">
        <p14:creationId xmlns:p14="http://schemas.microsoft.com/office/powerpoint/2010/main" val="1825907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Точки последовательности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412776"/>
            <a:ext cx="5400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||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 5;</a:t>
            </a:r>
          </a:p>
          <a:p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(100 %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3)</a:t>
            </a:r>
          </a:p>
          <a:p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Да"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 &amp;&amp; 100 %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3)</a:t>
            </a:r>
          </a:p>
          <a:p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Да"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15916" y="3897052"/>
            <a:ext cx="5454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=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функция f вызывается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736812"/>
            <a:ext cx="4824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= 0, функция f вызываться</a:t>
            </a:r>
            <a:b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будет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2708920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sqrt не должна принимать</a:t>
            </a:r>
            <a:b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отрицательных чисел - для них вызова не происходит </a:t>
            </a:r>
            <a:b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результат сразу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391980" y="4401108"/>
            <a:ext cx="54543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деление на ноль, программа</a:t>
            </a:r>
            <a:b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завершается с ошибкой</a:t>
            </a:r>
            <a:endParaRPr lang="ru-RU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391980" y="5193196"/>
            <a:ext cx="54543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деление выполняется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только,</a:t>
            </a:r>
            <a:b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если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9632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/>
          <p:cNvSpPr txBox="1">
            <a:spLocks/>
          </p:cNvSpPr>
          <p:nvPr/>
        </p:nvSpPr>
        <p:spPr>
          <a:xfrm>
            <a:off x="251520" y="188640"/>
            <a:ext cx="8712968" cy="9821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95536" y="1052736"/>
            <a:ext cx="83169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Угадай результат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8759" y="1767939"/>
            <a:ext cx="71738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da-DK" sz="22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++ &amp;&amp;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-- ||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2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2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-- || --</a:t>
            </a:r>
            <a:r>
              <a:rPr lang="fr-FR" sz="22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fr-FR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--) </a:t>
            </a:r>
            <a:r>
              <a:rPr lang="fr-FR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2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2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(++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|| --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|| --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--)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2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2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CF7ADF4-2A2D-45E6-9582-C89814D16F37}"/>
              </a:ext>
            </a:extLst>
          </p:cNvPr>
          <p:cNvSpPr/>
          <p:nvPr/>
        </p:nvSpPr>
        <p:spPr>
          <a:xfrm>
            <a:off x="7307179" y="2076353"/>
            <a:ext cx="1459799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111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01</a:t>
            </a:r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endParaRPr lang="ru-RU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111</a:t>
            </a:r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51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/>
          </p:cNvSpPr>
          <p:nvPr/>
        </p:nvSpPr>
        <p:spPr>
          <a:xfrm>
            <a:off x="179512" y="0"/>
            <a:ext cx="8712968" cy="148478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Ветвления</a:t>
            </a:r>
          </a:p>
          <a:p>
            <a: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Часто встречающаяся ошибка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700808"/>
            <a:ext cx="58326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&gt; b &gt; c"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3140968"/>
            <a:ext cx="32944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&gt; 1 &gt; 0 =&gt; true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501008"/>
            <a:ext cx="3449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&gt; 1 &gt; 1 =&gt; false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3861048"/>
            <a:ext cx="3449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&gt; 1 &gt; 0 =&gt; false</a:t>
            </a:r>
            <a:endParaRPr lang="ru-RU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5157192"/>
            <a:ext cx="6264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 &gt; b &gt; c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/>
          </a:p>
        </p:txBody>
      </p:sp>
      <p:cxnSp>
        <p:nvCxnSpPr>
          <p:cNvPr id="27" name="Прямая со стрелкой 26"/>
          <p:cNvCxnSpPr>
            <a:stCxn id="11" idx="2"/>
          </p:cNvCxnSpPr>
          <p:nvPr/>
        </p:nvCxnSpPr>
        <p:spPr>
          <a:xfrm flipH="1">
            <a:off x="2051720" y="2708920"/>
            <a:ext cx="5454606" cy="24482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2051720" y="1700808"/>
            <a:ext cx="403244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5976156" y="1484784"/>
            <a:ext cx="3060340" cy="122413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компилятор видит этот код следующим образом</a:t>
            </a: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Управляющие инструкции</a:t>
            </a:r>
            <a:endParaRPr lang="en-US" dirty="0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2780928"/>
            <a:ext cx="64043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b c =&gt;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результат операции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 b &gt; c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601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956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80000"/>
            </a:pPr>
            <a:r>
              <a:rPr lang="ru-RU" sz="2200" b="1" dirty="0"/>
              <a:t>1) 	Использование ограниченного числа</a:t>
            </a:r>
            <a:br>
              <a:rPr lang="en-US" sz="2200" b="1" dirty="0"/>
            </a:br>
            <a:r>
              <a:rPr lang="ru-RU" sz="2200" b="1" dirty="0"/>
              <a:t>управляющих конструкций (структур)</a:t>
            </a:r>
            <a:r>
              <a:rPr lang="en-US" sz="2200" b="1" dirty="0"/>
              <a:t>:</a:t>
            </a:r>
            <a:endParaRPr lang="ru-RU" sz="2200" b="1" dirty="0"/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 программе базовые конструкции могут быть вложены друг в друга произвольным образом</a:t>
            </a:r>
            <a:br>
              <a:rPr lang="en-US" sz="2200" dirty="0"/>
            </a:br>
            <a:r>
              <a:rPr lang="ru-RU" sz="2200" dirty="0"/>
              <a:t>но никаких других средств управления последовательностью выполнения инструкций не предусматривается</a:t>
            </a:r>
            <a:br>
              <a:rPr lang="ru-RU" sz="2200" dirty="0"/>
            </a:br>
            <a:r>
              <a:rPr lang="ru-RU" sz="2200" dirty="0"/>
              <a:t>(Инструкция </a:t>
            </a:r>
            <a:r>
              <a:rPr lang="ru-RU" sz="2000" strike="sngStrike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/>
              <a:t>не используется)</a:t>
            </a:r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Алгоритмические конструкции могут иметь только</a:t>
            </a:r>
            <a:br>
              <a:rPr lang="ru-RU" sz="2200" dirty="0"/>
            </a:br>
            <a:r>
              <a:rPr lang="ru-RU" sz="2200" b="1" dirty="0"/>
              <a:t>одну точку входа и одну – выхода</a:t>
            </a:r>
            <a:endParaRPr lang="ru-RU" sz="2200" dirty="0"/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Не допускается излишняя вложенность алгоритмических структур</a:t>
            </a:r>
            <a:br>
              <a:rPr lang="ru-RU" sz="2200" dirty="0"/>
            </a:br>
            <a:r>
              <a:rPr lang="ru-RU" sz="2200" dirty="0"/>
              <a:t>(не более 3-х уровней вложенности инструкции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200" dirty="0"/>
              <a:t>)</a:t>
            </a:r>
          </a:p>
          <a:p>
            <a:pPr marL="360363" lvl="1" indent="-360363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Не используются языковые конструкции с неочевидной семантикой и программистские «трюки»</a:t>
            </a:r>
          </a:p>
          <a:p>
            <a:pPr marL="534988" lvl="1" indent="-534988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0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58293"/>
            <a:ext cx="6552728" cy="49579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0" y="1340768"/>
            <a:ext cx="4192440" cy="2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1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856476" cy="5506123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2) 	Использование подпрограмм (процедур, функций)</a:t>
            </a:r>
            <a:br>
              <a:rPr lang="en-US" sz="2200" b="1" dirty="0"/>
            </a:br>
            <a:r>
              <a:rPr lang="ru-RU" sz="2200" b="1" dirty="0"/>
              <a:t>для структурирования программ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Повторяющиеся фрагменты программы оформляются в виде </a:t>
            </a:r>
            <a:r>
              <a:rPr lang="ru-RU" sz="2200" u="sng" dirty="0"/>
              <a:t>функций</a:t>
            </a:r>
            <a:br>
              <a:rPr lang="ru-RU" sz="2200" u="sng" dirty="0"/>
            </a:br>
            <a:r>
              <a:rPr lang="ru-RU" sz="2200" dirty="0"/>
              <a:t>(либо не повторяющиеся, но представляющие собой логически целостные вычислительные блоки)</a:t>
            </a:r>
            <a:r>
              <a:rPr lang="en-US" sz="2200" dirty="0"/>
              <a:t> </a:t>
            </a:r>
            <a:endParaRPr lang="ru-RU" sz="2200" dirty="0"/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 этом случае в тексте основной программы, вместо помещённого в функцию фрагмента, вставляется инструкция «Вызов функции». При выполнении такой инструкции работает вызванная функция.</a:t>
            </a:r>
            <a:br>
              <a:rPr lang="ru-RU" sz="2200" dirty="0"/>
            </a:br>
            <a:r>
              <a:rPr lang="ru-RU" sz="2200" dirty="0"/>
              <a:t>После неё продолжается исполнение основной программы, начиная</a:t>
            </a:r>
            <a:br>
              <a:rPr lang="ru-RU" sz="2200" dirty="0"/>
            </a:br>
            <a:r>
              <a:rPr lang="ru-RU" sz="2200" dirty="0"/>
              <a:t>с инструкции, следующей за командой «Вызов функции».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Каждая функция решает только одну логическую задачу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Функция имеет одну входную и одну выходную точку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Размер подпрограммы не превышает 100 инструкций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Число других функций, вызываемых из функции, не должно превышать 7</a:t>
            </a:r>
          </a:p>
          <a:p>
            <a:pPr marL="0" lvl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</a:pPr>
            <a:endParaRPr lang="ru-RU" sz="2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98215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Принципы структурного программирования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304764"/>
            <a:ext cx="8604956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lnSpc>
                <a:spcPct val="90000"/>
              </a:lnSpc>
              <a:buClr>
                <a:schemeClr val="hlink"/>
              </a:buClr>
              <a:buSzPct val="80000"/>
            </a:pPr>
            <a:r>
              <a:rPr lang="ru-RU" sz="2200" b="1" dirty="0"/>
              <a:t>3) 	Соблюдение специальных требований к оформлению текстов программ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Каждая функция начинается с комментариев, объясняющих ее назначение, назначение параметров,</a:t>
            </a:r>
            <a:br>
              <a:rPr lang="ru-RU" sz="2200" dirty="0"/>
            </a:br>
            <a:r>
              <a:rPr lang="ru-RU" sz="2200" dirty="0"/>
              <a:t>номер версии и дата последней модификации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Идентификаторы всех объектов программы должны быть смысловыми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Идентификаторы родственных объектов программы должны начинаться с одинакового префикса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В одной строке записывается не более одной инструкции</a:t>
            </a:r>
            <a:br>
              <a:rPr lang="ru-RU" sz="2200" dirty="0"/>
            </a:br>
            <a:r>
              <a:rPr lang="ru-RU" sz="2200" dirty="0"/>
              <a:t>(если только группа инструкций не выполняет общее действие)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Если для записи одной инструкции требуется больше, чем одна строка, все последующие строки записываются с отступами</a:t>
            </a:r>
          </a:p>
          <a:p>
            <a:pPr marL="360363" lvl="1" indent="-360363"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ru-RU" sz="2200" dirty="0"/>
              <a:t>Тела инструкций операторов цикла, ветвления и выбора записываются с отступами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Процедурное программирование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17596</TotalTime>
  <Words>5102</Words>
  <Application>Microsoft Office PowerPoint</Application>
  <PresentationFormat>Экран (4:3)</PresentationFormat>
  <Paragraphs>988</Paragraphs>
  <Slides>53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 New</vt:lpstr>
      <vt:lpstr>Wingdings</vt:lpstr>
      <vt:lpstr>Ретро</vt:lpstr>
      <vt:lpstr>1_Ретро</vt:lpstr>
      <vt:lpstr>Презентация PowerPoint</vt:lpstr>
      <vt:lpstr>Парадигмы программирования</vt:lpstr>
      <vt:lpstr>Парадигмы программирования</vt:lpstr>
      <vt:lpstr>Парадигмы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Принципы структурного программирования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Базовые управляющие структуры</vt:lpstr>
      <vt:lpstr>Принципы структурного программирования</vt:lpstr>
      <vt:lpstr>Принципы структурного программирования</vt:lpstr>
      <vt:lpstr>Базовые управляющие структуры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3.Процедурное программирование</dc:title>
  <dc:creator>.</dc:creator>
  <cp:lastModifiedBy>Ion</cp:lastModifiedBy>
  <cp:revision>831</cp:revision>
  <dcterms:created xsi:type="dcterms:W3CDTF">2017-05-18T18:58:30Z</dcterms:created>
  <dcterms:modified xsi:type="dcterms:W3CDTF">2022-03-05T22:55:16Z</dcterms:modified>
</cp:coreProperties>
</file>