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  <p:sldMasterId id="2147483675" r:id="rId2"/>
  </p:sldMasterIdLst>
  <p:notesMasterIdLst>
    <p:notesMasterId r:id="rId66"/>
  </p:notesMasterIdLst>
  <p:handoutMasterIdLst>
    <p:handoutMasterId r:id="rId67"/>
  </p:handoutMasterIdLst>
  <p:sldIdLst>
    <p:sldId id="353" r:id="rId3"/>
    <p:sldId id="354" r:id="rId4"/>
    <p:sldId id="526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681" r:id="rId20"/>
    <p:sldId id="369" r:id="rId21"/>
    <p:sldId id="527" r:id="rId22"/>
    <p:sldId id="529" r:id="rId23"/>
    <p:sldId id="530" r:id="rId24"/>
    <p:sldId id="531" r:id="rId25"/>
    <p:sldId id="676" r:id="rId26"/>
    <p:sldId id="532" r:id="rId27"/>
    <p:sldId id="534" r:id="rId28"/>
    <p:sldId id="535" r:id="rId29"/>
    <p:sldId id="536" r:id="rId30"/>
    <p:sldId id="537" r:id="rId31"/>
    <p:sldId id="538" r:id="rId32"/>
    <p:sldId id="541" r:id="rId33"/>
    <p:sldId id="542" r:id="rId34"/>
    <p:sldId id="540" r:id="rId35"/>
    <p:sldId id="543" r:id="rId36"/>
    <p:sldId id="544" r:id="rId37"/>
    <p:sldId id="545" r:id="rId38"/>
    <p:sldId id="677" r:id="rId39"/>
    <p:sldId id="375" r:id="rId40"/>
    <p:sldId id="547" r:id="rId41"/>
    <p:sldId id="564" r:id="rId42"/>
    <p:sldId id="563" r:id="rId43"/>
    <p:sldId id="682" r:id="rId44"/>
    <p:sldId id="565" r:id="rId45"/>
    <p:sldId id="566" r:id="rId46"/>
    <p:sldId id="378" r:id="rId47"/>
    <p:sldId id="433" r:id="rId48"/>
    <p:sldId id="434" r:id="rId49"/>
    <p:sldId id="436" r:id="rId50"/>
    <p:sldId id="437" r:id="rId51"/>
    <p:sldId id="438" r:id="rId52"/>
    <p:sldId id="435" r:id="rId53"/>
    <p:sldId id="483" r:id="rId54"/>
    <p:sldId id="439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9" r:id="rId63"/>
    <p:sldId id="548" r:id="rId64"/>
    <p:sldId id="549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етвления" id="{3F53EB9D-03CC-4EE2-9B4D-8478B75587F7}">
          <p14:sldIdLst>
            <p14:sldId id="353"/>
            <p14:sldId id="354"/>
            <p14:sldId id="526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681"/>
            <p14:sldId id="369"/>
            <p14:sldId id="527"/>
            <p14:sldId id="529"/>
            <p14:sldId id="530"/>
            <p14:sldId id="531"/>
            <p14:sldId id="676"/>
            <p14:sldId id="532"/>
            <p14:sldId id="534"/>
            <p14:sldId id="535"/>
            <p14:sldId id="536"/>
            <p14:sldId id="537"/>
            <p14:sldId id="538"/>
            <p14:sldId id="541"/>
            <p14:sldId id="542"/>
            <p14:sldId id="540"/>
            <p14:sldId id="543"/>
            <p14:sldId id="544"/>
            <p14:sldId id="545"/>
            <p14:sldId id="677"/>
            <p14:sldId id="375"/>
            <p14:sldId id="547"/>
          </p14:sldIdLst>
        </p14:section>
        <p14:section name="Циклы" id="{27EA5AB5-8C11-468F-A960-2EFD8CBFB727}">
          <p14:sldIdLst>
            <p14:sldId id="564"/>
            <p14:sldId id="563"/>
            <p14:sldId id="682"/>
            <p14:sldId id="565"/>
            <p14:sldId id="566"/>
            <p14:sldId id="378"/>
            <p14:sldId id="433"/>
            <p14:sldId id="434"/>
            <p14:sldId id="436"/>
            <p14:sldId id="437"/>
            <p14:sldId id="438"/>
            <p14:sldId id="435"/>
            <p14:sldId id="483"/>
            <p14:sldId id="439"/>
            <p14:sldId id="441"/>
            <p14:sldId id="442"/>
            <p14:sldId id="443"/>
            <p14:sldId id="444"/>
            <p14:sldId id="445"/>
            <p14:sldId id="446"/>
            <p14:sldId id="447"/>
            <p14:sldId id="449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B"/>
    <a:srgbClr val="0000FF"/>
    <a:srgbClr val="117EA7"/>
    <a:srgbClr val="117FA7"/>
    <a:srgbClr val="000080"/>
    <a:srgbClr val="6F008A"/>
    <a:srgbClr val="E8F7FC"/>
    <a:srgbClr val="008000"/>
    <a:srgbClr val="487784"/>
    <a:srgbClr val="659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1" autoAdjust="0"/>
    <p:restoredTop sz="74049" autoAdjust="0"/>
  </p:normalViewPr>
  <p:slideViewPr>
    <p:cSldViewPr>
      <p:cViewPr varScale="1">
        <p:scale>
          <a:sx n="85" d="100"/>
          <a:sy n="85" d="100"/>
        </p:scale>
        <p:origin x="22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28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этой программе пришлось объявить переменные в одной строке, чтобы код поместился</a:t>
            </a:r>
            <a:r>
              <a:rPr lang="ru-RU" baseline="0" dirty="0"/>
              <a:t> на слайде</a:t>
            </a:r>
            <a:r>
              <a:rPr lang="ru-RU" dirty="0"/>
              <a:t>. В среде разработки нет ограничения</a:t>
            </a:r>
            <a:r>
              <a:rPr lang="ru-RU" baseline="0" dirty="0"/>
              <a:t> на длину программы, поэтому лучше объявлять каждую переменную в своей строке.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09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Приоритет операции </a:t>
            </a:r>
            <a:r>
              <a:rPr lang="en-US" dirty="0"/>
              <a:t>?:</a:t>
            </a:r>
            <a:r>
              <a:rPr lang="en-US" baseline="0" dirty="0"/>
              <a:t> </a:t>
            </a:r>
            <a:r>
              <a:rPr lang="ru-RU" baseline="0" dirty="0"/>
              <a:t>выше оператора =</a:t>
            </a:r>
          </a:p>
          <a:p>
            <a:r>
              <a:rPr lang="ru-RU" baseline="0" dirty="0"/>
              <a:t>поэтому во втором примере скобки не нужны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Заменяем оператор ветвления на условный оператор в</a:t>
            </a:r>
            <a:r>
              <a:rPr lang="ru-RU" baseline="0" dirty="0"/>
              <a:t> последней разобранной нами программе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71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Можем</a:t>
            </a:r>
            <a:r>
              <a:rPr lang="ru-RU" baseline="0" dirty="0"/>
              <a:t> заменить ещё один оператор ветвления на условный оператор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6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Лучше</a:t>
            </a:r>
            <a:r>
              <a:rPr lang="ru-RU" baseline="0" dirty="0"/>
              <a:t> так не делать – код становится трудно читаемым, и необходимы скобки, чтобы явно разделить части отдельных тернарных операторов.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66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?: </a:t>
            </a:r>
            <a:r>
              <a:rPr lang="ru-RU" dirty="0"/>
              <a:t>получается</a:t>
            </a:r>
            <a:r>
              <a:rPr lang="ru-RU" baseline="0" dirty="0"/>
              <a:t> как</a:t>
            </a:r>
            <a:endParaRPr lang="en-US" dirty="0"/>
          </a:p>
          <a:p>
            <a:r>
              <a:rPr lang="ru-RU" dirty="0"/>
              <a:t>облегчённая версия блока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-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ru-RU" dirty="0"/>
              <a:t>ВАЖНО: операнды справа от ? должны быть приводимы к одному типу иначе будет ошибка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3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switch - </a:t>
            </a:r>
            <a:r>
              <a:rPr lang="ru-RU" baseline="0" dirty="0"/>
              <a:t>оператор множественного выбора</a:t>
            </a:r>
            <a:r>
              <a:rPr lang="en-US" baseline="0" dirty="0"/>
              <a:t>.</a:t>
            </a:r>
          </a:p>
          <a:p>
            <a:r>
              <a:rPr lang="ru-RU" baseline="0" dirty="0"/>
              <a:t>Позволяет выбрать и выполнить одну из набора инструкций в зависимости от значения переменной.</a:t>
            </a:r>
          </a:p>
          <a:p>
            <a:endParaRPr lang="ru-RU" baseline="0" dirty="0"/>
          </a:p>
          <a:p>
            <a:r>
              <a:rPr lang="ru-RU" baseline="0" dirty="0"/>
              <a:t>Ограничение: можно использовать только константы (</a:t>
            </a:r>
            <a:r>
              <a:rPr lang="en-US" baseline="0" dirty="0"/>
              <a:t>switch </a:t>
            </a:r>
            <a:r>
              <a:rPr lang="ru-RU" baseline="0" dirty="0"/>
              <a:t>превращается в одну ассемблерную инструкцию, а она работает только с константами).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2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Ограничение: можно использовать только константы (</a:t>
            </a:r>
            <a:r>
              <a:rPr lang="en-US" baseline="0" dirty="0"/>
              <a:t>switch </a:t>
            </a:r>
            <a:r>
              <a:rPr lang="ru-RU" baseline="0" dirty="0"/>
              <a:t>превращается в одну ассемблерную инструкцию, а она работает только с константами).</a:t>
            </a:r>
          </a:p>
          <a:p>
            <a:endParaRPr lang="ru-RU" baseline="0" dirty="0"/>
          </a:p>
          <a:p>
            <a:r>
              <a:rPr lang="ru-RU" baseline="0" dirty="0"/>
              <a:t>Оператор </a:t>
            </a:r>
            <a:r>
              <a:rPr lang="en-US" baseline="0" dirty="0"/>
              <a:t>break</a:t>
            </a:r>
            <a:r>
              <a:rPr lang="ru-RU" baseline="0" dirty="0"/>
              <a:t> завершает выполнение ветки </a:t>
            </a:r>
            <a:r>
              <a:rPr lang="en-US" baseline="0" dirty="0"/>
              <a:t>case. </a:t>
            </a:r>
            <a:r>
              <a:rPr lang="ru-RU" baseline="0" dirty="0"/>
              <a:t>Программа продолжает выполняться после закрывающей скобки оператора </a:t>
            </a:r>
            <a:r>
              <a:rPr lang="en-US" baseline="0" dirty="0"/>
              <a:t>switch.</a:t>
            </a:r>
          </a:p>
          <a:p>
            <a:r>
              <a:rPr lang="ru-RU" baseline="0" dirty="0"/>
              <a:t>Внутри одного блока </a:t>
            </a:r>
            <a:r>
              <a:rPr lang="en-US" baseline="0" dirty="0"/>
              <a:t>case </a:t>
            </a:r>
            <a:r>
              <a:rPr lang="ru-RU" baseline="0" dirty="0"/>
              <a:t>может быть более одной инструкции </a:t>
            </a:r>
            <a:r>
              <a:rPr lang="en-US" baseline="0" dirty="0"/>
              <a:t>break</a:t>
            </a:r>
            <a:r>
              <a:rPr lang="ru-RU" baseline="0" dirty="0"/>
              <a:t>, например, при использовании оператора </a:t>
            </a:r>
            <a:r>
              <a:rPr lang="en-US" baseline="0" dirty="0"/>
              <a:t>if</a:t>
            </a:r>
            <a:r>
              <a:rPr lang="ru-RU" baseline="0" dirty="0"/>
              <a:t>.</a:t>
            </a:r>
            <a:endParaRPr lang="en-US" baseline="0" dirty="0"/>
          </a:p>
          <a:p>
            <a:r>
              <a:rPr lang="ru-RU" baseline="0" dirty="0"/>
              <a:t>Если оператор </a:t>
            </a:r>
            <a:r>
              <a:rPr lang="en-US" baseline="0" dirty="0"/>
              <a:t>break </a:t>
            </a:r>
            <a:r>
              <a:rPr lang="ru-RU" baseline="0" dirty="0"/>
              <a:t>не ставить, то выполнение продолжится автоматически со следующего </a:t>
            </a:r>
            <a:r>
              <a:rPr lang="en-US" baseline="0" dirty="0"/>
              <a:t>case</a:t>
            </a:r>
            <a:r>
              <a:rPr lang="ru-RU" baseline="0" dirty="0"/>
              <a:t>, не зависимо от значения выражения.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58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05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Напишем программу и попробуем</a:t>
            </a:r>
            <a:r>
              <a:rPr lang="ru-RU" baseline="0" dirty="0"/>
              <a:t> её улучшить.</a:t>
            </a:r>
          </a:p>
          <a:p>
            <a:r>
              <a:rPr lang="ru-RU" baseline="0" dirty="0"/>
              <a:t>Самый первый "сырой" вариант.</a:t>
            </a:r>
          </a:p>
          <a:p>
            <a:r>
              <a:rPr lang="ru-RU" baseline="0" dirty="0"/>
              <a:t>Замечаем, что три результата не могут иметь место одновременно:</a:t>
            </a:r>
          </a:p>
          <a:p>
            <a:r>
              <a:rPr lang="ru-RU" baseline="0" dirty="0"/>
              <a:t>дописываем </a:t>
            </a:r>
            <a:r>
              <a:rPr lang="en-US" baseline="0" dirty="0"/>
              <a:t>else</a:t>
            </a:r>
            <a:r>
              <a:rPr lang="ru-RU" baseline="0" dirty="0"/>
              <a:t>-</a:t>
            </a:r>
            <a:r>
              <a:rPr lang="en-US" baseline="0" dirty="0"/>
              <a:t>if, </a:t>
            </a:r>
            <a:r>
              <a:rPr lang="ru-RU" baseline="0" dirty="0"/>
              <a:t>чтобы указать это свойство явно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19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08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Точно</a:t>
            </a:r>
            <a:r>
              <a:rPr lang="ru-RU" baseline="0" dirty="0"/>
              <a:t> так же нет смысла ставить </a:t>
            </a:r>
            <a:r>
              <a:rPr lang="en-US" baseline="0" dirty="0"/>
              <a:t>break </a:t>
            </a:r>
            <a:r>
              <a:rPr lang="ru-RU" baseline="0" dirty="0"/>
              <a:t>после оператора </a:t>
            </a:r>
            <a:r>
              <a:rPr lang="en-US" baseline="0" dirty="0"/>
              <a:t>return</a:t>
            </a:r>
            <a:r>
              <a:rPr lang="ru-RU" baseline="0" dirty="0"/>
              <a:t>, который завершает выполнение текущей функции.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3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60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Чаще всего использование как со</a:t>
            </a:r>
            <a:r>
              <a:rPr lang="ru-RU" baseline="0" dirty="0"/>
              <a:t> значением переменной 3 является следствием пропущенного </a:t>
            </a:r>
            <a:r>
              <a:rPr lang="en-US" baseline="0" dirty="0"/>
              <a:t>break, </a:t>
            </a:r>
            <a:r>
              <a:rPr lang="ru-RU" baseline="0" dirty="0"/>
              <a:t>поэтому последние версии компиляторов выдают тут предупреждение. Хотя иногда именно такое использование и является задуманным.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832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компилировать программу под конкретный стандарт </a:t>
            </a:r>
            <a:r>
              <a:rPr lang="en-US" dirty="0"/>
              <a:t>C++</a:t>
            </a:r>
            <a:r>
              <a:rPr lang="ru-RU" dirty="0"/>
              <a:t> стоит указать его в свойствах проекта.</a:t>
            </a:r>
          </a:p>
          <a:p>
            <a:r>
              <a:rPr lang="ru-RU" dirty="0"/>
              <a:t>Меню:</a:t>
            </a:r>
            <a:r>
              <a:rPr lang="en-US" dirty="0"/>
              <a:t> Project\&lt;Project name&gt; Properties…</a:t>
            </a:r>
          </a:p>
          <a:p>
            <a:r>
              <a:rPr lang="ru-RU" dirty="0"/>
              <a:t>Пункт настроек: </a:t>
            </a:r>
            <a:r>
              <a:rPr lang="en-US" dirty="0"/>
              <a:t>Configuration Properties \ C/C++ \Language\C++Language standard</a:t>
            </a:r>
          </a:p>
          <a:p>
            <a:r>
              <a:rPr lang="ru-RU" dirty="0"/>
              <a:t>Рекомендую выбирать последний доступный.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51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881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30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923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Какой оператор использовать </a:t>
            </a:r>
            <a:r>
              <a:rPr lang="en-US" dirty="0"/>
              <a:t>switch</a:t>
            </a:r>
            <a:r>
              <a:rPr lang="en-US" baseline="0" dirty="0"/>
              <a:t> </a:t>
            </a:r>
            <a:r>
              <a:rPr lang="ru-RU" baseline="0" dirty="0"/>
              <a:t>или набор </a:t>
            </a:r>
            <a:r>
              <a:rPr lang="en-US" baseline="0" dirty="0"/>
              <a:t>if-</a:t>
            </a:r>
            <a:r>
              <a:rPr lang="en-US" baseline="0" dirty="0" err="1"/>
              <a:t>elseif</a:t>
            </a:r>
            <a:r>
              <a:rPr lang="en-US" baseline="0" dirty="0"/>
              <a:t> </a:t>
            </a:r>
            <a:r>
              <a:rPr lang="ru-RU" baseline="0" dirty="0"/>
              <a:t>остаётся на усмотрение разработчика.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017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74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Замечаем</a:t>
            </a:r>
            <a:r>
              <a:rPr lang="ru-RU" baseline="0" dirty="0"/>
              <a:t> что в первом операторе </a:t>
            </a:r>
            <a:r>
              <a:rPr lang="en-US" baseline="0" dirty="0"/>
              <a:t>if </a:t>
            </a:r>
            <a:r>
              <a:rPr lang="ru-RU" baseline="0" dirty="0"/>
              <a:t>уже обработан случай, когда переменная </a:t>
            </a:r>
            <a:r>
              <a:rPr lang="en-US" baseline="0" dirty="0"/>
              <a:t>a </a:t>
            </a:r>
            <a:r>
              <a:rPr lang="ru-RU" baseline="0" dirty="0"/>
              <a:t>наименьшая =</a:t>
            </a:r>
            <a:r>
              <a:rPr lang="en-US" baseline="0" dirty="0"/>
              <a:t>&gt;</a:t>
            </a:r>
            <a:r>
              <a:rPr lang="ru-RU" baseline="0" dirty="0"/>
              <a:t>в последующих операторах можно исключить эту проверку</a:t>
            </a:r>
          </a:p>
          <a:p>
            <a:r>
              <a:rPr lang="ru-RU" baseline="0" dirty="0"/>
              <a:t>аналогично в третьем операторе </a:t>
            </a:r>
            <a:r>
              <a:rPr lang="en-US" baseline="0" dirty="0"/>
              <a:t>if </a:t>
            </a:r>
            <a:r>
              <a:rPr lang="ru-RU" baseline="0" dirty="0"/>
              <a:t>исключаем проверку что с </a:t>
            </a:r>
            <a:r>
              <a:rPr lang="en-US" baseline="0" dirty="0"/>
              <a:t>&lt;</a:t>
            </a:r>
            <a:r>
              <a:rPr lang="ru-RU" baseline="0" dirty="0"/>
              <a:t>= </a:t>
            </a:r>
            <a:r>
              <a:rPr lang="en-US" baseline="0" dirty="0"/>
              <a:t>b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6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50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0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данном случае константы </a:t>
            </a:r>
            <a:r>
              <a:rPr lang="en-US" baseline="0" dirty="0" err="1"/>
              <a:t>WithRand</a:t>
            </a:r>
            <a:r>
              <a:rPr lang="ru-RU" baseline="0" dirty="0"/>
              <a:t> </a:t>
            </a:r>
            <a:r>
              <a:rPr lang="ru-RU" baseline="0" dirty="0" err="1"/>
              <a:t>приобритает</a:t>
            </a:r>
            <a:r>
              <a:rPr lang="ru-RU" baseline="0" dirty="0"/>
              <a:t> значение </a:t>
            </a:r>
            <a:r>
              <a:rPr lang="en-US" baseline="0" dirty="0"/>
              <a:t>2,</a:t>
            </a:r>
          </a:p>
          <a:p>
            <a:r>
              <a:rPr lang="ru-RU" baseline="0" dirty="0"/>
              <a:t>а </a:t>
            </a:r>
            <a:r>
              <a:rPr lang="en-US" baseline="0" dirty="0" err="1"/>
              <a:t>ByUser</a:t>
            </a:r>
            <a:r>
              <a:rPr lang="en-US" baseline="0" dirty="0"/>
              <a:t> = 3.</a:t>
            </a:r>
            <a:endParaRPr lang="ru-RU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Значения констант можно инициализировать не только литералами, но и выражениями включающими наряду с литералами другие именованные константы, то есть любым выражением, которое может быть вычислено во время компиляции.</a:t>
            </a:r>
          </a:p>
          <a:p>
            <a:endParaRPr lang="ru-RU" baseline="0" dirty="0"/>
          </a:p>
          <a:p>
            <a:r>
              <a:rPr lang="ru-RU" baseline="0" dirty="0"/>
              <a:t>В последней версии языка можно объявить перечисление с другим базовым типом (например,</a:t>
            </a:r>
            <a:r>
              <a:rPr lang="en-US" baseline="0" dirty="0"/>
              <a:t> unsigned char)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67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Ввод можно было бы организовать</a:t>
            </a:r>
            <a:r>
              <a:rPr lang="ru-RU" baseline="0" dirty="0"/>
              <a:t> в переменную типа </a:t>
            </a:r>
            <a:r>
              <a:rPr lang="en-US" baseline="0" dirty="0" err="1"/>
              <a:t>enmArrayInit</a:t>
            </a:r>
            <a:r>
              <a:rPr lang="ru-RU" baseline="0" dirty="0"/>
              <a:t> с помощью оператора </a:t>
            </a:r>
            <a:r>
              <a:rPr lang="en-US" baseline="0" dirty="0"/>
              <a:t>reinterpret_cast, </a:t>
            </a:r>
            <a:r>
              <a:rPr lang="ru-RU" baseline="0" dirty="0"/>
              <a:t>но</a:t>
            </a:r>
            <a:r>
              <a:rPr lang="en-US" baseline="0" dirty="0"/>
              <a:t> </a:t>
            </a:r>
            <a:r>
              <a:rPr lang="ru-RU" baseline="0" dirty="0"/>
              <a:t>его мы будем использовать только после прохождения темы ссылки. Поэтому пока промежуточное решение.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59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Например часто в виде перечислений оформляют результаты выполнения функций:</a:t>
            </a:r>
          </a:p>
          <a:p>
            <a:r>
              <a:rPr lang="ru-RU" baseline="0" dirty="0"/>
              <a:t>функция чтения данных из файла может вернуть</a:t>
            </a:r>
            <a:br>
              <a:rPr lang="en-US" baseline="0" dirty="0"/>
            </a:br>
            <a:r>
              <a:rPr lang="en-US" baseline="0" dirty="0"/>
              <a:t>OK (</a:t>
            </a:r>
            <a:r>
              <a:rPr lang="ru-RU" baseline="0" dirty="0"/>
              <a:t>операция выполнена успешно), или какой либо "код ошибки" (файл не существует, файл пуст, доступ к файлу запрещён, файл повреждён).</a:t>
            </a:r>
          </a:p>
          <a:p>
            <a:r>
              <a:rPr lang="ru-RU" baseline="0" dirty="0"/>
              <a:t>Таких функций в программе может существовать множество и наборы возвращаемых ошибок могут отличаться, но во всех них будет значение </a:t>
            </a:r>
            <a:r>
              <a:rPr lang="en-US" baseline="0" dirty="0"/>
              <a:t>OK (</a:t>
            </a:r>
            <a:r>
              <a:rPr lang="ru-RU" baseline="0" dirty="0"/>
              <a:t>операция выполнена успешно</a:t>
            </a:r>
            <a:r>
              <a:rPr lang="en-US" baseline="0" dirty="0"/>
              <a:t>)</a:t>
            </a:r>
            <a:r>
              <a:rPr lang="ru-RU" baseline="0" dirty="0"/>
              <a:t>.</a:t>
            </a:r>
          </a:p>
          <a:p>
            <a:endParaRPr lang="ru-RU" baseline="0" dirty="0"/>
          </a:p>
          <a:p>
            <a:r>
              <a:rPr lang="ru-RU" baseline="0" dirty="0"/>
              <a:t>При указанном на слайде подходе при каждом обращении к константам набора придётся всегда прописывать имя </a:t>
            </a:r>
            <a:r>
              <a:rPr lang="en-US" baseline="0" dirty="0"/>
              <a:t>namespace, </a:t>
            </a:r>
            <a:r>
              <a:rPr lang="ru-RU" baseline="0" dirty="0"/>
              <a:t>однако есть и плюс: чтобы вспомнить точное имя константы достаточно указать его пространство имён и оператор </a:t>
            </a:r>
            <a:r>
              <a:rPr lang="en-US" baseline="0" dirty="0"/>
              <a:t>:: </a:t>
            </a:r>
            <a:r>
              <a:rPr lang="ru-RU" baseline="0" dirty="0"/>
              <a:t>- среда разработки подскажет варианты из этого перечисления.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99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68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44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явных преобразований к типу </a:t>
            </a:r>
            <a:r>
              <a:rPr lang="en-US" dirty="0"/>
              <a:t>int </a:t>
            </a:r>
            <a:r>
              <a:rPr lang="ru-RU" dirty="0"/>
              <a:t>не минус, а плюс перечислений </a:t>
            </a:r>
            <a:r>
              <a:rPr lang="en-US" dirty="0" err="1"/>
              <a:t>enum</a:t>
            </a:r>
            <a:r>
              <a:rPr lang="en-US" dirty="0"/>
              <a:t> class</a:t>
            </a:r>
            <a:r>
              <a:rPr lang="ru-RU" dirty="0"/>
              <a:t>.</a:t>
            </a:r>
          </a:p>
          <a:p>
            <a:r>
              <a:rPr lang="ru-RU" dirty="0"/>
              <a:t>Это полностью исключает возможность ошибок сравнения двух значений из разных перечислений, которые часто можно сделать по невнимательности при использовании просто </a:t>
            </a:r>
            <a:r>
              <a:rPr lang="en-US" dirty="0" err="1"/>
              <a:t>enum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лабораторных работах программы достаточно короткие и вряд</a:t>
            </a:r>
            <a:r>
              <a:rPr lang="en-US" dirty="0"/>
              <a:t> </a:t>
            </a:r>
            <a:r>
              <a:rPr lang="ru-RU" dirty="0"/>
              <a:t>ли вы прочувствуете эту разницу. Поэтому просто рекомендую привыкать на будущее использовать </a:t>
            </a:r>
            <a:r>
              <a:rPr lang="en-US" dirty="0" err="1"/>
              <a:t>enum</a:t>
            </a:r>
            <a:r>
              <a:rPr lang="en-US" dirty="0"/>
              <a:t> class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816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Замечание: в</a:t>
            </a:r>
            <a:r>
              <a:rPr lang="ru-RU" baseline="0" dirty="0"/>
              <a:t> современных проектах на </a:t>
            </a:r>
            <a:r>
              <a:rPr lang="en-US" baseline="0" dirty="0"/>
              <a:t>C++ </a:t>
            </a:r>
            <a:r>
              <a:rPr lang="en-US" dirty="0"/>
              <a:t>switch </a:t>
            </a:r>
            <a:r>
              <a:rPr lang="ru-RU" baseline="0" dirty="0"/>
              <a:t>практически не используется поскольку его функциональность полностью заменяется использованием принципа наследования из парадигмы объектно-ориентированного программирования, но об этом поговорим во втором семестре, а пока использование </a:t>
            </a:r>
            <a:r>
              <a:rPr lang="en-US" baseline="0" dirty="0"/>
              <a:t>switch </a:t>
            </a:r>
            <a:r>
              <a:rPr lang="ru-RU" baseline="0"/>
              <a:t>рекомендуется – потом будет легче разобраться с объектно-ориентированным программированием.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31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74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уберём лишние</a:t>
            </a:r>
            <a:r>
              <a:rPr lang="ru-RU" baseline="0" dirty="0"/>
              <a:t> </a:t>
            </a:r>
            <a:r>
              <a:rPr lang="ru-RU" dirty="0"/>
              <a:t>скобки, поскольку уже знаем приоритеты операций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331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– посвящение</a:t>
            </a:r>
          </a:p>
          <a:p>
            <a:r>
              <a:rPr lang="ru-RU" dirty="0"/>
              <a:t>Чарлз Беббидж</a:t>
            </a:r>
          </a:p>
          <a:p>
            <a:r>
              <a:rPr lang="ru-RU" dirty="0"/>
              <a:t>Разработал разностную машину (калькулятор на шестерёнках, позволял рассчитывать корни квадратных уравнений).</a:t>
            </a:r>
          </a:p>
          <a:p>
            <a:r>
              <a:rPr lang="ru-RU" dirty="0"/>
              <a:t>Разработал проект первой аналитической машины (уже прообраз компьютера, который мог выполнять программы). Построена не была, поскольку точность изготовления шестерёнок в том времени не позволила сделать действующий образец.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91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– посвящение</a:t>
            </a:r>
          </a:p>
          <a:p>
            <a:r>
              <a:rPr lang="ru-RU" dirty="0"/>
              <a:t>Ада Лавлейс</a:t>
            </a:r>
            <a:r>
              <a:rPr lang="ru-RU" baseline="0" dirty="0"/>
              <a:t> и разностная машина Чарльза Беббиджа</a:t>
            </a:r>
            <a:r>
              <a:rPr lang="en-US" baseline="0" dirty="0"/>
              <a:t>.</a:t>
            </a:r>
          </a:p>
          <a:p>
            <a:r>
              <a:rPr lang="ru-RU" dirty="0"/>
              <a:t>Ада Лавлейс</a:t>
            </a:r>
            <a:r>
              <a:rPr lang="ru-RU" baseline="0" dirty="0"/>
              <a:t> </a:t>
            </a:r>
            <a:r>
              <a:rPr lang="en-US" baseline="0" dirty="0"/>
              <a:t> -</a:t>
            </a:r>
            <a:r>
              <a:rPr lang="ru-RU" baseline="0" dirty="0"/>
              <a:t> первая программистка (и первый программист) в истории.</a:t>
            </a:r>
          </a:p>
          <a:p>
            <a:r>
              <a:rPr lang="ru-RU" baseline="0" dirty="0"/>
              <a:t>Она написала первую программу для аналитической машины Чарльза Беббиджа,</a:t>
            </a:r>
          </a:p>
          <a:p>
            <a:r>
              <a:rPr lang="ru-RU" baseline="0" dirty="0"/>
              <a:t>где впервые употребила понятия "ячейка памяти" и "цикл".</a:t>
            </a:r>
          </a:p>
          <a:p>
            <a:r>
              <a:rPr lang="ru-RU" baseline="0" dirty="0"/>
              <a:t>Аналитическая машина к сожалению так и не была построена.</a:t>
            </a:r>
          </a:p>
          <a:p>
            <a:r>
              <a:rPr lang="ru-RU" baseline="0" dirty="0"/>
              <a:t>Возможно, если бы она не умерла из-за болезни слишком рано (в 36 лет), компьютеры появились бы горазда раньше середины 20 века.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20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Аналитическая машина Беббиджа (современная версия по чертежам автора)</a:t>
            </a:r>
            <a:r>
              <a:rPr lang="ru-RU" baseline="0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404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Ада Лавлейс</a:t>
            </a:r>
            <a:r>
              <a:rPr lang="ru-RU" baseline="0" dirty="0"/>
              <a:t> в разные периоды жизни.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23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Стивен Вольфрам </a:t>
            </a:r>
            <a:r>
              <a:rPr lang="ru-RU" baseline="0" dirty="0"/>
              <a:t>и разностная машина Чарльза Беббиджа.</a:t>
            </a:r>
          </a:p>
          <a:p>
            <a:r>
              <a:rPr lang="ru-RU" baseline="0" dirty="0"/>
              <a:t>Все фотографии из посвящения взяты из статьи </a:t>
            </a:r>
            <a:r>
              <a:rPr lang="ru-RU" dirty="0"/>
              <a:t>Стивена Вольфрама,</a:t>
            </a:r>
            <a:r>
              <a:rPr lang="ru-RU" baseline="0" dirty="0"/>
              <a:t> перевод которой доступен по адресу:</a:t>
            </a:r>
            <a:endParaRPr lang="ru-RU" dirty="0"/>
          </a:p>
          <a:p>
            <a:r>
              <a:rPr lang="en-US" dirty="0"/>
              <a:t>https://habr.com/ru/company/wolfram/blog/303552/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126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Краткое</a:t>
            </a:r>
            <a:r>
              <a:rPr lang="ru-RU" baseline="0" dirty="0"/>
              <a:t> содержание текущей лекции: будут рассмотрены циклы трёх видов.</a:t>
            </a:r>
          </a:p>
          <a:p>
            <a:r>
              <a:rPr lang="ru-RU" baseline="0" dirty="0"/>
              <a:t>Также это три вопроса на экзамене.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20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21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этой программе нет вызова </a:t>
            </a:r>
            <a:r>
              <a:rPr lang="en-US" baseline="0" dirty="0"/>
              <a:t>getch</a:t>
            </a:r>
            <a:r>
              <a:rPr lang="ru-RU" baseline="0" dirty="0"/>
              <a:t>()</a:t>
            </a:r>
            <a:r>
              <a:rPr lang="en-US" baseline="0" dirty="0"/>
              <a:t> </a:t>
            </a:r>
            <a:r>
              <a:rPr lang="ru-RU" baseline="0" dirty="0"/>
              <a:t>в конце потому что мы итак задерживаем выполнение.</a:t>
            </a:r>
            <a:endParaRPr lang="en-US" baseline="0" dirty="0"/>
          </a:p>
          <a:p>
            <a:r>
              <a:rPr lang="ru-RU" baseline="0" dirty="0"/>
              <a:t>Рекомендую запустить эту программу и посмотреть какие коды отображаются для разных клавиш,</a:t>
            </a:r>
          </a:p>
          <a:p>
            <a:r>
              <a:rPr lang="ru-RU" baseline="0" dirty="0"/>
              <a:t>особенно функциональных (</a:t>
            </a:r>
            <a:r>
              <a:rPr lang="en-US" baseline="0" dirty="0"/>
              <a:t>Esc, Enter, Backspace, F1-F12, Insert, Home, End, Delete</a:t>
            </a:r>
            <a:r>
              <a:rPr lang="ru-RU" baseline="0" dirty="0"/>
              <a:t>, стрелок</a:t>
            </a:r>
            <a:r>
              <a:rPr lang="en-US" baseline="0" dirty="0"/>
              <a:t>)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165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Альтернативный способ преобразования типа переменной из символьного </a:t>
            </a:r>
            <a:r>
              <a:rPr lang="en-US" baseline="0" dirty="0"/>
              <a:t>char </a:t>
            </a:r>
            <a:r>
              <a:rPr lang="ru-RU" baseline="0" dirty="0"/>
              <a:t>в числовой </a:t>
            </a:r>
            <a:r>
              <a:rPr lang="en-US" baseline="0" dirty="0"/>
              <a:t>int.</a:t>
            </a:r>
          </a:p>
          <a:p>
            <a:r>
              <a:rPr lang="ru-RU" baseline="0" dirty="0"/>
              <a:t>Наряду с методом с прошлого слайда это самый короткий способ.</a:t>
            </a:r>
          </a:p>
          <a:p>
            <a:r>
              <a:rPr lang="ru-RU" baseline="0" dirty="0"/>
              <a:t>Однако метод на прошлом слайде не обладает универсальностью: им можно выполнить не любое преобразование.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0128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Самый правильный тип преобразования типа переменной: этот метод не только позволяет указать к какому типу выполнять преобразование, но и выбрать метод преобразования. Пока что мы знаем только преобразование </a:t>
            </a:r>
            <a:r>
              <a:rPr lang="en-US" baseline="0" dirty="0"/>
              <a:t>static_cast</a:t>
            </a:r>
            <a:r>
              <a:rPr lang="ru-RU" baseline="0" dirty="0"/>
              <a:t>, но можно уже сейчас привыкать.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03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улучшить этот алгоритм нельзя, пытаемся использовать</a:t>
            </a:r>
            <a:r>
              <a:rPr lang="ru-RU" baseline="0" dirty="0"/>
              <a:t> другую идею.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6713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Код клавиши </a:t>
            </a:r>
            <a:r>
              <a:rPr lang="en-US" baseline="0" dirty="0"/>
              <a:t>ESC </a:t>
            </a:r>
            <a:r>
              <a:rPr lang="ru-RU" baseline="0" dirty="0"/>
              <a:t>я посмотрел в справочнике, но это магическая  константа и от неё нужно избавиться.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0169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файле </a:t>
            </a:r>
            <a:r>
              <a:rPr lang="en-US" baseline="0" dirty="0"/>
              <a:t>windows.h </a:t>
            </a:r>
            <a:r>
              <a:rPr lang="ru-RU" baseline="0" dirty="0"/>
              <a:t>включены объявления кодов всех клавиш на клавиатуре (используя пункт меню </a:t>
            </a:r>
            <a:r>
              <a:rPr lang="en-US" baseline="0" dirty="0"/>
              <a:t>"Find definition" </a:t>
            </a:r>
            <a:r>
              <a:rPr lang="ru-RU" baseline="0" dirty="0"/>
              <a:t>на идентификаторе </a:t>
            </a:r>
            <a:r>
              <a:rPr lang="en-US" baseline="0" dirty="0"/>
              <a:t>VK_ESCAPE </a:t>
            </a:r>
            <a:r>
              <a:rPr lang="ru-RU" baseline="0" dirty="0"/>
              <a:t>можно посмотреть где они объявлены и названия других клавиш.</a:t>
            </a:r>
          </a:p>
          <a:p>
            <a:r>
              <a:rPr lang="ru-RU" baseline="0" dirty="0"/>
              <a:t>Префикс </a:t>
            </a:r>
            <a:r>
              <a:rPr lang="en-US" baseline="0" dirty="0"/>
              <a:t>VK_ </a:t>
            </a:r>
            <a:r>
              <a:rPr lang="ru-RU" baseline="0" dirty="0"/>
              <a:t>означает </a:t>
            </a:r>
            <a:r>
              <a:rPr lang="en-US" baseline="0" dirty="0"/>
              <a:t>virtual key, </a:t>
            </a:r>
            <a:r>
              <a:rPr lang="ru-RU" baseline="0" dirty="0"/>
              <a:t>то есть виртуальный код клавиши.</a:t>
            </a:r>
          </a:p>
          <a:p>
            <a:r>
              <a:rPr lang="ru-RU" baseline="0" dirty="0"/>
              <a:t>Виртуальные коды большинства клавиш совпадают с кодами </a:t>
            </a:r>
            <a:r>
              <a:rPr lang="en-US" baseline="0" dirty="0"/>
              <a:t>ASCII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1276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5541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Скобки надо ставить обязательно, поскольку оператор = имеет низший приоритет.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2920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Приведенный на этом слайде численный метод решения будет далее встречаться в четвёртом семестре на курсе "Численные методы".</a:t>
            </a:r>
          </a:p>
          <a:p>
            <a:r>
              <a:rPr lang="ru-RU" baseline="0" dirty="0"/>
              <a:t>Строим итерационную схему, где на каждой итерации находим чуть лучшее приближение точного решения нашего уравнения.</a:t>
            </a:r>
          </a:p>
          <a:p>
            <a:r>
              <a:rPr lang="ru-RU" baseline="0" dirty="0"/>
              <a:t>Итерационная схема в данном случае самая простая, но в то же время рабочая.</a:t>
            </a:r>
          </a:p>
          <a:p>
            <a:endParaRPr lang="ru-RU" baseline="0" dirty="0"/>
          </a:p>
          <a:p>
            <a:r>
              <a:rPr lang="ru-RU" baseline="0" dirty="0"/>
              <a:t>Когда итерационное правило построено, надо его повторять до тех пор пока не будет получено удовлетворяющее решение.</a:t>
            </a:r>
          </a:p>
          <a:p>
            <a:r>
              <a:rPr lang="ru-RU" baseline="0" dirty="0"/>
              <a:t>К абсолютно точному решению можно идти бесконечное количество шагов, поэтому в численных методах обычно заранее оговаривают, что нас удовлетворит решение с отличающееся от истинного не более чем на какую то маленькую величину. Возьмём для конкретики 10</a:t>
            </a:r>
            <a:r>
              <a:rPr lang="ru-RU" baseline="30000" dirty="0"/>
              <a:t>-6</a:t>
            </a:r>
            <a:r>
              <a:rPr lang="ru-RU" baseline="0" dirty="0"/>
              <a:t>.</a:t>
            </a:r>
          </a:p>
          <a:p>
            <a:r>
              <a:rPr lang="ru-RU" baseline="0" dirty="0"/>
              <a:t>Как будем считать ошибку</a:t>
            </a:r>
            <a:r>
              <a:rPr lang="en-US" baseline="0" dirty="0"/>
              <a:t>?</a:t>
            </a:r>
            <a:r>
              <a:rPr lang="ru-RU" baseline="0" dirty="0"/>
              <a:t> Понятно, что если бы мы знали точную ошибку, то истинное решение можно было бы получить сразу, поэтому ошибку не вычисляют точно</a:t>
            </a:r>
            <a:r>
              <a:rPr lang="en-US" baseline="0" dirty="0"/>
              <a:t>,</a:t>
            </a:r>
            <a:r>
              <a:rPr lang="ru-RU" baseline="0" dirty="0"/>
              <a:t> а оценивают приблизительно.</a:t>
            </a:r>
          </a:p>
          <a:p>
            <a:r>
              <a:rPr lang="ru-RU" baseline="0" dirty="0"/>
              <a:t>В этом примере нужно получить точное равенство </a:t>
            </a:r>
            <a:r>
              <a:rPr lang="en-US" baseline="0" dirty="0"/>
              <a:t>x = cos(x)</a:t>
            </a:r>
            <a:r>
              <a:rPr lang="ru-RU" baseline="0" dirty="0"/>
              <a:t>. Возьмём в качестве оценки ошибки на</a:t>
            </a:r>
            <a:r>
              <a:rPr lang="en-US" baseline="0" dirty="0"/>
              <a:t> n</a:t>
            </a:r>
            <a:r>
              <a:rPr lang="ru-RU" baseline="0" dirty="0"/>
              <a:t>-ой итерации разницу между ними:</a:t>
            </a:r>
          </a:p>
          <a:p>
            <a:r>
              <a:rPr lang="en-US" baseline="0" dirty="0" err="1"/>
              <a:t>d</a:t>
            </a:r>
            <a:r>
              <a:rPr lang="en-US" baseline="-25000" dirty="0" err="1"/>
              <a:t>n</a:t>
            </a:r>
            <a:r>
              <a:rPr lang="en-US" baseline="0" dirty="0"/>
              <a:t> = |x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0" dirty="0"/>
              <a:t> – cos(x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0" dirty="0"/>
              <a:t>)|</a:t>
            </a:r>
            <a:r>
              <a:rPr lang="ru-RU" baseline="0" dirty="0"/>
              <a:t> = </a:t>
            </a:r>
            <a:r>
              <a:rPr lang="en-US" baseline="0" dirty="0"/>
              <a:t>|x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0" dirty="0"/>
              <a:t> – x</a:t>
            </a:r>
            <a:r>
              <a:rPr lang="en-US" baseline="-25000" dirty="0"/>
              <a:t>n</a:t>
            </a:r>
            <a:r>
              <a:rPr lang="en-US" baseline="0" dirty="0"/>
              <a:t>|</a:t>
            </a:r>
            <a:endParaRPr lang="ru-RU" baseline="0" dirty="0"/>
          </a:p>
          <a:p>
            <a:r>
              <a:rPr lang="ru-RU" baseline="0" dirty="0"/>
              <a:t>Соответственно если </a:t>
            </a:r>
            <a:r>
              <a:rPr lang="en-US" baseline="0" dirty="0" err="1"/>
              <a:t>d</a:t>
            </a:r>
            <a:r>
              <a:rPr lang="en-US" baseline="-25000" dirty="0" err="1"/>
              <a:t>n</a:t>
            </a:r>
            <a:r>
              <a:rPr lang="ru-RU" baseline="0" dirty="0"/>
              <a:t> меньше заранее оговоренной допустимой ошибки, то </a:t>
            </a:r>
            <a:r>
              <a:rPr lang="en-US" baseline="0" dirty="0"/>
              <a:t>x</a:t>
            </a:r>
            <a:r>
              <a:rPr lang="en-US" baseline="-25000" dirty="0"/>
              <a:t>n</a:t>
            </a:r>
            <a:r>
              <a:rPr lang="ru-RU" baseline="0" dirty="0"/>
              <a:t> является решением с приемлемой ошибкой, и итерационный процесс можно заканчивать.</a:t>
            </a:r>
          </a:p>
          <a:p>
            <a:r>
              <a:rPr lang="ru-RU" baseline="0" dirty="0"/>
              <a:t>Условие сходимости – ограничение, когда метод работает. Зависит от используемого метода построения итерационного правила. В данном примере</a:t>
            </a:r>
            <a:r>
              <a:rPr lang="en-US" baseline="0" dirty="0"/>
              <a:t>,</a:t>
            </a:r>
            <a:r>
              <a:rPr lang="ru-RU" baseline="0" dirty="0"/>
              <a:t> если это условие выполняется, то получаемые в итерационном процессе значения </a:t>
            </a:r>
            <a:r>
              <a:rPr lang="en-US" baseline="0" dirty="0"/>
              <a:t>x</a:t>
            </a:r>
            <a:r>
              <a:rPr lang="en-US" baseline="-25000" dirty="0"/>
              <a:t>n</a:t>
            </a:r>
            <a:r>
              <a:rPr lang="ru-RU" baseline="0" dirty="0"/>
              <a:t> будут последовательно приближаться к истинному решению. Если же условие не выполняется, то будут расходиться. Если в условии сходимости будет наблюдаться равенство то получаемая последовательность </a:t>
            </a:r>
            <a:r>
              <a:rPr lang="en-US" baseline="0" dirty="0"/>
              <a:t>x</a:t>
            </a:r>
            <a:r>
              <a:rPr lang="en-US" baseline="-25000" dirty="0"/>
              <a:t>n</a:t>
            </a:r>
            <a:r>
              <a:rPr lang="ru-RU" baseline="0" dirty="0"/>
              <a:t> не будет ни приближаться ни удаляться от истинного решения.</a:t>
            </a:r>
          </a:p>
          <a:p>
            <a:r>
              <a:rPr lang="ru-RU" baseline="0" dirty="0"/>
              <a:t>Если условие сходимости не выполняется</a:t>
            </a:r>
            <a:r>
              <a:rPr lang="en-US" baseline="0" dirty="0"/>
              <a:t>,</a:t>
            </a:r>
            <a:r>
              <a:rPr lang="ru-RU" baseline="0" dirty="0"/>
              <a:t> то можно попробовать выразить х другим способом.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89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7637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804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2509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48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4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Такой способ сложно получить итерационно внося улучшения - можно только подсмотреть и далее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08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4408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Собственно алгоритм на псевдокоде и есть те самые комментарии, которые имеет смысл оставлять в коде, точнее разрабатывать до написания собственного кода.</a:t>
            </a:r>
          </a:p>
          <a:p>
            <a:endParaRPr lang="ru-RU" baseline="0" dirty="0"/>
          </a:p>
          <a:p>
            <a:r>
              <a:rPr lang="ru-RU" b="1" u="sng" baseline="0" dirty="0"/>
              <a:t>допустимая погрешность </a:t>
            </a:r>
            <a:r>
              <a:rPr lang="ru-RU" baseline="0" dirty="0"/>
              <a:t>– ограничение на максимальное ещё устраивающее нас отклонение полученного решения от истинного решения уравнения.</a:t>
            </a:r>
          </a:p>
          <a:p>
            <a:endParaRPr lang="ru-RU" baseline="0" dirty="0"/>
          </a:p>
          <a:p>
            <a:r>
              <a:rPr lang="ru-RU" baseline="0" dirty="0"/>
              <a:t>Обратите внимание: переменные </a:t>
            </a:r>
            <a:r>
              <a:rPr lang="en-US" baseline="0" dirty="0" err="1"/>
              <a:t>err_cur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/>
              <a:t>y </a:t>
            </a:r>
            <a:r>
              <a:rPr lang="ru-RU" baseline="0" dirty="0"/>
              <a:t>объявлены там где они в первый раз нужны, а не в начале программы.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221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257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не самое лучшее решение, но по крайней мере оно отсекает возможность задать отрицательную или нулевую допустимую погрешность.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Указанный предел хорошо работает если </a:t>
            </a:r>
            <a:r>
              <a:rPr lang="en-US" baseline="0" dirty="0"/>
              <a:t>x</a:t>
            </a:r>
            <a:r>
              <a:rPr lang="ru-RU" baseline="0" dirty="0"/>
              <a:t> порядка 1, и не учитывает, что это уравнение может решаться как для </a:t>
            </a:r>
            <a:r>
              <a:rPr lang="en-US" baseline="0" dirty="0"/>
              <a:t>x </a:t>
            </a:r>
            <a:r>
              <a:rPr lang="ru-RU" baseline="0" dirty="0"/>
              <a:t>существенно меньше </a:t>
            </a:r>
            <a:r>
              <a:rPr lang="en-US" baseline="0" dirty="0"/>
              <a:t>1</a:t>
            </a:r>
            <a:r>
              <a:rPr lang="ru-RU" baseline="0" dirty="0"/>
              <a:t>, так и для </a:t>
            </a:r>
            <a:r>
              <a:rPr lang="en-US" baseline="0" dirty="0"/>
              <a:t>x </a:t>
            </a:r>
            <a:r>
              <a:rPr lang="ru-RU" baseline="0" dirty="0"/>
              <a:t>на порядки больше</a:t>
            </a:r>
            <a:r>
              <a:rPr lang="en-US" baseline="0" dirty="0"/>
              <a:t> 1</a:t>
            </a:r>
            <a:r>
              <a:rPr lang="ru-RU" baseline="0" dirty="0"/>
              <a:t>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Лучшим решением будет определение величины младшего значащего бита для </a:t>
            </a:r>
            <a:r>
              <a:rPr lang="en-US" baseline="0" dirty="0"/>
              <a:t>x </a:t>
            </a:r>
            <a:r>
              <a:rPr lang="ru-RU" baseline="0" dirty="0"/>
              <a:t>и </a:t>
            </a:r>
            <a:r>
              <a:rPr lang="en-US" baseline="0" dirty="0"/>
              <a:t>y </a:t>
            </a:r>
            <a:r>
              <a:rPr lang="ru-RU" baseline="0"/>
              <a:t>на каждом шаге, и принятие решение об остановке цикла исходя из него.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15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способе</a:t>
            </a:r>
            <a:r>
              <a:rPr lang="ru-RU" baseline="0" dirty="0"/>
              <a:t> как и в первом сперва принимается решение и только потом делается единственное присваивание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Обратите</a:t>
            </a:r>
            <a:r>
              <a:rPr lang="ru-RU" baseline="0" dirty="0"/>
              <a:t> внимание: существует несколько параметров по которым можно оценивать алгоритмы, в зависимости от задачи одни параметры могут стать важнее других.</a:t>
            </a:r>
          </a:p>
          <a:p>
            <a:r>
              <a:rPr lang="ru-RU" baseline="0" dirty="0"/>
              <a:t>Например в этой задаче можно пытаться добиться: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минимального количества сравнений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минимального количества присвоений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наискорейшего выполнения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наименьшей длины кода (более понятные исходные коды программы могут быть важнее скорости выполнения)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Касательно приведенного кода самый лучший подход – компактный и понятный (алгоритм 2):</a:t>
            </a:r>
          </a:p>
          <a:p>
            <a:pPr marL="0" indent="0">
              <a:buFontTx/>
              <a:buNone/>
            </a:pPr>
            <a:r>
              <a:rPr lang="ru-RU" baseline="0" dirty="0"/>
              <a:t>в нём сложнее допустить ошибку</a:t>
            </a:r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75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пример который мы дольше</a:t>
            </a:r>
            <a:r>
              <a:rPr lang="ru-RU" baseline="0" dirty="0"/>
              <a:t> всего оптимизировали показал почти оптимальный результат. </a:t>
            </a:r>
            <a:r>
              <a:rPr lang="en-US" baseline="0" dirty="0"/>
              <a:t>(</a:t>
            </a:r>
            <a:r>
              <a:rPr lang="ru-RU" baseline="0" dirty="0"/>
              <a:t>Если не учитывать точки последовательности, результат оказался бы хуже).</a:t>
            </a:r>
          </a:p>
          <a:p>
            <a:r>
              <a:rPr lang="ru-RU" baseline="0" dirty="0"/>
              <a:t>Самым быстрым по минимальному количеству операций сравнения, присвоения и скорости выполнения оказался третий вариант, но он существенно длиннее, чем первые два, поэтому используется редко.</a:t>
            </a:r>
            <a:endParaRPr lang="ru-RU" dirty="0"/>
          </a:p>
          <a:p>
            <a:r>
              <a:rPr lang="ru-RU" dirty="0"/>
              <a:t>Это</a:t>
            </a:r>
            <a:r>
              <a:rPr lang="ru-RU" baseline="0" dirty="0"/>
              <a:t> пример оптимизации по скорости выполнения против оптимизации по компактности кода. Они часто конфликтуют друг с другом. В компиляторах часто есть настройка – что предпочтительнее: скорость выполнения или размер кода.</a:t>
            </a:r>
          </a:p>
          <a:p>
            <a:endParaRPr lang="ru-RU" dirty="0"/>
          </a:p>
          <a:p>
            <a:r>
              <a:rPr lang="ru-RU" dirty="0"/>
              <a:t>Примечание:</a:t>
            </a:r>
            <a:r>
              <a:rPr lang="ru-RU" baseline="0" dirty="0"/>
              <a:t> </a:t>
            </a:r>
            <a:r>
              <a:rPr lang="ru-RU" dirty="0"/>
              <a:t>современные компиляторы умеют определять некоторые частые алгоритмы</a:t>
            </a:r>
            <a:r>
              <a:rPr lang="ru-RU" baseline="0" dirty="0"/>
              <a:t> и </a:t>
            </a:r>
            <a:r>
              <a:rPr lang="ru-RU" dirty="0"/>
              <a:t>подменять</a:t>
            </a:r>
            <a:r>
              <a:rPr lang="ru-RU" baseline="0" dirty="0"/>
              <a:t> их более оптимальными</a:t>
            </a:r>
            <a:r>
              <a:rPr lang="ru-RU" dirty="0"/>
              <a:t>, но только в очень простых случаях.</a:t>
            </a:r>
          </a:p>
          <a:p>
            <a:r>
              <a:rPr lang="ru-RU" dirty="0"/>
              <a:t>Например, для измерения</a:t>
            </a:r>
            <a:r>
              <a:rPr lang="ru-RU" baseline="0" dirty="0"/>
              <a:t> скорости работы процессора нельзя использовать цикл, в котором просто наращивать значение переменной: компилятор заменит такой цикл на умножение. То есть вместо кода</a:t>
            </a:r>
            <a:endParaRPr lang="en-US" baseline="0" dirty="0"/>
          </a:p>
          <a:p>
            <a:r>
              <a:rPr lang="en-US" baseline="0" dirty="0"/>
              <a:t>double x = 0;</a:t>
            </a:r>
            <a:endParaRPr lang="ru-RU" baseline="0" dirty="0"/>
          </a:p>
          <a:p>
            <a:r>
              <a:rPr lang="en-US" baseline="0" dirty="0"/>
              <a:t>for (int i = 0; i &lt; 10000000; i++)</a:t>
            </a:r>
          </a:p>
          <a:p>
            <a:r>
              <a:rPr lang="en-US" dirty="0"/>
              <a:t>      x += 0.0001;</a:t>
            </a:r>
          </a:p>
          <a:p>
            <a:r>
              <a:rPr lang="ru-RU" dirty="0"/>
              <a:t>Будет выполнено только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x</a:t>
            </a:r>
            <a:r>
              <a:rPr lang="en-US" baseline="0" dirty="0"/>
              <a:t> = </a:t>
            </a:r>
            <a:r>
              <a:rPr lang="en-US" dirty="0"/>
              <a:t>0.0001 * </a:t>
            </a:r>
            <a:r>
              <a:rPr lang="en-US" baseline="0" dirty="0"/>
              <a:t>10000000;</a:t>
            </a:r>
            <a:endParaRPr lang="ru-RU" dirty="0"/>
          </a:p>
          <a:p>
            <a:endParaRPr lang="en-US" baseline="0" dirty="0"/>
          </a:p>
          <a:p>
            <a:r>
              <a:rPr lang="ru-RU" baseline="0" dirty="0"/>
              <a:t>Вообще вычислить время выполнения программы на современных процессорах достаточно сложно: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каждая операция выполняется разное количество элементарных тактов</a:t>
            </a:r>
          </a:p>
          <a:p>
            <a:r>
              <a:rPr lang="ru-RU" baseline="0" dirty="0"/>
              <a:t> операция деления </a:t>
            </a:r>
            <a:r>
              <a:rPr lang="en-US" baseline="0" dirty="0"/>
              <a:t>double </a:t>
            </a:r>
            <a:r>
              <a:rPr lang="ru-RU" baseline="0" dirty="0"/>
              <a:t>- 8 тактов процессора,</a:t>
            </a:r>
            <a:endParaRPr lang="en-US" baseline="0" dirty="0"/>
          </a:p>
          <a:p>
            <a:r>
              <a:rPr lang="ru-RU" baseline="0" dirty="0"/>
              <a:t> операция сложения </a:t>
            </a:r>
            <a:r>
              <a:rPr lang="en-US" baseline="0" dirty="0"/>
              <a:t>double </a:t>
            </a:r>
            <a:r>
              <a:rPr lang="ru-RU" baseline="0" dirty="0"/>
              <a:t>-</a:t>
            </a:r>
            <a:r>
              <a:rPr lang="en-US" baseline="0" dirty="0"/>
              <a:t> 5.5</a:t>
            </a:r>
            <a:r>
              <a:rPr lang="ru-RU" baseline="0" dirty="0"/>
              <a:t> тактов процессора (две операции могут выполняться параллельно и занимает это 11 тактов)</a:t>
            </a:r>
            <a:endParaRPr lang="en-US" baseline="0" dirty="0"/>
          </a:p>
          <a:p>
            <a:r>
              <a:rPr lang="ru-RU" baseline="0" dirty="0"/>
              <a:t> операция умножения </a:t>
            </a:r>
            <a:r>
              <a:rPr lang="en-US" baseline="0" dirty="0"/>
              <a:t>double </a:t>
            </a:r>
            <a:r>
              <a:rPr lang="ru-RU" baseline="0" dirty="0"/>
              <a:t>– </a:t>
            </a:r>
            <a:r>
              <a:rPr lang="en-US" baseline="0" dirty="0"/>
              <a:t>5</a:t>
            </a:r>
            <a:r>
              <a:rPr lang="ru-RU" baseline="0" dirty="0"/>
              <a:t> тактов процессора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 сложение двух чисел </a:t>
            </a:r>
            <a:r>
              <a:rPr lang="en-US" baseline="0" dirty="0"/>
              <a:t>int </a:t>
            </a:r>
            <a:r>
              <a:rPr lang="ru-RU" baseline="0" dirty="0"/>
              <a:t>– две операции на такт (одна операция сложения выполняется столько же сколько две операции сложения)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сверху добавляется наличие трёх уровней кэша (размер которых меняется даже в пределах одного поколения процессоров)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в современных процессорах присутствует не одно АЛУ, а несколько, и процессор способен выполнять некоторые инструкции параллельно.</a:t>
            </a:r>
          </a:p>
          <a:p>
            <a:r>
              <a:rPr lang="ru-RU" b="1" baseline="0" dirty="0"/>
              <a:t>Тут должен быть рассказ про библиотеку </a:t>
            </a:r>
            <a:r>
              <a:rPr lang="en-US" b="1" baseline="0" dirty="0" err="1"/>
              <a:t>fftw</a:t>
            </a:r>
            <a:r>
              <a:rPr lang="en-US" b="1" baseline="0" dirty="0"/>
              <a:t>, </a:t>
            </a:r>
            <a:r>
              <a:rPr lang="ru-RU" b="0" baseline="0" dirty="0"/>
              <a:t>но он слишком долог, поэтому будет только на лекции.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0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3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50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8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664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87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6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934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6C1DE-0AA3-4AF7-9F0E-A423E43E1E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64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92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2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6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else </a:t>
            </a:r>
          </a:p>
        </p:txBody>
      </p:sp>
      <p:sp>
        <p:nvSpPr>
          <p:cNvPr id="9" name="Прямоугольник 7"/>
          <p:cNvSpPr>
            <a:spLocks noChangeArrowheads="1"/>
          </p:cNvSpPr>
          <p:nvPr/>
        </p:nvSpPr>
        <p:spPr bwMode="auto">
          <a:xfrm>
            <a:off x="971600" y="2693988"/>
            <a:ext cx="72007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>
                <a:latin typeface="+mn-lt"/>
              </a:rPr>
              <a:t>Задача </a:t>
            </a:r>
            <a:endParaRPr lang="ru-RU" altLang="ru-RU" sz="2400" dirty="0"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latin typeface="+mn-lt"/>
              </a:rPr>
              <a:t>a</a:t>
            </a:r>
            <a:r>
              <a:rPr lang="ru-RU" altLang="ru-RU" sz="2400" b="1" dirty="0">
                <a:latin typeface="+mn-lt"/>
              </a:rPr>
              <a:t>, </a:t>
            </a:r>
            <a:r>
              <a:rPr lang="en-US" altLang="ru-RU" sz="2400" b="1" dirty="0">
                <a:latin typeface="+mn-lt"/>
              </a:rPr>
              <a:t>b</a:t>
            </a:r>
            <a:r>
              <a:rPr lang="ru-RU" altLang="ru-RU" sz="2400" b="1" dirty="0">
                <a:latin typeface="+mn-lt"/>
              </a:rPr>
              <a:t>, </a:t>
            </a:r>
            <a:r>
              <a:rPr lang="en-US" altLang="ru-RU" sz="2400" b="1" dirty="0">
                <a:latin typeface="+mn-lt"/>
              </a:rPr>
              <a:t>c</a:t>
            </a:r>
            <a:r>
              <a:rPr lang="ru-RU" altLang="ru-RU" sz="2400" b="1" dirty="0">
                <a:latin typeface="+mn-lt"/>
              </a:rPr>
              <a:t>.</a:t>
            </a:r>
            <a:br>
              <a:rPr lang="ru-RU" altLang="ru-RU" sz="2400" b="1" dirty="0">
                <a:latin typeface="+mn-lt"/>
              </a:rPr>
            </a:br>
            <a:r>
              <a:rPr lang="ru-RU" altLang="ru-RU" sz="2400" b="1" dirty="0">
                <a:latin typeface="+mn-lt"/>
              </a:rPr>
              <a:t>Записать на языке С++ алгоритм нахождения наименьшего из этих чисел</a:t>
            </a:r>
            <a:r>
              <a:rPr lang="en-US" altLang="ru-RU" sz="2400" b="1" dirty="0">
                <a:latin typeface="+mn-lt"/>
              </a:rPr>
              <a:t> </a:t>
            </a:r>
            <a:endParaRPr lang="ru-RU" altLang="ru-RU" sz="2400" b="1" dirty="0">
              <a:latin typeface="+mn-lt"/>
            </a:endParaRPr>
          </a:p>
          <a:p>
            <a:pPr indent="0" algn="ctr" eaLnBrk="1" hangingPunct="1"/>
            <a:endParaRPr lang="ru-RU" altLang="ru-RU" sz="2400" b="1" dirty="0"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1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20688"/>
            <a:ext cx="864096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ускоренная программа вычисления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минимального из трёх чисел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три числа разделённых пробелами:"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"Наименьшее число: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minValue;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484784"/>
            <a:ext cx="4896544" cy="4308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sz="2200" b="1" i="1" dirty="0">
                <a:latin typeface="+mn-lt"/>
                <a:cs typeface="Times New Roman" pitchFamily="18" charset="0"/>
              </a:rPr>
              <a:t>условие</a:t>
            </a:r>
            <a:r>
              <a:rPr lang="ru-RU" sz="2200" b="1" dirty="0">
                <a:latin typeface="+mn-lt"/>
              </a:rPr>
              <a:t> ? </a:t>
            </a:r>
            <a:r>
              <a:rPr lang="ru-RU" sz="2200" b="1" i="1" dirty="0">
                <a:latin typeface="+mn-lt"/>
                <a:cs typeface="Times New Roman" pitchFamily="18" charset="0"/>
              </a:rPr>
              <a:t>выражение1</a:t>
            </a:r>
            <a:r>
              <a:rPr lang="ru-RU" sz="2200" b="1" dirty="0">
                <a:latin typeface="+mn-lt"/>
              </a:rPr>
              <a:t> : </a:t>
            </a:r>
            <a:r>
              <a:rPr lang="ru-RU" sz="2200" b="1" i="1" dirty="0">
                <a:latin typeface="+mn-lt"/>
                <a:cs typeface="Times New Roman" pitchFamily="18" charset="0"/>
              </a:rPr>
              <a:t>выражение2</a:t>
            </a:r>
            <a:endParaRPr lang="en-US" sz="2200" b="1" dirty="0">
              <a:latin typeface="+mn-lt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23528" y="2708920"/>
            <a:ext cx="41044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>
                <a:cs typeface="Times New Roman" pitchFamily="18" charset="0"/>
              </a:rPr>
              <a:t>вместо</a:t>
            </a:r>
          </a:p>
          <a:p>
            <a:pPr>
              <a:defRPr/>
            </a:pPr>
            <a:endParaRPr lang="ru-RU" sz="2200" dirty="0">
              <a:cs typeface="Times New Roman" pitchFamily="18" charset="0"/>
            </a:endParaRPr>
          </a:p>
          <a:p>
            <a:pPr>
              <a:defRPr/>
            </a:pPr>
            <a:endParaRPr lang="ru-RU" sz="2200" dirty="0">
              <a:cs typeface="Times New Roman" pitchFamily="18" charset="0"/>
            </a:endParaRPr>
          </a:p>
          <a:p>
            <a:pPr>
              <a:defRPr/>
            </a:pPr>
            <a:endParaRPr lang="ru-RU" sz="2200" dirty="0">
              <a:cs typeface="Times New Roman" pitchFamily="18" charset="0"/>
            </a:endParaRPr>
          </a:p>
          <a:p>
            <a:pPr>
              <a:defRPr/>
            </a:pPr>
            <a:endParaRPr lang="ru-RU" sz="2200" dirty="0">
              <a:cs typeface="Times New Roman" pitchFamily="18" charset="0"/>
            </a:endParaRPr>
          </a:p>
          <a:p>
            <a:pPr>
              <a:defRPr/>
            </a:pPr>
            <a:endParaRPr lang="ru-RU" sz="2200" dirty="0">
              <a:cs typeface="Times New Roman" pitchFamily="18" charset="0"/>
            </a:endParaRPr>
          </a:p>
          <a:p>
            <a:r>
              <a:rPr lang="ru-RU" sz="2200" dirty="0">
                <a:cs typeface="Times New Roman" pitchFamily="18" charset="0"/>
              </a:rPr>
              <a:t>можно использовать</a:t>
            </a:r>
          </a:p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3140968"/>
            <a:ext cx="2088232" cy="14401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9)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39552" y="5301208"/>
            <a:ext cx="3600400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 9 ? 100 : 200;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95536" y="69269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Тернарный условный оператор ?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34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E7F323-1EF2-4DE5-B357-96EEEB5F4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5876" y="1700227"/>
            <a:ext cx="5578724" cy="41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9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6" y="69269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Тернарный условный оператор ?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268760"/>
            <a:ext cx="8640960" cy="4697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    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Вычисление квадрата числа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сохранением у результата знака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число:"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? -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Результат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</p:spTree>
    <p:extLst>
      <p:ext uri="{BB962C8B-B14F-4D97-AF65-F5344CB8AC3E}">
        <p14:creationId xmlns:p14="http://schemas.microsoft.com/office/powerpoint/2010/main" val="310712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92696"/>
            <a:ext cx="8640960" cy="568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вычисления минимального из трёх чисел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три числа разделённых пробелами: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"Наименьшее число: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minValue;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31640" y="2636912"/>
            <a:ext cx="2232248" cy="936104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331640" y="4221088"/>
            <a:ext cx="2232248" cy="936104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3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89248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вычисления минимального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трёх чисел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три числа разделённых про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белами: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minValue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? a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minValue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? b : c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"Наименьшее число: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minValue;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3284984"/>
            <a:ext cx="4608512" cy="1512168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1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892480" cy="4801314"/>
          </a:xfrm>
          <a:prstGeom prst="rect">
            <a:avLst/>
          </a:prstGeom>
        </p:spPr>
        <p:txBody>
          <a:bodyPr wrap="square" lIns="90000" rIns="0">
            <a:spAutoFit/>
          </a:bodyPr>
          <a:lstStyle/>
          <a:p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вычисления минимального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трёх чисел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использованием тернарного оператора 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три числа разделённых пробелами: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(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(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b="1" spc="-3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spc="-3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"Наименьшее число: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minValue;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1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764704"/>
            <a:ext cx="8640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вычисления минимального</a:t>
            </a:r>
          </a:p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трёх чисел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три числа разделённых пробелами:"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? minValue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</a:p>
          <a:p>
            <a:r>
              <a:rPr lang="ru-RU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? b : c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"Наименьшее число: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minValue;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44008" y="1844824"/>
            <a:ext cx="4248472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В условном операторе можно использовать вызов функций и оператор присвоения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Заголовок 4"/>
          <p:cNvSpPr txBox="1">
            <a:spLocks/>
          </p:cNvSpPr>
          <p:nvPr/>
        </p:nvSpPr>
        <p:spPr>
          <a:xfrm>
            <a:off x="179512" y="0"/>
            <a:ext cx="8712968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</p:spTree>
    <p:extLst>
      <p:ext uri="{BB962C8B-B14F-4D97-AF65-F5344CB8AC3E}">
        <p14:creationId xmlns:p14="http://schemas.microsoft.com/office/powerpoint/2010/main" val="32250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switch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4B2BD4-27F1-4A10-8B18-DBD698354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" y="1160748"/>
            <a:ext cx="9005188" cy="42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1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196752"/>
            <a:ext cx="4464496" cy="504056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выражение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константа1</a:t>
            </a:r>
            <a:r>
              <a:rPr lang="ru-RU" altLang="ru-RU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инструкций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ru-RU" alt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константа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altLang="ru-RU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инструкций</a:t>
            </a:r>
            <a:r>
              <a:rPr lang="en-US" altLang="ru-RU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;</a:t>
            </a:r>
            <a:endParaRPr lang="en-US" alt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break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ru-RU" sz="2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константа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altLang="ru-RU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инструкций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ru-RU" sz="2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break</a:t>
            </a: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2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•</a:t>
            </a:r>
            <a:endParaRPr lang="en-US" altLang="ru-RU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ru-RU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ru-RU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инструкций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switch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</p:spTree>
    <p:extLst>
      <p:ext uri="{BB962C8B-B14F-4D97-AF65-F5344CB8AC3E}">
        <p14:creationId xmlns:p14="http://schemas.microsoft.com/office/powerpoint/2010/main" val="170961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52736"/>
            <a:ext cx="7632848" cy="534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 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"2. 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"3. ввести вручную\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b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b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«простейшее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172454" y="1844824"/>
            <a:ext cx="3960440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В зависимости от значения переменной </a:t>
            </a:r>
            <a:r>
              <a:rPr lang="en-US" sz="2400" dirty="0">
                <a:solidFill>
                  <a:prstClr val="black"/>
                </a:solidFill>
              </a:rPr>
              <a:t>ch </a:t>
            </a:r>
            <a:r>
              <a:rPr lang="ru-RU" sz="2400" dirty="0">
                <a:solidFill>
                  <a:prstClr val="black"/>
                </a:solidFill>
              </a:rPr>
              <a:t>выполнится один из блоков </a:t>
            </a:r>
            <a:r>
              <a:rPr lang="en-US" sz="2400" dirty="0">
                <a:solidFill>
                  <a:srgbClr val="0000FF"/>
                </a:solidFill>
              </a:rPr>
              <a:t>case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оператора </a:t>
            </a:r>
            <a:r>
              <a:rPr lang="en-US" sz="2400" dirty="0">
                <a:solidFill>
                  <a:srgbClr val="0000FF"/>
                </a:solidFill>
              </a:rPr>
              <a:t>switch</a:t>
            </a:r>
            <a:endParaRPr lang="ru-RU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8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else </a:t>
            </a:r>
          </a:p>
        </p:txBody>
      </p:sp>
      <p:sp>
        <p:nvSpPr>
          <p:cNvPr id="9" name="Прямоугольник 7"/>
          <p:cNvSpPr>
            <a:spLocks noChangeArrowheads="1"/>
          </p:cNvSpPr>
          <p:nvPr/>
        </p:nvSpPr>
        <p:spPr bwMode="auto">
          <a:xfrm>
            <a:off x="971600" y="1484784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.</a:t>
            </a:r>
            <a:b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Записать на языке С++ алгоритм нахождения наименьшего из этих чисел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314096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</a:t>
            </a:r>
            <a:r>
              <a:rPr lang="en-US" altLang="ru-RU" sz="2200" u="sng" dirty="0"/>
              <a:t> 1 </a:t>
            </a:r>
            <a:r>
              <a:rPr lang="ru-RU" altLang="ru-RU" sz="2200" dirty="0"/>
              <a:t>(используем цепочку </a:t>
            </a:r>
            <a:r>
              <a:rPr lang="en-US" altLang="ru-RU" sz="2200" dirty="0"/>
              <a:t>if-else</a:t>
            </a:r>
            <a:r>
              <a:rPr lang="ru-RU" altLang="ru-RU" sz="2200" dirty="0"/>
              <a:t> для проверки гипотез</a:t>
            </a:r>
            <a:r>
              <a:rPr lang="en-US" altLang="ru-RU" sz="2200" dirty="0"/>
              <a:t>)</a:t>
            </a:r>
            <a:endParaRPr lang="ru-RU" alt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4077072"/>
            <a:ext cx="4104456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0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19" y="1052736"/>
            <a:ext cx="8388921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«простейшее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183560" y="3794038"/>
            <a:ext cx="3960440" cy="244827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Оператор </a:t>
            </a:r>
            <a:r>
              <a:rPr lang="en-US" sz="2400" dirty="0">
                <a:solidFill>
                  <a:srgbClr val="0000FF"/>
                </a:solidFill>
              </a:rPr>
              <a:t>break</a:t>
            </a: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завершает выполнение текущего блока </a:t>
            </a:r>
            <a:r>
              <a:rPr lang="en-US" sz="2400" dirty="0">
                <a:solidFill>
                  <a:srgbClr val="0000FF"/>
                </a:solidFill>
              </a:rPr>
              <a:t>case</a:t>
            </a:r>
            <a:r>
              <a:rPr lang="ru-RU" sz="2400" dirty="0">
                <a:solidFill>
                  <a:prstClr val="black"/>
                </a:solidFill>
              </a:rPr>
              <a:t>, выполнение продолжится после закрывающей скобки оператора </a:t>
            </a:r>
            <a:r>
              <a:rPr lang="en-US" sz="2400" dirty="0">
                <a:solidFill>
                  <a:srgbClr val="0000FF"/>
                </a:solidFill>
              </a:rPr>
              <a:t>switch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6" name="Прямая со стрелкой 5"/>
          <p:cNvCxnSpPr>
            <a:cxnSpLocks/>
            <a:stCxn id="11" idx="1"/>
          </p:cNvCxnSpPr>
          <p:nvPr/>
        </p:nvCxnSpPr>
        <p:spPr>
          <a:xfrm flipH="1" flipV="1">
            <a:off x="1979712" y="4293096"/>
            <a:ext cx="3203848" cy="72507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  <a:stCxn id="11" idx="1"/>
          </p:cNvCxnSpPr>
          <p:nvPr/>
        </p:nvCxnSpPr>
        <p:spPr>
          <a:xfrm flipH="1" flipV="1">
            <a:off x="1979712" y="2492896"/>
            <a:ext cx="3203848" cy="252527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11" idx="1"/>
          </p:cNvCxnSpPr>
          <p:nvPr/>
        </p:nvCxnSpPr>
        <p:spPr>
          <a:xfrm flipH="1" flipV="1">
            <a:off x="1979712" y="3429000"/>
            <a:ext cx="3203848" cy="158917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19" y="1052736"/>
            <a:ext cx="8388921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«простейшее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16016" y="2060848"/>
            <a:ext cx="4248472" cy="230425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В конце последнего блока блока (</a:t>
            </a:r>
            <a:r>
              <a:rPr lang="en-US" sz="2400" dirty="0">
                <a:solidFill>
                  <a:srgbClr val="0000FF"/>
                </a:solidFill>
              </a:rPr>
              <a:t>case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или </a:t>
            </a:r>
            <a:r>
              <a:rPr lang="en-US" sz="2400" dirty="0">
                <a:solidFill>
                  <a:srgbClr val="0000FF"/>
                </a:solidFill>
              </a:rPr>
              <a:t>default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наличие инструкции </a:t>
            </a:r>
            <a:r>
              <a:rPr lang="en-US" sz="2400" dirty="0">
                <a:solidFill>
                  <a:srgbClr val="0000FF"/>
                </a:solidFill>
              </a:rPr>
              <a:t>break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ни на что не влияет, поэтому её обычно не ставят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2339752" y="3717032"/>
            <a:ext cx="2376264" cy="158417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недопустимое значение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«простейшее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04048" y="1556792"/>
            <a:ext cx="3960440" cy="23762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Если в конце блока </a:t>
            </a:r>
            <a:r>
              <a:rPr lang="en-US" sz="2400" dirty="0">
                <a:solidFill>
                  <a:prstClr val="black"/>
                </a:solidFill>
              </a:rPr>
              <a:t>case </a:t>
            </a:r>
            <a:r>
              <a:rPr lang="ru-RU" sz="2400" dirty="0">
                <a:solidFill>
                  <a:prstClr val="black"/>
                </a:solidFill>
              </a:rPr>
              <a:t>не поставить оператор </a:t>
            </a:r>
            <a:r>
              <a:rPr lang="en-US" sz="2400" dirty="0">
                <a:solidFill>
                  <a:srgbClr val="0000FF"/>
                </a:solidFill>
              </a:rPr>
              <a:t>break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ru-RU" sz="2400" dirty="0">
                <a:solidFill>
                  <a:prstClr val="black"/>
                </a:solidFill>
              </a:rPr>
              <a:t>то выполнение продолжится со следующего блока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case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или </a:t>
            </a:r>
            <a:r>
              <a:rPr lang="en-US" sz="2400" dirty="0">
                <a:solidFill>
                  <a:srgbClr val="0000FF"/>
                </a:solidFill>
              </a:rPr>
              <a:t>default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1907704" y="3429000"/>
            <a:ext cx="3096344" cy="21602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1043608" y="5733256"/>
            <a:ext cx="7848872" cy="50405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Но если блок </a:t>
            </a:r>
            <a:r>
              <a:rPr lang="en-US" sz="2400" dirty="0">
                <a:solidFill>
                  <a:srgbClr val="0000FF"/>
                </a:solidFill>
              </a:rPr>
              <a:t>default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есть, то он должен быть последним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275856" y="5013176"/>
            <a:ext cx="5616624" cy="5760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Наличие блока </a:t>
            </a:r>
            <a:r>
              <a:rPr lang="en-US" sz="2400" dirty="0">
                <a:solidFill>
                  <a:srgbClr val="0000FF"/>
                </a:solidFill>
              </a:rPr>
              <a:t>default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не обязательно</a:t>
            </a:r>
            <a:endParaRPr lang="ru-RU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недопустимое значение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«простейшее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067944" y="1052736"/>
            <a:ext cx="4824536" cy="158417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Это позволяет выполнять одно и то же действие при нескольких возможных значениях контролируемой переменной </a:t>
            </a:r>
            <a:r>
              <a:rPr lang="en-US" sz="2400" dirty="0">
                <a:solidFill>
                  <a:prstClr val="black"/>
                </a:solidFill>
              </a:rPr>
              <a:t>ch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1619672" y="2564904"/>
            <a:ext cx="2592288" cy="201622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683568" y="5085184"/>
            <a:ext cx="8352928" cy="115212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Этот обработчик выполнится при значениях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ru-RU" sz="2400" dirty="0">
                <a:solidFill>
                  <a:prstClr val="black"/>
                </a:solidFill>
              </a:rPr>
              <a:t> равных 3,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4,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5.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Дополнительно при значении переменной 3 перед ним выполнится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fallthrough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]];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fallthrough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]];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недопустимое значение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«простейшее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50414" y="2240868"/>
            <a:ext cx="4500500" cy="23762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С++17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ru-RU" sz="2400" dirty="0">
                <a:solidFill>
                  <a:prstClr val="black"/>
                </a:solidFill>
              </a:rPr>
              <a:t> чтобы явно указать компилятору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ru-RU" sz="2400" dirty="0">
                <a:solidFill>
                  <a:prstClr val="black"/>
                </a:solidFill>
              </a:rPr>
              <a:t>что оператор </a:t>
            </a:r>
            <a:r>
              <a:rPr lang="en-US" sz="2400" dirty="0">
                <a:solidFill>
                  <a:prstClr val="black"/>
                </a:solidFill>
              </a:rPr>
              <a:t>break</a:t>
            </a:r>
            <a:r>
              <a:rPr lang="ru-RU" sz="2400" dirty="0">
                <a:solidFill>
                  <a:prstClr val="black"/>
                </a:solidFill>
              </a:rPr>
              <a:t> не поставлен намеренно используется атрибут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da-DK" sz="2400" dirty="0">
                <a:solidFill>
                  <a:prstClr val="black"/>
                </a:solidFill>
              </a:rPr>
              <a:t>[[fallthrough]];</a:t>
            </a:r>
          </a:p>
        </p:txBody>
      </p:sp>
      <p:cxnSp>
        <p:nvCxnSpPr>
          <p:cNvPr id="14" name="Прямая со стрелкой 13"/>
          <p:cNvCxnSpPr>
            <a:cxnSpLocks/>
            <a:stCxn id="11" idx="1"/>
          </p:cNvCxnSpPr>
          <p:nvPr/>
        </p:nvCxnSpPr>
        <p:spPr>
          <a:xfrm flipH="1">
            <a:off x="3455876" y="3429000"/>
            <a:ext cx="994538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BBB8AA4-2E42-48AB-A319-AC9A731F051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487928" y="3429000"/>
            <a:ext cx="962486" cy="82637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471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начальное значение"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массива значениями</a:t>
            </a:r>
            <a:b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 возрастанию начиная с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startValue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«простейшее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63888" y="4509120"/>
            <a:ext cx="5472608" cy="165618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Объявленные внутри блока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переменные действительны внутри ближайших фигурных скобок, а значит существуют во всех блоках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5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471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начальное значение"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массива значениями</a:t>
            </a:r>
            <a:b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 возрастанию начиная с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startValue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«простейшее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31840" y="3573016"/>
            <a:ext cx="5904656" cy="266429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anchor="ctr"/>
          <a:lstStyle/>
          <a:p>
            <a:pPr lvl="0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Компилятор выдаст предупреждение,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что инициализация переменной может быть пропущена,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если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2,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даже если эта переменная не используется в других блоках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56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424936" cy="5321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начальное значение"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массива значениями</a:t>
            </a:r>
            <a:b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 возрастанию начиная с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startValue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«простейшее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741622" y="967143"/>
            <a:ext cx="5400600" cy="212423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anchor="ctr"/>
          <a:lstStyle/>
          <a:p>
            <a:pPr lvl="0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Чтобы избежать предупреждения компилятора, используем ограничение области видимости переменной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 помощью дополнительных фигурных скобок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525AB16-6D07-4EA8-AC86-297B2B34553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151620" y="2029261"/>
            <a:ext cx="2590002" cy="106211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1EF09F6-AC01-4AE8-BE97-D43B3B72E61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295636" y="2029261"/>
            <a:ext cx="2445986" cy="3235943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86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28800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3)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64096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замена на набор операторов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nsolas" panose="020B0609020204030204" pitchFamily="49" charset="0"/>
              </a:rPr>
              <a:t>, </a:t>
            </a:r>
            <a:r>
              <a:rPr lang="en-US" altLang="ru-RU" sz="2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else-if</a:t>
            </a:r>
            <a:endParaRPr lang="ru-RU" altLang="ru-RU" sz="2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283750" y="3871918"/>
            <a:ext cx="4608512" cy="23762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Оператор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00FF"/>
                </a:solidFill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может быть заменён на набор операторов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FF"/>
                </a:solidFill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.</a:t>
            </a:r>
            <a:b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При этом появляется возможность использовать не только константы в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34471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316912" cy="549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 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"2. 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"3. ввести вручную\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Инструкция switch: пример «простейшее меню»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91880" y="2348880"/>
            <a:ext cx="5400600" cy="309634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dirty="0">
                <a:solidFill>
                  <a:prstClr val="black"/>
                </a:solidFill>
              </a:rPr>
              <a:t>"</a:t>
            </a:r>
            <a:r>
              <a:rPr lang="ru-RU" sz="2400" dirty="0">
                <a:solidFill>
                  <a:prstClr val="black"/>
                </a:solidFill>
              </a:rPr>
              <a:t>Магические константы" – числа используемые в программе, смысл которых без дополнительных комментариев понять невозможно.</a:t>
            </a:r>
          </a:p>
          <a:p>
            <a:r>
              <a:rPr lang="ru-RU" sz="2400" dirty="0">
                <a:solidFill>
                  <a:prstClr val="black"/>
                </a:solidFill>
              </a:rPr>
              <a:t>От магических констант нужно избавляться, поскольку комментарий в каждом месте использования не пропишешь.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1115616" y="3501008"/>
            <a:ext cx="2376264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187624" y="3573016"/>
            <a:ext cx="2304256" cy="64807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1187624" y="3645024"/>
            <a:ext cx="2304256" cy="122413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else </a:t>
            </a:r>
          </a:p>
        </p:txBody>
      </p:sp>
      <p:sp>
        <p:nvSpPr>
          <p:cNvPr id="9" name="Прямоугольник 7"/>
          <p:cNvSpPr>
            <a:spLocks noChangeArrowheads="1"/>
          </p:cNvSpPr>
          <p:nvPr/>
        </p:nvSpPr>
        <p:spPr bwMode="auto">
          <a:xfrm>
            <a:off x="971600" y="1484784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.</a:t>
            </a:r>
            <a:b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Записать на языке С++ алгоритм нахождения наименьшего из этих чисел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314096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</a:t>
            </a:r>
            <a:r>
              <a:rPr lang="en-US" altLang="ru-RU" sz="2200" u="sng" dirty="0"/>
              <a:t> 1 </a:t>
            </a:r>
            <a:r>
              <a:rPr lang="ru-RU" altLang="ru-RU" sz="2200" dirty="0"/>
              <a:t>(используем цепочку </a:t>
            </a:r>
            <a:r>
              <a:rPr lang="en-US" altLang="ru-RU" sz="2200" dirty="0"/>
              <a:t>if-else</a:t>
            </a:r>
            <a:r>
              <a:rPr lang="ru-RU" altLang="ru-RU" sz="2200" dirty="0"/>
              <a:t> для проверки гипотез</a:t>
            </a:r>
            <a:r>
              <a:rPr lang="en-US" altLang="ru-RU" sz="2200" dirty="0"/>
              <a:t>)</a:t>
            </a:r>
            <a:endParaRPr lang="ru-RU" alt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4077072"/>
            <a:ext cx="4968552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32040" y="4797152"/>
            <a:ext cx="1728192" cy="36004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915816" y="5445224"/>
            <a:ext cx="4032448" cy="36004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6264696" cy="5366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ввести вручную\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Избавляемся от "магических констант"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96136" y="980728"/>
            <a:ext cx="322210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3;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616587" y="2735744"/>
            <a:ext cx="5400600" cy="244827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400" dirty="0">
                <a:solidFill>
                  <a:prstClr val="black"/>
                </a:solidFill>
              </a:rPr>
              <a:t>Константы описываются в одном месте, теперь используя функцию среды разработки </a:t>
            </a:r>
            <a:r>
              <a:rPr lang="en-US" sz="2400" dirty="0">
                <a:solidFill>
                  <a:prstClr val="black"/>
                </a:solidFill>
              </a:rPr>
              <a:t>"Find In Files"</a:t>
            </a:r>
            <a:r>
              <a:rPr lang="ru-RU" sz="2400" dirty="0">
                <a:solidFill>
                  <a:prstClr val="black"/>
                </a:solidFill>
              </a:rPr>
              <a:t> всегда можно найти все места</a:t>
            </a:r>
            <a:r>
              <a:rPr lang="en-US" sz="2400" dirty="0">
                <a:solidFill>
                  <a:prstClr val="black"/>
                </a:solidFill>
              </a:rPr>
              <a:t>,</a:t>
            </a:r>
            <a:r>
              <a:rPr lang="ru-RU" sz="2400" dirty="0">
                <a:solidFill>
                  <a:prstClr val="black"/>
                </a:solidFill>
              </a:rPr>
              <a:t> где используется эта константа и легко добавлять новые варианты выбора.</a:t>
            </a:r>
            <a:endParaRPr lang="ru-RU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268760"/>
            <a:ext cx="4608512" cy="22322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имяПеречисления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ИмяКонстанты1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ИмяКонстанты2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ИмяКонстантыСоЗначением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ИмяКонстанты4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Перечисления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</a:t>
            </a:r>
            <a:r>
              <a:rPr lang="en-US" altLang="ru-RU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en-US" altLang="ru-RU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5292080" y="1196752"/>
            <a:ext cx="3600400" cy="230425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400" b="1" u="sng" dirty="0">
                <a:solidFill>
                  <a:prstClr val="black"/>
                </a:solidFill>
              </a:rPr>
              <a:t>Перечисления </a:t>
            </a:r>
            <a:r>
              <a:rPr lang="ru-RU" sz="2400" dirty="0">
                <a:solidFill>
                  <a:prstClr val="black"/>
                </a:solidFill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r>
              <a:rPr lang="ru-RU" sz="2400" dirty="0">
                <a:solidFill>
                  <a:prstClr val="black"/>
                </a:solidFill>
              </a:rPr>
              <a:t> позволяют объявить тип "одно значение из набора" просто перечислив возможные значения.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5292080" y="3573016"/>
            <a:ext cx="3600400" cy="10081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400" dirty="0">
                <a:solidFill>
                  <a:prstClr val="black"/>
                </a:solidFill>
              </a:rPr>
              <a:t>Мы можем объявить переменную такого типа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4653136"/>
            <a:ext cx="6192688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имяПеречисления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имяПеременной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ИмяКонстанты1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3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268760"/>
            <a:ext cx="4968552" cy="2952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Перечисления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</a:t>
            </a:r>
            <a:r>
              <a:rPr lang="en-US" altLang="ru-RU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en-US" altLang="ru-RU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64088" y="1268760"/>
            <a:ext cx="3672408" cy="194421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anchor="ctr"/>
          <a:lstStyle/>
          <a:p>
            <a:r>
              <a:rPr lang="ru-RU" sz="2400" dirty="0">
                <a:solidFill>
                  <a:prstClr val="black"/>
                </a:solidFill>
              </a:rPr>
              <a:t>Каждой константе в перечислении типа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ставится в соответствие число типа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64088" y="3429000"/>
            <a:ext cx="3672408" cy="23762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400" dirty="0">
                <a:solidFill>
                  <a:prstClr val="black"/>
                </a:solidFill>
              </a:rPr>
              <a:t>Если значение таких констант не прописано явно, то оно назначается по порядку начиная с нуля или с предыдущей объявленной константы.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520" y="4293096"/>
            <a:ext cx="4968552" cy="194421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400" dirty="0">
                <a:solidFill>
                  <a:prstClr val="black"/>
                </a:solidFill>
              </a:rPr>
              <a:t>Переменные типа </a:t>
            </a:r>
            <a:r>
              <a:rPr lang="en-US" sz="2400" dirty="0" err="1">
                <a:solidFill>
                  <a:srgbClr val="0000FF"/>
                </a:solidFill>
              </a:rPr>
              <a:t>enum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хранят значение в том же виде, что и переменные типа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при использовании неявно преобразуются к этому типу.</a:t>
            </a:r>
          </a:p>
        </p:txBody>
      </p:sp>
    </p:spTree>
    <p:extLst>
      <p:ext uri="{BB962C8B-B14F-4D97-AF65-F5344CB8AC3E}">
        <p14:creationId xmlns:p14="http://schemas.microsoft.com/office/powerpoint/2010/main" val="8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052736"/>
            <a:ext cx="6264696" cy="5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ввести вручную\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3" name="Прямая со стрелкой 12"/>
          <p:cNvCxnSpPr>
            <a:stCxn id="12" idx="1"/>
          </p:cNvCxnSpPr>
          <p:nvPr/>
        </p:nvCxnSpPr>
        <p:spPr>
          <a:xfrm flipH="1" flipV="1">
            <a:off x="2195736" y="1772816"/>
            <a:ext cx="2376264" cy="169218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6" idx="1"/>
          </p:cNvCxnSpPr>
          <p:nvPr/>
        </p:nvCxnSpPr>
        <p:spPr>
          <a:xfrm flipH="1" flipV="1">
            <a:off x="1547664" y="2708920"/>
            <a:ext cx="3048087" cy="169218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3" idx="1"/>
          </p:cNvCxnSpPr>
          <p:nvPr/>
        </p:nvCxnSpPr>
        <p:spPr>
          <a:xfrm flipH="1" flipV="1">
            <a:off x="1763688" y="4869161"/>
            <a:ext cx="2832062" cy="39926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Избавляемся от "магических констант": перечисления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6732240" y="1052736"/>
            <a:ext cx="2160240" cy="18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72000" y="2924944"/>
            <a:ext cx="4320480" cy="108012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anchor="ctr"/>
          <a:lstStyle/>
          <a:p>
            <a:r>
              <a:rPr lang="ru-RU" sz="2000" dirty="0">
                <a:solidFill>
                  <a:prstClr val="black"/>
                </a:solidFill>
              </a:rPr>
              <a:t>При выводе на экран константы из </a:t>
            </a:r>
            <a:r>
              <a:rPr lang="en-US" dirty="0" err="1">
                <a:solidFill>
                  <a:srgbClr val="487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enmArrayInit</a:t>
            </a:r>
            <a:r>
              <a:rPr lang="ru-RU" sz="2000" dirty="0">
                <a:solidFill>
                  <a:srgbClr val="487784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неявно преобразуются к типу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выводятся в виде чисел.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595751" y="4077072"/>
            <a:ext cx="4296729" cy="64807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anchor="ctr"/>
          <a:lstStyle/>
          <a:p>
            <a:r>
              <a:rPr lang="ru-RU" sz="2000" dirty="0">
                <a:solidFill>
                  <a:prstClr val="black"/>
                </a:solidFill>
              </a:rPr>
              <a:t>Для ввода приходится объявлять переменную типа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595750" y="4797152"/>
            <a:ext cx="4296729" cy="94255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anchor="ctr"/>
          <a:lstStyle/>
          <a:p>
            <a:r>
              <a:rPr lang="ru-RU" sz="2000" dirty="0">
                <a:solidFill>
                  <a:prstClr val="black"/>
                </a:solidFill>
              </a:rPr>
              <a:t>При сравнении переменной типа </a:t>
            </a:r>
            <a:r>
              <a:rPr lang="en-US" dirty="0" err="1">
                <a:solidFill>
                  <a:srgbClr val="487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enmArrayInit</a:t>
            </a:r>
            <a:r>
              <a:rPr lang="ru-RU" sz="2000" dirty="0">
                <a:solidFill>
                  <a:srgbClr val="487784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её значение неявно преобразуется в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628800"/>
            <a:ext cx="4608512" cy="31683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Перечисления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</a:t>
            </a:r>
            <a:r>
              <a:rPr lang="en-US" altLang="ru-RU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en-US" altLang="ru-RU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5004048" y="980728"/>
            <a:ext cx="4032448" cy="43924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200" dirty="0">
                <a:solidFill>
                  <a:prstClr val="black"/>
                </a:solidFill>
              </a:rPr>
              <a:t>При увеличении размера программы, когда типов перечислений становится много, может возникать ситуация когда одно и то же имя констант присутствует в разных перечислениях.</a:t>
            </a:r>
            <a:br>
              <a:rPr lang="ru-RU" sz="2200" dirty="0">
                <a:solidFill>
                  <a:prstClr val="black"/>
                </a:solidFill>
              </a:rPr>
            </a:br>
            <a:r>
              <a:rPr lang="ru-RU" sz="2200" dirty="0">
                <a:solidFill>
                  <a:prstClr val="black"/>
                </a:solidFill>
              </a:rPr>
              <a:t>Чтобы компилятор различал какую константу имел в виду программист рекомендуется разнести перечисления по разным </a:t>
            </a:r>
            <a:r>
              <a:rPr lang="en-US" sz="2200" dirty="0">
                <a:solidFill>
                  <a:srgbClr val="0000FF"/>
                </a:solidFill>
              </a:rPr>
              <a:t>namespace</a:t>
            </a:r>
            <a:r>
              <a:rPr lang="en-US" sz="2200" dirty="0">
                <a:solidFill>
                  <a:prstClr val="black"/>
                </a:solidFill>
              </a:rPr>
              <a:t>.</a:t>
            </a:r>
            <a:endParaRPr lang="ru-RU" sz="2200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5589240"/>
            <a:ext cx="7200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16732"/>
            <a:ext cx="8136904" cy="551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ввести вручную\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Избавляемся от "магических констант": перечисления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6300192" y="2708920"/>
            <a:ext cx="2592288" cy="2592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55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51520" y="1628800"/>
            <a:ext cx="3600400" cy="23042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9" name="Заголовок 4"/>
          <p:cNvSpPr txBox="1">
            <a:spLocks/>
          </p:cNvSpPr>
          <p:nvPr/>
        </p:nvSpPr>
        <p:spPr>
          <a:xfrm>
            <a:off x="179512" y="0"/>
            <a:ext cx="4176464" cy="8107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3959932" y="1197610"/>
            <a:ext cx="5040560" cy="396044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ru-RU" sz="2200" dirty="0">
                <a:solidFill>
                  <a:prstClr val="black"/>
                </a:solidFill>
              </a:rPr>
              <a:t>Такой подход часто использовался и поэтому в новых компиляторах (С++11) для этого придумали специальный синтаксис</a:t>
            </a:r>
            <a:r>
              <a:rPr lang="en-US" sz="2200" dirty="0">
                <a:solidFill>
                  <a:prstClr val="black"/>
                </a:solidFill>
              </a:rPr>
              <a:t>.</a:t>
            </a:r>
          </a:p>
          <a:p>
            <a:r>
              <a:rPr lang="ru-RU" sz="2200" dirty="0">
                <a:solidFill>
                  <a:prstClr val="black"/>
                </a:solidFill>
              </a:rPr>
              <a:t>При таком синтаксисе имя перечисления указывать обязательно.</a:t>
            </a:r>
          </a:p>
          <a:p>
            <a:r>
              <a:rPr lang="ru-RU" sz="2200" dirty="0">
                <a:solidFill>
                  <a:prstClr val="black"/>
                </a:solidFill>
              </a:rPr>
              <a:t>Дополнительно нельзя присвоить переменной перечисления константу из другого перечисления – компилятор будет за этим следить.</a:t>
            </a:r>
            <a:endParaRPr lang="ru-RU" sz="2200" dirty="0">
              <a:solidFill>
                <a:srgbClr val="00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5229200"/>
            <a:ext cx="72008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308304" y="332656"/>
            <a:ext cx="1296144" cy="432048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C++11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37B2F785-A883-4848-BFE5-EADCB58BB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7" y="764704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Перечисления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</a:t>
            </a:r>
            <a:r>
              <a:rPr lang="en-US" altLang="ru-RU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ru-RU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en-US" altLang="ru-RU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2152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016732"/>
            <a:ext cx="8136904" cy="551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"Выберите тип инициализации:\n"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константами в коде\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случайными числами\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ввести вручную\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"Любая другая кнопка завершит программу\n"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  Ваш выбор: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ru-RU" sz="16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прописанными в коде константами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вводом пользователя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 случайными числами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Программа завершается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0D35C0F-3FC0-49B2-B5EA-E26B14351725}"/>
              </a:ext>
            </a:extLst>
          </p:cNvPr>
          <p:cNvCxnSpPr>
            <a:cxnSpLocks/>
          </p:cNvCxnSpPr>
          <p:nvPr/>
        </p:nvCxnSpPr>
        <p:spPr>
          <a:xfrm flipH="1">
            <a:off x="2519772" y="2419069"/>
            <a:ext cx="2376264" cy="50882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C202468-2E58-4BD1-BEEB-81DDC9558A63}"/>
              </a:ext>
            </a:extLst>
          </p:cNvPr>
          <p:cNvCxnSpPr>
            <a:cxnSpLocks/>
          </p:cNvCxnSpPr>
          <p:nvPr/>
        </p:nvCxnSpPr>
        <p:spPr>
          <a:xfrm flipH="1" flipV="1">
            <a:off x="1799692" y="1938396"/>
            <a:ext cx="3096344" cy="480673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6120172" y="4329100"/>
            <a:ext cx="2772308" cy="18722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 </a:t>
            </a:r>
            <a:r>
              <a:rPr lang="en-US" sz="16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enmArrayInit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Uninited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B4BB682-189C-4AFF-8508-E252747F2309}"/>
              </a:ext>
            </a:extLst>
          </p:cNvPr>
          <p:cNvSpPr/>
          <p:nvPr/>
        </p:nvSpPr>
        <p:spPr>
          <a:xfrm>
            <a:off x="7308304" y="332656"/>
            <a:ext cx="1296144" cy="432048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C++11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FECC9B02-FD50-4B27-A54E-1F5F48B9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59" y="603889"/>
            <a:ext cx="4176464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Перечисления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(</a:t>
            </a:r>
            <a:r>
              <a:rPr lang="en-US" altLang="ru-RU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ru-RU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)</a:t>
            </a:r>
            <a:endParaRPr lang="en-US" altLang="ru-RU" sz="2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Скругленный прямоугольник 53">
            <a:extLst>
              <a:ext uri="{FF2B5EF4-FFF2-40B4-BE49-F238E27FC236}">
                <a16:creationId xmlns:a16="http://schemas.microsoft.com/office/drawing/2014/main" id="{34387C57-C0B4-4F83-B345-29B3E8191D9F}"/>
              </a:ext>
            </a:extLst>
          </p:cNvPr>
          <p:cNvSpPr/>
          <p:nvPr/>
        </p:nvSpPr>
        <p:spPr>
          <a:xfrm>
            <a:off x="4896036" y="1525552"/>
            <a:ext cx="4009638" cy="266515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Для исключения ошибок при таком объявлении перечислений дополнительно были удалены неявные преобразования в </a:t>
            </a:r>
            <a:r>
              <a:rPr lang="en-US" sz="2200" dirty="0">
                <a:solidFill>
                  <a:schemeClr val="tx1"/>
                </a:solidFill>
              </a:rPr>
              <a:t>int</a:t>
            </a:r>
            <a:r>
              <a:rPr lang="ru-RU" sz="2200" dirty="0">
                <a:solidFill>
                  <a:schemeClr val="tx1"/>
                </a:solidFill>
              </a:rPr>
              <a:t> и обратно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ru-RU" sz="2200" dirty="0">
                <a:solidFill>
                  <a:schemeClr val="tx1"/>
                </a:solidFill>
              </a:rPr>
              <a:t>поэтому используем явные преобразования.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4122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179512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96752"/>
            <a:ext cx="8640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2;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23528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Тест: какое значение будет у переменной </a:t>
            </a:r>
            <a:r>
              <a:rPr lang="en-US" alt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flag </a:t>
            </a:r>
            <a:r>
              <a:rPr lang="ru-RU" alt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 зависимости от значения переменной </a:t>
            </a:r>
            <a:r>
              <a:rPr lang="en-US" alt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i?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16016" y="2276872"/>
            <a:ext cx="4176464" cy="288032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Ответы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  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2   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3   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4   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5   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=&gt;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</p:txBody>
      </p:sp>
    </p:spTree>
    <p:extLst>
      <p:ext uri="{BB962C8B-B14F-4D97-AF65-F5344CB8AC3E}">
        <p14:creationId xmlns:p14="http://schemas.microsoft.com/office/powerpoint/2010/main" val="19621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640960" cy="4608512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5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Ветвления. Реализация ветвлений в С++. 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5"/>
              <a:tabLst>
                <a:tab pos="358775" algn="l"/>
              </a:tabLst>
            </a:pPr>
            <a:r>
              <a:rPr lang="ru-RU" sz="2400" dirty="0"/>
              <a:t>Побочные эффекты и точки последовательности.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358775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358775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358775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358775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358775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Условный оператор. Оператор выбора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3688" y="2420888"/>
            <a:ext cx="71287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Что будет выведено на экран в результате выполнения кода: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&amp;&amp;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&amp;&amp; --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32240" y="3429000"/>
            <a:ext cx="2160240" cy="1800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x</a:t>
            </a:r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11933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else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11760" y="4077072"/>
            <a:ext cx="4104456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971600" y="1484784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.</a:t>
            </a:r>
            <a:b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Записать на языке С++ алгоритм нахождения наименьшего из этих чисел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314096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</a:t>
            </a:r>
            <a:r>
              <a:rPr lang="en-US" altLang="ru-RU" sz="2200" u="sng" dirty="0"/>
              <a:t> 1 </a:t>
            </a:r>
            <a:r>
              <a:rPr lang="ru-RU" altLang="ru-RU" sz="2200" dirty="0"/>
              <a:t>(используем цепочку </a:t>
            </a:r>
            <a:r>
              <a:rPr lang="en-US" altLang="ru-RU" sz="2200" dirty="0"/>
              <a:t>if-else</a:t>
            </a:r>
            <a:r>
              <a:rPr lang="ru-RU" altLang="ru-RU" sz="2200" dirty="0"/>
              <a:t> для проверки гипотез</a:t>
            </a:r>
            <a:r>
              <a:rPr lang="en-US" altLang="ru-RU" sz="2200" dirty="0"/>
              <a:t>)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2602656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864096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54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52636"/>
            <a:ext cx="3881702" cy="61614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2" r="1617"/>
          <a:stretch/>
        </p:blipFill>
        <p:spPr>
          <a:xfrm>
            <a:off x="4247964" y="152636"/>
            <a:ext cx="4500500" cy="61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92737"/>
            <a:ext cx="8494806" cy="614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9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7044516" cy="56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98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260648"/>
            <a:ext cx="8762139" cy="57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86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 txBox="1">
            <a:spLocks/>
          </p:cNvSpPr>
          <p:nvPr/>
        </p:nvSpPr>
        <p:spPr>
          <a:xfrm>
            <a:off x="251520" y="332656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1700808"/>
            <a:ext cx="1656184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</a:rPr>
              <a:t>for</a:t>
            </a:r>
            <a:r>
              <a:rPr lang="en-US" sz="2400" dirty="0"/>
              <a:t>(…;…;…)</a:t>
            </a:r>
            <a:br>
              <a:rPr lang="en-US" sz="2400" dirty="0"/>
            </a:br>
            <a:r>
              <a:rPr lang="en-US" sz="2400" dirty="0"/>
              <a:t>{</a:t>
            </a:r>
            <a:endParaRPr lang="ru-RU" sz="24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700808"/>
            <a:ext cx="1368152" cy="14311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(…)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{</a:t>
            </a:r>
            <a:endParaRPr lang="ru-RU" sz="2400" dirty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1700808"/>
            <a:ext cx="1637928" cy="14311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</a:rPr>
              <a:t>do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{</a:t>
            </a:r>
            <a:endParaRPr lang="ru-RU" sz="2400" dirty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prstClr val="black"/>
                </a:solidFill>
              </a:rPr>
              <a:t>}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(…);</a:t>
            </a:r>
          </a:p>
        </p:txBody>
      </p:sp>
    </p:spTree>
    <p:extLst>
      <p:ext uri="{BB962C8B-B14F-4D97-AF65-F5344CB8AC3E}">
        <p14:creationId xmlns:p14="http://schemas.microsoft.com/office/powerpoint/2010/main" val="1250766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395536" y="1412776"/>
            <a:ext cx="3456384" cy="46166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sz="2400" b="1" i="1" dirty="0">
                <a:latin typeface="+mn-lt"/>
                <a:cs typeface="Times New Roman" pitchFamily="18" charset="0"/>
              </a:rPr>
              <a:t>цикл "пока" или </a:t>
            </a:r>
            <a:r>
              <a:rPr lang="en-US" sz="2400" b="1" i="1" dirty="0">
                <a:latin typeface="+mn-lt"/>
                <a:cs typeface="Times New Roman" pitchFamily="18" charset="0"/>
              </a:rPr>
              <a:t>"while"</a:t>
            </a:r>
            <a:endParaRPr lang="en-US" sz="2400" b="1" dirty="0">
              <a:latin typeface="+mn-lt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23528" y="2564904"/>
            <a:ext cx="33843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…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b="1" dirty="0"/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332656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880" y="4797152"/>
            <a:ext cx="5544616" cy="144655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Тело цикла может не исполняться ни разу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 переменные в условии должны быть объявлены и проинициализированы до входа в цикл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B1ECBF-276B-4736-9E06-DD00241B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1940" y="331839"/>
            <a:ext cx="4611436" cy="42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6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Завершается при нажатии на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 не нажата клавиша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+ 0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139952" y="5085184"/>
            <a:ext cx="936104" cy="36004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932040" y="3645024"/>
            <a:ext cx="1944216" cy="1440160"/>
          </a:xfrm>
          <a:prstGeom prst="line">
            <a:avLst/>
          </a:prstGeom>
          <a:ln w="2222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788024" y="2060848"/>
            <a:ext cx="4176464" cy="158417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200" dirty="0">
                <a:solidFill>
                  <a:schemeClr val="tx1"/>
                </a:solidFill>
              </a:rPr>
              <a:t>неявное преобразование типов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char</a:t>
            </a:r>
            <a:r>
              <a:rPr lang="ru-RU" sz="2200" dirty="0">
                <a:solidFill>
                  <a:srgbClr val="0000FF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–</a:t>
            </a:r>
            <a:r>
              <a:rPr lang="en-US" sz="2200" dirty="0">
                <a:solidFill>
                  <a:schemeClr val="tx1"/>
                </a:solidFill>
              </a:rPr>
              <a:t>&gt;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</a:p>
          <a:p>
            <a:r>
              <a:rPr lang="ru-RU" sz="2200" dirty="0">
                <a:solidFill>
                  <a:schemeClr val="tx1"/>
                </a:solidFill>
              </a:rPr>
              <a:t>позволяет вывести не символ,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а его код</a:t>
            </a:r>
          </a:p>
        </p:txBody>
      </p:sp>
    </p:spTree>
    <p:extLst>
      <p:ext uri="{BB962C8B-B14F-4D97-AF65-F5344CB8AC3E}">
        <p14:creationId xmlns:p14="http://schemas.microsoft.com/office/powerpoint/2010/main" val="25926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Завершается при нажатии на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 не нажата клавиша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139952" y="5085184"/>
            <a:ext cx="936104" cy="36004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03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Завершается при нажатии на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 не нажата клавиша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139952" y="5085184"/>
            <a:ext cx="2592288" cy="36004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else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4077072"/>
            <a:ext cx="3528392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971600" y="1484784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.</a:t>
            </a:r>
            <a:b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Записать на языке С++ алгоритм нахождения наименьшего из этих чисел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314096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</a:t>
            </a:r>
            <a:r>
              <a:rPr lang="en-US" altLang="ru-RU" sz="2200" u="sng" dirty="0"/>
              <a:t> 1 </a:t>
            </a:r>
            <a:r>
              <a:rPr lang="ru-RU" altLang="ru-RU" sz="2200" dirty="0"/>
              <a:t>(используем цепочку </a:t>
            </a:r>
            <a:r>
              <a:rPr lang="en-US" altLang="ru-RU" sz="2200" dirty="0"/>
              <a:t>if-else</a:t>
            </a:r>
            <a:r>
              <a:rPr lang="ru-RU" altLang="ru-RU" sz="2200" dirty="0"/>
              <a:t> для проверки гипотез</a:t>
            </a:r>
            <a:r>
              <a:rPr lang="en-US" altLang="ru-RU" sz="2200" dirty="0"/>
              <a:t>)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500594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Завершается при нажатии на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 не нажата клавиша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339752" y="4293096"/>
            <a:ext cx="4608512" cy="288032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04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Завершается при нажатии на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&lt;windows.h&gt;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VK_ESCAPE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339752" y="4221088"/>
            <a:ext cx="1224136" cy="36004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7504" y="2708920"/>
            <a:ext cx="2880320" cy="36004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24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008" y="1052736"/>
            <a:ext cx="89289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Завершается при нажатии на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&lt;windows.h&gt;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обязательно инициализируем переменную до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VK_ESCAPE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11" idx="1"/>
          </p:cNvCxnSpPr>
          <p:nvPr/>
        </p:nvCxnSpPr>
        <p:spPr>
          <a:xfrm flipH="1">
            <a:off x="2195736" y="2589005"/>
            <a:ext cx="1944216" cy="1416059"/>
          </a:xfrm>
          <a:prstGeom prst="line">
            <a:avLst/>
          </a:prstGeom>
          <a:ln w="2222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1988840"/>
            <a:ext cx="4680520" cy="1200329"/>
          </a:xfrm>
          <a:prstGeom prst="rect">
            <a:avLst/>
          </a:prstGeom>
          <a:solidFill>
            <a:schemeClr val="bg1">
              <a:alpha val="5000"/>
            </a:schemeClr>
          </a:solidFill>
          <a:ln w="3175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ru-RU" sz="2400" dirty="0"/>
              <a:t>Неправильно выбрано значение для инициализации и теперь тело цикла ни разу не выполнится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008" y="1052736"/>
            <a:ext cx="892899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для демонстрации цикла while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Выводит на экран ASCII код клавиши, нажатой на клавиатуре.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Завершается при нажатии на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&lt;windows.h&gt;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VK_ESCAPE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VK_ESCAPE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3" idx="1"/>
          </p:cNvCxnSpPr>
          <p:nvPr/>
        </p:nvCxnSpPr>
        <p:spPr>
          <a:xfrm flipH="1">
            <a:off x="3347864" y="3143002"/>
            <a:ext cx="360040" cy="1366118"/>
          </a:xfrm>
          <a:prstGeom prst="line">
            <a:avLst/>
          </a:prstGeom>
          <a:ln w="2222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988840"/>
            <a:ext cx="5112568" cy="2308324"/>
          </a:xfrm>
          <a:prstGeom prst="rect">
            <a:avLst/>
          </a:prstGeom>
          <a:solidFill>
            <a:schemeClr val="bg1">
              <a:alpha val="5000"/>
            </a:schemeClr>
          </a:solidFill>
          <a:ln w="31750" cap="rnd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400" dirty="0"/>
              <a:t>Значение инициализации теперь не играет никакой роли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400" dirty="0"/>
              <a:t>Код клавиши </a:t>
            </a:r>
            <a:r>
              <a:rPr lang="en-US" sz="2400" dirty="0"/>
              <a:t>Esc </a:t>
            </a:r>
            <a:r>
              <a:rPr lang="ru-RU" sz="2400" dirty="0"/>
              <a:t>теперь не будет выводится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400" dirty="0"/>
              <a:t>Код стал компактнее, эффективнее,</a:t>
            </a:r>
            <a:br>
              <a:rPr lang="ru-RU" sz="2400" dirty="0"/>
            </a:br>
            <a:r>
              <a:rPr lang="ru-RU" sz="2400" dirty="0"/>
              <a:t>хотя и сложнее для понимания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стратегия пошаговой детализации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820891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200" b="1" dirty="0"/>
              <a:t>Постановка задачи </a:t>
            </a:r>
          </a:p>
          <a:p>
            <a:pPr marL="625475">
              <a:lnSpc>
                <a:spcPct val="90000"/>
              </a:lnSpc>
            </a:pPr>
            <a:r>
              <a:rPr lang="ru-RU" sz="2200" dirty="0"/>
              <a:t>Найти решение уравнения</a:t>
            </a:r>
            <a:br>
              <a:rPr lang="ru-RU" sz="2200" dirty="0"/>
            </a:b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x = 0</a:t>
            </a:r>
            <a:endParaRPr lang="ru-RU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5475">
              <a:lnSpc>
                <a:spcPct val="90000"/>
              </a:lnSpc>
            </a:pPr>
            <a:r>
              <a:rPr lang="ru-RU" sz="2200" dirty="0"/>
              <a:t>с заданной точностью </a:t>
            </a:r>
            <a:r>
              <a:rPr lang="el-G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endParaRPr lang="ru-RU" sz="2200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5475">
              <a:lnSpc>
                <a:spcPct val="90000"/>
              </a:lnSpc>
            </a:pPr>
            <a:r>
              <a:rPr lang="ru-RU" sz="2200" i="1" dirty="0"/>
              <a:t>используя м</a:t>
            </a:r>
            <a:r>
              <a:rPr lang="ru-RU" sz="2200" dirty="0"/>
              <a:t>етод последовательных приближений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996952"/>
            <a:ext cx="669674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sz="2200" b="1" dirty="0">
                <a:solidFill>
                  <a:prstClr val="black"/>
                </a:solidFill>
              </a:rPr>
              <a:t>Математическая модель</a:t>
            </a:r>
            <a:endParaRPr lang="ru-RU" sz="2200" dirty="0">
              <a:solidFill>
                <a:prstClr val="black"/>
              </a:solidFill>
            </a:endParaRPr>
          </a:p>
          <a:p>
            <a:pPr marL="536575"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Перепишем уравнение в виде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Выберем начальное приближение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 marL="536575" lvl="0">
              <a:lnSpc>
                <a:spcPct val="90000"/>
              </a:lnSpc>
              <a:spcBef>
                <a:spcPts val="600"/>
              </a:spcBef>
              <a:tabLst>
                <a:tab pos="1789113" algn="l"/>
              </a:tabLst>
            </a:pPr>
            <a:r>
              <a:rPr lang="ru-RU" sz="2200" dirty="0">
                <a:solidFill>
                  <a:prstClr val="black"/>
                </a:solidFill>
              </a:rPr>
              <a:t>Положим</a:t>
            </a: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f(x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…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6575" lvl="0">
              <a:lnSpc>
                <a:spcPct val="90000"/>
              </a:lnSpc>
              <a:tabLst>
                <a:tab pos="1789113" algn="l"/>
              </a:tabLst>
            </a:pP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f(x</a:t>
            </a:r>
            <a:r>
              <a:rPr lang="en-US" sz="2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5373216"/>
            <a:ext cx="7560840" cy="88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>
              <a:lnSpc>
                <a:spcPct val="90000"/>
              </a:lnSpc>
              <a:spcBef>
                <a:spcPts val="1200"/>
              </a:spcBef>
            </a:pPr>
            <a:r>
              <a:rPr lang="ru-RU" sz="2200" dirty="0">
                <a:solidFill>
                  <a:prstClr val="black"/>
                </a:solidFill>
              </a:rPr>
              <a:t>Оценим погрешность  </a:t>
            </a:r>
            <a:r>
              <a:rPr lang="el-G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400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 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 = |</a:t>
            </a:r>
            <a:r>
              <a:rPr lang="en-US" sz="22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 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en-US" sz="2200" i="1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</a:p>
          <a:p>
            <a:pPr marL="536575" lvl="0">
              <a:lnSpc>
                <a:spcPct val="90000"/>
              </a:lnSpc>
              <a:spcBef>
                <a:spcPts val="1200"/>
              </a:spcBef>
            </a:pPr>
            <a:r>
              <a:rPr lang="ru-RU" sz="2200" dirty="0">
                <a:solidFill>
                  <a:prstClr val="black"/>
                </a:solidFill>
              </a:rPr>
              <a:t>Условие сходимости: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'(</a:t>
            </a:r>
            <a:r>
              <a:rPr lang="en-US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ru-RU" sz="22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ru-RU" sz="2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| &lt; 1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стратегия пошаговой детализации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BD395-54C6-4696-BD32-858C7E14B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196" y="1422217"/>
            <a:ext cx="6525123" cy="40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15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стратегия пошаговой детализации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C59F7E-4B39-4CB8-9786-99AB6047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25425"/>
            <a:ext cx="7946261" cy="481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56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FB32C2-1B17-4C13-9C97-ACB31694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17" y="1084864"/>
            <a:ext cx="5969132" cy="5254774"/>
          </a:xfrm>
          <a:prstGeom prst="rect">
            <a:avLst/>
          </a:prstGeom>
        </p:spPr>
      </p:pic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стратегия пошаговой детализации </a:t>
            </a:r>
          </a:p>
        </p:txBody>
      </p:sp>
      <p:grpSp>
        <p:nvGrpSpPr>
          <p:cNvPr id="29" name="Группа 17"/>
          <p:cNvGrpSpPr/>
          <p:nvPr/>
        </p:nvGrpSpPr>
        <p:grpSpPr>
          <a:xfrm>
            <a:off x="251520" y="3356992"/>
            <a:ext cx="1800200" cy="1512168"/>
            <a:chOff x="5239657" y="1756230"/>
            <a:chExt cx="1204685" cy="711200"/>
          </a:xfrm>
        </p:grpSpPr>
        <p:sp>
          <p:nvSpPr>
            <p:cNvPr id="31" name="Блок-схема: карточка 30"/>
            <p:cNvSpPr/>
            <p:nvPr/>
          </p:nvSpPr>
          <p:spPr>
            <a:xfrm flipH="1">
              <a:off x="5239657" y="1756230"/>
              <a:ext cx="1204685" cy="711200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32" name="Блок-схема: процесс 31"/>
            <p:cNvSpPr/>
            <p:nvPr/>
          </p:nvSpPr>
          <p:spPr>
            <a:xfrm>
              <a:off x="5239658" y="1756230"/>
              <a:ext cx="1204684" cy="711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>
                  <a:solidFill>
                    <a:schemeClr val="accent6">
                      <a:lumMod val="50000"/>
                    </a:schemeClr>
                  </a:solidFill>
                </a:rPr>
                <a:t>Выполнять,</a:t>
              </a:r>
              <a:br>
                <a:rPr lang="ru-RU" sz="2200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ru-RU" sz="2200" dirty="0">
                  <a:solidFill>
                    <a:schemeClr val="accent6">
                      <a:lumMod val="50000"/>
                    </a:schemeClr>
                  </a:solidFill>
                </a:rPr>
                <a:t>пока текущая погрешность </a:t>
              </a:r>
              <a:endParaRPr lang="en-US" sz="22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l-GR" sz="2400" i="1" dirty="0">
                  <a:solidFill>
                    <a:schemeClr val="tx1"/>
                  </a:solidFill>
                </a:rPr>
                <a:t>ε</a:t>
              </a:r>
              <a:r>
                <a:rPr lang="ru-RU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&gt; </a:t>
              </a:r>
              <a:r>
                <a:rPr lang="el-GR" sz="2400" i="1" dirty="0">
                  <a:solidFill>
                    <a:schemeClr val="tx1"/>
                  </a:solidFill>
                </a:rPr>
                <a:t>ε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max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Прямая соединительная линия 32"/>
          <p:cNvCxnSpPr>
            <a:cxnSpLocks/>
            <a:stCxn id="32" idx="3"/>
          </p:cNvCxnSpPr>
          <p:nvPr/>
        </p:nvCxnSpPr>
        <p:spPr>
          <a:xfrm>
            <a:off x="2051720" y="4113076"/>
            <a:ext cx="2016224" cy="54309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0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стратегия пошаговой детализации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A1F116-E3F7-4A7E-BBA2-AB613966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57" y="1002781"/>
            <a:ext cx="6300700" cy="53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81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псевдокоде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611560" y="1628800"/>
            <a:ext cx="8316686" cy="99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Псевдокод</a:t>
            </a:r>
            <a:r>
              <a:rPr lang="ru-RU" sz="2200" b="1" dirty="0">
                <a:solidFill>
                  <a:schemeClr val="bg2"/>
                </a:solidFill>
              </a:rPr>
              <a:t> </a:t>
            </a:r>
            <a:r>
              <a:rPr lang="ru-RU" sz="2200" b="1" dirty="0"/>
              <a:t>– </a:t>
            </a:r>
            <a:r>
              <a:rPr lang="ru-RU" sz="2200" dirty="0"/>
              <a:t>искусственный неформальный язык, позволяющий однозначно трактовать описываемые на нем действия</a:t>
            </a:r>
            <a:r>
              <a:rPr lang="ru-RU" sz="2200" b="1" dirty="0"/>
              <a:t> </a:t>
            </a:r>
            <a:endParaRPr lang="be-BY" sz="22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11560" y="2565485"/>
            <a:ext cx="828092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/>
              <a:t>Данные</a:t>
            </a:r>
            <a:endParaRPr lang="ru-RU" sz="2200" dirty="0"/>
          </a:p>
          <a:p>
            <a:pPr>
              <a:tabLst>
                <a:tab pos="479425" algn="l"/>
                <a:tab pos="3230563" algn="l"/>
              </a:tabLst>
            </a:pPr>
            <a:r>
              <a:rPr lang="ru-RU" sz="2200" b="1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Заданная точность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2305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Текущая погрешность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ru-RU" sz="2200" dirty="0"/>
          </a:p>
          <a:p>
            <a:pPr>
              <a:tabLst>
                <a:tab pos="479425" algn="l"/>
                <a:tab pos="32305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sz="2200" dirty="0"/>
          </a:p>
          <a:p>
            <a:pPr>
              <a:tabLst>
                <a:tab pos="479425" algn="l"/>
                <a:tab pos="3230563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/>
              <a:t>f</a:t>
            </a:r>
            <a:r>
              <a:rPr lang="ru-RU" sz="2200" i="1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ru-RU" sz="2200" i="1" dirty="0"/>
              <a:t>)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/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/>
              <a:t>Алгоритм</a:t>
            </a:r>
            <a:endParaRPr lang="ru-RU" sz="2200" dirty="0"/>
          </a:p>
          <a:p>
            <a:pPr marL="266700">
              <a:tabLst>
                <a:tab pos="479425" algn="l"/>
              </a:tabLst>
            </a:pPr>
            <a:r>
              <a:rPr lang="ru-RU" sz="2200" dirty="0"/>
              <a:t>1.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ru-RU" sz="2200" baseline="-25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6700">
              <a:tabLst>
                <a:tab pos="479425" algn="l"/>
              </a:tabLst>
            </a:pPr>
            <a:r>
              <a:rPr lang="ru-RU" sz="2200" dirty="0"/>
              <a:t>2.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Уточнить решение методом  последовательных приближений</a:t>
            </a:r>
          </a:p>
          <a:p>
            <a:pPr marL="266700">
              <a:tabLst>
                <a:tab pos="479425" algn="l"/>
              </a:tabLst>
            </a:pPr>
            <a:r>
              <a:rPr lang="ru-RU" sz="2200" dirty="0"/>
              <a:t>3</a:t>
            </a:r>
            <a:r>
              <a:rPr lang="en-US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2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95536" y="3140968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 2 (простой и надежный)</a:t>
            </a:r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else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59832" y="4365104"/>
            <a:ext cx="3024336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Прямоугольник 7"/>
          <p:cNvSpPr>
            <a:spLocks noChangeArrowheads="1"/>
          </p:cNvSpPr>
          <p:nvPr/>
        </p:nvSpPr>
        <p:spPr bwMode="auto">
          <a:xfrm>
            <a:off x="971600" y="1484784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2400" i="1" u="sng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Даны три вещественных числа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</a:t>
            </a: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.</a:t>
            </a:r>
            <a:b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Записать на языке С++ алгоритм нахождения наименьшего из этих чисел</a:t>
            </a:r>
            <a:r>
              <a:rPr lang="en-US" alt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ru-RU" altLang="ru-RU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2501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88640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псевдокоде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576" y="1423810"/>
            <a:ext cx="802368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79425" algn="l"/>
              </a:tabLst>
            </a:pPr>
            <a:r>
              <a:rPr lang="ru-RU" sz="2200" b="1" dirty="0"/>
              <a:t>Данные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ru-RU" sz="2200" b="1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Заданная точность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Текущая погрешность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sz="2200" dirty="0"/>
          </a:p>
          <a:p>
            <a:pPr>
              <a:tabLst>
                <a:tab pos="479425" algn="l"/>
                <a:tab pos="3679825" algn="l"/>
              </a:tabLst>
            </a:pPr>
            <a:r>
              <a:rPr lang="en-US" sz="2200" dirty="0"/>
              <a:t>	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Текущее значение </a:t>
            </a:r>
            <a:r>
              <a:rPr lang="en-US" sz="2200" i="1" dirty="0"/>
              <a:t>f</a:t>
            </a:r>
            <a:r>
              <a:rPr lang="ru-RU" sz="2200" i="1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n</a:t>
            </a:r>
            <a:r>
              <a:rPr lang="ru-RU" sz="2200" i="1" baseline="-25000" dirty="0"/>
              <a:t>-1</a:t>
            </a:r>
            <a:r>
              <a:rPr lang="ru-RU" sz="2200" i="1" dirty="0"/>
              <a:t>)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/>
          </a:p>
          <a:p>
            <a:pPr>
              <a:spcBef>
                <a:spcPts val="1200"/>
              </a:spcBef>
              <a:tabLst>
                <a:tab pos="479425" algn="l"/>
              </a:tabLst>
            </a:pPr>
            <a:r>
              <a:rPr lang="ru-RU" sz="2200" b="1" dirty="0"/>
              <a:t>Алгоритм</a:t>
            </a:r>
            <a:endParaRPr lang="ru-RU" sz="2200" dirty="0"/>
          </a:p>
          <a:p>
            <a:pPr marL="268288">
              <a:tabLst>
                <a:tab pos="479425" algn="l"/>
              </a:tabLst>
            </a:pPr>
            <a:r>
              <a:rPr lang="ru-RU" sz="2200" dirty="0"/>
              <a:t>1.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/>
              <a:t>2.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Инициализировать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endParaRPr lang="en-US" sz="22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/>
              <a:t>3. </a:t>
            </a:r>
            <a:r>
              <a:rPr lang="ru-RU" sz="2200" dirty="0">
                <a:solidFill>
                  <a:srgbClr val="0000FF"/>
                </a:solidFill>
              </a:rPr>
              <a:t>Пока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выполнять</a:t>
            </a:r>
          </a:p>
          <a:p>
            <a:pPr marL="536575">
              <a:tabLst>
                <a:tab pos="536575" algn="l"/>
              </a:tabLst>
            </a:pPr>
            <a:r>
              <a:rPr lang="ru-RU" sz="2200" dirty="0"/>
              <a:t>3.1.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36575" lvl="1">
              <a:tabLst>
                <a:tab pos="536575" algn="l"/>
              </a:tabLst>
            </a:pPr>
            <a:r>
              <a:rPr lang="ru-RU" sz="2200" dirty="0"/>
              <a:t>3</a:t>
            </a:r>
            <a:r>
              <a:rPr lang="en-US" sz="2200" dirty="0"/>
              <a:t>.2.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Вычислить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|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536575" lvl="1">
              <a:tabLst>
                <a:tab pos="536575" algn="l"/>
              </a:tabLst>
            </a:pPr>
            <a:r>
              <a:rPr lang="ru-RU" sz="2200" dirty="0"/>
              <a:t>3</a:t>
            </a:r>
            <a:r>
              <a:rPr lang="en-US" sz="2200" dirty="0"/>
              <a:t>.3.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Положить</a:t>
            </a:r>
            <a:r>
              <a:rPr lang="ru-RU" sz="2200" dirty="0"/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>
              <a:tabLst>
                <a:tab pos="479425" algn="l"/>
              </a:tabLst>
            </a:pPr>
            <a:r>
              <a:rPr lang="ru-RU" sz="2200" dirty="0"/>
              <a:t>4</a:t>
            </a:r>
            <a:r>
              <a:rPr lang="en-US" sz="2200" dirty="0"/>
              <a:t>.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значение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200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6120172" y="4113076"/>
            <a:ext cx="188680" cy="1584177"/>
          </a:xfrm>
          <a:prstGeom prst="righ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444208" y="4509120"/>
            <a:ext cx="2448272" cy="110799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 последовательных приближений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24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5516" y="980728"/>
            <a:ext cx="954106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Данные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0.f;   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1e-6f;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Ввести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b="1" baseline="-25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err_max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Введите начальное приближение: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Задайте допустимую погрешность: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Инициализировать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err_cur </a:t>
            </a:r>
            <a:endParaRPr lang="en-US" sz="20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2 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590925" algn="l"/>
              </a:tabLst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spc="-4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000" spc="-4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Пока </a:t>
            </a:r>
            <a:r>
              <a:rPr lang="en-US" sz="2000" spc="-4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err_cur &gt; err_max </a:t>
            </a:r>
            <a:r>
              <a:rPr lang="ru-RU" sz="2000" spc="-4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выполнить </a:t>
            </a:r>
            <a:endParaRPr lang="ru-RU" sz="2000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3590925" algn="l"/>
              </a:tabLst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3590925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Вычислить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cos(x) 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3590925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Положить </a:t>
            </a:r>
            <a:r>
              <a:rPr lang="en-US" sz="2000" b="1" spc="-4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|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90925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Положить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tabLst>
                <a:tab pos="3590925" algn="l"/>
              </a:tabLst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Вывести значение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000" i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"Найдено решение x =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x;</a:t>
            </a:r>
            <a:endParaRPr lang="en-US" sz="20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53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424936" cy="502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0.f;   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1e-6f;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Введите начальное приближение: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Задайте допустимую погрешность: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2 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ru-RU" sz="2000" i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"Найдено решение x =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x;</a:t>
            </a:r>
            <a:endParaRPr lang="en-US" sz="20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 flipV="1">
            <a:off x="2771800" y="4329100"/>
            <a:ext cx="1836204" cy="432048"/>
          </a:xfrm>
          <a:prstGeom prst="line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08004" y="2240868"/>
            <a:ext cx="4408050" cy="34923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FF0000"/>
                </a:solidFill>
              </a:rPr>
              <a:t>Опасность</a:t>
            </a:r>
            <a:r>
              <a:rPr lang="ru-RU" sz="2200" dirty="0">
                <a:solidFill>
                  <a:srgbClr val="FF0000"/>
                </a:solidFill>
              </a:rPr>
              <a:t>: </a:t>
            </a:r>
            <a:r>
              <a:rPr lang="ru-RU" sz="2200" dirty="0">
                <a:solidFill>
                  <a:schemeClr val="tx1"/>
                </a:solidFill>
              </a:rPr>
              <a:t>если задать очень маленькую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допустимую погрешность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(меньше величины младшего значащего бита </a:t>
            </a:r>
            <a:r>
              <a:rPr lang="en-US" sz="2200" dirty="0">
                <a:solidFill>
                  <a:schemeClr val="tx1"/>
                </a:solidFill>
              </a:rPr>
              <a:t>x </a:t>
            </a:r>
            <a:r>
              <a:rPr lang="ru-RU" sz="2200" dirty="0">
                <a:solidFill>
                  <a:schemeClr val="tx1"/>
                </a:solidFill>
              </a:rPr>
              <a:t>или </a:t>
            </a:r>
            <a:r>
              <a:rPr lang="en-US" sz="2200" dirty="0">
                <a:solidFill>
                  <a:schemeClr val="tx1"/>
                </a:solidFill>
              </a:rPr>
              <a:t>y </a:t>
            </a:r>
            <a:r>
              <a:rPr lang="ru-RU" sz="2200" dirty="0">
                <a:solidFill>
                  <a:schemeClr val="tx1"/>
                </a:solidFill>
              </a:rPr>
              <a:t>на любой из итераций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</a:rPr>
              <a:t>или просто отрицательную),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</a:rPr>
              <a:t>то эта программа никогда не выйдет из цикла - зависнет!!!</a:t>
            </a:r>
          </a:p>
        </p:txBody>
      </p:sp>
    </p:spTree>
    <p:extLst>
      <p:ext uri="{BB962C8B-B14F-4D97-AF65-F5344CB8AC3E}">
        <p14:creationId xmlns:p14="http://schemas.microsoft.com/office/powerpoint/2010/main" val="10226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520" y="1268760"/>
            <a:ext cx="8640960" cy="502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0.f;   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1e-6f;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Введите начальное приближение: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Задайте допустимую погрешность: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1e-6f) </a:t>
            </a:r>
            <a:r>
              <a:rPr lang="ru-RU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элементарная проверка корректности</a:t>
            </a:r>
            <a:endParaRPr lang="ru-RU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1e-6f;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вводимых значений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2 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err_cur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ru-RU" sz="2000" i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"Найдено решение x =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x;</a:t>
            </a:r>
            <a:endParaRPr lang="en-US" sz="20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Заголовок 4"/>
          <p:cNvSpPr txBox="1">
            <a:spLocks/>
          </p:cNvSpPr>
          <p:nvPr/>
        </p:nvSpPr>
        <p:spPr>
          <a:xfrm>
            <a:off x="251520" y="116632"/>
            <a:ext cx="8712968" cy="105273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while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на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92080" y="3789040"/>
            <a:ext cx="3579958" cy="5760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en-US" sz="2200" i="1" dirty="0">
                <a:solidFill>
                  <a:srgbClr val="6F00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FLT_EPSILON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1.2e-7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else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412776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u="sng" dirty="0"/>
              <a:t>Алгоритм 3</a:t>
            </a:r>
            <a:r>
              <a:rPr lang="en-US" altLang="ru-RU" sz="2200" u="sng" dirty="0"/>
              <a:t> </a:t>
            </a:r>
            <a:r>
              <a:rPr lang="ru-RU" altLang="ru-RU" sz="2200" dirty="0"/>
              <a:t>(вложенные </a:t>
            </a:r>
            <a:r>
              <a:rPr lang="en-US" altLang="ru-RU" sz="2200" dirty="0"/>
              <a:t>if…else) </a:t>
            </a:r>
            <a:endParaRPr lang="ru-RU" alt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1916832"/>
            <a:ext cx="4572000" cy="43581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1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Демонстрация многовариантности использования if … else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220072" y="162880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u="sng" dirty="0"/>
              <a:t>Алгоритм 3</a:t>
            </a:r>
            <a:r>
              <a:rPr lang="en-US" altLang="ru-RU" sz="2000" dirty="0"/>
              <a:t> </a:t>
            </a:r>
            <a:r>
              <a:rPr lang="ru-RU" altLang="ru-RU" sz="2000" dirty="0"/>
              <a:t>(вложенные </a:t>
            </a:r>
            <a:r>
              <a:rPr lang="en-US" altLang="ru-RU" sz="2000" dirty="0"/>
              <a:t>if…else) </a:t>
            </a:r>
            <a:endParaRPr lang="ru-RU" alt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40152" y="2204864"/>
            <a:ext cx="2592288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628800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u="sng" dirty="0"/>
              <a:t>Алгоритм</a:t>
            </a:r>
            <a:r>
              <a:rPr lang="en-US" altLang="ru-RU" sz="2000" u="sng" dirty="0"/>
              <a:t> 1</a:t>
            </a:r>
            <a:r>
              <a:rPr lang="en-US" altLang="ru-RU" sz="2000" dirty="0"/>
              <a:t> </a:t>
            </a:r>
            <a:r>
              <a:rPr lang="ru-RU" altLang="ru-RU" sz="2000" dirty="0"/>
              <a:t>(используем цепочку</a:t>
            </a:r>
            <a:br>
              <a:rPr lang="ru-RU" altLang="ru-RU" sz="2000" dirty="0"/>
            </a:br>
            <a:r>
              <a:rPr lang="ru-RU" altLang="ru-RU" sz="2000" dirty="0"/>
              <a:t>        </a:t>
            </a:r>
            <a:r>
              <a:rPr lang="en-US" altLang="ru-RU" sz="2000" dirty="0"/>
              <a:t>if-else</a:t>
            </a:r>
            <a:r>
              <a:rPr lang="ru-RU" altLang="ru-RU" sz="2000" dirty="0"/>
              <a:t> для проверки гипотез</a:t>
            </a:r>
            <a:r>
              <a:rPr lang="en-US" altLang="ru-RU" sz="2000" dirty="0"/>
              <a:t>)</a:t>
            </a:r>
            <a:endParaRPr lang="ru-RU" alt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4221088"/>
            <a:ext cx="3888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u="sng" dirty="0"/>
              <a:t>Алгоритм 2</a:t>
            </a:r>
            <a:r>
              <a:rPr lang="en-US" altLang="ru-RU" sz="2000" dirty="0"/>
              <a:t> (</a:t>
            </a:r>
            <a:r>
              <a:rPr lang="ru-RU" altLang="ru-RU" sz="2000" dirty="0"/>
              <a:t>простой и надежный)</a:t>
            </a:r>
            <a:endParaRPr lang="en-US" alt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99592" y="4797152"/>
            <a:ext cx="2232248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27584" y="2348880"/>
            <a:ext cx="2592288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Овал 12"/>
          <p:cNvSpPr/>
          <p:nvPr/>
        </p:nvSpPr>
        <p:spPr>
          <a:xfrm>
            <a:off x="3563888" y="2348880"/>
            <a:ext cx="198913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800" b="1" dirty="0">
                <a:solidFill>
                  <a:schemeClr val="bg1"/>
                </a:solidFill>
              </a:rPr>
              <a:t>?</a:t>
            </a:r>
            <a:endParaRPr lang="ru-RU" sz="8800" b="1" dirty="0">
              <a:solidFill>
                <a:schemeClr val="bg1"/>
              </a:solidFill>
            </a:endParaRPr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563888" y="4869160"/>
            <a:ext cx="2160240" cy="119675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Какой способ самый оптимальный?</a:t>
            </a:r>
          </a:p>
        </p:txBody>
      </p:sp>
    </p:spTree>
    <p:extLst>
      <p:ext uri="{BB962C8B-B14F-4D97-AF65-F5344CB8AC3E}">
        <p14:creationId xmlns:p14="http://schemas.microsoft.com/office/powerpoint/2010/main" val="163069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Простейший анализ вычислительной сложности алгоритмов</a:t>
            </a:r>
          </a:p>
        </p:txBody>
      </p:sp>
      <p:graphicFrame>
        <p:nvGraphicFramePr>
          <p:cNvPr id="9" name="Group 5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14507"/>
              </p:ext>
            </p:extLst>
          </p:nvPr>
        </p:nvGraphicFramePr>
        <p:xfrm>
          <a:off x="251522" y="1988840"/>
          <a:ext cx="8640957" cy="3538538"/>
        </p:xfrm>
        <a:graphic>
          <a:graphicData uri="http://schemas.openxmlformats.org/drawingml/2006/table">
            <a:tbl>
              <a:tblPr/>
              <a:tblGrid>
                <a:gridCol w="86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1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№ </a:t>
                      </a:r>
                      <a:r>
                        <a:rPr kumimoji="0" 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алго-ритма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Сравнений/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присваиваний</a:t>
                      </a:r>
                    </a:p>
                  </a:txBody>
                  <a:tcPr marL="36000" marR="36000"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a&lt;b&lt;c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a&lt;c&lt;b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b&lt;c&lt;a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b&lt;a&lt;c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c&lt;b&lt;a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c&lt;a&lt;b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1,8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/ 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8368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18450</TotalTime>
  <Words>7350</Words>
  <Application>Microsoft Office PowerPoint</Application>
  <PresentationFormat>Экран (4:3)</PresentationFormat>
  <Paragraphs>1387</Paragraphs>
  <Slides>63</Slides>
  <Notes>63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Ретро</vt:lpstr>
      <vt:lpstr>1_Ретро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3.Процедурное программирование</dc:title>
  <dc:creator>.</dc:creator>
  <cp:lastModifiedBy>Ion</cp:lastModifiedBy>
  <cp:revision>840</cp:revision>
  <dcterms:created xsi:type="dcterms:W3CDTF">2017-05-18T18:58:30Z</dcterms:created>
  <dcterms:modified xsi:type="dcterms:W3CDTF">2021-10-09T22:22:47Z</dcterms:modified>
</cp:coreProperties>
</file>