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 id="2147483675" r:id="rId2"/>
  </p:sldMasterIdLst>
  <p:notesMasterIdLst>
    <p:notesMasterId r:id="rId53"/>
  </p:notesMasterIdLst>
  <p:handoutMasterIdLst>
    <p:handoutMasterId r:id="rId54"/>
  </p:handoutMasterIdLst>
  <p:sldIdLst>
    <p:sldId id="451" r:id="rId3"/>
    <p:sldId id="454" r:id="rId4"/>
    <p:sldId id="455" r:id="rId5"/>
    <p:sldId id="456" r:id="rId6"/>
    <p:sldId id="457" r:id="rId7"/>
    <p:sldId id="458" r:id="rId8"/>
    <p:sldId id="459" r:id="rId9"/>
    <p:sldId id="460" r:id="rId10"/>
    <p:sldId id="462" r:id="rId11"/>
    <p:sldId id="464" r:id="rId12"/>
    <p:sldId id="465" r:id="rId13"/>
    <p:sldId id="466" r:id="rId14"/>
    <p:sldId id="469" r:id="rId15"/>
    <p:sldId id="467" r:id="rId16"/>
    <p:sldId id="468" r:id="rId17"/>
    <p:sldId id="470" r:id="rId18"/>
    <p:sldId id="473" r:id="rId19"/>
    <p:sldId id="474" r:id="rId20"/>
    <p:sldId id="476" r:id="rId21"/>
    <p:sldId id="477" r:id="rId22"/>
    <p:sldId id="478" r:id="rId23"/>
    <p:sldId id="479" r:id="rId24"/>
    <p:sldId id="480" r:id="rId25"/>
    <p:sldId id="481" r:id="rId26"/>
    <p:sldId id="482" r:id="rId27"/>
    <p:sldId id="552" r:id="rId28"/>
    <p:sldId id="553" r:id="rId29"/>
    <p:sldId id="502" r:id="rId30"/>
    <p:sldId id="503" r:id="rId31"/>
    <p:sldId id="504" r:id="rId32"/>
    <p:sldId id="505" r:id="rId33"/>
    <p:sldId id="506" r:id="rId34"/>
    <p:sldId id="507" r:id="rId35"/>
    <p:sldId id="508" r:id="rId36"/>
    <p:sldId id="509" r:id="rId37"/>
    <p:sldId id="510" r:id="rId38"/>
    <p:sldId id="511" r:id="rId39"/>
    <p:sldId id="512" r:id="rId40"/>
    <p:sldId id="513" r:id="rId41"/>
    <p:sldId id="665" r:id="rId42"/>
    <p:sldId id="675" r:id="rId43"/>
    <p:sldId id="567" r:id="rId44"/>
    <p:sldId id="498" r:id="rId45"/>
    <p:sldId id="500" r:id="rId46"/>
    <p:sldId id="501" r:id="rId47"/>
    <p:sldId id="499" r:id="rId48"/>
    <p:sldId id="568" r:id="rId49"/>
    <p:sldId id="569" r:id="rId50"/>
    <p:sldId id="570" r:id="rId51"/>
    <p:sldId id="551"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Циклы" id="{27EA5AB5-8C11-468F-A960-2EFD8CBFB727}">
          <p14:sldIdLst>
            <p14:sldId id="451"/>
            <p14:sldId id="454"/>
            <p14:sldId id="455"/>
            <p14:sldId id="456"/>
            <p14:sldId id="457"/>
            <p14:sldId id="458"/>
            <p14:sldId id="459"/>
            <p14:sldId id="460"/>
            <p14:sldId id="462"/>
            <p14:sldId id="464"/>
            <p14:sldId id="465"/>
            <p14:sldId id="466"/>
            <p14:sldId id="469"/>
            <p14:sldId id="467"/>
            <p14:sldId id="468"/>
            <p14:sldId id="470"/>
            <p14:sldId id="473"/>
            <p14:sldId id="474"/>
            <p14:sldId id="476"/>
            <p14:sldId id="477"/>
            <p14:sldId id="478"/>
            <p14:sldId id="479"/>
            <p14:sldId id="480"/>
            <p14:sldId id="481"/>
            <p14:sldId id="482"/>
            <p14:sldId id="552"/>
            <p14:sldId id="553"/>
            <p14:sldId id="502"/>
            <p14:sldId id="503"/>
            <p14:sldId id="504"/>
            <p14:sldId id="505"/>
            <p14:sldId id="506"/>
            <p14:sldId id="507"/>
            <p14:sldId id="508"/>
            <p14:sldId id="509"/>
            <p14:sldId id="510"/>
            <p14:sldId id="511"/>
            <p14:sldId id="512"/>
            <p14:sldId id="513"/>
            <p14:sldId id="665"/>
            <p14:sldId id="675"/>
            <p14:sldId id="567"/>
            <p14:sldId id="498"/>
            <p14:sldId id="500"/>
            <p14:sldId id="501"/>
            <p14:sldId id="499"/>
            <p14:sldId id="568"/>
            <p14:sldId id="569"/>
            <p14:sldId id="570"/>
            <p14:sldId id="551"/>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B"/>
    <a:srgbClr val="0000FF"/>
    <a:srgbClr val="117EA7"/>
    <a:srgbClr val="117FA7"/>
    <a:srgbClr val="000080"/>
    <a:srgbClr val="6F008A"/>
    <a:srgbClr val="E8F7FC"/>
    <a:srgbClr val="008000"/>
    <a:srgbClr val="487784"/>
    <a:srgbClr val="659B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Средний стиль 1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1" autoAdjust="0"/>
    <p:restoredTop sz="74049" autoAdjust="0"/>
  </p:normalViewPr>
  <p:slideViewPr>
    <p:cSldViewPr>
      <p:cViewPr>
        <p:scale>
          <a:sx n="75" d="100"/>
          <a:sy n="75" d="100"/>
        </p:scale>
        <p:origin x="1716" y="28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69" d="100"/>
          <a:sy n="69" d="100"/>
        </p:scale>
        <p:origin x="2822" y="72"/>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718B83-884C-4387-8A1C-768BFF1AD479}" type="datetimeFigureOut">
              <a:rPr lang="ru-RU" smtClean="0"/>
              <a:t>09.10.2021</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733673-5A20-474F-926B-4F9866922212}" type="slidenum">
              <a:rPr lang="ru-RU" smtClean="0"/>
              <a:t>‹#›</a:t>
            </a:fld>
            <a:endParaRPr lang="ru-RU"/>
          </a:p>
        </p:txBody>
      </p:sp>
    </p:spTree>
    <p:extLst>
      <p:ext uri="{BB962C8B-B14F-4D97-AF65-F5344CB8AC3E}">
        <p14:creationId xmlns:p14="http://schemas.microsoft.com/office/powerpoint/2010/main" val="2241177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4035-3941-448D-A29D-12677BB4643A}" type="datetimeFigureOut">
              <a:rPr lang="ru-RU" smtClean="0"/>
              <a:t>09.10.2021</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8C350-4DE1-4956-942B-64CFE5E0D8AA}" type="slidenum">
              <a:rPr lang="ru-RU" smtClean="0"/>
              <a:t>‹#›</a:t>
            </a:fld>
            <a:endParaRPr lang="ru-RU"/>
          </a:p>
        </p:txBody>
      </p:sp>
    </p:spTree>
    <p:extLst>
      <p:ext uri="{BB962C8B-B14F-4D97-AF65-F5344CB8AC3E}">
        <p14:creationId xmlns:p14="http://schemas.microsoft.com/office/powerpoint/2010/main" val="408734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Рекомендую ставить </a:t>
            </a:r>
            <a:r>
              <a:rPr lang="en-US" baseline="0" dirty="0"/>
              <a:t>while </a:t>
            </a:r>
            <a:r>
              <a:rPr lang="ru-RU" baseline="0" dirty="0"/>
              <a:t>на той же строке где и закрывающая скобка,</a:t>
            </a:r>
          </a:p>
          <a:p>
            <a:r>
              <a:rPr lang="ru-RU" baseline="0" dirty="0"/>
              <a:t>чтобы не спутать случайно с циклом </a:t>
            </a:r>
            <a:r>
              <a:rPr lang="en-US" baseline="0" dirty="0"/>
              <a:t>while(){}</a:t>
            </a:r>
            <a:r>
              <a:rPr lang="ru-RU" baseline="0" dirty="0"/>
              <a:t>.</a:t>
            </a:r>
          </a:p>
          <a:p>
            <a:r>
              <a:rPr lang="ru-RU" baseline="0" dirty="0"/>
              <a:t>Хотя допускается и отнести на следующую строку.</a:t>
            </a:r>
            <a:endParaRPr lang="en-US"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a:t>
            </a:fld>
            <a:endParaRPr lang="ru-RU"/>
          </a:p>
        </p:txBody>
      </p:sp>
    </p:spTree>
    <p:extLst>
      <p:ext uri="{BB962C8B-B14F-4D97-AF65-F5344CB8AC3E}">
        <p14:creationId xmlns:p14="http://schemas.microsoft.com/office/powerpoint/2010/main" val="570736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Чтобы не запутывать программу не следует менять переменную счётчик цикла в теле цикла,</a:t>
            </a:r>
          </a:p>
          <a:p>
            <a:r>
              <a:rPr lang="ru-RU" baseline="0" dirty="0"/>
              <a:t>если это требуется, то лучше использовать циклы </a:t>
            </a:r>
            <a:r>
              <a:rPr lang="en-US" baseline="0" dirty="0"/>
              <a:t>while</a:t>
            </a:r>
            <a:r>
              <a:rPr lang="ru-RU" baseline="0" dirty="0"/>
              <a:t> или </a:t>
            </a:r>
            <a:r>
              <a:rPr lang="en-US" baseline="0" dirty="0"/>
              <a:t>do-while</a:t>
            </a:r>
            <a:r>
              <a:rPr lang="ru-RU" baseline="0" dirty="0"/>
              <a: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a:t>
            </a:r>
            <a:r>
              <a:rPr lang="ru-RU" baseline="0" dirty="0"/>
              <a:t>- это более удобная запись цикла </a:t>
            </a:r>
            <a:r>
              <a:rPr lang="en-US" baseline="0" dirty="0"/>
              <a:t>while. </a:t>
            </a:r>
            <a:r>
              <a:rPr lang="ru-RU" baseline="0" dirty="0"/>
              <a:t>То есть любой код с циклом </a:t>
            </a:r>
            <a:r>
              <a:rPr lang="en-US" baseline="0" dirty="0"/>
              <a:t>for </a:t>
            </a:r>
            <a:r>
              <a:rPr lang="ru-RU" baseline="0" dirty="0"/>
              <a:t>легко переписать с циклом </a:t>
            </a:r>
            <a:r>
              <a:rPr lang="en-US" baseline="0" dirty="0"/>
              <a:t>while, </a:t>
            </a:r>
            <a:r>
              <a:rPr lang="ru-RU" baseline="0" dirty="0"/>
              <a:t>разве что больше текста получится.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Обратное тоже верно(</a:t>
            </a:r>
            <a:r>
              <a:rPr lang="en-US" baseline="0" dirty="0"/>
              <a:t>while -&gt; for)</a:t>
            </a:r>
            <a:r>
              <a:rPr lang="ru-RU" baseline="0" dirty="0"/>
              <a:t>, но изменение переменной счётчика цикла тогда не сможет происходить в любом месте тела цикла – только в конце итерации.</a:t>
            </a:r>
            <a:endParaRPr lang="en-US" baseline="0" dirty="0"/>
          </a:p>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10</a:t>
            </a:fld>
            <a:endParaRPr lang="ru-RU"/>
          </a:p>
        </p:txBody>
      </p:sp>
    </p:spTree>
    <p:extLst>
      <p:ext uri="{BB962C8B-B14F-4D97-AF65-F5344CB8AC3E}">
        <p14:creationId xmlns:p14="http://schemas.microsoft.com/office/powerpoint/2010/main" val="4177543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На слайде показан алгоритм на псевдокоде при использовании цикла </a:t>
            </a:r>
            <a:r>
              <a:rPr lang="en-US" baseline="0" dirty="0"/>
              <a:t>for</a:t>
            </a: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11</a:t>
            </a:fld>
            <a:endParaRPr lang="ru-RU"/>
          </a:p>
        </p:txBody>
      </p:sp>
    </p:spTree>
    <p:extLst>
      <p:ext uri="{BB962C8B-B14F-4D97-AF65-F5344CB8AC3E}">
        <p14:creationId xmlns:p14="http://schemas.microsoft.com/office/powerpoint/2010/main" val="1501089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12</a:t>
            </a:fld>
            <a:endParaRPr lang="ru-RU"/>
          </a:p>
        </p:txBody>
      </p:sp>
    </p:spTree>
    <p:extLst>
      <p:ext uri="{BB962C8B-B14F-4D97-AF65-F5344CB8AC3E}">
        <p14:creationId xmlns:p14="http://schemas.microsoft.com/office/powerpoint/2010/main" val="3424484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Функция возведения в степень </a:t>
            </a:r>
            <a:r>
              <a:rPr lang="en-US" baseline="0" dirty="0"/>
              <a:t>pow </a:t>
            </a:r>
            <a:r>
              <a:rPr lang="ru-RU" baseline="0" dirty="0"/>
              <a:t>имеет несколько реализаций:</a:t>
            </a:r>
          </a:p>
          <a:p>
            <a:pPr marL="171450" indent="-171450">
              <a:buFontTx/>
              <a:buChar char="-"/>
            </a:pPr>
            <a:r>
              <a:rPr lang="en-US" baseline="0" dirty="0"/>
              <a:t>pow(float, float), pow(double, double) – </a:t>
            </a:r>
            <a:r>
              <a:rPr lang="ru-RU" baseline="0" dirty="0"/>
              <a:t>оба аргумента вещественные, результат имеет ту же точность, что и параметры функции.</a:t>
            </a:r>
          </a:p>
          <a:p>
            <a:pPr marL="171450" indent="-171450">
              <a:buFontTx/>
              <a:buChar char="-"/>
            </a:pPr>
            <a:r>
              <a:rPr lang="en-US" baseline="0" dirty="0"/>
              <a:t>pow(float, int), pow(double, int) – </a:t>
            </a:r>
            <a:r>
              <a:rPr lang="ru-RU" baseline="0" dirty="0"/>
              <a:t>возведение вещественного числа в целочисленную степень.</a:t>
            </a:r>
          </a:p>
          <a:p>
            <a:pPr marL="0" indent="0">
              <a:buFontTx/>
              <a:buNone/>
            </a:pPr>
            <a:r>
              <a:rPr lang="ru-RU" baseline="0" dirty="0"/>
              <a:t>Не смотря на то что делают они одно и то же, реализация этих функций различная (см следующий слайд).</a:t>
            </a:r>
          </a:p>
        </p:txBody>
      </p:sp>
      <p:sp>
        <p:nvSpPr>
          <p:cNvPr id="4" name="Номер слайда 3"/>
          <p:cNvSpPr>
            <a:spLocks noGrp="1"/>
          </p:cNvSpPr>
          <p:nvPr>
            <p:ph type="sldNum" sz="quarter" idx="10"/>
          </p:nvPr>
        </p:nvSpPr>
        <p:spPr/>
        <p:txBody>
          <a:bodyPr/>
          <a:lstStyle/>
          <a:p>
            <a:fld id="{2E08C350-4DE1-4956-942B-64CFE5E0D8AA}" type="slidenum">
              <a:rPr lang="ru-RU" smtClean="0"/>
              <a:t>13</a:t>
            </a:fld>
            <a:endParaRPr lang="ru-RU"/>
          </a:p>
        </p:txBody>
      </p:sp>
    </p:spTree>
    <p:extLst>
      <p:ext uri="{BB962C8B-B14F-4D97-AF65-F5344CB8AC3E}">
        <p14:creationId xmlns:p14="http://schemas.microsoft.com/office/powerpoint/2010/main" val="3145288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Чтобы показать разницу увеличим количество итераций цикла, и соответственно и показатель степени.</a:t>
            </a:r>
          </a:p>
          <a:p>
            <a:r>
              <a:rPr lang="ru-RU" baseline="0" dirty="0"/>
              <a:t>Видно что среднее время выполнения одной итерации цикла возросло более чем в 10 раз.</a:t>
            </a:r>
          </a:p>
          <a:p>
            <a:r>
              <a:rPr lang="ru-RU" baseline="0" dirty="0"/>
              <a:t>Это произошло потому что при целочисленном возведении в степень используется последовательное умножение возводимого числа на себя. Его ускоряют представляя показатель степени в двоичной системе счисления, а далее используют схему Горнера. Например, для возведения числа </a:t>
            </a:r>
            <a:r>
              <a:rPr lang="en-US" baseline="0" dirty="0"/>
              <a:t>a </a:t>
            </a:r>
            <a:r>
              <a:rPr lang="ru-RU" baseline="0" dirty="0"/>
              <a:t>в степень 261:</a:t>
            </a:r>
          </a:p>
          <a:p>
            <a:r>
              <a:rPr lang="ru-RU" baseline="0" dirty="0"/>
              <a:t>261</a:t>
            </a:r>
            <a:r>
              <a:rPr lang="ru-RU" baseline="-25000" dirty="0"/>
              <a:t>10</a:t>
            </a:r>
            <a:r>
              <a:rPr lang="ru-RU" baseline="0" dirty="0"/>
              <a:t>=100010001</a:t>
            </a:r>
            <a:r>
              <a:rPr lang="ru-RU" baseline="-25000" dirty="0"/>
              <a:t>2</a:t>
            </a:r>
            <a:r>
              <a:rPr lang="ru-RU" baseline="0" dirty="0"/>
              <a:t>=</a:t>
            </a:r>
            <a:r>
              <a:rPr lang="en-US" baseline="0" dirty="0"/>
              <a:t>2</a:t>
            </a:r>
            <a:r>
              <a:rPr lang="en-US" baseline="30000" dirty="0"/>
              <a:t>8</a:t>
            </a:r>
            <a:r>
              <a:rPr lang="en-US" baseline="0" dirty="0"/>
              <a:t> + 2</a:t>
            </a:r>
            <a:r>
              <a:rPr lang="en-US" baseline="30000" dirty="0"/>
              <a:t>4</a:t>
            </a:r>
            <a:r>
              <a:rPr lang="en-US" baseline="0" dirty="0"/>
              <a:t> + 2</a:t>
            </a:r>
            <a:r>
              <a:rPr lang="en-US" baseline="30000" dirty="0"/>
              <a:t>1</a:t>
            </a:r>
            <a:r>
              <a:rPr lang="en-US" baseline="0" dirty="0"/>
              <a:t> = 256 + 16 + 1</a:t>
            </a:r>
            <a:endParaRPr lang="ru-RU" baseline="-25000" dirty="0"/>
          </a:p>
          <a:p>
            <a:r>
              <a:rPr lang="en-US" baseline="0" dirty="0"/>
              <a:t>a</a:t>
            </a:r>
            <a:r>
              <a:rPr lang="ru-RU" baseline="30000" dirty="0"/>
              <a:t>261</a:t>
            </a:r>
            <a:r>
              <a:rPr lang="en-US" baseline="30000" dirty="0"/>
              <a:t> </a:t>
            </a:r>
            <a:r>
              <a:rPr lang="ru-RU" baseline="0" dirty="0"/>
              <a:t>=</a:t>
            </a:r>
            <a:r>
              <a:rPr lang="en-US" baseline="0" dirty="0"/>
              <a:t> a</a:t>
            </a:r>
            <a:r>
              <a:rPr lang="en-US" baseline="30000" dirty="0"/>
              <a:t>256</a:t>
            </a:r>
            <a:r>
              <a:rPr lang="en-US" baseline="0" dirty="0"/>
              <a:t> * a</a:t>
            </a:r>
            <a:r>
              <a:rPr lang="en-US" baseline="30000" dirty="0"/>
              <a:t>16</a:t>
            </a:r>
            <a:r>
              <a:rPr lang="en-US" baseline="0" dirty="0"/>
              <a:t> * a</a:t>
            </a:r>
            <a:r>
              <a:rPr lang="en-US" baseline="30000" dirty="0"/>
              <a:t>1</a:t>
            </a:r>
            <a:endParaRPr lang="en-US" baseline="0" dirty="0"/>
          </a:p>
          <a:p>
            <a:r>
              <a:rPr lang="ru-RU" baseline="0" dirty="0"/>
              <a:t>Этот метод занимает тем больше времени, чем длиннее двоичная запись показателя степени.</a:t>
            </a:r>
            <a:endParaRPr lang="en-US" baseline="0" dirty="0"/>
          </a:p>
          <a:p>
            <a:r>
              <a:rPr lang="ru-RU" baseline="0" dirty="0"/>
              <a:t>Для маленьких чисел этот метод довольно эффективен.</a:t>
            </a:r>
            <a:endParaRPr lang="ru-RU" baseline="30000" dirty="0"/>
          </a:p>
        </p:txBody>
      </p:sp>
      <p:sp>
        <p:nvSpPr>
          <p:cNvPr id="4" name="Номер слайда 3"/>
          <p:cNvSpPr>
            <a:spLocks noGrp="1"/>
          </p:cNvSpPr>
          <p:nvPr>
            <p:ph type="sldNum" sz="quarter" idx="10"/>
          </p:nvPr>
        </p:nvSpPr>
        <p:spPr/>
        <p:txBody>
          <a:bodyPr/>
          <a:lstStyle/>
          <a:p>
            <a:fld id="{2E08C350-4DE1-4956-942B-64CFE5E0D8AA}" type="slidenum">
              <a:rPr lang="ru-RU" smtClean="0"/>
              <a:t>14</a:t>
            </a:fld>
            <a:endParaRPr lang="ru-RU"/>
          </a:p>
        </p:txBody>
      </p:sp>
    </p:spTree>
    <p:extLst>
      <p:ext uri="{BB962C8B-B14F-4D97-AF65-F5344CB8AC3E}">
        <p14:creationId xmlns:p14="http://schemas.microsoft.com/office/powerpoint/2010/main" val="3318287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Возведение в вещественную степень вычисляется через разложение в ряд функций </a:t>
            </a:r>
            <a:r>
              <a:rPr lang="en-US" baseline="0" dirty="0"/>
              <a:t>log </a:t>
            </a:r>
            <a:r>
              <a:rPr lang="ru-RU" baseline="0" dirty="0"/>
              <a:t>и </a:t>
            </a:r>
            <a:r>
              <a:rPr lang="en-US" baseline="0" dirty="0" err="1"/>
              <a:t>exp</a:t>
            </a:r>
            <a:r>
              <a:rPr lang="ru-RU" baseline="0" dirty="0"/>
              <a:t> и поэтому время возведения в степень слабо зависит от показателя степени.</a:t>
            </a:r>
            <a:endParaRPr lang="en-US" baseline="0" dirty="0"/>
          </a:p>
          <a:p>
            <a:r>
              <a:rPr lang="ru-RU" baseline="0" dirty="0"/>
              <a:t>Оно ощутимо дольше возведения в маленькую целочисленную степень.</a:t>
            </a:r>
          </a:p>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15</a:t>
            </a:fld>
            <a:endParaRPr lang="ru-RU"/>
          </a:p>
        </p:txBody>
      </p:sp>
    </p:spTree>
    <p:extLst>
      <p:ext uri="{BB962C8B-B14F-4D97-AF65-F5344CB8AC3E}">
        <p14:creationId xmlns:p14="http://schemas.microsoft.com/office/powerpoint/2010/main" val="2817954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Зная поставленную задачу, можно самостоятельно реализовать решение вместо использования "универсальной" функции возведения в степень: будем вычислять следующий элемент ряда используя значение предыдущего. По сути применяя вручную принцип схемы Горнера.</a:t>
            </a:r>
          </a:p>
          <a:p>
            <a:endParaRPr lang="en-US" baseline="0" dirty="0"/>
          </a:p>
          <a:p>
            <a:r>
              <a:rPr lang="ru-RU" baseline="0" dirty="0"/>
              <a:t>Примечание: время выполнения одной итерации в тактах процессора получилось не целым, поскольку компилятор оптимизирует результирующий код и, скорее всего, выполняет несколько итераций параллельно (в этом примере количество итераций выполняемое параллельно кратно 5).</a:t>
            </a:r>
            <a:endParaRPr lang="en-US" baseline="0" dirty="0"/>
          </a:p>
          <a:p>
            <a:endParaRPr lang="en-US" baseline="0" dirty="0"/>
          </a:p>
          <a:p>
            <a:r>
              <a:rPr lang="ru-RU" baseline="0" dirty="0"/>
              <a:t>Язык </a:t>
            </a:r>
            <a:r>
              <a:rPr lang="en-US" baseline="0" dirty="0" err="1"/>
              <a:t>c++</a:t>
            </a:r>
            <a:r>
              <a:rPr lang="ru-RU" baseline="0" dirty="0"/>
              <a:t>, как и любой другой профессиональный инструмент, позволяет решить поставленную задачу множеством разных способов. Для того чтобы выбрать наилучший способ нужно хорошо изучить все возможности предоставляемые языком. Не зная их вы будете использовать универсальный способ, применимый ко множеству задач, но не дающий оптимальной эффективности. Но тут вопрос что дороже: время работы процессора или время работы программиста над программой.</a:t>
            </a:r>
          </a:p>
        </p:txBody>
      </p:sp>
      <p:sp>
        <p:nvSpPr>
          <p:cNvPr id="4" name="Номер слайда 3"/>
          <p:cNvSpPr>
            <a:spLocks noGrp="1"/>
          </p:cNvSpPr>
          <p:nvPr>
            <p:ph type="sldNum" sz="quarter" idx="10"/>
          </p:nvPr>
        </p:nvSpPr>
        <p:spPr/>
        <p:txBody>
          <a:bodyPr/>
          <a:lstStyle/>
          <a:p>
            <a:fld id="{2E08C350-4DE1-4956-942B-64CFE5E0D8AA}" type="slidenum">
              <a:rPr lang="ru-RU" smtClean="0"/>
              <a:t>16</a:t>
            </a:fld>
            <a:endParaRPr lang="ru-RU"/>
          </a:p>
        </p:txBody>
      </p:sp>
    </p:spTree>
    <p:extLst>
      <p:ext uri="{BB962C8B-B14F-4D97-AF65-F5344CB8AC3E}">
        <p14:creationId xmlns:p14="http://schemas.microsoft.com/office/powerpoint/2010/main" val="570389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17</a:t>
            </a:fld>
            <a:endParaRPr lang="ru-RU"/>
          </a:p>
        </p:txBody>
      </p:sp>
    </p:spTree>
    <p:extLst>
      <p:ext uri="{BB962C8B-B14F-4D97-AF65-F5344CB8AC3E}">
        <p14:creationId xmlns:p14="http://schemas.microsoft.com/office/powerpoint/2010/main" val="3106013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18</a:t>
            </a:fld>
            <a:endParaRPr lang="ru-RU"/>
          </a:p>
        </p:txBody>
      </p:sp>
    </p:spTree>
    <p:extLst>
      <p:ext uri="{BB962C8B-B14F-4D97-AF65-F5344CB8AC3E}">
        <p14:creationId xmlns:p14="http://schemas.microsoft.com/office/powerpoint/2010/main" val="2996643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Шаг 0.1, а значит строк в таблице будет 11 (0 и 1.0 включаются).</a:t>
            </a:r>
            <a:endParaRPr lang="en-US"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19</a:t>
            </a:fld>
            <a:endParaRPr lang="ru-RU"/>
          </a:p>
        </p:txBody>
      </p:sp>
    </p:spTree>
    <p:extLst>
      <p:ext uri="{BB962C8B-B14F-4D97-AF65-F5344CB8AC3E}">
        <p14:creationId xmlns:p14="http://schemas.microsoft.com/office/powerpoint/2010/main" val="110129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Перепишем пример с итерационным решением уравнения используя этот вид цикла, должно получиться удобнее.</a:t>
            </a:r>
          </a:p>
        </p:txBody>
      </p:sp>
      <p:sp>
        <p:nvSpPr>
          <p:cNvPr id="4" name="Номер слайда 3"/>
          <p:cNvSpPr>
            <a:spLocks noGrp="1"/>
          </p:cNvSpPr>
          <p:nvPr>
            <p:ph type="sldNum" sz="quarter" idx="10"/>
          </p:nvPr>
        </p:nvSpPr>
        <p:spPr/>
        <p:txBody>
          <a:bodyPr/>
          <a:lstStyle/>
          <a:p>
            <a:fld id="{2E08C350-4DE1-4956-942B-64CFE5E0D8AA}" type="slidenum">
              <a:rPr lang="ru-RU" smtClean="0"/>
              <a:t>2</a:t>
            </a:fld>
            <a:endParaRPr lang="ru-RU"/>
          </a:p>
        </p:txBody>
      </p:sp>
    </p:spTree>
    <p:extLst>
      <p:ext uri="{BB962C8B-B14F-4D97-AF65-F5344CB8AC3E}">
        <p14:creationId xmlns:p14="http://schemas.microsoft.com/office/powerpoint/2010/main" val="4077033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В каком диапазоне будет меняться переменная </a:t>
            </a:r>
            <a:r>
              <a:rPr lang="en-US" baseline="0" dirty="0"/>
              <a:t>i</a:t>
            </a:r>
            <a:r>
              <a:rPr lang="ru-RU" baseline="0" dirty="0"/>
              <a:t>?</a:t>
            </a:r>
            <a:endParaRPr lang="en-US" baseline="0" dirty="0"/>
          </a:p>
          <a:p>
            <a:r>
              <a:rPr lang="ru-RU" baseline="0" dirty="0"/>
              <a:t>Ответ: переменная </a:t>
            </a:r>
            <a:r>
              <a:rPr lang="en-US" baseline="0" dirty="0"/>
              <a:t>i </a:t>
            </a:r>
            <a:r>
              <a:rPr lang="ru-RU" baseline="0" dirty="0"/>
              <a:t>инициализируется -1, но перед первым входом в тело цикла происходит проверка условия цикла, а значит значение инкрементируется, поэтому </a:t>
            </a:r>
            <a:r>
              <a:rPr lang="en-US" baseline="0" dirty="0"/>
              <a:t>i </a:t>
            </a:r>
            <a:r>
              <a:rPr lang="ru-RU" baseline="0" dirty="0"/>
              <a:t>меняется от 0. При этом сама переменная </a:t>
            </a:r>
            <a:r>
              <a:rPr lang="ru-RU" baseline="0" dirty="0" err="1"/>
              <a:t>беззнаковая</a:t>
            </a:r>
            <a:r>
              <a:rPr lang="ru-RU" baseline="0" dirty="0"/>
              <a:t>, то есть при инициализации происходит неявное преобразование из знакового типа в </a:t>
            </a:r>
            <a:r>
              <a:rPr lang="ru-RU" baseline="0" dirty="0" err="1"/>
              <a:t>беззнаковый</a:t>
            </a:r>
            <a:r>
              <a:rPr lang="ru-RU" baseline="0" dirty="0"/>
              <a:t> и сама переменная вначале принимает значение </a:t>
            </a:r>
            <a:r>
              <a:rPr lang="en-US" baseline="0" dirty="0"/>
              <a:t>MAX_UINT. </a:t>
            </a:r>
            <a:r>
              <a:rPr lang="ru-RU" baseline="0" dirty="0"/>
              <a:t>При инкременте происходит переполнение, но значение переменной предсказуемо и становится равным 0.</a:t>
            </a:r>
          </a:p>
          <a:p>
            <a:r>
              <a:rPr lang="ru-RU" baseline="0" dirty="0"/>
              <a:t>Условие станет ложно когда </a:t>
            </a:r>
            <a:r>
              <a:rPr lang="en-US" baseline="0" dirty="0"/>
              <a:t>i = 1</a:t>
            </a:r>
            <a:r>
              <a:rPr lang="ru-RU" baseline="0" dirty="0"/>
              <a:t>1, инкремент постфиксный, то есть последнее значение с которым выполнится тело цикла будет </a:t>
            </a:r>
            <a:r>
              <a:rPr lang="en-US" baseline="0" dirty="0"/>
              <a:t>i = 1</a:t>
            </a:r>
            <a:r>
              <a:rPr lang="ru-RU" baseline="0" dirty="0"/>
              <a:t>1</a:t>
            </a:r>
            <a:r>
              <a:rPr lang="en-US" baseline="0" dirty="0"/>
              <a:t>.</a:t>
            </a:r>
            <a:r>
              <a:rPr lang="ru-RU" baseline="0" dirty="0"/>
              <a:t> То есть </a:t>
            </a:r>
            <a:r>
              <a:rPr lang="en-US" baseline="0" dirty="0"/>
              <a:t>i </a:t>
            </a:r>
            <a:r>
              <a:rPr lang="ru-RU" baseline="0" dirty="0"/>
              <a:t>меняется от 0 до </a:t>
            </a:r>
            <a:r>
              <a:rPr lang="en-US" baseline="0" dirty="0"/>
              <a:t>N </a:t>
            </a:r>
            <a:r>
              <a:rPr lang="ru-RU" baseline="0" dirty="0"/>
              <a:t>включительно.</a:t>
            </a:r>
          </a:p>
          <a:p>
            <a:endParaRPr lang="ru-RU" baseline="0" dirty="0"/>
          </a:p>
          <a:p>
            <a:r>
              <a:rPr lang="ru-RU" baseline="0" dirty="0"/>
              <a:t>Итого будет выведено 12 строк. При такой записи заметить ошибку очень не легко.</a:t>
            </a:r>
          </a:p>
          <a:p>
            <a:r>
              <a:rPr lang="ru-RU" baseline="0" dirty="0"/>
              <a:t>Запись компактная, но за сокрытие ошибок называем этот стиль программирования "камикадзе".</a:t>
            </a:r>
          </a:p>
          <a:p>
            <a:r>
              <a:rPr lang="ru-RU" baseline="0" dirty="0"/>
              <a:t>Запомните: код должен быть максимально простым, чтобы не требовалось задумываться, чтобы понять, что он делает.</a:t>
            </a:r>
          </a:p>
        </p:txBody>
      </p:sp>
      <p:sp>
        <p:nvSpPr>
          <p:cNvPr id="4" name="Номер слайда 3"/>
          <p:cNvSpPr>
            <a:spLocks noGrp="1"/>
          </p:cNvSpPr>
          <p:nvPr>
            <p:ph type="sldNum" sz="quarter" idx="10"/>
          </p:nvPr>
        </p:nvSpPr>
        <p:spPr/>
        <p:txBody>
          <a:bodyPr/>
          <a:lstStyle/>
          <a:p>
            <a:fld id="{2E08C350-4DE1-4956-942B-64CFE5E0D8AA}" type="slidenum">
              <a:rPr lang="ru-RU" smtClean="0"/>
              <a:t>20</a:t>
            </a:fld>
            <a:endParaRPr lang="ru-RU"/>
          </a:p>
        </p:txBody>
      </p:sp>
    </p:spTree>
    <p:extLst>
      <p:ext uri="{BB962C8B-B14F-4D97-AF65-F5344CB8AC3E}">
        <p14:creationId xmlns:p14="http://schemas.microsoft.com/office/powerpoint/2010/main" val="54797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Для решения той же задачи можно использовать другой цикл:</a:t>
            </a:r>
          </a:p>
          <a:p>
            <a:r>
              <a:rPr lang="ru-RU" baseline="0" dirty="0"/>
              <a:t>в качестве итерационной переменной воспользуемся сразу значением </a:t>
            </a:r>
            <a:r>
              <a:rPr lang="en-US" baseline="0" dirty="0"/>
              <a:t>x</a:t>
            </a:r>
            <a:r>
              <a:rPr lang="ru-RU" baseline="0" dirty="0"/>
              <a:t>.</a:t>
            </a:r>
          </a:p>
        </p:txBody>
      </p:sp>
      <p:sp>
        <p:nvSpPr>
          <p:cNvPr id="4" name="Номер слайда 3"/>
          <p:cNvSpPr>
            <a:spLocks noGrp="1"/>
          </p:cNvSpPr>
          <p:nvPr>
            <p:ph type="sldNum" sz="quarter" idx="10"/>
          </p:nvPr>
        </p:nvSpPr>
        <p:spPr/>
        <p:txBody>
          <a:bodyPr/>
          <a:lstStyle/>
          <a:p>
            <a:fld id="{2E08C350-4DE1-4956-942B-64CFE5E0D8AA}" type="slidenum">
              <a:rPr lang="ru-RU" smtClean="0"/>
              <a:t>21</a:t>
            </a:fld>
            <a:endParaRPr lang="ru-RU"/>
          </a:p>
        </p:txBody>
      </p:sp>
    </p:spTree>
    <p:extLst>
      <p:ext uri="{BB962C8B-B14F-4D97-AF65-F5344CB8AC3E}">
        <p14:creationId xmlns:p14="http://schemas.microsoft.com/office/powerpoint/2010/main" val="3061472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В этой программе есть ошибка. Где она?</a:t>
            </a:r>
          </a:p>
          <a:p>
            <a:r>
              <a:rPr lang="ru-RU" baseline="0" dirty="0"/>
              <a:t>Ответ: числа в формате с плавающей запятой не следует сравнивать на точное равенство. Из-за арифметических ошибок при каждой арифметической операции результат никогда не попадёт точно в правую границу, разница будет в несколько младших бит, то есть порядка 10</a:t>
            </a:r>
            <a:r>
              <a:rPr lang="ru-RU" baseline="30000" dirty="0"/>
              <a:t>-16</a:t>
            </a:r>
            <a:r>
              <a:rPr lang="ru-RU" baseline="0" dirty="0"/>
              <a:t>, но всё равно будет.</a:t>
            </a:r>
          </a:p>
          <a:p>
            <a:r>
              <a:rPr lang="ru-RU" baseline="0" dirty="0"/>
              <a:t>Более того, даже сравнение </a:t>
            </a:r>
            <a:r>
              <a:rPr lang="en-US" baseline="0" dirty="0"/>
              <a:t>x &lt;= x_end</a:t>
            </a:r>
            <a:r>
              <a:rPr lang="ru-RU" baseline="0" dirty="0"/>
              <a:t> тут также давало бы неверный результат</a:t>
            </a:r>
            <a:r>
              <a:rPr lang="en-US" baseline="0" dirty="0"/>
              <a:t>:</a:t>
            </a:r>
            <a:r>
              <a:rPr lang="ru-RU" baseline="0" dirty="0"/>
              <a:t> в некоторых случаях цикл бы выполнялся для </a:t>
            </a:r>
            <a:r>
              <a:rPr lang="en-US" baseline="0" dirty="0"/>
              <a:t>x=x_end</a:t>
            </a:r>
            <a:r>
              <a:rPr lang="ru-RU" baseline="0" dirty="0"/>
              <a:t>, а в некоторых нет</a:t>
            </a:r>
            <a:r>
              <a:rPr lang="en-US" baseline="0" dirty="0"/>
              <a:t>:</a:t>
            </a:r>
            <a:r>
              <a:rPr lang="ru-RU" baseline="0" dirty="0"/>
              <a:t> в зависимости от значений диапазона и шага.</a:t>
            </a:r>
          </a:p>
          <a:p>
            <a:r>
              <a:rPr lang="ru-RU" baseline="0" dirty="0"/>
              <a:t>Решение этой проблемы на следующем слайде.</a:t>
            </a:r>
          </a:p>
        </p:txBody>
      </p:sp>
      <p:sp>
        <p:nvSpPr>
          <p:cNvPr id="4" name="Номер слайда 3"/>
          <p:cNvSpPr>
            <a:spLocks noGrp="1"/>
          </p:cNvSpPr>
          <p:nvPr>
            <p:ph type="sldNum" sz="quarter" idx="10"/>
          </p:nvPr>
        </p:nvSpPr>
        <p:spPr/>
        <p:txBody>
          <a:bodyPr/>
          <a:lstStyle/>
          <a:p>
            <a:fld id="{2E08C350-4DE1-4956-942B-64CFE5E0D8AA}" type="slidenum">
              <a:rPr lang="ru-RU" smtClean="0"/>
              <a:t>22</a:t>
            </a:fld>
            <a:endParaRPr lang="ru-RU"/>
          </a:p>
        </p:txBody>
      </p:sp>
    </p:spTree>
    <p:extLst>
      <p:ext uri="{BB962C8B-B14F-4D97-AF65-F5344CB8AC3E}">
        <p14:creationId xmlns:p14="http://schemas.microsoft.com/office/powerpoint/2010/main" val="1082662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23</a:t>
            </a:fld>
            <a:endParaRPr lang="ru-RU"/>
          </a:p>
        </p:txBody>
      </p:sp>
    </p:spTree>
    <p:extLst>
      <p:ext uri="{BB962C8B-B14F-4D97-AF65-F5344CB8AC3E}">
        <p14:creationId xmlns:p14="http://schemas.microsoft.com/office/powerpoint/2010/main" val="269256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Через запятую можно объявить и проинициализировать несколько переменных в поле инициализация.</a:t>
            </a:r>
          </a:p>
          <a:p>
            <a:r>
              <a:rPr lang="ru-RU" baseline="0" dirty="0"/>
              <a:t>Через запятую можно инкрементировать несколько переменных в поле вычисления приращения. При этом операция запятая имеет приоритет ниже чем операция равно, поэтому тут скобки не требуются.</a:t>
            </a:r>
          </a:p>
        </p:txBody>
      </p:sp>
      <p:sp>
        <p:nvSpPr>
          <p:cNvPr id="4" name="Номер слайда 3"/>
          <p:cNvSpPr>
            <a:spLocks noGrp="1"/>
          </p:cNvSpPr>
          <p:nvPr>
            <p:ph type="sldNum" sz="quarter" idx="10"/>
          </p:nvPr>
        </p:nvSpPr>
        <p:spPr/>
        <p:txBody>
          <a:bodyPr/>
          <a:lstStyle/>
          <a:p>
            <a:fld id="{2E08C350-4DE1-4956-942B-64CFE5E0D8AA}" type="slidenum">
              <a:rPr lang="ru-RU" smtClean="0"/>
              <a:t>24</a:t>
            </a:fld>
            <a:endParaRPr lang="ru-RU"/>
          </a:p>
        </p:txBody>
      </p:sp>
    </p:spTree>
    <p:extLst>
      <p:ext uri="{BB962C8B-B14F-4D97-AF65-F5344CB8AC3E}">
        <p14:creationId xmlns:p14="http://schemas.microsoft.com/office/powerpoint/2010/main" val="3202314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При желании можно поместить всю полезную работу цикла </a:t>
            </a:r>
            <a:r>
              <a:rPr lang="en-US" baseline="0" dirty="0"/>
              <a:t>for </a:t>
            </a:r>
            <a:r>
              <a:rPr lang="ru-RU" baseline="0" dirty="0"/>
              <a:t>в поле вычисления приращения</a:t>
            </a:r>
            <a:endParaRPr lang="en-US" baseline="0" dirty="0"/>
          </a:p>
          <a:p>
            <a:r>
              <a:rPr lang="ru-RU" baseline="0" dirty="0"/>
              <a:t>Этот код работает и выполняет в точности то же самое</a:t>
            </a:r>
            <a:r>
              <a:rPr lang="en-US" baseline="0" dirty="0"/>
              <a:t>,</a:t>
            </a:r>
            <a:r>
              <a:rPr lang="ru-RU" baseline="0" dirty="0"/>
              <a:t> что и программа приведенная в прошлой лекции, но страдает читабельность кода.</a:t>
            </a:r>
          </a:p>
        </p:txBody>
      </p:sp>
      <p:sp>
        <p:nvSpPr>
          <p:cNvPr id="4" name="Номер слайда 3"/>
          <p:cNvSpPr>
            <a:spLocks noGrp="1"/>
          </p:cNvSpPr>
          <p:nvPr>
            <p:ph type="sldNum" sz="quarter" idx="10"/>
          </p:nvPr>
        </p:nvSpPr>
        <p:spPr/>
        <p:txBody>
          <a:bodyPr/>
          <a:lstStyle/>
          <a:p>
            <a:fld id="{2E08C350-4DE1-4956-942B-64CFE5E0D8AA}" type="slidenum">
              <a:rPr lang="ru-RU" smtClean="0"/>
              <a:t>25</a:t>
            </a:fld>
            <a:endParaRPr lang="ru-RU"/>
          </a:p>
        </p:txBody>
      </p:sp>
    </p:spTree>
    <p:extLst>
      <p:ext uri="{BB962C8B-B14F-4D97-AF65-F5344CB8AC3E}">
        <p14:creationId xmlns:p14="http://schemas.microsoft.com/office/powerpoint/2010/main" val="1819633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Бесконечный цикл и задержка в коде путём холостого выполнения циклов – этот приём не используется на персональных компьютерах, поскольку процессор вместо выполнения холостых циклов мог бы передать вычислительные ресурсы другому процессу.</a:t>
            </a:r>
          </a:p>
          <a:p>
            <a:r>
              <a:rPr lang="ru-RU" baseline="0" dirty="0"/>
              <a:t>Этот способ всё ещё используется на простейших микропроцессорах, где частота процессора не изменяется и одновременно выполняется только одна программа.</a:t>
            </a:r>
          </a:p>
          <a:p>
            <a:r>
              <a:rPr lang="ru-RU" baseline="0" dirty="0"/>
              <a:t>Третий пример крутит холостые циклы пока не пройдёт 5 секунд. Компилятор не удалит этот цикл, потому что он использует информацию приходящую снаружи, из операционной системы, а что вернёт операционная система компилятор не знает заранее. При такой задержке загрузка процессора получится 100%.</a:t>
            </a:r>
          </a:p>
        </p:txBody>
      </p:sp>
      <p:sp>
        <p:nvSpPr>
          <p:cNvPr id="4" name="Номер слайда 3"/>
          <p:cNvSpPr>
            <a:spLocks noGrp="1"/>
          </p:cNvSpPr>
          <p:nvPr>
            <p:ph type="sldNum" sz="quarter" idx="10"/>
          </p:nvPr>
        </p:nvSpPr>
        <p:spPr/>
        <p:txBody>
          <a:bodyPr/>
          <a:lstStyle/>
          <a:p>
            <a:fld id="{2E08C350-4DE1-4956-942B-64CFE5E0D8AA}" type="slidenum">
              <a:rPr lang="ru-RU" smtClean="0"/>
              <a:t>26</a:t>
            </a:fld>
            <a:endParaRPr lang="ru-RU"/>
          </a:p>
        </p:txBody>
      </p:sp>
    </p:spTree>
    <p:extLst>
      <p:ext uri="{BB962C8B-B14F-4D97-AF65-F5344CB8AC3E}">
        <p14:creationId xmlns:p14="http://schemas.microsoft.com/office/powerpoint/2010/main" val="866981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Приведенные на этом слайде примеры формирования задержек в программе работают без загрузки процессора, поскольку передают управление другим процессам на время задержки.</a:t>
            </a:r>
          </a:p>
          <a:p>
            <a:r>
              <a:rPr lang="ru-RU" baseline="0" dirty="0"/>
              <a:t>Исторически в </a:t>
            </a:r>
            <a:r>
              <a:rPr lang="en-US" baseline="0" dirty="0"/>
              <a:t>Windows </a:t>
            </a:r>
            <a:r>
              <a:rPr lang="ru-RU" baseline="0" dirty="0"/>
              <a:t>и </a:t>
            </a:r>
            <a:r>
              <a:rPr lang="en-US" baseline="0" dirty="0"/>
              <a:t>Linux </a:t>
            </a:r>
            <a:r>
              <a:rPr lang="ru-RU" baseline="0" dirty="0"/>
              <a:t>были введены разные функции для этой задачи, использующие разные единицы измерения. Поэтому, чтобы не путаться, в стандарте </a:t>
            </a:r>
            <a:r>
              <a:rPr lang="en-US" baseline="0" dirty="0"/>
              <a:t>C++11</a:t>
            </a:r>
            <a:r>
              <a:rPr lang="ru-RU" baseline="0" dirty="0"/>
              <a:t> ввели специальные универсальные методы, внутри они сами вызывают те же методы, что приведены в первом примере, но при этом разработчику не нужно помнить в каких единицах надо передавать под какой операционной системой.</a:t>
            </a:r>
          </a:p>
          <a:p>
            <a:r>
              <a:rPr lang="ru-RU" baseline="0" dirty="0"/>
              <a:t>При этом задержки которые больше, чем квант времени выдаваемый одному процессу операционной системой формируются путём передачи управления другим процессам. А те что меньше – путём выполнения холостых циклов. </a:t>
            </a:r>
          </a:p>
          <a:p>
            <a:r>
              <a:rPr lang="ru-RU" baseline="0" dirty="0"/>
              <a:t>До С++11 в ОС </a:t>
            </a:r>
            <a:r>
              <a:rPr lang="en-US" baseline="0" dirty="0"/>
              <a:t>Windows </a:t>
            </a:r>
            <a:r>
              <a:rPr lang="ru-RU" baseline="0" dirty="0"/>
              <a:t>формировать микросекундные задержки приходилось вручную (холостыми циклами), при этом невозможно было гарантировать, что частота процессора при этом не изменится.</a:t>
            </a:r>
          </a:p>
        </p:txBody>
      </p:sp>
      <p:sp>
        <p:nvSpPr>
          <p:cNvPr id="4" name="Номер слайда 3"/>
          <p:cNvSpPr>
            <a:spLocks noGrp="1"/>
          </p:cNvSpPr>
          <p:nvPr>
            <p:ph type="sldNum" sz="quarter" idx="10"/>
          </p:nvPr>
        </p:nvSpPr>
        <p:spPr/>
        <p:txBody>
          <a:bodyPr/>
          <a:lstStyle/>
          <a:p>
            <a:fld id="{2E08C350-4DE1-4956-942B-64CFE5E0D8AA}" type="slidenum">
              <a:rPr lang="ru-RU" smtClean="0"/>
              <a:t>27</a:t>
            </a:fld>
            <a:endParaRPr lang="ru-RU"/>
          </a:p>
        </p:txBody>
      </p:sp>
    </p:spTree>
    <p:extLst>
      <p:ext uri="{BB962C8B-B14F-4D97-AF65-F5344CB8AC3E}">
        <p14:creationId xmlns:p14="http://schemas.microsoft.com/office/powerpoint/2010/main" val="878629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Оператор </a:t>
            </a:r>
            <a:r>
              <a:rPr lang="en-US" baseline="0" dirty="0"/>
              <a:t>break </a:t>
            </a:r>
            <a:r>
              <a:rPr lang="ru-RU" baseline="0" dirty="0"/>
              <a:t>применим внутри циклов </a:t>
            </a:r>
            <a:r>
              <a:rPr lang="en-US" baseline="0" dirty="0"/>
              <a:t>for, while </a:t>
            </a:r>
            <a:r>
              <a:rPr lang="ru-RU" baseline="0" dirty="0"/>
              <a:t>и </a:t>
            </a:r>
            <a:r>
              <a:rPr lang="en-US" baseline="0" dirty="0"/>
              <a:t>do</a:t>
            </a:r>
            <a:r>
              <a:rPr lang="ru-RU" baseline="0" dirty="0"/>
              <a:t>-</a:t>
            </a:r>
            <a:r>
              <a:rPr lang="en-US" baseline="0" dirty="0"/>
              <a:t>while</a:t>
            </a:r>
            <a:r>
              <a:rPr lang="ru-RU" baseline="0" dirty="0"/>
              <a:t> (а также оператора </a:t>
            </a:r>
            <a:r>
              <a:rPr lang="en-US" baseline="0" dirty="0"/>
              <a:t>switch)</a:t>
            </a:r>
            <a:r>
              <a:rPr lang="ru-RU" baseline="0" dirty="0"/>
              <a:t>.</a:t>
            </a:r>
          </a:p>
          <a:p>
            <a:r>
              <a:rPr lang="ru-RU" baseline="0" dirty="0"/>
              <a:t>Он позволяет прервать выполнение цикла и продолжить выполнение программы со следующей строки после тела цикла.</a:t>
            </a:r>
            <a:endParaRPr lang="en-US" baseline="0" dirty="0"/>
          </a:p>
          <a:p>
            <a:r>
              <a:rPr lang="ru-RU" baseline="0" dirty="0"/>
              <a:t>В приведенном примере инструкции 3 и 4 не будут выполнены.</a:t>
            </a:r>
          </a:p>
        </p:txBody>
      </p:sp>
      <p:sp>
        <p:nvSpPr>
          <p:cNvPr id="4" name="Номер слайда 3"/>
          <p:cNvSpPr>
            <a:spLocks noGrp="1"/>
          </p:cNvSpPr>
          <p:nvPr>
            <p:ph type="sldNum" sz="quarter" idx="10"/>
          </p:nvPr>
        </p:nvSpPr>
        <p:spPr/>
        <p:txBody>
          <a:bodyPr/>
          <a:lstStyle/>
          <a:p>
            <a:fld id="{2E08C350-4DE1-4956-942B-64CFE5E0D8AA}" type="slidenum">
              <a:rPr lang="ru-RU" smtClean="0"/>
              <a:t>28</a:t>
            </a:fld>
            <a:endParaRPr lang="ru-RU"/>
          </a:p>
        </p:txBody>
      </p:sp>
    </p:spTree>
    <p:extLst>
      <p:ext uri="{BB962C8B-B14F-4D97-AF65-F5344CB8AC3E}">
        <p14:creationId xmlns:p14="http://schemas.microsoft.com/office/powerpoint/2010/main" val="1802890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29</a:t>
            </a:fld>
            <a:endParaRPr lang="ru-RU"/>
          </a:p>
        </p:txBody>
      </p:sp>
    </p:spTree>
    <p:extLst>
      <p:ext uri="{BB962C8B-B14F-4D97-AF65-F5344CB8AC3E}">
        <p14:creationId xmlns:p14="http://schemas.microsoft.com/office/powerpoint/2010/main" val="3613523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a:t>
            </a:fld>
            <a:endParaRPr lang="ru-RU"/>
          </a:p>
        </p:txBody>
      </p:sp>
    </p:spTree>
    <p:extLst>
      <p:ext uri="{BB962C8B-B14F-4D97-AF65-F5344CB8AC3E}">
        <p14:creationId xmlns:p14="http://schemas.microsoft.com/office/powerpoint/2010/main" val="1194800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30</a:t>
            </a:fld>
            <a:endParaRPr lang="ru-RU"/>
          </a:p>
        </p:txBody>
      </p:sp>
    </p:spTree>
    <p:extLst>
      <p:ext uri="{BB962C8B-B14F-4D97-AF65-F5344CB8AC3E}">
        <p14:creationId xmlns:p14="http://schemas.microsoft.com/office/powerpoint/2010/main" val="3234719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Используем бесконечный цикл (поскольку условие выхода прописывается не в операторе цикла, а внутри тела цикла)</a:t>
            </a:r>
          </a:p>
          <a:p>
            <a:r>
              <a:rPr lang="ru-RU" baseline="0" dirty="0"/>
              <a:t>Переменная для условия больше не требуется вне тела цикла – можем её описать внутри тела цикла, уменьшив область</a:t>
            </a:r>
            <a:r>
              <a:rPr lang="en-US" baseline="0" dirty="0"/>
              <a:t>,</a:t>
            </a:r>
            <a:r>
              <a:rPr lang="ru-RU" baseline="0" dirty="0"/>
              <a:t> где она видна.</a:t>
            </a:r>
          </a:p>
          <a:p>
            <a:r>
              <a:rPr lang="en-US" baseline="0" dirty="0"/>
              <a:t>C</a:t>
            </a:r>
            <a:r>
              <a:rPr lang="ru-RU" baseline="0" dirty="0"/>
              <a:t>равнение на точное равенство вещественной переменной с нулём – имеем право, поскольку над этим числом не выполняется никаких арифметических операций, и вводиться именно 0 (точно представимое в нашем формате число).</a:t>
            </a:r>
          </a:p>
          <a:p>
            <a:endParaRPr lang="ru-RU" baseline="0" dirty="0"/>
          </a:p>
          <a:p>
            <a:r>
              <a:rPr lang="ru-RU" baseline="0" dirty="0"/>
              <a:t>Использование оператора </a:t>
            </a:r>
            <a:r>
              <a:rPr lang="en-US" baseline="0" dirty="0"/>
              <a:t>break</a:t>
            </a:r>
            <a:r>
              <a:rPr lang="ru-RU" baseline="0" dirty="0"/>
              <a:t> делает код более простым в написании и понимании, по сравнению с циклом </a:t>
            </a:r>
            <a:r>
              <a:rPr lang="en-US" baseline="0" dirty="0"/>
              <a:t>do-while.</a:t>
            </a: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31</a:t>
            </a:fld>
            <a:endParaRPr lang="ru-RU"/>
          </a:p>
        </p:txBody>
      </p:sp>
    </p:spTree>
    <p:extLst>
      <p:ext uri="{BB962C8B-B14F-4D97-AF65-F5344CB8AC3E}">
        <p14:creationId xmlns:p14="http://schemas.microsoft.com/office/powerpoint/2010/main" val="2060873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Оператор </a:t>
            </a:r>
            <a:r>
              <a:rPr lang="en-US" baseline="0" dirty="0"/>
              <a:t>continue </a:t>
            </a:r>
            <a:r>
              <a:rPr lang="ru-RU" baseline="0" dirty="0"/>
              <a:t>применим только внутри циклов (</a:t>
            </a:r>
            <a:r>
              <a:rPr lang="en-US" baseline="0" dirty="0"/>
              <a:t>for, while, do-while)</a:t>
            </a:r>
            <a:r>
              <a:rPr lang="ru-RU" baseline="0" dirty="0"/>
              <a:t>.</a:t>
            </a:r>
          </a:p>
          <a:p>
            <a:r>
              <a:rPr lang="ru-RU" baseline="0" dirty="0"/>
              <a:t>Он позволяет прервать выполнение текущей итерации цикла и продолжить выполнение со следующей итерации.</a:t>
            </a:r>
          </a:p>
          <a:p>
            <a:r>
              <a:rPr lang="ru-RU" baseline="0" dirty="0"/>
              <a:t>В данном примере инструкции 3 и 4 не будут выполнены</a:t>
            </a:r>
            <a:r>
              <a:rPr lang="en-US" baseline="0" dirty="0"/>
              <a:t>!</a:t>
            </a:r>
            <a:r>
              <a:rPr lang="ru-RU" baseline="0" dirty="0"/>
              <a:t> Вместо них будет выполнена внеочередная проверка условия цикла, и, в зависимости от него, либо заново пойдёт тело цикла, либо цикл будет прерван.</a:t>
            </a:r>
            <a:endParaRPr lang="en-US" baseline="0" dirty="0"/>
          </a:p>
          <a:p>
            <a:r>
              <a:rPr lang="ru-RU" baseline="0" dirty="0"/>
              <a:t>Для цикла </a:t>
            </a:r>
            <a:r>
              <a:rPr lang="en-US" baseline="0" dirty="0"/>
              <a:t>for </a:t>
            </a:r>
            <a:r>
              <a:rPr lang="ru-RU" baseline="0" dirty="0"/>
              <a:t>перед проверкой условия будет выполнена операция приращения.</a:t>
            </a:r>
          </a:p>
        </p:txBody>
      </p:sp>
      <p:sp>
        <p:nvSpPr>
          <p:cNvPr id="4" name="Номер слайда 3"/>
          <p:cNvSpPr>
            <a:spLocks noGrp="1"/>
          </p:cNvSpPr>
          <p:nvPr>
            <p:ph type="sldNum" sz="quarter" idx="10"/>
          </p:nvPr>
        </p:nvSpPr>
        <p:spPr/>
        <p:txBody>
          <a:bodyPr/>
          <a:lstStyle/>
          <a:p>
            <a:fld id="{2E08C350-4DE1-4956-942B-64CFE5E0D8AA}" type="slidenum">
              <a:rPr lang="ru-RU" smtClean="0"/>
              <a:t>32</a:t>
            </a:fld>
            <a:endParaRPr lang="ru-RU"/>
          </a:p>
        </p:txBody>
      </p:sp>
    </p:spTree>
    <p:extLst>
      <p:ext uri="{BB962C8B-B14F-4D97-AF65-F5344CB8AC3E}">
        <p14:creationId xmlns:p14="http://schemas.microsoft.com/office/powerpoint/2010/main" val="1236293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33</a:t>
            </a:fld>
            <a:endParaRPr lang="ru-RU"/>
          </a:p>
        </p:txBody>
      </p:sp>
    </p:spTree>
    <p:extLst>
      <p:ext uri="{BB962C8B-B14F-4D97-AF65-F5344CB8AC3E}">
        <p14:creationId xmlns:p14="http://schemas.microsoft.com/office/powerpoint/2010/main" val="41047081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0 – число не положительное, поэтому его не учитываем, пропуская текущую итерацию по </a:t>
            </a:r>
            <a:r>
              <a:rPr lang="en-US" baseline="0" dirty="0"/>
              <a:t>continue.</a:t>
            </a:r>
            <a:endParaRPr lang="ru-RU" baseline="0" dirty="0"/>
          </a:p>
          <a:p>
            <a:r>
              <a:rPr lang="ru-RU" baseline="0" dirty="0"/>
              <a:t>При вводе отрицательного числа прерываем текущую итерацию через </a:t>
            </a:r>
            <a:r>
              <a:rPr lang="en-US" baseline="0" dirty="0"/>
              <a:t>break.</a:t>
            </a:r>
          </a:p>
        </p:txBody>
      </p:sp>
      <p:sp>
        <p:nvSpPr>
          <p:cNvPr id="4" name="Номер слайда 3"/>
          <p:cNvSpPr>
            <a:spLocks noGrp="1"/>
          </p:cNvSpPr>
          <p:nvPr>
            <p:ph type="sldNum" sz="quarter" idx="10"/>
          </p:nvPr>
        </p:nvSpPr>
        <p:spPr/>
        <p:txBody>
          <a:bodyPr/>
          <a:lstStyle/>
          <a:p>
            <a:fld id="{2E08C350-4DE1-4956-942B-64CFE5E0D8AA}" type="slidenum">
              <a:rPr lang="ru-RU" smtClean="0"/>
              <a:t>34</a:t>
            </a:fld>
            <a:endParaRPr lang="ru-RU"/>
          </a:p>
        </p:txBody>
      </p:sp>
    </p:spTree>
    <p:extLst>
      <p:ext uri="{BB962C8B-B14F-4D97-AF65-F5344CB8AC3E}">
        <p14:creationId xmlns:p14="http://schemas.microsoft.com/office/powerpoint/2010/main" val="3282034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35</a:t>
            </a:fld>
            <a:endParaRPr lang="ru-RU"/>
          </a:p>
        </p:txBody>
      </p:sp>
    </p:spTree>
    <p:extLst>
      <p:ext uri="{BB962C8B-B14F-4D97-AF65-F5344CB8AC3E}">
        <p14:creationId xmlns:p14="http://schemas.microsoft.com/office/powerpoint/2010/main" val="25377702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36</a:t>
            </a:fld>
            <a:endParaRPr lang="ru-RU"/>
          </a:p>
        </p:txBody>
      </p:sp>
    </p:spTree>
    <p:extLst>
      <p:ext uri="{BB962C8B-B14F-4D97-AF65-F5344CB8AC3E}">
        <p14:creationId xmlns:p14="http://schemas.microsoft.com/office/powerpoint/2010/main" val="13207440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37</a:t>
            </a:fld>
            <a:endParaRPr lang="ru-RU"/>
          </a:p>
        </p:txBody>
      </p:sp>
    </p:spTree>
    <p:extLst>
      <p:ext uri="{BB962C8B-B14F-4D97-AF65-F5344CB8AC3E}">
        <p14:creationId xmlns:p14="http://schemas.microsoft.com/office/powerpoint/2010/main" val="31929288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38</a:t>
            </a:fld>
            <a:endParaRPr lang="ru-RU"/>
          </a:p>
        </p:txBody>
      </p:sp>
    </p:spTree>
    <p:extLst>
      <p:ext uri="{BB962C8B-B14F-4D97-AF65-F5344CB8AC3E}">
        <p14:creationId xmlns:p14="http://schemas.microsoft.com/office/powerpoint/2010/main" val="24478568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39</a:t>
            </a:fld>
            <a:endParaRPr lang="ru-RU"/>
          </a:p>
        </p:txBody>
      </p:sp>
    </p:spTree>
    <p:extLst>
      <p:ext uri="{BB962C8B-B14F-4D97-AF65-F5344CB8AC3E}">
        <p14:creationId xmlns:p14="http://schemas.microsoft.com/office/powerpoint/2010/main" val="279485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Приходится объявлять</a:t>
            </a:r>
            <a:r>
              <a:rPr lang="en-US" baseline="0" dirty="0"/>
              <a:t> err_cur </a:t>
            </a:r>
            <a:r>
              <a:rPr lang="ru-RU" baseline="0" dirty="0"/>
              <a:t>и </a:t>
            </a:r>
            <a:r>
              <a:rPr lang="en-US" baseline="0" dirty="0"/>
              <a:t>err_max </a:t>
            </a:r>
            <a:r>
              <a:rPr lang="ru-RU" baseline="0" dirty="0"/>
              <a:t>вне цикла, а хотелось бы внутри!</a:t>
            </a:r>
          </a:p>
          <a:p>
            <a:r>
              <a:rPr lang="ru-RU" baseline="0" dirty="0"/>
              <a:t>Тогда бы и инициализировать непонятным значением не пришлось</a:t>
            </a:r>
            <a:r>
              <a:rPr lang="en-US" baseline="0" dirty="0"/>
              <a:t>.</a:t>
            </a:r>
            <a:endParaRPr lang="ru-RU" baseline="0" dirty="0"/>
          </a:p>
          <a:p>
            <a:endParaRPr lang="ru-RU" baseline="0" dirty="0"/>
          </a:p>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4</a:t>
            </a:fld>
            <a:endParaRPr lang="ru-RU"/>
          </a:p>
        </p:txBody>
      </p:sp>
    </p:spTree>
    <p:extLst>
      <p:ext uri="{BB962C8B-B14F-4D97-AF65-F5344CB8AC3E}">
        <p14:creationId xmlns:p14="http://schemas.microsoft.com/office/powerpoint/2010/main" val="2563061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В этом примере используется "бесконечный цикл", в котором пользователь вводит число, а ему оно выводится после умножения на 2.</a:t>
            </a:r>
          </a:p>
          <a:p>
            <a:r>
              <a:rPr lang="ru-RU" baseline="0" dirty="0"/>
              <a:t>Если будет введено число 0, то программа завершается.</a:t>
            </a:r>
          </a:p>
          <a:p>
            <a:endParaRPr lang="ru-RU" baseline="0" dirty="0"/>
          </a:p>
          <a:p>
            <a:r>
              <a:rPr lang="ru-RU" baseline="0" dirty="0"/>
              <a:t>У этой программы есть неявная проблема:</a:t>
            </a:r>
            <a:br>
              <a:rPr lang="ru-RU" baseline="0" dirty="0"/>
            </a:br>
            <a:r>
              <a:rPr lang="ru-RU" baseline="0" dirty="0"/>
              <a:t>она ожидает ввода числа, но если пользователь введёт букву, то операция ввода числа завершится с ошибкой, значение переменной </a:t>
            </a:r>
            <a:r>
              <a:rPr lang="en-US" baseline="0" dirty="0"/>
              <a:t>i</a:t>
            </a:r>
            <a:r>
              <a:rPr lang="ru-RU" baseline="0" dirty="0"/>
              <a:t> не изменится (останется значение с прошлой итерации цикла, или будет какой-то мусор, если это первая итерация.</a:t>
            </a:r>
            <a:br>
              <a:rPr lang="ru-RU" baseline="0" dirty="0"/>
            </a:br>
            <a:r>
              <a:rPr lang="ru-RU" baseline="0" dirty="0"/>
              <a:t>При этом поток ввода </a:t>
            </a:r>
            <a:r>
              <a:rPr lang="en-US" baseline="0" dirty="0"/>
              <a:t>cin </a:t>
            </a:r>
            <a:r>
              <a:rPr lang="ru-RU" baseline="0" dirty="0"/>
              <a:t>запоминает, что была ошибка и игнорирует все попытки последующего ввода. Это сделано, чтобы при каскадном вводе нескольких значений не потерять ошибку.</a:t>
            </a:r>
          </a:p>
          <a:p>
            <a:r>
              <a:rPr lang="ru-RU" baseline="0" dirty="0"/>
              <a:t>Поэтому после ввода любого значения (или цепочки значений) надо проверить, не было ли ошибки, и в случае её вручную попросить поток ввода забыть о ней.</a:t>
            </a:r>
          </a:p>
        </p:txBody>
      </p:sp>
      <p:sp>
        <p:nvSpPr>
          <p:cNvPr id="4" name="Номер слайда 3"/>
          <p:cNvSpPr>
            <a:spLocks noGrp="1"/>
          </p:cNvSpPr>
          <p:nvPr>
            <p:ph type="sldNum" sz="quarter" idx="10"/>
          </p:nvPr>
        </p:nvSpPr>
        <p:spPr/>
        <p:txBody>
          <a:bodyPr/>
          <a:lstStyle/>
          <a:p>
            <a:fld id="{2E08C350-4DE1-4956-942B-64CFE5E0D8AA}" type="slidenum">
              <a:rPr lang="ru-RU" smtClean="0"/>
              <a:t>40</a:t>
            </a:fld>
            <a:endParaRPr lang="ru-RU"/>
          </a:p>
        </p:txBody>
      </p:sp>
    </p:spTree>
    <p:extLst>
      <p:ext uri="{BB962C8B-B14F-4D97-AF65-F5344CB8AC3E}">
        <p14:creationId xmlns:p14="http://schemas.microsoft.com/office/powerpoint/2010/main" val="4101946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latin typeface="Consolas" panose="020B0609020204030204" pitchFamily="49" charset="0"/>
                <a:cs typeface="Consolas" panose="020B0609020204030204" pitchFamily="49" charset="0"/>
              </a:rPr>
              <a:t>cin.fail()</a:t>
            </a:r>
          </a:p>
          <a:p>
            <a:r>
              <a:rPr lang="ru-RU" dirty="0"/>
              <a:t>возвращает</a:t>
            </a:r>
            <a:r>
              <a:rPr lang="ru-RU" baseline="0" dirty="0"/>
              <a:t> </a:t>
            </a:r>
            <a:r>
              <a:rPr lang="en-US" baseline="0" dirty="0"/>
              <a:t>true </a:t>
            </a:r>
            <a:r>
              <a:rPr lang="ru-RU" baseline="0" dirty="0"/>
              <a:t>если последняя операция чтения из консоли завершилась ошибкой (при этом значение читаемой переменной не изменится, а "ошибочный" символ останется в буфере ввода).</a:t>
            </a:r>
          </a:p>
          <a:p>
            <a:r>
              <a:rPr lang="ru-RU" baseline="0" dirty="0"/>
              <a:t>Такое происходит, например, если при чтении с консоли числа пользователь введёт букву.</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cin.clear</a:t>
            </a:r>
            <a:r>
              <a:rPr lang="en-US" dirty="0">
                <a:latin typeface="Consolas" panose="020B0609020204030204" pitchFamily="49" charset="0"/>
                <a:cs typeface="Consolas" panose="020B0609020204030204" pitchFamily="49" charset="0"/>
              </a:rPr>
              <a:t>() – </a:t>
            </a:r>
            <a:r>
              <a:rPr lang="ru-RU" dirty="0">
                <a:latin typeface="Consolas" panose="020B0609020204030204" pitchFamily="49" charset="0"/>
                <a:cs typeface="Consolas" panose="020B0609020204030204" pitchFamily="49" charset="0"/>
              </a:rPr>
              <a:t>эта</a:t>
            </a:r>
            <a:r>
              <a:rPr lang="ru-RU" baseline="0" dirty="0">
                <a:latin typeface="Consolas" panose="020B0609020204030204" pitchFamily="49" charset="0"/>
                <a:cs typeface="Consolas" panose="020B0609020204030204" pitchFamily="49" charset="0"/>
              </a:rPr>
              <a:t> команда приводит к тому, что поток ввода забывает об прошлой ошибке и разрешает вводить последующие значения.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latin typeface="Consolas" panose="020B0609020204030204" pitchFamily="49" charset="0"/>
                <a:cs typeface="Consolas" panose="020B0609020204030204" pitchFamily="49" charset="0"/>
              </a:rPr>
              <a:t>При этом предыдущий сбойный символ/строка всё ещё в буфере ввода.</a:t>
            </a:r>
            <a:endParaRPr lang="en-US" dirty="0">
              <a:latin typeface="Consolas" panose="020B0609020204030204" pitchFamily="49" charset="0"/>
              <a:cs typeface="Consolas" panose="020B0609020204030204" pitchFamily="49" charset="0"/>
            </a:endParaRPr>
          </a:p>
          <a:p>
            <a:r>
              <a:rPr lang="en-US" baseline="0" dirty="0" err="1"/>
              <a:t>cin.ignore</a:t>
            </a:r>
            <a:r>
              <a:rPr lang="en-US" baseline="0" dirty="0"/>
              <a:t>(INT_MAX, '\n'); </a:t>
            </a:r>
            <a:r>
              <a:rPr lang="ru-RU" baseline="0" dirty="0"/>
              <a:t>- команда приводит к удалению из буфера ввода </a:t>
            </a:r>
            <a:r>
              <a:rPr lang="en-US" baseline="0" dirty="0"/>
              <a:t>INT_MAX</a:t>
            </a:r>
            <a:r>
              <a:rPr lang="ru-RU" baseline="0" dirty="0"/>
              <a:t> первых символов (</a:t>
            </a:r>
            <a:r>
              <a:rPr lang="en-US" baseline="0" dirty="0"/>
              <a:t>INT_MAX</a:t>
            </a:r>
            <a:r>
              <a:rPr lang="ru-RU" baseline="0" dirty="0"/>
              <a:t> – константа, самое большое положительное число представимое в типе </a:t>
            </a:r>
            <a:r>
              <a:rPr lang="en-US" baseline="0" dirty="0"/>
              <a:t>int) </a:t>
            </a:r>
            <a:r>
              <a:rPr lang="ru-RU" baseline="0" dirty="0"/>
              <a:t>или до первого символа конца строки </a:t>
            </a:r>
            <a:r>
              <a:rPr lang="en-US" baseline="0" dirty="0"/>
              <a:t>'\n'</a:t>
            </a:r>
            <a:r>
              <a:rPr lang="ru-RU" baseline="0" dirty="0"/>
              <a:t>, если он встретится раньше. Оба параметра можно задавать по собственному усмотрению.</a:t>
            </a:r>
          </a:p>
        </p:txBody>
      </p:sp>
      <p:sp>
        <p:nvSpPr>
          <p:cNvPr id="4" name="Номер слайда 3"/>
          <p:cNvSpPr>
            <a:spLocks noGrp="1"/>
          </p:cNvSpPr>
          <p:nvPr>
            <p:ph type="sldNum" sz="quarter" idx="10"/>
          </p:nvPr>
        </p:nvSpPr>
        <p:spPr/>
        <p:txBody>
          <a:bodyPr/>
          <a:lstStyle/>
          <a:p>
            <a:fld id="{2E08C350-4DE1-4956-942B-64CFE5E0D8AA}" type="slidenum">
              <a:rPr lang="ru-RU" smtClean="0"/>
              <a:t>41</a:t>
            </a:fld>
            <a:endParaRPr lang="ru-RU"/>
          </a:p>
        </p:txBody>
      </p:sp>
    </p:spTree>
    <p:extLst>
      <p:ext uri="{BB962C8B-B14F-4D97-AF65-F5344CB8AC3E}">
        <p14:creationId xmlns:p14="http://schemas.microsoft.com/office/powerpoint/2010/main" val="31325297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45</a:t>
            </a:fld>
            <a:endParaRPr lang="ru-RU"/>
          </a:p>
        </p:txBody>
      </p:sp>
    </p:spTree>
    <p:extLst>
      <p:ext uri="{BB962C8B-B14F-4D97-AF65-F5344CB8AC3E}">
        <p14:creationId xmlns:p14="http://schemas.microsoft.com/office/powerpoint/2010/main" val="14009864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Ответ: </a:t>
            </a:r>
          </a:p>
          <a:p>
            <a:r>
              <a:rPr lang="en-US" dirty="0"/>
              <a:t>int i = 0;</a:t>
            </a:r>
          </a:p>
          <a:p>
            <a:r>
              <a:rPr lang="en-US" dirty="0" err="1"/>
              <a:t>cin</a:t>
            </a:r>
            <a:r>
              <a:rPr lang="en-US" dirty="0"/>
              <a:t> &gt;&gt; i;</a:t>
            </a:r>
          </a:p>
          <a:p>
            <a:r>
              <a:rPr lang="en-US" dirty="0"/>
              <a:t>if (i &lt; 10)</a:t>
            </a:r>
          </a:p>
          <a:p>
            <a:r>
              <a:rPr lang="en-US" dirty="0"/>
              <a:t>{</a:t>
            </a:r>
          </a:p>
          <a:p>
            <a:r>
              <a:rPr lang="en-US" dirty="0"/>
              <a:t>    do</a:t>
            </a:r>
          </a:p>
          <a:p>
            <a:r>
              <a:rPr lang="en-US" dirty="0"/>
              <a:t>        cout &lt;&lt; 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while (i &lt;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endParaRPr lang="ru-RU" dirty="0"/>
          </a:p>
          <a:p>
            <a:endParaRPr lang="ru-RU" dirty="0"/>
          </a:p>
        </p:txBody>
      </p:sp>
      <p:sp>
        <p:nvSpPr>
          <p:cNvPr id="4" name="Номер слайда 3"/>
          <p:cNvSpPr>
            <a:spLocks noGrp="1"/>
          </p:cNvSpPr>
          <p:nvPr>
            <p:ph type="sldNum" sz="quarter" idx="5"/>
          </p:nvPr>
        </p:nvSpPr>
        <p:spPr/>
        <p:txBody>
          <a:bodyPr/>
          <a:lstStyle/>
          <a:p>
            <a:fld id="{2E08C350-4DE1-4956-942B-64CFE5E0D8AA}" type="slidenum">
              <a:rPr lang="ru-RU" smtClean="0"/>
              <a:t>46</a:t>
            </a:fld>
            <a:endParaRPr lang="ru-RU"/>
          </a:p>
        </p:txBody>
      </p:sp>
    </p:spTree>
    <p:extLst>
      <p:ext uri="{BB962C8B-B14F-4D97-AF65-F5344CB8AC3E}">
        <p14:creationId xmlns:p14="http://schemas.microsoft.com/office/powerpoint/2010/main" val="136221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Ответ: </a:t>
            </a:r>
          </a:p>
          <a:p>
            <a:r>
              <a:rPr lang="en-US" dirty="0"/>
              <a:t>int i = 0;</a:t>
            </a:r>
          </a:p>
          <a:p>
            <a:r>
              <a:rPr lang="en-US" dirty="0" err="1"/>
              <a:t>cin</a:t>
            </a:r>
            <a:r>
              <a:rPr lang="en-US" dirty="0"/>
              <a:t> &gt;&gt; 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cout &lt;&lt; i++;</a:t>
            </a:r>
          </a:p>
          <a:p>
            <a:r>
              <a:rPr lang="en-US" dirty="0"/>
              <a:t>while (i &lt; 10)</a:t>
            </a:r>
          </a:p>
          <a:p>
            <a:r>
              <a:rPr lang="en-US" dirty="0"/>
              <a:t>    cout &lt;&lt; i++;</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Примечание к решению: часто при выполнении лабораторных работ на циклы (лабораторная работа 2) получается алгоритм, в котором содержимое цикла выполняется до цикла однократно. Это явный признак, что надо использовать цикл </a:t>
            </a:r>
            <a:r>
              <a:rPr lang="en-US" dirty="0" err="1"/>
              <a:t>do..while</a:t>
            </a:r>
            <a:r>
              <a:rPr lang="en-US" dirty="0"/>
              <a:t> </a:t>
            </a:r>
            <a:r>
              <a:rPr lang="ru-RU" dirty="0"/>
              <a:t>вместо цикла </a:t>
            </a:r>
            <a:r>
              <a:rPr lang="en-US" dirty="0"/>
              <a:t>while.</a:t>
            </a:r>
            <a:endParaRPr lang="ru-RU" dirty="0"/>
          </a:p>
          <a:p>
            <a:endParaRPr lang="ru-RU" dirty="0"/>
          </a:p>
        </p:txBody>
      </p:sp>
      <p:sp>
        <p:nvSpPr>
          <p:cNvPr id="4" name="Номер слайда 3"/>
          <p:cNvSpPr>
            <a:spLocks noGrp="1"/>
          </p:cNvSpPr>
          <p:nvPr>
            <p:ph type="sldNum" sz="quarter" idx="5"/>
          </p:nvPr>
        </p:nvSpPr>
        <p:spPr/>
        <p:txBody>
          <a:bodyPr/>
          <a:lstStyle/>
          <a:p>
            <a:fld id="{2E08C350-4DE1-4956-942B-64CFE5E0D8AA}" type="slidenum">
              <a:rPr lang="ru-RU" smtClean="0"/>
              <a:t>47</a:t>
            </a:fld>
            <a:endParaRPr lang="ru-RU"/>
          </a:p>
        </p:txBody>
      </p:sp>
    </p:spTree>
    <p:extLst>
      <p:ext uri="{BB962C8B-B14F-4D97-AF65-F5344CB8AC3E}">
        <p14:creationId xmlns:p14="http://schemas.microsoft.com/office/powerpoint/2010/main" val="2457100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Ответ: </a:t>
            </a:r>
          </a:p>
          <a:p>
            <a:r>
              <a:rPr lang="en-US" dirty="0"/>
              <a:t>int n = 0;</a:t>
            </a:r>
          </a:p>
          <a:p>
            <a:r>
              <a:rPr lang="en-US" dirty="0" err="1"/>
              <a:t>cin</a:t>
            </a:r>
            <a:r>
              <a:rPr lang="en-US" dirty="0"/>
              <a:t> &gt;&gt; n;</a:t>
            </a:r>
          </a:p>
          <a:p>
            <a:r>
              <a:rPr lang="en-US" dirty="0"/>
              <a:t>int i = 0;</a:t>
            </a:r>
          </a:p>
          <a:p>
            <a:r>
              <a:rPr lang="en-US" dirty="0"/>
              <a:t>while (i &lt; n)</a:t>
            </a:r>
          </a:p>
          <a:p>
            <a:r>
              <a:rPr lang="en-US" dirty="0"/>
              <a:t>{</a:t>
            </a:r>
          </a:p>
          <a:p>
            <a:r>
              <a:rPr lang="en-US" dirty="0"/>
              <a:t>    cout &lt;&lt; i++;</a:t>
            </a:r>
          </a:p>
          <a:p>
            <a:r>
              <a:rPr lang="en-US" dirty="0"/>
              <a:t>    i++;</a:t>
            </a:r>
          </a:p>
          <a:p>
            <a:r>
              <a:rPr lang="en-US" dirty="0"/>
              <a:t>}</a:t>
            </a:r>
            <a:endParaRPr lang="ru-RU" dirty="0"/>
          </a:p>
        </p:txBody>
      </p:sp>
      <p:sp>
        <p:nvSpPr>
          <p:cNvPr id="4" name="Номер слайда 3"/>
          <p:cNvSpPr>
            <a:spLocks noGrp="1"/>
          </p:cNvSpPr>
          <p:nvPr>
            <p:ph type="sldNum" sz="quarter" idx="5"/>
          </p:nvPr>
        </p:nvSpPr>
        <p:spPr/>
        <p:txBody>
          <a:bodyPr/>
          <a:lstStyle/>
          <a:p>
            <a:fld id="{2E08C350-4DE1-4956-942B-64CFE5E0D8AA}" type="slidenum">
              <a:rPr lang="ru-RU" smtClean="0"/>
              <a:t>48</a:t>
            </a:fld>
            <a:endParaRPr lang="ru-RU"/>
          </a:p>
        </p:txBody>
      </p:sp>
    </p:spTree>
    <p:extLst>
      <p:ext uri="{BB962C8B-B14F-4D97-AF65-F5344CB8AC3E}">
        <p14:creationId xmlns:p14="http://schemas.microsoft.com/office/powerpoint/2010/main" val="27466678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Ответ:</a:t>
            </a:r>
          </a:p>
          <a:p>
            <a:r>
              <a:rPr lang="en-US" dirty="0"/>
              <a:t>for (int i = 0, int j = 1; i &lt; 100; j = i + j, i= j – i)</a:t>
            </a:r>
          </a:p>
          <a:p>
            <a:r>
              <a:rPr lang="en-US" dirty="0"/>
              <a:t>    cout &lt;&lt; i;</a:t>
            </a:r>
          </a:p>
          <a:p>
            <a:endParaRPr lang="en-US" dirty="0"/>
          </a:p>
          <a:p>
            <a:r>
              <a:rPr lang="ru-RU" dirty="0"/>
              <a:t>Примечание: именно для такого использования в циклах </a:t>
            </a:r>
            <a:r>
              <a:rPr lang="en-US" dirty="0"/>
              <a:t>for </a:t>
            </a:r>
            <a:r>
              <a:rPr lang="ru-RU" dirty="0"/>
              <a:t>и была введена операция запятая (</a:t>
            </a:r>
            <a:r>
              <a:rPr lang="en-US" dirty="0"/>
              <a:t>,).</a:t>
            </a:r>
            <a:endParaRPr lang="ru-RU" dirty="0"/>
          </a:p>
        </p:txBody>
      </p:sp>
      <p:sp>
        <p:nvSpPr>
          <p:cNvPr id="4" name="Номер слайда 3"/>
          <p:cNvSpPr>
            <a:spLocks noGrp="1"/>
          </p:cNvSpPr>
          <p:nvPr>
            <p:ph type="sldNum" sz="quarter" idx="5"/>
          </p:nvPr>
        </p:nvSpPr>
        <p:spPr/>
        <p:txBody>
          <a:bodyPr/>
          <a:lstStyle/>
          <a:p>
            <a:fld id="{2E08C350-4DE1-4956-942B-64CFE5E0D8AA}" type="slidenum">
              <a:rPr lang="ru-RU" smtClean="0"/>
              <a:t>49</a:t>
            </a:fld>
            <a:endParaRPr lang="ru-RU"/>
          </a:p>
        </p:txBody>
      </p:sp>
    </p:spTree>
    <p:extLst>
      <p:ext uri="{BB962C8B-B14F-4D97-AF65-F5344CB8AC3E}">
        <p14:creationId xmlns:p14="http://schemas.microsoft.com/office/powerpoint/2010/main" val="21628862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err="1"/>
          </a:p>
        </p:txBody>
      </p:sp>
      <p:sp>
        <p:nvSpPr>
          <p:cNvPr id="4" name="Номер слайда 3"/>
          <p:cNvSpPr>
            <a:spLocks noGrp="1"/>
          </p:cNvSpPr>
          <p:nvPr>
            <p:ph type="sldNum" sz="quarter" idx="10"/>
          </p:nvPr>
        </p:nvSpPr>
        <p:spPr/>
        <p:txBody>
          <a:bodyPr/>
          <a:lstStyle/>
          <a:p>
            <a:fld id="{2E08C350-4DE1-4956-942B-64CFE5E0D8AA}" type="slidenum">
              <a:rPr lang="ru-RU" smtClean="0"/>
              <a:t>50</a:t>
            </a:fld>
            <a:endParaRPr lang="ru-RU"/>
          </a:p>
        </p:txBody>
      </p:sp>
    </p:spTree>
    <p:extLst>
      <p:ext uri="{BB962C8B-B14F-4D97-AF65-F5344CB8AC3E}">
        <p14:creationId xmlns:p14="http://schemas.microsoft.com/office/powerpoint/2010/main" val="969358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5</a:t>
            </a:fld>
            <a:endParaRPr lang="ru-RU"/>
          </a:p>
        </p:txBody>
      </p:sp>
    </p:spTree>
    <p:extLst>
      <p:ext uri="{BB962C8B-B14F-4D97-AF65-F5344CB8AC3E}">
        <p14:creationId xmlns:p14="http://schemas.microsoft.com/office/powerpoint/2010/main" val="3165291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Размер счётчика можно взять не задумываясь </a:t>
            </a:r>
            <a:r>
              <a:rPr lang="en-US" baseline="0" dirty="0"/>
              <a:t>int, </a:t>
            </a:r>
            <a:r>
              <a:rPr lang="ru-RU" baseline="0" dirty="0"/>
              <a:t>или обратить внимание, что диапазон его значений мал и взять тип меньшего размера: </a:t>
            </a:r>
            <a:r>
              <a:rPr lang="en-US" baseline="0" dirty="0"/>
              <a:t>short </a:t>
            </a:r>
            <a:r>
              <a:rPr lang="ru-RU" baseline="0" dirty="0"/>
              <a:t>или </a:t>
            </a:r>
            <a:r>
              <a:rPr lang="en-US" baseline="0" dirty="0"/>
              <a:t>char</a:t>
            </a:r>
            <a:r>
              <a:rPr lang="ru-RU" baseline="0" dirty="0"/>
              <a:t>.</a:t>
            </a:r>
            <a:endParaRPr lang="en-US"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6</a:t>
            </a:fld>
            <a:endParaRPr lang="ru-RU"/>
          </a:p>
        </p:txBody>
      </p:sp>
    </p:spTree>
    <p:extLst>
      <p:ext uri="{BB962C8B-B14F-4D97-AF65-F5344CB8AC3E}">
        <p14:creationId xmlns:p14="http://schemas.microsoft.com/office/powerpoint/2010/main" val="253855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a:t>N – </a:t>
            </a:r>
            <a:r>
              <a:rPr lang="ru-RU" baseline="0" dirty="0"/>
              <a:t>константы обычно обозначают буквами в заглавном регистре, чтобы они сразу явно отличались от переменных</a:t>
            </a:r>
            <a:r>
              <a:rPr lang="en-US" baseline="0" dirty="0"/>
              <a:t> (SIZE, LENGTH, M_PI, LC_ALL)</a:t>
            </a:r>
            <a:r>
              <a:rPr lang="ru-RU" baseline="0" dirty="0"/>
              <a:t>.</a:t>
            </a:r>
          </a:p>
          <a:p>
            <a:r>
              <a:rPr lang="en-US" baseline="0" dirty="0"/>
              <a:t>float s = 0.f;</a:t>
            </a:r>
            <a:r>
              <a:rPr lang="ru-RU" baseline="0" dirty="0"/>
              <a:t> – буква </a:t>
            </a:r>
            <a:r>
              <a:rPr lang="en-US" baseline="0" dirty="0"/>
              <a:t>f </a:t>
            </a:r>
            <a:r>
              <a:rPr lang="ru-RU" baseline="0" dirty="0"/>
              <a:t>в конце добавлена, чтобы обозначить что это литерал типа </a:t>
            </a:r>
            <a:r>
              <a:rPr lang="en-US" baseline="0" dirty="0"/>
              <a:t>float. </a:t>
            </a:r>
            <a:r>
              <a:rPr lang="ru-RU" baseline="0" dirty="0"/>
              <a:t>Это исключает появление предупреждения компилятора о преобразовании </a:t>
            </a:r>
            <a:r>
              <a:rPr lang="en-US" baseline="0" dirty="0"/>
              <a:t>double </a:t>
            </a:r>
            <a:r>
              <a:rPr lang="ru-RU" baseline="0" dirty="0"/>
              <a:t>во </a:t>
            </a:r>
            <a:r>
              <a:rPr lang="en-US" baseline="0" dirty="0"/>
              <a:t>float</a:t>
            </a:r>
            <a:r>
              <a:rPr lang="ru-RU" baseline="0" dirty="0"/>
              <a:t>.</a:t>
            </a:r>
          </a:p>
        </p:txBody>
      </p:sp>
      <p:sp>
        <p:nvSpPr>
          <p:cNvPr id="4" name="Номер слайда 3"/>
          <p:cNvSpPr>
            <a:spLocks noGrp="1"/>
          </p:cNvSpPr>
          <p:nvPr>
            <p:ph type="sldNum" sz="quarter" idx="10"/>
          </p:nvPr>
        </p:nvSpPr>
        <p:spPr/>
        <p:txBody>
          <a:bodyPr/>
          <a:lstStyle/>
          <a:p>
            <a:fld id="{2E08C350-4DE1-4956-942B-64CFE5E0D8AA}" type="slidenum">
              <a:rPr lang="ru-RU" smtClean="0"/>
              <a:t>7</a:t>
            </a:fld>
            <a:endParaRPr lang="ru-RU"/>
          </a:p>
        </p:txBody>
      </p:sp>
    </p:spTree>
    <p:extLst>
      <p:ext uri="{BB962C8B-B14F-4D97-AF65-F5344CB8AC3E}">
        <p14:creationId xmlns:p14="http://schemas.microsoft.com/office/powerpoint/2010/main" val="1223388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Разработчики быстро сообразили</a:t>
            </a:r>
            <a:r>
              <a:rPr lang="en-US" baseline="0" dirty="0"/>
              <a:t>,</a:t>
            </a:r>
            <a:r>
              <a:rPr lang="ru-RU" baseline="0" dirty="0"/>
              <a:t> что такие циклы встречаются очень часто и придумали компактный синтаксис для их записи</a:t>
            </a:r>
            <a:r>
              <a:rPr lang="en-US" baseline="0" dirty="0"/>
              <a:t>:</a:t>
            </a:r>
            <a:r>
              <a:rPr lang="ru-RU" baseline="0" dirty="0"/>
              <a:t>цикл </a:t>
            </a:r>
            <a:r>
              <a:rPr lang="en-US" baseline="0" dirty="0"/>
              <a:t>for</a:t>
            </a: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8</a:t>
            </a:fld>
            <a:endParaRPr lang="ru-RU"/>
          </a:p>
        </p:txBody>
      </p:sp>
    </p:spTree>
    <p:extLst>
      <p:ext uri="{BB962C8B-B14F-4D97-AF65-F5344CB8AC3E}">
        <p14:creationId xmlns:p14="http://schemas.microsoft.com/office/powerpoint/2010/main" val="1314713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9</a:t>
            </a:fld>
            <a:endParaRPr lang="ru-RU"/>
          </a:p>
        </p:txBody>
      </p:sp>
    </p:spTree>
    <p:extLst>
      <p:ext uri="{BB962C8B-B14F-4D97-AF65-F5344CB8AC3E}">
        <p14:creationId xmlns:p14="http://schemas.microsoft.com/office/powerpoint/2010/main" val="358631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dirty="0"/>
              <a:t>Образец заголовка</a:t>
            </a:r>
            <a:endParaRPr lang="en-US" dirty="0"/>
          </a:p>
        </p:txBody>
      </p:sp>
      <p:sp>
        <p:nvSpPr>
          <p:cNvPr id="3" name="Subtitle 2"/>
          <p:cNvSpPr>
            <a:spLocks noGrp="1"/>
          </p:cNvSpPr>
          <p:nvPr>
            <p:ph type="subTitle" idx="1"/>
          </p:nvPr>
        </p:nvSpPr>
        <p:spPr>
          <a:xfrm>
            <a:off x="825038" y="4455621"/>
            <a:ext cx="7543800" cy="413158"/>
          </a:xfrm>
        </p:spPr>
        <p:txBody>
          <a:bodyPr lIns="91440" rIns="91440">
            <a:normAutofit/>
          </a:bodyPr>
          <a:lstStyle>
            <a:lvl1pPr marL="0" indent="0" algn="l">
              <a:buNone/>
              <a:tabLst>
                <a:tab pos="0" algn="l"/>
                <a:tab pos="7380000" algn="r"/>
              </a:tabLst>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dirty="0"/>
              <a:t>Образец подзаголовка</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Дата 4"/>
          <p:cNvSpPr>
            <a:spLocks noGrp="1"/>
          </p:cNvSpPr>
          <p:nvPr>
            <p:ph type="dt" sz="half" idx="10"/>
          </p:nvPr>
        </p:nvSpPr>
        <p:spPr/>
        <p:txBody>
          <a:bodyPr/>
          <a:lstStyle/>
          <a:p>
            <a:pPr>
              <a:tabLst>
                <a:tab pos="1347788" algn="l"/>
              </a:tabLst>
            </a:pPr>
            <a:r>
              <a:rPr lang="ru-RU" dirty="0"/>
              <a:t>Левкович Н.В.	2021/2022</a:t>
            </a:r>
          </a:p>
        </p:txBody>
      </p:sp>
      <p:sp>
        <p:nvSpPr>
          <p:cNvPr id="6" name="Нижний колонтитул 5"/>
          <p:cNvSpPr>
            <a:spLocks noGrp="1"/>
          </p:cNvSpPr>
          <p:nvPr>
            <p:ph type="ftr" sz="quarter" idx="11"/>
          </p:nvPr>
        </p:nvSpPr>
        <p:spPr/>
        <p:txBody>
          <a:bodyPr/>
          <a:lstStyle/>
          <a:p>
            <a:r>
              <a:rPr lang="ru-RU"/>
              <a:t>Управляющие инструкции</a:t>
            </a:r>
            <a:endParaRPr lang="en-US" dirty="0"/>
          </a:p>
        </p:txBody>
      </p:sp>
      <p:sp>
        <p:nvSpPr>
          <p:cNvPr id="7" name="Номер слайда 6"/>
          <p:cNvSpPr>
            <a:spLocks noGrp="1"/>
          </p:cNvSpPr>
          <p:nvPr>
            <p:ph type="sldNum" sz="quarter" idx="12"/>
          </p:nvPr>
        </p:nvSpPr>
        <p:spPr/>
        <p:txBody>
          <a:bodyPr/>
          <a:lstStyle/>
          <a:p>
            <a:fld id="{35996D3A-6AFD-458C-90C1-256E03643476}" type="slidenum">
              <a:rPr lang="en-US" smtClean="0"/>
              <a:pPr/>
              <a:t>‹#›</a:t>
            </a:fld>
            <a:endParaRPr lang="en-US" dirty="0"/>
          </a:p>
        </p:txBody>
      </p:sp>
    </p:spTree>
    <p:extLst>
      <p:ext uri="{BB962C8B-B14F-4D97-AF65-F5344CB8AC3E}">
        <p14:creationId xmlns:p14="http://schemas.microsoft.com/office/powerpoint/2010/main" val="360189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Номер слайда 8"/>
          <p:cNvSpPr>
            <a:spLocks noGrp="1"/>
          </p:cNvSpPr>
          <p:nvPr>
            <p:ph type="sldNum" sz="quarter" idx="12"/>
          </p:nvPr>
        </p:nvSpPr>
        <p:spPr>
          <a:xfrm>
            <a:off x="7425344" y="6459786"/>
            <a:ext cx="984019" cy="365125"/>
          </a:xfrm>
          <a:prstGeom prst="rect">
            <a:avLst/>
          </a:prstGeom>
        </p:spPr>
        <p:txBody>
          <a:bodyPr/>
          <a:lstStyle>
            <a:lvl1pPr>
              <a:defRPr sz="2000"/>
            </a:lvl1pPr>
          </a:lstStyle>
          <a:p>
            <a:fld id="{4FAB73BC-B049-4115-A692-8D63A059BFB8}" type="slidenum">
              <a:rPr lang="en-US" smtClean="0"/>
              <a:pPr/>
              <a:t>‹#›</a:t>
            </a:fld>
            <a:endParaRPr lang="en-US"/>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2"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74333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Только текст">
    <p:spTree>
      <p:nvGrpSpPr>
        <p:cNvPr id="1" name=""/>
        <p:cNvGrpSpPr/>
        <p:nvPr/>
      </p:nvGrpSpPr>
      <p:grpSpPr>
        <a:xfrm>
          <a:off x="0" y="0"/>
          <a:ext cx="0" cy="0"/>
          <a:chOff x="0" y="0"/>
          <a:chExt cx="0" cy="0"/>
        </a:xfrm>
      </p:grpSpPr>
      <p:sp>
        <p:nvSpPr>
          <p:cNvPr id="6" name="Content Placeholder 2"/>
          <p:cNvSpPr>
            <a:spLocks noGrp="1"/>
          </p:cNvSpPr>
          <p:nvPr>
            <p:ph idx="1"/>
          </p:nvPr>
        </p:nvSpPr>
        <p:spPr>
          <a:xfrm>
            <a:off x="822959" y="513347"/>
            <a:ext cx="7543801" cy="5462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Номер слайда 7"/>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1"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354650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Номер слайда 11"/>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13"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5"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3067880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Номер слайда 9"/>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11" name="Date Placeholder 3"/>
          <p:cNvSpPr>
            <a:spLocks noGrp="1"/>
          </p:cNvSpPr>
          <p:nvPr>
            <p:ph type="dt" sz="half" idx="13"/>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3"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2363664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22960" y="2582335"/>
            <a:ext cx="3703320" cy="3286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63440" y="2582334"/>
            <a:ext cx="3703320" cy="3286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2" name="Номер слайда 11"/>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13" name="Date Placeholder 3"/>
          <p:cNvSpPr>
            <a:spLocks noGrp="1"/>
          </p:cNvSpPr>
          <p:nvPr>
            <p:ph type="dt" sz="half" idx="13"/>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5" name="Footer Placeholder 4"/>
          <p:cNvSpPr>
            <a:spLocks noGrp="1"/>
          </p:cNvSpPr>
          <p:nvPr>
            <p:ph type="ftr" sz="quarter" idx="14"/>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178687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8" name="Номер слайда 7"/>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1"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162169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Номер слайда 3"/>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8"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2474934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5263" y="228600"/>
            <a:ext cx="8015287" cy="914400"/>
          </a:xfrm>
        </p:spPr>
        <p:txBody>
          <a:bodyPr/>
          <a:lstStyle/>
          <a:p>
            <a:r>
              <a:rPr lang="ru-RU"/>
              <a:t>Образец заголовка</a:t>
            </a:r>
          </a:p>
        </p:txBody>
      </p:sp>
      <p:sp>
        <p:nvSpPr>
          <p:cNvPr id="3" name="Текст 2"/>
          <p:cNvSpPr>
            <a:spLocks noGrp="1"/>
          </p:cNvSpPr>
          <p:nvPr>
            <p:ph type="body" sz="half" idx="1"/>
          </p:nvPr>
        </p:nvSpPr>
        <p:spPr>
          <a:xfrm>
            <a:off x="609600" y="1600200"/>
            <a:ext cx="3886200" cy="4419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3886200" cy="4419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10"/>
          <p:cNvSpPr>
            <a:spLocks noGrp="1" noChangeArrowheads="1"/>
          </p:cNvSpPr>
          <p:nvPr>
            <p:ph type="sldNum" sz="quarter" idx="12"/>
          </p:nvPr>
        </p:nvSpPr>
        <p:spPr>
          <a:xfrm>
            <a:off x="7425344" y="6459786"/>
            <a:ext cx="984019" cy="365125"/>
          </a:xfrm>
          <a:prstGeom prst="rect">
            <a:avLst/>
          </a:prstGeom>
          <a:ln/>
        </p:spPr>
        <p:txBody>
          <a:bodyPr/>
          <a:lstStyle>
            <a:lvl1pPr>
              <a:defRPr/>
            </a:lvl1pPr>
          </a:lstStyle>
          <a:p>
            <a:pPr>
              <a:defRPr/>
            </a:pPr>
            <a:fld id="{53B6C1DE-0AA3-4AF7-9F0E-A423E43E1EE4}" type="slidenum">
              <a:rPr lang="ru-RU"/>
              <a:pPr>
                <a:defRPr/>
              </a:pPr>
              <a:t>‹#›</a:t>
            </a:fld>
            <a:endParaRPr lang="ru-RU"/>
          </a:p>
        </p:txBody>
      </p:sp>
      <p:sp>
        <p:nvSpPr>
          <p:cNvPr id="8" name="Date Placeholder 3"/>
          <p:cNvSpPr>
            <a:spLocks noGrp="1"/>
          </p:cNvSpPr>
          <p:nvPr>
            <p:ph type="dt" sz="half" idx="13"/>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9"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44664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7" name="Дата 6"/>
          <p:cNvSpPr>
            <a:spLocks noGrp="1"/>
          </p:cNvSpPr>
          <p:nvPr>
            <p:ph type="dt" sz="half" idx="10"/>
          </p:nvPr>
        </p:nvSpPr>
        <p:spPr/>
        <p:txBody>
          <a:bodyPr/>
          <a:lstStyle/>
          <a:p>
            <a:pPr>
              <a:tabLst>
                <a:tab pos="1347788" algn="l"/>
              </a:tabLst>
            </a:pPr>
            <a:r>
              <a:rPr lang="ru-RU" dirty="0"/>
              <a:t>Левкович Н.В.	2021/2022</a:t>
            </a:r>
          </a:p>
        </p:txBody>
      </p:sp>
      <p:sp>
        <p:nvSpPr>
          <p:cNvPr id="8" name="Нижний колонтитул 7"/>
          <p:cNvSpPr>
            <a:spLocks noGrp="1"/>
          </p:cNvSpPr>
          <p:nvPr>
            <p:ph type="ftr" sz="quarter" idx="11"/>
          </p:nvPr>
        </p:nvSpPr>
        <p:spPr/>
        <p:txBody>
          <a:bodyPr/>
          <a:lstStyle/>
          <a:p>
            <a:r>
              <a:rPr lang="ru-RU"/>
              <a:t>Управляющие инструкции</a:t>
            </a:r>
            <a:endParaRPr lang="en-US" dirty="0"/>
          </a:p>
        </p:txBody>
      </p:sp>
      <p:sp>
        <p:nvSpPr>
          <p:cNvPr id="9" name="Номер слайда 8"/>
          <p:cNvSpPr>
            <a:spLocks noGrp="1"/>
          </p:cNvSpPr>
          <p:nvPr>
            <p:ph type="sldNum" sz="quarter" idx="12"/>
          </p:nvPr>
        </p:nvSpPr>
        <p:spPr/>
        <p:txBody>
          <a:bodyPr/>
          <a:lstStyle/>
          <a:p>
            <a:fld id="{35996D3A-6AFD-458C-90C1-256E03643476}" type="slidenum">
              <a:rPr lang="en-US" smtClean="0"/>
              <a:pPr/>
              <a:t>‹#›</a:t>
            </a:fld>
            <a:endParaRPr lang="en-US" dirty="0"/>
          </a:p>
        </p:txBody>
      </p:sp>
    </p:spTree>
    <p:extLst>
      <p:ext uri="{BB962C8B-B14F-4D97-AF65-F5344CB8AC3E}">
        <p14:creationId xmlns:p14="http://schemas.microsoft.com/office/powerpoint/2010/main" val="3744256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олько текст">
    <p:spTree>
      <p:nvGrpSpPr>
        <p:cNvPr id="1" name=""/>
        <p:cNvGrpSpPr/>
        <p:nvPr/>
      </p:nvGrpSpPr>
      <p:grpSpPr>
        <a:xfrm>
          <a:off x="0" y="0"/>
          <a:ext cx="0" cy="0"/>
          <a:chOff x="0" y="0"/>
          <a:chExt cx="0" cy="0"/>
        </a:xfrm>
      </p:grpSpPr>
      <p:sp>
        <p:nvSpPr>
          <p:cNvPr id="6" name="Content Placeholder 2"/>
          <p:cNvSpPr>
            <a:spLocks noGrp="1"/>
          </p:cNvSpPr>
          <p:nvPr>
            <p:ph idx="1"/>
          </p:nvPr>
        </p:nvSpPr>
        <p:spPr>
          <a:xfrm>
            <a:off x="822959" y="513347"/>
            <a:ext cx="7543801" cy="5462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7" name="Нижний колонтитул 6"/>
          <p:cNvSpPr>
            <a:spLocks noGrp="1"/>
          </p:cNvSpPr>
          <p:nvPr>
            <p:ph type="ftr" sz="quarter" idx="11"/>
          </p:nvPr>
        </p:nvSpPr>
        <p:spPr/>
        <p:txBody>
          <a:bodyPr/>
          <a:lstStyle/>
          <a:p>
            <a:r>
              <a:rPr lang="ru-RU"/>
              <a:t>Управляющие инструкции</a:t>
            </a:r>
            <a:endParaRPr lang="en-US" dirty="0"/>
          </a:p>
        </p:txBody>
      </p:sp>
      <p:sp>
        <p:nvSpPr>
          <p:cNvPr id="8" name="Номер слайда 7"/>
          <p:cNvSpPr>
            <a:spLocks noGrp="1"/>
          </p:cNvSpPr>
          <p:nvPr>
            <p:ph type="sldNum" sz="quarter" idx="12"/>
          </p:nvPr>
        </p:nvSpPr>
        <p:spPr/>
        <p:txBody>
          <a:bodyPr/>
          <a:lstStyle/>
          <a:p>
            <a:fld id="{35996D3A-6AFD-458C-90C1-256E03643476}" type="slidenum">
              <a:rPr lang="en-US" smtClean="0"/>
              <a:pPr/>
              <a:t>‹#›</a:t>
            </a:fld>
            <a:endParaRPr lang="en-US" dirty="0"/>
          </a:p>
        </p:txBody>
      </p:sp>
    </p:spTree>
    <p:extLst>
      <p:ext uri="{BB962C8B-B14F-4D97-AF65-F5344CB8AC3E}">
        <p14:creationId xmlns:p14="http://schemas.microsoft.com/office/powerpoint/2010/main" val="219032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Дата 9"/>
          <p:cNvSpPr>
            <a:spLocks noGrp="1"/>
          </p:cNvSpPr>
          <p:nvPr>
            <p:ph type="dt" sz="half" idx="10"/>
          </p:nvPr>
        </p:nvSpPr>
        <p:spPr/>
        <p:txBody>
          <a:bodyPr/>
          <a:lstStyle/>
          <a:p>
            <a:pPr>
              <a:tabLst>
                <a:tab pos="1347788" algn="l"/>
              </a:tabLst>
            </a:pPr>
            <a:r>
              <a:rPr lang="ru-RU" dirty="0"/>
              <a:t>Левкович Н.В.	2021/2022</a:t>
            </a:r>
          </a:p>
        </p:txBody>
      </p:sp>
      <p:sp>
        <p:nvSpPr>
          <p:cNvPr id="11" name="Нижний колонтитул 10"/>
          <p:cNvSpPr>
            <a:spLocks noGrp="1"/>
          </p:cNvSpPr>
          <p:nvPr>
            <p:ph type="ftr" sz="quarter" idx="11"/>
          </p:nvPr>
        </p:nvSpPr>
        <p:spPr/>
        <p:txBody>
          <a:bodyPr/>
          <a:lstStyle/>
          <a:p>
            <a:r>
              <a:rPr lang="ru-RU"/>
              <a:t>Управляющие инструкции</a:t>
            </a:r>
            <a:endParaRPr lang="en-US" dirty="0"/>
          </a:p>
        </p:txBody>
      </p:sp>
      <p:sp>
        <p:nvSpPr>
          <p:cNvPr id="12" name="Номер слайда 11"/>
          <p:cNvSpPr>
            <a:spLocks noGrp="1"/>
          </p:cNvSpPr>
          <p:nvPr>
            <p:ph type="sldNum" sz="quarter" idx="12"/>
          </p:nvPr>
        </p:nvSpPr>
        <p:spPr/>
        <p:txBody>
          <a:bodyPr/>
          <a:lstStyle/>
          <a:p>
            <a:fld id="{35996D3A-6AFD-458C-90C1-256E03643476}" type="slidenum">
              <a:rPr lang="en-US" smtClean="0"/>
              <a:pPr/>
              <a:t>‹#›</a:t>
            </a:fld>
            <a:endParaRPr lang="en-US" dirty="0"/>
          </a:p>
        </p:txBody>
      </p:sp>
    </p:spTree>
    <p:extLst>
      <p:ext uri="{BB962C8B-B14F-4D97-AF65-F5344CB8AC3E}">
        <p14:creationId xmlns:p14="http://schemas.microsoft.com/office/powerpoint/2010/main" val="354328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9" name="Нижний колонтитул 8"/>
          <p:cNvSpPr>
            <a:spLocks noGrp="1"/>
          </p:cNvSpPr>
          <p:nvPr>
            <p:ph type="ftr" sz="quarter" idx="11"/>
          </p:nvPr>
        </p:nvSpPr>
        <p:spPr/>
        <p:txBody>
          <a:bodyPr/>
          <a:lstStyle/>
          <a:p>
            <a:r>
              <a:rPr lang="ru-RU"/>
              <a:t>Управляющие инструкции</a:t>
            </a:r>
            <a:endParaRPr lang="en-US" dirty="0"/>
          </a:p>
        </p:txBody>
      </p:sp>
      <p:sp>
        <p:nvSpPr>
          <p:cNvPr id="10" name="Номер слайда 9"/>
          <p:cNvSpPr>
            <a:spLocks noGrp="1"/>
          </p:cNvSpPr>
          <p:nvPr>
            <p:ph type="sldNum" sz="quarter" idx="12"/>
          </p:nvPr>
        </p:nvSpPr>
        <p:spPr/>
        <p:txBody>
          <a:bodyPr/>
          <a:lstStyle/>
          <a:p>
            <a:fld id="{35996D3A-6AFD-458C-90C1-256E03643476}" type="slidenum">
              <a:rPr lang="en-US" smtClean="0"/>
              <a:pPr/>
              <a:t>‹#›</a:t>
            </a:fld>
            <a:endParaRPr lang="en-US" dirty="0"/>
          </a:p>
        </p:txBody>
      </p:sp>
    </p:spTree>
    <p:extLst>
      <p:ext uri="{BB962C8B-B14F-4D97-AF65-F5344CB8AC3E}">
        <p14:creationId xmlns:p14="http://schemas.microsoft.com/office/powerpoint/2010/main" val="204344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22960" y="2582335"/>
            <a:ext cx="3703320" cy="3286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63440" y="2582334"/>
            <a:ext cx="3703320" cy="3286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11" name="Нижний колонтитул 10"/>
          <p:cNvSpPr>
            <a:spLocks noGrp="1"/>
          </p:cNvSpPr>
          <p:nvPr>
            <p:ph type="ftr" sz="quarter" idx="11"/>
          </p:nvPr>
        </p:nvSpPr>
        <p:spPr/>
        <p:txBody>
          <a:bodyPr/>
          <a:lstStyle/>
          <a:p>
            <a:r>
              <a:rPr lang="ru-RU"/>
              <a:t>Управляющие инструкции</a:t>
            </a:r>
            <a:endParaRPr lang="en-US" dirty="0"/>
          </a:p>
        </p:txBody>
      </p:sp>
      <p:sp>
        <p:nvSpPr>
          <p:cNvPr id="12" name="Номер слайда 11"/>
          <p:cNvSpPr>
            <a:spLocks noGrp="1"/>
          </p:cNvSpPr>
          <p:nvPr>
            <p:ph type="sldNum" sz="quarter" idx="12"/>
          </p:nvPr>
        </p:nvSpPr>
        <p:spPr/>
        <p:txBody>
          <a:bodyPr/>
          <a:lstStyle/>
          <a:p>
            <a:fld id="{35996D3A-6AFD-458C-90C1-256E03643476}" type="slidenum">
              <a:rPr lang="en-US" smtClean="0"/>
              <a:pPr/>
              <a:t>‹#›</a:t>
            </a:fld>
            <a:endParaRPr lang="en-US" dirty="0"/>
          </a:p>
        </p:txBody>
      </p:sp>
    </p:spTree>
    <p:extLst>
      <p:ext uri="{BB962C8B-B14F-4D97-AF65-F5344CB8AC3E}">
        <p14:creationId xmlns:p14="http://schemas.microsoft.com/office/powerpoint/2010/main" val="221885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6" name="Дата 5"/>
          <p:cNvSpPr>
            <a:spLocks noGrp="1"/>
          </p:cNvSpPr>
          <p:nvPr>
            <p:ph type="dt" sz="half" idx="10"/>
          </p:nvPr>
        </p:nvSpPr>
        <p:spPr/>
        <p:txBody>
          <a:bodyPr/>
          <a:lstStyle/>
          <a:p>
            <a:pPr>
              <a:tabLst>
                <a:tab pos="1347788" algn="l"/>
              </a:tabLst>
            </a:pPr>
            <a:r>
              <a:rPr lang="ru-RU" dirty="0"/>
              <a:t>Левкович Н.В.	2021/2022</a:t>
            </a:r>
          </a:p>
        </p:txBody>
      </p:sp>
      <p:sp>
        <p:nvSpPr>
          <p:cNvPr id="7" name="Нижний колонтитул 6"/>
          <p:cNvSpPr>
            <a:spLocks noGrp="1"/>
          </p:cNvSpPr>
          <p:nvPr>
            <p:ph type="ftr" sz="quarter" idx="11"/>
          </p:nvPr>
        </p:nvSpPr>
        <p:spPr/>
        <p:txBody>
          <a:bodyPr/>
          <a:lstStyle/>
          <a:p>
            <a:r>
              <a:rPr lang="ru-RU"/>
              <a:t>Управляющие инструкции</a:t>
            </a:r>
            <a:endParaRPr lang="en-US" dirty="0"/>
          </a:p>
        </p:txBody>
      </p:sp>
      <p:sp>
        <p:nvSpPr>
          <p:cNvPr id="8" name="Номер слайда 7"/>
          <p:cNvSpPr>
            <a:spLocks noGrp="1"/>
          </p:cNvSpPr>
          <p:nvPr>
            <p:ph type="sldNum" sz="quarter" idx="12"/>
          </p:nvPr>
        </p:nvSpPr>
        <p:spPr/>
        <p:txBody>
          <a:bodyPr/>
          <a:lstStyle/>
          <a:p>
            <a:fld id="{35996D3A-6AFD-458C-90C1-256E03643476}" type="slidenum">
              <a:rPr lang="en-US" smtClean="0"/>
              <a:pPr/>
              <a:t>‹#›</a:t>
            </a:fld>
            <a:endParaRPr lang="en-US" dirty="0"/>
          </a:p>
        </p:txBody>
      </p:sp>
    </p:spTree>
    <p:extLst>
      <p:ext uri="{BB962C8B-B14F-4D97-AF65-F5344CB8AC3E}">
        <p14:creationId xmlns:p14="http://schemas.microsoft.com/office/powerpoint/2010/main" val="206455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a:t>
            </a:fld>
            <a:endParaRPr lang="en-US" dirty="0"/>
          </a:p>
        </p:txBody>
      </p:sp>
    </p:spTree>
    <p:extLst>
      <p:ext uri="{BB962C8B-B14F-4D97-AF65-F5344CB8AC3E}">
        <p14:creationId xmlns:p14="http://schemas.microsoft.com/office/powerpoint/2010/main" val="285933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dirty="0"/>
              <a:t>Образец заголовка</a:t>
            </a:r>
            <a:endParaRPr lang="en-US" dirty="0"/>
          </a:p>
        </p:txBody>
      </p:sp>
      <p:sp>
        <p:nvSpPr>
          <p:cNvPr id="3" name="Subtitle 2"/>
          <p:cNvSpPr>
            <a:spLocks noGrp="1"/>
          </p:cNvSpPr>
          <p:nvPr>
            <p:ph type="subTitle" idx="1"/>
          </p:nvPr>
        </p:nvSpPr>
        <p:spPr>
          <a:xfrm>
            <a:off x="825038" y="4455621"/>
            <a:ext cx="7543800" cy="413158"/>
          </a:xfrm>
        </p:spPr>
        <p:txBody>
          <a:bodyPr lIns="91440" rIns="91440">
            <a:normAutofit/>
          </a:bodyPr>
          <a:lstStyle>
            <a:lvl1pPr marL="0" indent="0" algn="l">
              <a:buNone/>
              <a:tabLst>
                <a:tab pos="0" algn="l"/>
                <a:tab pos="7380000" algn="r"/>
              </a:tabLst>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dirty="0"/>
              <a:t>Образец подзаголовка</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Номер слайда 12"/>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5"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346792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5" name="Footer Placeholder 4"/>
          <p:cNvSpPr>
            <a:spLocks noGrp="1"/>
          </p:cNvSpPr>
          <p:nvPr>
            <p:ph type="ftr" sz="quarter" idx="3"/>
          </p:nvPr>
        </p:nvSpPr>
        <p:spPr>
          <a:xfrm>
            <a:off x="2764639" y="6459786"/>
            <a:ext cx="4543665" cy="365125"/>
          </a:xfrm>
          <a:prstGeom prst="rect">
            <a:avLst/>
          </a:prstGeom>
        </p:spPr>
        <p:txBody>
          <a:bodyPr vert="horz" lIns="91440" tIns="45720" rIns="91440" bIns="45720" rtlCol="0" anchor="ctr"/>
          <a:lstStyle>
            <a:lvl1pPr algn="ctr">
              <a:defRPr sz="1600" cap="all" baseline="0">
                <a:solidFill>
                  <a:schemeClr val="bg1"/>
                </a:solidFill>
              </a:defRPr>
            </a:lvl1pPr>
          </a:lstStyle>
          <a:p>
            <a:r>
              <a:rPr lang="ru-RU"/>
              <a:t>Управляющие инструкции</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a:solidFill>
                  <a:srgbClr val="FFFFFF"/>
                </a:solidFill>
              </a:defRPr>
            </a:lvl1pPr>
          </a:lstStyle>
          <a:p>
            <a:fld id="{35996D3A-6AFD-458C-90C1-256E03643476}" type="slidenum">
              <a:rPr lang="en-US" smtClean="0"/>
              <a:pPr/>
              <a:t>‹#›</a:t>
            </a:fld>
            <a:endParaRPr lang="en-US" dirty="0"/>
          </a:p>
        </p:txBody>
      </p:sp>
      <p:sp>
        <p:nvSpPr>
          <p:cNvPr id="10" name="Дата 2"/>
          <p:cNvSpPr>
            <a:spLocks noGrp="1"/>
          </p:cNvSpPr>
          <p:nvPr>
            <p:ph type="dt" sz="half" idx="2"/>
          </p:nvPr>
        </p:nvSpPr>
        <p:spPr>
          <a:xfrm>
            <a:off x="288759" y="6459786"/>
            <a:ext cx="2388406" cy="365125"/>
          </a:xfrm>
          <a:prstGeom prst="rect">
            <a:avLst/>
          </a:prstGeom>
        </p:spPr>
        <p:txBody>
          <a:bodyPr anchor="ctr"/>
          <a:lstStyle>
            <a:lvl1pPr>
              <a:defRPr sz="1400">
                <a:solidFill>
                  <a:schemeClr val="bg1"/>
                </a:solidFill>
              </a:defRPr>
            </a:lvl1pPr>
          </a:lstStyle>
          <a:p>
            <a:pPr>
              <a:tabLst>
                <a:tab pos="1347788" algn="l"/>
              </a:tabLst>
            </a:pPr>
            <a:r>
              <a:rPr lang="ru-RU" dirty="0"/>
              <a:t>Левкович Н.В.	2021/2022</a:t>
            </a:r>
          </a:p>
        </p:txBody>
      </p:sp>
    </p:spTree>
    <p:extLst>
      <p:ext uri="{BB962C8B-B14F-4D97-AF65-F5344CB8AC3E}">
        <p14:creationId xmlns:p14="http://schemas.microsoft.com/office/powerpoint/2010/main" val="10938198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74" r:id="rId3"/>
    <p:sldLayoutId id="2147483664" r:id="rId4"/>
    <p:sldLayoutId id="2147483665" r:id="rId5"/>
    <p:sldLayoutId id="2147483666" r:id="rId6"/>
    <p:sldLayoutId id="2147483667" r:id="rId7"/>
    <p:sldLayoutId id="2147483668" r:id="rId8"/>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11"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2"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
        <p:nvSpPr>
          <p:cNvPr id="13"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278865486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8"/>
          <p:cNvSpPr txBox="1">
            <a:spLocks noChangeArrowheads="1"/>
          </p:cNvSpPr>
          <p:nvPr/>
        </p:nvSpPr>
        <p:spPr bwMode="auto">
          <a:xfrm>
            <a:off x="395536" y="1412776"/>
            <a:ext cx="3888432" cy="400110"/>
          </a:xfrm>
          <a:prstGeom prst="rect">
            <a:avLst/>
          </a:prstGeom>
          <a:noFill/>
          <a:ln w="9525">
            <a:solidFill>
              <a:schemeClr val="accent1">
                <a:shade val="50000"/>
              </a:schemeClr>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ru-RU" sz="2000" b="1" i="1" dirty="0">
                <a:latin typeface="+mn-lt"/>
                <a:cs typeface="Times New Roman" pitchFamily="18" charset="0"/>
              </a:rPr>
              <a:t>цикл "до тех пор" или </a:t>
            </a:r>
            <a:r>
              <a:rPr lang="en-US" sz="2000" b="1" i="1" dirty="0">
                <a:latin typeface="+mn-lt"/>
                <a:cs typeface="Times New Roman" pitchFamily="18" charset="0"/>
              </a:rPr>
              <a:t>"do while"</a:t>
            </a:r>
            <a:endParaRPr lang="en-US" sz="2000" b="1" dirty="0">
              <a:latin typeface="+mn-lt"/>
              <a:cs typeface="Times New Roman" pitchFamily="18" charset="0"/>
            </a:endParaRPr>
          </a:p>
        </p:txBody>
      </p:sp>
      <p:sp>
        <p:nvSpPr>
          <p:cNvPr id="31" name="Прямоугольник 30"/>
          <p:cNvSpPr/>
          <p:nvPr/>
        </p:nvSpPr>
        <p:spPr>
          <a:xfrm>
            <a:off x="251520" y="2204864"/>
            <a:ext cx="3024336" cy="4047262"/>
          </a:xfrm>
          <a:prstGeom prst="rect">
            <a:avLst/>
          </a:prstGeom>
        </p:spPr>
        <p:txBody>
          <a:bodyPr wrap="square">
            <a:spAutoFit/>
          </a:bodyPr>
          <a:lstStyle/>
          <a:p>
            <a:r>
              <a:rPr lang="en-US" sz="2200" dirty="0">
                <a:solidFill>
                  <a:srgbClr val="0000FF"/>
                </a:solidFill>
                <a:highlight>
                  <a:srgbClr val="FFFFFF"/>
                </a:highlight>
                <a:latin typeface="Consolas" panose="020B0609020204030204" pitchFamily="49" charset="0"/>
              </a:rPr>
              <a:t>do</a:t>
            </a:r>
            <a:endParaRPr lang="ru-RU" sz="2200" dirty="0">
              <a:solidFill>
                <a:srgbClr val="000000"/>
              </a:solidFill>
              <a:highlight>
                <a:srgbClr val="FFFFFF"/>
              </a:highlight>
              <a:latin typeface="Consolas" panose="020B0609020204030204" pitchFamily="49" charset="0"/>
            </a:endParaRPr>
          </a:p>
          <a:p>
            <a:r>
              <a:rPr lang="ru-RU" sz="2200" dirty="0">
                <a:solidFill>
                  <a:srgbClr val="000000"/>
                </a:solidFill>
                <a:highlight>
                  <a:srgbClr val="FFFFFF"/>
                </a:highlight>
                <a:latin typeface="Consolas" panose="020B0609020204030204" pitchFamily="49" charset="0"/>
              </a:rPr>
              <a:t>    </a:t>
            </a:r>
            <a:r>
              <a:rPr lang="ru-RU" sz="2200" dirty="0">
                <a:solidFill>
                  <a:srgbClr val="880000"/>
                </a:solidFill>
                <a:highlight>
                  <a:srgbClr val="FFFFFF"/>
                </a:highlight>
                <a:latin typeface="Consolas" panose="020B0609020204030204" pitchFamily="49" charset="0"/>
              </a:rPr>
              <a:t>инструкция</a:t>
            </a:r>
            <a:r>
              <a:rPr lang="ru-RU" sz="2200" dirty="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r>
              <a:rPr lang="en-US" sz="2200" dirty="0">
                <a:solidFill>
                  <a:srgbClr val="0000FF"/>
                </a:solidFill>
                <a:highlight>
                  <a:srgbClr val="FFFFFF"/>
                </a:highlight>
                <a:latin typeface="Consolas" panose="020B0609020204030204" pitchFamily="49" charset="0"/>
              </a:rPr>
              <a:t>while</a:t>
            </a:r>
            <a:r>
              <a:rPr lang="en-US"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условие</a:t>
            </a:r>
            <a:r>
              <a:rPr lang="ru-RU" sz="2200" dirty="0">
                <a:solidFill>
                  <a:srgbClr val="000000"/>
                </a:solidFill>
                <a:highlight>
                  <a:srgbClr val="FFFFFF"/>
                </a:highlight>
                <a:latin typeface="Consolas" panose="020B0609020204030204" pitchFamily="49" charset="0"/>
              </a:rPr>
              <a:t>)</a:t>
            </a:r>
            <a:r>
              <a:rPr lang="en-US" sz="2200" dirty="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endParaRPr lang="ru-RU" sz="2200" dirty="0">
              <a:solidFill>
                <a:srgbClr val="000000"/>
              </a:solidFill>
              <a:highlight>
                <a:srgbClr val="FFFFFF"/>
              </a:highlight>
              <a:latin typeface="Consolas" panose="020B0609020204030204" pitchFamily="49" charset="0"/>
            </a:endParaRPr>
          </a:p>
          <a:p>
            <a:pPr>
              <a:spcBef>
                <a:spcPts val="1800"/>
              </a:spcBef>
            </a:pPr>
            <a:r>
              <a:rPr lang="en-US" sz="2200" dirty="0">
                <a:solidFill>
                  <a:srgbClr val="0000FF"/>
                </a:solidFill>
                <a:highlight>
                  <a:srgbClr val="FFFFFF"/>
                </a:highlight>
                <a:latin typeface="Consolas" panose="020B0609020204030204" pitchFamily="49" charset="0"/>
              </a:rPr>
              <a:t>do</a:t>
            </a:r>
            <a:endParaRPr lang="ru-RU" sz="2200" dirty="0">
              <a:solidFill>
                <a:srgbClr val="000000"/>
              </a:solidFill>
              <a:highlight>
                <a:srgbClr val="FFFFFF"/>
              </a:highlight>
              <a:latin typeface="Consolas" panose="020B0609020204030204" pitchFamily="49" charset="0"/>
            </a:endParaRPr>
          </a:p>
          <a:p>
            <a:r>
              <a:rPr lang="ru-RU" sz="2200" dirty="0">
                <a:solidFill>
                  <a:srgbClr val="000000"/>
                </a:solidFill>
                <a:highlight>
                  <a:srgbClr val="FFFFFF"/>
                </a:highlight>
                <a:latin typeface="Consolas" panose="020B0609020204030204" pitchFamily="49" charset="0"/>
              </a:rPr>
              <a:t>{</a:t>
            </a:r>
          </a:p>
          <a:p>
            <a:r>
              <a:rPr lang="en-US" sz="2200" dirty="0">
                <a:solidFill>
                  <a:srgbClr val="880000"/>
                </a:solidFill>
                <a:highlight>
                  <a:srgbClr val="FFFFFF"/>
                </a:highlight>
                <a:latin typeface="Consolas" panose="020B0609020204030204" pitchFamily="49" charset="0"/>
              </a:rPr>
              <a:t>    </a:t>
            </a:r>
            <a:r>
              <a:rPr lang="ru-RU" sz="2200" dirty="0">
                <a:solidFill>
                  <a:srgbClr val="880000"/>
                </a:solidFill>
                <a:highlight>
                  <a:srgbClr val="FFFFFF"/>
                </a:highlight>
                <a:latin typeface="Consolas" panose="020B0609020204030204" pitchFamily="49" charset="0"/>
              </a:rPr>
              <a:t>инструкция1</a:t>
            </a:r>
            <a:r>
              <a:rPr lang="ru-RU" sz="2200" dirty="0">
                <a:solidFill>
                  <a:srgbClr val="000000"/>
                </a:solidFill>
                <a:highlight>
                  <a:srgbClr val="FFFFFF"/>
                </a:highlight>
                <a:latin typeface="Consolas" panose="020B0609020204030204" pitchFamily="49" charset="0"/>
              </a:rPr>
              <a:t>;</a:t>
            </a:r>
          </a:p>
          <a:p>
            <a:r>
              <a:rPr lang="en-US" sz="2200" dirty="0">
                <a:solidFill>
                  <a:srgbClr val="880000"/>
                </a:solidFill>
                <a:highlight>
                  <a:srgbClr val="FFFFFF"/>
                </a:highlight>
                <a:latin typeface="Consolas" panose="020B0609020204030204" pitchFamily="49" charset="0"/>
              </a:rPr>
              <a:t>    </a:t>
            </a:r>
            <a:r>
              <a:rPr lang="ru-RU" sz="2200" dirty="0">
                <a:solidFill>
                  <a:srgbClr val="880000"/>
                </a:solidFill>
                <a:highlight>
                  <a:srgbClr val="FFFFFF"/>
                </a:highlight>
                <a:latin typeface="Consolas" panose="020B0609020204030204" pitchFamily="49" charset="0"/>
              </a:rPr>
              <a:t>инструкция2</a:t>
            </a:r>
            <a:r>
              <a:rPr lang="ru-RU"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    </a:t>
            </a:r>
            <a:r>
              <a:rPr lang="ru-RU" sz="2200" dirty="0">
                <a:solidFill>
                  <a:srgbClr val="880000"/>
                </a:solidFill>
                <a:highlight>
                  <a:srgbClr val="FFFFFF"/>
                </a:highlight>
                <a:latin typeface="Consolas" panose="020B0609020204030204" pitchFamily="49" charset="0"/>
              </a:rPr>
              <a:t>инструкция3</a:t>
            </a:r>
            <a:r>
              <a:rPr lang="ru-RU"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    …</a:t>
            </a:r>
          </a:p>
          <a:p>
            <a:r>
              <a:rPr lang="ru-RU" sz="2200" dirty="0">
                <a:solidFill>
                  <a:srgbClr val="000000"/>
                </a:solidFill>
                <a:highlight>
                  <a:srgbClr val="FFFFFF"/>
                </a:highlight>
                <a:latin typeface="Consolas" panose="020B0609020204030204" pitchFamily="49" charset="0"/>
              </a:rPr>
              <a:t>}</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while</a:t>
            </a:r>
            <a:r>
              <a:rPr lang="en-US"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условие</a:t>
            </a:r>
            <a:r>
              <a:rPr lang="ru-RU" sz="2200" dirty="0">
                <a:solidFill>
                  <a:srgbClr val="000000"/>
                </a:solidFill>
                <a:highlight>
                  <a:srgbClr val="FFFFFF"/>
                </a:highlight>
                <a:latin typeface="Consolas" panose="020B0609020204030204" pitchFamily="49" charset="0"/>
              </a:rPr>
              <a:t>)</a:t>
            </a:r>
            <a:r>
              <a:rPr lang="en-US" sz="2200" dirty="0">
                <a:solidFill>
                  <a:srgbClr val="000000"/>
                </a:solidFill>
                <a:highlight>
                  <a:srgbClr val="FFFFFF"/>
                </a:highlight>
                <a:latin typeface="Consolas" panose="020B0609020204030204" pitchFamily="49" charset="0"/>
              </a:rPr>
              <a:t>;</a:t>
            </a:r>
            <a:endParaRPr lang="ru-RU" sz="2200" b="1" dirty="0"/>
          </a:p>
        </p:txBody>
      </p:sp>
      <p:sp>
        <p:nvSpPr>
          <p:cNvPr id="30" name="Заголовок 4"/>
          <p:cNvSpPr txBox="1">
            <a:spLocks/>
          </p:cNvSpPr>
          <p:nvPr/>
        </p:nvSpPr>
        <p:spPr>
          <a:xfrm>
            <a:off x="251520" y="332656"/>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do while</a:t>
            </a:r>
            <a:endParaRPr lang="ru-RU" dirty="0">
              <a:solidFill>
                <a:schemeClr val="tx1">
                  <a:lumMod val="50000"/>
                  <a:lumOff val="50000"/>
                </a:schemeClr>
              </a:solidFill>
            </a:endParaRPr>
          </a:p>
        </p:txBody>
      </p:sp>
      <p:sp>
        <p:nvSpPr>
          <p:cNvPr id="47" name="TextBox 46"/>
          <p:cNvSpPr txBox="1"/>
          <p:nvPr/>
        </p:nvSpPr>
        <p:spPr>
          <a:xfrm>
            <a:off x="3563888" y="4365104"/>
            <a:ext cx="5400600" cy="1785104"/>
          </a:xfrm>
          <a:prstGeom prst="rect">
            <a:avLst/>
          </a:prstGeom>
          <a:solidFill>
            <a:schemeClr val="bg1"/>
          </a:solidFill>
          <a:ln w="19050">
            <a:solidFill>
              <a:schemeClr val="accent2"/>
            </a:solidFill>
          </a:ln>
        </p:spPr>
        <p:txBody>
          <a:bodyPr wrap="square" rtlCol="0">
            <a:spAutoFit/>
          </a:bodyPr>
          <a:lstStyle/>
          <a:p>
            <a:pPr marL="174625" indent="-174625">
              <a:buFont typeface="Arial" pitchFamily="34" charset="0"/>
              <a:buChar char="•"/>
            </a:pPr>
            <a:r>
              <a:rPr lang="ru-RU" sz="2200" dirty="0">
                <a:solidFill>
                  <a:schemeClr val="tx1">
                    <a:lumMod val="75000"/>
                    <a:lumOff val="25000"/>
                  </a:schemeClr>
                </a:solidFill>
              </a:rPr>
              <a:t>Тело цикла обязательно исполняется хотя бы один раз</a:t>
            </a:r>
          </a:p>
          <a:p>
            <a:pPr marL="174625" indent="-174625">
              <a:buFont typeface="Arial" pitchFamily="34" charset="0"/>
              <a:buChar char="•"/>
            </a:pPr>
            <a:r>
              <a:rPr lang="ru-RU" sz="2200" dirty="0">
                <a:solidFill>
                  <a:schemeClr val="tx1">
                    <a:lumMod val="75000"/>
                    <a:lumOff val="25000"/>
                  </a:schemeClr>
                </a:solidFill>
              </a:rPr>
              <a:t>Переменные в условии должны быть объявлены до цикла, однако могут быть не проинициализированы</a:t>
            </a: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a:t>
            </a:fld>
            <a:endParaRPr lang="en-US" dirty="0"/>
          </a:p>
        </p:txBody>
      </p:sp>
      <p:pic>
        <p:nvPicPr>
          <p:cNvPr id="14" name="Рисунок 13">
            <a:extLst>
              <a:ext uri="{FF2B5EF4-FFF2-40B4-BE49-F238E27FC236}">
                <a16:creationId xmlns:a16="http://schemas.microsoft.com/office/drawing/2014/main" id="{5FB8E264-0ACF-4191-AAF2-E6CF281A9B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03901" y="7618"/>
            <a:ext cx="4059170" cy="4394492"/>
          </a:xfrm>
          <a:prstGeom prst="rect">
            <a:avLst/>
          </a:prstGeom>
        </p:spPr>
      </p:pic>
    </p:spTree>
    <p:extLst>
      <p:ext uri="{BB962C8B-B14F-4D97-AF65-F5344CB8AC3E}">
        <p14:creationId xmlns:p14="http://schemas.microsoft.com/office/powerpoint/2010/main" val="37728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8"/>
          <p:cNvSpPr txBox="1">
            <a:spLocks noChangeArrowheads="1"/>
          </p:cNvSpPr>
          <p:nvPr/>
        </p:nvSpPr>
        <p:spPr bwMode="auto">
          <a:xfrm>
            <a:off x="395536" y="1412776"/>
            <a:ext cx="2880320" cy="461665"/>
          </a:xfrm>
          <a:prstGeom prst="rect">
            <a:avLst/>
          </a:prstGeom>
          <a:noFill/>
          <a:ln w="9525">
            <a:solidFill>
              <a:schemeClr val="accent1">
                <a:shade val="50000"/>
              </a:schemeClr>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ru-RU" sz="2400" b="1" i="1" dirty="0">
                <a:latin typeface="+mn-lt"/>
                <a:cs typeface="Times New Roman" pitchFamily="18" charset="0"/>
              </a:rPr>
              <a:t>цикл со счётчиком</a:t>
            </a:r>
            <a:endParaRPr lang="en-US" sz="2400" b="1" dirty="0">
              <a:latin typeface="+mn-lt"/>
              <a:cs typeface="Times New Roman" pitchFamily="18" charset="0"/>
            </a:endParaRPr>
          </a:p>
        </p:txBody>
      </p:sp>
      <p:sp>
        <p:nvSpPr>
          <p:cNvPr id="30" name="Заголовок 4"/>
          <p:cNvSpPr txBox="1">
            <a:spLocks/>
          </p:cNvSpPr>
          <p:nvPr/>
        </p:nvSpPr>
        <p:spPr>
          <a:xfrm>
            <a:off x="251520" y="116632"/>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for</a:t>
            </a:r>
            <a:endParaRPr lang="ru-RU" dirty="0">
              <a:solidFill>
                <a:schemeClr val="tx1">
                  <a:lumMod val="50000"/>
                  <a:lumOff val="50000"/>
                </a:schemeClr>
              </a:solidFill>
            </a:endParaRPr>
          </a:p>
        </p:txBody>
      </p:sp>
      <p:sp>
        <p:nvSpPr>
          <p:cNvPr id="28" name="TextBox 27"/>
          <p:cNvSpPr txBox="1"/>
          <p:nvPr/>
        </p:nvSpPr>
        <p:spPr>
          <a:xfrm>
            <a:off x="323528" y="3284984"/>
            <a:ext cx="5040560" cy="2952328"/>
          </a:xfrm>
          <a:prstGeom prst="rect">
            <a:avLst/>
          </a:prstGeom>
          <a:solidFill>
            <a:schemeClr val="bg1"/>
          </a:solidFill>
          <a:ln w="31750">
            <a:solidFill>
              <a:schemeClr val="accent2"/>
            </a:solidFill>
          </a:ln>
        </p:spPr>
        <p:txBody>
          <a:bodyPr wrap="square" rtlCol="0">
            <a:noAutofit/>
          </a:bodyPr>
          <a:lstStyle/>
          <a:p>
            <a:pPr marL="174625" indent="-174625">
              <a:spcBef>
                <a:spcPts val="600"/>
              </a:spcBef>
              <a:buFont typeface="Arial" pitchFamily="34" charset="0"/>
              <a:buChar char="•"/>
            </a:pPr>
            <a:r>
              <a:rPr lang="ru-RU" sz="2000" dirty="0">
                <a:solidFill>
                  <a:schemeClr val="tx1">
                    <a:lumMod val="75000"/>
                    <a:lumOff val="25000"/>
                  </a:schemeClr>
                </a:solidFill>
              </a:rPr>
              <a:t>Тело цикла может не исполниться ни разу</a:t>
            </a:r>
          </a:p>
          <a:p>
            <a:pPr marL="174625" indent="-174625">
              <a:spcBef>
                <a:spcPts val="600"/>
              </a:spcBef>
              <a:buFont typeface="Arial" pitchFamily="34" charset="0"/>
              <a:buChar char="•"/>
            </a:pPr>
            <a:r>
              <a:rPr lang="ru-RU" sz="2000" dirty="0">
                <a:solidFill>
                  <a:schemeClr val="tx1">
                    <a:lumMod val="75000"/>
                    <a:lumOff val="25000"/>
                  </a:schemeClr>
                </a:solidFill>
              </a:rPr>
              <a:t>Инициализация переменных условия обычно выполняется в заголовке цикла</a:t>
            </a:r>
          </a:p>
          <a:p>
            <a:pPr marL="174625" indent="-174625">
              <a:spcBef>
                <a:spcPts val="600"/>
              </a:spcBef>
              <a:buFont typeface="Arial" pitchFamily="34" charset="0"/>
              <a:buChar char="•"/>
            </a:pPr>
            <a:r>
              <a:rPr lang="ru-RU" sz="2000" dirty="0">
                <a:solidFill>
                  <a:schemeClr val="tx1">
                    <a:lumMod val="75000"/>
                    <a:lumOff val="25000"/>
                  </a:schemeClr>
                </a:solidFill>
              </a:rPr>
              <a:t>поля инициализации и/или приращения можно оставить пустыми</a:t>
            </a:r>
            <a:br>
              <a:rPr lang="en-US" sz="2000" dirty="0">
                <a:solidFill>
                  <a:schemeClr val="tx1">
                    <a:lumMod val="75000"/>
                    <a:lumOff val="25000"/>
                  </a:schemeClr>
                </a:solidFill>
              </a:rPr>
            </a:br>
            <a:r>
              <a:rPr lang="ru-RU" sz="2000" dirty="0">
                <a:solidFill>
                  <a:schemeClr val="tx1">
                    <a:lumMod val="75000"/>
                    <a:lumOff val="25000"/>
                  </a:schemeClr>
                </a:solidFill>
              </a:rPr>
              <a:t>(получится полный аналог </a:t>
            </a:r>
            <a:r>
              <a:rPr lang="en-US" sz="2000" dirty="0">
                <a:solidFill>
                  <a:schemeClr val="tx1">
                    <a:lumMod val="75000"/>
                    <a:lumOff val="25000"/>
                  </a:schemeClr>
                </a:solidFill>
              </a:rPr>
              <a:t>while)</a:t>
            </a:r>
            <a:endParaRPr lang="ru-RU" sz="2000" dirty="0">
              <a:solidFill>
                <a:schemeClr val="tx1">
                  <a:lumMod val="75000"/>
                  <a:lumOff val="25000"/>
                </a:schemeClr>
              </a:solidFill>
            </a:endParaRPr>
          </a:p>
          <a:p>
            <a:pPr marL="174625" indent="-174625">
              <a:spcBef>
                <a:spcPts val="600"/>
              </a:spcBef>
              <a:buFont typeface="Arial" pitchFamily="34" charset="0"/>
              <a:buChar char="•"/>
            </a:pPr>
            <a:r>
              <a:rPr lang="ru-RU" sz="2000" dirty="0">
                <a:solidFill>
                  <a:schemeClr val="tx1">
                    <a:lumMod val="75000"/>
                    <a:lumOff val="25000"/>
                  </a:schemeClr>
                </a:solidFill>
              </a:rPr>
              <a:t>Не следует изменять переменные условия  в теле цикла </a:t>
            </a: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10</a:t>
            </a:fld>
            <a:endParaRPr lang="en-US" dirty="0"/>
          </a:p>
        </p:txBody>
      </p:sp>
      <p:grpSp>
        <p:nvGrpSpPr>
          <p:cNvPr id="32" name="Группа 31">
            <a:extLst>
              <a:ext uri="{FF2B5EF4-FFF2-40B4-BE49-F238E27FC236}">
                <a16:creationId xmlns:a16="http://schemas.microsoft.com/office/drawing/2014/main" id="{040BBECF-FD8C-4DDE-8774-B69DBFB83120}"/>
              </a:ext>
            </a:extLst>
          </p:cNvPr>
          <p:cNvGrpSpPr/>
          <p:nvPr/>
        </p:nvGrpSpPr>
        <p:grpSpPr>
          <a:xfrm>
            <a:off x="4499992" y="93321"/>
            <a:ext cx="4392488" cy="3623710"/>
            <a:chOff x="4499992" y="93321"/>
            <a:chExt cx="4392488" cy="3623710"/>
          </a:xfrm>
        </p:grpSpPr>
        <p:grpSp>
          <p:nvGrpSpPr>
            <p:cNvPr id="39" name="Группа 38">
              <a:extLst>
                <a:ext uri="{FF2B5EF4-FFF2-40B4-BE49-F238E27FC236}">
                  <a16:creationId xmlns:a16="http://schemas.microsoft.com/office/drawing/2014/main" id="{C3CE5A30-4846-431D-AFF5-92AF0ABDF08A}"/>
                </a:ext>
              </a:extLst>
            </p:cNvPr>
            <p:cNvGrpSpPr/>
            <p:nvPr/>
          </p:nvGrpSpPr>
          <p:grpSpPr>
            <a:xfrm>
              <a:off x="4499992" y="93321"/>
              <a:ext cx="4392488" cy="3623710"/>
              <a:chOff x="4139952" y="165329"/>
              <a:chExt cx="4392488" cy="3623710"/>
            </a:xfrm>
          </p:grpSpPr>
          <p:cxnSp>
            <p:nvCxnSpPr>
              <p:cNvPr id="54" name="Прямая со стрелкой 53">
                <a:extLst>
                  <a:ext uri="{FF2B5EF4-FFF2-40B4-BE49-F238E27FC236}">
                    <a16:creationId xmlns:a16="http://schemas.microsoft.com/office/drawing/2014/main" id="{4364B330-0AFA-4FFD-9AC3-C252CEC6628E}"/>
                  </a:ext>
                </a:extLst>
              </p:cNvPr>
              <p:cNvCxnSpPr>
                <a:cxnSpLocks/>
              </p:cNvCxnSpPr>
              <p:nvPr/>
            </p:nvCxnSpPr>
            <p:spPr>
              <a:xfrm>
                <a:off x="5436096" y="2391271"/>
                <a:ext cx="0" cy="1253753"/>
              </a:xfrm>
              <a:prstGeom prst="straightConnector1">
                <a:avLst/>
              </a:prstGeom>
              <a:ln w="25400" cap="rnd">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a:extLst>
                  <a:ext uri="{FF2B5EF4-FFF2-40B4-BE49-F238E27FC236}">
                    <a16:creationId xmlns:a16="http://schemas.microsoft.com/office/drawing/2014/main" id="{9077D9C1-33F9-4474-A51D-EF353A066603}"/>
                  </a:ext>
                </a:extLst>
              </p:cNvPr>
              <p:cNvCxnSpPr>
                <a:endCxn id="66" idx="0"/>
              </p:cNvCxnSpPr>
              <p:nvPr/>
            </p:nvCxnSpPr>
            <p:spPr>
              <a:xfrm>
                <a:off x="7164288" y="2132856"/>
                <a:ext cx="0" cy="432048"/>
              </a:xfrm>
              <a:prstGeom prst="straightConnector1">
                <a:avLst/>
              </a:prstGeom>
              <a:ln w="25400" cap="rnd">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a:extLst>
                  <a:ext uri="{FF2B5EF4-FFF2-40B4-BE49-F238E27FC236}">
                    <a16:creationId xmlns:a16="http://schemas.microsoft.com/office/drawing/2014/main" id="{56D6E8A9-758A-45BE-BB76-7BB64FA67714}"/>
                  </a:ext>
                </a:extLst>
              </p:cNvPr>
              <p:cNvCxnSpPr>
                <a:cxnSpLocks/>
                <a:stCxn id="44" idx="0"/>
              </p:cNvCxnSpPr>
              <p:nvPr/>
            </p:nvCxnSpPr>
            <p:spPr>
              <a:xfrm>
                <a:off x="6732237" y="2131740"/>
                <a:ext cx="432051" cy="1116"/>
              </a:xfrm>
              <a:prstGeom prst="line">
                <a:avLst/>
              </a:prstGeom>
              <a:ln w="25400" cap="rnd">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a:extLst>
                  <a:ext uri="{FF2B5EF4-FFF2-40B4-BE49-F238E27FC236}">
                    <a16:creationId xmlns:a16="http://schemas.microsoft.com/office/drawing/2014/main" id="{D4453960-C24A-4826-9674-0E847A07141C}"/>
                  </a:ext>
                </a:extLst>
              </p:cNvPr>
              <p:cNvCxnSpPr>
                <a:cxnSpLocks/>
                <a:stCxn id="61" idx="2"/>
              </p:cNvCxnSpPr>
              <p:nvPr/>
            </p:nvCxnSpPr>
            <p:spPr>
              <a:xfrm>
                <a:off x="5436096" y="970834"/>
                <a:ext cx="0" cy="901374"/>
              </a:xfrm>
              <a:prstGeom prst="straightConnector1">
                <a:avLst/>
              </a:prstGeom>
              <a:ln w="254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3D18E55-8B64-475D-AF99-83513F706B14}"/>
                  </a:ext>
                </a:extLst>
              </p:cNvPr>
              <p:cNvSpPr txBox="1"/>
              <p:nvPr/>
            </p:nvSpPr>
            <p:spPr>
              <a:xfrm>
                <a:off x="6660232" y="1632598"/>
                <a:ext cx="1152128" cy="430887"/>
              </a:xfrm>
              <a:prstGeom prst="rect">
                <a:avLst/>
              </a:prstGeom>
              <a:noFill/>
            </p:spPr>
            <p:txBody>
              <a:bodyPr wrap="square">
                <a:spAutoFit/>
              </a:bodyPr>
              <a:lstStyle/>
              <a:p>
                <a:pPr>
                  <a:defRPr/>
                </a:pPr>
                <a:r>
                  <a:rPr lang="en-US" sz="2200" dirty="0">
                    <a:solidFill>
                      <a:schemeClr val="accent6">
                        <a:lumMod val="50000"/>
                      </a:schemeClr>
                    </a:solidFill>
                    <a:latin typeface="Consolas" panose="020B0609020204030204" pitchFamily="49" charset="0"/>
                    <a:cs typeface="Consolas" panose="020B0609020204030204" pitchFamily="49" charset="0"/>
                  </a:rPr>
                  <a:t>[</a:t>
                </a:r>
                <a:r>
                  <a:rPr lang="en-US" sz="2200" dirty="0">
                    <a:solidFill>
                      <a:srgbClr val="0000FF"/>
                    </a:solidFill>
                    <a:latin typeface="Consolas" panose="020B0609020204030204" pitchFamily="49" charset="0"/>
                    <a:cs typeface="Consolas" panose="020B0609020204030204" pitchFamily="49" charset="0"/>
                  </a:rPr>
                  <a:t>true</a:t>
                </a:r>
                <a:r>
                  <a:rPr lang="en-US" sz="2200" dirty="0">
                    <a:solidFill>
                      <a:schemeClr val="accent6">
                        <a:lumMod val="50000"/>
                      </a:schemeClr>
                    </a:solidFill>
                    <a:latin typeface="Consolas" panose="020B0609020204030204" pitchFamily="49" charset="0"/>
                    <a:cs typeface="Consolas" panose="020B0609020204030204" pitchFamily="49" charset="0"/>
                  </a:rPr>
                  <a:t>]</a:t>
                </a:r>
                <a:endParaRPr lang="ru-RU" sz="2200" dirty="0">
                  <a:solidFill>
                    <a:schemeClr val="accent6">
                      <a:lumMod val="50000"/>
                    </a:schemeClr>
                  </a:solidFill>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271AC2A7-73E7-42A9-9944-EAB8A05F2A66}"/>
                  </a:ext>
                </a:extLst>
              </p:cNvPr>
              <p:cNvSpPr txBox="1"/>
              <p:nvPr/>
            </p:nvSpPr>
            <p:spPr>
              <a:xfrm>
                <a:off x="4139952" y="2564904"/>
                <a:ext cx="1346200" cy="430887"/>
              </a:xfrm>
              <a:prstGeom prst="rect">
                <a:avLst/>
              </a:prstGeom>
              <a:noFill/>
            </p:spPr>
            <p:txBody>
              <a:bodyPr wrap="square">
                <a:spAutoFit/>
              </a:bodyPr>
              <a:lstStyle/>
              <a:p>
                <a:pPr>
                  <a:defRPr/>
                </a:pPr>
                <a:r>
                  <a:rPr lang="en-US" sz="2200" dirty="0">
                    <a:solidFill>
                      <a:schemeClr val="accent6">
                        <a:lumMod val="50000"/>
                      </a:schemeClr>
                    </a:solidFill>
                    <a:latin typeface="Consolas" panose="020B0609020204030204" pitchFamily="49" charset="0"/>
                    <a:cs typeface="Consolas" panose="020B0609020204030204" pitchFamily="49" charset="0"/>
                  </a:rPr>
                  <a:t>[</a:t>
                </a:r>
                <a:r>
                  <a:rPr lang="en-US" sz="2200" dirty="0">
                    <a:solidFill>
                      <a:srgbClr val="0000FF"/>
                    </a:solidFill>
                    <a:latin typeface="Consolas" panose="020B0609020204030204" pitchFamily="49" charset="0"/>
                    <a:cs typeface="Consolas" panose="020B0609020204030204" pitchFamily="49" charset="0"/>
                  </a:rPr>
                  <a:t>false</a:t>
                </a:r>
                <a:r>
                  <a:rPr lang="en-US" sz="2200" dirty="0">
                    <a:solidFill>
                      <a:schemeClr val="accent6">
                        <a:lumMod val="50000"/>
                      </a:schemeClr>
                    </a:solidFill>
                    <a:latin typeface="Consolas" panose="020B0609020204030204" pitchFamily="49" charset="0"/>
                    <a:cs typeface="Consolas" panose="020B0609020204030204" pitchFamily="49" charset="0"/>
                  </a:rPr>
                  <a:t>]</a:t>
                </a:r>
                <a:endParaRPr lang="ru-RU" sz="2200" dirty="0">
                  <a:solidFill>
                    <a:schemeClr val="accent6">
                      <a:lumMod val="50000"/>
                    </a:schemeClr>
                  </a:solidFill>
                  <a:latin typeface="Consolas" panose="020B0609020204030204" pitchFamily="49" charset="0"/>
                  <a:cs typeface="Consolas" panose="020B0609020204030204" pitchFamily="49" charset="0"/>
                </a:endParaRPr>
              </a:p>
            </p:txBody>
          </p:sp>
          <p:sp>
            <p:nvSpPr>
              <p:cNvPr id="60" name="Блок-схема: узел 59">
                <a:extLst>
                  <a:ext uri="{FF2B5EF4-FFF2-40B4-BE49-F238E27FC236}">
                    <a16:creationId xmlns:a16="http://schemas.microsoft.com/office/drawing/2014/main" id="{09D3D161-F44A-42FB-9C28-5661BB521AF0}"/>
                  </a:ext>
                </a:extLst>
              </p:cNvPr>
              <p:cNvSpPr/>
              <p:nvPr/>
            </p:nvSpPr>
            <p:spPr>
              <a:xfrm>
                <a:off x="5323584" y="165329"/>
                <a:ext cx="225023" cy="199824"/>
              </a:xfrm>
              <a:prstGeom prst="flowChartConnector">
                <a:avLst/>
              </a:prstGeom>
              <a:solidFill>
                <a:srgbClr val="0000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61" name="Блок-схема: альтернативный процесс 60">
                <a:extLst>
                  <a:ext uri="{FF2B5EF4-FFF2-40B4-BE49-F238E27FC236}">
                    <a16:creationId xmlns:a16="http://schemas.microsoft.com/office/drawing/2014/main" id="{92A948B1-8B82-4E48-9426-B903A58F0093}"/>
                  </a:ext>
                </a:extLst>
              </p:cNvPr>
              <p:cNvSpPr/>
              <p:nvPr/>
            </p:nvSpPr>
            <p:spPr>
              <a:xfrm>
                <a:off x="4139952" y="538786"/>
                <a:ext cx="2592288" cy="432048"/>
              </a:xfrm>
              <a:prstGeom prst="flowChartAlternateProcess">
                <a:avLst/>
              </a:prstGeom>
              <a:solidFill>
                <a:schemeClr val="bg1"/>
              </a:solid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altLang="ru-RU" sz="2400" dirty="0">
                    <a:solidFill>
                      <a:srgbClr val="880000"/>
                    </a:solidFill>
                    <a:latin typeface="Consolas" panose="020B0609020204030204" pitchFamily="49" charset="0"/>
                    <a:cs typeface="Consolas" panose="020B0609020204030204" pitchFamily="49" charset="0"/>
                  </a:rPr>
                  <a:t>инициализация</a:t>
                </a:r>
                <a:endParaRPr lang="ru-RU" sz="2800" b="1" baseline="-25000" dirty="0">
                  <a:solidFill>
                    <a:srgbClr val="880000"/>
                  </a:solidFill>
                  <a:latin typeface="Consolas" panose="020B0609020204030204" pitchFamily="49" charset="0"/>
                  <a:cs typeface="Consolas" panose="020B0609020204030204" pitchFamily="49" charset="0"/>
                </a:endParaRPr>
              </a:p>
            </p:txBody>
          </p:sp>
          <p:grpSp>
            <p:nvGrpSpPr>
              <p:cNvPr id="62" name="Группа 38">
                <a:extLst>
                  <a:ext uri="{FF2B5EF4-FFF2-40B4-BE49-F238E27FC236}">
                    <a16:creationId xmlns:a16="http://schemas.microsoft.com/office/drawing/2014/main" id="{B8157F9A-BD8D-4CE8-9D96-FB5C61D702D1}"/>
                  </a:ext>
                </a:extLst>
              </p:cNvPr>
              <p:cNvGrpSpPr>
                <a:grpSpLocks/>
              </p:cNvGrpSpPr>
              <p:nvPr/>
            </p:nvGrpSpPr>
            <p:grpSpPr bwMode="auto">
              <a:xfrm>
                <a:off x="5364088" y="3645023"/>
                <a:ext cx="144016" cy="144016"/>
                <a:chOff x="1745457" y="4378365"/>
                <a:chExt cx="178594" cy="182229"/>
              </a:xfrm>
            </p:grpSpPr>
            <p:sp>
              <p:nvSpPr>
                <p:cNvPr id="70" name="Блок-схема: узел 69">
                  <a:extLst>
                    <a:ext uri="{FF2B5EF4-FFF2-40B4-BE49-F238E27FC236}">
                      <a16:creationId xmlns:a16="http://schemas.microsoft.com/office/drawing/2014/main" id="{F6927C82-3625-48BB-A67E-2770A7C5B203}"/>
                    </a:ext>
                  </a:extLst>
                </p:cNvPr>
                <p:cNvSpPr/>
                <p:nvPr/>
              </p:nvSpPr>
              <p:spPr>
                <a:xfrm>
                  <a:off x="1788130" y="4424320"/>
                  <a:ext cx="96408" cy="93491"/>
                </a:xfrm>
                <a:prstGeom prst="flowChartConnector">
                  <a:avLst/>
                </a:prstGeom>
                <a:solidFill>
                  <a:srgbClr val="00008B"/>
                </a:solidFill>
                <a:ln>
                  <a:solidFill>
                    <a:srgbClr val="00008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71" name="Блок-схема: узел 70">
                  <a:extLst>
                    <a:ext uri="{FF2B5EF4-FFF2-40B4-BE49-F238E27FC236}">
                      <a16:creationId xmlns:a16="http://schemas.microsoft.com/office/drawing/2014/main" id="{E3FDC0A6-653F-46C8-BF0F-3C118BE9F7EE}"/>
                    </a:ext>
                  </a:extLst>
                </p:cNvPr>
                <p:cNvSpPr/>
                <p:nvPr/>
              </p:nvSpPr>
              <p:spPr>
                <a:xfrm>
                  <a:off x="1745457" y="4378365"/>
                  <a:ext cx="178594" cy="182229"/>
                </a:xfrm>
                <a:prstGeom prst="flowChartConnector">
                  <a:avLst/>
                </a:prstGeom>
                <a:noFill/>
                <a:ln w="6350">
                  <a:solidFill>
                    <a:srgbClr val="00008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grpSp>
          <p:cxnSp>
            <p:nvCxnSpPr>
              <p:cNvPr id="63" name="Прямая соединительная линия 62">
                <a:extLst>
                  <a:ext uri="{FF2B5EF4-FFF2-40B4-BE49-F238E27FC236}">
                    <a16:creationId xmlns:a16="http://schemas.microsoft.com/office/drawing/2014/main" id="{F27519A6-9455-4600-B0FE-47500098465E}"/>
                  </a:ext>
                </a:extLst>
              </p:cNvPr>
              <p:cNvCxnSpPr/>
              <p:nvPr/>
            </p:nvCxnSpPr>
            <p:spPr>
              <a:xfrm flipH="1">
                <a:off x="5436096" y="1340768"/>
                <a:ext cx="3096344" cy="0"/>
              </a:xfrm>
              <a:prstGeom prst="line">
                <a:avLst/>
              </a:prstGeom>
              <a:ln w="25400"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a:extLst>
                  <a:ext uri="{FF2B5EF4-FFF2-40B4-BE49-F238E27FC236}">
                    <a16:creationId xmlns:a16="http://schemas.microsoft.com/office/drawing/2014/main" id="{461701A3-DA3C-4C6C-B6A0-FF1CD33802C0}"/>
                  </a:ext>
                </a:extLst>
              </p:cNvPr>
              <p:cNvCxnSpPr>
                <a:cxnSpLocks/>
                <a:stCxn id="60" idx="4"/>
                <a:endCxn id="61" idx="0"/>
              </p:cNvCxnSpPr>
              <p:nvPr/>
            </p:nvCxnSpPr>
            <p:spPr>
              <a:xfrm>
                <a:off x="5436096" y="365153"/>
                <a:ext cx="0" cy="173633"/>
              </a:xfrm>
              <a:prstGeom prst="straightConnector1">
                <a:avLst/>
              </a:prstGeom>
              <a:ln w="25400" cap="rnd">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65" name="Блок-схема: альтернативный процесс 64">
                <a:extLst>
                  <a:ext uri="{FF2B5EF4-FFF2-40B4-BE49-F238E27FC236}">
                    <a16:creationId xmlns:a16="http://schemas.microsoft.com/office/drawing/2014/main" id="{70ED81B7-B223-4905-9FDC-4E06475A624A}"/>
                  </a:ext>
                </a:extLst>
              </p:cNvPr>
              <p:cNvSpPr/>
              <p:nvPr/>
            </p:nvSpPr>
            <p:spPr>
              <a:xfrm>
                <a:off x="6084168" y="3284984"/>
                <a:ext cx="2160240" cy="432048"/>
              </a:xfrm>
              <a:prstGeom prst="flowChartAlternateProcess">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altLang="ru-RU" sz="2400" dirty="0">
                    <a:solidFill>
                      <a:srgbClr val="880000"/>
                    </a:solidFill>
                    <a:latin typeface="Consolas" panose="020B0609020204030204" pitchFamily="49" charset="0"/>
                    <a:cs typeface="Consolas" panose="020B0609020204030204" pitchFamily="49" charset="0"/>
                  </a:rPr>
                  <a:t>приращение</a:t>
                </a:r>
                <a:endParaRPr lang="ru-RU" sz="2800" b="1" baseline="-25000" dirty="0">
                  <a:solidFill>
                    <a:srgbClr val="880000"/>
                  </a:solidFill>
                  <a:latin typeface="Consolas" panose="020B0609020204030204" pitchFamily="49" charset="0"/>
                  <a:cs typeface="Consolas" panose="020B0609020204030204" pitchFamily="49" charset="0"/>
                </a:endParaRPr>
              </a:p>
            </p:txBody>
          </p:sp>
          <p:sp>
            <p:nvSpPr>
              <p:cNvPr id="66" name="Блок-схема: альтернативный процесс 65">
                <a:extLst>
                  <a:ext uri="{FF2B5EF4-FFF2-40B4-BE49-F238E27FC236}">
                    <a16:creationId xmlns:a16="http://schemas.microsoft.com/office/drawing/2014/main" id="{0055A15D-7DE2-4875-8C5E-D172E376A405}"/>
                  </a:ext>
                </a:extLst>
              </p:cNvPr>
              <p:cNvSpPr/>
              <p:nvPr/>
            </p:nvSpPr>
            <p:spPr>
              <a:xfrm>
                <a:off x="6084168" y="2564904"/>
                <a:ext cx="2160240" cy="432048"/>
              </a:xfrm>
              <a:prstGeom prst="flowChartAlternateProcess">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altLang="ru-RU" sz="2400" dirty="0">
                    <a:solidFill>
                      <a:srgbClr val="880000"/>
                    </a:solidFill>
                    <a:latin typeface="Consolas" panose="020B0609020204030204" pitchFamily="49" charset="0"/>
                    <a:cs typeface="Consolas" panose="020B0609020204030204" pitchFamily="49" charset="0"/>
                  </a:rPr>
                  <a:t>инструкция</a:t>
                </a:r>
                <a:endParaRPr lang="ru-RU" sz="2800" b="1" baseline="-25000" dirty="0">
                  <a:solidFill>
                    <a:srgbClr val="880000"/>
                  </a:solidFill>
                  <a:latin typeface="Consolas" panose="020B0609020204030204" pitchFamily="49" charset="0"/>
                  <a:cs typeface="Consolas" panose="020B0609020204030204" pitchFamily="49" charset="0"/>
                </a:endParaRPr>
              </a:p>
            </p:txBody>
          </p:sp>
          <p:cxnSp>
            <p:nvCxnSpPr>
              <p:cNvPr id="67" name="Прямая со стрелкой 66">
                <a:extLst>
                  <a:ext uri="{FF2B5EF4-FFF2-40B4-BE49-F238E27FC236}">
                    <a16:creationId xmlns:a16="http://schemas.microsoft.com/office/drawing/2014/main" id="{91FE76C0-418E-4A8C-8E48-612FC824D5C8}"/>
                  </a:ext>
                </a:extLst>
              </p:cNvPr>
              <p:cNvCxnSpPr>
                <a:stCxn id="66" idx="2"/>
                <a:endCxn id="65" idx="0"/>
              </p:cNvCxnSpPr>
              <p:nvPr/>
            </p:nvCxnSpPr>
            <p:spPr>
              <a:xfrm>
                <a:off x="7164288" y="2996952"/>
                <a:ext cx="0" cy="288032"/>
              </a:xfrm>
              <a:prstGeom prst="straightConnector1">
                <a:avLst/>
              </a:prstGeom>
              <a:ln w="254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a:extLst>
                  <a:ext uri="{FF2B5EF4-FFF2-40B4-BE49-F238E27FC236}">
                    <a16:creationId xmlns:a16="http://schemas.microsoft.com/office/drawing/2014/main" id="{46BDD17F-58A7-4DD0-AC18-A43249BCD873}"/>
                  </a:ext>
                </a:extLst>
              </p:cNvPr>
              <p:cNvCxnSpPr>
                <a:stCxn id="65" idx="3"/>
              </p:cNvCxnSpPr>
              <p:nvPr/>
            </p:nvCxnSpPr>
            <p:spPr>
              <a:xfrm>
                <a:off x="8244408" y="3501008"/>
                <a:ext cx="288032" cy="0"/>
              </a:xfrm>
              <a:prstGeom prst="straightConnector1">
                <a:avLst/>
              </a:prstGeom>
              <a:ln w="25400" cap="rnd">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9" name="Прямая со стрелкой 68">
                <a:extLst>
                  <a:ext uri="{FF2B5EF4-FFF2-40B4-BE49-F238E27FC236}">
                    <a16:creationId xmlns:a16="http://schemas.microsoft.com/office/drawing/2014/main" id="{9CE89736-46D7-4D50-AC2D-F98642E04C89}"/>
                  </a:ext>
                </a:extLst>
              </p:cNvPr>
              <p:cNvCxnSpPr/>
              <p:nvPr/>
            </p:nvCxnSpPr>
            <p:spPr>
              <a:xfrm>
                <a:off x="8532440" y="1340768"/>
                <a:ext cx="0" cy="2160240"/>
              </a:xfrm>
              <a:prstGeom prst="straightConnector1">
                <a:avLst/>
              </a:prstGeom>
              <a:ln w="25400" cap="rnd">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44" name="Шестиугольник 43">
              <a:extLst>
                <a:ext uri="{FF2B5EF4-FFF2-40B4-BE49-F238E27FC236}">
                  <a16:creationId xmlns:a16="http://schemas.microsoft.com/office/drawing/2014/main" id="{5D5C6EB6-D0CD-4FB7-A760-C5149B17BD3B}"/>
                </a:ext>
              </a:extLst>
            </p:cNvPr>
            <p:cNvSpPr/>
            <p:nvPr/>
          </p:nvSpPr>
          <p:spPr>
            <a:xfrm>
              <a:off x="4499993" y="1800200"/>
              <a:ext cx="2592284" cy="519063"/>
            </a:xfrm>
            <a:prstGeom prst="hexagon">
              <a:avLst>
                <a:gd name="adj" fmla="val 46749"/>
                <a:gd name="vf" fmla="val 115470"/>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rgbClr val="000080"/>
                  </a:solidFill>
                  <a:highlight>
                    <a:srgbClr val="FFFFFF"/>
                  </a:highlight>
                  <a:latin typeface="Consolas" panose="020B0609020204030204" pitchFamily="49" charset="0"/>
                </a:rPr>
                <a:t>условие</a:t>
              </a:r>
              <a:endParaRPr lang="ru-RU" dirty="0">
                <a:solidFill>
                  <a:schemeClr val="tx1"/>
                </a:solidFill>
              </a:endParaRPr>
            </a:p>
          </p:txBody>
        </p:sp>
        <p:sp>
          <p:nvSpPr>
            <p:cNvPr id="53" name="Ромб 52">
              <a:extLst>
                <a:ext uri="{FF2B5EF4-FFF2-40B4-BE49-F238E27FC236}">
                  <a16:creationId xmlns:a16="http://schemas.microsoft.com/office/drawing/2014/main" id="{4977A6A3-A8B4-4EE8-A114-4D9A59818B5D}"/>
                </a:ext>
              </a:extLst>
            </p:cNvPr>
            <p:cNvSpPr/>
            <p:nvPr/>
          </p:nvSpPr>
          <p:spPr>
            <a:xfrm>
              <a:off x="5562110" y="1047324"/>
              <a:ext cx="468049" cy="461666"/>
            </a:xfrm>
            <a:prstGeom prst="diamond">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08383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251520" y="188640"/>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 </a:t>
            </a:r>
            <a:r>
              <a:rPr lang="en-US" dirty="0">
                <a:solidFill>
                  <a:schemeClr val="tx1">
                    <a:lumMod val="50000"/>
                    <a:lumOff val="50000"/>
                  </a:schemeClr>
                </a:solidFill>
              </a:rPr>
              <a:t>for</a:t>
            </a:r>
            <a:br>
              <a:rPr lang="ru-RU" dirty="0">
                <a:solidFill>
                  <a:schemeClr val="tx1">
                    <a:lumMod val="50000"/>
                    <a:lumOff val="50000"/>
                  </a:schemeClr>
                </a:solidFill>
              </a:rPr>
            </a:br>
            <a:r>
              <a:rPr lang="ru-RU" dirty="0">
                <a:solidFill>
                  <a:schemeClr val="tx1">
                    <a:lumMod val="50000"/>
                    <a:lumOff val="50000"/>
                  </a:schemeClr>
                </a:solidFill>
              </a:rPr>
              <a:t>Алгоритм на псевдокоде</a:t>
            </a:r>
          </a:p>
        </p:txBody>
      </p:sp>
      <p:sp>
        <p:nvSpPr>
          <p:cNvPr id="19" name="Rectangle 4"/>
          <p:cNvSpPr>
            <a:spLocks noChangeArrowheads="1"/>
          </p:cNvSpPr>
          <p:nvPr/>
        </p:nvSpPr>
        <p:spPr bwMode="auto">
          <a:xfrm>
            <a:off x="755576" y="1593085"/>
            <a:ext cx="8023680" cy="4308872"/>
          </a:xfrm>
          <a:prstGeom prst="rect">
            <a:avLst/>
          </a:prstGeom>
          <a:noFill/>
          <a:ln w="9525">
            <a:noFill/>
            <a:miter lim="800000"/>
            <a:headEnd/>
            <a:tailEnd/>
          </a:ln>
          <a:effectLst/>
        </p:spPr>
        <p:txBody>
          <a:bodyPr wrap="square" anchor="ctr">
            <a:spAutoFit/>
          </a:bodyPr>
          <a:lstStyle/>
          <a:p>
            <a:pPr>
              <a:tabLst>
                <a:tab pos="479425" algn="l"/>
              </a:tabLst>
            </a:pPr>
            <a:r>
              <a:rPr lang="ru-RU" sz="2400" b="1" dirty="0"/>
              <a:t>Данные</a:t>
            </a:r>
            <a:endParaRPr lang="ru-RU" sz="2400" dirty="0"/>
          </a:p>
          <a:p>
            <a:pPr lvl="0">
              <a:tabLst>
                <a:tab pos="479425" algn="l"/>
                <a:tab pos="1082675" algn="l"/>
                <a:tab pos="2955925" algn="l"/>
              </a:tabLst>
            </a:pPr>
            <a:r>
              <a:rPr lang="ru-RU" sz="2400" b="1" dirty="0"/>
              <a:t>	</a:t>
            </a:r>
            <a:r>
              <a:rPr lang="ru-RU" sz="2400" dirty="0">
                <a:solidFill>
                  <a:schemeClr val="tx1">
                    <a:lumMod val="65000"/>
                    <a:lumOff val="35000"/>
                  </a:schemeClr>
                </a:solidFill>
              </a:rPr>
              <a:t>Заданное число</a:t>
            </a:r>
            <a:br>
              <a:rPr lang="ru-RU" sz="2400" dirty="0">
                <a:solidFill>
                  <a:schemeClr val="tx1">
                    <a:lumMod val="65000"/>
                    <a:lumOff val="35000"/>
                  </a:schemeClr>
                </a:solidFill>
              </a:rPr>
            </a:br>
            <a:r>
              <a:rPr lang="ru-RU" sz="2400" dirty="0">
                <a:solidFill>
                  <a:schemeClr val="tx1">
                    <a:lumMod val="65000"/>
                    <a:lumOff val="35000"/>
                  </a:schemeClr>
                </a:solidFill>
              </a:rPr>
              <a:t>		членов ряда	</a:t>
            </a:r>
            <a:r>
              <a:rPr lang="en-US" sz="2400" dirty="0">
                <a:solidFill>
                  <a:srgbClr val="0000FF"/>
                </a:solidFill>
                <a:latin typeface="Consolas" panose="020B0609020204030204" pitchFamily="49" charset="0"/>
                <a:cs typeface="Consolas" panose="020B0609020204030204" pitchFamily="49" charset="0"/>
              </a:rPr>
              <a:t>unsigned int </a:t>
            </a:r>
            <a:r>
              <a:rPr lang="ru-RU" sz="2400" dirty="0">
                <a:solidFill>
                  <a:srgbClr val="000080"/>
                </a:solidFill>
                <a:highlight>
                  <a:srgbClr val="FFFFFF"/>
                </a:highlight>
                <a:latin typeface="Consolas" panose="020B0609020204030204" pitchFamily="49" charset="0"/>
                <a:cs typeface="Consolas" panose="020B0609020204030204" pitchFamily="49" charset="0"/>
              </a:rPr>
              <a:t>N</a:t>
            </a:r>
            <a:endParaRPr lang="ru-RU" sz="2400" dirty="0">
              <a:solidFill>
                <a:prstClr val="black"/>
              </a:solidFill>
              <a:latin typeface="Consolas" panose="020B0609020204030204" pitchFamily="49" charset="0"/>
              <a:cs typeface="Consolas" panose="020B0609020204030204" pitchFamily="49" charset="0"/>
            </a:endParaRPr>
          </a:p>
          <a:p>
            <a:pPr lvl="0">
              <a:tabLst>
                <a:tab pos="479425" algn="l"/>
                <a:tab pos="1082675" algn="l"/>
                <a:tab pos="2955925" algn="l"/>
              </a:tabLst>
            </a:pPr>
            <a:r>
              <a:rPr lang="en-US" sz="2400" dirty="0">
                <a:solidFill>
                  <a:prstClr val="black"/>
                </a:solidFill>
              </a:rPr>
              <a:t>	</a:t>
            </a:r>
            <a:r>
              <a:rPr lang="ru-RU" sz="2400" dirty="0">
                <a:solidFill>
                  <a:schemeClr val="tx1">
                    <a:lumMod val="65000"/>
                    <a:lumOff val="35000"/>
                  </a:schemeClr>
                </a:solidFill>
              </a:rPr>
              <a:t>Сумма ряда</a:t>
            </a:r>
            <a:r>
              <a:rPr lang="ru-RU" sz="2400" dirty="0">
                <a:solidFill>
                  <a:prstClr val="black"/>
                </a:solidFill>
              </a:rPr>
              <a:t>	</a:t>
            </a:r>
            <a:r>
              <a:rPr lang="en-US" sz="2400" dirty="0">
                <a:solidFill>
                  <a:srgbClr val="0000FF"/>
                </a:solidFill>
                <a:latin typeface="Consolas" panose="020B0609020204030204" pitchFamily="49" charset="0"/>
                <a:cs typeface="Consolas" panose="020B0609020204030204" pitchFamily="49" charset="0"/>
              </a:rPr>
              <a:t>double</a:t>
            </a:r>
            <a:r>
              <a:rPr lang="en-US" sz="2400" dirty="0">
                <a:solidFill>
                  <a:prstClr val="black"/>
                </a:solidFill>
                <a:latin typeface="Consolas" panose="020B0609020204030204" pitchFamily="49" charset="0"/>
                <a:cs typeface="Consolas" panose="020B0609020204030204" pitchFamily="49" charset="0"/>
              </a:rPr>
              <a:t> </a:t>
            </a:r>
            <a:r>
              <a:rPr lang="en-US" sz="2400" dirty="0">
                <a:solidFill>
                  <a:srgbClr val="000080"/>
                </a:solidFill>
                <a:highlight>
                  <a:srgbClr val="FFFFFF"/>
                </a:highlight>
                <a:latin typeface="Consolas" panose="020B0609020204030204" pitchFamily="49" charset="0"/>
                <a:cs typeface="Consolas" panose="020B0609020204030204" pitchFamily="49" charset="0"/>
              </a:rPr>
              <a:t>s</a:t>
            </a:r>
            <a:endParaRPr lang="ru-RU" sz="2400" dirty="0">
              <a:solidFill>
                <a:prstClr val="black"/>
              </a:solidFill>
              <a:latin typeface="Consolas" panose="020B0609020204030204" pitchFamily="49" charset="0"/>
              <a:cs typeface="Consolas" panose="020B0609020204030204" pitchFamily="49" charset="0"/>
            </a:endParaRPr>
          </a:p>
          <a:p>
            <a:pPr lvl="0">
              <a:tabLst>
                <a:tab pos="479425" algn="l"/>
                <a:tab pos="1082675" algn="l"/>
                <a:tab pos="2955925" algn="l"/>
              </a:tabLst>
            </a:pPr>
            <a:r>
              <a:rPr lang="en-US" sz="2400" dirty="0">
                <a:solidFill>
                  <a:prstClr val="black"/>
                </a:solidFill>
              </a:rPr>
              <a:t>	</a:t>
            </a:r>
            <a:r>
              <a:rPr lang="ru-RU" sz="2400" dirty="0">
                <a:solidFill>
                  <a:schemeClr val="tx1">
                    <a:lumMod val="65000"/>
                    <a:lumOff val="35000"/>
                  </a:schemeClr>
                </a:solidFill>
              </a:rPr>
              <a:t>Счетчик	</a:t>
            </a:r>
            <a:r>
              <a:rPr lang="en-US" sz="2400" dirty="0">
                <a:solidFill>
                  <a:srgbClr val="0000FF"/>
                </a:solidFill>
                <a:latin typeface="Consolas" panose="020B0609020204030204" pitchFamily="49" charset="0"/>
                <a:cs typeface="Consolas" panose="020B0609020204030204" pitchFamily="49" charset="0"/>
              </a:rPr>
              <a:t>unsigned int </a:t>
            </a:r>
            <a:r>
              <a:rPr lang="en-US" sz="2400" dirty="0">
                <a:solidFill>
                  <a:srgbClr val="000080"/>
                </a:solidFill>
                <a:highlight>
                  <a:srgbClr val="FFFFFF"/>
                </a:highlight>
                <a:latin typeface="Consolas" panose="020B0609020204030204" pitchFamily="49" charset="0"/>
                <a:cs typeface="Consolas" panose="020B0609020204030204" pitchFamily="49" charset="0"/>
              </a:rPr>
              <a:t>i</a:t>
            </a:r>
            <a:endParaRPr lang="ru-RU" sz="2400" dirty="0">
              <a:solidFill>
                <a:prstClr val="black"/>
              </a:solidFill>
              <a:latin typeface="Consolas" panose="020B0609020204030204" pitchFamily="49" charset="0"/>
              <a:cs typeface="Consolas" panose="020B0609020204030204" pitchFamily="49" charset="0"/>
            </a:endParaRPr>
          </a:p>
          <a:p>
            <a:pPr>
              <a:spcBef>
                <a:spcPts val="1200"/>
              </a:spcBef>
              <a:tabLst>
                <a:tab pos="479425" algn="l"/>
              </a:tabLst>
            </a:pPr>
            <a:r>
              <a:rPr lang="ru-RU" sz="2400" b="1" dirty="0"/>
              <a:t>Алгоритм</a:t>
            </a:r>
            <a:endParaRPr lang="ru-RU" sz="2400" dirty="0"/>
          </a:p>
          <a:p>
            <a:pPr marL="180975" lvl="0">
              <a:buClr>
                <a:schemeClr val="tx1"/>
              </a:buClr>
              <a:buFontTx/>
              <a:buAutoNum type="arabicPeriod"/>
              <a:tabLst>
                <a:tab pos="479425" algn="l"/>
              </a:tabLst>
            </a:pPr>
            <a:r>
              <a:rPr lang="ru-RU" sz="2400" dirty="0">
                <a:solidFill>
                  <a:prstClr val="black"/>
                </a:solidFill>
              </a:rPr>
              <a:t> </a:t>
            </a:r>
            <a:r>
              <a:rPr lang="ru-RU" sz="2400" dirty="0">
                <a:solidFill>
                  <a:schemeClr val="tx1">
                    <a:lumMod val="65000"/>
                    <a:lumOff val="35000"/>
                  </a:schemeClr>
                </a:solidFill>
              </a:rPr>
              <a:t>Задать число суммируемых членов</a:t>
            </a:r>
            <a:r>
              <a:rPr lang="ru-RU" sz="2400" dirty="0">
                <a:solidFill>
                  <a:prstClr val="black"/>
                </a:solidFill>
              </a:rPr>
              <a:t> </a:t>
            </a:r>
            <a:r>
              <a:rPr lang="ru-RU" sz="2400" dirty="0">
                <a:solidFill>
                  <a:srgbClr val="000080"/>
                </a:solidFill>
                <a:highlight>
                  <a:srgbClr val="FFFFFF"/>
                </a:highlight>
                <a:latin typeface="Consolas" panose="020B0609020204030204" pitchFamily="49" charset="0"/>
                <a:cs typeface="Consolas" panose="020B0609020204030204" pitchFamily="49" charset="0"/>
              </a:rPr>
              <a:t>N</a:t>
            </a:r>
            <a:r>
              <a:rPr lang="ru-RU" sz="2400" dirty="0">
                <a:solidFill>
                  <a:prstClr val="black"/>
                </a:solidFill>
              </a:rPr>
              <a:t> </a:t>
            </a:r>
          </a:p>
          <a:p>
            <a:pPr marL="180975" lvl="0">
              <a:buClr>
                <a:schemeClr val="tx1"/>
              </a:buClr>
              <a:buFontTx/>
              <a:buAutoNum type="arabicPeriod"/>
              <a:tabLst>
                <a:tab pos="479425" algn="l"/>
              </a:tabLst>
            </a:pPr>
            <a:r>
              <a:rPr lang="ru-RU" sz="2400" dirty="0">
                <a:solidFill>
                  <a:prstClr val="black"/>
                </a:solidFill>
              </a:rPr>
              <a:t> </a:t>
            </a:r>
            <a:r>
              <a:rPr lang="ru-RU" sz="2400" dirty="0">
                <a:solidFill>
                  <a:schemeClr val="tx1">
                    <a:lumMod val="65000"/>
                    <a:lumOff val="35000"/>
                  </a:schemeClr>
                </a:solidFill>
              </a:rPr>
              <a:t>Положить</a:t>
            </a:r>
            <a:r>
              <a:rPr lang="ru-RU" sz="2400" dirty="0">
                <a:solidFill>
                  <a:prstClr val="black"/>
                </a:solidFill>
              </a:rPr>
              <a:t> </a:t>
            </a:r>
            <a:r>
              <a:rPr lang="en-US" sz="2400" dirty="0">
                <a:solidFill>
                  <a:srgbClr val="000080"/>
                </a:solidFill>
                <a:highlight>
                  <a:srgbClr val="FFFFFF"/>
                </a:highlight>
                <a:latin typeface="Consolas" panose="020B0609020204030204" pitchFamily="49" charset="0"/>
                <a:cs typeface="Consolas" panose="020B0609020204030204" pitchFamily="49" charset="0"/>
              </a:rPr>
              <a:t>s</a:t>
            </a:r>
            <a:r>
              <a:rPr lang="en-US" sz="2400" dirty="0">
                <a:solidFill>
                  <a:prstClr val="black"/>
                </a:solidFill>
                <a:latin typeface="Consolas" panose="020B0609020204030204" pitchFamily="49" charset="0"/>
                <a:cs typeface="Consolas" panose="020B0609020204030204" pitchFamily="49" charset="0"/>
              </a:rPr>
              <a:t> = 0</a:t>
            </a:r>
          </a:p>
          <a:p>
            <a:pPr marL="180975" lvl="0">
              <a:buClr>
                <a:schemeClr val="tx1"/>
              </a:buClr>
              <a:buFontTx/>
              <a:buAutoNum type="arabicPeriod" startAt="3"/>
              <a:tabLst>
                <a:tab pos="479425" algn="l"/>
              </a:tabLst>
            </a:pPr>
            <a:r>
              <a:rPr lang="ru-RU" sz="2400" b="1" dirty="0">
                <a:solidFill>
                  <a:schemeClr val="tx1">
                    <a:lumMod val="65000"/>
                    <a:lumOff val="35000"/>
                  </a:schemeClr>
                </a:solidFill>
              </a:rPr>
              <a:t> Для всех</a:t>
            </a:r>
            <a:r>
              <a:rPr lang="ru-RU" sz="2400" b="1" dirty="0">
                <a:solidFill>
                  <a:schemeClr val="tx1">
                    <a:lumMod val="65000"/>
                    <a:lumOff val="35000"/>
                  </a:schemeClr>
                </a:solidFill>
                <a:latin typeface="Consolas" panose="020B0609020204030204" pitchFamily="49" charset="0"/>
                <a:cs typeface="Consolas" panose="020B0609020204030204" pitchFamily="49" charset="0"/>
              </a:rPr>
              <a:t> </a:t>
            </a:r>
            <a:r>
              <a:rPr lang="en-US" sz="2400" dirty="0">
                <a:solidFill>
                  <a:srgbClr val="000080"/>
                </a:solidFill>
                <a:highlight>
                  <a:srgbClr val="FFFFFF"/>
                </a:highlight>
                <a:latin typeface="Consolas" panose="020B0609020204030204" pitchFamily="49" charset="0"/>
                <a:cs typeface="Consolas" panose="020B0609020204030204" pitchFamily="49" charset="0"/>
              </a:rPr>
              <a:t>i</a:t>
            </a:r>
            <a:r>
              <a:rPr lang="en-US" sz="2400" b="1" dirty="0">
                <a:solidFill>
                  <a:schemeClr val="tx1">
                    <a:lumMod val="65000"/>
                    <a:lumOff val="35000"/>
                  </a:schemeClr>
                </a:solidFill>
                <a:latin typeface="Consolas" panose="020B0609020204030204" pitchFamily="49" charset="0"/>
                <a:cs typeface="Consolas" panose="020B0609020204030204" pitchFamily="49" charset="0"/>
              </a:rPr>
              <a:t> </a:t>
            </a:r>
            <a:r>
              <a:rPr lang="ru-RU" sz="2400" b="1" dirty="0">
                <a:solidFill>
                  <a:schemeClr val="tx1">
                    <a:lumMod val="65000"/>
                    <a:lumOff val="35000"/>
                  </a:schemeClr>
                </a:solidFill>
              </a:rPr>
              <a:t>от</a:t>
            </a:r>
            <a:r>
              <a:rPr lang="en-US" sz="2400" b="1" dirty="0">
                <a:solidFill>
                  <a:schemeClr val="tx1">
                    <a:lumMod val="65000"/>
                    <a:lumOff val="35000"/>
                  </a:schemeClr>
                </a:solidFill>
                <a:latin typeface="Consolas" panose="020B0609020204030204" pitchFamily="49" charset="0"/>
                <a:cs typeface="Consolas" panose="020B0609020204030204" pitchFamily="49" charset="0"/>
              </a:rPr>
              <a:t> </a:t>
            </a:r>
            <a:r>
              <a:rPr lang="ru-RU" sz="2400" b="1" dirty="0">
                <a:latin typeface="Consolas" panose="020B0609020204030204" pitchFamily="49" charset="0"/>
                <a:cs typeface="Consolas" panose="020B0609020204030204" pitchFamily="49" charset="0"/>
              </a:rPr>
              <a:t>1</a:t>
            </a:r>
            <a:r>
              <a:rPr lang="ru-RU" sz="2400" b="1" dirty="0">
                <a:solidFill>
                  <a:schemeClr val="tx1">
                    <a:lumMod val="65000"/>
                    <a:lumOff val="35000"/>
                  </a:schemeClr>
                </a:solidFill>
                <a:latin typeface="Consolas" panose="020B0609020204030204" pitchFamily="49" charset="0"/>
                <a:cs typeface="Consolas" panose="020B0609020204030204" pitchFamily="49" charset="0"/>
              </a:rPr>
              <a:t> </a:t>
            </a:r>
            <a:r>
              <a:rPr lang="ru-RU" sz="2400" b="1" dirty="0">
                <a:solidFill>
                  <a:schemeClr val="tx1">
                    <a:lumMod val="65000"/>
                    <a:lumOff val="35000"/>
                  </a:schemeClr>
                </a:solidFill>
              </a:rPr>
              <a:t>до</a:t>
            </a:r>
            <a:r>
              <a:rPr lang="ru-RU" sz="2400" b="1" dirty="0">
                <a:solidFill>
                  <a:schemeClr val="tx1">
                    <a:lumMod val="65000"/>
                    <a:lumOff val="35000"/>
                  </a:schemeClr>
                </a:solidFill>
                <a:latin typeface="Consolas" panose="020B0609020204030204" pitchFamily="49" charset="0"/>
                <a:cs typeface="Consolas" panose="020B0609020204030204" pitchFamily="49" charset="0"/>
              </a:rPr>
              <a:t> </a:t>
            </a:r>
            <a:r>
              <a:rPr lang="ru-RU" sz="2400" dirty="0">
                <a:solidFill>
                  <a:srgbClr val="000080"/>
                </a:solidFill>
                <a:highlight>
                  <a:srgbClr val="FFFFFF"/>
                </a:highlight>
                <a:latin typeface="Consolas" panose="020B0609020204030204" pitchFamily="49" charset="0"/>
                <a:cs typeface="Consolas" panose="020B0609020204030204" pitchFamily="49" charset="0"/>
              </a:rPr>
              <a:t>N </a:t>
            </a:r>
            <a:r>
              <a:rPr lang="ru-RU" sz="2400" b="1" dirty="0">
                <a:solidFill>
                  <a:schemeClr val="tx1">
                    <a:lumMod val="65000"/>
                    <a:lumOff val="35000"/>
                  </a:schemeClr>
                </a:solidFill>
              </a:rPr>
              <a:t>выполнять</a:t>
            </a:r>
            <a:endParaRPr lang="ru-RU" sz="2400" dirty="0">
              <a:solidFill>
                <a:schemeClr val="tx1">
                  <a:lumMod val="65000"/>
                  <a:lumOff val="35000"/>
                </a:schemeClr>
              </a:solidFill>
            </a:endParaRPr>
          </a:p>
          <a:p>
            <a:pPr marL="180975" lvl="0">
              <a:buClr>
                <a:schemeClr val="tx1"/>
              </a:buClr>
              <a:tabLst>
                <a:tab pos="479425" algn="l"/>
              </a:tabLst>
            </a:pPr>
            <a:r>
              <a:rPr lang="ru-RU" sz="2400" dirty="0">
                <a:solidFill>
                  <a:prstClr val="black"/>
                </a:solidFill>
              </a:rPr>
              <a:t>       3.1. </a:t>
            </a:r>
            <a:r>
              <a:rPr lang="ru-RU" sz="2400" dirty="0">
                <a:solidFill>
                  <a:schemeClr val="tx1">
                    <a:lumMod val="65000"/>
                    <a:lumOff val="35000"/>
                  </a:schemeClr>
                </a:solidFill>
              </a:rPr>
              <a:t>Положить </a:t>
            </a:r>
            <a:r>
              <a:rPr lang="en-US" sz="2400" dirty="0">
                <a:solidFill>
                  <a:srgbClr val="000080"/>
                </a:solidFill>
                <a:highlight>
                  <a:srgbClr val="FFFFFF"/>
                </a:highlight>
                <a:latin typeface="Consolas" panose="020B0609020204030204" pitchFamily="49" charset="0"/>
              </a:rPr>
              <a:t>s</a:t>
            </a:r>
            <a:r>
              <a:rPr lang="en-US" sz="2400" dirty="0">
                <a:solidFill>
                  <a:prstClr val="black"/>
                </a:solidFill>
                <a:latin typeface="Consolas" panose="020B0609020204030204" pitchFamily="49" charset="0"/>
                <a:cs typeface="Consolas" panose="020B0609020204030204" pitchFamily="49" charset="0"/>
              </a:rPr>
              <a:t> = </a:t>
            </a:r>
            <a:r>
              <a:rPr lang="en-US" sz="2400" dirty="0">
                <a:solidFill>
                  <a:srgbClr val="000080"/>
                </a:solidFill>
                <a:highlight>
                  <a:srgbClr val="FFFFFF"/>
                </a:highlight>
                <a:latin typeface="Consolas" panose="020B0609020204030204" pitchFamily="49" charset="0"/>
              </a:rPr>
              <a:t>s</a:t>
            </a:r>
            <a:r>
              <a:rPr lang="en-US" sz="2400" dirty="0">
                <a:solidFill>
                  <a:prstClr val="black"/>
                </a:solidFill>
                <a:latin typeface="Consolas" panose="020B0609020204030204" pitchFamily="49" charset="0"/>
                <a:cs typeface="Consolas" panose="020B0609020204030204" pitchFamily="49" charset="0"/>
              </a:rPr>
              <a:t> + 1/2</a:t>
            </a:r>
            <a:r>
              <a:rPr lang="en-US" sz="2400" baseline="30000" dirty="0">
                <a:solidFill>
                  <a:srgbClr val="000080"/>
                </a:solidFill>
                <a:highlight>
                  <a:srgbClr val="FFFFFF"/>
                </a:highlight>
                <a:latin typeface="Consolas" panose="020B0609020204030204" pitchFamily="49" charset="0"/>
              </a:rPr>
              <a:t>i</a:t>
            </a:r>
            <a:r>
              <a:rPr lang="en-US" sz="2400" dirty="0">
                <a:solidFill>
                  <a:prstClr val="black"/>
                </a:solidFill>
                <a:latin typeface="Consolas" panose="020B0609020204030204" pitchFamily="49" charset="0"/>
                <a:cs typeface="Consolas" panose="020B0609020204030204" pitchFamily="49" charset="0"/>
              </a:rPr>
              <a:t> </a:t>
            </a:r>
          </a:p>
          <a:p>
            <a:pPr marL="180975" lvl="0">
              <a:buClr>
                <a:schemeClr val="tx1"/>
              </a:buClr>
              <a:tabLst>
                <a:tab pos="479425" algn="l"/>
              </a:tabLst>
            </a:pPr>
            <a:r>
              <a:rPr lang="en-US" sz="2400" dirty="0">
                <a:solidFill>
                  <a:prstClr val="black"/>
                </a:solidFill>
              </a:rPr>
              <a:t>4. </a:t>
            </a:r>
            <a:r>
              <a:rPr lang="ru-RU" sz="2400" dirty="0">
                <a:solidFill>
                  <a:schemeClr val="tx1">
                    <a:lumMod val="65000"/>
                    <a:lumOff val="35000"/>
                  </a:schemeClr>
                </a:solidFill>
              </a:rPr>
              <a:t>Вывести значение </a:t>
            </a:r>
            <a:r>
              <a:rPr lang="en-US" sz="2400" dirty="0">
                <a:solidFill>
                  <a:prstClr val="black"/>
                </a:solidFill>
              </a:rPr>
              <a:t>s</a:t>
            </a: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11</a:t>
            </a:fld>
            <a:endParaRPr lang="en-US" dirty="0"/>
          </a:p>
        </p:txBody>
      </p:sp>
    </p:spTree>
    <p:extLst>
      <p:ext uri="{BB962C8B-B14F-4D97-AF65-F5344CB8AC3E}">
        <p14:creationId xmlns:p14="http://schemas.microsoft.com/office/powerpoint/2010/main" val="1672553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251520" y="1268760"/>
            <a:ext cx="8892480" cy="4154984"/>
          </a:xfrm>
          <a:prstGeom prst="rect">
            <a:avLst/>
          </a:prstGeom>
          <a:noFill/>
          <a:ln w="9525">
            <a:noFill/>
            <a:miter lim="800000"/>
            <a:headEnd/>
            <a:tailEnd/>
          </a:ln>
          <a:effectLst/>
        </p:spPr>
        <p:txBody>
          <a:bodyPr wrap="square" anchor="t" anchorCtr="0">
            <a:spAutoFit/>
          </a:bodyPr>
          <a:lstStyle/>
          <a:p>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setlocale</a:t>
            </a:r>
            <a:r>
              <a:rPr lang="en-US" sz="2000" dirty="0">
                <a:solidFill>
                  <a:srgbClr val="000000"/>
                </a:solidFill>
                <a:highlight>
                  <a:srgbClr val="FFFFFF"/>
                </a:highlight>
                <a:latin typeface="Consolas" panose="020B0609020204030204" pitchFamily="49" charset="0"/>
              </a:rPr>
              <a:t>(</a:t>
            </a:r>
            <a:r>
              <a:rPr lang="en-US" sz="2000" i="1" dirty="0">
                <a:solidFill>
                  <a:srgbClr val="6F008A"/>
                </a:solidFill>
                <a:highlight>
                  <a:srgbClr val="FFFFFF"/>
                </a:highlight>
                <a:latin typeface="Consolas" panose="020B0609020204030204" pitchFamily="49" charset="0"/>
              </a:rPr>
              <a:t>LC_ALL</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const</a:t>
            </a: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unsigned</a:t>
            </a:r>
            <a:r>
              <a:rPr lang="ru-RU"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ru-RU"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N</a:t>
            </a:r>
            <a:r>
              <a:rPr lang="ru-RU" sz="2000" dirty="0">
                <a:solidFill>
                  <a:srgbClr val="000000"/>
                </a:solidFill>
                <a:highlight>
                  <a:srgbClr val="FFFFFF"/>
                </a:highlight>
                <a:latin typeface="Consolas" panose="020B0609020204030204" pitchFamily="49" charset="0"/>
              </a:rPr>
              <a:t> = 10; </a:t>
            </a:r>
            <a:r>
              <a:rPr lang="ru-RU" sz="2000" dirty="0">
                <a:solidFill>
                  <a:srgbClr val="008000"/>
                </a:solidFill>
                <a:highlight>
                  <a:srgbClr val="FFFFFF"/>
                </a:highlight>
                <a:latin typeface="Consolas" panose="020B0609020204030204" pitchFamily="49" charset="0"/>
              </a:rPr>
              <a:t>// количество итераций</a:t>
            </a:r>
            <a:endParaRPr lang="ru-RU"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s</a:t>
            </a:r>
            <a:r>
              <a:rPr lang="en-US" sz="2000" dirty="0">
                <a:solidFill>
                  <a:srgbClr val="000000"/>
                </a:solidFill>
                <a:highlight>
                  <a:srgbClr val="FFFFFF"/>
                </a:highlight>
                <a:latin typeface="Consolas" panose="020B0609020204030204" pitchFamily="49" charset="0"/>
              </a:rPr>
              <a:t> = 0</a:t>
            </a:r>
            <a:r>
              <a:rPr lang="ru-RU" sz="2000" dirty="0">
                <a:solidFill>
                  <a:srgbClr val="000000"/>
                </a:solidFill>
                <a:highlight>
                  <a:srgbClr val="FFFFFF"/>
                </a:highlight>
                <a:latin typeface="Consolas" panose="020B0609020204030204" pitchFamily="49" charset="0"/>
              </a:rPr>
              <a:t>.0</a:t>
            </a:r>
            <a:r>
              <a:rPr lang="en-US" sz="2000" dirty="0">
                <a:solidFill>
                  <a:srgbClr val="000000"/>
                </a:solidFill>
                <a:highlight>
                  <a:srgbClr val="FFFFFF"/>
                </a:highlight>
                <a:latin typeface="Consolas" panose="020B0609020204030204" pitchFamily="49" charset="0"/>
              </a:rPr>
              <a:t>;</a:t>
            </a:r>
          </a:p>
          <a:p>
            <a:endParaRPr lang="ru-RU"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unsigned</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int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1</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&lt;</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a:t>
            </a:r>
          </a:p>
          <a:p>
            <a:r>
              <a:rPr lang="en-US" sz="2000" dirty="0">
                <a:solidFill>
                  <a:srgbClr val="00008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s</a:t>
            </a:r>
            <a:r>
              <a:rPr lang="ru-RU" sz="2000" dirty="0">
                <a:solidFill>
                  <a:srgbClr val="000000"/>
                </a:solidFill>
                <a:highlight>
                  <a:srgbClr val="FFFFFF"/>
                </a:highlight>
                <a:latin typeface="Consolas" panose="020B0609020204030204" pitchFamily="49" charset="0"/>
              </a:rPr>
              <a:t> = </a:t>
            </a:r>
            <a:r>
              <a:rPr lang="ru-RU" sz="2000" dirty="0">
                <a:solidFill>
                  <a:srgbClr val="000080"/>
                </a:solidFill>
                <a:highlight>
                  <a:srgbClr val="FFFFFF"/>
                </a:highlight>
                <a:latin typeface="Consolas" panose="020B0609020204030204" pitchFamily="49" charset="0"/>
              </a:rPr>
              <a:t>s</a:t>
            </a:r>
            <a:r>
              <a:rPr lang="ru-RU" sz="2000" dirty="0">
                <a:solidFill>
                  <a:srgbClr val="000000"/>
                </a:solidFill>
                <a:highlight>
                  <a:srgbClr val="FFFFFF"/>
                </a:highlight>
                <a:latin typeface="Consolas" panose="020B0609020204030204" pitchFamily="49" charset="0"/>
              </a:rPr>
              <a:t> + 1.0 / </a:t>
            </a:r>
            <a:r>
              <a:rPr lang="ru-RU" sz="2000" i="1" dirty="0">
                <a:solidFill>
                  <a:srgbClr val="880000"/>
                </a:solidFill>
                <a:highlight>
                  <a:srgbClr val="FFFFFF"/>
                </a:highlight>
                <a:latin typeface="Consolas" panose="020B0609020204030204" pitchFamily="49" charset="0"/>
              </a:rPr>
              <a:t>pow</a:t>
            </a:r>
            <a:r>
              <a:rPr lang="ru-RU" sz="2000" dirty="0">
                <a:solidFill>
                  <a:srgbClr val="000000"/>
                </a:solidFill>
                <a:highlight>
                  <a:srgbClr val="FFFFFF"/>
                </a:highlight>
                <a:latin typeface="Consolas" panose="020B0609020204030204" pitchFamily="49" charset="0"/>
              </a:rPr>
              <a:t>(2.0, </a:t>
            </a:r>
            <a:r>
              <a:rPr lang="ru-RU" sz="2000" dirty="0">
                <a:solidFill>
                  <a:srgbClr val="000080"/>
                </a:solidFill>
                <a:highlight>
                  <a:srgbClr val="FFFFFF"/>
                </a:highlight>
                <a:latin typeface="Consolas" panose="020B0609020204030204" pitchFamily="49" charset="0"/>
              </a:rPr>
              <a:t>i</a:t>
            </a:r>
            <a:r>
              <a:rPr lang="ru-RU" sz="2000" dirty="0">
                <a:solidFill>
                  <a:srgbClr val="000000"/>
                </a:solidFill>
                <a:highlight>
                  <a:srgbClr val="FFFFFF"/>
                </a:highlight>
                <a:latin typeface="Consolas" panose="020B0609020204030204" pitchFamily="49" charset="0"/>
              </a:rPr>
              <a:t>);</a:t>
            </a:r>
            <a:br>
              <a:rPr lang="ru-RU" sz="2000" dirty="0">
                <a:solidFill>
                  <a:srgbClr val="008000"/>
                </a:solidFill>
                <a:highlight>
                  <a:srgbClr val="FFFFFF"/>
                </a:highlight>
                <a:latin typeface="Consolas" panose="020B0609020204030204" pitchFamily="49" charset="0"/>
              </a:rPr>
            </a:br>
            <a:endParaRPr lang="ru-RU" sz="2000" dirty="0">
              <a:solidFill>
                <a:srgbClr val="000000"/>
              </a:solidFill>
              <a:highlight>
                <a:srgbClr val="FFFFFF"/>
              </a:highlight>
              <a:latin typeface="Consolas" panose="020B0609020204030204" pitchFamily="49" charset="0"/>
            </a:endParaRPr>
          </a:p>
          <a:p>
            <a:r>
              <a:rPr lang="ru-RU" sz="2000" dirty="0">
                <a:solidFill>
                  <a:srgbClr val="000000"/>
                </a:solidFill>
                <a:highlight>
                  <a:srgbClr val="FFFFFF"/>
                </a:highlight>
                <a:latin typeface="Consolas" panose="020B0609020204030204" pitchFamily="49" charset="0"/>
              </a:rPr>
              <a:t>  </a:t>
            </a:r>
            <a:r>
              <a:rPr lang="ru-RU" sz="2000" i="1" dirty="0">
                <a:solidFill>
                  <a:srgbClr val="000080"/>
                </a:solidFill>
                <a:highlight>
                  <a:srgbClr val="FFFFFF"/>
                </a:highlight>
                <a:latin typeface="Consolas" panose="020B0609020204030204" pitchFamily="49" charset="0"/>
              </a:rPr>
              <a:t>cout</a:t>
            </a:r>
            <a:r>
              <a:rPr lang="ru-RU" sz="2000" dirty="0">
                <a:solidFill>
                  <a:srgbClr val="000000"/>
                </a:solidFill>
                <a:highlight>
                  <a:srgbClr val="FFFFFF"/>
                </a:highlight>
                <a:latin typeface="Consolas" panose="020B0609020204030204" pitchFamily="49" charset="0"/>
              </a:rPr>
              <a:t> &lt;&lt; </a:t>
            </a:r>
            <a:r>
              <a:rPr lang="ru-RU" sz="2000" dirty="0">
                <a:solidFill>
                  <a:srgbClr val="800000"/>
                </a:solidFill>
                <a:highlight>
                  <a:srgbClr val="FFFFFF"/>
                </a:highlight>
                <a:latin typeface="Consolas" panose="020B0609020204030204" pitchFamily="49" charset="0"/>
              </a:rPr>
              <a:t>"Сумма ряда равна "</a:t>
            </a:r>
            <a:r>
              <a:rPr lang="ru-RU" sz="2000" dirty="0">
                <a:solidFill>
                  <a:srgbClr val="000000"/>
                </a:solidFill>
                <a:highlight>
                  <a:srgbClr val="FFFFFF"/>
                </a:highlight>
                <a:latin typeface="Consolas" panose="020B0609020204030204" pitchFamily="49" charset="0"/>
              </a:rPr>
              <a:t> &lt;&lt; s;</a:t>
            </a:r>
          </a:p>
          <a:p>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_getch</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r>
              <a:rPr lang="ru-RU" sz="2000" dirty="0">
                <a:solidFill>
                  <a:srgbClr val="000000"/>
                </a:solidFill>
                <a:highlight>
                  <a:srgbClr val="FFFFFF"/>
                </a:highlight>
                <a:latin typeface="Consolas" panose="020B0609020204030204" pitchFamily="49" charset="0"/>
              </a:rPr>
              <a:t>}</a:t>
            </a:r>
            <a:endParaRPr lang="en-US" sz="2000" dirty="0"/>
          </a:p>
        </p:txBody>
      </p:sp>
      <p:sp>
        <p:nvSpPr>
          <p:cNvPr id="30" name="Заголовок 4"/>
          <p:cNvSpPr txBox="1">
            <a:spLocks/>
          </p:cNvSpPr>
          <p:nvPr/>
        </p:nvSpPr>
        <p:spPr>
          <a:xfrm>
            <a:off x="251520" y="116632"/>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for</a:t>
            </a:r>
            <a:br>
              <a:rPr lang="ru-RU" dirty="0">
                <a:solidFill>
                  <a:schemeClr val="tx1">
                    <a:lumMod val="50000"/>
                    <a:lumOff val="50000"/>
                  </a:schemeClr>
                </a:solidFill>
              </a:rPr>
            </a:br>
            <a:r>
              <a:rPr lang="ru-RU" dirty="0">
                <a:solidFill>
                  <a:schemeClr val="tx1">
                    <a:lumMod val="50000"/>
                    <a:lumOff val="50000"/>
                  </a:schemeClr>
                </a:solidFill>
              </a:rPr>
              <a:t>Алгоритм на </a:t>
            </a:r>
            <a:r>
              <a:rPr lang="en-US" dirty="0">
                <a:solidFill>
                  <a:schemeClr val="tx1">
                    <a:lumMod val="50000"/>
                    <a:lumOff val="50000"/>
                  </a:schemeClr>
                </a:solidFill>
              </a:rPr>
              <a:t>C++</a:t>
            </a:r>
            <a:endParaRPr lang="ru-RU" dirty="0">
              <a:solidFill>
                <a:schemeClr val="tx1">
                  <a:lumMod val="50000"/>
                  <a:lumOff val="50000"/>
                </a:schemeClr>
              </a:solidFill>
            </a:endParaRPr>
          </a:p>
        </p:txBody>
      </p:sp>
      <p:sp>
        <p:nvSpPr>
          <p:cNvPr id="2" name="Скругленный прямоугольник 1"/>
          <p:cNvSpPr/>
          <p:nvPr/>
        </p:nvSpPr>
        <p:spPr>
          <a:xfrm>
            <a:off x="4572000" y="332656"/>
            <a:ext cx="4392488" cy="1656184"/>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ru-RU" sz="2200" dirty="0">
                <a:solidFill>
                  <a:schemeClr val="tx1"/>
                </a:solidFill>
              </a:rPr>
              <a:t>Счётчик цикла чаще всего объявляется в поле инициализации, хотя можно использовать и уже объявленную ранее переменную</a:t>
            </a:r>
          </a:p>
        </p:txBody>
      </p:sp>
      <p:cxnSp>
        <p:nvCxnSpPr>
          <p:cNvPr id="4" name="Прямая соединительная линия 3"/>
          <p:cNvCxnSpPr>
            <a:stCxn id="2" idx="2"/>
          </p:cNvCxnSpPr>
          <p:nvPr/>
        </p:nvCxnSpPr>
        <p:spPr>
          <a:xfrm flipH="1">
            <a:off x="6012160" y="1988840"/>
            <a:ext cx="756084" cy="648072"/>
          </a:xfrm>
          <a:prstGeom prst="line">
            <a:avLst/>
          </a:prstGeom>
          <a:ln w="31750" cap="rnd"/>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H="1">
            <a:off x="3347864" y="2636912"/>
            <a:ext cx="2664296" cy="576064"/>
          </a:xfrm>
          <a:prstGeom prst="line">
            <a:avLst/>
          </a:prstGeom>
          <a:ln w="31750" cap="rnd">
            <a:tailEnd type="arrow" w="med" len="lg"/>
          </a:ln>
        </p:spPr>
        <p:style>
          <a:lnRef idx="1">
            <a:schemeClr val="accent1"/>
          </a:lnRef>
          <a:fillRef idx="0">
            <a:schemeClr val="accent1"/>
          </a:fillRef>
          <a:effectRef idx="0">
            <a:schemeClr val="accent1"/>
          </a:effectRef>
          <a:fontRef idx="minor">
            <a:schemeClr val="tx1"/>
          </a:fontRef>
        </p:style>
      </p:cxnSp>
      <p:sp>
        <p:nvSpPr>
          <p:cNvPr id="13" name="Скругленный прямоугольник 12"/>
          <p:cNvSpPr/>
          <p:nvPr/>
        </p:nvSpPr>
        <p:spPr>
          <a:xfrm>
            <a:off x="3851920" y="5157192"/>
            <a:ext cx="5262696" cy="1080120"/>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ru-RU" sz="2200" dirty="0">
                <a:solidFill>
                  <a:schemeClr val="tx1"/>
                </a:solidFill>
              </a:rPr>
              <a:t>Объявленная в поле "инициализация" переменная существует только в пределах тела цикла</a:t>
            </a:r>
          </a:p>
        </p:txBody>
      </p:sp>
      <p:cxnSp>
        <p:nvCxnSpPr>
          <p:cNvPr id="14" name="Прямая соединительная линия 13"/>
          <p:cNvCxnSpPr/>
          <p:nvPr/>
        </p:nvCxnSpPr>
        <p:spPr>
          <a:xfrm flipH="1" flipV="1">
            <a:off x="4499992" y="3717032"/>
            <a:ext cx="1584176" cy="648072"/>
          </a:xfrm>
          <a:prstGeom prst="line">
            <a:avLst/>
          </a:prstGeom>
          <a:ln w="31750" cap="rnd">
            <a:tailEnd type="arrow" w="med" len="lg"/>
          </a:ln>
        </p:spPr>
        <p:style>
          <a:lnRef idx="1">
            <a:schemeClr val="accent1"/>
          </a:lnRef>
          <a:fillRef idx="0">
            <a:schemeClr val="accent1"/>
          </a:fillRef>
          <a:effectRef idx="0">
            <a:schemeClr val="accent1"/>
          </a:effectRef>
          <a:fontRef idx="minor">
            <a:schemeClr val="tx1"/>
          </a:fontRef>
        </p:style>
      </p:cxnSp>
      <p:sp>
        <p:nvSpPr>
          <p:cNvPr id="3" name="Дата 2"/>
          <p:cNvSpPr>
            <a:spLocks noGrp="1"/>
          </p:cNvSpPr>
          <p:nvPr>
            <p:ph type="dt" sz="half" idx="10"/>
          </p:nvPr>
        </p:nvSpPr>
        <p:spPr/>
        <p:txBody>
          <a:bodyPr/>
          <a:lstStyle/>
          <a:p>
            <a:pPr>
              <a:tabLst>
                <a:tab pos="1347788" algn="l"/>
              </a:tabLst>
            </a:pPr>
            <a:r>
              <a:rPr lang="ru-RU" dirty="0"/>
              <a:t>Левкович Н.В.	2021/2022</a:t>
            </a:r>
          </a:p>
        </p:txBody>
      </p:sp>
      <p:sp>
        <p:nvSpPr>
          <p:cNvPr id="8" name="Нижний колонтитул 7"/>
          <p:cNvSpPr>
            <a:spLocks noGrp="1"/>
          </p:cNvSpPr>
          <p:nvPr>
            <p:ph type="ftr" sz="quarter" idx="11"/>
          </p:nvPr>
        </p:nvSpPr>
        <p:spPr/>
        <p:txBody>
          <a:bodyPr/>
          <a:lstStyle/>
          <a:p>
            <a:r>
              <a:rPr lang="ru-RU"/>
              <a:t>Управляющие инструкции</a:t>
            </a:r>
            <a:endParaRPr lang="en-US" dirty="0"/>
          </a:p>
        </p:txBody>
      </p:sp>
      <p:sp>
        <p:nvSpPr>
          <p:cNvPr id="9" name="Номер слайда 8"/>
          <p:cNvSpPr>
            <a:spLocks noGrp="1"/>
          </p:cNvSpPr>
          <p:nvPr>
            <p:ph type="sldNum" sz="quarter" idx="12"/>
          </p:nvPr>
        </p:nvSpPr>
        <p:spPr/>
        <p:txBody>
          <a:bodyPr/>
          <a:lstStyle/>
          <a:p>
            <a:fld id="{35996D3A-6AFD-458C-90C1-256E03643476}" type="slidenum">
              <a:rPr lang="en-US" smtClean="0"/>
              <a:pPr/>
              <a:t>12</a:t>
            </a:fld>
            <a:endParaRPr lang="en-US" dirty="0"/>
          </a:p>
        </p:txBody>
      </p:sp>
      <p:cxnSp>
        <p:nvCxnSpPr>
          <p:cNvPr id="29" name="Прямая соединительная линия 28"/>
          <p:cNvCxnSpPr>
            <a:endCxn id="13" idx="0"/>
          </p:cNvCxnSpPr>
          <p:nvPr/>
        </p:nvCxnSpPr>
        <p:spPr>
          <a:xfrm>
            <a:off x="6084168" y="4365104"/>
            <a:ext cx="399100" cy="792088"/>
          </a:xfrm>
          <a:prstGeom prst="line">
            <a:avLst/>
          </a:prstGeom>
          <a:ln w="3175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5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251520" y="1268760"/>
            <a:ext cx="8784976" cy="4093428"/>
          </a:xfrm>
          <a:prstGeom prst="rect">
            <a:avLst/>
          </a:prstGeom>
          <a:noFill/>
          <a:ln w="9525">
            <a:noFill/>
            <a:miter lim="800000"/>
            <a:headEnd/>
            <a:tailEnd/>
          </a:ln>
          <a:effectLst/>
        </p:spPr>
        <p:txBody>
          <a:bodyPr wrap="square" anchor="t" anchorCtr="0">
            <a:spAutoFit/>
          </a:bodyPr>
          <a:lstStyle/>
          <a:p>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setlocale</a:t>
            </a:r>
            <a:r>
              <a:rPr lang="en-US" sz="2000" dirty="0">
                <a:solidFill>
                  <a:srgbClr val="000000"/>
                </a:solidFill>
                <a:highlight>
                  <a:srgbClr val="FFFFFF"/>
                </a:highlight>
                <a:latin typeface="Consolas" panose="020B0609020204030204" pitchFamily="49" charset="0"/>
              </a:rPr>
              <a:t>(</a:t>
            </a:r>
            <a:r>
              <a:rPr lang="en-US" sz="2000" i="1" dirty="0">
                <a:solidFill>
                  <a:srgbClr val="6F008A"/>
                </a:solidFill>
                <a:highlight>
                  <a:srgbClr val="FFFFFF"/>
                </a:highlight>
                <a:latin typeface="Consolas" panose="020B0609020204030204" pitchFamily="49" charset="0"/>
              </a:rPr>
              <a:t>LC_ALL</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const</a:t>
            </a: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unsigned</a:t>
            </a:r>
            <a:r>
              <a:rPr lang="ru-RU" sz="2000" dirty="0">
                <a:solidFill>
                  <a:srgbClr val="000000"/>
                </a:solidFill>
                <a:highlight>
                  <a:srgbClr val="FFFFFF"/>
                </a:highlight>
                <a:latin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int </a:t>
            </a:r>
            <a:r>
              <a:rPr lang="ru-RU" sz="2000" dirty="0">
                <a:solidFill>
                  <a:srgbClr val="000080"/>
                </a:solidFill>
                <a:highlight>
                  <a:srgbClr val="FFFFFF"/>
                </a:highlight>
                <a:latin typeface="Consolas" panose="020B0609020204030204" pitchFamily="49" charset="0"/>
              </a:rPr>
              <a:t>N</a:t>
            </a:r>
            <a:r>
              <a:rPr lang="ru-RU" sz="2000" dirty="0">
                <a:solidFill>
                  <a:srgbClr val="000000"/>
                </a:solidFill>
                <a:highlight>
                  <a:srgbClr val="FFFFFF"/>
                </a:highlight>
                <a:latin typeface="Consolas" panose="020B0609020204030204" pitchFamily="49" charset="0"/>
              </a:rPr>
              <a:t> = 10; </a:t>
            </a:r>
            <a:r>
              <a:rPr lang="ru-RU" sz="2000" dirty="0">
                <a:solidFill>
                  <a:srgbClr val="008000"/>
                </a:solidFill>
                <a:highlight>
                  <a:srgbClr val="FFFFFF"/>
                </a:highlight>
                <a:latin typeface="Consolas" panose="020B0609020204030204" pitchFamily="49" charset="0"/>
              </a:rPr>
              <a:t>// количество итераций</a:t>
            </a:r>
            <a:endParaRPr lang="ru-RU"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s</a:t>
            </a:r>
            <a:r>
              <a:rPr lang="en-US" sz="2000" dirty="0">
                <a:solidFill>
                  <a:srgbClr val="000000"/>
                </a:solidFill>
                <a:highlight>
                  <a:srgbClr val="FFFFFF"/>
                </a:highlight>
                <a:latin typeface="Consolas" panose="020B0609020204030204" pitchFamily="49" charset="0"/>
              </a:rPr>
              <a:t> = 0.0;</a:t>
            </a:r>
          </a:p>
          <a:p>
            <a:endParaRPr lang="ru-RU"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unsigned</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int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1</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&lt;</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a:t>
            </a:r>
          </a:p>
          <a:p>
            <a:r>
              <a:rPr lang="en-US" sz="2000" dirty="0">
                <a:solidFill>
                  <a:srgbClr val="000080"/>
                </a:solidFill>
                <a:highlight>
                  <a:srgbClr val="FFFFFF"/>
                </a:highlight>
                <a:latin typeface="Consolas" panose="020B0609020204030204" pitchFamily="49" charset="0"/>
              </a:rPr>
              <a:t>    </a:t>
            </a:r>
            <a:r>
              <a:rPr lang="ru-RU" sz="2000" b="1" dirty="0">
                <a:solidFill>
                  <a:srgbClr val="000080"/>
                </a:solidFill>
                <a:highlight>
                  <a:srgbClr val="FFFFFF"/>
                </a:highlight>
                <a:latin typeface="Consolas" panose="020B0609020204030204" pitchFamily="49" charset="0"/>
              </a:rPr>
              <a:t>s</a:t>
            </a:r>
            <a:r>
              <a:rPr lang="ru-RU" sz="2000" b="1"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1.0 / </a:t>
            </a:r>
            <a:r>
              <a:rPr lang="ru-RU" sz="2000" i="1" dirty="0">
                <a:solidFill>
                  <a:srgbClr val="880000"/>
                </a:solidFill>
                <a:highlight>
                  <a:srgbClr val="FFFFFF"/>
                </a:highlight>
                <a:latin typeface="Consolas" panose="020B0609020204030204" pitchFamily="49" charset="0"/>
              </a:rPr>
              <a:t>pow</a:t>
            </a:r>
            <a:r>
              <a:rPr lang="ru-RU" sz="2000" dirty="0">
                <a:solidFill>
                  <a:srgbClr val="000000"/>
                </a:solidFill>
                <a:highlight>
                  <a:srgbClr val="FFFFFF"/>
                </a:highlight>
                <a:latin typeface="Consolas" panose="020B0609020204030204" pitchFamily="49" charset="0"/>
              </a:rPr>
              <a:t>(2.0, </a:t>
            </a:r>
            <a:r>
              <a:rPr lang="ru-RU" sz="2000" dirty="0">
                <a:solidFill>
                  <a:srgbClr val="000080"/>
                </a:solidFill>
                <a:highlight>
                  <a:srgbClr val="FFFFFF"/>
                </a:highlight>
                <a:latin typeface="Consolas" panose="020B0609020204030204" pitchFamily="49" charset="0"/>
              </a:rPr>
              <a:t>i</a:t>
            </a:r>
            <a:r>
              <a:rPr lang="ru-RU" sz="2000" dirty="0">
                <a:solidFill>
                  <a:srgbClr val="000000"/>
                </a:solidFill>
                <a:highlight>
                  <a:srgbClr val="FFFFFF"/>
                </a:highlight>
                <a:latin typeface="Consolas" panose="020B0609020204030204" pitchFamily="49" charset="0"/>
              </a:rPr>
              <a:t>); </a:t>
            </a:r>
            <a:r>
              <a:rPr lang="ru-RU" sz="2000" b="1" dirty="0">
                <a:solidFill>
                  <a:srgbClr val="008000"/>
                </a:solidFill>
                <a:highlight>
                  <a:srgbClr val="FFFFFF"/>
                </a:highlight>
                <a:latin typeface="Consolas" panose="020B0609020204030204" pitchFamily="49" charset="0"/>
              </a:rPr>
              <a:t>// запишем суммирование в стиле</a:t>
            </a:r>
          </a:p>
          <a:p>
            <a:r>
              <a:rPr lang="en-US" sz="2000" b="1" dirty="0">
                <a:solidFill>
                  <a:srgbClr val="008000"/>
                </a:solidFill>
                <a:highlight>
                  <a:srgbClr val="FFFFFF"/>
                </a:highlight>
                <a:latin typeface="Consolas" panose="020B0609020204030204" pitchFamily="49" charset="0"/>
              </a:rPr>
              <a:t>                            //</a:t>
            </a:r>
            <a:r>
              <a:rPr lang="ru-RU" sz="2000" b="1" dirty="0">
                <a:solidFill>
                  <a:srgbClr val="008000"/>
                </a:solidFill>
                <a:highlight>
                  <a:srgbClr val="FFFFFF"/>
                </a:highlight>
                <a:latin typeface="Consolas" panose="020B0609020204030204" pitchFamily="49" charset="0"/>
              </a:rPr>
              <a:t> С++</a:t>
            </a:r>
            <a:endParaRPr lang="ru-RU" sz="2000" dirty="0">
              <a:solidFill>
                <a:srgbClr val="000000"/>
              </a:solidFill>
              <a:highlight>
                <a:srgbClr val="FFFFFF"/>
              </a:highlight>
              <a:latin typeface="Consolas" panose="020B0609020204030204" pitchFamily="49" charset="0"/>
            </a:endParaRPr>
          </a:p>
          <a:p>
            <a:r>
              <a:rPr lang="ru-RU" sz="2000" dirty="0">
                <a:solidFill>
                  <a:srgbClr val="000000"/>
                </a:solidFill>
                <a:highlight>
                  <a:srgbClr val="FFFFFF"/>
                </a:highlight>
                <a:latin typeface="Consolas" panose="020B0609020204030204" pitchFamily="49" charset="0"/>
              </a:rPr>
              <a:t>  </a:t>
            </a:r>
            <a:r>
              <a:rPr lang="ru-RU" sz="2000" i="1" dirty="0">
                <a:solidFill>
                  <a:srgbClr val="000080"/>
                </a:solidFill>
                <a:highlight>
                  <a:srgbClr val="FFFFFF"/>
                </a:highlight>
                <a:latin typeface="Consolas" panose="020B0609020204030204" pitchFamily="49" charset="0"/>
              </a:rPr>
              <a:t>cout</a:t>
            </a:r>
            <a:r>
              <a:rPr lang="ru-RU" sz="2000" dirty="0">
                <a:solidFill>
                  <a:srgbClr val="000000"/>
                </a:solidFill>
                <a:highlight>
                  <a:srgbClr val="FFFFFF"/>
                </a:highlight>
                <a:latin typeface="Consolas" panose="020B0609020204030204" pitchFamily="49" charset="0"/>
              </a:rPr>
              <a:t> &lt;&lt; </a:t>
            </a:r>
            <a:r>
              <a:rPr lang="ru-RU" sz="2000" dirty="0">
                <a:solidFill>
                  <a:srgbClr val="800000"/>
                </a:solidFill>
                <a:highlight>
                  <a:srgbClr val="FFFFFF"/>
                </a:highlight>
                <a:latin typeface="Consolas" panose="020B0609020204030204" pitchFamily="49" charset="0"/>
              </a:rPr>
              <a:t>"Сумма ряда равна "</a:t>
            </a:r>
            <a:r>
              <a:rPr lang="ru-RU" sz="2000" dirty="0">
                <a:solidFill>
                  <a:srgbClr val="000000"/>
                </a:solidFill>
                <a:highlight>
                  <a:srgbClr val="FFFFFF"/>
                </a:highlight>
                <a:latin typeface="Consolas" panose="020B0609020204030204" pitchFamily="49" charset="0"/>
              </a:rPr>
              <a:t> &lt;&lt; s;</a:t>
            </a:r>
          </a:p>
          <a:p>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_getch</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r>
              <a:rPr lang="ru-RU" sz="2000" dirty="0">
                <a:solidFill>
                  <a:srgbClr val="000000"/>
                </a:solidFill>
                <a:highlight>
                  <a:srgbClr val="FFFFFF"/>
                </a:highlight>
                <a:latin typeface="Consolas" panose="020B0609020204030204" pitchFamily="49" charset="0"/>
              </a:rPr>
              <a:t>}</a:t>
            </a:r>
            <a:endParaRPr lang="en-US" sz="2000" dirty="0"/>
          </a:p>
        </p:txBody>
      </p:sp>
      <p:sp>
        <p:nvSpPr>
          <p:cNvPr id="30" name="Заголовок 4"/>
          <p:cNvSpPr txBox="1">
            <a:spLocks/>
          </p:cNvSpPr>
          <p:nvPr/>
        </p:nvSpPr>
        <p:spPr>
          <a:xfrm>
            <a:off x="251520" y="116632"/>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for</a:t>
            </a:r>
            <a:br>
              <a:rPr lang="ru-RU" dirty="0">
                <a:solidFill>
                  <a:schemeClr val="tx1">
                    <a:lumMod val="50000"/>
                    <a:lumOff val="50000"/>
                  </a:schemeClr>
                </a:solidFill>
              </a:rPr>
            </a:br>
            <a:r>
              <a:rPr lang="ru-RU" dirty="0">
                <a:solidFill>
                  <a:schemeClr val="tx1">
                    <a:lumMod val="50000"/>
                    <a:lumOff val="50000"/>
                  </a:schemeClr>
                </a:solidFill>
              </a:rPr>
              <a:t>Алгоритм на </a:t>
            </a:r>
            <a:r>
              <a:rPr lang="en-US" dirty="0">
                <a:solidFill>
                  <a:schemeClr val="tx1">
                    <a:lumMod val="50000"/>
                    <a:lumOff val="50000"/>
                  </a:schemeClr>
                </a:solidFill>
              </a:rPr>
              <a:t>C++</a:t>
            </a:r>
            <a:endParaRPr lang="ru-RU" dirty="0">
              <a:solidFill>
                <a:schemeClr val="tx1">
                  <a:lumMod val="50000"/>
                  <a:lumOff val="50000"/>
                </a:schemeClr>
              </a:solidFill>
            </a:endParaRPr>
          </a:p>
        </p:txBody>
      </p:sp>
      <p:sp>
        <p:nvSpPr>
          <p:cNvPr id="13" name="Скругленный прямоугольник 12"/>
          <p:cNvSpPr/>
          <p:nvPr/>
        </p:nvSpPr>
        <p:spPr>
          <a:xfrm>
            <a:off x="5580112" y="4365104"/>
            <a:ext cx="3312368" cy="1728192"/>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dirty="0">
                <a:solidFill>
                  <a:schemeClr val="tx1"/>
                </a:solidFill>
              </a:rPr>
              <a:t>Время выполнения одной итерации 13 </a:t>
            </a:r>
            <a:r>
              <a:rPr lang="ru-RU" sz="2200" dirty="0" err="1">
                <a:solidFill>
                  <a:schemeClr val="tx1"/>
                </a:solidFill>
              </a:rPr>
              <a:t>нс</a:t>
            </a:r>
            <a:endParaRPr lang="ru-RU" sz="2200" dirty="0">
              <a:solidFill>
                <a:schemeClr val="tx1"/>
              </a:solidFill>
            </a:endParaRPr>
          </a:p>
          <a:p>
            <a:pPr algn="ctr"/>
            <a:r>
              <a:rPr lang="ru-RU" sz="2200" dirty="0">
                <a:solidFill>
                  <a:schemeClr val="tx1"/>
                </a:solidFill>
              </a:rPr>
              <a:t>(13 тактов на 1 ГГц)</a:t>
            </a: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13</a:t>
            </a:fld>
            <a:endParaRPr lang="en-US" dirty="0"/>
          </a:p>
        </p:txBody>
      </p:sp>
    </p:spTree>
    <p:extLst>
      <p:ext uri="{BB962C8B-B14F-4D97-AF65-F5344CB8AC3E}">
        <p14:creationId xmlns:p14="http://schemas.microsoft.com/office/powerpoint/2010/main" val="245345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251520" y="1268760"/>
            <a:ext cx="8640960" cy="4093428"/>
          </a:xfrm>
          <a:prstGeom prst="rect">
            <a:avLst/>
          </a:prstGeom>
          <a:noFill/>
          <a:ln w="9525">
            <a:noFill/>
            <a:miter lim="800000"/>
            <a:headEnd/>
            <a:tailEnd/>
          </a:ln>
          <a:effectLst/>
        </p:spPr>
        <p:txBody>
          <a:bodyPr wrap="square" anchor="t" anchorCtr="0">
            <a:spAutoFit/>
          </a:bodyPr>
          <a:lstStyle/>
          <a:p>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setlocale</a:t>
            </a:r>
            <a:r>
              <a:rPr lang="en-US" sz="2000" dirty="0">
                <a:solidFill>
                  <a:srgbClr val="000000"/>
                </a:solidFill>
                <a:highlight>
                  <a:srgbClr val="FFFFFF"/>
                </a:highlight>
                <a:latin typeface="Consolas" panose="020B0609020204030204" pitchFamily="49" charset="0"/>
              </a:rPr>
              <a:t>(</a:t>
            </a:r>
            <a:r>
              <a:rPr lang="en-US" sz="2000" i="1" dirty="0">
                <a:solidFill>
                  <a:srgbClr val="6F008A"/>
                </a:solidFill>
                <a:highlight>
                  <a:srgbClr val="FFFFFF"/>
                </a:highlight>
                <a:latin typeface="Consolas" panose="020B0609020204030204" pitchFamily="49" charset="0"/>
              </a:rPr>
              <a:t>LC_ALL</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const</a:t>
            </a: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unsigned</a:t>
            </a:r>
            <a:r>
              <a:rPr lang="ru-RU" sz="2000" dirty="0">
                <a:solidFill>
                  <a:srgbClr val="000000"/>
                </a:solidFill>
                <a:highlight>
                  <a:srgbClr val="FFFFFF"/>
                </a:highlight>
                <a:latin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int </a:t>
            </a:r>
            <a:r>
              <a:rPr lang="ru-RU" sz="2000" dirty="0">
                <a:solidFill>
                  <a:srgbClr val="000080"/>
                </a:solidFill>
                <a:highlight>
                  <a:srgbClr val="FFFFFF"/>
                </a:highlight>
                <a:latin typeface="Consolas" panose="020B0609020204030204" pitchFamily="49" charset="0"/>
              </a:rPr>
              <a:t>N</a:t>
            </a:r>
            <a:r>
              <a:rPr lang="ru-RU" sz="2000" dirty="0">
                <a:solidFill>
                  <a:srgbClr val="000000"/>
                </a:solidFill>
                <a:highlight>
                  <a:srgbClr val="FFFFFF"/>
                </a:highlight>
                <a:latin typeface="Consolas" panose="020B0609020204030204" pitchFamily="49" charset="0"/>
              </a:rPr>
              <a:t> = </a:t>
            </a:r>
            <a:r>
              <a:rPr lang="en-US" sz="2000" b="1" dirty="0">
                <a:solidFill>
                  <a:srgbClr val="000000"/>
                </a:solidFill>
                <a:highlight>
                  <a:srgbClr val="FFFFFF"/>
                </a:highlight>
                <a:latin typeface="Consolas" panose="020B0609020204030204" pitchFamily="49" charset="0"/>
              </a:rPr>
              <a:t>5000000</a:t>
            </a:r>
            <a:r>
              <a:rPr lang="ru-RU" sz="2000" b="1" dirty="0">
                <a:solidFill>
                  <a:srgbClr val="000000"/>
                </a:solidFill>
                <a:highlight>
                  <a:srgbClr val="FFFFFF"/>
                </a:highlight>
                <a:latin typeface="Consolas" panose="020B0609020204030204" pitchFamily="49" charset="0"/>
              </a:rPr>
              <a:t>0</a:t>
            </a:r>
            <a:r>
              <a:rPr lang="ru-RU"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количество итераций</a:t>
            </a:r>
            <a:endParaRPr lang="ru-RU"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s</a:t>
            </a:r>
            <a:r>
              <a:rPr lang="en-US" sz="2000" dirty="0">
                <a:solidFill>
                  <a:srgbClr val="000000"/>
                </a:solidFill>
                <a:highlight>
                  <a:srgbClr val="FFFFFF"/>
                </a:highlight>
                <a:latin typeface="Consolas" panose="020B0609020204030204" pitchFamily="49" charset="0"/>
              </a:rPr>
              <a:t> = 0.0;</a:t>
            </a:r>
          </a:p>
          <a:p>
            <a:endParaRPr lang="ru-RU"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unsigned</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int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1</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&lt;</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a:t>
            </a:r>
          </a:p>
          <a:p>
            <a:r>
              <a:rPr lang="en-US" sz="2000" dirty="0">
                <a:solidFill>
                  <a:srgbClr val="00008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s</a:t>
            </a:r>
            <a:r>
              <a:rPr lang="ru-RU" sz="2000" dirty="0">
                <a:solidFill>
                  <a:srgbClr val="000000"/>
                </a:solidFill>
                <a:highlight>
                  <a:srgbClr val="FFFFFF"/>
                </a:highlight>
                <a:latin typeface="Consolas" panose="020B0609020204030204" pitchFamily="49" charset="0"/>
              </a:rPr>
              <a:t> += 1.0 / </a:t>
            </a:r>
            <a:r>
              <a:rPr lang="ru-RU" sz="2000" i="1" dirty="0">
                <a:solidFill>
                  <a:srgbClr val="880000"/>
                </a:solidFill>
                <a:highlight>
                  <a:srgbClr val="FFFFFF"/>
                </a:highlight>
                <a:latin typeface="Consolas" panose="020B0609020204030204" pitchFamily="49" charset="0"/>
              </a:rPr>
              <a:t>pow</a:t>
            </a:r>
            <a:r>
              <a:rPr lang="ru-RU" sz="2000" dirty="0">
                <a:solidFill>
                  <a:srgbClr val="000000"/>
                </a:solidFill>
                <a:highlight>
                  <a:srgbClr val="FFFFFF"/>
                </a:highlight>
                <a:latin typeface="Consolas" panose="020B0609020204030204" pitchFamily="49" charset="0"/>
              </a:rPr>
              <a:t>(2.0, </a:t>
            </a:r>
            <a:r>
              <a:rPr lang="ru-RU" sz="2000" dirty="0">
                <a:solidFill>
                  <a:srgbClr val="000080"/>
                </a:solidFill>
                <a:highlight>
                  <a:srgbClr val="FFFFFF"/>
                </a:highlight>
                <a:latin typeface="Consolas" panose="020B0609020204030204" pitchFamily="49" charset="0"/>
              </a:rPr>
              <a:t>i</a:t>
            </a:r>
            <a:r>
              <a:rPr lang="ru-RU" sz="2000" dirty="0">
                <a:solidFill>
                  <a:srgbClr val="000000"/>
                </a:solidFill>
                <a:highlight>
                  <a:srgbClr val="FFFFFF"/>
                </a:highlight>
                <a:latin typeface="Consolas" panose="020B0609020204030204" pitchFamily="49" charset="0"/>
              </a:rPr>
              <a:t>);</a:t>
            </a:r>
            <a:br>
              <a:rPr lang="ru-RU" sz="2000" dirty="0">
                <a:solidFill>
                  <a:srgbClr val="008000"/>
                </a:solidFill>
                <a:highlight>
                  <a:srgbClr val="FFFFFF"/>
                </a:highlight>
                <a:latin typeface="Consolas" panose="020B0609020204030204" pitchFamily="49" charset="0"/>
              </a:rPr>
            </a:br>
            <a:endParaRPr lang="ru-RU" sz="2000" dirty="0">
              <a:solidFill>
                <a:srgbClr val="000000"/>
              </a:solidFill>
              <a:highlight>
                <a:srgbClr val="FFFFFF"/>
              </a:highlight>
              <a:latin typeface="Consolas" panose="020B0609020204030204" pitchFamily="49" charset="0"/>
            </a:endParaRPr>
          </a:p>
          <a:p>
            <a:r>
              <a:rPr lang="ru-RU" sz="2000" dirty="0">
                <a:solidFill>
                  <a:srgbClr val="000000"/>
                </a:solidFill>
                <a:highlight>
                  <a:srgbClr val="FFFFFF"/>
                </a:highlight>
                <a:latin typeface="Consolas" panose="020B0609020204030204" pitchFamily="49" charset="0"/>
              </a:rPr>
              <a:t>  </a:t>
            </a:r>
            <a:r>
              <a:rPr lang="ru-RU" sz="2000" i="1" dirty="0">
                <a:solidFill>
                  <a:srgbClr val="000080"/>
                </a:solidFill>
                <a:highlight>
                  <a:srgbClr val="FFFFFF"/>
                </a:highlight>
                <a:latin typeface="Consolas" panose="020B0609020204030204" pitchFamily="49" charset="0"/>
              </a:rPr>
              <a:t>cout</a:t>
            </a:r>
            <a:r>
              <a:rPr lang="ru-RU" sz="2000" dirty="0">
                <a:solidFill>
                  <a:srgbClr val="000000"/>
                </a:solidFill>
                <a:highlight>
                  <a:srgbClr val="FFFFFF"/>
                </a:highlight>
                <a:latin typeface="Consolas" panose="020B0609020204030204" pitchFamily="49" charset="0"/>
              </a:rPr>
              <a:t> &lt;&lt; </a:t>
            </a:r>
            <a:r>
              <a:rPr lang="ru-RU" sz="2000" dirty="0">
                <a:solidFill>
                  <a:srgbClr val="800000"/>
                </a:solidFill>
                <a:highlight>
                  <a:srgbClr val="FFFFFF"/>
                </a:highlight>
                <a:latin typeface="Consolas" panose="020B0609020204030204" pitchFamily="49" charset="0"/>
              </a:rPr>
              <a:t>"Сумма ряда равна "</a:t>
            </a:r>
            <a:r>
              <a:rPr lang="ru-RU" sz="2000" dirty="0">
                <a:solidFill>
                  <a:srgbClr val="000000"/>
                </a:solidFill>
                <a:highlight>
                  <a:srgbClr val="FFFFFF"/>
                </a:highlight>
                <a:latin typeface="Consolas" panose="020B0609020204030204" pitchFamily="49" charset="0"/>
              </a:rPr>
              <a:t> &lt;&lt; s;</a:t>
            </a:r>
          </a:p>
          <a:p>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_getch</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r>
              <a:rPr lang="ru-RU" sz="2000" dirty="0">
                <a:solidFill>
                  <a:srgbClr val="000000"/>
                </a:solidFill>
                <a:highlight>
                  <a:srgbClr val="FFFFFF"/>
                </a:highlight>
                <a:latin typeface="Consolas" panose="020B0609020204030204" pitchFamily="49" charset="0"/>
              </a:rPr>
              <a:t>}</a:t>
            </a:r>
            <a:endParaRPr lang="en-US" sz="2000" dirty="0"/>
          </a:p>
        </p:txBody>
      </p:sp>
      <p:sp>
        <p:nvSpPr>
          <p:cNvPr id="30" name="Заголовок 4"/>
          <p:cNvSpPr txBox="1">
            <a:spLocks/>
          </p:cNvSpPr>
          <p:nvPr/>
        </p:nvSpPr>
        <p:spPr>
          <a:xfrm>
            <a:off x="251520" y="116632"/>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for</a:t>
            </a:r>
            <a:br>
              <a:rPr lang="ru-RU" dirty="0">
                <a:solidFill>
                  <a:schemeClr val="tx1">
                    <a:lumMod val="50000"/>
                    <a:lumOff val="50000"/>
                  </a:schemeClr>
                </a:solidFill>
              </a:rPr>
            </a:br>
            <a:r>
              <a:rPr lang="ru-RU" dirty="0">
                <a:solidFill>
                  <a:schemeClr val="tx1">
                    <a:lumMod val="50000"/>
                    <a:lumOff val="50000"/>
                  </a:schemeClr>
                </a:solidFill>
              </a:rPr>
              <a:t>Алгоритм на </a:t>
            </a:r>
            <a:r>
              <a:rPr lang="en-US" dirty="0">
                <a:solidFill>
                  <a:schemeClr val="tx1">
                    <a:lumMod val="50000"/>
                    <a:lumOff val="50000"/>
                  </a:schemeClr>
                </a:solidFill>
              </a:rPr>
              <a:t>C++</a:t>
            </a:r>
            <a:endParaRPr lang="ru-RU" dirty="0">
              <a:solidFill>
                <a:schemeClr val="tx1">
                  <a:lumMod val="50000"/>
                  <a:lumOff val="50000"/>
                </a:schemeClr>
              </a:solidFill>
            </a:endParaRPr>
          </a:p>
        </p:txBody>
      </p:sp>
      <p:sp>
        <p:nvSpPr>
          <p:cNvPr id="13" name="Скругленный прямоугольник 12"/>
          <p:cNvSpPr/>
          <p:nvPr/>
        </p:nvSpPr>
        <p:spPr>
          <a:xfrm>
            <a:off x="2771800" y="4509120"/>
            <a:ext cx="6120680" cy="1728192"/>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dirty="0">
                <a:solidFill>
                  <a:schemeClr val="tx1"/>
                </a:solidFill>
              </a:rPr>
              <a:t>Время выполнения одной итерации 190 </a:t>
            </a:r>
            <a:r>
              <a:rPr lang="ru-RU" sz="2200" dirty="0" err="1">
                <a:solidFill>
                  <a:schemeClr val="tx1"/>
                </a:solidFill>
              </a:rPr>
              <a:t>нс</a:t>
            </a:r>
            <a:endParaRPr lang="ru-RU" sz="2200" dirty="0">
              <a:solidFill>
                <a:schemeClr val="tx1"/>
              </a:solidFill>
            </a:endParaRPr>
          </a:p>
          <a:p>
            <a:pPr algn="ctr"/>
            <a:r>
              <a:rPr lang="ru-RU" sz="2200" dirty="0">
                <a:solidFill>
                  <a:schemeClr val="tx1"/>
                </a:solidFill>
              </a:rPr>
              <a:t>(190 тактов на 1ГГц)</a:t>
            </a:r>
            <a:endParaRPr lang="en-US" sz="2200" dirty="0">
              <a:solidFill>
                <a:schemeClr val="tx1"/>
              </a:solidFill>
            </a:endParaRPr>
          </a:p>
          <a:p>
            <a:pPr algn="ctr">
              <a:spcBef>
                <a:spcPts val="600"/>
              </a:spcBef>
            </a:pPr>
            <a:r>
              <a:rPr lang="ru-RU" sz="2200" dirty="0">
                <a:solidFill>
                  <a:schemeClr val="tx1"/>
                </a:solidFill>
              </a:rPr>
              <a:t>возведение </a:t>
            </a:r>
            <a:r>
              <a:rPr lang="ru-RU" sz="2000" i="1" dirty="0">
                <a:solidFill>
                  <a:srgbClr val="880000"/>
                </a:solidFill>
                <a:latin typeface="Consolas" panose="020B0609020204030204" pitchFamily="49" charset="0"/>
                <a:cs typeface="Consolas" panose="020B0609020204030204" pitchFamily="49" charset="0"/>
              </a:rPr>
              <a:t>pow</a:t>
            </a:r>
            <a:r>
              <a:rPr lang="en-US" sz="2000" dirty="0">
                <a:solidFill>
                  <a:schemeClr val="tx1"/>
                </a:solidFill>
                <a:latin typeface="Consolas" panose="020B0609020204030204" pitchFamily="49" charset="0"/>
                <a:cs typeface="Consolas" panose="020B0609020204030204" pitchFamily="49" charset="0"/>
              </a:rPr>
              <a:t>(</a:t>
            </a:r>
            <a:r>
              <a:rPr lang="en-US" sz="2000" dirty="0">
                <a:solidFill>
                  <a:srgbClr val="0000FF"/>
                </a:solidFill>
                <a:latin typeface="Consolas" panose="020B0609020204030204" pitchFamily="49" charset="0"/>
                <a:cs typeface="Consolas" panose="020B0609020204030204" pitchFamily="49" charset="0"/>
              </a:rPr>
              <a:t>double</a:t>
            </a:r>
            <a:r>
              <a:rPr lang="en-US" sz="2000" dirty="0">
                <a:solidFill>
                  <a:schemeClr val="tx1"/>
                </a:solidFill>
                <a:latin typeface="Consolas" panose="020B0609020204030204" pitchFamily="49" charset="0"/>
                <a:cs typeface="Consolas" panose="020B0609020204030204" pitchFamily="49" charset="0"/>
              </a:rPr>
              <a:t>,</a:t>
            </a:r>
            <a:r>
              <a:rPr lang="en-US" sz="2000" dirty="0">
                <a:solidFill>
                  <a:srgbClr val="0000FF"/>
                </a:solidFill>
                <a:latin typeface="Consolas" panose="020B0609020204030204" pitchFamily="49" charset="0"/>
                <a:cs typeface="Consolas" panose="020B0609020204030204" pitchFamily="49" charset="0"/>
              </a:rPr>
              <a:t> int</a:t>
            </a:r>
            <a:r>
              <a:rPr lang="en-US" sz="2000" dirty="0">
                <a:solidFill>
                  <a:schemeClr val="tx1"/>
                </a:solidFill>
                <a:latin typeface="Consolas" panose="020B0609020204030204" pitchFamily="49" charset="0"/>
                <a:cs typeface="Consolas" panose="020B0609020204030204" pitchFamily="49" charset="0"/>
              </a:rPr>
              <a:t>)</a:t>
            </a:r>
            <a:r>
              <a:rPr lang="en-US" sz="2000" dirty="0">
                <a:solidFill>
                  <a:schemeClr val="tx1"/>
                </a:solidFill>
                <a:cs typeface="Consolas" panose="020B0609020204030204" pitchFamily="49" charset="0"/>
              </a:rPr>
              <a:t> </a:t>
            </a:r>
            <a:r>
              <a:rPr lang="ru-RU" sz="2200" dirty="0">
                <a:solidFill>
                  <a:schemeClr val="tx1"/>
                </a:solidFill>
              </a:rPr>
              <a:t>эффективно при небольших показателях степени</a:t>
            </a: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14</a:t>
            </a:fld>
            <a:endParaRPr lang="en-US" dirty="0"/>
          </a:p>
        </p:txBody>
      </p:sp>
    </p:spTree>
    <p:extLst>
      <p:ext uri="{BB962C8B-B14F-4D97-AF65-F5344CB8AC3E}">
        <p14:creationId xmlns:p14="http://schemas.microsoft.com/office/powerpoint/2010/main" val="192110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251520" y="1268760"/>
            <a:ext cx="8568952" cy="4093428"/>
          </a:xfrm>
          <a:prstGeom prst="rect">
            <a:avLst/>
          </a:prstGeom>
          <a:noFill/>
          <a:ln w="9525">
            <a:noFill/>
            <a:miter lim="800000"/>
            <a:headEnd/>
            <a:tailEnd/>
          </a:ln>
          <a:effectLst/>
        </p:spPr>
        <p:txBody>
          <a:bodyPr wrap="square" anchor="t" anchorCtr="0">
            <a:spAutoFit/>
          </a:bodyPr>
          <a:lstStyle/>
          <a:p>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setlocale</a:t>
            </a:r>
            <a:r>
              <a:rPr lang="en-US" sz="2000" dirty="0">
                <a:solidFill>
                  <a:srgbClr val="000000"/>
                </a:solidFill>
                <a:highlight>
                  <a:srgbClr val="FFFFFF"/>
                </a:highlight>
                <a:latin typeface="Consolas" panose="020B0609020204030204" pitchFamily="49" charset="0"/>
              </a:rPr>
              <a:t>(</a:t>
            </a:r>
            <a:r>
              <a:rPr lang="en-US" sz="2000" i="1" dirty="0">
                <a:solidFill>
                  <a:srgbClr val="6F008A"/>
                </a:solidFill>
                <a:highlight>
                  <a:srgbClr val="FFFFFF"/>
                </a:highlight>
                <a:latin typeface="Consolas" panose="020B0609020204030204" pitchFamily="49" charset="0"/>
              </a:rPr>
              <a:t>LC_ALL</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const</a:t>
            </a: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unsigned</a:t>
            </a:r>
            <a:r>
              <a:rPr lang="ru-RU"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ru-RU"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N</a:t>
            </a:r>
            <a:r>
              <a:rPr lang="ru-RU" sz="2000" dirty="0">
                <a:solidFill>
                  <a:srgbClr val="000000"/>
                </a:solidFill>
                <a:highlight>
                  <a:srgbClr val="FFFFFF"/>
                </a:highlight>
                <a:latin typeface="Consolas" panose="020B0609020204030204" pitchFamily="49" charset="0"/>
              </a:rPr>
              <a:t> = 10; </a:t>
            </a:r>
            <a:r>
              <a:rPr lang="ru-RU" sz="2000" dirty="0">
                <a:solidFill>
                  <a:srgbClr val="008000"/>
                </a:solidFill>
                <a:highlight>
                  <a:srgbClr val="FFFFFF"/>
                </a:highlight>
                <a:latin typeface="Consolas" panose="020B0609020204030204" pitchFamily="49" charset="0"/>
              </a:rPr>
              <a:t>// количество итераций</a:t>
            </a:r>
            <a:endParaRPr lang="ru-RU"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s</a:t>
            </a:r>
            <a:r>
              <a:rPr lang="en-US" sz="2000" dirty="0">
                <a:solidFill>
                  <a:srgbClr val="000000"/>
                </a:solidFill>
                <a:highlight>
                  <a:srgbClr val="FFFFFF"/>
                </a:highlight>
                <a:latin typeface="Consolas" panose="020B0609020204030204" pitchFamily="49" charset="0"/>
              </a:rPr>
              <a:t> = 0.0;</a:t>
            </a:r>
          </a:p>
          <a:p>
            <a:endParaRPr lang="ru-RU"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unsigned</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1</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&lt;</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a:t>
            </a:r>
          </a:p>
          <a:p>
            <a:r>
              <a:rPr lang="en-US" sz="2000" dirty="0">
                <a:solidFill>
                  <a:srgbClr val="00008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s</a:t>
            </a:r>
            <a:r>
              <a:rPr lang="ru-RU" sz="2000" dirty="0">
                <a:solidFill>
                  <a:srgbClr val="000000"/>
                </a:solidFill>
                <a:highlight>
                  <a:srgbClr val="FFFFFF"/>
                </a:highlight>
                <a:latin typeface="Consolas" panose="020B0609020204030204" pitchFamily="49" charset="0"/>
              </a:rPr>
              <a:t> += 1.0 / </a:t>
            </a:r>
            <a:r>
              <a:rPr lang="ru-RU" sz="2000" i="1" dirty="0">
                <a:solidFill>
                  <a:srgbClr val="880000"/>
                </a:solidFill>
                <a:highlight>
                  <a:srgbClr val="FFFFFF"/>
                </a:highlight>
                <a:latin typeface="Consolas" panose="020B0609020204030204" pitchFamily="49" charset="0"/>
              </a:rPr>
              <a:t>pow</a:t>
            </a:r>
            <a:r>
              <a:rPr lang="ru-RU" sz="2000" dirty="0">
                <a:solidFill>
                  <a:srgbClr val="000000"/>
                </a:solidFill>
                <a:highlight>
                  <a:srgbClr val="FFFFFF"/>
                </a:highlight>
                <a:latin typeface="Consolas" panose="020B0609020204030204" pitchFamily="49" charset="0"/>
              </a:rPr>
              <a:t>(2.0, </a:t>
            </a:r>
            <a:r>
              <a:rPr lang="en-US" sz="2000" dirty="0">
                <a:solidFill>
                  <a:srgbClr val="0000FF"/>
                </a:solidFill>
                <a:highlight>
                  <a:srgbClr val="FFFFFF"/>
                </a:highlight>
                <a:latin typeface="Consolas" panose="020B0609020204030204" pitchFamily="49" charset="0"/>
              </a:rPr>
              <a:t>static_cast</a:t>
            </a:r>
            <a:r>
              <a:rPr lang="en-US" sz="2000" dirty="0">
                <a:solidFill>
                  <a:srgbClr val="000000"/>
                </a:solidFill>
                <a:highlight>
                  <a:srgbClr val="FFFFFF"/>
                </a:highlight>
                <a:latin typeface="Consolas" panose="020B0609020204030204" pitchFamily="49" charset="0"/>
              </a:rPr>
              <a:t>&lt;</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&gt;(</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a:t>
            </a:r>
            <a:r>
              <a:rPr lang="ru-RU" sz="2000" dirty="0">
                <a:solidFill>
                  <a:srgbClr val="000000"/>
                </a:solidFill>
                <a:highlight>
                  <a:srgbClr val="FFFFFF"/>
                </a:highlight>
                <a:latin typeface="Consolas" panose="020B0609020204030204" pitchFamily="49" charset="0"/>
              </a:rPr>
              <a:t>);</a:t>
            </a:r>
            <a:br>
              <a:rPr lang="ru-RU" sz="2000" dirty="0">
                <a:solidFill>
                  <a:srgbClr val="008000"/>
                </a:solidFill>
                <a:highlight>
                  <a:srgbClr val="FFFFFF"/>
                </a:highlight>
                <a:latin typeface="Consolas" panose="020B0609020204030204" pitchFamily="49" charset="0"/>
              </a:rPr>
            </a:br>
            <a:endParaRPr lang="ru-RU" sz="2000" dirty="0">
              <a:solidFill>
                <a:srgbClr val="000000"/>
              </a:solidFill>
              <a:highlight>
                <a:srgbClr val="FFFFFF"/>
              </a:highlight>
              <a:latin typeface="Consolas" panose="020B0609020204030204" pitchFamily="49" charset="0"/>
            </a:endParaRPr>
          </a:p>
          <a:p>
            <a:r>
              <a:rPr lang="ru-RU" sz="2000" dirty="0">
                <a:solidFill>
                  <a:srgbClr val="000000"/>
                </a:solidFill>
                <a:highlight>
                  <a:srgbClr val="FFFFFF"/>
                </a:highlight>
                <a:latin typeface="Consolas" panose="020B0609020204030204" pitchFamily="49" charset="0"/>
              </a:rPr>
              <a:t>  </a:t>
            </a:r>
            <a:r>
              <a:rPr lang="ru-RU" sz="2000" i="1" dirty="0">
                <a:solidFill>
                  <a:srgbClr val="000080"/>
                </a:solidFill>
                <a:highlight>
                  <a:srgbClr val="FFFFFF"/>
                </a:highlight>
                <a:latin typeface="Consolas" panose="020B0609020204030204" pitchFamily="49" charset="0"/>
              </a:rPr>
              <a:t>cout</a:t>
            </a:r>
            <a:r>
              <a:rPr lang="ru-RU" sz="2000" dirty="0">
                <a:solidFill>
                  <a:srgbClr val="000000"/>
                </a:solidFill>
                <a:highlight>
                  <a:srgbClr val="FFFFFF"/>
                </a:highlight>
                <a:latin typeface="Consolas" panose="020B0609020204030204" pitchFamily="49" charset="0"/>
              </a:rPr>
              <a:t> &lt;&lt; </a:t>
            </a:r>
            <a:r>
              <a:rPr lang="ru-RU" sz="2000" dirty="0">
                <a:solidFill>
                  <a:srgbClr val="800000"/>
                </a:solidFill>
                <a:highlight>
                  <a:srgbClr val="FFFFFF"/>
                </a:highlight>
                <a:latin typeface="Consolas" panose="020B0609020204030204" pitchFamily="49" charset="0"/>
              </a:rPr>
              <a:t>"Сумма ряда равна "</a:t>
            </a:r>
            <a:r>
              <a:rPr lang="ru-RU" sz="2000" dirty="0">
                <a:solidFill>
                  <a:srgbClr val="000000"/>
                </a:solidFill>
                <a:highlight>
                  <a:srgbClr val="FFFFFF"/>
                </a:highlight>
                <a:latin typeface="Consolas" panose="020B0609020204030204" pitchFamily="49" charset="0"/>
              </a:rPr>
              <a:t> &lt;&lt; s;</a:t>
            </a:r>
          </a:p>
          <a:p>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_getch</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r>
              <a:rPr lang="ru-RU" sz="2000" dirty="0">
                <a:solidFill>
                  <a:srgbClr val="000000"/>
                </a:solidFill>
                <a:highlight>
                  <a:srgbClr val="FFFFFF"/>
                </a:highlight>
                <a:latin typeface="Consolas" panose="020B0609020204030204" pitchFamily="49" charset="0"/>
              </a:rPr>
              <a:t>}</a:t>
            </a:r>
            <a:endParaRPr lang="en-US" sz="2000" dirty="0"/>
          </a:p>
        </p:txBody>
      </p:sp>
      <p:sp>
        <p:nvSpPr>
          <p:cNvPr id="30" name="Заголовок 4"/>
          <p:cNvSpPr txBox="1">
            <a:spLocks/>
          </p:cNvSpPr>
          <p:nvPr/>
        </p:nvSpPr>
        <p:spPr>
          <a:xfrm>
            <a:off x="251520" y="116632"/>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for</a:t>
            </a:r>
            <a:br>
              <a:rPr lang="ru-RU" dirty="0">
                <a:solidFill>
                  <a:schemeClr val="tx1">
                    <a:lumMod val="50000"/>
                    <a:lumOff val="50000"/>
                  </a:schemeClr>
                </a:solidFill>
              </a:rPr>
            </a:br>
            <a:r>
              <a:rPr lang="ru-RU" dirty="0">
                <a:solidFill>
                  <a:schemeClr val="tx1">
                    <a:lumMod val="50000"/>
                    <a:lumOff val="50000"/>
                  </a:schemeClr>
                </a:solidFill>
              </a:rPr>
              <a:t>Алгоритм на </a:t>
            </a:r>
            <a:r>
              <a:rPr lang="en-US" dirty="0">
                <a:solidFill>
                  <a:schemeClr val="tx1">
                    <a:lumMod val="50000"/>
                    <a:lumOff val="50000"/>
                  </a:schemeClr>
                </a:solidFill>
              </a:rPr>
              <a:t>C++</a:t>
            </a:r>
            <a:endParaRPr lang="ru-RU" dirty="0">
              <a:solidFill>
                <a:schemeClr val="tx1">
                  <a:lumMod val="50000"/>
                  <a:lumOff val="50000"/>
                </a:schemeClr>
              </a:solidFill>
            </a:endParaRPr>
          </a:p>
        </p:txBody>
      </p:sp>
      <p:sp>
        <p:nvSpPr>
          <p:cNvPr id="13" name="Скругленный прямоугольник 12"/>
          <p:cNvSpPr/>
          <p:nvPr/>
        </p:nvSpPr>
        <p:spPr>
          <a:xfrm>
            <a:off x="1763688" y="4653136"/>
            <a:ext cx="7272808" cy="1556792"/>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dirty="0">
                <a:solidFill>
                  <a:schemeClr val="tx1"/>
                </a:solidFill>
              </a:rPr>
              <a:t>Время выполнения одной итерации 10</a:t>
            </a:r>
            <a:r>
              <a:rPr lang="en-US" sz="2200" dirty="0">
                <a:solidFill>
                  <a:schemeClr val="tx1"/>
                </a:solidFill>
              </a:rPr>
              <a:t>0</a:t>
            </a:r>
            <a:r>
              <a:rPr lang="ru-RU" sz="2200" dirty="0">
                <a:solidFill>
                  <a:schemeClr val="tx1"/>
                </a:solidFill>
              </a:rPr>
              <a:t> </a:t>
            </a:r>
            <a:r>
              <a:rPr lang="ru-RU" sz="2200" dirty="0" err="1">
                <a:solidFill>
                  <a:schemeClr val="tx1"/>
                </a:solidFill>
              </a:rPr>
              <a:t>нс</a:t>
            </a:r>
            <a:endParaRPr lang="ru-RU" sz="2200" dirty="0">
              <a:solidFill>
                <a:schemeClr val="tx1"/>
              </a:solidFill>
            </a:endParaRPr>
          </a:p>
          <a:p>
            <a:pPr algn="ctr"/>
            <a:r>
              <a:rPr lang="ru-RU" sz="2200" dirty="0">
                <a:solidFill>
                  <a:schemeClr val="tx1"/>
                </a:solidFill>
              </a:rPr>
              <a:t>(1</a:t>
            </a:r>
            <a:r>
              <a:rPr lang="en-US" sz="2200" dirty="0">
                <a:solidFill>
                  <a:schemeClr val="tx1"/>
                </a:solidFill>
              </a:rPr>
              <a:t>00</a:t>
            </a:r>
            <a:r>
              <a:rPr lang="ru-RU" sz="2200" dirty="0">
                <a:solidFill>
                  <a:schemeClr val="tx1"/>
                </a:solidFill>
              </a:rPr>
              <a:t> тактов на 1ГГц)</a:t>
            </a:r>
          </a:p>
          <a:p>
            <a:pPr algn="ctr">
              <a:spcBef>
                <a:spcPts val="600"/>
              </a:spcBef>
            </a:pPr>
            <a:r>
              <a:rPr lang="ru-RU" sz="2000" i="1" dirty="0">
                <a:solidFill>
                  <a:srgbClr val="880000"/>
                </a:solidFill>
                <a:latin typeface="Consolas" panose="020B0609020204030204" pitchFamily="49" charset="0"/>
                <a:cs typeface="Consolas" panose="020B0609020204030204" pitchFamily="49" charset="0"/>
              </a:rPr>
              <a:t>pow</a:t>
            </a:r>
            <a:r>
              <a:rPr lang="en-US" sz="2000" dirty="0">
                <a:solidFill>
                  <a:schemeClr val="tx1"/>
                </a:solidFill>
                <a:latin typeface="Consolas" panose="020B0609020204030204" pitchFamily="49" charset="0"/>
                <a:cs typeface="Consolas" panose="020B0609020204030204" pitchFamily="49" charset="0"/>
              </a:rPr>
              <a:t>(</a:t>
            </a:r>
            <a:r>
              <a:rPr lang="en-US" sz="2000" dirty="0">
                <a:solidFill>
                  <a:srgbClr val="0000FF"/>
                </a:solidFill>
                <a:latin typeface="Consolas" panose="020B0609020204030204" pitchFamily="49" charset="0"/>
                <a:cs typeface="Consolas" panose="020B0609020204030204" pitchFamily="49" charset="0"/>
              </a:rPr>
              <a:t>double</a:t>
            </a:r>
            <a:r>
              <a:rPr lang="en-US" sz="2000" dirty="0">
                <a:solidFill>
                  <a:schemeClr val="tx1"/>
                </a:solidFill>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double</a:t>
            </a:r>
            <a:r>
              <a:rPr lang="en-US" sz="2000" dirty="0">
                <a:solidFill>
                  <a:schemeClr val="tx1"/>
                </a:solidFill>
                <a:latin typeface="Consolas" panose="020B0609020204030204" pitchFamily="49" charset="0"/>
                <a:cs typeface="Consolas" panose="020B0609020204030204" pitchFamily="49" charset="0"/>
              </a:rPr>
              <a:t>) </a:t>
            </a:r>
            <a:r>
              <a:rPr lang="ru-RU" sz="2200" dirty="0">
                <a:solidFill>
                  <a:schemeClr val="tx1"/>
                </a:solidFill>
              </a:rPr>
              <a:t>безразлична к величине показателя степени, вычисляется через разложение в ряд</a:t>
            </a: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15</a:t>
            </a:fld>
            <a:endParaRPr lang="en-US" dirty="0"/>
          </a:p>
        </p:txBody>
      </p:sp>
    </p:spTree>
    <p:extLst>
      <p:ext uri="{BB962C8B-B14F-4D97-AF65-F5344CB8AC3E}">
        <p14:creationId xmlns:p14="http://schemas.microsoft.com/office/powerpoint/2010/main" val="250627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251520" y="1268760"/>
            <a:ext cx="8640960" cy="4939814"/>
          </a:xfrm>
          <a:prstGeom prst="rect">
            <a:avLst/>
          </a:prstGeom>
          <a:noFill/>
          <a:ln w="9525">
            <a:noFill/>
            <a:miter lim="800000"/>
            <a:headEnd/>
            <a:tailEnd/>
          </a:ln>
          <a:effectLst/>
        </p:spPr>
        <p:txBody>
          <a:bodyPr wrap="square" anchor="t" anchorCtr="0">
            <a:spAutoFit/>
          </a:bodyPr>
          <a:lstStyle/>
          <a:p>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setlocale</a:t>
            </a:r>
            <a:r>
              <a:rPr lang="en-US" sz="2000" dirty="0">
                <a:solidFill>
                  <a:srgbClr val="000000"/>
                </a:solidFill>
                <a:highlight>
                  <a:srgbClr val="FFFFFF"/>
                </a:highlight>
                <a:latin typeface="Consolas" panose="020B0609020204030204" pitchFamily="49" charset="0"/>
              </a:rPr>
              <a:t>(</a:t>
            </a:r>
            <a:r>
              <a:rPr lang="en-US" sz="2000" i="1" dirty="0">
                <a:solidFill>
                  <a:srgbClr val="6F008A"/>
                </a:solidFill>
                <a:highlight>
                  <a:srgbClr val="FFFFFF"/>
                </a:highlight>
                <a:latin typeface="Consolas" panose="020B0609020204030204" pitchFamily="49" charset="0"/>
              </a:rPr>
              <a:t>LC_ALL</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const</a:t>
            </a: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unsigned</a:t>
            </a:r>
            <a:r>
              <a:rPr lang="ru-RU"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ru-RU"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N</a:t>
            </a:r>
            <a:r>
              <a:rPr lang="ru-RU" sz="2000" dirty="0">
                <a:solidFill>
                  <a:srgbClr val="000000"/>
                </a:solidFill>
                <a:highlight>
                  <a:srgbClr val="FFFFFF"/>
                </a:highlight>
                <a:latin typeface="Consolas" panose="020B0609020204030204" pitchFamily="49" charset="0"/>
              </a:rPr>
              <a:t> = </a:t>
            </a:r>
            <a:r>
              <a:rPr lang="en-US" sz="2000" dirty="0">
                <a:solidFill>
                  <a:srgbClr val="000000"/>
                </a:solidFill>
                <a:highlight>
                  <a:srgbClr val="FFFFFF"/>
                </a:highlight>
                <a:latin typeface="Consolas" panose="020B0609020204030204" pitchFamily="49" charset="0"/>
              </a:rPr>
              <a:t>5000000</a:t>
            </a:r>
            <a:r>
              <a:rPr lang="ru-RU" sz="2000" dirty="0">
                <a:solidFill>
                  <a:srgbClr val="000000"/>
                </a:solidFill>
                <a:highlight>
                  <a:srgbClr val="FFFFFF"/>
                </a:highlight>
                <a:latin typeface="Consolas" panose="020B0609020204030204" pitchFamily="49" charset="0"/>
              </a:rPr>
              <a:t>0; </a:t>
            </a:r>
            <a:r>
              <a:rPr lang="ru-RU" sz="2000" dirty="0">
                <a:solidFill>
                  <a:srgbClr val="008000"/>
                </a:solidFill>
                <a:highlight>
                  <a:srgbClr val="FFFFFF"/>
                </a:highlight>
                <a:latin typeface="Consolas" panose="020B0609020204030204" pitchFamily="49" charset="0"/>
              </a:rPr>
              <a:t>// количество итераций</a:t>
            </a:r>
            <a:endParaRPr lang="ru-RU"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s</a:t>
            </a:r>
            <a:r>
              <a:rPr lang="en-US" sz="2000" dirty="0">
                <a:solidFill>
                  <a:srgbClr val="000000"/>
                </a:solidFill>
                <a:highlight>
                  <a:srgbClr val="FFFFFF"/>
                </a:highlight>
                <a:latin typeface="Consolas" panose="020B0609020204030204" pitchFamily="49" charset="0"/>
              </a:rPr>
              <a:t> = 0.0;</a:t>
            </a:r>
            <a:endParaRPr lang="ru-RU" sz="2000" dirty="0">
              <a:solidFill>
                <a:srgbClr val="000000"/>
              </a:solidFill>
              <a:highlight>
                <a:srgbClr val="FFFFFF"/>
              </a:highlight>
              <a:latin typeface="Consolas" panose="020B0609020204030204" pitchFamily="49" charset="0"/>
            </a:endParaRPr>
          </a:p>
          <a:p>
            <a:pPr>
              <a:spcBef>
                <a:spcPts val="1200"/>
              </a:spcBef>
            </a:pPr>
            <a:r>
              <a:rPr lang="ru-RU"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p</a:t>
            </a:r>
            <a:r>
              <a:rPr lang="en-US" sz="2000" dirty="0">
                <a:solidFill>
                  <a:srgbClr val="000000"/>
                </a:solidFill>
                <a:highlight>
                  <a:srgbClr val="FFFFFF"/>
                </a:highlight>
                <a:latin typeface="Consolas" panose="020B0609020204030204" pitchFamily="49" charset="0"/>
              </a:rPr>
              <a:t> = 1;</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unsigned</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1</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&lt;</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s</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p</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p</a:t>
            </a:r>
            <a:r>
              <a:rPr lang="en-US" sz="2000" dirty="0">
                <a:solidFill>
                  <a:srgbClr val="000000"/>
                </a:solidFill>
                <a:highlight>
                  <a:srgbClr val="FFFFFF"/>
                </a:highlight>
                <a:latin typeface="Consolas" panose="020B0609020204030204" pitchFamily="49" charset="0"/>
              </a:rPr>
              <a:t> /= 2;</a:t>
            </a:r>
          </a:p>
          <a:p>
            <a:r>
              <a:rPr lang="ru-RU" sz="2000" dirty="0">
                <a:solidFill>
                  <a:srgbClr val="000000"/>
                </a:solidFill>
                <a:highlight>
                  <a:srgbClr val="FFFFFF"/>
                </a:highlight>
                <a:latin typeface="Consolas" panose="020B0609020204030204" pitchFamily="49" charset="0"/>
              </a:rPr>
              <a:t>  }</a:t>
            </a:r>
          </a:p>
          <a:p>
            <a:pPr>
              <a:spcBef>
                <a:spcPts val="600"/>
              </a:spcBef>
            </a:pPr>
            <a:r>
              <a:rPr lang="ru-RU" sz="2000" dirty="0">
                <a:solidFill>
                  <a:srgbClr val="000000"/>
                </a:solidFill>
                <a:highlight>
                  <a:srgbClr val="FFFFFF"/>
                </a:highlight>
                <a:latin typeface="Consolas" panose="020B0609020204030204" pitchFamily="49" charset="0"/>
              </a:rPr>
              <a:t>  </a:t>
            </a:r>
            <a:r>
              <a:rPr lang="ru-RU" sz="2000" i="1" dirty="0">
                <a:solidFill>
                  <a:srgbClr val="000080"/>
                </a:solidFill>
                <a:highlight>
                  <a:srgbClr val="FFFFFF"/>
                </a:highlight>
                <a:latin typeface="Consolas" panose="020B0609020204030204" pitchFamily="49" charset="0"/>
              </a:rPr>
              <a:t>cout</a:t>
            </a:r>
            <a:r>
              <a:rPr lang="ru-RU" sz="2000" dirty="0">
                <a:solidFill>
                  <a:srgbClr val="000000"/>
                </a:solidFill>
                <a:highlight>
                  <a:srgbClr val="FFFFFF"/>
                </a:highlight>
                <a:latin typeface="Consolas" panose="020B0609020204030204" pitchFamily="49" charset="0"/>
              </a:rPr>
              <a:t> &lt;&lt; </a:t>
            </a:r>
            <a:r>
              <a:rPr lang="ru-RU" sz="2000" dirty="0">
                <a:solidFill>
                  <a:srgbClr val="800000"/>
                </a:solidFill>
                <a:highlight>
                  <a:srgbClr val="FFFFFF"/>
                </a:highlight>
                <a:latin typeface="Consolas" panose="020B0609020204030204" pitchFamily="49" charset="0"/>
              </a:rPr>
              <a:t>"Сумма ряда равна "</a:t>
            </a:r>
            <a:r>
              <a:rPr lang="ru-RU" sz="2000" dirty="0">
                <a:solidFill>
                  <a:srgbClr val="000000"/>
                </a:solidFill>
                <a:highlight>
                  <a:srgbClr val="FFFFFF"/>
                </a:highlight>
                <a:latin typeface="Consolas" panose="020B0609020204030204" pitchFamily="49" charset="0"/>
              </a:rPr>
              <a:t> &lt;&lt; s;</a:t>
            </a:r>
          </a:p>
          <a:p>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_getch</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r>
              <a:rPr lang="ru-RU" sz="2000" dirty="0">
                <a:solidFill>
                  <a:srgbClr val="000000"/>
                </a:solidFill>
                <a:highlight>
                  <a:srgbClr val="FFFFFF"/>
                </a:highlight>
                <a:latin typeface="Consolas" panose="020B0609020204030204" pitchFamily="49" charset="0"/>
              </a:rPr>
              <a:t>}</a:t>
            </a:r>
            <a:endParaRPr lang="en-US" sz="2000" dirty="0"/>
          </a:p>
        </p:txBody>
      </p:sp>
      <p:sp>
        <p:nvSpPr>
          <p:cNvPr id="30" name="Заголовок 4"/>
          <p:cNvSpPr txBox="1">
            <a:spLocks/>
          </p:cNvSpPr>
          <p:nvPr/>
        </p:nvSpPr>
        <p:spPr>
          <a:xfrm>
            <a:off x="251520" y="116632"/>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for</a:t>
            </a:r>
            <a:br>
              <a:rPr lang="ru-RU" dirty="0">
                <a:solidFill>
                  <a:schemeClr val="tx1">
                    <a:lumMod val="50000"/>
                    <a:lumOff val="50000"/>
                  </a:schemeClr>
                </a:solidFill>
              </a:rPr>
            </a:br>
            <a:r>
              <a:rPr lang="ru-RU" dirty="0">
                <a:solidFill>
                  <a:schemeClr val="tx1">
                    <a:lumMod val="50000"/>
                    <a:lumOff val="50000"/>
                  </a:schemeClr>
                </a:solidFill>
              </a:rPr>
              <a:t>Алгоритм на </a:t>
            </a:r>
            <a:r>
              <a:rPr lang="en-US" dirty="0">
                <a:solidFill>
                  <a:schemeClr val="tx1">
                    <a:lumMod val="50000"/>
                    <a:lumOff val="50000"/>
                  </a:schemeClr>
                </a:solidFill>
              </a:rPr>
              <a:t>C++</a:t>
            </a:r>
            <a:endParaRPr lang="ru-RU" dirty="0">
              <a:solidFill>
                <a:schemeClr val="tx1">
                  <a:lumMod val="50000"/>
                  <a:lumOff val="50000"/>
                </a:schemeClr>
              </a:solidFill>
            </a:endParaRPr>
          </a:p>
        </p:txBody>
      </p:sp>
      <p:sp>
        <p:nvSpPr>
          <p:cNvPr id="13" name="Скругленный прямоугольник 12"/>
          <p:cNvSpPr/>
          <p:nvPr/>
        </p:nvSpPr>
        <p:spPr>
          <a:xfrm>
            <a:off x="5652120" y="3789040"/>
            <a:ext cx="3240360" cy="1656184"/>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dirty="0">
                <a:solidFill>
                  <a:schemeClr val="tx1"/>
                </a:solidFill>
              </a:rPr>
              <a:t>Время выполнения одной итерации</a:t>
            </a:r>
            <a:br>
              <a:rPr lang="en-US" sz="2200" dirty="0">
                <a:solidFill>
                  <a:schemeClr val="tx1"/>
                </a:solidFill>
              </a:rPr>
            </a:br>
            <a:r>
              <a:rPr lang="ru-RU" sz="2200" dirty="0">
                <a:solidFill>
                  <a:schemeClr val="tx1"/>
                </a:solidFill>
              </a:rPr>
              <a:t>в </a:t>
            </a:r>
            <a:r>
              <a:rPr lang="ru-RU" sz="2200" u="sng" dirty="0">
                <a:solidFill>
                  <a:schemeClr val="tx1"/>
                </a:solidFill>
              </a:rPr>
              <a:t>среднем</a:t>
            </a:r>
            <a:r>
              <a:rPr lang="ru-RU" sz="2200" dirty="0">
                <a:solidFill>
                  <a:schemeClr val="tx1"/>
                </a:solidFill>
              </a:rPr>
              <a:t> 4.8 </a:t>
            </a:r>
            <a:r>
              <a:rPr lang="ru-RU" sz="2200" dirty="0" err="1">
                <a:solidFill>
                  <a:schemeClr val="tx1"/>
                </a:solidFill>
              </a:rPr>
              <a:t>нс</a:t>
            </a:r>
            <a:endParaRPr lang="ru-RU" sz="2200" dirty="0">
              <a:solidFill>
                <a:schemeClr val="tx1"/>
              </a:solidFill>
            </a:endParaRPr>
          </a:p>
          <a:p>
            <a:pPr algn="ctr"/>
            <a:r>
              <a:rPr lang="ru-RU" sz="2200" dirty="0">
                <a:solidFill>
                  <a:schemeClr val="tx1"/>
                </a:solidFill>
              </a:rPr>
              <a:t>(4.8 тактов на 1ГГц)</a:t>
            </a: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16</a:t>
            </a:fld>
            <a:endParaRPr lang="en-US" dirty="0"/>
          </a:p>
        </p:txBody>
      </p:sp>
    </p:spTree>
    <p:extLst>
      <p:ext uri="{BB962C8B-B14F-4D97-AF65-F5344CB8AC3E}">
        <p14:creationId xmlns:p14="http://schemas.microsoft.com/office/powerpoint/2010/main" val="322823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251520" y="188640"/>
            <a:ext cx="8712968" cy="936104"/>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 </a:t>
            </a:r>
            <a:r>
              <a:rPr lang="en-US" dirty="0">
                <a:solidFill>
                  <a:schemeClr val="tx1">
                    <a:lumMod val="50000"/>
                    <a:lumOff val="50000"/>
                  </a:schemeClr>
                </a:solidFill>
              </a:rPr>
              <a:t>for</a:t>
            </a:r>
            <a:endParaRPr lang="ru-RU" dirty="0">
              <a:solidFill>
                <a:schemeClr val="tx1">
                  <a:lumMod val="50000"/>
                  <a:lumOff val="50000"/>
                </a:schemeClr>
              </a:solidFill>
            </a:endParaRPr>
          </a:p>
        </p:txBody>
      </p:sp>
      <p:sp>
        <p:nvSpPr>
          <p:cNvPr id="10" name="Прямоугольник 9"/>
          <p:cNvSpPr/>
          <p:nvPr/>
        </p:nvSpPr>
        <p:spPr>
          <a:xfrm>
            <a:off x="467544" y="1052736"/>
            <a:ext cx="8136904" cy="646331"/>
          </a:xfrm>
          <a:prstGeom prst="rect">
            <a:avLst/>
          </a:prstGeom>
        </p:spPr>
        <p:txBody>
          <a:bodyPr wrap="square">
            <a:spAutoFit/>
          </a:bodyPr>
          <a:lstStyle/>
          <a:p>
            <a:pPr lvl="0">
              <a:lnSpc>
                <a:spcPct val="90000"/>
              </a:lnSpc>
              <a:spcBef>
                <a:spcPct val="20000"/>
              </a:spcBef>
              <a:buClr>
                <a:srgbClr val="6EAC1C"/>
              </a:buClr>
              <a:buSzPct val="80000"/>
            </a:pPr>
            <a:r>
              <a:rPr lang="ru-RU" sz="2000" b="1" dirty="0">
                <a:solidFill>
                  <a:schemeClr val="tx1">
                    <a:lumMod val="50000"/>
                    <a:lumOff val="50000"/>
                  </a:schemeClr>
                </a:solidFill>
              </a:rPr>
              <a:t>Задача: </a:t>
            </a:r>
            <a:br>
              <a:rPr lang="ru-RU" sz="2000" b="1" dirty="0">
                <a:solidFill>
                  <a:schemeClr val="tx1">
                    <a:lumMod val="50000"/>
                    <a:lumOff val="50000"/>
                  </a:schemeClr>
                </a:solidFill>
              </a:rPr>
            </a:br>
            <a:r>
              <a:rPr lang="ru-RU" sz="2000" b="1" dirty="0">
                <a:solidFill>
                  <a:schemeClr val="tx1">
                    <a:lumMod val="50000"/>
                    <a:lumOff val="50000"/>
                  </a:schemeClr>
                </a:solidFill>
              </a:rPr>
              <a:t>построение таблицы функции вещественного аргумента </a:t>
            </a:r>
            <a:endParaRPr lang="be-BY" sz="2000" dirty="0">
              <a:solidFill>
                <a:schemeClr val="tx1">
                  <a:lumMod val="50000"/>
                  <a:lumOff val="50000"/>
                </a:schemeClr>
              </a:solidFill>
            </a:endParaRPr>
          </a:p>
        </p:txBody>
      </p:sp>
      <p:sp>
        <p:nvSpPr>
          <p:cNvPr id="13" name="Rectangle 6"/>
          <p:cNvSpPr>
            <a:spLocks noChangeArrowheads="1"/>
          </p:cNvSpPr>
          <p:nvPr/>
        </p:nvSpPr>
        <p:spPr bwMode="auto">
          <a:xfrm>
            <a:off x="0" y="2236222"/>
            <a:ext cx="8388424" cy="1552818"/>
          </a:xfrm>
          <a:prstGeom prst="rect">
            <a:avLst/>
          </a:prstGeom>
          <a:noFill/>
          <a:ln w="9525">
            <a:noFill/>
            <a:miter lim="800000"/>
            <a:headEnd/>
            <a:tailEnd/>
          </a:ln>
          <a:effectLst/>
        </p:spPr>
        <p:txBody>
          <a:bodyPr wrap="square" anchor="ctr">
            <a:noAutofit/>
          </a:bodyPr>
          <a:lstStyle/>
          <a:p>
            <a:pPr indent="457200"/>
            <a:r>
              <a:rPr lang="ru-RU" sz="2400" b="1" dirty="0">
                <a:cs typeface="Times New Roman" pitchFamily="18" charset="0"/>
              </a:rPr>
              <a:t>Постановка задачи </a:t>
            </a:r>
            <a:endParaRPr lang="ru-RU" sz="2400" b="1" dirty="0"/>
          </a:p>
          <a:p>
            <a:pPr indent="457200">
              <a:spcBef>
                <a:spcPts val="1200"/>
              </a:spcBef>
            </a:pPr>
            <a:r>
              <a:rPr lang="ru-RU" sz="2400" dirty="0">
                <a:cs typeface="Times New Roman" pitchFamily="18" charset="0"/>
              </a:rPr>
              <a:t>Построить таблицу функции y</a:t>
            </a:r>
            <a:r>
              <a:rPr lang="en-US" sz="2400" dirty="0">
                <a:cs typeface="Times New Roman" pitchFamily="18" charset="0"/>
              </a:rPr>
              <a:t> </a:t>
            </a:r>
            <a:r>
              <a:rPr lang="ru-RU" sz="2400" dirty="0">
                <a:cs typeface="Times New Roman" pitchFamily="18" charset="0"/>
              </a:rPr>
              <a:t>=</a:t>
            </a:r>
            <a:r>
              <a:rPr lang="en-US" sz="2400" dirty="0">
                <a:cs typeface="Times New Roman" pitchFamily="18" charset="0"/>
              </a:rPr>
              <a:t> </a:t>
            </a:r>
            <a:r>
              <a:rPr lang="ru-RU" sz="2400" dirty="0" err="1">
                <a:cs typeface="Times New Roman" pitchFamily="18" charset="0"/>
              </a:rPr>
              <a:t>sin</a:t>
            </a:r>
            <a:r>
              <a:rPr lang="ru-RU" sz="2400" dirty="0">
                <a:cs typeface="Times New Roman" pitchFamily="18" charset="0"/>
              </a:rPr>
              <a:t>(x),</a:t>
            </a:r>
          </a:p>
          <a:p>
            <a:pPr indent="457200"/>
            <a:r>
              <a:rPr lang="ru-RU" sz="2400" dirty="0">
                <a:cs typeface="Times New Roman" pitchFamily="18" charset="0"/>
              </a:rPr>
              <a:t>аргумент x изменяется от 0 до 1 с шагом 0.1</a:t>
            </a: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17</a:t>
            </a:fld>
            <a:endParaRPr lang="en-US" dirty="0"/>
          </a:p>
        </p:txBody>
      </p:sp>
    </p:spTree>
    <p:extLst>
      <p:ext uri="{BB962C8B-B14F-4D97-AF65-F5344CB8AC3E}">
        <p14:creationId xmlns:p14="http://schemas.microsoft.com/office/powerpoint/2010/main" val="1822389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251520" y="188640"/>
            <a:ext cx="8712968" cy="1052736"/>
          </a:xfrm>
          <a:prstGeom prst="rect">
            <a:avLst/>
          </a:prstGeom>
        </p:spPr>
        <p:txBody>
          <a:bodyPr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for</a:t>
            </a:r>
            <a:br>
              <a:rPr lang="ru-RU" dirty="0">
                <a:solidFill>
                  <a:schemeClr val="tx1">
                    <a:lumMod val="50000"/>
                    <a:lumOff val="50000"/>
                  </a:schemeClr>
                </a:solidFill>
              </a:rPr>
            </a:br>
            <a:r>
              <a:rPr lang="ru-RU" dirty="0">
                <a:solidFill>
                  <a:schemeClr val="tx1">
                    <a:lumMod val="50000"/>
                    <a:lumOff val="50000"/>
                  </a:schemeClr>
                </a:solidFill>
              </a:rPr>
              <a:t>Алгоритм на псевдокоде</a:t>
            </a:r>
            <a:r>
              <a:rPr lang="en-US" dirty="0">
                <a:solidFill>
                  <a:schemeClr val="tx1">
                    <a:lumMod val="50000"/>
                    <a:lumOff val="50000"/>
                  </a:schemeClr>
                </a:solidFill>
              </a:rPr>
              <a:t> (</a:t>
            </a:r>
            <a:r>
              <a:rPr lang="ru-RU" dirty="0">
                <a:solidFill>
                  <a:schemeClr val="tx1">
                    <a:lumMod val="50000"/>
                    <a:lumOff val="50000"/>
                  </a:schemeClr>
                </a:solidFill>
              </a:rPr>
              <a:t>счётчик целый</a:t>
            </a:r>
            <a:r>
              <a:rPr lang="en-US" dirty="0">
                <a:solidFill>
                  <a:schemeClr val="tx1">
                    <a:lumMod val="50000"/>
                    <a:lumOff val="50000"/>
                  </a:schemeClr>
                </a:solidFill>
              </a:rPr>
              <a:t>)</a:t>
            </a:r>
            <a:endParaRPr lang="ru-RU" dirty="0">
              <a:solidFill>
                <a:schemeClr val="tx1">
                  <a:lumMod val="50000"/>
                  <a:lumOff val="50000"/>
                </a:schemeClr>
              </a:solidFill>
            </a:endParaRPr>
          </a:p>
        </p:txBody>
      </p:sp>
      <p:sp>
        <p:nvSpPr>
          <p:cNvPr id="19" name="Rectangle 4"/>
          <p:cNvSpPr>
            <a:spLocks noChangeArrowheads="1"/>
          </p:cNvSpPr>
          <p:nvPr/>
        </p:nvSpPr>
        <p:spPr bwMode="auto">
          <a:xfrm>
            <a:off x="539552" y="1340768"/>
            <a:ext cx="8023680" cy="4647426"/>
          </a:xfrm>
          <a:prstGeom prst="rect">
            <a:avLst/>
          </a:prstGeom>
          <a:noFill/>
          <a:ln w="9525">
            <a:noFill/>
            <a:miter lim="800000"/>
            <a:headEnd/>
            <a:tailEnd/>
          </a:ln>
          <a:effectLst/>
        </p:spPr>
        <p:txBody>
          <a:bodyPr wrap="square" anchor="ctr">
            <a:spAutoFit/>
          </a:bodyPr>
          <a:lstStyle/>
          <a:p>
            <a:pPr>
              <a:tabLst>
                <a:tab pos="479425" algn="l"/>
              </a:tabLst>
            </a:pPr>
            <a:r>
              <a:rPr lang="ru-RU" sz="2200" b="1" dirty="0"/>
              <a:t>Данные</a:t>
            </a:r>
            <a:endParaRPr lang="ru-RU" sz="2200" dirty="0"/>
          </a:p>
          <a:p>
            <a:pPr marL="447675">
              <a:tabLst>
                <a:tab pos="479425" algn="l"/>
                <a:tab pos="4572000" algn="l"/>
              </a:tabLst>
            </a:pPr>
            <a:r>
              <a:rPr lang="ru-RU" sz="2200" dirty="0">
                <a:solidFill>
                  <a:schemeClr val="tx1">
                    <a:lumMod val="65000"/>
                    <a:lumOff val="35000"/>
                  </a:schemeClr>
                </a:solidFill>
              </a:rPr>
              <a:t>Число рассчитываемых значений</a:t>
            </a:r>
            <a:r>
              <a:rPr lang="en-US" sz="2200" dirty="0">
                <a:solidFill>
                  <a:schemeClr val="tx1">
                    <a:lumMod val="65000"/>
                    <a:lumOff val="35000"/>
                  </a:schemeClr>
                </a:solidFill>
              </a:rPr>
              <a:t> </a:t>
            </a:r>
            <a:r>
              <a:rPr lang="ru-RU" sz="2200" dirty="0"/>
              <a:t>	</a:t>
            </a:r>
            <a:r>
              <a:rPr lang="en-US" sz="2200" dirty="0">
                <a:solidFill>
                  <a:srgbClr val="0000FF"/>
                </a:solidFill>
                <a:latin typeface="Consolas" panose="020B0609020204030204" pitchFamily="49" charset="0"/>
                <a:cs typeface="Consolas" panose="020B0609020204030204" pitchFamily="49" charset="0"/>
              </a:rPr>
              <a:t>unsigned int </a:t>
            </a:r>
            <a:r>
              <a:rPr lang="en-US" sz="2200" dirty="0">
                <a:solidFill>
                  <a:srgbClr val="000080"/>
                </a:solidFill>
                <a:highlight>
                  <a:srgbClr val="FFFFFF"/>
                </a:highlight>
                <a:latin typeface="Consolas" panose="020B0609020204030204" pitchFamily="49" charset="0"/>
                <a:cs typeface="Consolas" panose="020B0609020204030204" pitchFamily="49" charset="0"/>
              </a:rPr>
              <a:t>n</a:t>
            </a:r>
            <a:endParaRPr lang="ru-RU" sz="2200" dirty="0">
              <a:latin typeface="Consolas" panose="020B0609020204030204" pitchFamily="49" charset="0"/>
              <a:cs typeface="Consolas" panose="020B0609020204030204" pitchFamily="49" charset="0"/>
            </a:endParaRPr>
          </a:p>
          <a:p>
            <a:pPr marL="447675">
              <a:tabLst>
                <a:tab pos="479425" algn="l"/>
                <a:tab pos="4572000" algn="l"/>
              </a:tabLst>
            </a:pPr>
            <a:r>
              <a:rPr lang="ru-RU" sz="2200" dirty="0">
                <a:solidFill>
                  <a:schemeClr val="tx1">
                    <a:lumMod val="65000"/>
                    <a:lumOff val="35000"/>
                  </a:schemeClr>
                </a:solidFill>
              </a:rPr>
              <a:t>Текущее значение аргумента</a:t>
            </a:r>
            <a:r>
              <a:rPr lang="en-US" sz="2200" dirty="0">
                <a:solidFill>
                  <a:schemeClr val="tx1">
                    <a:lumMod val="65000"/>
                    <a:lumOff val="35000"/>
                  </a:schemeClr>
                </a:solidFill>
              </a:rPr>
              <a:t>	</a:t>
            </a:r>
            <a:r>
              <a:rPr lang="en-US" sz="2200" dirty="0">
                <a:solidFill>
                  <a:srgbClr val="0000FF"/>
                </a:solidFill>
                <a:latin typeface="Consolas" panose="020B0609020204030204" pitchFamily="49" charset="0"/>
                <a:cs typeface="Consolas" panose="020B0609020204030204" pitchFamily="49" charset="0"/>
              </a:rPr>
              <a:t>double</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x</a:t>
            </a:r>
            <a:endParaRPr lang="en-US" sz="2200" dirty="0">
              <a:latin typeface="Consolas" panose="020B0609020204030204" pitchFamily="49" charset="0"/>
              <a:cs typeface="Consolas" panose="020B0609020204030204" pitchFamily="49" charset="0"/>
            </a:endParaRPr>
          </a:p>
          <a:p>
            <a:pPr marL="447675">
              <a:tabLst>
                <a:tab pos="479425" algn="l"/>
                <a:tab pos="4572000" algn="l"/>
              </a:tabLst>
            </a:pPr>
            <a:r>
              <a:rPr lang="ru-RU" sz="2200" dirty="0">
                <a:solidFill>
                  <a:schemeClr val="tx1">
                    <a:lumMod val="65000"/>
                    <a:lumOff val="35000"/>
                  </a:schemeClr>
                </a:solidFill>
              </a:rPr>
              <a:t>Текущее значение функции</a:t>
            </a:r>
            <a:r>
              <a:rPr lang="en-US" sz="2200" dirty="0">
                <a:solidFill>
                  <a:schemeClr val="tx1">
                    <a:lumMod val="65000"/>
                    <a:lumOff val="35000"/>
                  </a:schemeClr>
                </a:solidFill>
              </a:rPr>
              <a:t>	</a:t>
            </a:r>
            <a:r>
              <a:rPr lang="en-US" sz="2200" dirty="0">
                <a:solidFill>
                  <a:srgbClr val="0000FF"/>
                </a:solidFill>
                <a:latin typeface="Consolas" panose="020B0609020204030204" pitchFamily="49" charset="0"/>
                <a:cs typeface="Consolas" panose="020B0609020204030204" pitchFamily="49" charset="0"/>
              </a:rPr>
              <a:t>double</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y</a:t>
            </a:r>
            <a:endParaRPr lang="en-US" sz="2200" dirty="0">
              <a:latin typeface="Consolas" panose="020B0609020204030204" pitchFamily="49" charset="0"/>
              <a:cs typeface="Consolas" panose="020B0609020204030204" pitchFamily="49" charset="0"/>
            </a:endParaRPr>
          </a:p>
          <a:p>
            <a:pPr marL="447675">
              <a:tabLst>
                <a:tab pos="479425" algn="l"/>
                <a:tab pos="4572000" algn="l"/>
              </a:tabLst>
            </a:pPr>
            <a:r>
              <a:rPr lang="ru-RU" sz="2200" dirty="0">
                <a:solidFill>
                  <a:schemeClr val="tx1">
                    <a:lumMod val="65000"/>
                    <a:lumOff val="35000"/>
                  </a:schemeClr>
                </a:solidFill>
              </a:rPr>
              <a:t>Приращение аргумента</a:t>
            </a:r>
            <a:r>
              <a:rPr lang="en-US" sz="2200" dirty="0">
                <a:solidFill>
                  <a:schemeClr val="tx1">
                    <a:lumMod val="65000"/>
                    <a:lumOff val="35000"/>
                  </a:schemeClr>
                </a:solidFill>
              </a:rPr>
              <a:t>	</a:t>
            </a:r>
            <a:r>
              <a:rPr lang="en-US" sz="2200" dirty="0">
                <a:solidFill>
                  <a:srgbClr val="0000FF"/>
                </a:solidFill>
                <a:latin typeface="Consolas" panose="020B0609020204030204" pitchFamily="49" charset="0"/>
                <a:cs typeface="Consolas" panose="020B0609020204030204" pitchFamily="49" charset="0"/>
              </a:rPr>
              <a:t>double</a:t>
            </a:r>
            <a:r>
              <a:rPr lang="en-US" sz="2200" dirty="0">
                <a:latin typeface="Consolas" panose="020B0609020204030204" pitchFamily="49" charset="0"/>
                <a:cs typeface="Consolas" panose="020B0609020204030204" pitchFamily="49" charset="0"/>
              </a:rPr>
              <a:t> </a:t>
            </a:r>
            <a:r>
              <a:rPr lang="ru-RU"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delta</a:t>
            </a:r>
            <a:endParaRPr lang="ru-RU" sz="2200" dirty="0">
              <a:latin typeface="Consolas" panose="020B0609020204030204" pitchFamily="49" charset="0"/>
              <a:cs typeface="Consolas" panose="020B0609020204030204" pitchFamily="49" charset="0"/>
            </a:endParaRPr>
          </a:p>
          <a:p>
            <a:pPr marL="447675">
              <a:tabLst>
                <a:tab pos="479425" algn="l"/>
                <a:tab pos="4572000" algn="l"/>
              </a:tabLst>
            </a:pPr>
            <a:r>
              <a:rPr lang="ru-RU" sz="2200" dirty="0">
                <a:solidFill>
                  <a:schemeClr val="tx1">
                    <a:lumMod val="65000"/>
                    <a:lumOff val="35000"/>
                  </a:schemeClr>
                </a:solidFill>
              </a:rPr>
              <a:t>Счетчик </a:t>
            </a:r>
            <a:r>
              <a:rPr lang="en-US" sz="2200" dirty="0">
                <a:solidFill>
                  <a:schemeClr val="tx1">
                    <a:lumMod val="65000"/>
                    <a:lumOff val="35000"/>
                  </a:schemeClr>
                </a:solidFill>
              </a:rPr>
              <a:t>	</a:t>
            </a:r>
            <a:r>
              <a:rPr lang="en-US" sz="2200" dirty="0">
                <a:solidFill>
                  <a:srgbClr val="0000FF"/>
                </a:solidFill>
                <a:latin typeface="Consolas" panose="020B0609020204030204" pitchFamily="49" charset="0"/>
                <a:cs typeface="Consolas" panose="020B0609020204030204" pitchFamily="49" charset="0"/>
              </a:rPr>
              <a:t>unsigned int </a:t>
            </a:r>
            <a:r>
              <a:rPr lang="en-US" sz="2200" dirty="0">
                <a:solidFill>
                  <a:srgbClr val="000080"/>
                </a:solidFill>
                <a:highlight>
                  <a:srgbClr val="FFFFFF"/>
                </a:highlight>
                <a:latin typeface="Consolas" panose="020B0609020204030204" pitchFamily="49" charset="0"/>
                <a:cs typeface="Consolas" panose="020B0609020204030204" pitchFamily="49" charset="0"/>
              </a:rPr>
              <a:t>i</a:t>
            </a:r>
            <a:endParaRPr lang="ru-RU" sz="2200" dirty="0">
              <a:latin typeface="Consolas" panose="020B0609020204030204" pitchFamily="49" charset="0"/>
              <a:cs typeface="Consolas" panose="020B0609020204030204" pitchFamily="49" charset="0"/>
            </a:endParaRPr>
          </a:p>
          <a:p>
            <a:pPr>
              <a:spcBef>
                <a:spcPts val="1200"/>
              </a:spcBef>
              <a:tabLst>
                <a:tab pos="479425" algn="l"/>
              </a:tabLst>
            </a:pPr>
            <a:r>
              <a:rPr lang="ru-RU" sz="2200" b="1" dirty="0"/>
              <a:t>Алгоритм</a:t>
            </a:r>
            <a:endParaRPr lang="ru-RU" sz="2200" dirty="0"/>
          </a:p>
          <a:p>
            <a:pPr marL="180975">
              <a:buClr>
                <a:schemeClr val="tx1"/>
              </a:buClr>
              <a:buFontTx/>
              <a:buAutoNum type="arabicPeriod"/>
              <a:tabLst>
                <a:tab pos="479425" algn="l"/>
              </a:tabLst>
            </a:pPr>
            <a:r>
              <a:rPr lang="en-US" sz="2200" dirty="0">
                <a:solidFill>
                  <a:prstClr val="black"/>
                </a:solidFill>
              </a:rPr>
              <a:t> </a:t>
            </a:r>
            <a:r>
              <a:rPr lang="ru-RU" sz="2200" dirty="0">
                <a:solidFill>
                  <a:schemeClr val="tx1">
                    <a:lumMod val="65000"/>
                    <a:lumOff val="35000"/>
                  </a:schemeClr>
                </a:solidFill>
              </a:rPr>
              <a:t>Задать  число значений  </a:t>
            </a:r>
            <a:r>
              <a:rPr lang="en-US" sz="2200" dirty="0">
                <a:solidFill>
                  <a:srgbClr val="000080"/>
                </a:solidFill>
                <a:highlight>
                  <a:srgbClr val="FFFFFF"/>
                </a:highlight>
                <a:latin typeface="Consolas" panose="020B0609020204030204" pitchFamily="49" charset="0"/>
              </a:rPr>
              <a:t>n</a:t>
            </a:r>
            <a:r>
              <a:rPr lang="ru-RU" sz="2200" dirty="0">
                <a:solidFill>
                  <a:schemeClr val="tx1">
                    <a:lumMod val="65000"/>
                    <a:lumOff val="35000"/>
                  </a:schemeClr>
                </a:solidFill>
              </a:rPr>
              <a:t>  и приращение </a:t>
            </a:r>
            <a:r>
              <a:rPr lang="en-US" sz="2200" dirty="0">
                <a:solidFill>
                  <a:srgbClr val="000080"/>
                </a:solidFill>
                <a:highlight>
                  <a:srgbClr val="FFFFFF"/>
                </a:highlight>
                <a:latin typeface="Consolas" panose="020B0609020204030204" pitchFamily="49" charset="0"/>
              </a:rPr>
              <a:t>delta</a:t>
            </a:r>
            <a:endParaRPr lang="ru-RU" sz="2200" dirty="0">
              <a:solidFill>
                <a:prstClr val="black"/>
              </a:solidFill>
            </a:endParaRPr>
          </a:p>
          <a:p>
            <a:pPr marL="180975" lvl="0">
              <a:buClr>
                <a:schemeClr val="tx1"/>
              </a:buClr>
              <a:buFontTx/>
              <a:buAutoNum type="arabicPeriod"/>
              <a:tabLst>
                <a:tab pos="479425" algn="l"/>
              </a:tabLst>
            </a:pPr>
            <a:r>
              <a:rPr lang="en-US" sz="2200" dirty="0">
                <a:solidFill>
                  <a:prstClr val="black"/>
                </a:solidFill>
              </a:rPr>
              <a:t> </a:t>
            </a:r>
            <a:r>
              <a:rPr lang="ru-RU" sz="2200" dirty="0">
                <a:solidFill>
                  <a:schemeClr val="tx1">
                    <a:lumMod val="65000"/>
                    <a:lumOff val="35000"/>
                  </a:schemeClr>
                </a:solidFill>
              </a:rPr>
              <a:t>Напечатать  шапку таблицы</a:t>
            </a:r>
          </a:p>
          <a:p>
            <a:pPr marL="180975" lvl="0">
              <a:buClr>
                <a:schemeClr val="tx1"/>
              </a:buClr>
              <a:buFontTx/>
              <a:buAutoNum type="arabicPeriod"/>
              <a:tabLst>
                <a:tab pos="479425" algn="l"/>
              </a:tabLst>
            </a:pPr>
            <a:r>
              <a:rPr lang="en-US" sz="2200" dirty="0">
                <a:solidFill>
                  <a:prstClr val="black"/>
                </a:solidFill>
              </a:rPr>
              <a:t> </a:t>
            </a:r>
            <a:r>
              <a:rPr lang="ru-RU" sz="2200" dirty="0">
                <a:solidFill>
                  <a:schemeClr val="tx1">
                    <a:lumMod val="65000"/>
                    <a:lumOff val="35000"/>
                  </a:schemeClr>
                </a:solidFill>
              </a:rPr>
              <a:t>Для всех </a:t>
            </a:r>
            <a:r>
              <a:rPr lang="en-US" sz="2200" dirty="0">
                <a:solidFill>
                  <a:srgbClr val="000080"/>
                </a:solidFill>
                <a:highlight>
                  <a:srgbClr val="FFFFFF"/>
                </a:highlight>
                <a:latin typeface="Consolas" panose="020B0609020204030204" pitchFamily="49" charset="0"/>
              </a:rPr>
              <a:t>i</a:t>
            </a:r>
            <a:r>
              <a:rPr lang="ru-RU" sz="2200" dirty="0">
                <a:solidFill>
                  <a:schemeClr val="tx1">
                    <a:lumMod val="65000"/>
                    <a:lumOff val="35000"/>
                  </a:schemeClr>
                </a:solidFill>
              </a:rPr>
              <a:t> от </a:t>
            </a:r>
            <a:r>
              <a:rPr lang="en-US" sz="2200" dirty="0"/>
              <a:t>0</a:t>
            </a:r>
            <a:r>
              <a:rPr lang="ru-RU" sz="2200" dirty="0">
                <a:solidFill>
                  <a:schemeClr val="tx1">
                    <a:lumMod val="65000"/>
                    <a:lumOff val="35000"/>
                  </a:schemeClr>
                </a:solidFill>
              </a:rPr>
              <a:t> до </a:t>
            </a:r>
            <a:r>
              <a:rPr lang="en-US" sz="2200" dirty="0">
                <a:solidFill>
                  <a:srgbClr val="000080"/>
                </a:solidFill>
                <a:highlight>
                  <a:srgbClr val="FFFFFF"/>
                </a:highlight>
                <a:latin typeface="Consolas" panose="020B0609020204030204" pitchFamily="49" charset="0"/>
              </a:rPr>
              <a:t>n</a:t>
            </a:r>
            <a:r>
              <a:rPr lang="ru-RU" sz="2200" dirty="0">
                <a:solidFill>
                  <a:schemeClr val="tx1">
                    <a:lumMod val="65000"/>
                    <a:lumOff val="35000"/>
                  </a:schemeClr>
                </a:solidFill>
              </a:rPr>
              <a:t> выполнять</a:t>
            </a:r>
            <a:r>
              <a:rPr lang="ru-RU" sz="2200" dirty="0">
                <a:solidFill>
                  <a:prstClr val="black"/>
                </a:solidFill>
              </a:rPr>
              <a:t> </a:t>
            </a:r>
          </a:p>
          <a:p>
            <a:pPr marL="628650">
              <a:buClr>
                <a:schemeClr val="tx1"/>
              </a:buClr>
              <a:tabLst>
                <a:tab pos="479425" algn="l"/>
              </a:tabLst>
            </a:pPr>
            <a:r>
              <a:rPr lang="ru-RU" sz="2200" dirty="0">
                <a:solidFill>
                  <a:prstClr val="black"/>
                </a:solidFill>
              </a:rPr>
              <a:t>3.1. </a:t>
            </a:r>
            <a:r>
              <a:rPr lang="ru-RU" sz="2200" dirty="0">
                <a:solidFill>
                  <a:schemeClr val="tx1">
                    <a:lumMod val="65000"/>
                    <a:lumOff val="35000"/>
                  </a:schemeClr>
                </a:solidFill>
              </a:rPr>
              <a:t>Положить</a:t>
            </a:r>
            <a:r>
              <a:rPr lang="ru-RU" sz="2200" dirty="0">
                <a:solidFill>
                  <a:prstClr val="black"/>
                </a:solidFill>
              </a:rPr>
              <a:t> </a:t>
            </a:r>
            <a:r>
              <a:rPr lang="en-US" sz="2200" dirty="0">
                <a:solidFill>
                  <a:srgbClr val="000080"/>
                </a:solidFill>
                <a:highlight>
                  <a:srgbClr val="FFFFFF"/>
                </a:highlight>
                <a:latin typeface="Consolas" panose="020B0609020204030204" pitchFamily="49" charset="0"/>
              </a:rPr>
              <a:t>x</a:t>
            </a:r>
            <a:r>
              <a:rPr lang="ru-RU" sz="2200" dirty="0">
                <a:solidFill>
                  <a:prstClr val="black"/>
                </a:solidFill>
              </a:rPr>
              <a:t> = </a:t>
            </a:r>
            <a:r>
              <a:rPr lang="en-US" sz="2200" dirty="0">
                <a:solidFill>
                  <a:srgbClr val="000080"/>
                </a:solidFill>
                <a:highlight>
                  <a:srgbClr val="FFFFFF"/>
                </a:highlight>
                <a:latin typeface="Consolas" panose="020B0609020204030204" pitchFamily="49" charset="0"/>
              </a:rPr>
              <a:t>delta * i</a:t>
            </a:r>
            <a:endParaRPr lang="ru-RU" sz="2200" dirty="0">
              <a:solidFill>
                <a:prstClr val="black"/>
              </a:solidFill>
            </a:endParaRPr>
          </a:p>
          <a:p>
            <a:pPr marL="628650">
              <a:buClr>
                <a:schemeClr val="tx1"/>
              </a:buClr>
              <a:tabLst>
                <a:tab pos="479425" algn="l"/>
              </a:tabLst>
            </a:pPr>
            <a:r>
              <a:rPr lang="ru-RU" sz="2200" dirty="0">
                <a:solidFill>
                  <a:prstClr val="black"/>
                </a:solidFill>
              </a:rPr>
              <a:t>3.2. </a:t>
            </a:r>
            <a:r>
              <a:rPr lang="ru-RU" sz="2200" dirty="0">
                <a:solidFill>
                  <a:schemeClr val="tx1">
                    <a:lumMod val="65000"/>
                    <a:lumOff val="35000"/>
                  </a:schemeClr>
                </a:solidFill>
              </a:rPr>
              <a:t>Вычислить</a:t>
            </a:r>
            <a:r>
              <a:rPr lang="ru-RU" sz="2200" dirty="0">
                <a:solidFill>
                  <a:prstClr val="black"/>
                </a:solidFill>
              </a:rPr>
              <a:t> </a:t>
            </a:r>
            <a:r>
              <a:rPr lang="en-US" sz="2200" dirty="0">
                <a:solidFill>
                  <a:srgbClr val="000080"/>
                </a:solidFill>
                <a:highlight>
                  <a:srgbClr val="FFFFFF"/>
                </a:highlight>
                <a:latin typeface="Consolas" panose="020B0609020204030204" pitchFamily="49" charset="0"/>
              </a:rPr>
              <a:t>y</a:t>
            </a:r>
            <a:r>
              <a:rPr lang="ru-RU" sz="2200" dirty="0">
                <a:solidFill>
                  <a:prstClr val="black"/>
                </a:solidFill>
              </a:rPr>
              <a:t> = </a:t>
            </a:r>
            <a:r>
              <a:rPr lang="en-US" sz="2200" i="1" dirty="0">
                <a:solidFill>
                  <a:srgbClr val="880000"/>
                </a:solidFill>
                <a:highlight>
                  <a:srgbClr val="FFFFFF"/>
                </a:highlight>
                <a:latin typeface="Consolas" panose="020B0609020204030204" pitchFamily="49" charset="0"/>
              </a:rPr>
              <a:t>sin</a:t>
            </a:r>
            <a:r>
              <a:rPr lang="ru-RU" sz="2200" dirty="0">
                <a:solidFill>
                  <a:prstClr val="black"/>
                </a:solidFill>
              </a:rPr>
              <a:t>(</a:t>
            </a:r>
            <a:r>
              <a:rPr lang="en-US" sz="2200" dirty="0">
                <a:solidFill>
                  <a:srgbClr val="000080"/>
                </a:solidFill>
                <a:highlight>
                  <a:srgbClr val="FFFFFF"/>
                </a:highlight>
                <a:latin typeface="Consolas" panose="020B0609020204030204" pitchFamily="49" charset="0"/>
              </a:rPr>
              <a:t>x</a:t>
            </a:r>
            <a:r>
              <a:rPr lang="ru-RU" sz="2200" dirty="0">
                <a:solidFill>
                  <a:prstClr val="black"/>
                </a:solidFill>
              </a:rPr>
              <a:t>) </a:t>
            </a:r>
          </a:p>
          <a:p>
            <a:pPr marL="628650">
              <a:buClr>
                <a:schemeClr val="tx1"/>
              </a:buClr>
              <a:tabLst>
                <a:tab pos="479425" algn="l"/>
              </a:tabLst>
            </a:pPr>
            <a:r>
              <a:rPr lang="ru-RU" sz="2200" dirty="0">
                <a:solidFill>
                  <a:prstClr val="black"/>
                </a:solidFill>
              </a:rPr>
              <a:t>3.3. </a:t>
            </a:r>
            <a:r>
              <a:rPr lang="ru-RU" sz="2200" dirty="0">
                <a:solidFill>
                  <a:schemeClr val="tx1">
                    <a:lumMod val="65000"/>
                    <a:lumOff val="35000"/>
                  </a:schemeClr>
                </a:solidFill>
              </a:rPr>
              <a:t>Вывести значения   </a:t>
            </a:r>
            <a:r>
              <a:rPr lang="en-US" sz="2200" dirty="0">
                <a:solidFill>
                  <a:srgbClr val="000080"/>
                </a:solidFill>
                <a:highlight>
                  <a:srgbClr val="FFFFFF"/>
                </a:highlight>
                <a:latin typeface="Consolas" panose="020B0609020204030204" pitchFamily="49" charset="0"/>
              </a:rPr>
              <a:t>x</a:t>
            </a:r>
            <a:r>
              <a:rPr lang="ru-RU" sz="2200" dirty="0">
                <a:solidFill>
                  <a:prstClr val="black"/>
                </a:solidFill>
              </a:rPr>
              <a:t> </a:t>
            </a:r>
            <a:r>
              <a:rPr lang="ru-RU" sz="2200" dirty="0">
                <a:solidFill>
                  <a:schemeClr val="tx1">
                    <a:lumMod val="65000"/>
                    <a:lumOff val="35000"/>
                  </a:schemeClr>
                </a:solidFill>
              </a:rPr>
              <a:t>и</a:t>
            </a:r>
            <a:r>
              <a:rPr lang="ru-RU" sz="2200" dirty="0">
                <a:solidFill>
                  <a:prstClr val="black"/>
                </a:solidFill>
              </a:rPr>
              <a:t> </a:t>
            </a:r>
            <a:r>
              <a:rPr lang="en-US" sz="2200" dirty="0">
                <a:solidFill>
                  <a:srgbClr val="000080"/>
                </a:solidFill>
                <a:highlight>
                  <a:srgbClr val="FFFFFF"/>
                </a:highlight>
                <a:latin typeface="Consolas" panose="020B0609020204030204" pitchFamily="49" charset="0"/>
              </a:rPr>
              <a:t>y</a:t>
            </a:r>
            <a:endParaRPr lang="ru-RU" sz="2200" dirty="0">
              <a:solidFill>
                <a:prstClr val="black"/>
              </a:solidFill>
            </a:endParaRP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18</a:t>
            </a:fld>
            <a:endParaRPr lang="en-US" dirty="0"/>
          </a:p>
        </p:txBody>
      </p:sp>
    </p:spTree>
    <p:extLst>
      <p:ext uri="{BB962C8B-B14F-4D97-AF65-F5344CB8AC3E}">
        <p14:creationId xmlns:p14="http://schemas.microsoft.com/office/powerpoint/2010/main" val="2598328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251520" y="1268760"/>
            <a:ext cx="8892480" cy="5109091"/>
          </a:xfrm>
          <a:prstGeom prst="rect">
            <a:avLst/>
          </a:prstGeom>
          <a:noFill/>
          <a:ln w="9525">
            <a:noFill/>
            <a:miter lim="800000"/>
            <a:headEnd/>
            <a:tailEnd/>
          </a:ln>
          <a:effectLst/>
        </p:spPr>
        <p:txBody>
          <a:bodyPr wrap="square" anchor="t" anchorCtr="0">
            <a:spAutoFit/>
          </a:bodyPr>
          <a:lstStyle/>
          <a:p>
            <a:pPr>
              <a:lnSpc>
                <a:spcPct val="90000"/>
              </a:lnSpc>
            </a:pP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FF"/>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 const</a:t>
            </a: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unsigned</a:t>
            </a:r>
            <a:r>
              <a:rPr lang="ru-RU"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ru-RU"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N</a:t>
            </a:r>
            <a:r>
              <a:rPr lang="ru-RU" sz="2000" dirty="0">
                <a:solidFill>
                  <a:srgbClr val="000000"/>
                </a:solidFill>
                <a:highlight>
                  <a:srgbClr val="FFFFFF"/>
                </a:highlight>
                <a:latin typeface="Consolas" panose="020B0609020204030204" pitchFamily="49" charset="0"/>
              </a:rPr>
              <a:t> = 11; </a:t>
            </a:r>
            <a:r>
              <a:rPr lang="ru-RU" sz="2000" dirty="0">
                <a:solidFill>
                  <a:srgbClr val="008000"/>
                </a:solidFill>
                <a:highlight>
                  <a:srgbClr val="FFFFFF"/>
                </a:highlight>
                <a:latin typeface="Consolas" panose="020B0609020204030204" pitchFamily="49" charset="0"/>
              </a:rPr>
              <a:t>// количество строк в таблице</a:t>
            </a:r>
            <a:endParaRPr lang="ru-RU" sz="2000" dirty="0">
              <a:solidFill>
                <a:srgbClr val="000000"/>
              </a:solidFill>
              <a:highlight>
                <a:srgbClr val="FFFFFF"/>
              </a:highlight>
              <a:latin typeface="Consolas" panose="020B0609020204030204" pitchFamily="49" charset="0"/>
            </a:endParaRP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const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delta</a:t>
            </a:r>
            <a:r>
              <a:rPr lang="en-US" sz="2000" dirty="0">
                <a:solidFill>
                  <a:srgbClr val="000000"/>
                </a:solidFill>
                <a:highlight>
                  <a:srgbClr val="FFFFFF"/>
                </a:highlight>
                <a:latin typeface="Consolas" panose="020B0609020204030204" pitchFamily="49" charset="0"/>
              </a:rPr>
              <a:t> = 0.1;</a:t>
            </a:r>
          </a:p>
          <a:p>
            <a:pPr>
              <a:lnSpc>
                <a:spcPct val="90000"/>
              </a:lnSpc>
            </a:pPr>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dirty="0">
                <a:solidFill>
                  <a:srgbClr val="800000"/>
                </a:solidFill>
                <a:highlight>
                  <a:srgbClr val="FFFFFF"/>
                </a:highlight>
                <a:latin typeface="Consolas" panose="020B0609020204030204" pitchFamily="49" charset="0"/>
              </a:rPr>
              <a:t>"       x                y"</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dirty="0">
                <a:solidFill>
                  <a:srgbClr val="8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pPr>
              <a:lnSpc>
                <a:spcPct val="90000"/>
              </a:lnSpc>
              <a:spcBef>
                <a:spcPts val="1200"/>
              </a:spcBef>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unsigned</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 0;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&lt;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double</a:t>
            </a:r>
            <a:r>
              <a:rPr lang="ru-RU"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x</a:t>
            </a:r>
            <a:r>
              <a:rPr lang="ru-RU" sz="2000" dirty="0">
                <a:solidFill>
                  <a:srgbClr val="000000"/>
                </a:solidFill>
                <a:highlight>
                  <a:srgbClr val="FFFFFF"/>
                </a:highlight>
                <a:latin typeface="Consolas" panose="020B0609020204030204" pitchFamily="49" charset="0"/>
              </a:rPr>
              <a:t> = </a:t>
            </a:r>
            <a:r>
              <a:rPr lang="ru-RU" sz="2000" dirty="0">
                <a:solidFill>
                  <a:srgbClr val="000080"/>
                </a:solidFill>
                <a:highlight>
                  <a:srgbClr val="FFFFFF"/>
                </a:highlight>
                <a:latin typeface="Consolas" panose="020B0609020204030204" pitchFamily="49" charset="0"/>
              </a:rPr>
              <a:t>delta</a:t>
            </a:r>
            <a:r>
              <a:rPr lang="ru-RU" sz="2000" dirty="0">
                <a:solidFill>
                  <a:srgbClr val="000000"/>
                </a:solidFill>
                <a:highlight>
                  <a:srgbClr val="FFFFFF"/>
                </a:highlight>
                <a:latin typeface="Consolas" panose="020B0609020204030204" pitchFamily="49" charset="0"/>
              </a:rPr>
              <a:t> * </a:t>
            </a:r>
            <a:r>
              <a:rPr lang="ru-RU" sz="2000" dirty="0">
                <a:solidFill>
                  <a:srgbClr val="000080"/>
                </a:solidFill>
                <a:highlight>
                  <a:srgbClr val="FFFFFF"/>
                </a:highlight>
                <a:latin typeface="Consolas" panose="020B0609020204030204" pitchFamily="49" charset="0"/>
              </a:rPr>
              <a:t>i</a:t>
            </a:r>
            <a:r>
              <a:rPr lang="ru-RU"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переменные x и y вне цикла</a:t>
            </a:r>
          </a:p>
          <a:p>
            <a:pPr>
              <a:lnSpc>
                <a:spcPct val="90000"/>
              </a:lnSpc>
            </a:pPr>
            <a:r>
              <a:rPr lang="ru-RU" sz="2000" dirty="0">
                <a:solidFill>
                  <a:srgbClr val="008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не требуются</a:t>
            </a:r>
            <a:endParaRPr lang="ru-RU" sz="2000" dirty="0">
              <a:solidFill>
                <a:srgbClr val="000000"/>
              </a:solidFill>
              <a:highlight>
                <a:srgbClr val="FFFFFF"/>
              </a:highlight>
              <a:latin typeface="Consolas" panose="020B0609020204030204" pitchFamily="49" charset="0"/>
            </a:endParaRP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 = </a:t>
            </a:r>
            <a:r>
              <a:rPr lang="en-US" sz="2000" i="1" dirty="0">
                <a:solidFill>
                  <a:srgbClr val="880000"/>
                </a:solidFill>
                <a:highlight>
                  <a:srgbClr val="FFFFFF"/>
                </a:highlight>
                <a:latin typeface="Consolas" panose="020B0609020204030204" pitchFamily="49" charset="0"/>
              </a:rPr>
              <a:t>sin</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a:t>
            </a:r>
            <a:r>
              <a:rPr lang="ru-RU"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поэтому они объявляются</a:t>
            </a:r>
            <a:endParaRPr lang="en-US" sz="2000" dirty="0">
              <a:solidFill>
                <a:srgbClr val="008000"/>
              </a:solidFill>
              <a:highlight>
                <a:srgbClr val="FFFFFF"/>
              </a:highlight>
              <a:latin typeface="Consolas" panose="020B0609020204030204" pitchFamily="49" charset="0"/>
            </a:endParaRPr>
          </a:p>
          <a:p>
            <a:pPr>
              <a:lnSpc>
                <a:spcPct val="90000"/>
              </a:lnSpc>
            </a:pPr>
            <a:r>
              <a:rPr lang="en-US" sz="2000" dirty="0">
                <a:solidFill>
                  <a:srgbClr val="008000"/>
                </a:solidFill>
                <a:highlight>
                  <a:srgbClr val="FFFFFF"/>
                </a:highlight>
                <a:latin typeface="Consolas" panose="020B0609020204030204" pitchFamily="49" charset="0"/>
              </a:rPr>
              <a:t>                            // </a:t>
            </a:r>
            <a:r>
              <a:rPr lang="ru-RU" sz="2000" dirty="0">
                <a:solidFill>
                  <a:srgbClr val="008000"/>
                </a:solidFill>
                <a:highlight>
                  <a:srgbClr val="FFFFFF"/>
                </a:highlight>
                <a:latin typeface="Consolas" panose="020B0609020204030204" pitchFamily="49" charset="0"/>
              </a:rPr>
              <a:t>внутри цикла</a:t>
            </a:r>
            <a:endParaRPr lang="en-US" sz="2000" dirty="0">
              <a:solidFill>
                <a:srgbClr val="000000"/>
              </a:solidFill>
              <a:highlight>
                <a:srgbClr val="FFFFFF"/>
              </a:highlight>
              <a:latin typeface="Consolas" panose="020B0609020204030204" pitchFamily="49" charset="0"/>
            </a:endParaRPr>
          </a:p>
          <a:p>
            <a:pPr>
              <a:lnSpc>
                <a:spcPct val="90000"/>
              </a:lnSpc>
            </a:pPr>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setw</a:t>
            </a:r>
            <a:r>
              <a:rPr lang="en-US" sz="2000" dirty="0">
                <a:solidFill>
                  <a:srgbClr val="000000"/>
                </a:solidFill>
                <a:highlight>
                  <a:srgbClr val="FFFFFF"/>
                </a:highlight>
                <a:latin typeface="Consolas" panose="020B0609020204030204" pitchFamily="49" charset="0"/>
              </a:rPr>
              <a:t>(8) &lt;&lt;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setw</a:t>
            </a:r>
            <a:r>
              <a:rPr lang="en-US" sz="2000" dirty="0">
                <a:solidFill>
                  <a:srgbClr val="000000"/>
                </a:solidFill>
                <a:highlight>
                  <a:srgbClr val="FFFFFF"/>
                </a:highlight>
                <a:latin typeface="Consolas" panose="020B0609020204030204" pitchFamily="49" charset="0"/>
              </a:rPr>
              <a:t>(15) &lt;&lt;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 }</a:t>
            </a:r>
          </a:p>
          <a:p>
            <a:pPr>
              <a:lnSpc>
                <a:spcPct val="90000"/>
              </a:lnSpc>
              <a:spcBef>
                <a:spcPts val="1200"/>
              </a:spcBef>
            </a:pP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_getch</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pPr>
              <a:lnSpc>
                <a:spcPct val="90000"/>
              </a:lnSpc>
            </a:pPr>
            <a:r>
              <a:rPr lang="ru-RU" sz="2000" dirty="0">
                <a:solidFill>
                  <a:srgbClr val="000000"/>
                </a:solidFill>
                <a:highlight>
                  <a:srgbClr val="FFFFFF"/>
                </a:highlight>
                <a:latin typeface="Consolas" panose="020B0609020204030204" pitchFamily="49" charset="0"/>
              </a:rPr>
              <a:t>}</a:t>
            </a:r>
          </a:p>
        </p:txBody>
      </p:sp>
      <p:sp>
        <p:nvSpPr>
          <p:cNvPr id="30" name="Заголовок 4"/>
          <p:cNvSpPr txBox="1">
            <a:spLocks/>
          </p:cNvSpPr>
          <p:nvPr/>
        </p:nvSpPr>
        <p:spPr>
          <a:xfrm>
            <a:off x="251520" y="116632"/>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for</a:t>
            </a:r>
            <a:br>
              <a:rPr lang="ru-RU" dirty="0">
                <a:solidFill>
                  <a:schemeClr val="tx1">
                    <a:lumMod val="50000"/>
                    <a:lumOff val="50000"/>
                  </a:schemeClr>
                </a:solidFill>
              </a:rPr>
            </a:br>
            <a:r>
              <a:rPr lang="ru-RU" dirty="0">
                <a:solidFill>
                  <a:schemeClr val="tx1">
                    <a:lumMod val="50000"/>
                    <a:lumOff val="50000"/>
                  </a:schemeClr>
                </a:solidFill>
              </a:rPr>
              <a:t>Алгоритм на </a:t>
            </a:r>
            <a:r>
              <a:rPr lang="en-US" dirty="0">
                <a:solidFill>
                  <a:schemeClr val="tx1">
                    <a:lumMod val="50000"/>
                    <a:lumOff val="50000"/>
                  </a:schemeClr>
                </a:solidFill>
              </a:rPr>
              <a:t>C++</a:t>
            </a:r>
            <a:endParaRPr lang="ru-RU" dirty="0">
              <a:solidFill>
                <a:schemeClr val="tx1">
                  <a:lumMod val="50000"/>
                  <a:lumOff val="50000"/>
                </a:schemeClr>
              </a:solidFill>
            </a:endParaRP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19</a:t>
            </a:fld>
            <a:endParaRPr lang="en-US" dirty="0"/>
          </a:p>
        </p:txBody>
      </p:sp>
    </p:spTree>
    <p:extLst>
      <p:ext uri="{BB962C8B-B14F-4D97-AF65-F5344CB8AC3E}">
        <p14:creationId xmlns:p14="http://schemas.microsoft.com/office/powerpoint/2010/main" val="266882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251520" y="188640"/>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do while</a:t>
            </a:r>
            <a:br>
              <a:rPr lang="ru-RU" dirty="0">
                <a:solidFill>
                  <a:schemeClr val="tx1">
                    <a:lumMod val="50000"/>
                    <a:lumOff val="50000"/>
                  </a:schemeClr>
                </a:solidFill>
              </a:rPr>
            </a:br>
            <a:r>
              <a:rPr lang="ru-RU" dirty="0">
                <a:solidFill>
                  <a:schemeClr val="tx1">
                    <a:lumMod val="50000"/>
                    <a:lumOff val="50000"/>
                  </a:schemeClr>
                </a:solidFill>
              </a:rPr>
              <a:t>Алгоритм на псевдокоде</a:t>
            </a:r>
          </a:p>
        </p:txBody>
      </p:sp>
      <p:sp>
        <p:nvSpPr>
          <p:cNvPr id="19" name="Rectangle 4"/>
          <p:cNvSpPr>
            <a:spLocks noChangeArrowheads="1"/>
          </p:cNvSpPr>
          <p:nvPr/>
        </p:nvSpPr>
        <p:spPr bwMode="auto">
          <a:xfrm>
            <a:off x="755576" y="1423810"/>
            <a:ext cx="8023680" cy="4647426"/>
          </a:xfrm>
          <a:prstGeom prst="rect">
            <a:avLst/>
          </a:prstGeom>
          <a:noFill/>
          <a:ln w="9525">
            <a:noFill/>
            <a:miter lim="800000"/>
            <a:headEnd/>
            <a:tailEnd/>
          </a:ln>
          <a:effectLst/>
        </p:spPr>
        <p:txBody>
          <a:bodyPr wrap="square" anchor="ctr">
            <a:spAutoFit/>
          </a:bodyPr>
          <a:lstStyle/>
          <a:p>
            <a:pPr>
              <a:tabLst>
                <a:tab pos="479425" algn="l"/>
              </a:tabLst>
            </a:pPr>
            <a:r>
              <a:rPr lang="ru-RU" sz="2200" b="1" dirty="0"/>
              <a:t>Данные</a:t>
            </a:r>
            <a:endParaRPr lang="ru-RU" sz="2200" dirty="0"/>
          </a:p>
          <a:p>
            <a:pPr>
              <a:tabLst>
                <a:tab pos="479425" algn="l"/>
                <a:tab pos="3497263" algn="l"/>
              </a:tabLst>
            </a:pPr>
            <a:r>
              <a:rPr lang="ru-RU" sz="2200" b="1" dirty="0"/>
              <a:t>	</a:t>
            </a:r>
            <a:r>
              <a:rPr lang="ru-RU" sz="2200" dirty="0">
                <a:solidFill>
                  <a:schemeClr val="tx1">
                    <a:lumMod val="65000"/>
                    <a:lumOff val="35000"/>
                  </a:schemeClr>
                </a:solidFill>
              </a:rPr>
              <a:t>Заданная точность</a:t>
            </a:r>
            <a:r>
              <a:rPr lang="en-US" sz="2200" dirty="0"/>
              <a:t>	</a:t>
            </a:r>
            <a:r>
              <a:rPr lang="en-US" sz="2200" dirty="0">
                <a:solidFill>
                  <a:srgbClr val="0000FF"/>
                </a:solidFill>
                <a:latin typeface="Consolas" panose="020B0609020204030204" pitchFamily="49" charset="0"/>
                <a:cs typeface="Consolas" panose="020B0609020204030204" pitchFamily="49" charset="0"/>
              </a:rPr>
              <a:t>float</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err_max</a:t>
            </a:r>
            <a:endParaRPr lang="ru-RU" sz="2200" dirty="0">
              <a:latin typeface="Consolas" panose="020B0609020204030204" pitchFamily="49" charset="0"/>
              <a:cs typeface="Consolas" panose="020B0609020204030204" pitchFamily="49" charset="0"/>
            </a:endParaRPr>
          </a:p>
          <a:p>
            <a:pPr>
              <a:tabLst>
                <a:tab pos="479425" algn="l"/>
                <a:tab pos="3497263" algn="l"/>
              </a:tabLst>
            </a:pPr>
            <a:r>
              <a:rPr lang="en-US" sz="2200" dirty="0"/>
              <a:t>	</a:t>
            </a:r>
            <a:r>
              <a:rPr lang="ru-RU" sz="2200" dirty="0">
                <a:solidFill>
                  <a:schemeClr val="tx1">
                    <a:lumMod val="65000"/>
                    <a:lumOff val="35000"/>
                  </a:schemeClr>
                </a:solidFill>
              </a:rPr>
              <a:t>Текущая погрешность</a:t>
            </a:r>
            <a:r>
              <a:rPr lang="en-US" sz="2200" dirty="0"/>
              <a:t>	</a:t>
            </a:r>
            <a:r>
              <a:rPr lang="en-US" sz="2200" dirty="0">
                <a:solidFill>
                  <a:srgbClr val="0000FF"/>
                </a:solidFill>
                <a:latin typeface="Consolas" panose="020B0609020204030204" pitchFamily="49" charset="0"/>
                <a:cs typeface="Consolas" panose="020B0609020204030204" pitchFamily="49" charset="0"/>
              </a:rPr>
              <a:t>float</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err_cur</a:t>
            </a:r>
            <a:endParaRPr lang="ru-RU" sz="2200" dirty="0"/>
          </a:p>
          <a:p>
            <a:pPr>
              <a:tabLst>
                <a:tab pos="479425" algn="l"/>
                <a:tab pos="3497263" algn="l"/>
              </a:tabLst>
            </a:pPr>
            <a:r>
              <a:rPr lang="en-US" sz="2200" dirty="0"/>
              <a:t>	</a:t>
            </a:r>
            <a:r>
              <a:rPr lang="ru-RU" sz="2200" dirty="0">
                <a:solidFill>
                  <a:schemeClr val="tx1">
                    <a:lumMod val="65000"/>
                    <a:lumOff val="35000"/>
                  </a:schemeClr>
                </a:solidFill>
              </a:rPr>
              <a:t>Текущее значение </a:t>
            </a:r>
            <a:r>
              <a:rPr lang="en-US" sz="2200" i="1" dirty="0" err="1"/>
              <a:t>x</a:t>
            </a:r>
            <a:r>
              <a:rPr lang="en-US" sz="2200" i="1" baseline="-25000" dirty="0" err="1"/>
              <a:t>n</a:t>
            </a:r>
            <a:r>
              <a:rPr lang="ru-RU" sz="2200" i="1" baseline="-25000" dirty="0"/>
              <a:t>-1</a:t>
            </a:r>
            <a:r>
              <a:rPr lang="en-US" sz="2200" dirty="0"/>
              <a:t>	</a:t>
            </a:r>
            <a:r>
              <a:rPr lang="en-US" sz="2200" dirty="0">
                <a:solidFill>
                  <a:srgbClr val="0000FF"/>
                </a:solidFill>
                <a:latin typeface="Consolas" panose="020B0609020204030204" pitchFamily="49" charset="0"/>
                <a:cs typeface="Consolas" panose="020B0609020204030204" pitchFamily="49" charset="0"/>
              </a:rPr>
              <a:t>float</a:t>
            </a:r>
            <a:r>
              <a:rPr lang="en-US" sz="2200" dirty="0">
                <a:latin typeface="Consolas" panose="020B0609020204030204" pitchFamily="49" charset="0"/>
                <a:cs typeface="Consolas" panose="020B0609020204030204" pitchFamily="49" charset="0"/>
              </a:rPr>
              <a:t> </a:t>
            </a:r>
            <a:r>
              <a:rPr lang="ru-RU" sz="2200" dirty="0">
                <a:solidFill>
                  <a:srgbClr val="000080"/>
                </a:solidFill>
                <a:highlight>
                  <a:srgbClr val="FFFFFF"/>
                </a:highlight>
                <a:latin typeface="Consolas" panose="020B0609020204030204" pitchFamily="49" charset="0"/>
                <a:cs typeface="Consolas" panose="020B0609020204030204" pitchFamily="49" charset="0"/>
              </a:rPr>
              <a:t>x</a:t>
            </a:r>
            <a:endParaRPr lang="ru-RU" sz="2200" dirty="0"/>
          </a:p>
          <a:p>
            <a:pPr>
              <a:tabLst>
                <a:tab pos="479425" algn="l"/>
                <a:tab pos="3497263" algn="l"/>
              </a:tabLst>
            </a:pPr>
            <a:r>
              <a:rPr lang="en-US" sz="2200" dirty="0"/>
              <a:t>	</a:t>
            </a:r>
            <a:r>
              <a:rPr lang="ru-RU" sz="2200" dirty="0">
                <a:solidFill>
                  <a:schemeClr val="tx1">
                    <a:lumMod val="65000"/>
                    <a:lumOff val="35000"/>
                  </a:schemeClr>
                </a:solidFill>
              </a:rPr>
              <a:t>Текущее значение </a:t>
            </a:r>
            <a:r>
              <a:rPr lang="en-US" sz="2200" i="1" dirty="0"/>
              <a:t>f</a:t>
            </a:r>
            <a:r>
              <a:rPr lang="ru-RU" sz="2200" i="1" dirty="0"/>
              <a:t>(</a:t>
            </a:r>
            <a:r>
              <a:rPr lang="en-US" sz="2200" i="1" dirty="0" err="1"/>
              <a:t>x</a:t>
            </a:r>
            <a:r>
              <a:rPr lang="en-US" sz="2200" i="1" baseline="-25000" dirty="0" err="1"/>
              <a:t>n</a:t>
            </a:r>
            <a:r>
              <a:rPr lang="ru-RU" sz="2200" i="1" baseline="-25000" dirty="0"/>
              <a:t>-1</a:t>
            </a:r>
            <a:r>
              <a:rPr lang="ru-RU" sz="2200" i="1" dirty="0"/>
              <a:t>)</a:t>
            </a:r>
            <a:r>
              <a:rPr lang="en-US" sz="2200" dirty="0"/>
              <a:t>	</a:t>
            </a:r>
            <a:r>
              <a:rPr lang="en-US" sz="2200" dirty="0">
                <a:solidFill>
                  <a:srgbClr val="0000FF"/>
                </a:solidFill>
                <a:latin typeface="Consolas" panose="020B0609020204030204" pitchFamily="49" charset="0"/>
                <a:cs typeface="Consolas" panose="020B0609020204030204" pitchFamily="49" charset="0"/>
              </a:rPr>
              <a:t>float</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y</a:t>
            </a:r>
            <a:endParaRPr lang="ru-RU" sz="2200" dirty="0"/>
          </a:p>
          <a:p>
            <a:pPr>
              <a:spcBef>
                <a:spcPts val="1200"/>
              </a:spcBef>
              <a:tabLst>
                <a:tab pos="479425" algn="l"/>
              </a:tabLst>
            </a:pPr>
            <a:r>
              <a:rPr lang="ru-RU" sz="2200" b="1" dirty="0"/>
              <a:t>Алгоритм</a:t>
            </a:r>
            <a:endParaRPr lang="ru-RU" sz="2200" dirty="0"/>
          </a:p>
          <a:p>
            <a:pPr marL="268288">
              <a:tabLst>
                <a:tab pos="479425" algn="l"/>
              </a:tabLst>
            </a:pPr>
            <a:r>
              <a:rPr lang="ru-RU" sz="2200" dirty="0"/>
              <a:t>1. </a:t>
            </a:r>
            <a:r>
              <a:rPr lang="ru-RU" sz="2200" dirty="0">
                <a:solidFill>
                  <a:schemeClr val="tx1">
                    <a:lumMod val="65000"/>
                    <a:lumOff val="35000"/>
                  </a:schemeClr>
                </a:solidFill>
              </a:rPr>
              <a:t>Ввести</a:t>
            </a:r>
            <a:r>
              <a:rPr lang="ru-RU" sz="2200" dirty="0"/>
              <a:t> </a:t>
            </a:r>
            <a:r>
              <a:rPr lang="ru-RU" sz="2200" dirty="0">
                <a:solidFill>
                  <a:srgbClr val="000080"/>
                </a:solidFill>
                <a:highlight>
                  <a:srgbClr val="FFFFFF"/>
                </a:highlight>
                <a:latin typeface="Consolas" panose="020B0609020204030204" pitchFamily="49" charset="0"/>
                <a:cs typeface="Consolas" panose="020B0609020204030204" pitchFamily="49" charset="0"/>
              </a:rPr>
              <a:t>x</a:t>
            </a:r>
            <a:r>
              <a:rPr lang="ru-RU" sz="2200" dirty="0">
                <a:latin typeface="Consolas" panose="020B0609020204030204" pitchFamily="49" charset="0"/>
                <a:cs typeface="Consolas" panose="020B0609020204030204" pitchFamily="49" charset="0"/>
              </a:rPr>
              <a:t> =</a:t>
            </a:r>
            <a:r>
              <a:rPr lang="ru-RU" sz="2200" dirty="0">
                <a:solidFill>
                  <a:srgbClr val="000080"/>
                </a:solidFill>
                <a:highlight>
                  <a:srgbClr val="FFFFFF"/>
                </a:highlight>
                <a:latin typeface="Consolas" panose="020B0609020204030204" pitchFamily="49" charset="0"/>
                <a:cs typeface="Consolas" panose="020B0609020204030204" pitchFamily="49" charset="0"/>
              </a:rPr>
              <a:t> x</a:t>
            </a:r>
            <a:r>
              <a:rPr lang="ru-RU" sz="2200" baseline="-25000" dirty="0">
                <a:latin typeface="Consolas" panose="020B0609020204030204" pitchFamily="49" charset="0"/>
                <a:cs typeface="Consolas" panose="020B0609020204030204" pitchFamily="49" charset="0"/>
              </a:rPr>
              <a:t>0</a:t>
            </a:r>
            <a:r>
              <a:rPr lang="ru-RU"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err_max</a:t>
            </a:r>
            <a:r>
              <a:rPr lang="ru-RU" sz="2200" dirty="0"/>
              <a:t> </a:t>
            </a:r>
            <a:endParaRPr lang="en-US" sz="2200" dirty="0"/>
          </a:p>
          <a:p>
            <a:pPr marL="268288">
              <a:tabLst>
                <a:tab pos="536575" algn="l"/>
              </a:tabLst>
            </a:pPr>
            <a:r>
              <a:rPr lang="en-US" sz="2200" dirty="0"/>
              <a:t>2</a:t>
            </a:r>
            <a:r>
              <a:rPr lang="ru-RU" sz="2200" dirty="0"/>
              <a:t>. </a:t>
            </a:r>
            <a:r>
              <a:rPr lang="ru-RU" sz="2200" dirty="0">
                <a:solidFill>
                  <a:srgbClr val="0000FF"/>
                </a:solidFill>
              </a:rPr>
              <a:t>Выполнять</a:t>
            </a:r>
            <a:r>
              <a:rPr lang="ru-RU" sz="2200" dirty="0">
                <a:solidFill>
                  <a:schemeClr val="tx1">
                    <a:lumMod val="65000"/>
                    <a:lumOff val="35000"/>
                  </a:schemeClr>
                </a:solidFill>
              </a:rPr>
              <a:t>:</a:t>
            </a:r>
          </a:p>
          <a:p>
            <a:pPr marL="809625">
              <a:tabLst>
                <a:tab pos="809625" algn="l"/>
              </a:tabLst>
            </a:pPr>
            <a:r>
              <a:rPr lang="ru-RU" sz="2200" dirty="0"/>
              <a:t>2.1. </a:t>
            </a:r>
            <a:r>
              <a:rPr lang="ru-RU" sz="2200" dirty="0">
                <a:solidFill>
                  <a:schemeClr val="tx1">
                    <a:lumMod val="65000"/>
                    <a:lumOff val="35000"/>
                  </a:schemeClr>
                </a:solidFill>
              </a:rPr>
              <a:t>Вычислить</a:t>
            </a:r>
            <a:r>
              <a:rPr lang="ru-RU" sz="2200" dirty="0"/>
              <a:t> </a:t>
            </a:r>
            <a:r>
              <a:rPr lang="en-US" sz="2200" dirty="0">
                <a:solidFill>
                  <a:srgbClr val="000080"/>
                </a:solidFill>
                <a:highlight>
                  <a:srgbClr val="FFFFFF"/>
                </a:highlight>
                <a:latin typeface="Consolas" panose="020B0609020204030204" pitchFamily="49" charset="0"/>
                <a:cs typeface="Consolas" panose="020B0609020204030204" pitchFamily="49" charset="0"/>
              </a:rPr>
              <a:t>y</a:t>
            </a:r>
            <a:r>
              <a:rPr lang="ru-RU" sz="2200" dirty="0">
                <a:latin typeface="Consolas" panose="020B0609020204030204" pitchFamily="49" charset="0"/>
                <a:cs typeface="Consolas" panose="020B0609020204030204" pitchFamily="49" charset="0"/>
              </a:rPr>
              <a:t> = </a:t>
            </a:r>
            <a:r>
              <a:rPr lang="en-US" sz="2200" i="1" dirty="0">
                <a:solidFill>
                  <a:srgbClr val="880000"/>
                </a:solidFill>
                <a:highlight>
                  <a:srgbClr val="FFFFFF"/>
                </a:highlight>
                <a:latin typeface="Consolas" panose="020B0609020204030204" pitchFamily="49" charset="0"/>
              </a:rPr>
              <a:t>cos</a:t>
            </a:r>
            <a:r>
              <a:rPr lang="ru-RU" sz="2200" dirty="0">
                <a:latin typeface="Consolas" panose="020B0609020204030204" pitchFamily="49" charset="0"/>
                <a:cs typeface="Consolas" panose="020B0609020204030204" pitchFamily="49" charset="0"/>
              </a:rPr>
              <a:t>(</a:t>
            </a:r>
            <a:r>
              <a:rPr lang="ru-RU" sz="2200" dirty="0">
                <a:solidFill>
                  <a:srgbClr val="000080"/>
                </a:solidFill>
                <a:highlight>
                  <a:srgbClr val="FFFFFF"/>
                </a:highlight>
                <a:latin typeface="Consolas" panose="020B0609020204030204" pitchFamily="49" charset="0"/>
                <a:cs typeface="Consolas" panose="020B0609020204030204" pitchFamily="49" charset="0"/>
              </a:rPr>
              <a:t>x</a:t>
            </a:r>
            <a:r>
              <a:rPr lang="ru-RU" sz="2200" dirty="0">
                <a:latin typeface="Consolas" panose="020B0609020204030204" pitchFamily="49" charset="0"/>
                <a:cs typeface="Consolas" panose="020B0609020204030204" pitchFamily="49" charset="0"/>
              </a:rPr>
              <a:t>)</a:t>
            </a:r>
          </a:p>
          <a:p>
            <a:pPr marL="809625" lvl="1">
              <a:tabLst>
                <a:tab pos="809625" algn="l"/>
              </a:tabLst>
            </a:pPr>
            <a:r>
              <a:rPr lang="ru-RU" sz="2200" dirty="0"/>
              <a:t>2</a:t>
            </a:r>
            <a:r>
              <a:rPr lang="en-US" sz="2200" dirty="0"/>
              <a:t>.2. </a:t>
            </a:r>
            <a:r>
              <a:rPr lang="ru-RU" sz="2200" dirty="0">
                <a:solidFill>
                  <a:schemeClr val="tx1">
                    <a:lumMod val="65000"/>
                    <a:lumOff val="35000"/>
                  </a:schemeClr>
                </a:solidFill>
              </a:rPr>
              <a:t>Вычислить</a:t>
            </a:r>
            <a:r>
              <a:rPr lang="en-US" sz="2200" dirty="0"/>
              <a:t> </a:t>
            </a:r>
            <a:r>
              <a:rPr lang="en-US" sz="2200" dirty="0">
                <a:solidFill>
                  <a:srgbClr val="000080"/>
                </a:solidFill>
                <a:highlight>
                  <a:srgbClr val="FFFFFF"/>
                </a:highlight>
                <a:latin typeface="Consolas" panose="020B0609020204030204" pitchFamily="49" charset="0"/>
                <a:cs typeface="Consolas" panose="020B0609020204030204" pitchFamily="49" charset="0"/>
              </a:rPr>
              <a:t>err_cur</a:t>
            </a:r>
            <a:r>
              <a:rPr lang="ru-RU" sz="2200" dirty="0">
                <a:latin typeface="Consolas" panose="020B0609020204030204" pitchFamily="49" charset="0"/>
                <a:cs typeface="Consolas" panose="020B0609020204030204" pitchFamily="49" charset="0"/>
              </a:rPr>
              <a:t> = |</a:t>
            </a:r>
            <a:r>
              <a:rPr lang="ru-RU" sz="2200" dirty="0">
                <a:solidFill>
                  <a:srgbClr val="000080"/>
                </a:solidFill>
                <a:highlight>
                  <a:srgbClr val="FFFFFF"/>
                </a:highlight>
                <a:latin typeface="Consolas" panose="020B0609020204030204" pitchFamily="49" charset="0"/>
                <a:cs typeface="Consolas" panose="020B0609020204030204" pitchFamily="49" charset="0"/>
              </a:rPr>
              <a:t>x </a:t>
            </a:r>
            <a:r>
              <a:rPr lang="ru-RU"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y</a:t>
            </a:r>
            <a:r>
              <a:rPr lang="ru-RU" sz="2200" dirty="0">
                <a:latin typeface="Consolas" panose="020B0609020204030204" pitchFamily="49" charset="0"/>
                <a:cs typeface="Consolas" panose="020B0609020204030204" pitchFamily="49" charset="0"/>
              </a:rPr>
              <a:t>|</a:t>
            </a:r>
          </a:p>
          <a:p>
            <a:pPr marL="809625" lvl="1">
              <a:tabLst>
                <a:tab pos="809625" algn="l"/>
              </a:tabLst>
            </a:pPr>
            <a:r>
              <a:rPr lang="ru-RU" sz="2200" dirty="0"/>
              <a:t>2</a:t>
            </a:r>
            <a:r>
              <a:rPr lang="en-US" sz="2200" dirty="0"/>
              <a:t>.3. </a:t>
            </a:r>
            <a:r>
              <a:rPr lang="ru-RU" sz="2200" dirty="0">
                <a:solidFill>
                  <a:schemeClr val="tx1">
                    <a:lumMod val="65000"/>
                    <a:lumOff val="35000"/>
                  </a:schemeClr>
                </a:solidFill>
              </a:rPr>
              <a:t>Положить</a:t>
            </a:r>
            <a:r>
              <a:rPr lang="ru-RU" sz="2200" dirty="0"/>
              <a:t> </a:t>
            </a:r>
            <a:r>
              <a:rPr lang="ru-RU" sz="2200" dirty="0">
                <a:solidFill>
                  <a:srgbClr val="000080"/>
                </a:solidFill>
                <a:highlight>
                  <a:srgbClr val="FFFFFF"/>
                </a:highlight>
                <a:latin typeface="Consolas" panose="020B0609020204030204" pitchFamily="49" charset="0"/>
                <a:cs typeface="Consolas" panose="020B0609020204030204" pitchFamily="49" charset="0"/>
              </a:rPr>
              <a:t>x</a:t>
            </a:r>
            <a:r>
              <a:rPr lang="ru-RU" sz="2200" dirty="0">
                <a:latin typeface="Consolas" panose="020B0609020204030204" pitchFamily="49" charset="0"/>
                <a:cs typeface="Consolas" panose="020B0609020204030204" pitchFamily="49" charset="0"/>
              </a:rPr>
              <a:t> = </a:t>
            </a:r>
            <a:r>
              <a:rPr lang="en-US" sz="2200" dirty="0">
                <a:solidFill>
                  <a:srgbClr val="000080"/>
                </a:solidFill>
                <a:highlight>
                  <a:srgbClr val="FFFFFF"/>
                </a:highlight>
                <a:latin typeface="Consolas" panose="020B0609020204030204" pitchFamily="49" charset="0"/>
                <a:cs typeface="Consolas" panose="020B0609020204030204" pitchFamily="49" charset="0"/>
              </a:rPr>
              <a:t>y</a:t>
            </a:r>
            <a:endParaRPr lang="ru-RU" sz="2200" dirty="0">
              <a:latin typeface="Consolas" panose="020B0609020204030204" pitchFamily="49" charset="0"/>
              <a:cs typeface="Consolas" panose="020B0609020204030204" pitchFamily="49" charset="0"/>
            </a:endParaRPr>
          </a:p>
          <a:p>
            <a:pPr marL="536575" lvl="1">
              <a:tabLst>
                <a:tab pos="536575" algn="l"/>
              </a:tabLst>
            </a:pPr>
            <a:r>
              <a:rPr lang="ru-RU" sz="2200" dirty="0">
                <a:solidFill>
                  <a:srgbClr val="0000FF"/>
                </a:solidFill>
              </a:rPr>
              <a:t>Пока </a:t>
            </a:r>
            <a:r>
              <a:rPr lang="en-US" sz="2200" dirty="0">
                <a:solidFill>
                  <a:srgbClr val="000080"/>
                </a:solidFill>
                <a:highlight>
                  <a:srgbClr val="FFFFFF"/>
                </a:highlight>
                <a:latin typeface="Consolas" panose="020B0609020204030204" pitchFamily="49" charset="0"/>
                <a:cs typeface="Consolas" panose="020B0609020204030204" pitchFamily="49" charset="0"/>
              </a:rPr>
              <a:t>err_cur</a:t>
            </a:r>
            <a:r>
              <a:rPr lang="en-US" sz="2200" dirty="0">
                <a:latin typeface="Consolas" panose="020B0609020204030204" pitchFamily="49" charset="0"/>
                <a:cs typeface="Consolas" panose="020B0609020204030204" pitchFamily="49" charset="0"/>
              </a:rPr>
              <a:t> </a:t>
            </a:r>
            <a:r>
              <a:rPr lang="ru-RU" sz="2200" dirty="0">
                <a:latin typeface="Consolas" panose="020B0609020204030204" pitchFamily="49" charset="0"/>
                <a:cs typeface="Consolas" panose="020B0609020204030204" pitchFamily="49" charset="0"/>
              </a:rPr>
              <a:t>&gt;</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err_max</a:t>
            </a:r>
            <a:endParaRPr lang="ru-RU" sz="2200" dirty="0"/>
          </a:p>
          <a:p>
            <a:pPr marL="268288">
              <a:tabLst>
                <a:tab pos="479425" algn="l"/>
              </a:tabLst>
            </a:pPr>
            <a:r>
              <a:rPr lang="en-US" sz="2200" dirty="0"/>
              <a:t>3. </a:t>
            </a:r>
            <a:r>
              <a:rPr lang="ru-RU" sz="2200" dirty="0">
                <a:solidFill>
                  <a:schemeClr val="tx1">
                    <a:lumMod val="65000"/>
                    <a:lumOff val="35000"/>
                  </a:schemeClr>
                </a:solidFill>
              </a:rPr>
              <a:t>Вывести значение </a:t>
            </a:r>
            <a:r>
              <a:rPr lang="ru-RU" sz="2200" dirty="0">
                <a:solidFill>
                  <a:srgbClr val="000080"/>
                </a:solidFill>
                <a:highlight>
                  <a:srgbClr val="FFFFFF"/>
                </a:highlight>
                <a:latin typeface="Consolas" panose="020B0609020204030204" pitchFamily="49" charset="0"/>
                <a:cs typeface="Consolas" panose="020B0609020204030204" pitchFamily="49" charset="0"/>
              </a:rPr>
              <a:t>x</a:t>
            </a:r>
            <a:endParaRPr lang="en-US" sz="2200" dirty="0"/>
          </a:p>
        </p:txBody>
      </p:sp>
      <p:sp>
        <p:nvSpPr>
          <p:cNvPr id="12" name="Скругленный прямоугольник 11"/>
          <p:cNvSpPr/>
          <p:nvPr/>
        </p:nvSpPr>
        <p:spPr>
          <a:xfrm>
            <a:off x="5976156" y="3176972"/>
            <a:ext cx="2988332" cy="1476164"/>
          </a:xfrm>
          <a:prstGeom prst="round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dirty="0">
                <a:solidFill>
                  <a:schemeClr val="tx1"/>
                </a:solidFill>
              </a:rPr>
              <a:t>Предварительная инициализация </a:t>
            </a:r>
            <a:r>
              <a:rPr lang="en-US" sz="2200" dirty="0">
                <a:solidFill>
                  <a:srgbClr val="000080"/>
                </a:solidFill>
                <a:highlight>
                  <a:srgbClr val="FFFFFF"/>
                </a:highlight>
                <a:latin typeface="Consolas" panose="020B0609020204030204" pitchFamily="49" charset="0"/>
                <a:cs typeface="Consolas" panose="020B0609020204030204" pitchFamily="49" charset="0"/>
              </a:rPr>
              <a:t>err_cur</a:t>
            </a:r>
            <a:r>
              <a:rPr lang="en-US" sz="2200" dirty="0">
                <a:solidFill>
                  <a:schemeClr val="tx1"/>
                </a:solidFill>
              </a:rPr>
              <a:t> </a:t>
            </a:r>
            <a:br>
              <a:rPr lang="ru-RU" sz="2200" dirty="0">
                <a:solidFill>
                  <a:schemeClr val="tx1"/>
                </a:solidFill>
              </a:rPr>
            </a:br>
            <a:r>
              <a:rPr lang="ru-RU" sz="2200" dirty="0">
                <a:solidFill>
                  <a:schemeClr val="tx1"/>
                </a:solidFill>
              </a:rPr>
              <a:t>не нужна !!! </a:t>
            </a:r>
          </a:p>
        </p:txBody>
      </p:sp>
      <p:cxnSp>
        <p:nvCxnSpPr>
          <p:cNvPr id="13" name="Прямая соединительная линия 12"/>
          <p:cNvCxnSpPr>
            <a:stCxn id="12" idx="1"/>
          </p:cNvCxnSpPr>
          <p:nvPr/>
        </p:nvCxnSpPr>
        <p:spPr>
          <a:xfrm flipH="1">
            <a:off x="3203848" y="3915054"/>
            <a:ext cx="2772308" cy="162018"/>
          </a:xfrm>
          <a:prstGeom prst="line">
            <a:avLst/>
          </a:prstGeom>
          <a:ln w="31750" cap="rnd">
            <a:tailEnd type="arrow" w="med" len="lg"/>
          </a:ln>
        </p:spPr>
        <p:style>
          <a:lnRef idx="1">
            <a:schemeClr val="accent1"/>
          </a:lnRef>
          <a:fillRef idx="0">
            <a:schemeClr val="accent1"/>
          </a:fillRef>
          <a:effectRef idx="0">
            <a:schemeClr val="accent1"/>
          </a:effectRef>
          <a:fontRef idx="minor">
            <a:schemeClr val="tx1"/>
          </a:fontRef>
        </p:style>
      </p:cxn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2</a:t>
            </a:fld>
            <a:endParaRPr lang="en-US" dirty="0"/>
          </a:p>
        </p:txBody>
      </p:sp>
      <p:sp>
        <p:nvSpPr>
          <p:cNvPr id="16" name="Скругленный прямоугольник 15"/>
          <p:cNvSpPr/>
          <p:nvPr/>
        </p:nvSpPr>
        <p:spPr>
          <a:xfrm>
            <a:off x="6660232" y="1448780"/>
            <a:ext cx="2304256" cy="1440160"/>
          </a:xfrm>
          <a:prstGeom prst="round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dirty="0">
                <a:solidFill>
                  <a:schemeClr val="tx1"/>
                </a:solidFill>
              </a:rPr>
              <a:t>В чём отличие от примера с циклом </a:t>
            </a:r>
            <a:r>
              <a:rPr lang="en-US" sz="2200" dirty="0">
                <a:solidFill>
                  <a:schemeClr val="tx1"/>
                </a:solidFill>
              </a:rPr>
              <a:t>while?</a:t>
            </a:r>
            <a:endParaRPr lang="ru-RU" sz="2200" dirty="0">
              <a:solidFill>
                <a:schemeClr val="tx1"/>
              </a:solidFill>
            </a:endParaRPr>
          </a:p>
        </p:txBody>
      </p:sp>
    </p:spTree>
    <p:extLst>
      <p:ext uri="{BB962C8B-B14F-4D97-AF65-F5344CB8AC3E}">
        <p14:creationId xmlns:p14="http://schemas.microsoft.com/office/powerpoint/2010/main" val="158762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251520" y="1268760"/>
            <a:ext cx="8892480" cy="5109091"/>
          </a:xfrm>
          <a:prstGeom prst="rect">
            <a:avLst/>
          </a:prstGeom>
          <a:noFill/>
          <a:ln w="9525">
            <a:noFill/>
            <a:miter lim="800000"/>
            <a:headEnd/>
            <a:tailEnd/>
          </a:ln>
          <a:effectLst/>
        </p:spPr>
        <p:txBody>
          <a:bodyPr wrap="square" anchor="t" anchorCtr="0">
            <a:spAutoFit/>
          </a:bodyPr>
          <a:lstStyle/>
          <a:p>
            <a:pPr>
              <a:lnSpc>
                <a:spcPct val="90000"/>
              </a:lnSpc>
            </a:pP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FF"/>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const</a:t>
            </a:r>
            <a:r>
              <a:rPr lang="ru-RU"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un</a:t>
            </a:r>
            <a:r>
              <a:rPr lang="ru-RU" sz="2000" dirty="0" err="1">
                <a:solidFill>
                  <a:srgbClr val="0000FF"/>
                </a:solidFill>
                <a:highlight>
                  <a:srgbClr val="FFFFFF"/>
                </a:highlight>
                <a:latin typeface="Consolas" panose="020B0609020204030204" pitchFamily="49" charset="0"/>
              </a:rPr>
              <a:t>signed</a:t>
            </a:r>
            <a:r>
              <a:rPr lang="ru-RU"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ru-RU"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N</a:t>
            </a:r>
            <a:r>
              <a:rPr lang="ru-RU" sz="2000" dirty="0">
                <a:solidFill>
                  <a:srgbClr val="000000"/>
                </a:solidFill>
                <a:highlight>
                  <a:srgbClr val="FFFFFF"/>
                </a:highlight>
                <a:latin typeface="Consolas" panose="020B0609020204030204" pitchFamily="49" charset="0"/>
              </a:rPr>
              <a:t> = 11; </a:t>
            </a:r>
            <a:r>
              <a:rPr lang="ru-RU" sz="2000" dirty="0">
                <a:solidFill>
                  <a:srgbClr val="008000"/>
                </a:solidFill>
                <a:highlight>
                  <a:srgbClr val="FFFFFF"/>
                </a:highlight>
                <a:latin typeface="Consolas" panose="020B0609020204030204" pitchFamily="49" charset="0"/>
              </a:rPr>
              <a:t>// количество строк в таблице</a:t>
            </a:r>
            <a:endParaRPr lang="ru-RU" sz="2000" dirty="0">
              <a:solidFill>
                <a:srgbClr val="000000"/>
              </a:solidFill>
              <a:highlight>
                <a:srgbClr val="FFFFFF"/>
              </a:highlight>
              <a:latin typeface="Consolas" panose="020B0609020204030204" pitchFamily="49" charset="0"/>
            </a:endParaRP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const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delta</a:t>
            </a:r>
            <a:r>
              <a:rPr lang="en-US" sz="2000" dirty="0">
                <a:solidFill>
                  <a:srgbClr val="000000"/>
                </a:solidFill>
                <a:highlight>
                  <a:srgbClr val="FFFFFF"/>
                </a:highlight>
                <a:latin typeface="Consolas" panose="020B0609020204030204" pitchFamily="49" charset="0"/>
              </a:rPr>
              <a:t> = 0.1;</a:t>
            </a:r>
          </a:p>
          <a:p>
            <a:pPr>
              <a:lnSpc>
                <a:spcPct val="90000"/>
              </a:lnSpc>
            </a:pPr>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dirty="0">
                <a:solidFill>
                  <a:srgbClr val="800000"/>
                </a:solidFill>
                <a:highlight>
                  <a:srgbClr val="FFFFFF"/>
                </a:highlight>
                <a:latin typeface="Consolas" panose="020B0609020204030204" pitchFamily="49" charset="0"/>
              </a:rPr>
              <a:t>"       x                y"</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dirty="0">
                <a:solidFill>
                  <a:srgbClr val="8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pPr>
              <a:lnSpc>
                <a:spcPct val="90000"/>
              </a:lnSpc>
              <a:spcBef>
                <a:spcPts val="1200"/>
              </a:spcBef>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a:t>
            </a:r>
            <a:r>
              <a:rPr lang="en-US" sz="2000" b="1" dirty="0">
                <a:solidFill>
                  <a:srgbClr val="0000FF"/>
                </a:solidFill>
                <a:highlight>
                  <a:srgbClr val="FFFFFF"/>
                </a:highlight>
                <a:latin typeface="Consolas" panose="020B0609020204030204" pitchFamily="49" charset="0"/>
              </a:rPr>
              <a:t>unsigned</a:t>
            </a:r>
            <a:r>
              <a:rPr lang="en-US" sz="2000" b="1" dirty="0">
                <a:solidFill>
                  <a:srgbClr val="000000"/>
                </a:solidFill>
                <a:highlight>
                  <a:srgbClr val="FFFFFF"/>
                </a:highlight>
                <a:latin typeface="Consolas" panose="020B0609020204030204" pitchFamily="49" charset="0"/>
              </a:rPr>
              <a:t> </a:t>
            </a:r>
            <a:r>
              <a:rPr lang="en-US" sz="2000" b="1" dirty="0">
                <a:solidFill>
                  <a:srgbClr val="0000FF"/>
                </a:solidFill>
                <a:highlight>
                  <a:srgbClr val="FFFFFF"/>
                </a:highlight>
                <a:latin typeface="Consolas" panose="020B0609020204030204" pitchFamily="49" charset="0"/>
              </a:rPr>
              <a:t>int</a:t>
            </a:r>
            <a:r>
              <a:rPr lang="en-US" sz="2000" b="1" dirty="0">
                <a:solidFill>
                  <a:srgbClr val="000000"/>
                </a:solidFill>
                <a:highlight>
                  <a:srgbClr val="FFFFFF"/>
                </a:highlight>
                <a:latin typeface="Consolas" panose="020B0609020204030204" pitchFamily="49" charset="0"/>
              </a:rPr>
              <a:t> </a:t>
            </a:r>
            <a:r>
              <a:rPr lang="ru-RU" sz="2000" b="1" dirty="0">
                <a:solidFill>
                  <a:srgbClr val="000080"/>
                </a:solidFill>
                <a:highlight>
                  <a:srgbClr val="FFFFFF"/>
                </a:highlight>
                <a:latin typeface="Consolas" panose="020B0609020204030204" pitchFamily="49" charset="0"/>
              </a:rPr>
              <a:t>i</a:t>
            </a:r>
            <a:r>
              <a:rPr lang="en-US" sz="2000" b="1" dirty="0">
                <a:solidFill>
                  <a:srgbClr val="000000"/>
                </a:solidFill>
                <a:highlight>
                  <a:srgbClr val="FFFFFF"/>
                </a:highlight>
                <a:latin typeface="Consolas" panose="020B0609020204030204" pitchFamily="49" charset="0"/>
              </a:rPr>
              <a:t> = -1; </a:t>
            </a:r>
            <a:r>
              <a:rPr lang="ru-RU" sz="2000" b="1" dirty="0">
                <a:solidFill>
                  <a:srgbClr val="000080"/>
                </a:solidFill>
                <a:highlight>
                  <a:srgbClr val="FFFFFF"/>
                </a:highlight>
                <a:latin typeface="Consolas" panose="020B0609020204030204" pitchFamily="49" charset="0"/>
              </a:rPr>
              <a:t>i</a:t>
            </a:r>
            <a:r>
              <a:rPr lang="en-US" sz="2000" b="1" dirty="0">
                <a:highlight>
                  <a:srgbClr val="FFFFFF"/>
                </a:highlight>
                <a:latin typeface="Consolas" panose="020B0609020204030204" pitchFamily="49" charset="0"/>
              </a:rPr>
              <a:t>++</a:t>
            </a:r>
            <a:r>
              <a:rPr lang="en-US" sz="2000" b="1" dirty="0">
                <a:solidFill>
                  <a:srgbClr val="000000"/>
                </a:solidFill>
                <a:highlight>
                  <a:srgbClr val="FFFFFF"/>
                </a:highlight>
                <a:latin typeface="Consolas" panose="020B0609020204030204" pitchFamily="49" charset="0"/>
              </a:rPr>
              <a:t> - </a:t>
            </a:r>
            <a:r>
              <a:rPr lang="en-US" sz="2000" b="1" dirty="0">
                <a:solidFill>
                  <a:srgbClr val="000080"/>
                </a:solidFill>
                <a:highlight>
                  <a:srgbClr val="FFFFFF"/>
                </a:highlight>
                <a:latin typeface="Consolas" panose="020B0609020204030204" pitchFamily="49" charset="0"/>
              </a:rPr>
              <a:t>N</a:t>
            </a:r>
            <a:r>
              <a:rPr lang="en-US" sz="2000" b="1"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   {</a:t>
            </a:r>
          </a:p>
          <a:p>
            <a:pPr>
              <a:lnSpc>
                <a:spcPct val="90000"/>
              </a:lnSpc>
            </a:pP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double</a:t>
            </a:r>
            <a:r>
              <a:rPr lang="ru-RU"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x</a:t>
            </a:r>
            <a:r>
              <a:rPr lang="ru-RU" sz="2000" dirty="0">
                <a:solidFill>
                  <a:srgbClr val="000000"/>
                </a:solidFill>
                <a:highlight>
                  <a:srgbClr val="FFFFFF"/>
                </a:highlight>
                <a:latin typeface="Consolas" panose="020B0609020204030204" pitchFamily="49" charset="0"/>
              </a:rPr>
              <a:t> = </a:t>
            </a:r>
            <a:r>
              <a:rPr lang="ru-RU" sz="2000" dirty="0">
                <a:solidFill>
                  <a:srgbClr val="000080"/>
                </a:solidFill>
                <a:highlight>
                  <a:srgbClr val="FFFFFF"/>
                </a:highlight>
                <a:latin typeface="Consolas" panose="020B0609020204030204" pitchFamily="49" charset="0"/>
              </a:rPr>
              <a:t>delta</a:t>
            </a:r>
            <a:r>
              <a:rPr lang="ru-RU" sz="2000" dirty="0">
                <a:solidFill>
                  <a:srgbClr val="000000"/>
                </a:solidFill>
                <a:highlight>
                  <a:srgbClr val="FFFFFF"/>
                </a:highlight>
                <a:latin typeface="Consolas" panose="020B0609020204030204" pitchFamily="49" charset="0"/>
              </a:rPr>
              <a:t> * </a:t>
            </a:r>
            <a:r>
              <a:rPr lang="ru-RU" sz="2000" dirty="0">
                <a:solidFill>
                  <a:srgbClr val="000080"/>
                </a:solidFill>
                <a:highlight>
                  <a:srgbClr val="FFFFFF"/>
                </a:highlight>
                <a:latin typeface="Consolas" panose="020B0609020204030204" pitchFamily="49" charset="0"/>
              </a:rPr>
              <a:t>i</a:t>
            </a:r>
            <a:r>
              <a:rPr lang="ru-RU" sz="2000" dirty="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pPr>
              <a:lnSpc>
                <a:spcPct val="90000"/>
              </a:lnSpc>
            </a:pPr>
            <a:endParaRPr lang="ru-RU" sz="2000" dirty="0">
              <a:solidFill>
                <a:srgbClr val="000000"/>
              </a:solidFill>
              <a:highlight>
                <a:srgbClr val="FFFFFF"/>
              </a:highlight>
              <a:latin typeface="Consolas" panose="020B0609020204030204" pitchFamily="49" charset="0"/>
            </a:endParaRP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 = </a:t>
            </a:r>
            <a:r>
              <a:rPr lang="en-US" sz="2000" i="1" dirty="0">
                <a:solidFill>
                  <a:srgbClr val="880000"/>
                </a:solidFill>
                <a:highlight>
                  <a:srgbClr val="FFFFFF"/>
                </a:highlight>
                <a:latin typeface="Consolas" panose="020B0609020204030204" pitchFamily="49" charset="0"/>
              </a:rPr>
              <a:t>sin</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a:t>
            </a:r>
          </a:p>
          <a:p>
            <a:pPr>
              <a:lnSpc>
                <a:spcPct val="90000"/>
              </a:lnSpc>
            </a:pPr>
            <a:endParaRPr lang="en-US" sz="2000" dirty="0">
              <a:solidFill>
                <a:srgbClr val="000000"/>
              </a:solidFill>
              <a:highlight>
                <a:srgbClr val="FFFFFF"/>
              </a:highlight>
              <a:latin typeface="Consolas" panose="020B0609020204030204" pitchFamily="49" charset="0"/>
            </a:endParaRPr>
          </a:p>
          <a:p>
            <a:pPr>
              <a:lnSpc>
                <a:spcPct val="90000"/>
              </a:lnSpc>
            </a:pPr>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setw</a:t>
            </a:r>
            <a:r>
              <a:rPr lang="en-US" sz="2000" dirty="0">
                <a:solidFill>
                  <a:srgbClr val="000000"/>
                </a:solidFill>
                <a:highlight>
                  <a:srgbClr val="FFFFFF"/>
                </a:highlight>
                <a:latin typeface="Consolas" panose="020B0609020204030204" pitchFamily="49" charset="0"/>
              </a:rPr>
              <a:t>(8) &lt;&lt;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setw</a:t>
            </a:r>
            <a:r>
              <a:rPr lang="en-US" sz="2000" dirty="0">
                <a:solidFill>
                  <a:srgbClr val="000000"/>
                </a:solidFill>
                <a:highlight>
                  <a:srgbClr val="FFFFFF"/>
                </a:highlight>
                <a:latin typeface="Consolas" panose="020B0609020204030204" pitchFamily="49" charset="0"/>
              </a:rPr>
              <a:t>(15) &lt;&lt;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   }</a:t>
            </a:r>
          </a:p>
          <a:p>
            <a:pPr>
              <a:lnSpc>
                <a:spcPct val="90000"/>
              </a:lnSpc>
              <a:spcBef>
                <a:spcPts val="1200"/>
              </a:spcBef>
            </a:pP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_getch</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pPr>
              <a:lnSpc>
                <a:spcPct val="90000"/>
              </a:lnSpc>
            </a:pPr>
            <a:r>
              <a:rPr lang="ru-RU" sz="2000" dirty="0">
                <a:solidFill>
                  <a:srgbClr val="000000"/>
                </a:solidFill>
                <a:highlight>
                  <a:srgbClr val="FFFFFF"/>
                </a:highlight>
                <a:latin typeface="Consolas" panose="020B0609020204030204" pitchFamily="49" charset="0"/>
              </a:rPr>
              <a:t>}</a:t>
            </a:r>
          </a:p>
        </p:txBody>
      </p:sp>
      <p:sp>
        <p:nvSpPr>
          <p:cNvPr id="30" name="Заголовок 4"/>
          <p:cNvSpPr txBox="1">
            <a:spLocks/>
          </p:cNvSpPr>
          <p:nvPr/>
        </p:nvSpPr>
        <p:spPr>
          <a:xfrm>
            <a:off x="251520" y="260648"/>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for</a:t>
            </a:r>
            <a:br>
              <a:rPr lang="ru-RU" dirty="0">
                <a:solidFill>
                  <a:schemeClr val="tx1">
                    <a:lumMod val="50000"/>
                    <a:lumOff val="50000"/>
                  </a:schemeClr>
                </a:solidFill>
              </a:rPr>
            </a:br>
            <a:r>
              <a:rPr lang="ru-RU" dirty="0">
                <a:solidFill>
                  <a:schemeClr val="tx1">
                    <a:lumMod val="50000"/>
                    <a:lumOff val="50000"/>
                  </a:schemeClr>
                </a:solidFill>
              </a:rPr>
              <a:t>Модификация программы на С++</a:t>
            </a:r>
          </a:p>
        </p:txBody>
      </p:sp>
      <p:sp>
        <p:nvSpPr>
          <p:cNvPr id="3" name="Прямоугольник 2"/>
          <p:cNvSpPr/>
          <p:nvPr/>
        </p:nvSpPr>
        <p:spPr>
          <a:xfrm>
            <a:off x="5436096" y="1340768"/>
            <a:ext cx="2952328" cy="523220"/>
          </a:xfrm>
          <a:prstGeom prst="rect">
            <a:avLst/>
          </a:prstGeom>
        </p:spPr>
        <p:txBody>
          <a:bodyPr wrap="square">
            <a:spAutoFit/>
          </a:bodyPr>
          <a:lstStyle/>
          <a:p>
            <a:r>
              <a:rPr lang="ru-RU" sz="2800" dirty="0"/>
              <a:t>(руки оторвать!!!)</a:t>
            </a:r>
          </a:p>
        </p:txBody>
      </p:sp>
      <p:sp>
        <p:nvSpPr>
          <p:cNvPr id="4" name="Прямоугольник 3"/>
          <p:cNvSpPr/>
          <p:nvPr/>
        </p:nvSpPr>
        <p:spPr>
          <a:xfrm>
            <a:off x="3203848" y="3429000"/>
            <a:ext cx="2304256" cy="72008"/>
          </a:xfrm>
          <a:prstGeom prst="rect">
            <a:avLst/>
          </a:prstGeom>
          <a:solidFill>
            <a:schemeClr val="accent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6012160" y="3068960"/>
            <a:ext cx="2864887" cy="679895"/>
          </a:xfrm>
          <a:prstGeom prst="rect">
            <a:avLst/>
          </a:prstGeom>
        </p:spPr>
        <p:txBody>
          <a:bodyPr wrap="none" tIns="18000">
            <a:spAutoFit/>
          </a:bodyPr>
          <a:lstStyle/>
          <a:p>
            <a:r>
              <a:rPr lang="ru-RU" sz="2000" dirty="0">
                <a:solidFill>
                  <a:srgbClr val="008000"/>
                </a:solidFill>
                <a:highlight>
                  <a:srgbClr val="FFFFFF"/>
                </a:highlight>
                <a:latin typeface="Consolas" panose="020B0609020204030204" pitchFamily="49" charset="0"/>
              </a:rPr>
              <a:t>// стиль камикадзе,</a:t>
            </a:r>
          </a:p>
          <a:p>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хотя и работает</a:t>
            </a:r>
            <a:endParaRPr lang="ru-RU" sz="2000" dirty="0"/>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9" name="Нижний колонтитул 8"/>
          <p:cNvSpPr>
            <a:spLocks noGrp="1"/>
          </p:cNvSpPr>
          <p:nvPr>
            <p:ph type="ftr" sz="quarter" idx="11"/>
          </p:nvPr>
        </p:nvSpPr>
        <p:spPr/>
        <p:txBody>
          <a:bodyPr/>
          <a:lstStyle/>
          <a:p>
            <a:r>
              <a:rPr lang="ru-RU"/>
              <a:t>Управляющие инструкции</a:t>
            </a:r>
            <a:endParaRPr lang="en-US" dirty="0"/>
          </a:p>
        </p:txBody>
      </p:sp>
      <p:sp>
        <p:nvSpPr>
          <p:cNvPr id="10" name="Номер слайда 9"/>
          <p:cNvSpPr>
            <a:spLocks noGrp="1"/>
          </p:cNvSpPr>
          <p:nvPr>
            <p:ph type="sldNum" sz="quarter" idx="12"/>
          </p:nvPr>
        </p:nvSpPr>
        <p:spPr/>
        <p:txBody>
          <a:bodyPr/>
          <a:lstStyle/>
          <a:p>
            <a:fld id="{35996D3A-6AFD-458C-90C1-256E03643476}" type="slidenum">
              <a:rPr lang="en-US" smtClean="0"/>
              <a:pPr/>
              <a:t>20</a:t>
            </a:fld>
            <a:endParaRPr lang="en-US" dirty="0"/>
          </a:p>
        </p:txBody>
      </p:sp>
    </p:spTree>
    <p:extLst>
      <p:ext uri="{BB962C8B-B14F-4D97-AF65-F5344CB8AC3E}">
        <p14:creationId xmlns:p14="http://schemas.microsoft.com/office/powerpoint/2010/main" val="14172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251520" y="188640"/>
            <a:ext cx="8712968" cy="1368152"/>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400" dirty="0">
                <a:solidFill>
                  <a:schemeClr val="tx1">
                    <a:lumMod val="50000"/>
                    <a:lumOff val="50000"/>
                  </a:schemeClr>
                </a:solidFill>
              </a:rPr>
              <a:t>Цикл</a:t>
            </a:r>
            <a:r>
              <a:rPr lang="en-US" sz="4400" dirty="0">
                <a:solidFill>
                  <a:schemeClr val="tx1">
                    <a:lumMod val="50000"/>
                    <a:lumOff val="50000"/>
                  </a:schemeClr>
                </a:solidFill>
              </a:rPr>
              <a:t> for</a:t>
            </a:r>
            <a:br>
              <a:rPr lang="ru-RU" sz="4400" dirty="0">
                <a:solidFill>
                  <a:schemeClr val="tx1">
                    <a:lumMod val="50000"/>
                    <a:lumOff val="50000"/>
                  </a:schemeClr>
                </a:solidFill>
              </a:rPr>
            </a:br>
            <a:r>
              <a:rPr lang="ru-RU" sz="4400" dirty="0">
                <a:solidFill>
                  <a:schemeClr val="tx1">
                    <a:lumMod val="50000"/>
                    <a:lumOff val="50000"/>
                  </a:schemeClr>
                </a:solidFill>
              </a:rPr>
              <a:t>Алгоритм на псевдокоде</a:t>
            </a:r>
            <a:br>
              <a:rPr lang="ru-RU" sz="4400" dirty="0">
                <a:solidFill>
                  <a:schemeClr val="tx1">
                    <a:lumMod val="50000"/>
                    <a:lumOff val="50000"/>
                  </a:schemeClr>
                </a:solidFill>
              </a:rPr>
            </a:br>
            <a:r>
              <a:rPr lang="en-US" sz="3600" dirty="0">
                <a:solidFill>
                  <a:schemeClr val="tx1">
                    <a:lumMod val="50000"/>
                    <a:lumOff val="50000"/>
                  </a:schemeClr>
                </a:solidFill>
              </a:rPr>
              <a:t>(</a:t>
            </a:r>
            <a:r>
              <a:rPr lang="ru-RU" sz="3600" dirty="0">
                <a:solidFill>
                  <a:schemeClr val="tx1">
                    <a:lumMod val="50000"/>
                    <a:lumOff val="50000"/>
                  </a:schemeClr>
                </a:solidFill>
              </a:rPr>
              <a:t>счётчик вещественный</a:t>
            </a:r>
            <a:r>
              <a:rPr lang="en-US" sz="3600" dirty="0">
                <a:solidFill>
                  <a:schemeClr val="tx1">
                    <a:lumMod val="50000"/>
                    <a:lumOff val="50000"/>
                  </a:schemeClr>
                </a:solidFill>
              </a:rPr>
              <a:t>)</a:t>
            </a:r>
            <a:endParaRPr lang="ru-RU" sz="3600" dirty="0">
              <a:solidFill>
                <a:schemeClr val="tx1">
                  <a:lumMod val="50000"/>
                  <a:lumOff val="50000"/>
                </a:schemeClr>
              </a:solidFill>
            </a:endParaRPr>
          </a:p>
        </p:txBody>
      </p:sp>
      <p:sp>
        <p:nvSpPr>
          <p:cNvPr id="19" name="Rectangle 4"/>
          <p:cNvSpPr>
            <a:spLocks noChangeArrowheads="1"/>
          </p:cNvSpPr>
          <p:nvPr/>
        </p:nvSpPr>
        <p:spPr bwMode="auto">
          <a:xfrm>
            <a:off x="539552" y="1772816"/>
            <a:ext cx="8023680" cy="4308872"/>
          </a:xfrm>
          <a:prstGeom prst="rect">
            <a:avLst/>
          </a:prstGeom>
          <a:noFill/>
          <a:ln w="9525">
            <a:noFill/>
            <a:miter lim="800000"/>
            <a:headEnd/>
            <a:tailEnd/>
          </a:ln>
          <a:effectLst/>
        </p:spPr>
        <p:txBody>
          <a:bodyPr wrap="square" anchor="ctr">
            <a:spAutoFit/>
          </a:bodyPr>
          <a:lstStyle/>
          <a:p>
            <a:pPr>
              <a:tabLst>
                <a:tab pos="479425" algn="l"/>
              </a:tabLst>
            </a:pPr>
            <a:r>
              <a:rPr lang="ru-RU" sz="2200" b="1" dirty="0"/>
              <a:t>Данные</a:t>
            </a:r>
          </a:p>
          <a:p>
            <a:pPr marL="447675">
              <a:tabLst>
                <a:tab pos="479425" algn="l"/>
                <a:tab pos="4572000" algn="l"/>
              </a:tabLst>
            </a:pPr>
            <a:r>
              <a:rPr lang="ru-RU" sz="2200" dirty="0">
                <a:solidFill>
                  <a:schemeClr val="tx1">
                    <a:lumMod val="65000"/>
                    <a:lumOff val="35000"/>
                  </a:schemeClr>
                </a:solidFill>
              </a:rPr>
              <a:t>Начальное значение аргумента 	</a:t>
            </a:r>
            <a:r>
              <a:rPr lang="en-US" sz="2200" dirty="0">
                <a:solidFill>
                  <a:srgbClr val="0000FF"/>
                </a:solidFill>
                <a:latin typeface="Consolas" panose="020B0609020204030204" pitchFamily="49" charset="0"/>
                <a:cs typeface="Consolas" panose="020B0609020204030204" pitchFamily="49" charset="0"/>
              </a:rPr>
              <a:t>double</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x_beg</a:t>
            </a:r>
          </a:p>
          <a:p>
            <a:pPr marL="447675">
              <a:tabLst>
                <a:tab pos="479425" algn="l"/>
                <a:tab pos="4572000" algn="l"/>
              </a:tabLst>
            </a:pPr>
            <a:r>
              <a:rPr lang="ru-RU" sz="2200" dirty="0">
                <a:solidFill>
                  <a:schemeClr val="tx1">
                    <a:lumMod val="65000"/>
                    <a:lumOff val="35000"/>
                  </a:schemeClr>
                </a:solidFill>
              </a:rPr>
              <a:t>Конечное значение аргумента </a:t>
            </a:r>
            <a:r>
              <a:rPr lang="en-US" sz="2200" dirty="0">
                <a:solidFill>
                  <a:schemeClr val="tx1">
                    <a:lumMod val="65000"/>
                    <a:lumOff val="35000"/>
                  </a:schemeClr>
                </a:solidFill>
              </a:rPr>
              <a:t> </a:t>
            </a:r>
            <a:r>
              <a:rPr lang="ru-RU" sz="2200" dirty="0">
                <a:solidFill>
                  <a:schemeClr val="tx1">
                    <a:lumMod val="65000"/>
                    <a:lumOff val="35000"/>
                  </a:schemeClr>
                </a:solidFill>
              </a:rPr>
              <a:t>	</a:t>
            </a:r>
            <a:r>
              <a:rPr lang="en-US" sz="2200" dirty="0">
                <a:solidFill>
                  <a:srgbClr val="0000FF"/>
                </a:solidFill>
                <a:latin typeface="Consolas" panose="020B0609020204030204" pitchFamily="49" charset="0"/>
                <a:cs typeface="Consolas" panose="020B0609020204030204" pitchFamily="49" charset="0"/>
              </a:rPr>
              <a:t>double</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x_end</a:t>
            </a:r>
            <a:endParaRPr lang="ru-RU" sz="2200" dirty="0">
              <a:solidFill>
                <a:srgbClr val="000080"/>
              </a:solidFill>
              <a:highlight>
                <a:srgbClr val="FFFFFF"/>
              </a:highlight>
              <a:latin typeface="Consolas" panose="020B0609020204030204" pitchFamily="49" charset="0"/>
              <a:cs typeface="Consolas" panose="020B0609020204030204" pitchFamily="49" charset="0"/>
            </a:endParaRPr>
          </a:p>
          <a:p>
            <a:pPr marL="447675">
              <a:tabLst>
                <a:tab pos="479425" algn="l"/>
                <a:tab pos="4572000" algn="l"/>
              </a:tabLst>
            </a:pPr>
            <a:r>
              <a:rPr lang="ru-RU" sz="2200" dirty="0">
                <a:solidFill>
                  <a:schemeClr val="tx1">
                    <a:lumMod val="65000"/>
                    <a:lumOff val="35000"/>
                  </a:schemeClr>
                </a:solidFill>
              </a:rPr>
              <a:t>Текущее значение аргумента </a:t>
            </a:r>
            <a:r>
              <a:rPr lang="en-US" sz="2200" dirty="0">
                <a:solidFill>
                  <a:schemeClr val="tx1">
                    <a:lumMod val="65000"/>
                    <a:lumOff val="35000"/>
                  </a:schemeClr>
                </a:solidFill>
              </a:rPr>
              <a:t> </a:t>
            </a:r>
            <a:r>
              <a:rPr lang="ru-RU" sz="2200" dirty="0">
                <a:solidFill>
                  <a:schemeClr val="tx1">
                    <a:lumMod val="65000"/>
                    <a:lumOff val="35000"/>
                  </a:schemeClr>
                </a:solidFill>
              </a:rPr>
              <a:t>	</a:t>
            </a:r>
            <a:r>
              <a:rPr lang="en-US" sz="2200" dirty="0">
                <a:solidFill>
                  <a:srgbClr val="0000FF"/>
                </a:solidFill>
                <a:latin typeface="Consolas" panose="020B0609020204030204" pitchFamily="49" charset="0"/>
                <a:cs typeface="Consolas" panose="020B0609020204030204" pitchFamily="49" charset="0"/>
              </a:rPr>
              <a:t>double</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x</a:t>
            </a:r>
            <a:r>
              <a:rPr lang="ru-RU" sz="2200" dirty="0"/>
              <a:t> </a:t>
            </a:r>
            <a:endParaRPr lang="en-US" sz="2200" dirty="0"/>
          </a:p>
          <a:p>
            <a:pPr marL="447675">
              <a:tabLst>
                <a:tab pos="479425" algn="l"/>
                <a:tab pos="4572000" algn="l"/>
              </a:tabLst>
            </a:pPr>
            <a:r>
              <a:rPr lang="ru-RU" sz="2200" dirty="0">
                <a:solidFill>
                  <a:schemeClr val="tx1">
                    <a:lumMod val="65000"/>
                    <a:lumOff val="35000"/>
                  </a:schemeClr>
                </a:solidFill>
              </a:rPr>
              <a:t>Текущее значение функции </a:t>
            </a:r>
            <a:r>
              <a:rPr lang="en-US" sz="2200" dirty="0">
                <a:solidFill>
                  <a:schemeClr val="tx1">
                    <a:lumMod val="65000"/>
                    <a:lumOff val="35000"/>
                  </a:schemeClr>
                </a:solidFill>
              </a:rPr>
              <a:t> </a:t>
            </a:r>
            <a:r>
              <a:rPr lang="ru-RU" sz="2200" dirty="0">
                <a:solidFill>
                  <a:schemeClr val="tx1">
                    <a:lumMod val="65000"/>
                    <a:lumOff val="35000"/>
                  </a:schemeClr>
                </a:solidFill>
              </a:rPr>
              <a:t>	</a:t>
            </a:r>
            <a:r>
              <a:rPr lang="en-US" sz="2200" dirty="0">
                <a:solidFill>
                  <a:srgbClr val="0000FF"/>
                </a:solidFill>
                <a:latin typeface="Consolas" panose="020B0609020204030204" pitchFamily="49" charset="0"/>
                <a:cs typeface="Consolas" panose="020B0609020204030204" pitchFamily="49" charset="0"/>
              </a:rPr>
              <a:t>double</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y</a:t>
            </a:r>
          </a:p>
          <a:p>
            <a:pPr marL="447675">
              <a:tabLst>
                <a:tab pos="479425" algn="l"/>
                <a:tab pos="4572000" algn="l"/>
              </a:tabLst>
            </a:pPr>
            <a:r>
              <a:rPr lang="ru-RU" sz="2200" dirty="0">
                <a:solidFill>
                  <a:schemeClr val="tx1">
                    <a:lumMod val="65000"/>
                    <a:lumOff val="35000"/>
                  </a:schemeClr>
                </a:solidFill>
              </a:rPr>
              <a:t>Приращение аргумента 	</a:t>
            </a:r>
            <a:r>
              <a:rPr lang="en-US" sz="2200" dirty="0">
                <a:solidFill>
                  <a:srgbClr val="0000FF"/>
                </a:solidFill>
                <a:latin typeface="Consolas" panose="020B0609020204030204" pitchFamily="49" charset="0"/>
                <a:cs typeface="Consolas" panose="020B0609020204030204" pitchFamily="49" charset="0"/>
              </a:rPr>
              <a:t>double</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delta</a:t>
            </a:r>
            <a:endParaRPr lang="ru-RU" sz="2200" dirty="0">
              <a:latin typeface="Consolas" panose="020B0609020204030204" pitchFamily="49" charset="0"/>
              <a:cs typeface="Consolas" panose="020B0609020204030204" pitchFamily="49" charset="0"/>
            </a:endParaRPr>
          </a:p>
          <a:p>
            <a:pPr>
              <a:spcBef>
                <a:spcPts val="1200"/>
              </a:spcBef>
              <a:tabLst>
                <a:tab pos="479425" algn="l"/>
              </a:tabLst>
            </a:pPr>
            <a:r>
              <a:rPr lang="ru-RU" sz="2200" b="1" dirty="0"/>
              <a:t>Алгоритм</a:t>
            </a:r>
          </a:p>
          <a:p>
            <a:pPr marL="457200" indent="-276225">
              <a:buClr>
                <a:schemeClr val="tx1"/>
              </a:buClr>
              <a:buAutoNum type="arabicPeriod"/>
              <a:tabLst>
                <a:tab pos="479425" algn="l"/>
              </a:tabLst>
            </a:pPr>
            <a:r>
              <a:rPr lang="ru-RU" sz="2200" dirty="0">
                <a:solidFill>
                  <a:schemeClr val="tx1">
                    <a:lumMod val="65000"/>
                    <a:lumOff val="35000"/>
                  </a:schemeClr>
                </a:solidFill>
              </a:rPr>
              <a:t>Задать</a:t>
            </a:r>
            <a:r>
              <a:rPr lang="en-US" sz="2200" dirty="0"/>
              <a:t> </a:t>
            </a:r>
            <a:r>
              <a:rPr lang="en-US" sz="2200" dirty="0">
                <a:solidFill>
                  <a:srgbClr val="000080"/>
                </a:solidFill>
                <a:highlight>
                  <a:srgbClr val="FFFFFF"/>
                </a:highlight>
                <a:latin typeface="Consolas" panose="020B0609020204030204" pitchFamily="49" charset="0"/>
                <a:cs typeface="Consolas" panose="020B0609020204030204" pitchFamily="49" charset="0"/>
              </a:rPr>
              <a:t>x_beg</a:t>
            </a:r>
            <a:r>
              <a:rPr lang="en-US" sz="2200" dirty="0">
                <a:solidFill>
                  <a:schemeClr val="tx1">
                    <a:lumMod val="65000"/>
                    <a:lumOff val="35000"/>
                  </a:schemeClr>
                </a:solidFill>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x_end</a:t>
            </a:r>
            <a:r>
              <a:rPr lang="ru-RU" sz="2200" dirty="0"/>
              <a:t> </a:t>
            </a:r>
            <a:r>
              <a:rPr lang="ru-RU" sz="2200" dirty="0">
                <a:solidFill>
                  <a:schemeClr val="tx1">
                    <a:lumMod val="65000"/>
                    <a:lumOff val="35000"/>
                  </a:schemeClr>
                </a:solidFill>
              </a:rPr>
              <a:t>и</a:t>
            </a:r>
            <a:r>
              <a:rPr lang="ru-RU" sz="2200" dirty="0"/>
              <a:t> </a:t>
            </a:r>
            <a:r>
              <a:rPr lang="en-US" sz="2200" dirty="0">
                <a:solidFill>
                  <a:srgbClr val="000080"/>
                </a:solidFill>
                <a:highlight>
                  <a:srgbClr val="FFFFFF"/>
                </a:highlight>
                <a:latin typeface="Consolas" panose="020B0609020204030204" pitchFamily="49" charset="0"/>
                <a:cs typeface="Consolas" panose="020B0609020204030204" pitchFamily="49" charset="0"/>
              </a:rPr>
              <a:t>delta</a:t>
            </a:r>
          </a:p>
          <a:p>
            <a:pPr marL="457200" indent="-276225">
              <a:buClr>
                <a:schemeClr val="tx1"/>
              </a:buClr>
              <a:buAutoNum type="arabicPeriod"/>
              <a:tabLst>
                <a:tab pos="479425" algn="l"/>
              </a:tabLst>
            </a:pPr>
            <a:r>
              <a:rPr lang="ru-RU" sz="2200" dirty="0">
                <a:solidFill>
                  <a:schemeClr val="tx1">
                    <a:lumMod val="65000"/>
                    <a:lumOff val="35000"/>
                  </a:schemeClr>
                </a:solidFill>
              </a:rPr>
              <a:t>Напечатать  шапку таблицы </a:t>
            </a:r>
          </a:p>
          <a:p>
            <a:pPr marL="457200" indent="-276225">
              <a:buClr>
                <a:schemeClr val="tx1"/>
              </a:buClr>
              <a:buAutoNum type="arabicPeriod"/>
              <a:tabLst>
                <a:tab pos="479425" algn="l"/>
              </a:tabLst>
            </a:pPr>
            <a:r>
              <a:rPr lang="ru-RU" sz="2200" dirty="0">
                <a:solidFill>
                  <a:schemeClr val="tx1">
                    <a:lumMod val="65000"/>
                    <a:lumOff val="35000"/>
                  </a:schemeClr>
                </a:solidFill>
              </a:rPr>
              <a:t>Для всех </a:t>
            </a:r>
            <a:r>
              <a:rPr lang="en-US" sz="2200" dirty="0">
                <a:solidFill>
                  <a:srgbClr val="000080"/>
                </a:solidFill>
                <a:highlight>
                  <a:srgbClr val="FFFFFF"/>
                </a:highlight>
                <a:latin typeface="Consolas" panose="020B0609020204030204" pitchFamily="49" charset="0"/>
                <a:cs typeface="Consolas" panose="020B0609020204030204" pitchFamily="49" charset="0"/>
              </a:rPr>
              <a:t>x</a:t>
            </a:r>
            <a:r>
              <a:rPr lang="en-US" sz="2200" dirty="0"/>
              <a:t> </a:t>
            </a:r>
            <a:r>
              <a:rPr lang="ru-RU" sz="2200" dirty="0">
                <a:solidFill>
                  <a:schemeClr val="tx1">
                    <a:lumMod val="65000"/>
                    <a:lumOff val="35000"/>
                  </a:schemeClr>
                </a:solidFill>
              </a:rPr>
              <a:t>от </a:t>
            </a:r>
            <a:r>
              <a:rPr lang="en-US" sz="2200" dirty="0">
                <a:solidFill>
                  <a:srgbClr val="000080"/>
                </a:solidFill>
                <a:highlight>
                  <a:srgbClr val="FFFFFF"/>
                </a:highlight>
                <a:latin typeface="Consolas" panose="020B0609020204030204" pitchFamily="49" charset="0"/>
                <a:cs typeface="Consolas" panose="020B0609020204030204" pitchFamily="49" charset="0"/>
              </a:rPr>
              <a:t>x_beg</a:t>
            </a:r>
            <a:r>
              <a:rPr lang="en-US" sz="2200" dirty="0"/>
              <a:t> </a:t>
            </a:r>
            <a:r>
              <a:rPr lang="ru-RU" sz="2200" dirty="0">
                <a:solidFill>
                  <a:schemeClr val="tx1">
                    <a:lumMod val="65000"/>
                    <a:lumOff val="35000"/>
                  </a:schemeClr>
                </a:solidFill>
              </a:rPr>
              <a:t>до </a:t>
            </a:r>
            <a:r>
              <a:rPr lang="en-US" sz="2200" dirty="0">
                <a:solidFill>
                  <a:srgbClr val="000080"/>
                </a:solidFill>
                <a:highlight>
                  <a:srgbClr val="FFFFFF"/>
                </a:highlight>
                <a:latin typeface="Consolas" panose="020B0609020204030204" pitchFamily="49" charset="0"/>
                <a:cs typeface="Consolas" panose="020B0609020204030204" pitchFamily="49" charset="0"/>
              </a:rPr>
              <a:t>x_end</a:t>
            </a:r>
            <a:r>
              <a:rPr lang="en-US" sz="2200" dirty="0"/>
              <a:t> </a:t>
            </a:r>
            <a:r>
              <a:rPr lang="ru-RU" sz="2200" dirty="0">
                <a:solidFill>
                  <a:schemeClr val="tx1">
                    <a:lumMod val="65000"/>
                    <a:lumOff val="35000"/>
                  </a:schemeClr>
                </a:solidFill>
              </a:rPr>
              <a:t>с шагом </a:t>
            </a:r>
            <a:r>
              <a:rPr lang="en-US" sz="2200" dirty="0">
                <a:solidFill>
                  <a:srgbClr val="000080"/>
                </a:solidFill>
                <a:highlight>
                  <a:srgbClr val="FFFFFF"/>
                </a:highlight>
                <a:latin typeface="Consolas" panose="020B0609020204030204" pitchFamily="49" charset="0"/>
                <a:cs typeface="Consolas" panose="020B0609020204030204" pitchFamily="49" charset="0"/>
              </a:rPr>
              <a:t>delta</a:t>
            </a:r>
            <a:r>
              <a:rPr lang="en-US" sz="2200" dirty="0"/>
              <a:t> </a:t>
            </a:r>
            <a:r>
              <a:rPr lang="ru-RU" sz="2200" dirty="0">
                <a:solidFill>
                  <a:schemeClr val="tx1">
                    <a:lumMod val="65000"/>
                    <a:lumOff val="35000"/>
                  </a:schemeClr>
                </a:solidFill>
              </a:rPr>
              <a:t>выполнять</a:t>
            </a:r>
            <a:r>
              <a:rPr lang="ru-RU" sz="2200" dirty="0">
                <a:solidFill>
                  <a:prstClr val="black"/>
                </a:solidFill>
              </a:rPr>
              <a:t> </a:t>
            </a:r>
            <a:endParaRPr lang="en-US" sz="2200" dirty="0"/>
          </a:p>
          <a:p>
            <a:pPr marL="628650"/>
            <a:r>
              <a:rPr lang="ru-RU" sz="2200" dirty="0"/>
              <a:t>3.</a:t>
            </a:r>
            <a:r>
              <a:rPr lang="en-US" sz="2200" dirty="0"/>
              <a:t>1</a:t>
            </a:r>
            <a:r>
              <a:rPr lang="ru-RU" sz="2200" dirty="0"/>
              <a:t>. </a:t>
            </a:r>
            <a:r>
              <a:rPr lang="ru-RU" sz="2200" dirty="0">
                <a:solidFill>
                  <a:schemeClr val="tx1">
                    <a:lumMod val="65000"/>
                    <a:lumOff val="35000"/>
                  </a:schemeClr>
                </a:solidFill>
              </a:rPr>
              <a:t>Вычислить</a:t>
            </a:r>
            <a:r>
              <a:rPr lang="ru-RU" sz="2200" dirty="0">
                <a:solidFill>
                  <a:prstClr val="black"/>
                </a:solidFill>
              </a:rPr>
              <a:t> </a:t>
            </a:r>
            <a:r>
              <a:rPr lang="en-US" sz="2200" dirty="0">
                <a:solidFill>
                  <a:srgbClr val="000080"/>
                </a:solidFill>
                <a:highlight>
                  <a:srgbClr val="FFFFFF"/>
                </a:highlight>
                <a:latin typeface="Consolas" panose="020B0609020204030204" pitchFamily="49" charset="0"/>
              </a:rPr>
              <a:t>y</a:t>
            </a:r>
            <a:r>
              <a:rPr lang="ru-RU" sz="2200" dirty="0">
                <a:solidFill>
                  <a:prstClr val="black"/>
                </a:solidFill>
              </a:rPr>
              <a:t> = </a:t>
            </a:r>
            <a:r>
              <a:rPr lang="en-US" sz="2200" i="1" dirty="0">
                <a:solidFill>
                  <a:srgbClr val="880000"/>
                </a:solidFill>
                <a:highlight>
                  <a:srgbClr val="FFFFFF"/>
                </a:highlight>
                <a:latin typeface="Consolas" panose="020B0609020204030204" pitchFamily="49" charset="0"/>
              </a:rPr>
              <a:t>sin</a:t>
            </a:r>
            <a:r>
              <a:rPr lang="ru-RU" sz="2200" dirty="0">
                <a:solidFill>
                  <a:prstClr val="black"/>
                </a:solidFill>
              </a:rPr>
              <a:t>(</a:t>
            </a:r>
            <a:r>
              <a:rPr lang="en-US" sz="2200" dirty="0">
                <a:solidFill>
                  <a:srgbClr val="000080"/>
                </a:solidFill>
                <a:highlight>
                  <a:srgbClr val="FFFFFF"/>
                </a:highlight>
                <a:latin typeface="Consolas" panose="020B0609020204030204" pitchFamily="49" charset="0"/>
              </a:rPr>
              <a:t>x</a:t>
            </a:r>
            <a:r>
              <a:rPr lang="ru-RU" sz="2200" dirty="0">
                <a:solidFill>
                  <a:prstClr val="black"/>
                </a:solidFill>
              </a:rPr>
              <a:t>) </a:t>
            </a:r>
          </a:p>
          <a:p>
            <a:pPr marL="628650"/>
            <a:r>
              <a:rPr lang="en-US" sz="2200" dirty="0"/>
              <a:t>3.2</a:t>
            </a:r>
            <a:r>
              <a:rPr lang="ru-RU" sz="2200" dirty="0"/>
              <a:t>.</a:t>
            </a:r>
            <a:r>
              <a:rPr lang="ru-RU" sz="2200" dirty="0">
                <a:solidFill>
                  <a:prstClr val="black"/>
                </a:solidFill>
              </a:rPr>
              <a:t> </a:t>
            </a:r>
            <a:r>
              <a:rPr lang="ru-RU" sz="2200" dirty="0">
                <a:solidFill>
                  <a:schemeClr val="tx1">
                    <a:lumMod val="65000"/>
                    <a:lumOff val="35000"/>
                  </a:schemeClr>
                </a:solidFill>
              </a:rPr>
              <a:t>Вывести значения   </a:t>
            </a:r>
            <a:r>
              <a:rPr lang="en-US" sz="2200" dirty="0">
                <a:solidFill>
                  <a:srgbClr val="000080"/>
                </a:solidFill>
                <a:highlight>
                  <a:srgbClr val="FFFFFF"/>
                </a:highlight>
                <a:latin typeface="Consolas" panose="020B0609020204030204" pitchFamily="49" charset="0"/>
              </a:rPr>
              <a:t>x</a:t>
            </a:r>
            <a:r>
              <a:rPr lang="ru-RU" sz="2200" dirty="0">
                <a:solidFill>
                  <a:prstClr val="black"/>
                </a:solidFill>
              </a:rPr>
              <a:t> </a:t>
            </a:r>
            <a:r>
              <a:rPr lang="ru-RU" sz="2200" dirty="0">
                <a:solidFill>
                  <a:schemeClr val="tx1">
                    <a:lumMod val="65000"/>
                    <a:lumOff val="35000"/>
                  </a:schemeClr>
                </a:solidFill>
              </a:rPr>
              <a:t>и</a:t>
            </a:r>
            <a:r>
              <a:rPr lang="ru-RU" sz="2200" dirty="0">
                <a:solidFill>
                  <a:prstClr val="black"/>
                </a:solidFill>
              </a:rPr>
              <a:t> </a:t>
            </a:r>
            <a:r>
              <a:rPr lang="en-US" sz="2200" dirty="0">
                <a:solidFill>
                  <a:srgbClr val="000080"/>
                </a:solidFill>
                <a:highlight>
                  <a:srgbClr val="FFFFFF"/>
                </a:highlight>
                <a:latin typeface="Consolas" panose="020B0609020204030204" pitchFamily="49" charset="0"/>
              </a:rPr>
              <a:t>y</a:t>
            </a:r>
            <a:endParaRPr lang="ru-RU" sz="2200" dirty="0">
              <a:solidFill>
                <a:prstClr val="black"/>
              </a:solidFill>
            </a:endParaRP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21</a:t>
            </a:fld>
            <a:endParaRPr lang="en-US" dirty="0"/>
          </a:p>
        </p:txBody>
      </p:sp>
    </p:spTree>
    <p:extLst>
      <p:ext uri="{BB962C8B-B14F-4D97-AF65-F5344CB8AC3E}">
        <p14:creationId xmlns:p14="http://schemas.microsoft.com/office/powerpoint/2010/main" val="433280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251520" y="1268760"/>
            <a:ext cx="8496944" cy="4832092"/>
          </a:xfrm>
          <a:prstGeom prst="rect">
            <a:avLst/>
          </a:prstGeom>
          <a:noFill/>
          <a:ln w="9525">
            <a:noFill/>
            <a:miter lim="800000"/>
            <a:headEnd/>
            <a:tailEnd/>
          </a:ln>
          <a:effectLst/>
        </p:spPr>
        <p:txBody>
          <a:bodyPr wrap="square" anchor="ctr">
            <a:spAutoFit/>
          </a:bodyPr>
          <a:lstStyle/>
          <a:p>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ru-RU" sz="2000" dirty="0">
                <a:solidFill>
                  <a:srgbClr val="0000FF"/>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x_beg</a:t>
            </a:r>
            <a:r>
              <a:rPr lang="en-US" sz="2000" dirty="0">
                <a:solidFill>
                  <a:srgbClr val="000000"/>
                </a:solidFill>
                <a:highlight>
                  <a:srgbClr val="FFFFFF"/>
                </a:highlight>
                <a:latin typeface="Consolas" panose="020B0609020204030204" pitchFamily="49" charset="0"/>
              </a:rPr>
              <a:t> = 0;</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x_end</a:t>
            </a:r>
            <a:r>
              <a:rPr lang="en-US" sz="2000" dirty="0">
                <a:solidFill>
                  <a:srgbClr val="000000"/>
                </a:solidFill>
                <a:highlight>
                  <a:srgbClr val="FFFFFF"/>
                </a:highlight>
                <a:latin typeface="Consolas" panose="020B0609020204030204" pitchFamily="49" charset="0"/>
              </a:rPr>
              <a:t> = 1;</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delta</a:t>
            </a:r>
            <a:r>
              <a:rPr lang="en-US" sz="2000" dirty="0">
                <a:solidFill>
                  <a:srgbClr val="000000"/>
                </a:solidFill>
                <a:highlight>
                  <a:srgbClr val="FFFFFF"/>
                </a:highlight>
                <a:latin typeface="Consolas" panose="020B0609020204030204" pitchFamily="49" charset="0"/>
              </a:rPr>
              <a:t> = 0.1;</a:t>
            </a:r>
          </a:p>
          <a:p>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dirty="0">
                <a:solidFill>
                  <a:srgbClr val="800000"/>
                </a:solidFill>
                <a:highlight>
                  <a:srgbClr val="FFFFFF"/>
                </a:highlight>
                <a:latin typeface="Consolas" panose="020B0609020204030204" pitchFamily="49" charset="0"/>
              </a:rPr>
              <a:t>"       x              y"</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dirty="0">
                <a:solidFill>
                  <a:srgbClr val="8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pPr>
              <a:spcBef>
                <a:spcPts val="1200"/>
              </a:spcBef>
            </a:pPr>
            <a:r>
              <a:rPr lang="ru-RU" sz="2000" dirty="0">
                <a:solidFill>
                  <a:srgbClr val="0000FF"/>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x_beg</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x_end</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delta</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r>
              <a:rPr lang="ru-RU" sz="2000" dirty="0">
                <a:solidFill>
                  <a:srgbClr val="000000"/>
                </a:solidFill>
                <a:highlight>
                  <a:srgbClr val="FFFFFF"/>
                </a:highlight>
                <a:latin typeface="Consolas" panose="020B0609020204030204" pitchFamily="49" charset="0"/>
              </a:rPr>
              <a:t>    {</a:t>
            </a:r>
          </a:p>
          <a:p>
            <a:r>
              <a:rPr lang="en-US" sz="2000" dirty="0">
                <a:solidFill>
                  <a:srgbClr val="0000FF"/>
                </a:solidFill>
                <a:highlight>
                  <a:srgbClr val="FFFFFF"/>
                </a:highlight>
                <a:latin typeface="Consolas" panose="020B0609020204030204" pitchFamily="49" charset="0"/>
              </a:rPr>
              <a:t>        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 = </a:t>
            </a:r>
            <a:r>
              <a:rPr lang="en-US" sz="2000" i="1" dirty="0">
                <a:solidFill>
                  <a:srgbClr val="880000"/>
                </a:solidFill>
                <a:highlight>
                  <a:srgbClr val="FFFFFF"/>
                </a:highlight>
                <a:latin typeface="Consolas" panose="020B0609020204030204" pitchFamily="49" charset="0"/>
              </a:rPr>
              <a:t>sin</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setw</a:t>
            </a:r>
            <a:r>
              <a:rPr lang="en-US" sz="2000" dirty="0">
                <a:solidFill>
                  <a:srgbClr val="000000"/>
                </a:solidFill>
                <a:highlight>
                  <a:srgbClr val="FFFFFF"/>
                </a:highlight>
                <a:latin typeface="Consolas" panose="020B0609020204030204" pitchFamily="49" charset="0"/>
              </a:rPr>
              <a:t>(8) &lt;&lt;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setw</a:t>
            </a:r>
            <a:r>
              <a:rPr lang="en-US" sz="2000" dirty="0">
                <a:solidFill>
                  <a:srgbClr val="000000"/>
                </a:solidFill>
                <a:highlight>
                  <a:srgbClr val="FFFFFF"/>
                </a:highlight>
                <a:latin typeface="Consolas" panose="020B0609020204030204" pitchFamily="49" charset="0"/>
              </a:rPr>
              <a:t>(15) &lt;&lt;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_getch</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r>
              <a:rPr lang="ru-RU" sz="2000" dirty="0">
                <a:solidFill>
                  <a:srgbClr val="000000"/>
                </a:solidFill>
                <a:highlight>
                  <a:srgbClr val="FFFFFF"/>
                </a:highlight>
                <a:latin typeface="Consolas" panose="020B0609020204030204" pitchFamily="49" charset="0"/>
              </a:rPr>
              <a:t>}</a:t>
            </a:r>
          </a:p>
        </p:txBody>
      </p:sp>
      <p:sp>
        <p:nvSpPr>
          <p:cNvPr id="30" name="Заголовок 4"/>
          <p:cNvSpPr txBox="1">
            <a:spLocks/>
          </p:cNvSpPr>
          <p:nvPr/>
        </p:nvSpPr>
        <p:spPr>
          <a:xfrm>
            <a:off x="251520" y="260648"/>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for</a:t>
            </a:r>
            <a:br>
              <a:rPr lang="ru-RU" dirty="0">
                <a:solidFill>
                  <a:schemeClr val="tx1">
                    <a:lumMod val="50000"/>
                    <a:lumOff val="50000"/>
                  </a:schemeClr>
                </a:solidFill>
              </a:rPr>
            </a:br>
            <a:r>
              <a:rPr lang="ru-RU" dirty="0">
                <a:solidFill>
                  <a:schemeClr val="tx1">
                    <a:lumMod val="50000"/>
                    <a:lumOff val="50000"/>
                  </a:schemeClr>
                </a:solidFill>
              </a:rPr>
              <a:t>Модификация программы на С++</a:t>
            </a:r>
          </a:p>
        </p:txBody>
      </p:sp>
      <p:sp>
        <p:nvSpPr>
          <p:cNvPr id="11" name="Прямоугольник 10"/>
          <p:cNvSpPr/>
          <p:nvPr/>
        </p:nvSpPr>
        <p:spPr>
          <a:xfrm>
            <a:off x="3871356" y="3501008"/>
            <a:ext cx="1852551" cy="504056"/>
          </a:xfrm>
          <a:prstGeom prst="rect">
            <a:avLst/>
          </a:prstGeom>
          <a:noFill/>
        </p:spPr>
        <p:txBody>
          <a:bodyPr wrap="square" lIns="126000" tIns="54000" anchor="ctr" anchorCtr="0">
            <a:noAutofit/>
          </a:bodyPr>
          <a:lstStyle/>
          <a:p>
            <a:pPr algn="ctr"/>
            <a:r>
              <a:rPr lang="en-US" sz="2000" b="1" dirty="0">
                <a:solidFill>
                  <a:srgbClr val="FF0000"/>
                </a:solidFill>
                <a:highlight>
                  <a:srgbClr val="FFFFFF"/>
                </a:highlight>
                <a:latin typeface="Consolas" panose="020B0609020204030204" pitchFamily="49" charset="0"/>
              </a:rPr>
              <a:t>x != x_end</a:t>
            </a:r>
            <a:endParaRPr lang="ru-RU" sz="2400" b="1" dirty="0">
              <a:solidFill>
                <a:srgbClr val="FF0000"/>
              </a:solidFill>
            </a:endParaRPr>
          </a:p>
        </p:txBody>
      </p:sp>
      <p:cxnSp>
        <p:nvCxnSpPr>
          <p:cNvPr id="9" name="Прямая соединительная линия 8"/>
          <p:cNvCxnSpPr>
            <a:endCxn id="3" idx="2"/>
          </p:cNvCxnSpPr>
          <p:nvPr/>
        </p:nvCxnSpPr>
        <p:spPr>
          <a:xfrm flipV="1">
            <a:off x="5292080" y="2602653"/>
            <a:ext cx="2016224" cy="970363"/>
          </a:xfrm>
          <a:prstGeom prst="line">
            <a:avLst/>
          </a:prstGeom>
          <a:ln w="31750">
            <a:headEnd type="arrow" w="med" len="lg"/>
            <a:tailEnd type="none" w="med" len="med"/>
          </a:ln>
        </p:spPr>
        <p:style>
          <a:lnRef idx="1">
            <a:schemeClr val="accent1"/>
          </a:lnRef>
          <a:fillRef idx="0">
            <a:schemeClr val="accent1"/>
          </a:fillRef>
          <a:effectRef idx="0">
            <a:schemeClr val="accent1"/>
          </a:effectRef>
          <a:fontRef idx="minor">
            <a:schemeClr val="tx1"/>
          </a:fontRef>
        </p:style>
      </p:cxn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4" name="Нижний колонтитул 3"/>
          <p:cNvSpPr>
            <a:spLocks noGrp="1"/>
          </p:cNvSpPr>
          <p:nvPr>
            <p:ph type="ftr" sz="quarter" idx="11"/>
          </p:nvPr>
        </p:nvSpPr>
        <p:spPr/>
        <p:txBody>
          <a:bodyPr/>
          <a:lstStyle/>
          <a:p>
            <a:r>
              <a:rPr lang="ru-RU"/>
              <a:t>Управляющие инструкции</a:t>
            </a:r>
            <a:endParaRPr lang="en-US" dirty="0"/>
          </a:p>
        </p:txBody>
      </p:sp>
      <p:sp>
        <p:nvSpPr>
          <p:cNvPr id="8" name="Номер слайда 7"/>
          <p:cNvSpPr>
            <a:spLocks noGrp="1"/>
          </p:cNvSpPr>
          <p:nvPr>
            <p:ph type="sldNum" sz="quarter" idx="12"/>
          </p:nvPr>
        </p:nvSpPr>
        <p:spPr/>
        <p:txBody>
          <a:bodyPr/>
          <a:lstStyle/>
          <a:p>
            <a:fld id="{35996D3A-6AFD-458C-90C1-256E03643476}" type="slidenum">
              <a:rPr lang="en-US" smtClean="0"/>
              <a:pPr/>
              <a:t>22</a:t>
            </a:fld>
            <a:endParaRPr lang="en-US" dirty="0"/>
          </a:p>
        </p:txBody>
      </p:sp>
      <p:sp>
        <p:nvSpPr>
          <p:cNvPr id="3" name="Прямоугольник 2"/>
          <p:cNvSpPr/>
          <p:nvPr/>
        </p:nvSpPr>
        <p:spPr>
          <a:xfrm>
            <a:off x="5652120" y="1340769"/>
            <a:ext cx="3312368" cy="1261884"/>
          </a:xfrm>
          <a:prstGeom prst="rect">
            <a:avLst/>
          </a:prstGeom>
          <a:solidFill>
            <a:schemeClr val="bg1"/>
          </a:solidFill>
          <a:ln w="31750">
            <a:solidFill>
              <a:schemeClr val="accent2"/>
            </a:solidFill>
          </a:ln>
        </p:spPr>
        <p:txBody>
          <a:bodyPr wrap="square">
            <a:spAutoFit/>
          </a:bodyPr>
          <a:lstStyle/>
          <a:p>
            <a:pPr algn="ctr"/>
            <a:r>
              <a:rPr lang="ru-RU" sz="2800" dirty="0"/>
              <a:t>бесконечный цикл</a:t>
            </a:r>
            <a:r>
              <a:rPr lang="en-US" sz="2800" dirty="0"/>
              <a:t>:</a:t>
            </a:r>
            <a:br>
              <a:rPr lang="ru-RU" sz="2800" dirty="0"/>
            </a:br>
            <a:r>
              <a:rPr lang="ru-RU" sz="2400" dirty="0"/>
              <a:t>сравнение </a:t>
            </a:r>
            <a:r>
              <a:rPr lang="en-US" sz="2400" dirty="0">
                <a:solidFill>
                  <a:srgbClr val="0000FF"/>
                </a:solidFill>
              </a:rPr>
              <a:t>double</a:t>
            </a:r>
            <a:r>
              <a:rPr lang="en-US" sz="2400" dirty="0"/>
              <a:t> </a:t>
            </a:r>
            <a:r>
              <a:rPr lang="ru-RU" sz="2400" dirty="0"/>
              <a:t>на точное равенство</a:t>
            </a:r>
          </a:p>
        </p:txBody>
      </p:sp>
    </p:spTree>
    <p:extLst>
      <p:ext uri="{BB962C8B-B14F-4D97-AF65-F5344CB8AC3E}">
        <p14:creationId xmlns:p14="http://schemas.microsoft.com/office/powerpoint/2010/main" val="425366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Прямая соединительная линия 9"/>
          <p:cNvCxnSpPr>
            <a:stCxn id="2" idx="2"/>
          </p:cNvCxnSpPr>
          <p:nvPr/>
        </p:nvCxnSpPr>
        <p:spPr>
          <a:xfrm flipH="1">
            <a:off x="6660232" y="3140968"/>
            <a:ext cx="828092" cy="432048"/>
          </a:xfrm>
          <a:prstGeom prst="line">
            <a:avLst/>
          </a:prstGeom>
          <a:ln w="31750">
            <a:tailEnd type="arrow" w="med" len="lg"/>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51520" y="1268760"/>
            <a:ext cx="8784976" cy="4824536"/>
          </a:xfrm>
          <a:prstGeom prst="rect">
            <a:avLst/>
          </a:prstGeom>
          <a:noFill/>
          <a:ln w="9525">
            <a:noFill/>
            <a:miter lim="800000"/>
            <a:headEnd/>
            <a:tailEnd/>
          </a:ln>
          <a:effectLst/>
        </p:spPr>
        <p:txBody>
          <a:bodyPr wrap="square" anchor="t" anchorCtr="0">
            <a:noAutofit/>
          </a:bodyPr>
          <a:lstStyle/>
          <a:p>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endParaRPr lang="ru-RU" sz="2000" i="1" dirty="0">
              <a:solidFill>
                <a:srgbClr val="6F008A"/>
              </a:solidFill>
              <a:highlight>
                <a:srgbClr val="FFFFFF"/>
              </a:highlight>
              <a:latin typeface="Consolas" panose="020B0609020204030204" pitchFamily="49" charset="0"/>
            </a:endParaRPr>
          </a:p>
          <a:p>
            <a:r>
              <a:rPr lang="ru-RU" sz="2000" dirty="0">
                <a:solidFill>
                  <a:srgbClr val="0000FF"/>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x_beg</a:t>
            </a:r>
            <a:r>
              <a:rPr lang="en-US" sz="2000" dirty="0">
                <a:solidFill>
                  <a:srgbClr val="000000"/>
                </a:solidFill>
                <a:highlight>
                  <a:srgbClr val="FFFFFF"/>
                </a:highlight>
                <a:latin typeface="Consolas" panose="020B0609020204030204" pitchFamily="49" charset="0"/>
              </a:rPr>
              <a:t> = 0;</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x_end</a:t>
            </a:r>
            <a:r>
              <a:rPr lang="en-US" sz="2000" dirty="0">
                <a:solidFill>
                  <a:srgbClr val="000000"/>
                </a:solidFill>
                <a:highlight>
                  <a:srgbClr val="FFFFFF"/>
                </a:highlight>
                <a:latin typeface="Consolas" panose="020B0609020204030204" pitchFamily="49" charset="0"/>
              </a:rPr>
              <a:t> = 1;</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delta</a:t>
            </a:r>
            <a:r>
              <a:rPr lang="en-US" sz="2000" dirty="0">
                <a:solidFill>
                  <a:srgbClr val="000000"/>
                </a:solidFill>
                <a:highlight>
                  <a:srgbClr val="FFFFFF"/>
                </a:highlight>
                <a:latin typeface="Consolas" panose="020B0609020204030204" pitchFamily="49" charset="0"/>
              </a:rPr>
              <a:t> = 0.1;</a:t>
            </a:r>
          </a:p>
          <a:p>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dirty="0">
                <a:solidFill>
                  <a:srgbClr val="800000"/>
                </a:solidFill>
                <a:highlight>
                  <a:srgbClr val="FFFFFF"/>
                </a:highlight>
                <a:latin typeface="Consolas" panose="020B0609020204030204" pitchFamily="49" charset="0"/>
              </a:rPr>
              <a:t>"       x              y"</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dirty="0">
                <a:solidFill>
                  <a:srgbClr val="8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pPr>
              <a:spcBef>
                <a:spcPts val="1200"/>
              </a:spcBef>
            </a:pPr>
            <a:r>
              <a:rPr lang="ru-RU" sz="2000" dirty="0">
                <a:solidFill>
                  <a:srgbClr val="0000FF"/>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x_beg</a:t>
            </a:r>
            <a:r>
              <a:rPr lang="en-US" sz="2000" dirty="0">
                <a:solidFill>
                  <a:srgbClr val="000000"/>
                </a:solidFill>
                <a:highlight>
                  <a:srgbClr val="FFFFFF"/>
                </a:highlight>
                <a:latin typeface="Consolas" panose="020B0609020204030204" pitchFamily="49" charset="0"/>
              </a:rPr>
              <a:t>; </a:t>
            </a:r>
            <a:r>
              <a:rPr lang="en-US" sz="2000" b="1" dirty="0">
                <a:solidFill>
                  <a:srgbClr val="000080"/>
                </a:solidFill>
                <a:highlight>
                  <a:srgbClr val="FFFFFF"/>
                </a:highlight>
                <a:latin typeface="Consolas" panose="020B0609020204030204" pitchFamily="49" charset="0"/>
              </a:rPr>
              <a:t>x</a:t>
            </a:r>
            <a:r>
              <a:rPr lang="en-US" sz="2000" b="1" dirty="0">
                <a:solidFill>
                  <a:srgbClr val="000000"/>
                </a:solidFill>
                <a:highlight>
                  <a:srgbClr val="FFFFFF"/>
                </a:highlight>
                <a:latin typeface="Consolas" panose="020B0609020204030204" pitchFamily="49" charset="0"/>
              </a:rPr>
              <a:t> &lt; </a:t>
            </a:r>
            <a:r>
              <a:rPr lang="en-US" sz="2000" b="1" dirty="0">
                <a:solidFill>
                  <a:srgbClr val="000080"/>
                </a:solidFill>
                <a:highlight>
                  <a:srgbClr val="FFFFFF"/>
                </a:highlight>
                <a:latin typeface="Consolas" panose="020B0609020204030204" pitchFamily="49" charset="0"/>
              </a:rPr>
              <a:t>x_end</a:t>
            </a:r>
            <a:r>
              <a:rPr lang="en-US" sz="2000" b="1" dirty="0">
                <a:solidFill>
                  <a:srgbClr val="000000"/>
                </a:solidFill>
                <a:highlight>
                  <a:srgbClr val="FFFFFF"/>
                </a:highlight>
                <a:latin typeface="Consolas" panose="020B0609020204030204" pitchFamily="49" charset="0"/>
              </a:rPr>
              <a:t> + </a:t>
            </a:r>
            <a:r>
              <a:rPr lang="en-US" sz="2000" b="1" dirty="0">
                <a:solidFill>
                  <a:srgbClr val="000080"/>
                </a:solidFill>
                <a:highlight>
                  <a:srgbClr val="FFFFFF"/>
                </a:highlight>
                <a:latin typeface="Consolas" panose="020B0609020204030204" pitchFamily="49" charset="0"/>
              </a:rPr>
              <a:t>delta </a:t>
            </a:r>
            <a:r>
              <a:rPr lang="en-US" sz="2000" b="1" dirty="0">
                <a:solidFill>
                  <a:srgbClr val="000000"/>
                </a:solidFill>
                <a:highlight>
                  <a:srgbClr val="FFFFFF"/>
                </a:highlight>
                <a:latin typeface="Consolas" panose="020B0609020204030204" pitchFamily="49" charset="0"/>
              </a:rPr>
              <a:t>/ 2</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delta</a:t>
            </a:r>
            <a:r>
              <a:rPr lang="en-US" sz="2000" dirty="0">
                <a:solidFill>
                  <a:srgbClr val="000000"/>
                </a:solidFill>
                <a:highlight>
                  <a:srgbClr val="FFFFFF"/>
                </a:highlight>
                <a:latin typeface="Consolas" panose="020B0609020204030204" pitchFamily="49" charset="0"/>
              </a:rPr>
              <a:t>)</a:t>
            </a:r>
            <a:endParaRPr lang="ru-RU" sz="2000" dirty="0">
              <a:solidFill>
                <a:srgbClr val="008000"/>
              </a:solidFill>
              <a:highlight>
                <a:srgbClr val="FFFFFF"/>
              </a:highlight>
              <a:latin typeface="Consolas" panose="020B0609020204030204" pitchFamily="49" charset="0"/>
            </a:endParaRPr>
          </a:p>
          <a:p>
            <a:pPr defTabSz="466725">
              <a:tabLst>
                <a:tab pos="4391025" algn="l"/>
              </a:tabLst>
            </a:pPr>
            <a:r>
              <a:rPr lang="ru-RU" sz="2000" dirty="0">
                <a:solidFill>
                  <a:srgbClr val="008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        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 = </a:t>
            </a:r>
            <a:r>
              <a:rPr lang="en-US" sz="2000" i="1" dirty="0">
                <a:solidFill>
                  <a:srgbClr val="880000"/>
                </a:solidFill>
                <a:highlight>
                  <a:srgbClr val="FFFFFF"/>
                </a:highlight>
                <a:latin typeface="Consolas" panose="020B0609020204030204" pitchFamily="49" charset="0"/>
              </a:rPr>
              <a:t>sin</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setw</a:t>
            </a:r>
            <a:r>
              <a:rPr lang="en-US" sz="2000" dirty="0">
                <a:solidFill>
                  <a:srgbClr val="000000"/>
                </a:solidFill>
                <a:highlight>
                  <a:srgbClr val="FFFFFF"/>
                </a:highlight>
                <a:latin typeface="Consolas" panose="020B0609020204030204" pitchFamily="49" charset="0"/>
              </a:rPr>
              <a:t>(8) &lt;&lt;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setw</a:t>
            </a:r>
            <a:r>
              <a:rPr lang="en-US" sz="2000" dirty="0">
                <a:solidFill>
                  <a:srgbClr val="000000"/>
                </a:solidFill>
                <a:highlight>
                  <a:srgbClr val="FFFFFF"/>
                </a:highlight>
                <a:latin typeface="Consolas" panose="020B0609020204030204" pitchFamily="49" charset="0"/>
              </a:rPr>
              <a:t>(15) &lt;&lt;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_getch</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r>
              <a:rPr lang="ru-RU" sz="2000" dirty="0">
                <a:solidFill>
                  <a:srgbClr val="000000"/>
                </a:solidFill>
                <a:highlight>
                  <a:srgbClr val="FFFFFF"/>
                </a:highlight>
                <a:latin typeface="Consolas" panose="020B0609020204030204" pitchFamily="49" charset="0"/>
              </a:rPr>
              <a:t>}</a:t>
            </a:r>
          </a:p>
        </p:txBody>
      </p:sp>
      <p:sp>
        <p:nvSpPr>
          <p:cNvPr id="30" name="Заголовок 4"/>
          <p:cNvSpPr txBox="1">
            <a:spLocks/>
          </p:cNvSpPr>
          <p:nvPr/>
        </p:nvSpPr>
        <p:spPr>
          <a:xfrm>
            <a:off x="251520" y="260648"/>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for</a:t>
            </a:r>
            <a:br>
              <a:rPr lang="ru-RU" dirty="0">
                <a:solidFill>
                  <a:schemeClr val="tx1">
                    <a:lumMod val="50000"/>
                    <a:lumOff val="50000"/>
                  </a:schemeClr>
                </a:solidFill>
              </a:rPr>
            </a:br>
            <a:r>
              <a:rPr lang="ru-RU" dirty="0">
                <a:solidFill>
                  <a:schemeClr val="tx1">
                    <a:lumMod val="50000"/>
                    <a:lumOff val="50000"/>
                  </a:schemeClr>
                </a:solidFill>
              </a:rPr>
              <a:t>Модификация программы на С++</a:t>
            </a:r>
          </a:p>
        </p:txBody>
      </p:sp>
      <p:sp>
        <p:nvSpPr>
          <p:cNvPr id="2" name="Скругленный прямоугольник 1"/>
          <p:cNvSpPr/>
          <p:nvPr/>
        </p:nvSpPr>
        <p:spPr>
          <a:xfrm>
            <a:off x="6012160" y="1196752"/>
            <a:ext cx="2952328" cy="1944216"/>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lumMod val="75000"/>
                    <a:lumOff val="25000"/>
                  </a:schemeClr>
                </a:solidFill>
              </a:rPr>
              <a:t>Будем учитывать пересечение правой границы с учётом величины шага</a:t>
            </a:r>
            <a:endParaRPr lang="ru-RU" sz="2000" dirty="0">
              <a:solidFill>
                <a:schemeClr val="tx1">
                  <a:lumMod val="75000"/>
                  <a:lumOff val="25000"/>
                </a:schemeClr>
              </a:solidFill>
            </a:endParaRPr>
          </a:p>
        </p:txBody>
      </p:sp>
      <p:sp>
        <p:nvSpPr>
          <p:cNvPr id="3" name="Дата 2"/>
          <p:cNvSpPr>
            <a:spLocks noGrp="1"/>
          </p:cNvSpPr>
          <p:nvPr>
            <p:ph type="dt" sz="half" idx="10"/>
          </p:nvPr>
        </p:nvSpPr>
        <p:spPr/>
        <p:txBody>
          <a:bodyPr/>
          <a:lstStyle/>
          <a:p>
            <a:pPr>
              <a:tabLst>
                <a:tab pos="1347788" algn="l"/>
              </a:tabLst>
            </a:pPr>
            <a:r>
              <a:rPr lang="ru-RU" dirty="0"/>
              <a:t>Левкович Н.В.	2021/2022</a:t>
            </a:r>
          </a:p>
        </p:txBody>
      </p:sp>
      <p:sp>
        <p:nvSpPr>
          <p:cNvPr id="4" name="Нижний колонтитул 3"/>
          <p:cNvSpPr>
            <a:spLocks noGrp="1"/>
          </p:cNvSpPr>
          <p:nvPr>
            <p:ph type="ftr" sz="quarter" idx="11"/>
          </p:nvPr>
        </p:nvSpPr>
        <p:spPr/>
        <p:txBody>
          <a:bodyPr/>
          <a:lstStyle/>
          <a:p>
            <a:r>
              <a:rPr lang="ru-RU"/>
              <a:t>Управляющие инструкции</a:t>
            </a:r>
            <a:endParaRPr lang="en-US" dirty="0"/>
          </a:p>
        </p:txBody>
      </p:sp>
      <p:sp>
        <p:nvSpPr>
          <p:cNvPr id="8" name="Номер слайда 7"/>
          <p:cNvSpPr>
            <a:spLocks noGrp="1"/>
          </p:cNvSpPr>
          <p:nvPr>
            <p:ph type="sldNum" sz="quarter" idx="12"/>
          </p:nvPr>
        </p:nvSpPr>
        <p:spPr/>
        <p:txBody>
          <a:bodyPr/>
          <a:lstStyle/>
          <a:p>
            <a:fld id="{35996D3A-6AFD-458C-90C1-256E03643476}" type="slidenum">
              <a:rPr lang="en-US" smtClean="0"/>
              <a:pPr/>
              <a:t>23</a:t>
            </a:fld>
            <a:endParaRPr lang="en-US" dirty="0"/>
          </a:p>
        </p:txBody>
      </p:sp>
    </p:spTree>
    <p:extLst>
      <p:ext uri="{BB962C8B-B14F-4D97-AF65-F5344CB8AC3E}">
        <p14:creationId xmlns:p14="http://schemas.microsoft.com/office/powerpoint/2010/main" val="1073657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287524" y="1268760"/>
            <a:ext cx="8496944" cy="3631763"/>
          </a:xfrm>
          <a:prstGeom prst="rect">
            <a:avLst/>
          </a:prstGeom>
          <a:noFill/>
          <a:ln w="9525">
            <a:noFill/>
            <a:miter lim="800000"/>
            <a:headEnd/>
            <a:tailEnd/>
          </a:ln>
          <a:effectLst/>
        </p:spPr>
        <p:txBody>
          <a:bodyPr wrap="square" anchor="t" anchorCtr="0">
            <a:spAutoFit/>
          </a:bodyPr>
          <a:lstStyle/>
          <a:p>
            <a:r>
              <a:rPr lang="en-US" sz="2000" dirty="0">
                <a:solidFill>
                  <a:srgbClr val="008000"/>
                </a:solidFill>
                <a:highlight>
                  <a:srgbClr val="FFFFFF"/>
                </a:highlight>
                <a:latin typeface="Consolas" panose="020B0609020204030204" pitchFamily="49" charset="0"/>
              </a:rPr>
              <a:t>//</a:t>
            </a:r>
            <a:r>
              <a:rPr lang="ru-RU" sz="2000" dirty="0">
                <a:solidFill>
                  <a:srgbClr val="008000"/>
                </a:solidFill>
                <a:highlight>
                  <a:srgbClr val="FFFFFF"/>
                </a:highlight>
                <a:latin typeface="Consolas" panose="020B0609020204030204" pitchFamily="49" charset="0"/>
              </a:rPr>
              <a:t> пример использования двух счётчиков в цикле</a:t>
            </a:r>
          </a:p>
          <a:p>
            <a:r>
              <a:rPr lang="ru-RU" sz="2000" dirty="0">
                <a:solidFill>
                  <a:srgbClr val="008000"/>
                </a:solidFill>
                <a:highlight>
                  <a:srgbClr val="FFFFFF"/>
                </a:highlight>
                <a:latin typeface="Consolas" panose="020B0609020204030204" pitchFamily="49" charset="0"/>
              </a:rPr>
              <a:t>// отображение таблицы степеней 2</a:t>
            </a:r>
            <a:endParaRPr lang="ru-RU" sz="2000" dirty="0">
              <a:solidFill>
                <a:srgbClr val="000000"/>
              </a:solidFill>
              <a:highlight>
                <a:srgbClr val="FFFFFF"/>
              </a:highlight>
              <a:latin typeface="Consolas" panose="020B0609020204030204" pitchFamily="49" charset="0"/>
            </a:endParaRPr>
          </a:p>
          <a:p>
            <a:r>
              <a:rPr lang="ru-RU" sz="2000" dirty="0">
                <a:solidFill>
                  <a:srgbClr val="0000FF"/>
                </a:solidFill>
                <a:highlight>
                  <a:srgbClr val="FFFFFF"/>
                </a:highlight>
                <a:latin typeface="Consolas" panose="020B0609020204030204" pitchFamily="49" charset="0"/>
              </a:rPr>
              <a:t>int</a:t>
            </a:r>
            <a:r>
              <a:rPr lang="ru-RU" sz="2000" dirty="0">
                <a:solidFill>
                  <a:srgbClr val="000000"/>
                </a:solidFill>
                <a:highlight>
                  <a:srgbClr val="FFFFFF"/>
                </a:highlight>
                <a:latin typeface="Consolas" panose="020B0609020204030204" pitchFamily="49" charset="0"/>
              </a:rPr>
              <a:t> </a:t>
            </a:r>
            <a:r>
              <a:rPr lang="ru-RU" sz="2000" i="1" dirty="0">
                <a:solidFill>
                  <a:srgbClr val="880000"/>
                </a:solidFill>
                <a:highlight>
                  <a:srgbClr val="FFFFFF"/>
                </a:highlight>
                <a:latin typeface="Consolas" panose="020B0609020204030204" pitchFamily="49" charset="0"/>
              </a:rPr>
              <a:t>main</a:t>
            </a:r>
            <a:r>
              <a:rPr lang="ru-RU"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const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MAX</a:t>
            </a:r>
            <a:r>
              <a:rPr lang="en-US" sz="2000" dirty="0">
                <a:solidFill>
                  <a:srgbClr val="000000"/>
                </a:solidFill>
                <a:highlight>
                  <a:srgbClr val="FFFFFF"/>
                </a:highlight>
                <a:latin typeface="Consolas" panose="020B0609020204030204" pitchFamily="49" charset="0"/>
              </a:rPr>
              <a:t> = 10;</a:t>
            </a:r>
            <a:endParaRPr lang="ru-RU" sz="2000" dirty="0">
              <a:solidFill>
                <a:srgbClr val="000000"/>
              </a:solidFill>
              <a:highlight>
                <a:srgbClr val="FFFFFF"/>
              </a:highlight>
              <a:latin typeface="Consolas" panose="020B0609020204030204" pitchFamily="49" charset="0"/>
            </a:endParaRPr>
          </a:p>
          <a:p>
            <a:pPr>
              <a:spcBef>
                <a:spcPts val="600"/>
              </a:spcBef>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 0, </a:t>
            </a:r>
            <a:r>
              <a:rPr lang="en-US" sz="2000" dirty="0">
                <a:solidFill>
                  <a:srgbClr val="000080"/>
                </a:solidFill>
                <a:highlight>
                  <a:srgbClr val="FFFFFF"/>
                </a:highlight>
                <a:latin typeface="Consolas" panose="020B0609020204030204" pitchFamily="49" charset="0"/>
              </a:rPr>
              <a:t>power</a:t>
            </a:r>
            <a:r>
              <a:rPr lang="en-US" sz="2000" dirty="0">
                <a:solidFill>
                  <a:srgbClr val="000000"/>
                </a:solidFill>
                <a:highlight>
                  <a:srgbClr val="FFFFFF"/>
                </a:highlight>
                <a:latin typeface="Consolas" panose="020B0609020204030204" pitchFamily="49" charset="0"/>
              </a:rPr>
              <a:t> = 1;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&lt;= </a:t>
            </a:r>
            <a:r>
              <a:rPr lang="en-US" sz="2000" dirty="0">
                <a:solidFill>
                  <a:srgbClr val="000080"/>
                </a:solidFill>
                <a:highlight>
                  <a:srgbClr val="FFFFFF"/>
                </a:highlight>
                <a:latin typeface="Consolas" panose="020B0609020204030204" pitchFamily="49" charset="0"/>
              </a:rPr>
              <a:t>MAX</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power</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power</a:t>
            </a:r>
            <a:r>
              <a:rPr lang="en-US" sz="2000" dirty="0">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 i</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setw</a:t>
            </a:r>
            <a:r>
              <a:rPr lang="en-US" sz="2000" dirty="0">
                <a:solidFill>
                  <a:srgbClr val="000000"/>
                </a:solidFill>
                <a:highlight>
                  <a:srgbClr val="FFFFFF"/>
                </a:highlight>
                <a:latin typeface="Consolas" panose="020B0609020204030204" pitchFamily="49" charset="0"/>
              </a:rPr>
              <a:t>(4) &lt;&lt;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setw</a:t>
            </a:r>
            <a:r>
              <a:rPr lang="en-US" sz="2000" dirty="0">
                <a:solidFill>
                  <a:srgbClr val="000000"/>
                </a:solidFill>
                <a:highlight>
                  <a:srgbClr val="FFFFFF"/>
                </a:highlight>
                <a:latin typeface="Consolas" panose="020B0609020204030204" pitchFamily="49" charset="0"/>
              </a:rPr>
              <a:t>(6) &lt;&lt; </a:t>
            </a:r>
            <a:r>
              <a:rPr lang="en-US" sz="2000" dirty="0">
                <a:solidFill>
                  <a:srgbClr val="000080"/>
                </a:solidFill>
                <a:highlight>
                  <a:srgbClr val="FFFFFF"/>
                </a:highlight>
                <a:latin typeface="Consolas" panose="020B0609020204030204" pitchFamily="49" charset="0"/>
              </a:rPr>
              <a:t>power</a:t>
            </a:r>
            <a:r>
              <a:rPr lang="ru-RU" sz="2000" dirty="0">
                <a:solidFill>
                  <a:srgbClr val="00008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a:spcBef>
                <a:spcPts val="600"/>
              </a:spcBef>
            </a:pP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_getch</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r>
              <a:rPr lang="ru-RU" sz="2000" dirty="0">
                <a:solidFill>
                  <a:srgbClr val="000000"/>
                </a:solidFill>
                <a:highlight>
                  <a:srgbClr val="FFFFFF"/>
                </a:highlight>
                <a:latin typeface="Consolas" panose="020B0609020204030204" pitchFamily="49" charset="0"/>
              </a:rPr>
              <a:t>}</a:t>
            </a:r>
          </a:p>
        </p:txBody>
      </p:sp>
      <p:sp>
        <p:nvSpPr>
          <p:cNvPr id="30" name="Заголовок 4"/>
          <p:cNvSpPr txBox="1">
            <a:spLocks/>
          </p:cNvSpPr>
          <p:nvPr/>
        </p:nvSpPr>
        <p:spPr>
          <a:xfrm>
            <a:off x="251520" y="260648"/>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 for с двумя счетчиками </a:t>
            </a:r>
          </a:p>
        </p:txBody>
      </p:sp>
      <p:sp>
        <p:nvSpPr>
          <p:cNvPr id="4" name="Прямоугольник 3"/>
          <p:cNvSpPr/>
          <p:nvPr/>
        </p:nvSpPr>
        <p:spPr>
          <a:xfrm>
            <a:off x="7056276" y="1196752"/>
            <a:ext cx="2016224" cy="3564396"/>
          </a:xfrm>
          <a:prstGeom prst="rect">
            <a:avLst/>
          </a:prstGeom>
          <a:solidFill>
            <a:schemeClr val="tx1"/>
          </a:solidFill>
        </p:spPr>
        <p:txBody>
          <a:bodyPr wrap="square">
            <a:noAutofit/>
          </a:bodyPr>
          <a:lstStyle/>
          <a:p>
            <a:r>
              <a:rPr lang="ru-RU" sz="2000" dirty="0">
                <a:solidFill>
                  <a:schemeClr val="bg1">
                    <a:lumMod val="85000"/>
                  </a:schemeClr>
                </a:solidFill>
                <a:latin typeface="Consolas" panose="020B0609020204030204" pitchFamily="49" charset="0"/>
                <a:cs typeface="Consolas" panose="020B0609020204030204" pitchFamily="49" charset="0"/>
              </a:rPr>
              <a:t>   0     1</a:t>
            </a:r>
          </a:p>
          <a:p>
            <a:r>
              <a:rPr lang="ru-RU" sz="2000" dirty="0">
                <a:solidFill>
                  <a:schemeClr val="bg1">
                    <a:lumMod val="85000"/>
                  </a:schemeClr>
                </a:solidFill>
                <a:latin typeface="Consolas" panose="020B0609020204030204" pitchFamily="49" charset="0"/>
                <a:cs typeface="Consolas" panose="020B0609020204030204" pitchFamily="49" charset="0"/>
              </a:rPr>
              <a:t>   1     2</a:t>
            </a:r>
          </a:p>
          <a:p>
            <a:r>
              <a:rPr lang="ru-RU" sz="2000" dirty="0">
                <a:solidFill>
                  <a:schemeClr val="bg1">
                    <a:lumMod val="85000"/>
                  </a:schemeClr>
                </a:solidFill>
                <a:latin typeface="Consolas" panose="020B0609020204030204" pitchFamily="49" charset="0"/>
                <a:cs typeface="Consolas" panose="020B0609020204030204" pitchFamily="49" charset="0"/>
              </a:rPr>
              <a:t>   2     4</a:t>
            </a:r>
          </a:p>
          <a:p>
            <a:r>
              <a:rPr lang="ru-RU" sz="2000" dirty="0">
                <a:solidFill>
                  <a:schemeClr val="bg1">
                    <a:lumMod val="85000"/>
                  </a:schemeClr>
                </a:solidFill>
                <a:latin typeface="Consolas" panose="020B0609020204030204" pitchFamily="49" charset="0"/>
                <a:cs typeface="Consolas" panose="020B0609020204030204" pitchFamily="49" charset="0"/>
              </a:rPr>
              <a:t>   3     8</a:t>
            </a:r>
          </a:p>
          <a:p>
            <a:r>
              <a:rPr lang="ru-RU" sz="2000" dirty="0">
                <a:solidFill>
                  <a:schemeClr val="bg1">
                    <a:lumMod val="85000"/>
                  </a:schemeClr>
                </a:solidFill>
                <a:latin typeface="Consolas" panose="020B0609020204030204" pitchFamily="49" charset="0"/>
                <a:cs typeface="Consolas" panose="020B0609020204030204" pitchFamily="49" charset="0"/>
              </a:rPr>
              <a:t>   4    16</a:t>
            </a:r>
          </a:p>
          <a:p>
            <a:r>
              <a:rPr lang="ru-RU" sz="2000" dirty="0">
                <a:solidFill>
                  <a:schemeClr val="bg1">
                    <a:lumMod val="85000"/>
                  </a:schemeClr>
                </a:solidFill>
                <a:latin typeface="Consolas" panose="020B0609020204030204" pitchFamily="49" charset="0"/>
                <a:cs typeface="Consolas" panose="020B0609020204030204" pitchFamily="49" charset="0"/>
              </a:rPr>
              <a:t>   5    32</a:t>
            </a:r>
          </a:p>
          <a:p>
            <a:r>
              <a:rPr lang="ru-RU" sz="2000" dirty="0">
                <a:solidFill>
                  <a:schemeClr val="bg1">
                    <a:lumMod val="85000"/>
                  </a:schemeClr>
                </a:solidFill>
                <a:latin typeface="Consolas" panose="020B0609020204030204" pitchFamily="49" charset="0"/>
                <a:cs typeface="Consolas" panose="020B0609020204030204" pitchFamily="49" charset="0"/>
              </a:rPr>
              <a:t>   6    64</a:t>
            </a:r>
          </a:p>
          <a:p>
            <a:r>
              <a:rPr lang="ru-RU" sz="2000" dirty="0">
                <a:solidFill>
                  <a:schemeClr val="bg1">
                    <a:lumMod val="85000"/>
                  </a:schemeClr>
                </a:solidFill>
                <a:latin typeface="Consolas" panose="020B0609020204030204" pitchFamily="49" charset="0"/>
                <a:cs typeface="Consolas" panose="020B0609020204030204" pitchFamily="49" charset="0"/>
              </a:rPr>
              <a:t>   7   128</a:t>
            </a:r>
          </a:p>
          <a:p>
            <a:r>
              <a:rPr lang="ru-RU" sz="2000" dirty="0">
                <a:solidFill>
                  <a:schemeClr val="bg1">
                    <a:lumMod val="85000"/>
                  </a:schemeClr>
                </a:solidFill>
                <a:latin typeface="Consolas" panose="020B0609020204030204" pitchFamily="49" charset="0"/>
                <a:cs typeface="Consolas" panose="020B0609020204030204" pitchFamily="49" charset="0"/>
              </a:rPr>
              <a:t>   8   256</a:t>
            </a:r>
          </a:p>
          <a:p>
            <a:r>
              <a:rPr lang="ru-RU" sz="2000" dirty="0">
                <a:solidFill>
                  <a:schemeClr val="bg1">
                    <a:lumMod val="85000"/>
                  </a:schemeClr>
                </a:solidFill>
                <a:latin typeface="Consolas" panose="020B0609020204030204" pitchFamily="49" charset="0"/>
                <a:cs typeface="Consolas" panose="020B0609020204030204" pitchFamily="49" charset="0"/>
              </a:rPr>
              <a:t>   9   512</a:t>
            </a:r>
          </a:p>
          <a:p>
            <a:r>
              <a:rPr lang="ru-RU" sz="2000" dirty="0">
                <a:solidFill>
                  <a:schemeClr val="bg1">
                    <a:lumMod val="85000"/>
                  </a:schemeClr>
                </a:solidFill>
                <a:latin typeface="Consolas" panose="020B0609020204030204" pitchFamily="49" charset="0"/>
                <a:cs typeface="Consolas" panose="020B0609020204030204" pitchFamily="49" charset="0"/>
              </a:rPr>
              <a:t>  10  1024</a:t>
            </a:r>
          </a:p>
        </p:txBody>
      </p:sp>
      <p:sp>
        <p:nvSpPr>
          <p:cNvPr id="8" name="Скругленный прямоугольник 7"/>
          <p:cNvSpPr/>
          <p:nvPr/>
        </p:nvSpPr>
        <p:spPr>
          <a:xfrm>
            <a:off x="395536" y="4869160"/>
            <a:ext cx="8496944" cy="1368152"/>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r>
              <a:rPr lang="ru-RU" sz="2000" dirty="0">
                <a:solidFill>
                  <a:schemeClr val="tx1">
                    <a:lumMod val="75000"/>
                    <a:lumOff val="25000"/>
                  </a:schemeClr>
                </a:solidFill>
              </a:rPr>
              <a:t>Операция последовательного вычисления «запятая»:</a:t>
            </a:r>
            <a:br>
              <a:rPr lang="ru-RU" sz="2000" dirty="0">
                <a:solidFill>
                  <a:schemeClr val="tx1">
                    <a:lumMod val="75000"/>
                    <a:lumOff val="25000"/>
                  </a:schemeClr>
                </a:solidFill>
              </a:rPr>
            </a:br>
            <a:r>
              <a:rPr lang="ru-RU" sz="2000" dirty="0">
                <a:solidFill>
                  <a:schemeClr val="tx1">
                    <a:lumMod val="75000"/>
                    <a:lumOff val="25000"/>
                  </a:schemeClr>
                </a:solidFill>
              </a:rPr>
              <a:t>- может применяться в разделах  инициализации и вычисления приращения</a:t>
            </a:r>
            <a:br>
              <a:rPr lang="ru-RU" sz="2000" dirty="0">
                <a:solidFill>
                  <a:schemeClr val="tx1">
                    <a:lumMod val="75000"/>
                    <a:lumOff val="25000"/>
                  </a:schemeClr>
                </a:solidFill>
              </a:rPr>
            </a:br>
            <a:r>
              <a:rPr lang="ru-RU" sz="2000" dirty="0">
                <a:solidFill>
                  <a:schemeClr val="tx1">
                    <a:lumMod val="75000"/>
                    <a:lumOff val="25000"/>
                  </a:schemeClr>
                </a:solidFill>
              </a:rPr>
              <a:t>- в разделе условия бессмысленна</a:t>
            </a:r>
            <a:br>
              <a:rPr lang="ru-RU" sz="2000" dirty="0">
                <a:solidFill>
                  <a:schemeClr val="tx1">
                    <a:lumMod val="75000"/>
                    <a:lumOff val="25000"/>
                  </a:schemeClr>
                </a:solidFill>
              </a:rPr>
            </a:br>
            <a:r>
              <a:rPr lang="ru-RU" sz="2000" dirty="0">
                <a:solidFill>
                  <a:schemeClr val="tx1">
                    <a:lumMod val="75000"/>
                    <a:lumOff val="25000"/>
                  </a:schemeClr>
                </a:solidFill>
              </a:rPr>
              <a:t>(возвращается в качестве условия последнее значение)  </a:t>
            </a: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9" name="Номер слайда 8"/>
          <p:cNvSpPr>
            <a:spLocks noGrp="1"/>
          </p:cNvSpPr>
          <p:nvPr>
            <p:ph type="sldNum" sz="quarter" idx="12"/>
          </p:nvPr>
        </p:nvSpPr>
        <p:spPr/>
        <p:txBody>
          <a:bodyPr/>
          <a:lstStyle/>
          <a:p>
            <a:fld id="{35996D3A-6AFD-458C-90C1-256E03643476}" type="slidenum">
              <a:rPr lang="en-US" smtClean="0"/>
              <a:pPr/>
              <a:t>24</a:t>
            </a:fld>
            <a:endParaRPr lang="en-US" dirty="0"/>
          </a:p>
        </p:txBody>
      </p:sp>
    </p:spTree>
    <p:extLst>
      <p:ext uri="{BB962C8B-B14F-4D97-AF65-F5344CB8AC3E}">
        <p14:creationId xmlns:p14="http://schemas.microsoft.com/office/powerpoint/2010/main" val="15047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179512" y="16793"/>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Циклы for без тела</a:t>
            </a:r>
          </a:p>
        </p:txBody>
      </p:sp>
      <p:sp>
        <p:nvSpPr>
          <p:cNvPr id="2" name="Прямоугольник 1"/>
          <p:cNvSpPr/>
          <p:nvPr/>
        </p:nvSpPr>
        <p:spPr>
          <a:xfrm>
            <a:off x="71500" y="1376772"/>
            <a:ext cx="9181020" cy="3477875"/>
          </a:xfrm>
          <a:prstGeom prst="rect">
            <a:avLst/>
          </a:prstGeom>
        </p:spPr>
        <p:txBody>
          <a:bodyPr wrap="square">
            <a:spAutoFit/>
          </a:bodyPr>
          <a:lstStyle/>
          <a:p>
            <a:r>
              <a:rPr lang="ru-RU" sz="2000" dirty="0">
                <a:solidFill>
                  <a:srgbClr val="0000FF"/>
                </a:solidFill>
                <a:highlight>
                  <a:srgbClr val="FFFFFF"/>
                </a:highlight>
                <a:latin typeface="Consolas" panose="020B0609020204030204" pitchFamily="49" charset="0"/>
              </a:rPr>
              <a:t>int</a:t>
            </a:r>
            <a:r>
              <a:rPr lang="ru-RU" sz="2000" dirty="0">
                <a:solidFill>
                  <a:srgbClr val="000000"/>
                </a:solidFill>
                <a:highlight>
                  <a:srgbClr val="FFFFFF"/>
                </a:highlight>
                <a:latin typeface="Consolas" panose="020B0609020204030204" pitchFamily="49" charset="0"/>
              </a:rPr>
              <a:t> </a:t>
            </a:r>
            <a:r>
              <a:rPr lang="ru-RU" sz="2000" i="1" dirty="0">
                <a:solidFill>
                  <a:srgbClr val="880000"/>
                </a:solidFill>
                <a:highlight>
                  <a:srgbClr val="FFFFFF"/>
                </a:highlight>
                <a:latin typeface="Consolas" panose="020B0609020204030204" pitchFamily="49" charset="0"/>
              </a:rPr>
              <a:t>main</a:t>
            </a:r>
            <a:r>
              <a:rPr lang="ru-RU"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решает нелинейное уравнение x = </a:t>
            </a:r>
            <a:r>
              <a:rPr lang="ru-RU" sz="2000" dirty="0" err="1">
                <a:solidFill>
                  <a:srgbClr val="008000"/>
                </a:solidFill>
                <a:highlight>
                  <a:srgbClr val="FFFFFF"/>
                </a:highlight>
                <a:latin typeface="Consolas" panose="020B0609020204030204" pitchFamily="49" charset="0"/>
              </a:rPr>
              <a:t>cos</a:t>
            </a:r>
            <a:r>
              <a:rPr lang="ru-RU" sz="2000" dirty="0">
                <a:solidFill>
                  <a:srgbClr val="008000"/>
                </a:solidFill>
                <a:highlight>
                  <a:srgbClr val="FFFFFF"/>
                </a:highlight>
                <a:latin typeface="Consolas" panose="020B0609020204030204" pitchFamily="49" charset="0"/>
              </a:rPr>
              <a:t>(x)</a:t>
            </a:r>
            <a:endParaRPr lang="ru-RU" sz="2000" dirty="0">
              <a:solidFill>
                <a:srgbClr val="000000"/>
              </a:solidFill>
              <a:highlight>
                <a:srgbClr val="FFFFFF"/>
              </a:highlight>
              <a:latin typeface="Consolas" panose="020B0609020204030204" pitchFamily="49" charset="0"/>
            </a:endParaRPr>
          </a:p>
          <a:p>
            <a:r>
              <a:rPr lang="ru-RU"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setlocale</a:t>
            </a:r>
            <a:r>
              <a:rPr lang="en-US" sz="2000" dirty="0">
                <a:solidFill>
                  <a:srgbClr val="000000"/>
                </a:solidFill>
                <a:highlight>
                  <a:srgbClr val="FFFFFF"/>
                </a:highlight>
                <a:latin typeface="Consolas" panose="020B0609020204030204" pitchFamily="49" charset="0"/>
              </a:rPr>
              <a:t>(</a:t>
            </a:r>
            <a:r>
              <a:rPr lang="en-US" sz="2000" i="1" dirty="0">
                <a:solidFill>
                  <a:srgbClr val="6F008A"/>
                </a:solidFill>
                <a:highlight>
                  <a:srgbClr val="FFFFFF"/>
                </a:highlight>
                <a:latin typeface="Consolas" panose="020B0609020204030204" pitchFamily="49" charset="0"/>
              </a:rPr>
              <a:t>LC_ALL</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float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1;</a:t>
            </a:r>
          </a:p>
          <a:p>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dirty="0">
                <a:solidFill>
                  <a:srgbClr val="800000"/>
                </a:solidFill>
                <a:highlight>
                  <a:srgbClr val="FFFFFF"/>
                </a:highlight>
                <a:latin typeface="Consolas" panose="020B0609020204030204" pitchFamily="49" charset="0"/>
              </a:rPr>
              <a:t>"</a:t>
            </a:r>
            <a:r>
              <a:rPr lang="ru-RU" sz="2000" dirty="0">
                <a:solidFill>
                  <a:srgbClr val="800000"/>
                </a:solidFill>
                <a:highlight>
                  <a:srgbClr val="FFFFFF"/>
                </a:highlight>
                <a:latin typeface="Consolas" panose="020B0609020204030204" pitchFamily="49" charset="0"/>
              </a:rPr>
              <a:t>Введите начальное приближение: "</a:t>
            </a:r>
            <a:r>
              <a:rPr lang="ru-RU"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cin</a:t>
            </a:r>
            <a:r>
              <a:rPr lang="en-US" sz="2000" dirty="0">
                <a:solidFill>
                  <a:srgbClr val="000000"/>
                </a:solidFill>
                <a:highlight>
                  <a:srgbClr val="FFFFFF"/>
                </a:highlight>
                <a:latin typeface="Consolas" panose="020B0609020204030204" pitchFamily="49" charset="0"/>
              </a:rPr>
              <a:t> &gt;&gt;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a:t>
            </a:r>
          </a:p>
          <a:p>
            <a:r>
              <a:rPr lang="es-ES" sz="2000" dirty="0">
                <a:solidFill>
                  <a:srgbClr val="000000"/>
                </a:solidFill>
                <a:highlight>
                  <a:srgbClr val="FFFFFF"/>
                </a:highlight>
                <a:latin typeface="Consolas" panose="020B0609020204030204" pitchFamily="49" charset="0"/>
              </a:rPr>
              <a:t>  </a:t>
            </a:r>
            <a:r>
              <a:rPr lang="es-ES" sz="2000" b="1" dirty="0">
                <a:solidFill>
                  <a:srgbClr val="0000FF"/>
                </a:solidFill>
                <a:highlight>
                  <a:srgbClr val="FFFFFF"/>
                </a:highlight>
                <a:latin typeface="Consolas" panose="020B0609020204030204" pitchFamily="49" charset="0"/>
              </a:rPr>
              <a:t>for</a:t>
            </a:r>
            <a:r>
              <a:rPr lang="es-ES" sz="2000" b="1" dirty="0">
                <a:solidFill>
                  <a:srgbClr val="000000"/>
                </a:solidFill>
                <a:highlight>
                  <a:srgbClr val="FFFFFF"/>
                </a:highlight>
                <a:latin typeface="Consolas" panose="020B0609020204030204" pitchFamily="49" charset="0"/>
              </a:rPr>
              <a:t> (</a:t>
            </a:r>
            <a:r>
              <a:rPr lang="es-ES" sz="2000" b="1" dirty="0">
                <a:solidFill>
                  <a:srgbClr val="0000FF"/>
                </a:solidFill>
                <a:highlight>
                  <a:srgbClr val="FFFFFF"/>
                </a:highlight>
                <a:latin typeface="Consolas" panose="020B0609020204030204" pitchFamily="49" charset="0"/>
              </a:rPr>
              <a:t>float</a:t>
            </a:r>
            <a:r>
              <a:rPr lang="es-ES" sz="2000" b="1" dirty="0">
                <a:solidFill>
                  <a:srgbClr val="000000"/>
                </a:solidFill>
                <a:highlight>
                  <a:srgbClr val="FFFFFF"/>
                </a:highlight>
                <a:latin typeface="Consolas" panose="020B0609020204030204" pitchFamily="49" charset="0"/>
              </a:rPr>
              <a:t> </a:t>
            </a:r>
            <a:r>
              <a:rPr lang="es-ES" sz="2000" b="1" dirty="0">
                <a:solidFill>
                  <a:srgbClr val="000080"/>
                </a:solidFill>
                <a:highlight>
                  <a:srgbClr val="FFFFFF"/>
                </a:highlight>
                <a:latin typeface="Consolas" panose="020B0609020204030204" pitchFamily="49" charset="0"/>
              </a:rPr>
              <a:t>d</a:t>
            </a:r>
            <a:r>
              <a:rPr lang="es-ES" sz="2000" b="1" dirty="0">
                <a:solidFill>
                  <a:srgbClr val="000000"/>
                </a:solidFill>
                <a:highlight>
                  <a:srgbClr val="FFFFFF"/>
                </a:highlight>
                <a:latin typeface="Consolas" panose="020B0609020204030204" pitchFamily="49" charset="0"/>
              </a:rPr>
              <a:t>=1, </a:t>
            </a:r>
            <a:r>
              <a:rPr lang="es-ES" sz="2000" b="1" dirty="0">
                <a:solidFill>
                  <a:srgbClr val="000080"/>
                </a:solidFill>
                <a:highlight>
                  <a:srgbClr val="FFFFFF"/>
                </a:highlight>
                <a:latin typeface="Consolas" panose="020B0609020204030204" pitchFamily="49" charset="0"/>
              </a:rPr>
              <a:t>r</a:t>
            </a:r>
            <a:r>
              <a:rPr lang="es-ES" sz="2000" b="1" dirty="0">
                <a:solidFill>
                  <a:srgbClr val="000000"/>
                </a:solidFill>
                <a:highlight>
                  <a:srgbClr val="FFFFFF"/>
                </a:highlight>
                <a:latin typeface="Consolas" panose="020B0609020204030204" pitchFamily="49" charset="0"/>
              </a:rPr>
              <a:t>=1e-6f, </a:t>
            </a:r>
            <a:r>
              <a:rPr lang="es-ES" sz="2000" b="1" dirty="0">
                <a:solidFill>
                  <a:srgbClr val="000080"/>
                </a:solidFill>
                <a:highlight>
                  <a:srgbClr val="FFFFFF"/>
                </a:highlight>
                <a:latin typeface="Consolas" panose="020B0609020204030204" pitchFamily="49" charset="0"/>
              </a:rPr>
              <a:t>y</a:t>
            </a:r>
            <a:r>
              <a:rPr lang="es-ES" sz="2000" b="1" dirty="0">
                <a:solidFill>
                  <a:srgbClr val="000000"/>
                </a:solidFill>
                <a:highlight>
                  <a:srgbClr val="FFFFFF"/>
                </a:highlight>
                <a:latin typeface="Consolas" panose="020B0609020204030204" pitchFamily="49" charset="0"/>
              </a:rPr>
              <a:t>=0; </a:t>
            </a:r>
            <a:r>
              <a:rPr lang="es-ES" sz="2000" b="1" dirty="0">
                <a:solidFill>
                  <a:srgbClr val="000080"/>
                </a:solidFill>
                <a:highlight>
                  <a:srgbClr val="FFFFFF"/>
                </a:highlight>
                <a:latin typeface="Consolas" panose="020B0609020204030204" pitchFamily="49" charset="0"/>
              </a:rPr>
              <a:t>d</a:t>
            </a:r>
            <a:r>
              <a:rPr lang="es-ES" sz="2000" b="1" dirty="0">
                <a:solidFill>
                  <a:srgbClr val="000000"/>
                </a:solidFill>
                <a:highlight>
                  <a:srgbClr val="FFFFFF"/>
                </a:highlight>
                <a:latin typeface="Consolas" panose="020B0609020204030204" pitchFamily="49" charset="0"/>
              </a:rPr>
              <a:t>&gt;</a:t>
            </a:r>
            <a:r>
              <a:rPr lang="es-ES" sz="2000" b="1" dirty="0">
                <a:solidFill>
                  <a:srgbClr val="000080"/>
                </a:solidFill>
                <a:highlight>
                  <a:srgbClr val="FFFFFF"/>
                </a:highlight>
                <a:latin typeface="Consolas" panose="020B0609020204030204" pitchFamily="49" charset="0"/>
              </a:rPr>
              <a:t>r</a:t>
            </a:r>
            <a:r>
              <a:rPr lang="es-ES" sz="2000" b="1" dirty="0">
                <a:solidFill>
                  <a:srgbClr val="000000"/>
                </a:solidFill>
                <a:highlight>
                  <a:srgbClr val="FFFFFF"/>
                </a:highlight>
                <a:latin typeface="Consolas" panose="020B0609020204030204" pitchFamily="49" charset="0"/>
              </a:rPr>
              <a:t>; </a:t>
            </a:r>
            <a:r>
              <a:rPr lang="es-ES" sz="2000" b="1" dirty="0">
                <a:solidFill>
                  <a:srgbClr val="000080"/>
                </a:solidFill>
                <a:highlight>
                  <a:srgbClr val="FFFFFF"/>
                </a:highlight>
                <a:latin typeface="Consolas" panose="020B0609020204030204" pitchFamily="49" charset="0"/>
              </a:rPr>
              <a:t>y</a:t>
            </a:r>
            <a:r>
              <a:rPr lang="es-ES" sz="2000" b="1" dirty="0">
                <a:solidFill>
                  <a:srgbClr val="000000"/>
                </a:solidFill>
                <a:highlight>
                  <a:srgbClr val="FFFFFF"/>
                </a:highlight>
                <a:latin typeface="Consolas" panose="020B0609020204030204" pitchFamily="49" charset="0"/>
              </a:rPr>
              <a:t>=</a:t>
            </a:r>
            <a:r>
              <a:rPr lang="es-ES" sz="2000" b="1" i="1" dirty="0">
                <a:solidFill>
                  <a:srgbClr val="880000"/>
                </a:solidFill>
                <a:highlight>
                  <a:srgbClr val="FFFFFF"/>
                </a:highlight>
                <a:latin typeface="Consolas" panose="020B0609020204030204" pitchFamily="49" charset="0"/>
              </a:rPr>
              <a:t>cos</a:t>
            </a:r>
            <a:r>
              <a:rPr lang="es-ES" sz="2000" b="1" dirty="0">
                <a:solidFill>
                  <a:srgbClr val="000000"/>
                </a:solidFill>
                <a:highlight>
                  <a:srgbClr val="FFFFFF"/>
                </a:highlight>
                <a:latin typeface="Consolas" panose="020B0609020204030204" pitchFamily="49" charset="0"/>
              </a:rPr>
              <a:t>(</a:t>
            </a:r>
            <a:r>
              <a:rPr lang="es-ES" sz="2000" b="1" dirty="0">
                <a:solidFill>
                  <a:srgbClr val="000080"/>
                </a:solidFill>
                <a:highlight>
                  <a:srgbClr val="FFFFFF"/>
                </a:highlight>
                <a:latin typeface="Consolas" panose="020B0609020204030204" pitchFamily="49" charset="0"/>
              </a:rPr>
              <a:t>x</a:t>
            </a:r>
            <a:r>
              <a:rPr lang="es-ES" sz="2000" b="1" dirty="0">
                <a:solidFill>
                  <a:srgbClr val="000000"/>
                </a:solidFill>
                <a:highlight>
                  <a:srgbClr val="FFFFFF"/>
                </a:highlight>
                <a:latin typeface="Consolas" panose="020B0609020204030204" pitchFamily="49" charset="0"/>
              </a:rPr>
              <a:t>), </a:t>
            </a:r>
            <a:r>
              <a:rPr lang="es-ES" sz="2000" b="1" dirty="0">
                <a:solidFill>
                  <a:srgbClr val="000080"/>
                </a:solidFill>
                <a:highlight>
                  <a:srgbClr val="FFFFFF"/>
                </a:highlight>
                <a:latin typeface="Consolas" panose="020B0609020204030204" pitchFamily="49" charset="0"/>
              </a:rPr>
              <a:t>d</a:t>
            </a:r>
            <a:r>
              <a:rPr lang="es-ES" sz="2000" b="1" dirty="0">
                <a:solidFill>
                  <a:srgbClr val="000000"/>
                </a:solidFill>
                <a:highlight>
                  <a:srgbClr val="FFFFFF"/>
                </a:highlight>
                <a:latin typeface="Consolas" panose="020B0609020204030204" pitchFamily="49" charset="0"/>
              </a:rPr>
              <a:t>=</a:t>
            </a:r>
            <a:r>
              <a:rPr lang="es-ES" sz="2000" b="1" i="1" dirty="0">
                <a:solidFill>
                  <a:srgbClr val="880000"/>
                </a:solidFill>
                <a:highlight>
                  <a:srgbClr val="FFFFFF"/>
                </a:highlight>
                <a:latin typeface="Consolas" panose="020B0609020204030204" pitchFamily="49" charset="0"/>
              </a:rPr>
              <a:t>abs</a:t>
            </a:r>
            <a:r>
              <a:rPr lang="es-ES" sz="2000" b="1" dirty="0">
                <a:solidFill>
                  <a:srgbClr val="000000"/>
                </a:solidFill>
                <a:highlight>
                  <a:srgbClr val="FFFFFF"/>
                </a:highlight>
                <a:latin typeface="Consolas" panose="020B0609020204030204" pitchFamily="49" charset="0"/>
              </a:rPr>
              <a:t>(</a:t>
            </a:r>
            <a:r>
              <a:rPr lang="es-ES" sz="2000" b="1" dirty="0">
                <a:solidFill>
                  <a:srgbClr val="000080"/>
                </a:solidFill>
                <a:highlight>
                  <a:srgbClr val="FFFFFF"/>
                </a:highlight>
                <a:latin typeface="Consolas" panose="020B0609020204030204" pitchFamily="49" charset="0"/>
              </a:rPr>
              <a:t>y</a:t>
            </a:r>
            <a:r>
              <a:rPr lang="es-ES" sz="2000" b="1" dirty="0">
                <a:solidFill>
                  <a:srgbClr val="000000"/>
                </a:solidFill>
                <a:highlight>
                  <a:srgbClr val="FFFFFF"/>
                </a:highlight>
                <a:latin typeface="Consolas" panose="020B0609020204030204" pitchFamily="49" charset="0"/>
              </a:rPr>
              <a:t>-</a:t>
            </a:r>
            <a:r>
              <a:rPr lang="es-ES" sz="2000" b="1" dirty="0">
                <a:solidFill>
                  <a:srgbClr val="000080"/>
                </a:solidFill>
                <a:highlight>
                  <a:srgbClr val="FFFFFF"/>
                </a:highlight>
                <a:latin typeface="Consolas" panose="020B0609020204030204" pitchFamily="49" charset="0"/>
              </a:rPr>
              <a:t>x</a:t>
            </a:r>
            <a:r>
              <a:rPr lang="es-ES" sz="2000" b="1" dirty="0">
                <a:solidFill>
                  <a:srgbClr val="000000"/>
                </a:solidFill>
                <a:highlight>
                  <a:srgbClr val="FFFFFF"/>
                </a:highlight>
                <a:latin typeface="Consolas" panose="020B0609020204030204" pitchFamily="49" charset="0"/>
              </a:rPr>
              <a:t>), </a:t>
            </a:r>
            <a:r>
              <a:rPr lang="es-ES" sz="2000" b="1" dirty="0">
                <a:solidFill>
                  <a:srgbClr val="000080"/>
                </a:solidFill>
                <a:highlight>
                  <a:srgbClr val="FFFFFF"/>
                </a:highlight>
                <a:latin typeface="Consolas" panose="020B0609020204030204" pitchFamily="49" charset="0"/>
              </a:rPr>
              <a:t>x</a:t>
            </a:r>
            <a:r>
              <a:rPr lang="es-ES" sz="2000" b="1" dirty="0">
                <a:solidFill>
                  <a:srgbClr val="000000"/>
                </a:solidFill>
                <a:highlight>
                  <a:srgbClr val="FFFFFF"/>
                </a:highlight>
                <a:latin typeface="Consolas" panose="020B0609020204030204" pitchFamily="49" charset="0"/>
              </a:rPr>
              <a:t>=</a:t>
            </a:r>
            <a:r>
              <a:rPr lang="es-ES" sz="2000" b="1" dirty="0">
                <a:solidFill>
                  <a:srgbClr val="000080"/>
                </a:solidFill>
                <a:highlight>
                  <a:srgbClr val="FFFFFF"/>
                </a:highlight>
                <a:latin typeface="Consolas" panose="020B0609020204030204" pitchFamily="49" charset="0"/>
              </a:rPr>
              <a:t>y</a:t>
            </a:r>
            <a:r>
              <a:rPr lang="es-ES" sz="2000" b="1"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_getch</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r>
              <a:rPr lang="ru-RU" sz="2000" dirty="0">
                <a:solidFill>
                  <a:srgbClr val="000000"/>
                </a:solidFill>
                <a:highlight>
                  <a:srgbClr val="FFFFFF"/>
                </a:highlight>
                <a:latin typeface="Consolas" panose="020B0609020204030204" pitchFamily="49" charset="0"/>
              </a:rPr>
              <a:t>}</a:t>
            </a:r>
            <a:endParaRPr lang="ru-RU" sz="2000" dirty="0"/>
          </a:p>
        </p:txBody>
      </p:sp>
      <p:sp>
        <p:nvSpPr>
          <p:cNvPr id="3" name="Дата 2"/>
          <p:cNvSpPr>
            <a:spLocks noGrp="1"/>
          </p:cNvSpPr>
          <p:nvPr>
            <p:ph type="dt" sz="half" idx="10"/>
          </p:nvPr>
        </p:nvSpPr>
        <p:spPr/>
        <p:txBody>
          <a:bodyPr/>
          <a:lstStyle/>
          <a:p>
            <a:pPr>
              <a:tabLst>
                <a:tab pos="1347788" algn="l"/>
              </a:tabLst>
            </a:pPr>
            <a:r>
              <a:rPr lang="ru-RU" dirty="0"/>
              <a:t>Левкович Н.В.	2021/2022</a:t>
            </a:r>
          </a:p>
        </p:txBody>
      </p:sp>
      <p:sp>
        <p:nvSpPr>
          <p:cNvPr id="4" name="Нижний колонтитул 3"/>
          <p:cNvSpPr>
            <a:spLocks noGrp="1"/>
          </p:cNvSpPr>
          <p:nvPr>
            <p:ph type="ftr" sz="quarter" idx="11"/>
          </p:nvPr>
        </p:nvSpPr>
        <p:spPr/>
        <p:txBody>
          <a:bodyPr/>
          <a:lstStyle/>
          <a:p>
            <a:r>
              <a:rPr lang="ru-RU"/>
              <a:t>Управляющие инструкции</a:t>
            </a:r>
            <a:endParaRPr lang="en-US" dirty="0"/>
          </a:p>
        </p:txBody>
      </p:sp>
      <p:sp>
        <p:nvSpPr>
          <p:cNvPr id="8" name="Номер слайда 7"/>
          <p:cNvSpPr>
            <a:spLocks noGrp="1"/>
          </p:cNvSpPr>
          <p:nvPr>
            <p:ph type="sldNum" sz="quarter" idx="12"/>
          </p:nvPr>
        </p:nvSpPr>
        <p:spPr/>
        <p:txBody>
          <a:bodyPr/>
          <a:lstStyle/>
          <a:p>
            <a:fld id="{35996D3A-6AFD-458C-90C1-256E03643476}" type="slidenum">
              <a:rPr lang="en-US" smtClean="0"/>
              <a:pPr/>
              <a:t>25</a:t>
            </a:fld>
            <a:endParaRPr lang="en-US" dirty="0"/>
          </a:p>
        </p:txBody>
      </p:sp>
    </p:spTree>
    <p:extLst>
      <p:ext uri="{BB962C8B-B14F-4D97-AF65-F5344CB8AC3E}">
        <p14:creationId xmlns:p14="http://schemas.microsoft.com/office/powerpoint/2010/main" val="3057022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179512" y="16793"/>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Циклы без тела</a:t>
            </a:r>
          </a:p>
        </p:txBody>
      </p:sp>
      <p:sp>
        <p:nvSpPr>
          <p:cNvPr id="9" name="Прямоугольник 8"/>
          <p:cNvSpPr/>
          <p:nvPr/>
        </p:nvSpPr>
        <p:spPr>
          <a:xfrm>
            <a:off x="251520" y="2708920"/>
            <a:ext cx="6228692" cy="1015663"/>
          </a:xfrm>
          <a:prstGeom prst="rect">
            <a:avLst/>
          </a:prstGeom>
          <a:ln>
            <a:solidFill>
              <a:schemeClr val="accent1"/>
            </a:solidFill>
          </a:ln>
        </p:spPr>
        <p:txBody>
          <a:bodyPr wrap="square">
            <a:spAutoFit/>
          </a:bodyPr>
          <a:lstStyle/>
          <a:p>
            <a:pPr>
              <a:tabLst>
                <a:tab pos="5562600" algn="l"/>
              </a:tabLst>
            </a:pPr>
            <a:r>
              <a:rPr lang="ru-RU" sz="2000" dirty="0">
                <a:solidFill>
                  <a:srgbClr val="008000"/>
                </a:solidFill>
                <a:highlight>
                  <a:srgbClr val="FFFFFF"/>
                </a:highlight>
                <a:latin typeface="Consolas" panose="020B0609020204030204" pitchFamily="49" charset="0"/>
              </a:rPr>
              <a:t>// задержка на 2</a:t>
            </a:r>
            <a:r>
              <a:rPr lang="en-US" sz="2000" dirty="0">
                <a:solidFill>
                  <a:srgbClr val="008000"/>
                </a:solidFill>
                <a:highlight>
                  <a:srgbClr val="FFFFFF"/>
                </a:highlight>
                <a:latin typeface="Consolas" panose="020B0609020204030204" pitchFamily="49" charset="0"/>
              </a:rPr>
              <a:t>e6</a:t>
            </a:r>
            <a:r>
              <a:rPr lang="ru-RU" sz="2000" dirty="0">
                <a:solidFill>
                  <a:srgbClr val="008000"/>
                </a:solidFill>
                <a:highlight>
                  <a:srgbClr val="FFFFFF"/>
                </a:highlight>
                <a:latin typeface="Consolas" panose="020B0609020204030204" pitchFamily="49" charset="0"/>
              </a:rPr>
              <a:t> итераций</a:t>
            </a:r>
          </a:p>
          <a:p>
            <a:pPr>
              <a:tabLst>
                <a:tab pos="5562600" algn="l"/>
              </a:tabLst>
            </a:pP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(компилятор удалит этот цикл)</a:t>
            </a:r>
            <a:endParaRPr lang="ru-RU" sz="2000" dirty="0">
              <a:solidFill>
                <a:srgbClr val="000000"/>
              </a:solidFill>
              <a:highlight>
                <a:srgbClr val="FFFFFF"/>
              </a:highlight>
              <a:latin typeface="Consolas" panose="020B0609020204030204" pitchFamily="49" charset="0"/>
            </a:endParaRPr>
          </a:p>
          <a:p>
            <a:pPr>
              <a:tabLst>
                <a:tab pos="5562600" algn="l"/>
              </a:tabLst>
            </a:pPr>
            <a:r>
              <a:rPr lang="ru-RU" sz="2000" dirty="0">
                <a:solidFill>
                  <a:srgbClr val="0000FF"/>
                </a:solidFill>
                <a:highlight>
                  <a:srgbClr val="FFFFFF"/>
                </a:highlight>
                <a:latin typeface="Consolas" panose="020B0609020204030204" pitchFamily="49" charset="0"/>
              </a:rPr>
              <a:t>for</a:t>
            </a: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unsigned</a:t>
            </a: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int</a:t>
            </a:r>
            <a:r>
              <a:rPr lang="ru-RU"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i</a:t>
            </a:r>
            <a:r>
              <a:rPr lang="ru-RU" sz="2000" dirty="0">
                <a:solidFill>
                  <a:srgbClr val="000000"/>
                </a:solidFill>
                <a:highlight>
                  <a:srgbClr val="FFFFFF"/>
                </a:highlight>
                <a:latin typeface="Consolas" panose="020B0609020204030204" pitchFamily="49" charset="0"/>
              </a:rPr>
              <a:t> = 0; </a:t>
            </a:r>
            <a:r>
              <a:rPr lang="ru-RU" sz="2000" dirty="0">
                <a:solidFill>
                  <a:srgbClr val="000080"/>
                </a:solidFill>
                <a:highlight>
                  <a:srgbClr val="FFFFFF"/>
                </a:highlight>
                <a:latin typeface="Consolas" panose="020B0609020204030204" pitchFamily="49" charset="0"/>
              </a:rPr>
              <a:t>i</a:t>
            </a:r>
            <a:r>
              <a:rPr lang="ru-RU" sz="2000" dirty="0">
                <a:solidFill>
                  <a:srgbClr val="000000"/>
                </a:solidFill>
                <a:highlight>
                  <a:srgbClr val="FFFFFF"/>
                </a:highlight>
                <a:latin typeface="Consolas" panose="020B0609020204030204" pitchFamily="49" charset="0"/>
              </a:rPr>
              <a:t> &lt; 2000000; </a:t>
            </a:r>
            <a:r>
              <a:rPr lang="ru-RU" sz="2000" dirty="0">
                <a:solidFill>
                  <a:srgbClr val="000080"/>
                </a:solidFill>
                <a:highlight>
                  <a:srgbClr val="FFFFFF"/>
                </a:highlight>
                <a:latin typeface="Consolas" panose="020B0609020204030204" pitchFamily="49" charset="0"/>
              </a:rPr>
              <a:t>i</a:t>
            </a:r>
            <a:r>
              <a:rPr lang="ru-RU" sz="2000" dirty="0">
                <a:solidFill>
                  <a:srgbClr val="000000"/>
                </a:solidFill>
                <a:highlight>
                  <a:srgbClr val="FFFFFF"/>
                </a:highlight>
                <a:latin typeface="Consolas" panose="020B0609020204030204" pitchFamily="49" charset="0"/>
              </a:rPr>
              <a:t>++);</a:t>
            </a:r>
          </a:p>
        </p:txBody>
      </p:sp>
      <p:sp>
        <p:nvSpPr>
          <p:cNvPr id="10" name="Прямоугольник 9"/>
          <p:cNvSpPr/>
          <p:nvPr/>
        </p:nvSpPr>
        <p:spPr>
          <a:xfrm>
            <a:off x="251520" y="4581128"/>
            <a:ext cx="8640960" cy="1323439"/>
          </a:xfrm>
          <a:prstGeom prst="rect">
            <a:avLst/>
          </a:prstGeom>
          <a:ln>
            <a:solidFill>
              <a:schemeClr val="accent1"/>
            </a:solidFill>
          </a:ln>
        </p:spPr>
        <p:txBody>
          <a:bodyPr wrap="square" rIns="0">
            <a:spAutoFit/>
          </a:bodyPr>
          <a:lstStyle/>
          <a:p>
            <a:r>
              <a:rPr lang="ru-RU" sz="2000" dirty="0">
                <a:solidFill>
                  <a:srgbClr val="008000"/>
                </a:solidFill>
                <a:highlight>
                  <a:srgbClr val="FFFFFF"/>
                </a:highlight>
                <a:latin typeface="Consolas" panose="020B0609020204030204" pitchFamily="49" charset="0"/>
              </a:rPr>
              <a:t>// задержка на </a:t>
            </a:r>
            <a:r>
              <a:rPr lang="en-US" sz="2000" dirty="0">
                <a:solidFill>
                  <a:srgbClr val="008000"/>
                </a:solidFill>
                <a:highlight>
                  <a:srgbClr val="FFFFFF"/>
                </a:highlight>
                <a:latin typeface="Consolas" panose="020B0609020204030204" pitchFamily="49" charset="0"/>
              </a:rPr>
              <a:t>5</a:t>
            </a:r>
            <a:r>
              <a:rPr lang="ru-RU" sz="2000" dirty="0">
                <a:solidFill>
                  <a:srgbClr val="008000"/>
                </a:solidFill>
                <a:highlight>
                  <a:srgbClr val="FFFFFF"/>
                </a:highlight>
                <a:latin typeface="Consolas" panose="020B0609020204030204" pitchFamily="49" charset="0"/>
              </a:rPr>
              <a:t> секунд.</a:t>
            </a:r>
            <a:endParaRPr lang="en-US" sz="2000" dirty="0">
              <a:solidFill>
                <a:srgbClr val="008000"/>
              </a:solidFill>
              <a:highlight>
                <a:srgbClr val="FFFFFF"/>
              </a:highlight>
              <a:latin typeface="Consolas" panose="020B0609020204030204" pitchFamily="49" charset="0"/>
            </a:endParaRPr>
          </a:p>
          <a:p>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Загрузка процессора 100%.</a:t>
            </a:r>
          </a:p>
          <a:p>
            <a:r>
              <a:rPr lang="en-US" sz="2000" spc="-30" dirty="0">
                <a:solidFill>
                  <a:srgbClr val="0000FF"/>
                </a:solidFill>
                <a:highlight>
                  <a:srgbClr val="FFFFFF"/>
                </a:highlight>
                <a:latin typeface="Consolas" panose="020B0609020204030204" pitchFamily="49" charset="0"/>
              </a:rPr>
              <a:t>unsigned</a:t>
            </a:r>
            <a:r>
              <a:rPr lang="en-US" sz="2000" spc="-30" dirty="0">
                <a:solidFill>
                  <a:srgbClr val="000000"/>
                </a:solidFill>
                <a:highlight>
                  <a:srgbClr val="FFFFFF"/>
                </a:highlight>
                <a:latin typeface="Consolas" panose="020B0609020204030204" pitchFamily="49" charset="0"/>
              </a:rPr>
              <a:t> </a:t>
            </a:r>
            <a:r>
              <a:rPr lang="en-US" sz="2000" spc="-30" dirty="0">
                <a:solidFill>
                  <a:srgbClr val="0000FF"/>
                </a:solidFill>
                <a:highlight>
                  <a:srgbClr val="FFFFFF"/>
                </a:highlight>
                <a:latin typeface="Consolas" panose="020B0609020204030204" pitchFamily="49" charset="0"/>
              </a:rPr>
              <a:t>int</a:t>
            </a:r>
            <a:r>
              <a:rPr lang="en-US" sz="2000" spc="-30" dirty="0">
                <a:solidFill>
                  <a:srgbClr val="000000"/>
                </a:solidFill>
                <a:highlight>
                  <a:srgbClr val="FFFFFF"/>
                </a:highlight>
                <a:latin typeface="Consolas" panose="020B0609020204030204" pitchFamily="49" charset="0"/>
              </a:rPr>
              <a:t> </a:t>
            </a:r>
            <a:r>
              <a:rPr lang="en-US" sz="2000" spc="-30" dirty="0" err="1">
                <a:solidFill>
                  <a:srgbClr val="000080"/>
                </a:solidFill>
                <a:highlight>
                  <a:srgbClr val="FFFFFF"/>
                </a:highlight>
                <a:latin typeface="Consolas" panose="020B0609020204030204" pitchFamily="49" charset="0"/>
              </a:rPr>
              <a:t>tBeg</a:t>
            </a:r>
            <a:r>
              <a:rPr lang="en-US" sz="2000" spc="-30" dirty="0">
                <a:solidFill>
                  <a:srgbClr val="000000"/>
                </a:solidFill>
                <a:highlight>
                  <a:srgbClr val="FFFFFF"/>
                </a:highlight>
                <a:latin typeface="Consolas" panose="020B0609020204030204" pitchFamily="49" charset="0"/>
              </a:rPr>
              <a:t> = </a:t>
            </a:r>
            <a:r>
              <a:rPr lang="en-US" sz="2000" i="1" spc="-30" dirty="0">
                <a:solidFill>
                  <a:srgbClr val="880000"/>
                </a:solidFill>
                <a:highlight>
                  <a:srgbClr val="FFFFFF"/>
                </a:highlight>
                <a:latin typeface="Consolas" panose="020B0609020204030204" pitchFamily="49" charset="0"/>
              </a:rPr>
              <a:t>time</a:t>
            </a:r>
            <a:r>
              <a:rPr lang="en-US" sz="2000" spc="-30" dirty="0">
                <a:solidFill>
                  <a:srgbClr val="000000"/>
                </a:solidFill>
                <a:highlight>
                  <a:srgbClr val="FFFFFF"/>
                </a:highlight>
                <a:latin typeface="Consolas" panose="020B0609020204030204" pitchFamily="49" charset="0"/>
              </a:rPr>
              <a:t>(</a:t>
            </a:r>
            <a:r>
              <a:rPr lang="en-US" sz="2000" spc="-30" dirty="0">
                <a:solidFill>
                  <a:srgbClr val="6F008A"/>
                </a:solidFill>
                <a:highlight>
                  <a:srgbClr val="FFFFFF"/>
                </a:highlight>
                <a:latin typeface="Consolas" panose="020B0609020204030204" pitchFamily="49" charset="0"/>
              </a:rPr>
              <a:t>NULL</a:t>
            </a:r>
            <a:r>
              <a:rPr lang="en-US" sz="2000" spc="-30" dirty="0">
                <a:solidFill>
                  <a:srgbClr val="000000"/>
                </a:solidFill>
                <a:highlight>
                  <a:srgbClr val="FFFFFF"/>
                </a:highlight>
                <a:latin typeface="Consolas" panose="020B0609020204030204" pitchFamily="49" charset="0"/>
              </a:rPr>
              <a:t>);</a:t>
            </a:r>
            <a:endParaRPr lang="ru-RU" sz="2000" dirty="0">
              <a:solidFill>
                <a:srgbClr val="008000"/>
              </a:solidFill>
              <a:highlight>
                <a:srgbClr val="FFFFFF"/>
              </a:highlight>
              <a:latin typeface="Consolas" panose="020B0609020204030204" pitchFamily="49" charset="0"/>
            </a:endParaRPr>
          </a:p>
          <a:p>
            <a:r>
              <a:rPr lang="en-US" sz="2000" spc="-30" dirty="0">
                <a:solidFill>
                  <a:srgbClr val="0000FF"/>
                </a:solidFill>
                <a:highlight>
                  <a:srgbClr val="FFFFFF"/>
                </a:highlight>
                <a:latin typeface="Consolas" panose="020B0609020204030204" pitchFamily="49" charset="0"/>
              </a:rPr>
              <a:t>while</a:t>
            </a:r>
            <a:r>
              <a:rPr lang="en-US" sz="2000" spc="-30" dirty="0">
                <a:solidFill>
                  <a:srgbClr val="000000"/>
                </a:solidFill>
                <a:highlight>
                  <a:srgbClr val="FFFFFF"/>
                </a:highlight>
                <a:latin typeface="Consolas" panose="020B0609020204030204" pitchFamily="49" charset="0"/>
              </a:rPr>
              <a:t> (</a:t>
            </a:r>
            <a:r>
              <a:rPr lang="en-US" sz="2000" i="1" spc="-30" dirty="0">
                <a:solidFill>
                  <a:srgbClr val="880000"/>
                </a:solidFill>
                <a:highlight>
                  <a:srgbClr val="FFFFFF"/>
                </a:highlight>
                <a:latin typeface="Consolas" panose="020B0609020204030204" pitchFamily="49" charset="0"/>
              </a:rPr>
              <a:t>time</a:t>
            </a:r>
            <a:r>
              <a:rPr lang="en-US" sz="2000" spc="-30" dirty="0">
                <a:solidFill>
                  <a:srgbClr val="000000"/>
                </a:solidFill>
                <a:highlight>
                  <a:srgbClr val="FFFFFF"/>
                </a:highlight>
                <a:latin typeface="Consolas" panose="020B0609020204030204" pitchFamily="49" charset="0"/>
              </a:rPr>
              <a:t>(</a:t>
            </a:r>
            <a:r>
              <a:rPr lang="en-US" sz="2000" spc="-30" dirty="0">
                <a:solidFill>
                  <a:srgbClr val="6F008A"/>
                </a:solidFill>
                <a:highlight>
                  <a:srgbClr val="FFFFFF"/>
                </a:highlight>
                <a:latin typeface="Consolas" panose="020B0609020204030204" pitchFamily="49" charset="0"/>
              </a:rPr>
              <a:t>NULL</a:t>
            </a:r>
            <a:r>
              <a:rPr lang="en-US" sz="2000" spc="-30" dirty="0">
                <a:solidFill>
                  <a:srgbClr val="000000"/>
                </a:solidFill>
                <a:highlight>
                  <a:srgbClr val="FFFFFF"/>
                </a:highlight>
                <a:latin typeface="Consolas" panose="020B0609020204030204" pitchFamily="49" charset="0"/>
              </a:rPr>
              <a:t>) - </a:t>
            </a:r>
            <a:r>
              <a:rPr lang="en-US" sz="2000" spc="-30" dirty="0" err="1">
                <a:solidFill>
                  <a:srgbClr val="000080"/>
                </a:solidFill>
                <a:highlight>
                  <a:srgbClr val="FFFFFF"/>
                </a:highlight>
                <a:latin typeface="Consolas" panose="020B0609020204030204" pitchFamily="49" charset="0"/>
              </a:rPr>
              <a:t>tBeg</a:t>
            </a:r>
            <a:r>
              <a:rPr lang="en-US" sz="2000" spc="-30" dirty="0">
                <a:solidFill>
                  <a:srgbClr val="000000"/>
                </a:solidFill>
                <a:highlight>
                  <a:srgbClr val="FFFFFF"/>
                </a:highlight>
                <a:latin typeface="Consolas" panose="020B0609020204030204" pitchFamily="49" charset="0"/>
              </a:rPr>
              <a:t> != 5);</a:t>
            </a:r>
          </a:p>
        </p:txBody>
      </p:sp>
      <p:sp>
        <p:nvSpPr>
          <p:cNvPr id="11" name="Прямоугольник 10"/>
          <p:cNvSpPr/>
          <p:nvPr/>
        </p:nvSpPr>
        <p:spPr>
          <a:xfrm>
            <a:off x="251520" y="1268760"/>
            <a:ext cx="4932548" cy="707886"/>
          </a:xfrm>
          <a:prstGeom prst="rect">
            <a:avLst/>
          </a:prstGeom>
          <a:ln>
            <a:solidFill>
              <a:schemeClr val="accent1"/>
            </a:solidFill>
          </a:ln>
        </p:spPr>
        <p:txBody>
          <a:bodyPr wrap="square">
            <a:spAutoFit/>
          </a:bodyPr>
          <a:lstStyle/>
          <a:p>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   </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бесконечные циклы</a:t>
            </a:r>
            <a:endParaRPr lang="en-US" sz="2000" dirty="0">
              <a:solidFill>
                <a:srgbClr val="008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while</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true</a:t>
            </a:r>
            <a:r>
              <a:rPr lang="en-US" sz="2000" dirty="0">
                <a:solidFill>
                  <a:srgbClr val="000000"/>
                </a:solidFill>
                <a:highlight>
                  <a:srgbClr val="FFFFFF"/>
                </a:highlight>
                <a:latin typeface="Consolas" panose="020B0609020204030204" pitchFamily="49" charset="0"/>
              </a:rPr>
              <a:t>);</a:t>
            </a:r>
            <a:endParaRPr lang="ru-RU" sz="2000" dirty="0"/>
          </a:p>
        </p:txBody>
      </p:sp>
      <p:sp>
        <p:nvSpPr>
          <p:cNvPr id="3" name="Дата 2"/>
          <p:cNvSpPr>
            <a:spLocks noGrp="1"/>
          </p:cNvSpPr>
          <p:nvPr>
            <p:ph type="dt" sz="half" idx="10"/>
          </p:nvPr>
        </p:nvSpPr>
        <p:spPr/>
        <p:txBody>
          <a:bodyPr/>
          <a:lstStyle/>
          <a:p>
            <a:pPr>
              <a:tabLst>
                <a:tab pos="1347788" algn="l"/>
              </a:tabLst>
            </a:pPr>
            <a:r>
              <a:rPr lang="ru-RU" dirty="0"/>
              <a:t>Левкович Н.В.	2021/2022</a:t>
            </a:r>
          </a:p>
        </p:txBody>
      </p:sp>
      <p:sp>
        <p:nvSpPr>
          <p:cNvPr id="4" name="Нижний колонтитул 3"/>
          <p:cNvSpPr>
            <a:spLocks noGrp="1"/>
          </p:cNvSpPr>
          <p:nvPr>
            <p:ph type="ftr" sz="quarter" idx="11"/>
          </p:nvPr>
        </p:nvSpPr>
        <p:spPr/>
        <p:txBody>
          <a:bodyPr/>
          <a:lstStyle/>
          <a:p>
            <a:r>
              <a:rPr lang="ru-RU"/>
              <a:t>Управляющие инструкции</a:t>
            </a:r>
            <a:endParaRPr lang="en-US" dirty="0"/>
          </a:p>
        </p:txBody>
      </p:sp>
      <p:sp>
        <p:nvSpPr>
          <p:cNvPr id="8" name="Номер слайда 7"/>
          <p:cNvSpPr>
            <a:spLocks noGrp="1"/>
          </p:cNvSpPr>
          <p:nvPr>
            <p:ph type="sldNum" sz="quarter" idx="12"/>
          </p:nvPr>
        </p:nvSpPr>
        <p:spPr/>
        <p:txBody>
          <a:bodyPr/>
          <a:lstStyle/>
          <a:p>
            <a:fld id="{35996D3A-6AFD-458C-90C1-256E03643476}" type="slidenum">
              <a:rPr lang="en-US" smtClean="0"/>
              <a:pPr/>
              <a:t>26</a:t>
            </a:fld>
            <a:endParaRPr lang="en-US" dirty="0"/>
          </a:p>
        </p:txBody>
      </p:sp>
    </p:spTree>
    <p:extLst>
      <p:ext uri="{BB962C8B-B14F-4D97-AF65-F5344CB8AC3E}">
        <p14:creationId xmlns:p14="http://schemas.microsoft.com/office/powerpoint/2010/main" val="405548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251520" y="4005064"/>
            <a:ext cx="8640960" cy="2246769"/>
          </a:xfrm>
          <a:prstGeom prst="rect">
            <a:avLst/>
          </a:prstGeom>
          <a:ln>
            <a:solidFill>
              <a:schemeClr val="accent1"/>
            </a:solidFill>
          </a:ln>
        </p:spPr>
        <p:txBody>
          <a:bodyPr wrap="square" rIns="0">
            <a:spAutoFit/>
          </a:bodyPr>
          <a:lstStyle/>
          <a:p>
            <a:r>
              <a:rPr lang="en-US" sz="2000" dirty="0">
                <a:solidFill>
                  <a:srgbClr val="0000FF"/>
                </a:solidFill>
                <a:highlight>
                  <a:srgbClr val="FFFFFF"/>
                </a:highlight>
                <a:latin typeface="Consolas" panose="020B0609020204030204" pitchFamily="49" charset="0"/>
              </a:rPr>
              <a:t>#include</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&lt;thread&gt;</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#include</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chrono</a:t>
            </a:r>
            <a:r>
              <a:rPr lang="en-US" sz="2000" dirty="0">
                <a:solidFill>
                  <a:srgbClr val="800000"/>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endParaRPr lang="en-US" sz="2000" dirty="0">
              <a:solidFill>
                <a:srgbClr val="0000FF"/>
              </a:solidFill>
              <a:highlight>
                <a:srgbClr val="FFFFFF"/>
              </a:highlight>
              <a:latin typeface="Consolas" panose="020B0609020204030204" pitchFamily="49" charset="0"/>
            </a:endParaRPr>
          </a:p>
          <a:p>
            <a:endParaRPr lang="en-US" sz="2000" i="1" dirty="0">
              <a:solidFill>
                <a:srgbClr val="0000FF"/>
              </a:solidFill>
              <a:highlight>
                <a:srgbClr val="FFFFFF"/>
              </a:highlight>
              <a:latin typeface="Consolas" panose="020B0609020204030204" pitchFamily="49" charset="0"/>
            </a:endParaRPr>
          </a:p>
          <a:p>
            <a:r>
              <a:rPr lang="en-US" sz="2000" i="1" dirty="0">
                <a:solidFill>
                  <a:srgbClr val="216F85"/>
                </a:solidFill>
                <a:highlight>
                  <a:srgbClr val="FFFFFF"/>
                </a:highlight>
                <a:latin typeface="Consolas" panose="020B0609020204030204" pitchFamily="49" charset="0"/>
              </a:rPr>
              <a:t>std</a:t>
            </a:r>
            <a:r>
              <a:rPr lang="en-US" sz="2000" dirty="0">
                <a:solidFill>
                  <a:srgbClr val="000000"/>
                </a:solidFill>
                <a:highlight>
                  <a:srgbClr val="FFFFFF"/>
                </a:highlight>
                <a:latin typeface="Consolas" panose="020B0609020204030204" pitchFamily="49" charset="0"/>
              </a:rPr>
              <a:t>::</a:t>
            </a:r>
            <a:r>
              <a:rPr lang="en-US" sz="2000" i="1" dirty="0" err="1">
                <a:solidFill>
                  <a:srgbClr val="216F85"/>
                </a:solidFill>
                <a:highlight>
                  <a:srgbClr val="FFFFFF"/>
                </a:highlight>
                <a:latin typeface="Consolas" panose="020B0609020204030204" pitchFamily="49" charset="0"/>
              </a:rPr>
              <a:t>this_thread</a:t>
            </a:r>
            <a:r>
              <a:rPr lang="en-US" sz="2000" dirty="0">
                <a:solidFill>
                  <a:srgbClr val="000000"/>
                </a:solidFill>
                <a:highlight>
                  <a:srgbClr val="FFFFFF"/>
                </a:highlight>
                <a:latin typeface="Consolas" panose="020B0609020204030204" pitchFamily="49" charset="0"/>
              </a:rPr>
              <a:t>::</a:t>
            </a:r>
            <a:r>
              <a:rPr lang="en-US" sz="2000" i="1" dirty="0" err="1">
                <a:solidFill>
                  <a:srgbClr val="880000"/>
                </a:solidFill>
                <a:highlight>
                  <a:srgbClr val="FFFFFF"/>
                </a:highlight>
                <a:latin typeface="Consolas" panose="020B0609020204030204" pitchFamily="49" charset="0"/>
              </a:rPr>
              <a:t>sleep_for</a:t>
            </a:r>
            <a:r>
              <a:rPr lang="en-US" sz="2000" dirty="0">
                <a:solidFill>
                  <a:srgbClr val="000000"/>
                </a:solidFill>
                <a:highlight>
                  <a:srgbClr val="FFFFFF"/>
                </a:highlight>
                <a:latin typeface="Consolas" panose="020B0609020204030204" pitchFamily="49" charset="0"/>
              </a:rPr>
              <a:t>(</a:t>
            </a:r>
            <a:r>
              <a:rPr lang="en-US" sz="2000" i="1" dirty="0">
                <a:solidFill>
                  <a:srgbClr val="216F85"/>
                </a:solidFill>
                <a:highlight>
                  <a:srgbClr val="FFFFFF"/>
                </a:highlight>
                <a:latin typeface="Consolas" panose="020B0609020204030204" pitchFamily="49" charset="0"/>
              </a:rPr>
              <a:t>std</a:t>
            </a:r>
            <a:r>
              <a:rPr lang="en-US" sz="2000" dirty="0">
                <a:solidFill>
                  <a:srgbClr val="000000"/>
                </a:solidFill>
                <a:highlight>
                  <a:srgbClr val="FFFFFF"/>
                </a:highlight>
                <a:latin typeface="Consolas" panose="020B0609020204030204" pitchFamily="49" charset="0"/>
              </a:rPr>
              <a:t>::</a:t>
            </a:r>
            <a:r>
              <a:rPr lang="en-US" sz="2000" i="1" dirty="0" err="1">
                <a:solidFill>
                  <a:srgbClr val="216F85"/>
                </a:solidFill>
                <a:highlight>
                  <a:srgbClr val="FFFFFF"/>
                </a:highlight>
                <a:latin typeface="Consolas" panose="020B0609020204030204" pitchFamily="49" charset="0"/>
              </a:rPr>
              <a:t>chrono</a:t>
            </a:r>
            <a:r>
              <a:rPr lang="en-US" sz="2000" dirty="0">
                <a:solidFill>
                  <a:srgbClr val="000000"/>
                </a:solidFill>
                <a:highlight>
                  <a:srgbClr val="FFFFFF"/>
                </a:highlight>
                <a:latin typeface="Consolas" panose="020B0609020204030204" pitchFamily="49" charset="0"/>
              </a:rPr>
              <a:t>::</a:t>
            </a:r>
            <a:r>
              <a:rPr lang="en-US" sz="2000" i="1" dirty="0">
                <a:solidFill>
                  <a:srgbClr val="216F85"/>
                </a:solidFill>
                <a:highlight>
                  <a:srgbClr val="FFFFFF"/>
                </a:highlight>
                <a:latin typeface="Consolas" panose="020B0609020204030204" pitchFamily="49" charset="0"/>
              </a:rPr>
              <a:t>microseconds</a:t>
            </a:r>
            <a:r>
              <a:rPr lang="en-US" sz="2000" dirty="0">
                <a:solidFill>
                  <a:srgbClr val="000000"/>
                </a:solidFill>
                <a:highlight>
                  <a:srgbClr val="FFFFFF"/>
                </a:highlight>
                <a:latin typeface="Consolas" panose="020B0609020204030204" pitchFamily="49" charset="0"/>
              </a:rPr>
              <a:t>(50));</a:t>
            </a:r>
          </a:p>
          <a:p>
            <a:r>
              <a:rPr lang="en-US" sz="2000" i="1" dirty="0">
                <a:solidFill>
                  <a:srgbClr val="216F85"/>
                </a:solidFill>
                <a:highlight>
                  <a:srgbClr val="FFFFFF"/>
                </a:highlight>
                <a:latin typeface="Consolas" panose="020B0609020204030204" pitchFamily="49" charset="0"/>
              </a:rPr>
              <a:t>std</a:t>
            </a:r>
            <a:r>
              <a:rPr lang="en-US" sz="2000" dirty="0">
                <a:solidFill>
                  <a:srgbClr val="000000"/>
                </a:solidFill>
                <a:highlight>
                  <a:srgbClr val="FFFFFF"/>
                </a:highlight>
                <a:latin typeface="Consolas" panose="020B0609020204030204" pitchFamily="49" charset="0"/>
              </a:rPr>
              <a:t>::</a:t>
            </a:r>
            <a:r>
              <a:rPr lang="en-US" sz="2000" i="1" dirty="0" err="1">
                <a:solidFill>
                  <a:srgbClr val="216F85"/>
                </a:solidFill>
                <a:highlight>
                  <a:srgbClr val="FFFFFF"/>
                </a:highlight>
                <a:latin typeface="Consolas" panose="020B0609020204030204" pitchFamily="49" charset="0"/>
              </a:rPr>
              <a:t>this_thread</a:t>
            </a:r>
            <a:r>
              <a:rPr lang="en-US" sz="2000" dirty="0">
                <a:solidFill>
                  <a:srgbClr val="000000"/>
                </a:solidFill>
                <a:highlight>
                  <a:srgbClr val="FFFFFF"/>
                </a:highlight>
                <a:latin typeface="Consolas" panose="020B0609020204030204" pitchFamily="49" charset="0"/>
              </a:rPr>
              <a:t>::</a:t>
            </a:r>
            <a:r>
              <a:rPr lang="en-US" sz="2000" i="1" dirty="0" err="1">
                <a:solidFill>
                  <a:srgbClr val="880000"/>
                </a:solidFill>
                <a:highlight>
                  <a:srgbClr val="FFFFFF"/>
                </a:highlight>
                <a:latin typeface="Consolas" panose="020B0609020204030204" pitchFamily="49" charset="0"/>
              </a:rPr>
              <a:t>sleep_for</a:t>
            </a:r>
            <a:r>
              <a:rPr lang="en-US" sz="2000" dirty="0">
                <a:solidFill>
                  <a:srgbClr val="000000"/>
                </a:solidFill>
                <a:highlight>
                  <a:srgbClr val="FFFFFF"/>
                </a:highlight>
                <a:latin typeface="Consolas" panose="020B0609020204030204" pitchFamily="49" charset="0"/>
              </a:rPr>
              <a:t>(</a:t>
            </a:r>
            <a:r>
              <a:rPr lang="en-US" sz="2000" i="1" dirty="0">
                <a:solidFill>
                  <a:srgbClr val="216F85"/>
                </a:solidFill>
                <a:highlight>
                  <a:srgbClr val="FFFFFF"/>
                </a:highlight>
                <a:latin typeface="Consolas" panose="020B0609020204030204" pitchFamily="49" charset="0"/>
              </a:rPr>
              <a:t>std</a:t>
            </a:r>
            <a:r>
              <a:rPr lang="en-US" sz="2000" dirty="0">
                <a:solidFill>
                  <a:srgbClr val="000000"/>
                </a:solidFill>
                <a:highlight>
                  <a:srgbClr val="FFFFFF"/>
                </a:highlight>
                <a:latin typeface="Consolas" panose="020B0609020204030204" pitchFamily="49" charset="0"/>
              </a:rPr>
              <a:t>::</a:t>
            </a:r>
            <a:r>
              <a:rPr lang="en-US" sz="2000" i="1" dirty="0" err="1">
                <a:solidFill>
                  <a:srgbClr val="216F85"/>
                </a:solidFill>
                <a:highlight>
                  <a:srgbClr val="FFFFFF"/>
                </a:highlight>
                <a:latin typeface="Consolas" panose="020B0609020204030204" pitchFamily="49" charset="0"/>
              </a:rPr>
              <a:t>chrono</a:t>
            </a:r>
            <a:r>
              <a:rPr lang="en-US" sz="2000" dirty="0">
                <a:solidFill>
                  <a:srgbClr val="000000"/>
                </a:solidFill>
                <a:highlight>
                  <a:srgbClr val="FFFFFF"/>
                </a:highlight>
                <a:latin typeface="Consolas" panose="020B0609020204030204" pitchFamily="49" charset="0"/>
              </a:rPr>
              <a:t>::</a:t>
            </a:r>
            <a:r>
              <a:rPr lang="en-US" sz="2000" i="1" dirty="0">
                <a:solidFill>
                  <a:srgbClr val="216F85"/>
                </a:solidFill>
                <a:highlight>
                  <a:srgbClr val="FFFFFF"/>
                </a:highlight>
                <a:latin typeface="Consolas" panose="020B0609020204030204" pitchFamily="49" charset="0"/>
              </a:rPr>
              <a:t>milliseconds</a:t>
            </a:r>
            <a:r>
              <a:rPr lang="en-US" sz="2000" dirty="0">
                <a:solidFill>
                  <a:srgbClr val="000000"/>
                </a:solidFill>
                <a:highlight>
                  <a:srgbClr val="FFFFFF"/>
                </a:highlight>
                <a:latin typeface="Consolas" panose="020B0609020204030204" pitchFamily="49" charset="0"/>
              </a:rPr>
              <a:t>(500));</a:t>
            </a:r>
          </a:p>
          <a:p>
            <a:r>
              <a:rPr lang="en-US" sz="2000" i="1" dirty="0">
                <a:solidFill>
                  <a:srgbClr val="216F85"/>
                </a:solidFill>
                <a:highlight>
                  <a:srgbClr val="FFFFFF"/>
                </a:highlight>
                <a:latin typeface="Consolas" panose="020B0609020204030204" pitchFamily="49" charset="0"/>
              </a:rPr>
              <a:t>std</a:t>
            </a:r>
            <a:r>
              <a:rPr lang="en-US" sz="2000" dirty="0">
                <a:solidFill>
                  <a:srgbClr val="000000"/>
                </a:solidFill>
                <a:highlight>
                  <a:srgbClr val="FFFFFF"/>
                </a:highlight>
                <a:latin typeface="Consolas" panose="020B0609020204030204" pitchFamily="49" charset="0"/>
              </a:rPr>
              <a:t>::</a:t>
            </a:r>
            <a:r>
              <a:rPr lang="en-US" sz="2000" i="1" dirty="0" err="1">
                <a:solidFill>
                  <a:srgbClr val="216F85"/>
                </a:solidFill>
                <a:highlight>
                  <a:srgbClr val="FFFFFF"/>
                </a:highlight>
                <a:latin typeface="Consolas" panose="020B0609020204030204" pitchFamily="49" charset="0"/>
              </a:rPr>
              <a:t>this_thread</a:t>
            </a:r>
            <a:r>
              <a:rPr lang="en-US" sz="2000" dirty="0">
                <a:solidFill>
                  <a:srgbClr val="000000"/>
                </a:solidFill>
                <a:highlight>
                  <a:srgbClr val="FFFFFF"/>
                </a:highlight>
                <a:latin typeface="Consolas" panose="020B0609020204030204" pitchFamily="49" charset="0"/>
              </a:rPr>
              <a:t>::</a:t>
            </a:r>
            <a:r>
              <a:rPr lang="en-US" sz="2000" i="1" dirty="0" err="1">
                <a:solidFill>
                  <a:srgbClr val="880000"/>
                </a:solidFill>
                <a:highlight>
                  <a:srgbClr val="FFFFFF"/>
                </a:highlight>
                <a:latin typeface="Consolas" panose="020B0609020204030204" pitchFamily="49" charset="0"/>
              </a:rPr>
              <a:t>sleep_for</a:t>
            </a:r>
            <a:r>
              <a:rPr lang="en-US" sz="2000" dirty="0">
                <a:solidFill>
                  <a:srgbClr val="000000"/>
                </a:solidFill>
                <a:highlight>
                  <a:srgbClr val="FFFFFF"/>
                </a:highlight>
                <a:latin typeface="Consolas" panose="020B0609020204030204" pitchFamily="49" charset="0"/>
              </a:rPr>
              <a:t>(</a:t>
            </a:r>
            <a:r>
              <a:rPr lang="en-US" sz="2000" i="1" dirty="0">
                <a:solidFill>
                  <a:srgbClr val="216F85"/>
                </a:solidFill>
                <a:highlight>
                  <a:srgbClr val="FFFFFF"/>
                </a:highlight>
                <a:latin typeface="Consolas" panose="020B0609020204030204" pitchFamily="49" charset="0"/>
              </a:rPr>
              <a:t>std</a:t>
            </a:r>
            <a:r>
              <a:rPr lang="en-US" sz="2000" dirty="0">
                <a:solidFill>
                  <a:srgbClr val="000000"/>
                </a:solidFill>
                <a:highlight>
                  <a:srgbClr val="FFFFFF"/>
                </a:highlight>
                <a:latin typeface="Consolas" panose="020B0609020204030204" pitchFamily="49" charset="0"/>
              </a:rPr>
              <a:t>::</a:t>
            </a:r>
            <a:r>
              <a:rPr lang="en-US" sz="2000" i="1" dirty="0" err="1">
                <a:solidFill>
                  <a:srgbClr val="216F85"/>
                </a:solidFill>
                <a:highlight>
                  <a:srgbClr val="FFFFFF"/>
                </a:highlight>
                <a:latin typeface="Consolas" panose="020B0609020204030204" pitchFamily="49" charset="0"/>
              </a:rPr>
              <a:t>chrono</a:t>
            </a:r>
            <a:r>
              <a:rPr lang="en-US" sz="2000" dirty="0">
                <a:solidFill>
                  <a:srgbClr val="000000"/>
                </a:solidFill>
                <a:highlight>
                  <a:srgbClr val="FFFFFF"/>
                </a:highlight>
                <a:latin typeface="Consolas" panose="020B0609020204030204" pitchFamily="49" charset="0"/>
              </a:rPr>
              <a:t>::</a:t>
            </a:r>
            <a:r>
              <a:rPr lang="en-US" sz="2000" i="1" dirty="0">
                <a:solidFill>
                  <a:srgbClr val="216F85"/>
                </a:solidFill>
                <a:highlight>
                  <a:srgbClr val="FFFFFF"/>
                </a:highlight>
                <a:latin typeface="Consolas" panose="020B0609020204030204" pitchFamily="49" charset="0"/>
              </a:rPr>
              <a:t>seconds</a:t>
            </a:r>
            <a:r>
              <a:rPr lang="en-US" sz="2000" dirty="0">
                <a:solidFill>
                  <a:srgbClr val="000000"/>
                </a:solidFill>
                <a:highlight>
                  <a:srgbClr val="FFFFFF"/>
                </a:highlight>
                <a:latin typeface="Consolas" panose="020B0609020204030204" pitchFamily="49" charset="0"/>
              </a:rPr>
              <a:t>(5));</a:t>
            </a:r>
            <a:endParaRPr lang="ru-RU" sz="2000" dirty="0">
              <a:solidFill>
                <a:srgbClr val="000000"/>
              </a:solidFill>
              <a:highlight>
                <a:srgbClr val="FFFFFF"/>
              </a:highlight>
              <a:latin typeface="Consolas" panose="020B0609020204030204" pitchFamily="49" charset="0"/>
            </a:endParaRPr>
          </a:p>
        </p:txBody>
      </p:sp>
      <p:sp>
        <p:nvSpPr>
          <p:cNvPr id="15" name="Прямоугольник 14"/>
          <p:cNvSpPr/>
          <p:nvPr/>
        </p:nvSpPr>
        <p:spPr>
          <a:xfrm>
            <a:off x="251520" y="4005064"/>
            <a:ext cx="8640960" cy="2246769"/>
          </a:xfrm>
          <a:prstGeom prst="rect">
            <a:avLst/>
          </a:prstGeom>
          <a:solidFill>
            <a:schemeClr val="bg1"/>
          </a:solidFill>
          <a:ln>
            <a:solidFill>
              <a:schemeClr val="accent1"/>
            </a:solidFill>
          </a:ln>
        </p:spPr>
        <p:txBody>
          <a:bodyPr wrap="square" rIns="0">
            <a:spAutoFit/>
          </a:bodyPr>
          <a:lstStyle/>
          <a:p>
            <a:r>
              <a:rPr lang="en-US" sz="2000" dirty="0">
                <a:solidFill>
                  <a:srgbClr val="0000FF"/>
                </a:solidFill>
                <a:highlight>
                  <a:srgbClr val="FFFFFF"/>
                </a:highlight>
                <a:latin typeface="Consolas" panose="020B0609020204030204" pitchFamily="49" charset="0"/>
              </a:rPr>
              <a:t>#include</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&lt;thread&gt;</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#include</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chrono</a:t>
            </a:r>
            <a:r>
              <a:rPr lang="en-US" sz="2000" dirty="0">
                <a:solidFill>
                  <a:srgbClr val="800000"/>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using</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namespace</a:t>
            </a:r>
            <a:r>
              <a:rPr lang="en-US" sz="2000" dirty="0">
                <a:solidFill>
                  <a:srgbClr val="000000"/>
                </a:solidFill>
                <a:highlight>
                  <a:srgbClr val="FFFFFF"/>
                </a:highlight>
                <a:latin typeface="Consolas" panose="020B0609020204030204" pitchFamily="49" charset="0"/>
              </a:rPr>
              <a:t> </a:t>
            </a:r>
            <a:r>
              <a:rPr lang="en-US" sz="2000" i="1" dirty="0">
                <a:solidFill>
                  <a:srgbClr val="216F85"/>
                </a:solidFill>
                <a:highlight>
                  <a:srgbClr val="FFFFFF"/>
                </a:highlight>
                <a:latin typeface="Consolas" panose="020B0609020204030204" pitchFamily="49" charset="0"/>
              </a:rPr>
              <a:t>std</a:t>
            </a:r>
            <a:r>
              <a:rPr lang="en-US" sz="2000" dirty="0">
                <a:solidFill>
                  <a:srgbClr val="000000"/>
                </a:solidFill>
                <a:highlight>
                  <a:srgbClr val="FFFFFF"/>
                </a:highlight>
                <a:latin typeface="Consolas" panose="020B0609020204030204" pitchFamily="49" charset="0"/>
              </a:rPr>
              <a:t>::</a:t>
            </a:r>
            <a:r>
              <a:rPr lang="en-US" sz="2000" i="1" dirty="0" err="1">
                <a:solidFill>
                  <a:srgbClr val="216F85"/>
                </a:solidFill>
                <a:highlight>
                  <a:srgbClr val="FFFFFF"/>
                </a:highlight>
                <a:latin typeface="Consolas" panose="020B0609020204030204" pitchFamily="49" charset="0"/>
              </a:rPr>
              <a:t>this_thread</a:t>
            </a:r>
            <a:r>
              <a:rPr lang="en-US"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using</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namespace</a:t>
            </a:r>
            <a:r>
              <a:rPr lang="en-US" sz="2000" dirty="0">
                <a:solidFill>
                  <a:srgbClr val="000000"/>
                </a:solidFill>
                <a:highlight>
                  <a:srgbClr val="FFFFFF"/>
                </a:highlight>
                <a:latin typeface="Consolas" panose="020B0609020204030204" pitchFamily="49" charset="0"/>
              </a:rPr>
              <a:t> </a:t>
            </a:r>
            <a:r>
              <a:rPr lang="en-US" sz="2000" i="1" dirty="0">
                <a:solidFill>
                  <a:srgbClr val="216F85"/>
                </a:solidFill>
                <a:highlight>
                  <a:srgbClr val="FFFFFF"/>
                </a:highlight>
                <a:latin typeface="Consolas" panose="020B0609020204030204" pitchFamily="49" charset="0"/>
              </a:rPr>
              <a:t>std</a:t>
            </a:r>
            <a:r>
              <a:rPr lang="en-US" sz="2000" dirty="0">
                <a:solidFill>
                  <a:srgbClr val="000000"/>
                </a:solidFill>
                <a:highlight>
                  <a:srgbClr val="FFFFFF"/>
                </a:highlight>
                <a:latin typeface="Consolas" panose="020B0609020204030204" pitchFamily="49" charset="0"/>
              </a:rPr>
              <a:t>::</a:t>
            </a:r>
            <a:r>
              <a:rPr lang="en-US" sz="2000" i="1" dirty="0" err="1">
                <a:solidFill>
                  <a:srgbClr val="216F85"/>
                </a:solidFill>
                <a:highlight>
                  <a:srgbClr val="FFFFFF"/>
                </a:highlight>
                <a:latin typeface="Consolas" panose="020B0609020204030204" pitchFamily="49" charset="0"/>
              </a:rPr>
              <a:t>chrono</a:t>
            </a:r>
            <a:r>
              <a:rPr lang="en-US" sz="2000" dirty="0">
                <a:solidFill>
                  <a:srgbClr val="000000"/>
                </a:solidFill>
                <a:highlight>
                  <a:srgbClr val="FFFFFF"/>
                </a:highlight>
                <a:latin typeface="Consolas" panose="020B0609020204030204" pitchFamily="49" charset="0"/>
              </a:rPr>
              <a:t>;</a:t>
            </a:r>
          </a:p>
          <a:p>
            <a:r>
              <a:rPr lang="en-US" sz="2000" i="1" dirty="0" err="1">
                <a:solidFill>
                  <a:srgbClr val="880000"/>
                </a:solidFill>
                <a:highlight>
                  <a:srgbClr val="FFFFFF"/>
                </a:highlight>
                <a:latin typeface="Consolas" panose="020B0609020204030204" pitchFamily="49" charset="0"/>
              </a:rPr>
              <a:t>sleep_for</a:t>
            </a:r>
            <a:r>
              <a:rPr lang="en-US" sz="2000" dirty="0">
                <a:solidFill>
                  <a:srgbClr val="000000"/>
                </a:solidFill>
                <a:highlight>
                  <a:srgbClr val="FFFFFF"/>
                </a:highlight>
                <a:latin typeface="Consolas" panose="020B0609020204030204" pitchFamily="49" charset="0"/>
              </a:rPr>
              <a:t>(</a:t>
            </a:r>
            <a:r>
              <a:rPr lang="en-US" sz="2000" i="1" dirty="0">
                <a:solidFill>
                  <a:srgbClr val="216F85"/>
                </a:solidFill>
                <a:highlight>
                  <a:srgbClr val="FFFFFF"/>
                </a:highlight>
                <a:latin typeface="Consolas" panose="020B0609020204030204" pitchFamily="49" charset="0"/>
              </a:rPr>
              <a:t>microseconds</a:t>
            </a:r>
            <a:r>
              <a:rPr lang="en-US" sz="2000" dirty="0">
                <a:solidFill>
                  <a:srgbClr val="000000"/>
                </a:solidFill>
                <a:highlight>
                  <a:srgbClr val="FFFFFF"/>
                </a:highlight>
                <a:latin typeface="Consolas" panose="020B0609020204030204" pitchFamily="49" charset="0"/>
              </a:rPr>
              <a:t>(50));</a:t>
            </a:r>
          </a:p>
          <a:p>
            <a:r>
              <a:rPr lang="en-US" sz="2000" i="1" dirty="0" err="1">
                <a:solidFill>
                  <a:srgbClr val="880000"/>
                </a:solidFill>
                <a:highlight>
                  <a:srgbClr val="FFFFFF"/>
                </a:highlight>
                <a:latin typeface="Consolas" panose="020B0609020204030204" pitchFamily="49" charset="0"/>
              </a:rPr>
              <a:t>sleep_for</a:t>
            </a:r>
            <a:r>
              <a:rPr lang="en-US" sz="2000" dirty="0">
                <a:solidFill>
                  <a:srgbClr val="000000"/>
                </a:solidFill>
                <a:highlight>
                  <a:srgbClr val="FFFFFF"/>
                </a:highlight>
                <a:latin typeface="Consolas" panose="020B0609020204030204" pitchFamily="49" charset="0"/>
              </a:rPr>
              <a:t>(</a:t>
            </a:r>
            <a:r>
              <a:rPr lang="en-US" sz="2000" i="1" dirty="0">
                <a:solidFill>
                  <a:srgbClr val="216F85"/>
                </a:solidFill>
                <a:highlight>
                  <a:srgbClr val="FFFFFF"/>
                </a:highlight>
                <a:latin typeface="Consolas" panose="020B0609020204030204" pitchFamily="49" charset="0"/>
              </a:rPr>
              <a:t>milliseconds</a:t>
            </a:r>
            <a:r>
              <a:rPr lang="en-US" sz="2000" dirty="0">
                <a:solidFill>
                  <a:srgbClr val="000000"/>
                </a:solidFill>
                <a:highlight>
                  <a:srgbClr val="FFFFFF"/>
                </a:highlight>
                <a:latin typeface="Consolas" panose="020B0609020204030204" pitchFamily="49" charset="0"/>
              </a:rPr>
              <a:t>(500));</a:t>
            </a:r>
          </a:p>
          <a:p>
            <a:r>
              <a:rPr lang="en-US" sz="2000" i="1" dirty="0" err="1">
                <a:solidFill>
                  <a:srgbClr val="880000"/>
                </a:solidFill>
                <a:highlight>
                  <a:srgbClr val="FFFFFF"/>
                </a:highlight>
                <a:latin typeface="Consolas" panose="020B0609020204030204" pitchFamily="49" charset="0"/>
              </a:rPr>
              <a:t>sleep_for</a:t>
            </a:r>
            <a:r>
              <a:rPr lang="en-US" sz="2000" dirty="0">
                <a:solidFill>
                  <a:srgbClr val="000000"/>
                </a:solidFill>
                <a:highlight>
                  <a:srgbClr val="FFFFFF"/>
                </a:highlight>
                <a:latin typeface="Consolas" panose="020B0609020204030204" pitchFamily="49" charset="0"/>
              </a:rPr>
              <a:t>(</a:t>
            </a:r>
            <a:r>
              <a:rPr lang="en-US" sz="2000" i="1" dirty="0">
                <a:solidFill>
                  <a:srgbClr val="216F85"/>
                </a:solidFill>
                <a:highlight>
                  <a:srgbClr val="FFFFFF"/>
                </a:highlight>
                <a:latin typeface="Consolas" panose="020B0609020204030204" pitchFamily="49" charset="0"/>
              </a:rPr>
              <a:t>seconds</a:t>
            </a:r>
            <a:r>
              <a:rPr lang="en-US" sz="2000" dirty="0">
                <a:solidFill>
                  <a:srgbClr val="000000"/>
                </a:solidFill>
                <a:highlight>
                  <a:srgbClr val="FFFFFF"/>
                </a:highlight>
                <a:latin typeface="Consolas" panose="020B0609020204030204" pitchFamily="49" charset="0"/>
              </a:rPr>
              <a:t>(5));</a:t>
            </a:r>
            <a:endParaRPr lang="ru-RU" sz="2000" dirty="0">
              <a:solidFill>
                <a:srgbClr val="000000"/>
              </a:solidFill>
              <a:highlight>
                <a:srgbClr val="FFFFFF"/>
              </a:highlight>
              <a:latin typeface="Consolas" panose="020B0609020204030204" pitchFamily="49" charset="0"/>
            </a:endParaRPr>
          </a:p>
        </p:txBody>
      </p:sp>
      <p:sp>
        <p:nvSpPr>
          <p:cNvPr id="30" name="Заголовок 4"/>
          <p:cNvSpPr txBox="1">
            <a:spLocks/>
          </p:cNvSpPr>
          <p:nvPr/>
        </p:nvSpPr>
        <p:spPr>
          <a:xfrm>
            <a:off x="179512" y="16793"/>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Формирование задержки</a:t>
            </a:r>
          </a:p>
        </p:txBody>
      </p:sp>
      <p:sp>
        <p:nvSpPr>
          <p:cNvPr id="3" name="Дата 2"/>
          <p:cNvSpPr>
            <a:spLocks noGrp="1"/>
          </p:cNvSpPr>
          <p:nvPr>
            <p:ph type="dt" sz="half" idx="10"/>
          </p:nvPr>
        </p:nvSpPr>
        <p:spPr/>
        <p:txBody>
          <a:bodyPr/>
          <a:lstStyle/>
          <a:p>
            <a:pPr>
              <a:tabLst>
                <a:tab pos="1347788" algn="l"/>
              </a:tabLst>
            </a:pPr>
            <a:r>
              <a:rPr lang="ru-RU" dirty="0"/>
              <a:t>Левкович Н.В.	2021/2022</a:t>
            </a:r>
          </a:p>
        </p:txBody>
      </p:sp>
      <p:sp>
        <p:nvSpPr>
          <p:cNvPr id="4" name="Нижний колонтитул 3"/>
          <p:cNvSpPr>
            <a:spLocks noGrp="1"/>
          </p:cNvSpPr>
          <p:nvPr>
            <p:ph type="ftr" sz="quarter" idx="11"/>
          </p:nvPr>
        </p:nvSpPr>
        <p:spPr/>
        <p:txBody>
          <a:bodyPr/>
          <a:lstStyle/>
          <a:p>
            <a:r>
              <a:rPr lang="ru-RU"/>
              <a:t>Управляющие инструкции</a:t>
            </a:r>
            <a:endParaRPr lang="en-US" dirty="0"/>
          </a:p>
        </p:txBody>
      </p:sp>
      <p:sp>
        <p:nvSpPr>
          <p:cNvPr id="8" name="Номер слайда 7"/>
          <p:cNvSpPr>
            <a:spLocks noGrp="1"/>
          </p:cNvSpPr>
          <p:nvPr>
            <p:ph type="sldNum" sz="quarter" idx="12"/>
          </p:nvPr>
        </p:nvSpPr>
        <p:spPr/>
        <p:txBody>
          <a:bodyPr/>
          <a:lstStyle/>
          <a:p>
            <a:fld id="{35996D3A-6AFD-458C-90C1-256E03643476}" type="slidenum">
              <a:rPr lang="en-US" smtClean="0"/>
              <a:pPr/>
              <a:t>27</a:t>
            </a:fld>
            <a:endParaRPr lang="en-US" dirty="0"/>
          </a:p>
        </p:txBody>
      </p:sp>
      <p:sp>
        <p:nvSpPr>
          <p:cNvPr id="14" name="Прямоугольник 13"/>
          <p:cNvSpPr/>
          <p:nvPr/>
        </p:nvSpPr>
        <p:spPr>
          <a:xfrm>
            <a:off x="251520" y="1700808"/>
            <a:ext cx="8640960" cy="2092881"/>
          </a:xfrm>
          <a:prstGeom prst="rect">
            <a:avLst/>
          </a:prstGeom>
          <a:ln>
            <a:solidFill>
              <a:schemeClr val="accent1"/>
            </a:solidFill>
          </a:ln>
        </p:spPr>
        <p:txBody>
          <a:bodyPr wrap="square" rIns="0">
            <a:spAutoFit/>
          </a:bodyPr>
          <a:lstStyle/>
          <a:p>
            <a:pPr>
              <a:spcBef>
                <a:spcPts val="1200"/>
              </a:spcBef>
            </a:pP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ОС </a:t>
            </a:r>
            <a:r>
              <a:rPr lang="en-US" sz="2000" dirty="0">
                <a:solidFill>
                  <a:srgbClr val="008000"/>
                </a:solidFill>
                <a:highlight>
                  <a:srgbClr val="FFFFFF"/>
                </a:highlight>
                <a:latin typeface="Consolas" panose="020B0609020204030204" pitchFamily="49" charset="0"/>
              </a:rPr>
              <a:t>Windows:</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#include</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&lt;windows.h&gt;</a:t>
            </a:r>
            <a:endParaRPr lang="en-US" sz="2000" dirty="0">
              <a:solidFill>
                <a:srgbClr val="000000"/>
              </a:solidFill>
              <a:highlight>
                <a:srgbClr val="FFFFFF"/>
              </a:highlight>
              <a:latin typeface="Consolas" panose="020B0609020204030204" pitchFamily="49" charset="0"/>
            </a:endParaRPr>
          </a:p>
          <a:p>
            <a:r>
              <a:rPr lang="ru-RU" sz="2000" i="1" dirty="0" err="1">
                <a:solidFill>
                  <a:srgbClr val="880000"/>
                </a:solidFill>
                <a:highlight>
                  <a:srgbClr val="FFFFFF"/>
                </a:highlight>
                <a:latin typeface="Consolas" panose="020B0609020204030204" pitchFamily="49" charset="0"/>
              </a:rPr>
              <a:t>Sleep</a:t>
            </a:r>
            <a:r>
              <a:rPr lang="ru-RU" sz="2000" dirty="0">
                <a:solidFill>
                  <a:srgbClr val="000000"/>
                </a:solidFill>
                <a:highlight>
                  <a:srgbClr val="FFFFFF"/>
                </a:highlight>
                <a:latin typeface="Consolas" panose="020B0609020204030204" pitchFamily="49" charset="0"/>
              </a:rPr>
              <a:t>(5000); </a:t>
            </a:r>
            <a:r>
              <a:rPr lang="ru-RU" sz="2000" dirty="0">
                <a:solidFill>
                  <a:srgbClr val="008000"/>
                </a:solidFill>
                <a:highlight>
                  <a:srgbClr val="FFFFFF"/>
                </a:highlight>
                <a:latin typeface="Consolas" panose="020B0609020204030204" pitchFamily="49" charset="0"/>
              </a:rPr>
              <a:t>// задержка на указанное количество миллисекунд</a:t>
            </a:r>
            <a:endParaRPr lang="ru-RU" sz="2000" dirty="0">
              <a:solidFill>
                <a:srgbClr val="000000"/>
              </a:solidFill>
              <a:highlight>
                <a:srgbClr val="FFFFFF"/>
              </a:highlight>
              <a:latin typeface="Consolas" panose="020B0609020204030204" pitchFamily="49" charset="0"/>
            </a:endParaRPr>
          </a:p>
          <a:p>
            <a:pPr>
              <a:spcBef>
                <a:spcPts val="1200"/>
              </a:spcBef>
            </a:pP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ОС </a:t>
            </a:r>
            <a:r>
              <a:rPr lang="en-US" sz="2000" dirty="0">
                <a:solidFill>
                  <a:srgbClr val="008000"/>
                </a:solidFill>
                <a:highlight>
                  <a:srgbClr val="FFFFFF"/>
                </a:highlight>
                <a:latin typeface="Consolas" panose="020B0609020204030204" pitchFamily="49" charset="0"/>
              </a:rPr>
              <a:t>Linux:</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#include</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&lt;</a:t>
            </a:r>
            <a:r>
              <a:rPr lang="en-US" sz="2000" dirty="0" err="1">
                <a:solidFill>
                  <a:srgbClr val="800000"/>
                </a:solidFill>
                <a:highlight>
                  <a:srgbClr val="FFFFFF"/>
                </a:highlight>
                <a:latin typeface="Consolas" panose="020B0609020204030204" pitchFamily="49" charset="0"/>
              </a:rPr>
              <a:t>unistd.h</a:t>
            </a:r>
            <a:r>
              <a:rPr lang="en-US" sz="2000" dirty="0">
                <a:solidFill>
                  <a:srgbClr val="800000"/>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ru-RU" sz="2000" dirty="0" err="1">
                <a:solidFill>
                  <a:srgbClr val="880000"/>
                </a:solidFill>
                <a:highlight>
                  <a:srgbClr val="FFFFFF"/>
                </a:highlight>
                <a:latin typeface="Consolas" panose="020B0609020204030204" pitchFamily="49" charset="0"/>
              </a:rPr>
              <a:t>sleep</a:t>
            </a:r>
            <a:r>
              <a:rPr lang="ru-RU" sz="2000" dirty="0">
                <a:solidFill>
                  <a:srgbClr val="000000"/>
                </a:solidFill>
                <a:highlight>
                  <a:srgbClr val="FFFFFF"/>
                </a:highlight>
                <a:latin typeface="Consolas" panose="020B0609020204030204" pitchFamily="49" charset="0"/>
              </a:rPr>
              <a:t>(5); </a:t>
            </a:r>
            <a:r>
              <a:rPr lang="ru-RU" sz="2000" dirty="0">
                <a:solidFill>
                  <a:srgbClr val="008000"/>
                </a:solidFill>
                <a:highlight>
                  <a:srgbClr val="FFFFFF"/>
                </a:highlight>
                <a:latin typeface="Consolas" panose="020B0609020204030204" pitchFamily="49" charset="0"/>
              </a:rPr>
              <a:t>// задержка на указанное количество секунд</a:t>
            </a:r>
            <a:endParaRPr lang="ru-RU" sz="2000" dirty="0">
              <a:solidFill>
                <a:srgbClr val="000000"/>
              </a:solidFill>
              <a:highlight>
                <a:srgbClr val="FFFFFF"/>
              </a:highlight>
              <a:latin typeface="Consolas" panose="020B0609020204030204" pitchFamily="49" charset="0"/>
            </a:endParaRPr>
          </a:p>
        </p:txBody>
      </p:sp>
      <p:sp>
        <p:nvSpPr>
          <p:cNvPr id="5" name="Прямоугольник 4"/>
          <p:cNvSpPr/>
          <p:nvPr/>
        </p:nvSpPr>
        <p:spPr>
          <a:xfrm>
            <a:off x="251520" y="944724"/>
            <a:ext cx="6336704" cy="707886"/>
          </a:xfrm>
          <a:prstGeom prst="rect">
            <a:avLst/>
          </a:prstGeom>
          <a:ln>
            <a:solidFill>
              <a:schemeClr val="accent1"/>
            </a:solidFill>
          </a:ln>
        </p:spPr>
        <p:txBody>
          <a:bodyPr wrap="square">
            <a:spAutoFit/>
          </a:bodyPr>
          <a:lstStyle/>
          <a:p>
            <a:pPr lvl="0"/>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сейчас для выполнения задержки используют</a:t>
            </a:r>
          </a:p>
          <a:p>
            <a:pPr lvl="0"/>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загрузка процессора 0%</a:t>
            </a:r>
            <a:r>
              <a:rPr lang="en-US" sz="2000" dirty="0">
                <a:solidFill>
                  <a:srgbClr val="008000"/>
                </a:solidFill>
                <a:highlight>
                  <a:srgbClr val="FFFFFF"/>
                </a:highlight>
                <a:latin typeface="Consolas" panose="020B0609020204030204" pitchFamily="49" charset="0"/>
              </a:rPr>
              <a:t>)</a:t>
            </a:r>
            <a:r>
              <a:rPr lang="ru-RU" sz="2000" dirty="0">
                <a:solidFill>
                  <a:srgbClr val="008000"/>
                </a:solidFill>
                <a:highlight>
                  <a:srgbClr val="FFFFFF"/>
                </a:highlight>
                <a:latin typeface="Consolas" panose="020B0609020204030204" pitchFamily="49" charset="0"/>
              </a:rPr>
              <a:t>:</a:t>
            </a:r>
          </a:p>
        </p:txBody>
      </p:sp>
      <p:sp>
        <p:nvSpPr>
          <p:cNvPr id="6" name="Прямоугольник 5"/>
          <p:cNvSpPr/>
          <p:nvPr/>
        </p:nvSpPr>
        <p:spPr>
          <a:xfrm>
            <a:off x="7956376" y="4005064"/>
            <a:ext cx="936104" cy="360040"/>
          </a:xfrm>
          <a:prstGeom prst="rect">
            <a:avLst/>
          </a:prstGeom>
          <a:solidFill>
            <a:srgbClr val="E8F7F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C++11</a:t>
            </a:r>
            <a:endParaRPr lang="ru-RU" sz="2200" dirty="0">
              <a:solidFill>
                <a:schemeClr val="tx1"/>
              </a:solidFill>
            </a:endParaRPr>
          </a:p>
        </p:txBody>
      </p:sp>
    </p:spTree>
    <p:extLst>
      <p:ext uri="{BB962C8B-B14F-4D97-AF65-F5344CB8AC3E}">
        <p14:creationId xmlns:p14="http://schemas.microsoft.com/office/powerpoint/2010/main" val="225942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179512" y="16793"/>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Оператор </a:t>
            </a:r>
            <a:r>
              <a:rPr lang="en-US" dirty="0">
                <a:solidFill>
                  <a:schemeClr val="tx1">
                    <a:lumMod val="50000"/>
                    <a:lumOff val="50000"/>
                  </a:schemeClr>
                </a:solidFill>
              </a:rPr>
              <a:t>break</a:t>
            </a:r>
          </a:p>
        </p:txBody>
      </p:sp>
      <p:sp>
        <p:nvSpPr>
          <p:cNvPr id="14" name="TextBox 13"/>
          <p:cNvSpPr txBox="1"/>
          <p:nvPr/>
        </p:nvSpPr>
        <p:spPr>
          <a:xfrm>
            <a:off x="2051720" y="1772816"/>
            <a:ext cx="5428344" cy="3139321"/>
          </a:xfrm>
          <a:prstGeom prst="rect">
            <a:avLst/>
          </a:prstGeom>
          <a:noFill/>
        </p:spPr>
        <p:txBody>
          <a:bodyPr wrap="square" rtlCol="0">
            <a:spAutoFit/>
          </a:bodyPr>
          <a:lstStyle/>
          <a:p>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инструкция_заголовка_цикла</a:t>
            </a:r>
            <a:endParaRPr lang="ru-RU" sz="2200" dirty="0">
              <a:solidFill>
                <a:srgbClr val="000000"/>
              </a:solidFill>
              <a:highlight>
                <a:srgbClr val="FFFFFF"/>
              </a:highlight>
              <a:latin typeface="Consolas" panose="020B0609020204030204" pitchFamily="49" charset="0"/>
              <a:cs typeface="Consolas" panose="020B0609020204030204" pitchFamily="49" charset="0"/>
            </a:endParaRP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инструкция1</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88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инструкция2</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cs typeface="Consolas" panose="020B0609020204030204" pitchFamily="49" charset="0"/>
              </a:rPr>
              <a:t>break</a:t>
            </a:r>
            <a:r>
              <a:rPr lang="en-US"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инструкция3</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инструкция4</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инструкция_следующая_за_циклом</a:t>
            </a:r>
            <a:endParaRPr lang="ru-RU" sz="2200" i="1" dirty="0">
              <a:latin typeface="Consolas" panose="020B0609020204030204" pitchFamily="49" charset="0"/>
              <a:cs typeface="Consolas" panose="020B0609020204030204" pitchFamily="49" charset="0"/>
            </a:endParaRPr>
          </a:p>
        </p:txBody>
      </p:sp>
      <p:grpSp>
        <p:nvGrpSpPr>
          <p:cNvPr id="3" name="Группа 2"/>
          <p:cNvGrpSpPr/>
          <p:nvPr/>
        </p:nvGrpSpPr>
        <p:grpSpPr>
          <a:xfrm>
            <a:off x="1566091" y="3336052"/>
            <a:ext cx="1133701" cy="1352155"/>
            <a:chOff x="1475656" y="3244123"/>
            <a:chExt cx="1133701" cy="1554617"/>
          </a:xfrm>
        </p:grpSpPr>
        <p:cxnSp>
          <p:nvCxnSpPr>
            <p:cNvPr id="15" name="Прямая соединительная линия 14"/>
            <p:cNvCxnSpPr/>
            <p:nvPr/>
          </p:nvCxnSpPr>
          <p:spPr>
            <a:xfrm flipH="1">
              <a:off x="1475656" y="3244123"/>
              <a:ext cx="1133701"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rot="10800000">
              <a:off x="1475656" y="4797152"/>
              <a:ext cx="522518" cy="1588"/>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4" name="Нижний колонтитул 3"/>
          <p:cNvSpPr>
            <a:spLocks noGrp="1"/>
          </p:cNvSpPr>
          <p:nvPr>
            <p:ph type="ftr" sz="quarter" idx="11"/>
          </p:nvPr>
        </p:nvSpPr>
        <p:spPr/>
        <p:txBody>
          <a:bodyPr/>
          <a:lstStyle/>
          <a:p>
            <a:r>
              <a:rPr lang="ru-RU"/>
              <a:t>Управляющие инструкции</a:t>
            </a:r>
            <a:endParaRPr lang="en-US" dirty="0"/>
          </a:p>
        </p:txBody>
      </p:sp>
      <p:sp>
        <p:nvSpPr>
          <p:cNvPr id="8" name="Номер слайда 7"/>
          <p:cNvSpPr>
            <a:spLocks noGrp="1"/>
          </p:cNvSpPr>
          <p:nvPr>
            <p:ph type="sldNum" sz="quarter" idx="12"/>
          </p:nvPr>
        </p:nvSpPr>
        <p:spPr/>
        <p:txBody>
          <a:bodyPr/>
          <a:lstStyle/>
          <a:p>
            <a:fld id="{35996D3A-6AFD-458C-90C1-256E03643476}" type="slidenum">
              <a:rPr lang="en-US" smtClean="0"/>
              <a:pPr/>
              <a:t>28</a:t>
            </a:fld>
            <a:endParaRPr lang="en-US" dirty="0"/>
          </a:p>
        </p:txBody>
      </p:sp>
    </p:spTree>
    <p:extLst>
      <p:ext uri="{BB962C8B-B14F-4D97-AF65-F5344CB8AC3E}">
        <p14:creationId xmlns:p14="http://schemas.microsoft.com/office/powerpoint/2010/main" val="426168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179512" y="16792"/>
            <a:ext cx="8712968" cy="1612007"/>
          </a:xfrm>
          <a:prstGeom prst="rect">
            <a:avLst/>
          </a:prstGeom>
        </p:spPr>
        <p:txBody>
          <a:bodyPr anchor="ctr">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5200" dirty="0">
                <a:solidFill>
                  <a:schemeClr val="tx1">
                    <a:lumMod val="50000"/>
                    <a:lumOff val="50000"/>
                  </a:schemeClr>
                </a:solidFill>
              </a:rPr>
              <a:t>Оператор </a:t>
            </a:r>
            <a:r>
              <a:rPr lang="en-US" sz="5200" dirty="0">
                <a:solidFill>
                  <a:schemeClr val="tx1">
                    <a:lumMod val="50000"/>
                    <a:lumOff val="50000"/>
                  </a:schemeClr>
                </a:solidFill>
              </a:rPr>
              <a:t>break</a:t>
            </a:r>
            <a:br>
              <a:rPr lang="ru-RU" dirty="0">
                <a:solidFill>
                  <a:schemeClr val="tx1">
                    <a:lumMod val="50000"/>
                    <a:lumOff val="50000"/>
                  </a:schemeClr>
                </a:solidFill>
              </a:rPr>
            </a:br>
            <a:r>
              <a:rPr lang="ru-RU" dirty="0">
                <a:solidFill>
                  <a:schemeClr val="tx1">
                    <a:lumMod val="50000"/>
                    <a:lumOff val="50000"/>
                  </a:schemeClr>
                </a:solidFill>
              </a:rPr>
              <a:t>стандартный прием использования</a:t>
            </a:r>
          </a:p>
        </p:txBody>
      </p:sp>
      <p:sp>
        <p:nvSpPr>
          <p:cNvPr id="14" name="TextBox 13"/>
          <p:cNvSpPr txBox="1"/>
          <p:nvPr/>
        </p:nvSpPr>
        <p:spPr>
          <a:xfrm>
            <a:off x="2051720" y="1772816"/>
            <a:ext cx="5428344" cy="3508653"/>
          </a:xfrm>
          <a:prstGeom prst="rect">
            <a:avLst/>
          </a:prstGeom>
          <a:noFill/>
        </p:spPr>
        <p:txBody>
          <a:bodyPr wrap="square" rtlCol="0">
            <a:spAutoFit/>
          </a:bodyPr>
          <a:lstStyle/>
          <a:p>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инструкция_заголовка_цикла</a:t>
            </a:r>
            <a:endParaRPr lang="ru-RU" sz="2200" dirty="0">
              <a:solidFill>
                <a:srgbClr val="000000"/>
              </a:solidFill>
              <a:highlight>
                <a:srgbClr val="FFFFFF"/>
              </a:highlight>
              <a:latin typeface="Consolas" panose="020B0609020204030204" pitchFamily="49" charset="0"/>
              <a:cs typeface="Consolas" panose="020B0609020204030204" pitchFamily="49" charset="0"/>
            </a:endParaRP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инструкция1</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88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инструкция2</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FF"/>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if</a:t>
            </a:r>
            <a:r>
              <a:rPr lang="en-US"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условие_досрочного_выхода</a:t>
            </a:r>
            <a:r>
              <a:rPr lang="ru-RU" sz="2200" dirty="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cs typeface="Consolas" panose="020B0609020204030204" pitchFamily="49" charset="0"/>
            </a:endParaRP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cs typeface="Consolas" panose="020B0609020204030204" pitchFamily="49" charset="0"/>
              </a:rPr>
              <a:t>break</a:t>
            </a:r>
            <a:r>
              <a:rPr lang="en-US"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инструкция3</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инструкция4</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инструкция_следующая_за_циклом</a:t>
            </a:r>
            <a:endParaRPr lang="ru-RU" sz="2200" i="1" dirty="0">
              <a:latin typeface="Consolas" panose="020B0609020204030204" pitchFamily="49" charset="0"/>
              <a:cs typeface="Consolas" panose="020B0609020204030204" pitchFamily="49" charset="0"/>
            </a:endParaRPr>
          </a:p>
        </p:txBody>
      </p:sp>
      <p:grpSp>
        <p:nvGrpSpPr>
          <p:cNvPr id="3" name="Группа 2"/>
          <p:cNvGrpSpPr/>
          <p:nvPr/>
        </p:nvGrpSpPr>
        <p:grpSpPr>
          <a:xfrm>
            <a:off x="1566091" y="3697795"/>
            <a:ext cx="1709765" cy="1315381"/>
            <a:chOff x="1475656" y="3244125"/>
            <a:chExt cx="1709765" cy="1554615"/>
          </a:xfrm>
        </p:grpSpPr>
        <p:cxnSp>
          <p:nvCxnSpPr>
            <p:cNvPr id="15" name="Прямая соединительная линия 14"/>
            <p:cNvCxnSpPr/>
            <p:nvPr/>
          </p:nvCxnSpPr>
          <p:spPr>
            <a:xfrm flipH="1">
              <a:off x="1475657" y="3244125"/>
              <a:ext cx="1709764" cy="0"/>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rot="10800000">
              <a:off x="1475656" y="4797152"/>
              <a:ext cx="522518" cy="1588"/>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4" name="Нижний колонтитул 3"/>
          <p:cNvSpPr>
            <a:spLocks noGrp="1"/>
          </p:cNvSpPr>
          <p:nvPr>
            <p:ph type="ftr" sz="quarter" idx="11"/>
          </p:nvPr>
        </p:nvSpPr>
        <p:spPr/>
        <p:txBody>
          <a:bodyPr/>
          <a:lstStyle/>
          <a:p>
            <a:r>
              <a:rPr lang="ru-RU"/>
              <a:t>Управляющие инструкции</a:t>
            </a:r>
            <a:endParaRPr lang="en-US" dirty="0"/>
          </a:p>
        </p:txBody>
      </p:sp>
      <p:sp>
        <p:nvSpPr>
          <p:cNvPr id="8" name="Номер слайда 7"/>
          <p:cNvSpPr>
            <a:spLocks noGrp="1"/>
          </p:cNvSpPr>
          <p:nvPr>
            <p:ph type="sldNum" sz="quarter" idx="12"/>
          </p:nvPr>
        </p:nvSpPr>
        <p:spPr/>
        <p:txBody>
          <a:bodyPr/>
          <a:lstStyle/>
          <a:p>
            <a:fld id="{35996D3A-6AFD-458C-90C1-256E03643476}" type="slidenum">
              <a:rPr lang="en-US" smtClean="0"/>
              <a:pPr/>
              <a:t>29</a:t>
            </a:fld>
            <a:endParaRPr lang="en-US" dirty="0"/>
          </a:p>
        </p:txBody>
      </p:sp>
    </p:spTree>
    <p:extLst>
      <p:ext uri="{BB962C8B-B14F-4D97-AF65-F5344CB8AC3E}">
        <p14:creationId xmlns:p14="http://schemas.microsoft.com/office/powerpoint/2010/main" val="26813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251520" y="188640"/>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do while</a:t>
            </a:r>
            <a:br>
              <a:rPr lang="ru-RU" dirty="0">
                <a:solidFill>
                  <a:schemeClr val="tx1">
                    <a:lumMod val="50000"/>
                    <a:lumOff val="50000"/>
                  </a:schemeClr>
                </a:solidFill>
              </a:rPr>
            </a:br>
            <a:r>
              <a:rPr lang="ru-RU" dirty="0">
                <a:solidFill>
                  <a:schemeClr val="tx1">
                    <a:lumMod val="50000"/>
                    <a:lumOff val="50000"/>
                  </a:schemeClr>
                </a:solidFill>
              </a:rPr>
              <a:t>Алгоритм на псевдокоде</a:t>
            </a:r>
          </a:p>
        </p:txBody>
      </p:sp>
      <p:sp>
        <p:nvSpPr>
          <p:cNvPr id="19" name="Rectangle 4"/>
          <p:cNvSpPr>
            <a:spLocks noChangeArrowheads="1"/>
          </p:cNvSpPr>
          <p:nvPr/>
        </p:nvSpPr>
        <p:spPr bwMode="auto">
          <a:xfrm>
            <a:off x="755576" y="1186822"/>
            <a:ext cx="8023680" cy="5121402"/>
          </a:xfrm>
          <a:prstGeom prst="rect">
            <a:avLst/>
          </a:prstGeom>
          <a:noFill/>
          <a:ln w="9525">
            <a:noFill/>
            <a:miter lim="800000"/>
            <a:headEnd/>
            <a:tailEnd/>
          </a:ln>
          <a:effectLst/>
        </p:spPr>
        <p:txBody>
          <a:bodyPr wrap="square" anchor="ctr">
            <a:spAutoFit/>
          </a:bodyPr>
          <a:lstStyle/>
          <a:p>
            <a:pPr>
              <a:lnSpc>
                <a:spcPct val="90000"/>
              </a:lnSpc>
              <a:tabLst>
                <a:tab pos="479425" algn="l"/>
              </a:tabLst>
            </a:pPr>
            <a:r>
              <a:rPr lang="ru-RU" sz="2200" b="1" dirty="0"/>
              <a:t>Данные</a:t>
            </a:r>
            <a:endParaRPr lang="ru-RU" sz="2200" dirty="0"/>
          </a:p>
          <a:p>
            <a:pPr>
              <a:lnSpc>
                <a:spcPct val="90000"/>
              </a:lnSpc>
              <a:tabLst>
                <a:tab pos="479425" algn="l"/>
                <a:tab pos="3497263" algn="l"/>
              </a:tabLst>
            </a:pPr>
            <a:r>
              <a:rPr lang="ru-RU" sz="2200" b="1" dirty="0"/>
              <a:t>	</a:t>
            </a:r>
            <a:r>
              <a:rPr lang="ru-RU" sz="2200" dirty="0">
                <a:solidFill>
                  <a:schemeClr val="tx1">
                    <a:lumMod val="65000"/>
                    <a:lumOff val="35000"/>
                  </a:schemeClr>
                </a:solidFill>
              </a:rPr>
              <a:t>Заданная точность</a:t>
            </a:r>
            <a:r>
              <a:rPr lang="en-US" sz="2200" dirty="0"/>
              <a:t>	</a:t>
            </a:r>
            <a:r>
              <a:rPr lang="en-US" sz="2200" dirty="0">
                <a:solidFill>
                  <a:srgbClr val="0000FF"/>
                </a:solidFill>
                <a:latin typeface="Consolas" panose="020B0609020204030204" pitchFamily="49" charset="0"/>
                <a:cs typeface="Consolas" panose="020B0609020204030204" pitchFamily="49" charset="0"/>
              </a:rPr>
              <a:t>float</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err_max</a:t>
            </a:r>
            <a:endParaRPr lang="ru-RU" sz="2200" dirty="0">
              <a:latin typeface="Consolas" panose="020B0609020204030204" pitchFamily="49" charset="0"/>
              <a:cs typeface="Consolas" panose="020B0609020204030204" pitchFamily="49" charset="0"/>
            </a:endParaRPr>
          </a:p>
          <a:p>
            <a:pPr>
              <a:lnSpc>
                <a:spcPct val="90000"/>
              </a:lnSpc>
              <a:tabLst>
                <a:tab pos="479425" algn="l"/>
                <a:tab pos="3497263" algn="l"/>
              </a:tabLst>
            </a:pPr>
            <a:r>
              <a:rPr lang="en-US" sz="2200" dirty="0"/>
              <a:t>	</a:t>
            </a:r>
            <a:r>
              <a:rPr lang="ru-RU" sz="2200" dirty="0">
                <a:solidFill>
                  <a:schemeClr val="tx1">
                    <a:lumMod val="65000"/>
                    <a:lumOff val="35000"/>
                  </a:schemeClr>
                </a:solidFill>
              </a:rPr>
              <a:t>Текущая погрешность</a:t>
            </a:r>
            <a:r>
              <a:rPr lang="en-US" sz="2200" dirty="0"/>
              <a:t>	</a:t>
            </a:r>
            <a:r>
              <a:rPr lang="en-US" sz="2200" dirty="0">
                <a:solidFill>
                  <a:srgbClr val="0000FF"/>
                </a:solidFill>
                <a:latin typeface="Consolas" panose="020B0609020204030204" pitchFamily="49" charset="0"/>
                <a:cs typeface="Consolas" panose="020B0609020204030204" pitchFamily="49" charset="0"/>
              </a:rPr>
              <a:t>float</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err_cur</a:t>
            </a:r>
            <a:endParaRPr lang="ru-RU" sz="2200" dirty="0"/>
          </a:p>
          <a:p>
            <a:pPr>
              <a:lnSpc>
                <a:spcPct val="90000"/>
              </a:lnSpc>
              <a:tabLst>
                <a:tab pos="479425" algn="l"/>
                <a:tab pos="3497263" algn="l"/>
              </a:tabLst>
            </a:pPr>
            <a:r>
              <a:rPr lang="en-US" sz="2200" dirty="0"/>
              <a:t>	</a:t>
            </a:r>
            <a:r>
              <a:rPr lang="ru-RU" sz="2200" dirty="0">
                <a:solidFill>
                  <a:schemeClr val="tx1">
                    <a:lumMod val="65000"/>
                    <a:lumOff val="35000"/>
                  </a:schemeClr>
                </a:solidFill>
              </a:rPr>
              <a:t>Текущее значение </a:t>
            </a:r>
            <a:r>
              <a:rPr lang="en-US" sz="2200" i="1" dirty="0" err="1"/>
              <a:t>x</a:t>
            </a:r>
            <a:r>
              <a:rPr lang="en-US" sz="2200" i="1" baseline="-25000" dirty="0" err="1"/>
              <a:t>n</a:t>
            </a:r>
            <a:r>
              <a:rPr lang="ru-RU" sz="2200" i="1" baseline="-25000" dirty="0"/>
              <a:t>-1</a:t>
            </a:r>
            <a:r>
              <a:rPr lang="en-US" sz="2200" dirty="0"/>
              <a:t>	</a:t>
            </a:r>
            <a:r>
              <a:rPr lang="en-US" sz="2200" dirty="0">
                <a:solidFill>
                  <a:srgbClr val="0000FF"/>
                </a:solidFill>
                <a:latin typeface="Consolas" panose="020B0609020204030204" pitchFamily="49" charset="0"/>
                <a:cs typeface="Consolas" panose="020B0609020204030204" pitchFamily="49" charset="0"/>
              </a:rPr>
              <a:t>float</a:t>
            </a:r>
            <a:r>
              <a:rPr lang="en-US" sz="2200" dirty="0">
                <a:latin typeface="Consolas" panose="020B0609020204030204" pitchFamily="49" charset="0"/>
                <a:cs typeface="Consolas" panose="020B0609020204030204" pitchFamily="49" charset="0"/>
              </a:rPr>
              <a:t> </a:t>
            </a:r>
            <a:r>
              <a:rPr lang="ru-RU" sz="2200" dirty="0">
                <a:solidFill>
                  <a:srgbClr val="000080"/>
                </a:solidFill>
                <a:highlight>
                  <a:srgbClr val="FFFFFF"/>
                </a:highlight>
                <a:latin typeface="Consolas" panose="020B0609020204030204" pitchFamily="49" charset="0"/>
                <a:cs typeface="Consolas" panose="020B0609020204030204" pitchFamily="49" charset="0"/>
              </a:rPr>
              <a:t>x</a:t>
            </a:r>
            <a:endParaRPr lang="ru-RU" sz="2200" dirty="0"/>
          </a:p>
          <a:p>
            <a:pPr>
              <a:lnSpc>
                <a:spcPct val="90000"/>
              </a:lnSpc>
              <a:tabLst>
                <a:tab pos="479425" algn="l"/>
                <a:tab pos="3497263" algn="l"/>
              </a:tabLst>
            </a:pPr>
            <a:r>
              <a:rPr lang="en-US" sz="2200" dirty="0"/>
              <a:t>	</a:t>
            </a:r>
            <a:r>
              <a:rPr lang="ru-RU" sz="2200" dirty="0">
                <a:solidFill>
                  <a:schemeClr val="tx1">
                    <a:lumMod val="65000"/>
                    <a:lumOff val="35000"/>
                  </a:schemeClr>
                </a:solidFill>
              </a:rPr>
              <a:t>Текущее значение </a:t>
            </a:r>
            <a:r>
              <a:rPr lang="en-US" sz="2200" i="1" dirty="0"/>
              <a:t>f</a:t>
            </a:r>
            <a:r>
              <a:rPr lang="ru-RU" sz="2200" i="1" dirty="0"/>
              <a:t>(</a:t>
            </a:r>
            <a:r>
              <a:rPr lang="en-US" sz="2200" i="1" dirty="0" err="1"/>
              <a:t>x</a:t>
            </a:r>
            <a:r>
              <a:rPr lang="en-US" sz="2200" i="1" baseline="-25000" dirty="0" err="1"/>
              <a:t>n</a:t>
            </a:r>
            <a:r>
              <a:rPr lang="ru-RU" sz="2200" i="1" baseline="-25000" dirty="0"/>
              <a:t>-1</a:t>
            </a:r>
            <a:r>
              <a:rPr lang="ru-RU" sz="2200" i="1" dirty="0"/>
              <a:t>)</a:t>
            </a:r>
            <a:r>
              <a:rPr lang="en-US" sz="2200" dirty="0"/>
              <a:t>	</a:t>
            </a:r>
            <a:r>
              <a:rPr lang="en-US" sz="2200" dirty="0">
                <a:solidFill>
                  <a:srgbClr val="0000FF"/>
                </a:solidFill>
                <a:latin typeface="Consolas" panose="020B0609020204030204" pitchFamily="49" charset="0"/>
                <a:cs typeface="Consolas" panose="020B0609020204030204" pitchFamily="49" charset="0"/>
              </a:rPr>
              <a:t>float</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y</a:t>
            </a:r>
            <a:endParaRPr lang="ru-RU" sz="2200" dirty="0"/>
          </a:p>
          <a:p>
            <a:pPr>
              <a:lnSpc>
                <a:spcPct val="90000"/>
              </a:lnSpc>
              <a:spcBef>
                <a:spcPts val="1200"/>
              </a:spcBef>
              <a:tabLst>
                <a:tab pos="479425" algn="l"/>
              </a:tabLst>
            </a:pPr>
            <a:r>
              <a:rPr lang="ru-RU" sz="2200" b="1" dirty="0"/>
              <a:t>Алгоритм</a:t>
            </a:r>
            <a:endParaRPr lang="ru-RU" sz="2200" dirty="0"/>
          </a:p>
          <a:p>
            <a:pPr marL="542925" indent="-274638">
              <a:lnSpc>
                <a:spcPct val="90000"/>
              </a:lnSpc>
              <a:buClr>
                <a:schemeClr val="tx1"/>
              </a:buClr>
              <a:buAutoNum type="arabicPeriod"/>
              <a:tabLst>
                <a:tab pos="479425" algn="l"/>
              </a:tabLst>
            </a:pPr>
            <a:r>
              <a:rPr lang="ru-RU" sz="2200" dirty="0">
                <a:solidFill>
                  <a:schemeClr val="tx1">
                    <a:lumMod val="65000"/>
                    <a:lumOff val="35000"/>
                  </a:schemeClr>
                </a:solidFill>
              </a:rPr>
              <a:t>Ввести</a:t>
            </a:r>
            <a:r>
              <a:rPr lang="ru-RU" sz="2200" dirty="0"/>
              <a:t> </a:t>
            </a:r>
            <a:r>
              <a:rPr lang="ru-RU" sz="2200" dirty="0">
                <a:solidFill>
                  <a:srgbClr val="000080"/>
                </a:solidFill>
                <a:highlight>
                  <a:srgbClr val="FFFFFF"/>
                </a:highlight>
                <a:latin typeface="Consolas" panose="020B0609020204030204" pitchFamily="49" charset="0"/>
                <a:cs typeface="Consolas" panose="020B0609020204030204" pitchFamily="49" charset="0"/>
              </a:rPr>
              <a:t>x</a:t>
            </a:r>
            <a:r>
              <a:rPr lang="ru-RU" sz="2200" dirty="0">
                <a:latin typeface="Consolas" panose="020B0609020204030204" pitchFamily="49" charset="0"/>
                <a:cs typeface="Consolas" panose="020B0609020204030204" pitchFamily="49" charset="0"/>
              </a:rPr>
              <a:t> =</a:t>
            </a:r>
            <a:r>
              <a:rPr lang="ru-RU" sz="2200" dirty="0">
                <a:solidFill>
                  <a:srgbClr val="000080"/>
                </a:solidFill>
                <a:highlight>
                  <a:srgbClr val="FFFFFF"/>
                </a:highlight>
                <a:latin typeface="Consolas" panose="020B0609020204030204" pitchFamily="49" charset="0"/>
                <a:cs typeface="Consolas" panose="020B0609020204030204" pitchFamily="49" charset="0"/>
              </a:rPr>
              <a:t> x</a:t>
            </a:r>
            <a:r>
              <a:rPr lang="ru-RU" sz="2200" baseline="-25000" dirty="0">
                <a:latin typeface="Consolas" panose="020B0609020204030204" pitchFamily="49" charset="0"/>
                <a:cs typeface="Consolas" panose="020B0609020204030204" pitchFamily="49" charset="0"/>
              </a:rPr>
              <a:t>0</a:t>
            </a:r>
            <a:endParaRPr lang="ru-RU" sz="2200" baseline="-25000" dirty="0"/>
          </a:p>
          <a:p>
            <a:pPr marL="542925" indent="-274638">
              <a:lnSpc>
                <a:spcPct val="90000"/>
              </a:lnSpc>
              <a:buClr>
                <a:schemeClr val="tx1"/>
              </a:buClr>
              <a:buFontTx/>
              <a:buAutoNum type="arabicPeriod"/>
              <a:tabLst>
                <a:tab pos="479425" algn="l"/>
                <a:tab pos="809625" algn="l"/>
              </a:tabLst>
            </a:pPr>
            <a:r>
              <a:rPr lang="ru-RU" sz="2200" dirty="0">
                <a:solidFill>
                  <a:srgbClr val="0000FF"/>
                </a:solidFill>
              </a:rPr>
              <a:t>Выполнять</a:t>
            </a:r>
            <a:r>
              <a:rPr lang="ru-RU" sz="2200" dirty="0">
                <a:solidFill>
                  <a:schemeClr val="tx1">
                    <a:lumMod val="65000"/>
                    <a:lumOff val="35000"/>
                  </a:schemeClr>
                </a:solidFill>
              </a:rPr>
              <a:t>: </a:t>
            </a:r>
            <a:br>
              <a:rPr lang="ru-RU" sz="2200" dirty="0"/>
            </a:br>
            <a:r>
              <a:rPr lang="ru-RU" sz="2200" dirty="0"/>
              <a:t>	2.1.</a:t>
            </a:r>
            <a:r>
              <a:rPr lang="ru-RU" sz="2200" dirty="0">
                <a:solidFill>
                  <a:schemeClr val="tx1">
                    <a:lumMod val="65000"/>
                    <a:lumOff val="35000"/>
                  </a:schemeClr>
                </a:solidFill>
              </a:rPr>
              <a:t> Ввести </a:t>
            </a:r>
            <a:r>
              <a:rPr lang="en-US" sz="2200" dirty="0">
                <a:solidFill>
                  <a:srgbClr val="000080"/>
                </a:solidFill>
                <a:highlight>
                  <a:srgbClr val="FFFFFF"/>
                </a:highlight>
                <a:latin typeface="Consolas" panose="020B0609020204030204" pitchFamily="49" charset="0"/>
                <a:cs typeface="Consolas" panose="020B0609020204030204" pitchFamily="49" charset="0"/>
              </a:rPr>
              <a:t>err_max</a:t>
            </a:r>
            <a:br>
              <a:rPr lang="ru-RU" sz="2200" dirty="0"/>
            </a:br>
            <a:r>
              <a:rPr lang="ru-RU" sz="2200" dirty="0">
                <a:solidFill>
                  <a:srgbClr val="0000FF"/>
                </a:solidFill>
              </a:rPr>
              <a:t>Пока </a:t>
            </a:r>
            <a:r>
              <a:rPr lang="en-US" sz="2200" dirty="0">
                <a:solidFill>
                  <a:srgbClr val="000080"/>
                </a:solidFill>
                <a:highlight>
                  <a:srgbClr val="FFFFFF"/>
                </a:highlight>
                <a:latin typeface="Consolas" panose="020B0609020204030204" pitchFamily="49" charset="0"/>
                <a:cs typeface="Consolas" panose="020B0609020204030204" pitchFamily="49" charset="0"/>
              </a:rPr>
              <a:t>err_max</a:t>
            </a:r>
            <a:r>
              <a:rPr lang="en-US" sz="2200" dirty="0">
                <a:latin typeface="Consolas" panose="020B0609020204030204" pitchFamily="49" charset="0"/>
                <a:cs typeface="Consolas" panose="020B0609020204030204" pitchFamily="49" charset="0"/>
              </a:rPr>
              <a:t> &lt;</a:t>
            </a:r>
            <a:r>
              <a:rPr lang="ru-RU" sz="2200" dirty="0">
                <a:latin typeface="Consolas" panose="020B0609020204030204" pitchFamily="49" charset="0"/>
                <a:cs typeface="Consolas" panose="020B0609020204030204" pitchFamily="49" charset="0"/>
              </a:rPr>
              <a:t> 10</a:t>
            </a:r>
            <a:r>
              <a:rPr lang="ru-RU" sz="2200" baseline="30000" dirty="0">
                <a:latin typeface="Consolas" panose="020B0609020204030204" pitchFamily="49" charset="0"/>
                <a:cs typeface="Consolas" panose="020B0609020204030204" pitchFamily="49" charset="0"/>
              </a:rPr>
              <a:t>-6</a:t>
            </a:r>
            <a:endParaRPr lang="en-US" sz="2200" dirty="0">
              <a:latin typeface="Consolas" panose="020B0609020204030204" pitchFamily="49" charset="0"/>
              <a:cs typeface="Consolas" panose="020B0609020204030204" pitchFamily="49" charset="0"/>
            </a:endParaRPr>
          </a:p>
          <a:p>
            <a:pPr marL="542925" indent="-274638">
              <a:lnSpc>
                <a:spcPct val="90000"/>
              </a:lnSpc>
              <a:buClr>
                <a:schemeClr val="tx1"/>
              </a:buClr>
              <a:buFont typeface="+mj-lt"/>
              <a:buAutoNum type="arabicPeriod"/>
              <a:tabLst>
                <a:tab pos="536575" algn="l"/>
              </a:tabLst>
            </a:pPr>
            <a:r>
              <a:rPr lang="ru-RU" sz="2200" dirty="0">
                <a:solidFill>
                  <a:srgbClr val="0000FF"/>
                </a:solidFill>
              </a:rPr>
              <a:t>Выполнять</a:t>
            </a:r>
            <a:r>
              <a:rPr lang="ru-RU" sz="2200" dirty="0">
                <a:solidFill>
                  <a:schemeClr val="tx1">
                    <a:lumMod val="65000"/>
                    <a:lumOff val="35000"/>
                  </a:schemeClr>
                </a:solidFill>
              </a:rPr>
              <a:t>:</a:t>
            </a:r>
          </a:p>
          <a:p>
            <a:pPr marL="809625">
              <a:lnSpc>
                <a:spcPct val="90000"/>
              </a:lnSpc>
              <a:tabLst>
                <a:tab pos="809625" algn="l"/>
              </a:tabLst>
            </a:pPr>
            <a:r>
              <a:rPr lang="ru-RU" sz="2200" dirty="0"/>
              <a:t>3.1. </a:t>
            </a:r>
            <a:r>
              <a:rPr lang="ru-RU" sz="2200" dirty="0">
                <a:solidFill>
                  <a:schemeClr val="tx1">
                    <a:lumMod val="65000"/>
                    <a:lumOff val="35000"/>
                  </a:schemeClr>
                </a:solidFill>
              </a:rPr>
              <a:t>Вычислить</a:t>
            </a:r>
            <a:r>
              <a:rPr lang="ru-RU" sz="2200" dirty="0"/>
              <a:t> </a:t>
            </a:r>
            <a:r>
              <a:rPr lang="en-US" sz="2200" dirty="0">
                <a:solidFill>
                  <a:srgbClr val="000080"/>
                </a:solidFill>
                <a:highlight>
                  <a:srgbClr val="FFFFFF"/>
                </a:highlight>
                <a:latin typeface="Consolas" panose="020B0609020204030204" pitchFamily="49" charset="0"/>
                <a:cs typeface="Consolas" panose="020B0609020204030204" pitchFamily="49" charset="0"/>
              </a:rPr>
              <a:t>y</a:t>
            </a:r>
            <a:r>
              <a:rPr lang="ru-RU" sz="2200" dirty="0">
                <a:latin typeface="Consolas" panose="020B0609020204030204" pitchFamily="49" charset="0"/>
                <a:cs typeface="Consolas" panose="020B0609020204030204" pitchFamily="49" charset="0"/>
              </a:rPr>
              <a:t> = </a:t>
            </a:r>
            <a:r>
              <a:rPr lang="en-US" sz="2200" i="1" dirty="0">
                <a:solidFill>
                  <a:srgbClr val="880000"/>
                </a:solidFill>
                <a:highlight>
                  <a:srgbClr val="FFFFFF"/>
                </a:highlight>
                <a:latin typeface="Consolas" panose="020B0609020204030204" pitchFamily="49" charset="0"/>
              </a:rPr>
              <a:t>cos</a:t>
            </a:r>
            <a:r>
              <a:rPr lang="ru-RU" sz="2200" dirty="0">
                <a:latin typeface="Consolas" panose="020B0609020204030204" pitchFamily="49" charset="0"/>
                <a:cs typeface="Consolas" panose="020B0609020204030204" pitchFamily="49" charset="0"/>
              </a:rPr>
              <a:t>(</a:t>
            </a:r>
            <a:r>
              <a:rPr lang="ru-RU" sz="2200" dirty="0">
                <a:solidFill>
                  <a:srgbClr val="000080"/>
                </a:solidFill>
                <a:highlight>
                  <a:srgbClr val="FFFFFF"/>
                </a:highlight>
                <a:latin typeface="Consolas" panose="020B0609020204030204" pitchFamily="49" charset="0"/>
                <a:cs typeface="Consolas" panose="020B0609020204030204" pitchFamily="49" charset="0"/>
              </a:rPr>
              <a:t>x</a:t>
            </a:r>
            <a:r>
              <a:rPr lang="ru-RU" sz="2200" dirty="0">
                <a:latin typeface="Consolas" panose="020B0609020204030204" pitchFamily="49" charset="0"/>
                <a:cs typeface="Consolas" panose="020B0609020204030204" pitchFamily="49" charset="0"/>
              </a:rPr>
              <a:t>)</a:t>
            </a:r>
          </a:p>
          <a:p>
            <a:pPr marL="809625" lvl="1">
              <a:lnSpc>
                <a:spcPct val="90000"/>
              </a:lnSpc>
              <a:tabLst>
                <a:tab pos="809625" algn="l"/>
              </a:tabLst>
            </a:pPr>
            <a:r>
              <a:rPr lang="ru-RU" sz="2200" dirty="0"/>
              <a:t>3</a:t>
            </a:r>
            <a:r>
              <a:rPr lang="en-US" sz="2200" dirty="0"/>
              <a:t>.2. </a:t>
            </a:r>
            <a:r>
              <a:rPr lang="ru-RU" sz="2200" dirty="0">
                <a:solidFill>
                  <a:schemeClr val="tx1">
                    <a:lumMod val="65000"/>
                    <a:lumOff val="35000"/>
                  </a:schemeClr>
                </a:solidFill>
              </a:rPr>
              <a:t>Вычислить</a:t>
            </a:r>
            <a:r>
              <a:rPr lang="ru-RU" sz="2200" dirty="0"/>
              <a:t> </a:t>
            </a:r>
            <a:r>
              <a:rPr lang="en-US" sz="2200" dirty="0">
                <a:solidFill>
                  <a:srgbClr val="000080"/>
                </a:solidFill>
                <a:highlight>
                  <a:srgbClr val="FFFFFF"/>
                </a:highlight>
                <a:latin typeface="Consolas" panose="020B0609020204030204" pitchFamily="49" charset="0"/>
                <a:cs typeface="Consolas" panose="020B0609020204030204" pitchFamily="49" charset="0"/>
              </a:rPr>
              <a:t>err_cur</a:t>
            </a:r>
            <a:r>
              <a:rPr lang="ru-RU" sz="2200" dirty="0">
                <a:latin typeface="Consolas" panose="020B0609020204030204" pitchFamily="49" charset="0"/>
                <a:cs typeface="Consolas" panose="020B0609020204030204" pitchFamily="49" charset="0"/>
              </a:rPr>
              <a:t> = |</a:t>
            </a:r>
            <a:r>
              <a:rPr lang="ru-RU" sz="2200" dirty="0">
                <a:solidFill>
                  <a:srgbClr val="000080"/>
                </a:solidFill>
                <a:highlight>
                  <a:srgbClr val="FFFFFF"/>
                </a:highlight>
                <a:latin typeface="Consolas" panose="020B0609020204030204" pitchFamily="49" charset="0"/>
                <a:cs typeface="Consolas" panose="020B0609020204030204" pitchFamily="49" charset="0"/>
              </a:rPr>
              <a:t>x </a:t>
            </a:r>
            <a:r>
              <a:rPr lang="ru-RU"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y</a:t>
            </a:r>
            <a:r>
              <a:rPr lang="ru-RU" sz="2200" dirty="0">
                <a:latin typeface="Consolas" panose="020B0609020204030204" pitchFamily="49" charset="0"/>
                <a:cs typeface="Consolas" panose="020B0609020204030204" pitchFamily="49" charset="0"/>
              </a:rPr>
              <a:t>|</a:t>
            </a:r>
          </a:p>
          <a:p>
            <a:pPr marL="809625" lvl="1">
              <a:lnSpc>
                <a:spcPct val="90000"/>
              </a:lnSpc>
              <a:tabLst>
                <a:tab pos="809625" algn="l"/>
              </a:tabLst>
            </a:pPr>
            <a:r>
              <a:rPr lang="ru-RU" sz="2200" dirty="0"/>
              <a:t>3</a:t>
            </a:r>
            <a:r>
              <a:rPr lang="en-US" sz="2200" dirty="0"/>
              <a:t>.3. </a:t>
            </a:r>
            <a:r>
              <a:rPr lang="ru-RU" sz="2200" dirty="0">
                <a:solidFill>
                  <a:schemeClr val="tx1">
                    <a:lumMod val="65000"/>
                    <a:lumOff val="35000"/>
                  </a:schemeClr>
                </a:solidFill>
              </a:rPr>
              <a:t>Положить</a:t>
            </a:r>
            <a:r>
              <a:rPr lang="ru-RU" sz="2200" dirty="0"/>
              <a:t> </a:t>
            </a:r>
            <a:r>
              <a:rPr lang="ru-RU" sz="2200" dirty="0">
                <a:solidFill>
                  <a:srgbClr val="000080"/>
                </a:solidFill>
                <a:highlight>
                  <a:srgbClr val="FFFFFF"/>
                </a:highlight>
                <a:latin typeface="Consolas" panose="020B0609020204030204" pitchFamily="49" charset="0"/>
                <a:cs typeface="Consolas" panose="020B0609020204030204" pitchFamily="49" charset="0"/>
              </a:rPr>
              <a:t>x</a:t>
            </a:r>
            <a:r>
              <a:rPr lang="ru-RU" sz="2200" dirty="0">
                <a:latin typeface="Consolas" panose="020B0609020204030204" pitchFamily="49" charset="0"/>
                <a:cs typeface="Consolas" panose="020B0609020204030204" pitchFamily="49" charset="0"/>
              </a:rPr>
              <a:t> = </a:t>
            </a:r>
            <a:r>
              <a:rPr lang="en-US" sz="2200" dirty="0">
                <a:solidFill>
                  <a:srgbClr val="000080"/>
                </a:solidFill>
                <a:highlight>
                  <a:srgbClr val="FFFFFF"/>
                </a:highlight>
                <a:latin typeface="Consolas" panose="020B0609020204030204" pitchFamily="49" charset="0"/>
                <a:cs typeface="Consolas" panose="020B0609020204030204" pitchFamily="49" charset="0"/>
              </a:rPr>
              <a:t>y</a:t>
            </a:r>
            <a:endParaRPr lang="ru-RU" sz="2200" dirty="0">
              <a:latin typeface="Consolas" panose="020B0609020204030204" pitchFamily="49" charset="0"/>
              <a:cs typeface="Consolas" panose="020B0609020204030204" pitchFamily="49" charset="0"/>
            </a:endParaRPr>
          </a:p>
          <a:p>
            <a:pPr marL="536575" lvl="1">
              <a:tabLst>
                <a:tab pos="536575" algn="l"/>
              </a:tabLst>
            </a:pPr>
            <a:r>
              <a:rPr lang="ru-RU" sz="2200" dirty="0">
                <a:solidFill>
                  <a:srgbClr val="0000FF"/>
                </a:solidFill>
              </a:rPr>
              <a:t>Пока </a:t>
            </a:r>
            <a:r>
              <a:rPr lang="en-US" sz="2200" dirty="0">
                <a:solidFill>
                  <a:srgbClr val="000080"/>
                </a:solidFill>
                <a:highlight>
                  <a:srgbClr val="FFFFFF"/>
                </a:highlight>
                <a:latin typeface="Consolas" panose="020B0609020204030204" pitchFamily="49" charset="0"/>
                <a:cs typeface="Consolas" panose="020B0609020204030204" pitchFamily="49" charset="0"/>
              </a:rPr>
              <a:t>err_cur</a:t>
            </a:r>
            <a:r>
              <a:rPr lang="en-US" sz="2200" dirty="0">
                <a:latin typeface="Consolas" panose="020B0609020204030204" pitchFamily="49" charset="0"/>
                <a:cs typeface="Consolas" panose="020B0609020204030204" pitchFamily="49" charset="0"/>
              </a:rPr>
              <a:t> </a:t>
            </a:r>
            <a:r>
              <a:rPr lang="ru-RU" sz="2200" dirty="0">
                <a:latin typeface="Consolas" panose="020B0609020204030204" pitchFamily="49" charset="0"/>
                <a:cs typeface="Consolas" panose="020B0609020204030204" pitchFamily="49" charset="0"/>
              </a:rPr>
              <a:t>&gt;</a:t>
            </a:r>
            <a:r>
              <a:rPr lang="en-US" sz="2200" dirty="0">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err_max</a:t>
            </a:r>
            <a:endParaRPr lang="ru-RU" sz="2200" dirty="0"/>
          </a:p>
          <a:p>
            <a:pPr marL="268288">
              <a:lnSpc>
                <a:spcPct val="90000"/>
              </a:lnSpc>
              <a:tabLst>
                <a:tab pos="479425" algn="l"/>
              </a:tabLst>
            </a:pPr>
            <a:r>
              <a:rPr lang="ru-RU" sz="2200" dirty="0"/>
              <a:t>4</a:t>
            </a:r>
            <a:r>
              <a:rPr lang="en-US" sz="2200" dirty="0"/>
              <a:t>. </a:t>
            </a:r>
            <a:r>
              <a:rPr lang="ru-RU" sz="2200" dirty="0">
                <a:solidFill>
                  <a:schemeClr val="tx1">
                    <a:lumMod val="65000"/>
                    <a:lumOff val="35000"/>
                  </a:schemeClr>
                </a:solidFill>
              </a:rPr>
              <a:t>Вывести значение </a:t>
            </a:r>
            <a:r>
              <a:rPr lang="en-US" sz="2200" dirty="0"/>
              <a:t>x</a:t>
            </a:r>
          </a:p>
        </p:txBody>
      </p:sp>
      <p:cxnSp>
        <p:nvCxnSpPr>
          <p:cNvPr id="13" name="Прямая соединительная линия 12"/>
          <p:cNvCxnSpPr/>
          <p:nvPr/>
        </p:nvCxnSpPr>
        <p:spPr>
          <a:xfrm flipH="1">
            <a:off x="2987824" y="3140968"/>
            <a:ext cx="2016224" cy="540060"/>
          </a:xfrm>
          <a:prstGeom prst="line">
            <a:avLst/>
          </a:prstGeom>
          <a:ln w="31750" cap="rnd">
            <a:tailEnd type="arrow" w="med" len="lg"/>
          </a:ln>
        </p:spPr>
        <p:style>
          <a:lnRef idx="1">
            <a:schemeClr val="accent1"/>
          </a:lnRef>
          <a:fillRef idx="0">
            <a:schemeClr val="accent1"/>
          </a:fillRef>
          <a:effectRef idx="0">
            <a:schemeClr val="accent1"/>
          </a:effectRef>
          <a:fontRef idx="minor">
            <a:schemeClr val="tx1"/>
          </a:fontRef>
        </p:style>
      </p:cxn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3</a:t>
            </a:fld>
            <a:endParaRPr lang="en-US" dirty="0"/>
          </a:p>
        </p:txBody>
      </p:sp>
      <p:sp>
        <p:nvSpPr>
          <p:cNvPr id="18" name="Скругленный прямоугольник 17"/>
          <p:cNvSpPr/>
          <p:nvPr/>
        </p:nvSpPr>
        <p:spPr>
          <a:xfrm>
            <a:off x="6228184" y="3933056"/>
            <a:ext cx="2808312" cy="1800200"/>
          </a:xfrm>
          <a:prstGeom prst="round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dirty="0">
                <a:solidFill>
                  <a:schemeClr val="tx1"/>
                </a:solidFill>
              </a:rPr>
              <a:t>Здесь предварительная инициализация </a:t>
            </a:r>
            <a:r>
              <a:rPr lang="en-US" sz="2200" dirty="0" err="1">
                <a:solidFill>
                  <a:srgbClr val="000080"/>
                </a:solidFill>
                <a:highlight>
                  <a:srgbClr val="FFFFFF"/>
                </a:highlight>
                <a:latin typeface="Consolas" panose="020B0609020204030204" pitchFamily="49" charset="0"/>
                <a:cs typeface="Consolas" panose="020B0609020204030204" pitchFamily="49" charset="0"/>
              </a:rPr>
              <a:t>err_max</a:t>
            </a:r>
            <a:r>
              <a:rPr lang="ru-RU" sz="2200" dirty="0">
                <a:latin typeface="Consolas" panose="020B0609020204030204" pitchFamily="49" charset="0"/>
                <a:cs typeface="Consolas" panose="020B0609020204030204" pitchFamily="49" charset="0"/>
              </a:rPr>
              <a:t> </a:t>
            </a:r>
            <a:r>
              <a:rPr lang="ru-RU" sz="2200" dirty="0">
                <a:solidFill>
                  <a:schemeClr val="tx1"/>
                </a:solidFill>
              </a:rPr>
              <a:t>тоже</a:t>
            </a:r>
            <a:br>
              <a:rPr lang="ru-RU" sz="2200" dirty="0">
                <a:solidFill>
                  <a:schemeClr val="tx1"/>
                </a:solidFill>
              </a:rPr>
            </a:br>
            <a:r>
              <a:rPr lang="ru-RU" sz="2200" dirty="0">
                <a:solidFill>
                  <a:schemeClr val="tx1"/>
                </a:solidFill>
              </a:rPr>
              <a:t>не обязательна </a:t>
            </a:r>
          </a:p>
        </p:txBody>
      </p:sp>
      <p:sp>
        <p:nvSpPr>
          <p:cNvPr id="12" name="Скругленный прямоугольник 11"/>
          <p:cNvSpPr/>
          <p:nvPr/>
        </p:nvSpPr>
        <p:spPr>
          <a:xfrm>
            <a:off x="5004048" y="1268760"/>
            <a:ext cx="4032448" cy="2448272"/>
          </a:xfrm>
          <a:prstGeom prst="round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dirty="0">
                <a:solidFill>
                  <a:schemeClr val="tx1"/>
                </a:solidFill>
              </a:rPr>
              <a:t>Изменим ограничение на максимальную допустимую погрешность:</a:t>
            </a:r>
            <a:br>
              <a:rPr lang="en-US" sz="2200" dirty="0">
                <a:solidFill>
                  <a:schemeClr val="tx1"/>
                </a:solidFill>
              </a:rPr>
            </a:br>
            <a:r>
              <a:rPr lang="ru-RU" sz="2200" dirty="0">
                <a:solidFill>
                  <a:schemeClr val="tx1"/>
                </a:solidFill>
              </a:rPr>
              <a:t>будем переспрашивать пока пользователь не укажет корректную, а не молчаливо  исправлять.</a:t>
            </a:r>
          </a:p>
        </p:txBody>
      </p:sp>
    </p:spTree>
    <p:extLst>
      <p:ext uri="{BB962C8B-B14F-4D97-AF65-F5344CB8AC3E}">
        <p14:creationId xmlns:p14="http://schemas.microsoft.com/office/powerpoint/2010/main" val="119208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179512" y="16792"/>
            <a:ext cx="8712968" cy="1612007"/>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Оператор </a:t>
            </a:r>
            <a:r>
              <a:rPr lang="en-US" dirty="0">
                <a:solidFill>
                  <a:schemeClr val="tx1">
                    <a:lumMod val="50000"/>
                    <a:lumOff val="50000"/>
                  </a:schemeClr>
                </a:solidFill>
              </a:rPr>
              <a:t>break</a:t>
            </a:r>
            <a:br>
              <a:rPr lang="ru-RU" dirty="0">
                <a:solidFill>
                  <a:schemeClr val="tx1">
                    <a:lumMod val="50000"/>
                    <a:lumOff val="50000"/>
                  </a:schemeClr>
                </a:solidFill>
              </a:rPr>
            </a:br>
            <a:r>
              <a:rPr lang="ru-RU" sz="4400" dirty="0">
                <a:solidFill>
                  <a:schemeClr val="tx1">
                    <a:lumMod val="50000"/>
                    <a:lumOff val="50000"/>
                  </a:schemeClr>
                </a:solidFill>
              </a:rPr>
              <a:t>пример использования</a:t>
            </a:r>
          </a:p>
        </p:txBody>
      </p:sp>
      <p:sp>
        <p:nvSpPr>
          <p:cNvPr id="14" name="TextBox 13"/>
          <p:cNvSpPr txBox="1"/>
          <p:nvPr/>
        </p:nvSpPr>
        <p:spPr>
          <a:xfrm>
            <a:off x="251520" y="1988840"/>
            <a:ext cx="8316924" cy="4154984"/>
          </a:xfrm>
          <a:prstGeom prst="rect">
            <a:avLst/>
          </a:prstGeom>
          <a:noFill/>
        </p:spPr>
        <p:txBody>
          <a:bodyPr wrap="square" rtlCol="0">
            <a:spAutoFit/>
          </a:bodyPr>
          <a:lstStyle/>
          <a:p>
            <a:r>
              <a:rPr lang="ru-RU" sz="2200" dirty="0">
                <a:solidFill>
                  <a:srgbClr val="008000"/>
                </a:solidFill>
                <a:highlight>
                  <a:srgbClr val="FFFFFF"/>
                </a:highlight>
                <a:latin typeface="Consolas" panose="020B0609020204030204" pitchFamily="49" charset="0"/>
              </a:rPr>
              <a:t>// вычисляем 1.0/x пока пользователь не введёт 0 </a:t>
            </a:r>
            <a:endParaRPr lang="ru-RU" sz="2200" dirty="0">
              <a:solidFill>
                <a:srgbClr val="000000"/>
              </a:solidFill>
              <a:highlight>
                <a:srgbClr val="FFFFFF"/>
              </a:highlight>
              <a:latin typeface="Consolas" panose="020B0609020204030204" pitchFamily="49" charset="0"/>
            </a:endParaRPr>
          </a:p>
          <a:p>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880000"/>
                </a:solidFill>
                <a:highlight>
                  <a:srgbClr val="FFFFFF"/>
                </a:highlight>
                <a:latin typeface="Consolas" panose="020B0609020204030204" pitchFamily="49" charset="0"/>
              </a:rPr>
              <a:t>main</a:t>
            </a:r>
            <a:r>
              <a:rPr lang="en-US"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float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1.</a:t>
            </a:r>
            <a:r>
              <a:rPr lang="ru-RU" sz="2200" dirty="0">
                <a:solidFill>
                  <a:srgbClr val="000000"/>
                </a:solidFill>
                <a:highlight>
                  <a:srgbClr val="FFFFFF"/>
                </a:highlight>
                <a:latin typeface="Consolas" panose="020B0609020204030204" pitchFamily="49" charset="0"/>
              </a:rPr>
              <a:t>0</a:t>
            </a:r>
            <a:r>
              <a:rPr lang="en-US" sz="2200" dirty="0">
                <a:solidFill>
                  <a:srgbClr val="000000"/>
                </a:solidFill>
                <a:highlight>
                  <a:srgbClr val="FFFFFF"/>
                </a:highlight>
                <a:latin typeface="Consolas" panose="020B0609020204030204" pitchFamily="49" charset="0"/>
              </a:rPr>
              <a:t>f;</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while</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0)</a:t>
            </a:r>
          </a:p>
          <a:p>
            <a:r>
              <a:rPr lang="ru-RU"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cin</a:t>
            </a:r>
            <a:r>
              <a:rPr lang="en-US" sz="2200" dirty="0">
                <a:solidFill>
                  <a:srgbClr val="000000"/>
                </a:solidFill>
                <a:highlight>
                  <a:srgbClr val="FFFFFF"/>
                </a:highlight>
                <a:latin typeface="Consolas" panose="020B0609020204030204" pitchFamily="49" charset="0"/>
              </a:rPr>
              <a:t> &gt;&gt;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        </a:t>
            </a:r>
            <a:r>
              <a:rPr lang="ru-RU" sz="2200" i="1" dirty="0">
                <a:solidFill>
                  <a:srgbClr val="000080"/>
                </a:solidFill>
                <a:highlight>
                  <a:srgbClr val="FFFFFF"/>
                </a:highlight>
                <a:latin typeface="Consolas" panose="020B0609020204030204" pitchFamily="49" charset="0"/>
              </a:rPr>
              <a:t>cout</a:t>
            </a:r>
            <a:r>
              <a:rPr lang="ru-RU" sz="2200" dirty="0">
                <a:solidFill>
                  <a:srgbClr val="000000"/>
                </a:solidFill>
                <a:highlight>
                  <a:srgbClr val="FFFFFF"/>
                </a:highlight>
                <a:latin typeface="Consolas" panose="020B0609020204030204" pitchFamily="49" charset="0"/>
              </a:rPr>
              <a:t> &lt;&lt; </a:t>
            </a:r>
            <a:r>
              <a:rPr lang="ru-RU" sz="2200" i="1" dirty="0">
                <a:solidFill>
                  <a:srgbClr val="880000"/>
                </a:solidFill>
                <a:highlight>
                  <a:srgbClr val="FFFFFF"/>
                </a:highlight>
                <a:latin typeface="Consolas" panose="020B0609020204030204" pitchFamily="49" charset="0"/>
              </a:rPr>
              <a:t>endl</a:t>
            </a:r>
            <a:r>
              <a:rPr lang="ru-RU" sz="2200" dirty="0">
                <a:solidFill>
                  <a:srgbClr val="000000"/>
                </a:solidFill>
                <a:highlight>
                  <a:srgbClr val="FFFFFF"/>
                </a:highlight>
                <a:latin typeface="Consolas" panose="020B0609020204030204" pitchFamily="49" charset="0"/>
              </a:rPr>
              <a:t> &lt;&lt; </a:t>
            </a:r>
            <a:r>
              <a:rPr lang="ru-RU" sz="2200" dirty="0">
                <a:solidFill>
                  <a:srgbClr val="000080"/>
                </a:solidFill>
                <a:highlight>
                  <a:srgbClr val="FFFFFF"/>
                </a:highlight>
                <a:latin typeface="Consolas" panose="020B0609020204030204" pitchFamily="49" charset="0"/>
              </a:rPr>
              <a:t>x</a:t>
            </a:r>
            <a:r>
              <a:rPr lang="ru-RU" sz="2200" dirty="0">
                <a:solidFill>
                  <a:srgbClr val="000000"/>
                </a:solidFill>
                <a:highlight>
                  <a:srgbClr val="FFFFFF"/>
                </a:highlight>
                <a:latin typeface="Consolas" panose="020B0609020204030204" pitchFamily="49" charset="0"/>
              </a:rPr>
              <a:t> &lt;&lt; </a:t>
            </a:r>
            <a:r>
              <a:rPr lang="ru-RU" sz="2200" dirty="0">
                <a:solidFill>
                  <a:srgbClr val="800000"/>
                </a:solidFill>
                <a:highlight>
                  <a:srgbClr val="FFFFFF"/>
                </a:highlight>
                <a:latin typeface="Consolas" panose="020B0609020204030204" pitchFamily="49" charset="0"/>
              </a:rPr>
              <a:t>"   "</a:t>
            </a:r>
            <a:r>
              <a:rPr lang="ru-RU" sz="2200" dirty="0">
                <a:solidFill>
                  <a:srgbClr val="000000"/>
                </a:solidFill>
                <a:highlight>
                  <a:srgbClr val="FFFFFF"/>
                </a:highlight>
                <a:latin typeface="Consolas" panose="020B0609020204030204" pitchFamily="49" charset="0"/>
              </a:rPr>
              <a:t> &lt;&lt; </a:t>
            </a:r>
            <a:r>
              <a:rPr lang="ru-RU" sz="2200" u="sng" dirty="0">
                <a:solidFill>
                  <a:srgbClr val="000000"/>
                </a:solidFill>
                <a:highlight>
                  <a:srgbClr val="FFFFFF"/>
                </a:highlight>
                <a:latin typeface="Consolas" panose="020B0609020204030204" pitchFamily="49" charset="0"/>
              </a:rPr>
              <a:t>1.0 / </a:t>
            </a:r>
            <a:r>
              <a:rPr lang="ru-RU" sz="2200" u="sng" dirty="0">
                <a:solidFill>
                  <a:srgbClr val="000080"/>
                </a:solidFill>
                <a:highlight>
                  <a:srgbClr val="FFFFFF"/>
                </a:highlight>
                <a:latin typeface="Consolas" panose="020B0609020204030204" pitchFamily="49" charset="0"/>
              </a:rPr>
              <a:t>x</a:t>
            </a:r>
            <a:r>
              <a:rPr lang="ru-RU"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                    </a:t>
            </a:r>
            <a:r>
              <a:rPr lang="ru-RU" sz="2200" dirty="0">
                <a:solidFill>
                  <a:srgbClr val="008000"/>
                </a:solidFill>
                <a:highlight>
                  <a:srgbClr val="FFFFFF"/>
                </a:highlight>
                <a:latin typeface="Consolas" panose="020B0609020204030204" pitchFamily="49" charset="0"/>
              </a:rPr>
              <a:t>// тут возможно деление на ноль!</a:t>
            </a:r>
            <a:endParaRPr lang="ru-RU" sz="2200" dirty="0">
              <a:solidFill>
                <a:srgbClr val="000000"/>
              </a:solidFill>
              <a:highlight>
                <a:srgbClr val="FFFFFF"/>
              </a:highlight>
              <a:latin typeface="Consolas" panose="020B0609020204030204" pitchFamily="49" charset="0"/>
            </a:endParaRPr>
          </a:p>
          <a:p>
            <a:r>
              <a:rPr lang="ru-RU"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return</a:t>
            </a:r>
            <a:r>
              <a:rPr lang="en-US" sz="2200" dirty="0">
                <a:solidFill>
                  <a:srgbClr val="000000"/>
                </a:solidFill>
                <a:highlight>
                  <a:srgbClr val="FFFFFF"/>
                </a:highlight>
                <a:latin typeface="Consolas" panose="020B0609020204030204" pitchFamily="49" charset="0"/>
              </a:rPr>
              <a:t> 0;</a:t>
            </a:r>
          </a:p>
          <a:p>
            <a:r>
              <a:rPr lang="ru-RU" sz="2200" dirty="0">
                <a:solidFill>
                  <a:srgbClr val="000000"/>
                </a:solidFill>
                <a:highlight>
                  <a:srgbClr val="FFFFFF"/>
                </a:highlight>
                <a:latin typeface="Consolas" panose="020B0609020204030204" pitchFamily="49" charset="0"/>
              </a:rPr>
              <a:t>}</a:t>
            </a:r>
            <a:endParaRPr lang="ru-RU" sz="2200" i="1" dirty="0">
              <a:latin typeface="Consolas" panose="020B0609020204030204" pitchFamily="49" charset="0"/>
              <a:cs typeface="Consolas" panose="020B0609020204030204" pitchFamily="49" charset="0"/>
            </a:endParaRP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30</a:t>
            </a:fld>
            <a:endParaRPr lang="en-US" dirty="0"/>
          </a:p>
        </p:txBody>
      </p:sp>
    </p:spTree>
    <p:extLst>
      <p:ext uri="{BB962C8B-B14F-4D97-AF65-F5344CB8AC3E}">
        <p14:creationId xmlns:p14="http://schemas.microsoft.com/office/powerpoint/2010/main" val="1572562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179512" y="16792"/>
            <a:ext cx="8712968" cy="1612007"/>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Оператор </a:t>
            </a:r>
            <a:r>
              <a:rPr lang="en-US" dirty="0">
                <a:solidFill>
                  <a:schemeClr val="tx1">
                    <a:lumMod val="50000"/>
                    <a:lumOff val="50000"/>
                  </a:schemeClr>
                </a:solidFill>
              </a:rPr>
              <a:t>break</a:t>
            </a:r>
            <a:br>
              <a:rPr lang="ru-RU" dirty="0">
                <a:solidFill>
                  <a:schemeClr val="tx1">
                    <a:lumMod val="50000"/>
                    <a:lumOff val="50000"/>
                  </a:schemeClr>
                </a:solidFill>
              </a:rPr>
            </a:br>
            <a:r>
              <a:rPr lang="ru-RU" sz="4400" dirty="0">
                <a:solidFill>
                  <a:schemeClr val="tx1">
                    <a:lumMod val="50000"/>
                    <a:lumOff val="50000"/>
                  </a:schemeClr>
                </a:solidFill>
              </a:rPr>
              <a:t>пример использования</a:t>
            </a:r>
          </a:p>
        </p:txBody>
      </p:sp>
      <p:sp>
        <p:nvSpPr>
          <p:cNvPr id="14" name="TextBox 13"/>
          <p:cNvSpPr txBox="1"/>
          <p:nvPr/>
        </p:nvSpPr>
        <p:spPr>
          <a:xfrm>
            <a:off x="251520" y="1556792"/>
            <a:ext cx="8280920" cy="4493538"/>
          </a:xfrm>
          <a:prstGeom prst="rect">
            <a:avLst/>
          </a:prstGeom>
          <a:noFill/>
        </p:spPr>
        <p:txBody>
          <a:bodyPr wrap="square" rtlCol="0">
            <a:spAutoFit/>
          </a:bodyPr>
          <a:lstStyle/>
          <a:p>
            <a:r>
              <a:rPr lang="ru-RU" sz="2200" dirty="0">
                <a:solidFill>
                  <a:srgbClr val="008000"/>
                </a:solidFill>
                <a:highlight>
                  <a:srgbClr val="FFFFFF"/>
                </a:highlight>
                <a:latin typeface="Consolas" panose="020B0609020204030204" pitchFamily="49" charset="0"/>
              </a:rPr>
              <a:t>// вычисляем 1./x пока пользователь не введёт 0 </a:t>
            </a:r>
            <a:endParaRPr lang="ru-RU" sz="2200" dirty="0">
              <a:solidFill>
                <a:srgbClr val="000000"/>
              </a:solidFill>
              <a:highlight>
                <a:srgbClr val="FFFFFF"/>
              </a:highlight>
              <a:latin typeface="Consolas" panose="020B0609020204030204" pitchFamily="49" charset="0"/>
            </a:endParaRPr>
          </a:p>
          <a:p>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880000"/>
                </a:solidFill>
                <a:highlight>
                  <a:srgbClr val="FFFFFF"/>
                </a:highlight>
                <a:latin typeface="Consolas" panose="020B0609020204030204" pitchFamily="49" charset="0"/>
              </a:rPr>
              <a:t>main</a:t>
            </a:r>
            <a:r>
              <a:rPr lang="en-US"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    </a:t>
            </a:r>
            <a:r>
              <a:rPr lang="ru-RU" sz="2200" dirty="0">
                <a:solidFill>
                  <a:srgbClr val="0000FF"/>
                </a:solidFill>
                <a:highlight>
                  <a:srgbClr val="FFFFFF"/>
                </a:highlight>
                <a:latin typeface="Consolas" panose="020B0609020204030204" pitchFamily="49" charset="0"/>
              </a:rPr>
              <a:t>while</a:t>
            </a:r>
            <a:r>
              <a:rPr lang="ru-RU" sz="2200" dirty="0">
                <a:solidFill>
                  <a:srgbClr val="000000"/>
                </a:solidFill>
                <a:highlight>
                  <a:srgbClr val="FFFFFF"/>
                </a:highlight>
                <a:latin typeface="Consolas" panose="020B0609020204030204" pitchFamily="49" charset="0"/>
              </a:rPr>
              <a:t> (</a:t>
            </a:r>
            <a:r>
              <a:rPr lang="ru-RU" sz="2200" dirty="0">
                <a:solidFill>
                  <a:srgbClr val="0000FF"/>
                </a:solidFill>
                <a:highlight>
                  <a:srgbClr val="FFFFFF"/>
                </a:highlight>
                <a:latin typeface="Consolas" panose="020B0609020204030204" pitchFamily="49" charset="0"/>
              </a:rPr>
              <a:t>true</a:t>
            </a:r>
            <a:r>
              <a:rPr lang="ru-RU"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    {</a:t>
            </a:r>
          </a:p>
          <a:p>
            <a:r>
              <a:rPr lang="ru-RU" sz="2200" dirty="0">
                <a:solidFill>
                  <a:srgbClr val="000000"/>
                </a:solidFill>
                <a:highlight>
                  <a:srgbClr val="FFFFFF"/>
                </a:highlight>
                <a:latin typeface="Consolas" panose="020B0609020204030204" pitchFamily="49" charset="0"/>
              </a:rPr>
              <a:t>        </a:t>
            </a:r>
            <a:r>
              <a:rPr lang="ru-RU" sz="2200" dirty="0">
                <a:solidFill>
                  <a:srgbClr val="0000FF"/>
                </a:solidFill>
                <a:highlight>
                  <a:srgbClr val="FFFFFF"/>
                </a:highlight>
                <a:latin typeface="Consolas" panose="020B0609020204030204" pitchFamily="49" charset="0"/>
              </a:rPr>
              <a:t>float</a:t>
            </a:r>
            <a:r>
              <a:rPr lang="ru-RU"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x</a:t>
            </a:r>
            <a:r>
              <a:rPr lang="ru-RU" sz="2200" dirty="0">
                <a:solidFill>
                  <a:srgbClr val="000000"/>
                </a:solidFill>
                <a:highlight>
                  <a:srgbClr val="FFFFFF"/>
                </a:highlight>
                <a:latin typeface="Consolas" panose="020B0609020204030204" pitchFamily="49" charset="0"/>
              </a:rPr>
              <a:t> = 0.f; </a:t>
            </a:r>
          </a:p>
          <a:p>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cin</a:t>
            </a:r>
            <a:r>
              <a:rPr lang="en-US" sz="2200" dirty="0">
                <a:solidFill>
                  <a:srgbClr val="000000"/>
                </a:solidFill>
                <a:highlight>
                  <a:srgbClr val="FFFFFF"/>
                </a:highlight>
                <a:latin typeface="Consolas" panose="020B0609020204030204" pitchFamily="49" charset="0"/>
              </a:rPr>
              <a:t> &gt;&gt;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if</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0)</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break</a:t>
            </a:r>
            <a:r>
              <a:rPr lang="en-US" sz="2200" dirty="0">
                <a:solidFill>
                  <a:srgbClr val="000000"/>
                </a:solidFill>
                <a:highlight>
                  <a:srgbClr val="FFFFFF"/>
                </a:highlight>
                <a:latin typeface="Consolas" panose="020B0609020204030204" pitchFamily="49" charset="0"/>
              </a:rPr>
              <a:t>;</a:t>
            </a:r>
          </a:p>
          <a:p>
            <a:r>
              <a:rPr lang="fr-FR" sz="2200" dirty="0">
                <a:solidFill>
                  <a:srgbClr val="000000"/>
                </a:solidFill>
                <a:highlight>
                  <a:srgbClr val="FFFFFF"/>
                </a:highlight>
                <a:latin typeface="Consolas" panose="020B0609020204030204" pitchFamily="49" charset="0"/>
              </a:rPr>
              <a:t>        </a:t>
            </a:r>
            <a:r>
              <a:rPr lang="fr-FR" sz="2200" i="1" dirty="0">
                <a:solidFill>
                  <a:srgbClr val="000080"/>
                </a:solidFill>
                <a:highlight>
                  <a:srgbClr val="FFFFFF"/>
                </a:highlight>
                <a:latin typeface="Consolas" panose="020B0609020204030204" pitchFamily="49" charset="0"/>
              </a:rPr>
              <a:t>cout</a:t>
            </a:r>
            <a:r>
              <a:rPr lang="fr-FR" sz="2200" dirty="0">
                <a:solidFill>
                  <a:srgbClr val="000000"/>
                </a:solidFill>
                <a:highlight>
                  <a:srgbClr val="FFFFFF"/>
                </a:highlight>
                <a:latin typeface="Consolas" panose="020B0609020204030204" pitchFamily="49" charset="0"/>
              </a:rPr>
              <a:t> &lt;&lt; </a:t>
            </a:r>
            <a:r>
              <a:rPr lang="fr-FR" sz="2200" i="1" dirty="0">
                <a:solidFill>
                  <a:srgbClr val="880000"/>
                </a:solidFill>
                <a:highlight>
                  <a:srgbClr val="FFFFFF"/>
                </a:highlight>
                <a:latin typeface="Consolas" panose="020B0609020204030204" pitchFamily="49" charset="0"/>
              </a:rPr>
              <a:t>endl</a:t>
            </a:r>
            <a:r>
              <a:rPr lang="fr-FR" sz="2200" dirty="0">
                <a:solidFill>
                  <a:srgbClr val="000000"/>
                </a:solidFill>
                <a:highlight>
                  <a:srgbClr val="FFFFFF"/>
                </a:highlight>
                <a:latin typeface="Consolas" panose="020B0609020204030204" pitchFamily="49" charset="0"/>
              </a:rPr>
              <a:t> &lt;&lt; </a:t>
            </a:r>
            <a:r>
              <a:rPr lang="fr-FR" sz="2200" dirty="0">
                <a:solidFill>
                  <a:srgbClr val="000080"/>
                </a:solidFill>
                <a:highlight>
                  <a:srgbClr val="FFFFFF"/>
                </a:highlight>
                <a:latin typeface="Consolas" panose="020B0609020204030204" pitchFamily="49" charset="0"/>
              </a:rPr>
              <a:t>x</a:t>
            </a:r>
            <a:r>
              <a:rPr lang="fr-FR" sz="2200" dirty="0">
                <a:solidFill>
                  <a:srgbClr val="000000"/>
                </a:solidFill>
                <a:highlight>
                  <a:srgbClr val="FFFFFF"/>
                </a:highlight>
                <a:latin typeface="Consolas" panose="020B0609020204030204" pitchFamily="49" charset="0"/>
              </a:rPr>
              <a:t> &lt;&lt; </a:t>
            </a:r>
            <a:r>
              <a:rPr lang="fr-FR" sz="2200" dirty="0">
                <a:solidFill>
                  <a:srgbClr val="800000"/>
                </a:solidFill>
                <a:highlight>
                  <a:srgbClr val="FFFFFF"/>
                </a:highlight>
                <a:latin typeface="Consolas" panose="020B0609020204030204" pitchFamily="49" charset="0"/>
              </a:rPr>
              <a:t>"   "</a:t>
            </a:r>
            <a:r>
              <a:rPr lang="fr-FR" sz="2200" dirty="0">
                <a:solidFill>
                  <a:srgbClr val="000000"/>
                </a:solidFill>
                <a:highlight>
                  <a:srgbClr val="FFFFFF"/>
                </a:highlight>
                <a:latin typeface="Consolas" panose="020B0609020204030204" pitchFamily="49" charset="0"/>
              </a:rPr>
              <a:t> &lt;&lt; 1.0 / </a:t>
            </a:r>
            <a:r>
              <a:rPr lang="fr-FR" sz="2200" dirty="0">
                <a:solidFill>
                  <a:srgbClr val="000080"/>
                </a:solidFill>
                <a:highlight>
                  <a:srgbClr val="FFFFFF"/>
                </a:highlight>
                <a:latin typeface="Consolas" panose="020B0609020204030204" pitchFamily="49" charset="0"/>
              </a:rPr>
              <a:t>x</a:t>
            </a:r>
            <a:r>
              <a:rPr lang="fr-FR"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return</a:t>
            </a:r>
            <a:r>
              <a:rPr lang="en-US" sz="2200" dirty="0">
                <a:solidFill>
                  <a:srgbClr val="000000"/>
                </a:solidFill>
                <a:highlight>
                  <a:srgbClr val="FFFFFF"/>
                </a:highlight>
                <a:latin typeface="Consolas" panose="020B0609020204030204" pitchFamily="49" charset="0"/>
              </a:rPr>
              <a:t> 0;</a:t>
            </a:r>
          </a:p>
          <a:p>
            <a:r>
              <a:rPr lang="ru-RU" sz="2200" dirty="0">
                <a:solidFill>
                  <a:srgbClr val="000000"/>
                </a:solidFill>
                <a:highlight>
                  <a:srgbClr val="FFFFFF"/>
                </a:highlight>
                <a:latin typeface="Consolas" panose="020B0609020204030204" pitchFamily="49" charset="0"/>
              </a:rPr>
              <a:t>}</a:t>
            </a:r>
            <a:endParaRPr lang="ru-RU" sz="2200" i="1" dirty="0">
              <a:latin typeface="Consolas" panose="020B0609020204030204" pitchFamily="49" charset="0"/>
              <a:cs typeface="Consolas" panose="020B0609020204030204" pitchFamily="49" charset="0"/>
            </a:endParaRPr>
          </a:p>
        </p:txBody>
      </p:sp>
      <p:sp>
        <p:nvSpPr>
          <p:cNvPr id="2" name="Прямоугольник 1"/>
          <p:cNvSpPr/>
          <p:nvPr/>
        </p:nvSpPr>
        <p:spPr>
          <a:xfrm>
            <a:off x="2843808" y="2600908"/>
            <a:ext cx="6300192" cy="400110"/>
          </a:xfrm>
          <a:prstGeom prst="rect">
            <a:avLst/>
          </a:prstGeom>
        </p:spPr>
        <p:txBody>
          <a:bodyPr wrap="square" lIns="0" tIns="36000" rIns="0">
            <a:spAutoFit/>
          </a:bodyPr>
          <a:lstStyle/>
          <a:p>
            <a:r>
              <a:rPr lang="ru-RU" sz="2000" dirty="0">
                <a:solidFill>
                  <a:srgbClr val="008000"/>
                </a:solidFill>
                <a:highlight>
                  <a:srgbClr val="FFFFFF"/>
                </a:highlight>
                <a:latin typeface="Consolas" panose="020B0609020204030204" pitchFamily="49" charset="0"/>
              </a:rPr>
              <a:t>// бесконечный цикл</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(выход по условию внутри)</a:t>
            </a:r>
            <a:endParaRPr lang="ru-RU" sz="2000" dirty="0"/>
          </a:p>
        </p:txBody>
      </p:sp>
      <p:sp>
        <p:nvSpPr>
          <p:cNvPr id="3" name="Прямоугольник 2"/>
          <p:cNvSpPr/>
          <p:nvPr/>
        </p:nvSpPr>
        <p:spPr>
          <a:xfrm>
            <a:off x="3743908" y="3248980"/>
            <a:ext cx="5040560" cy="769441"/>
          </a:xfrm>
          <a:prstGeom prst="rect">
            <a:avLst/>
          </a:prstGeom>
        </p:spPr>
        <p:txBody>
          <a:bodyPr wrap="square">
            <a:spAutoFit/>
          </a:bodyPr>
          <a:lstStyle/>
          <a:p>
            <a:r>
              <a:rPr lang="ru-RU" sz="2200" dirty="0">
                <a:solidFill>
                  <a:srgbClr val="008000"/>
                </a:solidFill>
                <a:highlight>
                  <a:srgbClr val="FFFFFF"/>
                </a:highlight>
                <a:latin typeface="Consolas" panose="020B0609020204030204" pitchFamily="49" charset="0"/>
              </a:rPr>
              <a:t>// переменная </a:t>
            </a:r>
            <a:r>
              <a:rPr lang="en-US" sz="2200" dirty="0">
                <a:solidFill>
                  <a:srgbClr val="008000"/>
                </a:solidFill>
                <a:highlight>
                  <a:srgbClr val="FFFFFF"/>
                </a:highlight>
                <a:latin typeface="Consolas" panose="020B0609020204030204" pitchFamily="49" charset="0"/>
              </a:rPr>
              <a:t>x </a:t>
            </a:r>
            <a:r>
              <a:rPr lang="ru-RU" sz="2200" dirty="0">
                <a:solidFill>
                  <a:srgbClr val="008000"/>
                </a:solidFill>
                <a:highlight>
                  <a:srgbClr val="FFFFFF"/>
                </a:highlight>
                <a:latin typeface="Consolas" panose="020B0609020204030204" pitchFamily="49" charset="0"/>
              </a:rPr>
              <a:t>снаружи цикла</a:t>
            </a:r>
            <a:br>
              <a:rPr lang="en-US" sz="2200" dirty="0">
                <a:solidFill>
                  <a:srgbClr val="008000"/>
                </a:solidFill>
                <a:highlight>
                  <a:srgbClr val="FFFFFF"/>
                </a:highlight>
                <a:latin typeface="Consolas" panose="020B0609020204030204" pitchFamily="49" charset="0"/>
              </a:rPr>
            </a:br>
            <a:r>
              <a:rPr lang="en-US" sz="2200" dirty="0">
                <a:solidFill>
                  <a:srgbClr val="008000"/>
                </a:solidFill>
                <a:highlight>
                  <a:srgbClr val="FFFFFF"/>
                </a:highlight>
                <a:latin typeface="Consolas" panose="020B0609020204030204" pitchFamily="49" charset="0"/>
              </a:rPr>
              <a:t>// </a:t>
            </a:r>
            <a:r>
              <a:rPr lang="ru-RU" sz="2200" dirty="0">
                <a:solidFill>
                  <a:srgbClr val="008000"/>
                </a:solidFill>
                <a:highlight>
                  <a:srgbClr val="FFFFFF"/>
                </a:highlight>
                <a:latin typeface="Consolas" panose="020B0609020204030204" pitchFamily="49" charset="0"/>
              </a:rPr>
              <a:t>не требуется</a:t>
            </a:r>
            <a:endParaRPr lang="ru-RU" sz="2200" dirty="0"/>
          </a:p>
        </p:txBody>
      </p:sp>
      <p:sp>
        <p:nvSpPr>
          <p:cNvPr id="9" name="Прямоугольник 8"/>
          <p:cNvSpPr/>
          <p:nvPr/>
        </p:nvSpPr>
        <p:spPr>
          <a:xfrm>
            <a:off x="3419872" y="3933056"/>
            <a:ext cx="5580620" cy="421072"/>
          </a:xfrm>
          <a:prstGeom prst="rect">
            <a:avLst/>
          </a:prstGeom>
        </p:spPr>
        <p:txBody>
          <a:bodyPr wrap="square" tIns="36000">
            <a:spAutoFit/>
          </a:bodyPr>
          <a:lstStyle/>
          <a:p>
            <a:r>
              <a:rPr lang="ru-RU" sz="2200" dirty="0">
                <a:solidFill>
                  <a:srgbClr val="008000"/>
                </a:solidFill>
                <a:highlight>
                  <a:srgbClr val="FFFFFF"/>
                </a:highlight>
                <a:latin typeface="Consolas" panose="020B0609020204030204" pitchFamily="49" charset="0"/>
              </a:rPr>
              <a:t>// сравнение на точное равенство!</a:t>
            </a:r>
          </a:p>
        </p:txBody>
      </p:sp>
      <p:sp>
        <p:nvSpPr>
          <p:cNvPr id="4" name="Дата 3"/>
          <p:cNvSpPr>
            <a:spLocks noGrp="1"/>
          </p:cNvSpPr>
          <p:nvPr>
            <p:ph type="dt" sz="half" idx="10"/>
          </p:nvPr>
        </p:nvSpPr>
        <p:spPr/>
        <p:txBody>
          <a:bodyPr/>
          <a:lstStyle/>
          <a:p>
            <a:pPr>
              <a:tabLst>
                <a:tab pos="1347788" algn="l"/>
              </a:tabLst>
            </a:pPr>
            <a:r>
              <a:rPr lang="ru-RU" dirty="0"/>
              <a:t>Левкович Н.В.	2021/2022</a:t>
            </a:r>
          </a:p>
        </p:txBody>
      </p:sp>
      <p:sp>
        <p:nvSpPr>
          <p:cNvPr id="8" name="Нижний колонтитул 7"/>
          <p:cNvSpPr>
            <a:spLocks noGrp="1"/>
          </p:cNvSpPr>
          <p:nvPr>
            <p:ph type="ftr" sz="quarter" idx="11"/>
          </p:nvPr>
        </p:nvSpPr>
        <p:spPr/>
        <p:txBody>
          <a:bodyPr/>
          <a:lstStyle/>
          <a:p>
            <a:r>
              <a:rPr lang="ru-RU" dirty="0"/>
              <a:t>Управляющие инструкции</a:t>
            </a:r>
            <a:endParaRPr lang="en-US" dirty="0"/>
          </a:p>
        </p:txBody>
      </p:sp>
      <p:sp>
        <p:nvSpPr>
          <p:cNvPr id="10" name="Номер слайда 9"/>
          <p:cNvSpPr>
            <a:spLocks noGrp="1"/>
          </p:cNvSpPr>
          <p:nvPr>
            <p:ph type="sldNum" sz="quarter" idx="12"/>
          </p:nvPr>
        </p:nvSpPr>
        <p:spPr/>
        <p:txBody>
          <a:bodyPr/>
          <a:lstStyle/>
          <a:p>
            <a:fld id="{35996D3A-6AFD-458C-90C1-256E03643476}" type="slidenum">
              <a:rPr lang="en-US" smtClean="0"/>
              <a:pPr/>
              <a:t>31</a:t>
            </a:fld>
            <a:endParaRPr lang="en-US" dirty="0"/>
          </a:p>
        </p:txBody>
      </p:sp>
    </p:spTree>
    <p:extLst>
      <p:ext uri="{BB962C8B-B14F-4D97-AF65-F5344CB8AC3E}">
        <p14:creationId xmlns:p14="http://schemas.microsoft.com/office/powerpoint/2010/main" val="302259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179512" y="16793"/>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Оператор </a:t>
            </a:r>
            <a:r>
              <a:rPr lang="en-US" dirty="0">
                <a:solidFill>
                  <a:schemeClr val="tx1">
                    <a:lumMod val="50000"/>
                    <a:lumOff val="50000"/>
                  </a:schemeClr>
                </a:solidFill>
              </a:rPr>
              <a:t>continue</a:t>
            </a:r>
          </a:p>
        </p:txBody>
      </p:sp>
      <p:sp>
        <p:nvSpPr>
          <p:cNvPr id="14" name="TextBox 13"/>
          <p:cNvSpPr txBox="1"/>
          <p:nvPr/>
        </p:nvSpPr>
        <p:spPr>
          <a:xfrm>
            <a:off x="755576" y="1772816"/>
            <a:ext cx="5428344" cy="2800767"/>
          </a:xfrm>
          <a:prstGeom prst="rect">
            <a:avLst/>
          </a:prstGeom>
          <a:noFill/>
        </p:spPr>
        <p:txBody>
          <a:bodyPr wrap="square" rtlCol="0">
            <a:spAutoFit/>
          </a:bodyPr>
          <a:lstStyle/>
          <a:p>
            <a:r>
              <a:rPr lang="en-US" sz="2200" dirty="0">
                <a:solidFill>
                  <a:srgbClr val="0000FF"/>
                </a:solidFill>
                <a:highlight>
                  <a:srgbClr val="FFFFFF"/>
                </a:highlight>
                <a:latin typeface="Consolas" panose="020B0609020204030204" pitchFamily="49" charset="0"/>
                <a:cs typeface="Consolas" panose="020B0609020204030204" pitchFamily="49" charset="0"/>
              </a:rPr>
              <a:t>while</a:t>
            </a:r>
            <a:r>
              <a:rPr lang="en-US" sz="2200" dirty="0">
                <a:highlight>
                  <a:srgbClr val="FFFFFF"/>
                </a:highlight>
                <a:latin typeface="Consolas" panose="020B0609020204030204" pitchFamily="49" charset="0"/>
                <a:cs typeface="Consolas" panose="020B0609020204030204" pitchFamily="49" charset="0"/>
              </a:rPr>
              <a:t> </a:t>
            </a:r>
            <a:r>
              <a:rPr lang="ru-RU" sz="2200" dirty="0">
                <a:highlight>
                  <a:srgbClr val="FFFFFF"/>
                </a:highlight>
                <a:latin typeface="Consolas" panose="020B0609020204030204" pitchFamily="49" charset="0"/>
                <a:cs typeface="Consolas" panose="020B0609020204030204" pitchFamily="49" charset="0"/>
              </a:rPr>
              <a:t>или</a:t>
            </a:r>
            <a:r>
              <a:rPr lang="en-US" sz="2200" dirty="0">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cs typeface="Consolas" panose="020B0609020204030204" pitchFamily="49" charset="0"/>
              </a:rPr>
              <a:t>for</a:t>
            </a:r>
            <a:endParaRPr lang="ru-RU" sz="2200" dirty="0">
              <a:solidFill>
                <a:srgbClr val="0000FF"/>
              </a:solidFill>
              <a:highlight>
                <a:srgbClr val="FFFFFF"/>
              </a:highlight>
              <a:latin typeface="Consolas" panose="020B0609020204030204" pitchFamily="49" charset="0"/>
              <a:cs typeface="Consolas" panose="020B0609020204030204" pitchFamily="49" charset="0"/>
            </a:endParaRP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инструкция1</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88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инструкция2</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cs typeface="Consolas" panose="020B0609020204030204" pitchFamily="49" charset="0"/>
              </a:rPr>
              <a:t>continue</a:t>
            </a:r>
            <a:r>
              <a:rPr lang="en-US"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инструкция3</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инструкция4</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p>
        </p:txBody>
      </p:sp>
      <p:grpSp>
        <p:nvGrpSpPr>
          <p:cNvPr id="3" name="Группа 2"/>
          <p:cNvGrpSpPr/>
          <p:nvPr/>
        </p:nvGrpSpPr>
        <p:grpSpPr>
          <a:xfrm flipV="1">
            <a:off x="269947" y="1988841"/>
            <a:ext cx="1133701" cy="1347212"/>
            <a:chOff x="1475656" y="3244123"/>
            <a:chExt cx="1133701" cy="1554617"/>
          </a:xfrm>
        </p:grpSpPr>
        <p:cxnSp>
          <p:nvCxnSpPr>
            <p:cNvPr id="15" name="Прямая соединительная линия 14"/>
            <p:cNvCxnSpPr/>
            <p:nvPr/>
          </p:nvCxnSpPr>
          <p:spPr>
            <a:xfrm flipH="1">
              <a:off x="1475656" y="3244123"/>
              <a:ext cx="1133701"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rot="10800000">
              <a:off x="1475656" y="4797152"/>
              <a:ext cx="522518" cy="1588"/>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5076056" y="1700808"/>
            <a:ext cx="3168352" cy="2946961"/>
          </a:xfrm>
          <a:prstGeom prst="rect">
            <a:avLst/>
          </a:prstGeom>
          <a:noFill/>
        </p:spPr>
        <p:txBody>
          <a:bodyPr wrap="square" rtlCol="0">
            <a:spAutoFit/>
          </a:bodyPr>
          <a:lstStyle/>
          <a:p>
            <a:r>
              <a:rPr lang="en-US" sz="2200" dirty="0">
                <a:solidFill>
                  <a:srgbClr val="0000FF"/>
                </a:solidFill>
                <a:highlight>
                  <a:srgbClr val="FFFFFF"/>
                </a:highlight>
                <a:latin typeface="Consolas" panose="020B0609020204030204" pitchFamily="49" charset="0"/>
                <a:cs typeface="Consolas" panose="020B0609020204030204" pitchFamily="49" charset="0"/>
              </a:rPr>
              <a:t>do</a:t>
            </a:r>
            <a:endParaRPr lang="ru-RU" sz="2200" dirty="0">
              <a:solidFill>
                <a:srgbClr val="0000FF"/>
              </a:solidFill>
              <a:highlight>
                <a:srgbClr val="FFFFFF"/>
              </a:highlight>
              <a:latin typeface="Consolas" panose="020B0609020204030204" pitchFamily="49" charset="0"/>
              <a:cs typeface="Consolas" panose="020B0609020204030204" pitchFamily="49" charset="0"/>
            </a:endParaRP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p>
          <a:p>
            <a:pPr>
              <a:spcBef>
                <a:spcPts val="700"/>
              </a:spcBef>
            </a:pP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инструкция1</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88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инструкция2</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cs typeface="Consolas" panose="020B0609020204030204" pitchFamily="49" charset="0"/>
              </a:rPr>
              <a:t>continue</a:t>
            </a:r>
            <a:r>
              <a:rPr lang="en-US"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инструкция3</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инструкция4</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cs typeface="Consolas" panose="020B0609020204030204" pitchFamily="49" charset="0"/>
              </a:rPr>
              <a:t>while</a:t>
            </a:r>
            <a:r>
              <a:rPr lang="en-US" sz="2200" dirty="0">
                <a:solidFill>
                  <a:srgbClr val="880000"/>
                </a:solidFill>
                <a:highlight>
                  <a:srgbClr val="FFFFFF"/>
                </a:highlight>
                <a:latin typeface="Consolas" panose="020B0609020204030204" pitchFamily="49" charset="0"/>
                <a:cs typeface="Consolas" panose="020B0609020204030204" pitchFamily="49" charset="0"/>
              </a:rPr>
              <a:t> </a:t>
            </a:r>
            <a:r>
              <a:rPr lang="en-US" sz="2200" dirty="0">
                <a:highlight>
                  <a:srgbClr val="FFFFFF"/>
                </a:highlight>
                <a:latin typeface="Consolas" panose="020B0609020204030204" pitchFamily="49" charset="0"/>
                <a:cs typeface="Consolas" panose="020B0609020204030204" pitchFamily="49" charset="0"/>
              </a:rPr>
              <a:t>(</a:t>
            </a:r>
            <a:r>
              <a:rPr lang="ru-RU" sz="2400" dirty="0">
                <a:solidFill>
                  <a:srgbClr val="000080"/>
                </a:solidFill>
                <a:highlight>
                  <a:srgbClr val="FFFFFF"/>
                </a:highlight>
                <a:latin typeface="Consolas" panose="020B0609020204030204" pitchFamily="49" charset="0"/>
              </a:rPr>
              <a:t>условие</a:t>
            </a:r>
            <a:r>
              <a:rPr lang="en-US" sz="2400" dirty="0">
                <a:highlight>
                  <a:srgbClr val="FFFFFF"/>
                </a:highlight>
                <a:latin typeface="Consolas" panose="020B0609020204030204" pitchFamily="49" charset="0"/>
              </a:rPr>
              <a:t>);</a:t>
            </a:r>
            <a:endParaRPr lang="ru-RU" sz="2200" i="1" dirty="0">
              <a:latin typeface="Consolas" panose="020B0609020204030204" pitchFamily="49" charset="0"/>
              <a:cs typeface="Consolas" panose="020B0609020204030204" pitchFamily="49" charset="0"/>
            </a:endParaRPr>
          </a:p>
        </p:txBody>
      </p:sp>
      <p:grpSp>
        <p:nvGrpSpPr>
          <p:cNvPr id="12" name="Группа 11"/>
          <p:cNvGrpSpPr/>
          <p:nvPr/>
        </p:nvGrpSpPr>
        <p:grpSpPr>
          <a:xfrm>
            <a:off x="4572000" y="3356992"/>
            <a:ext cx="1133701" cy="1034981"/>
            <a:chOff x="1475656" y="3244123"/>
            <a:chExt cx="1133701" cy="1554617"/>
          </a:xfrm>
        </p:grpSpPr>
        <p:cxnSp>
          <p:nvCxnSpPr>
            <p:cNvPr id="13" name="Прямая соединительная линия 12"/>
            <p:cNvCxnSpPr/>
            <p:nvPr/>
          </p:nvCxnSpPr>
          <p:spPr>
            <a:xfrm flipH="1">
              <a:off x="1475656" y="3244123"/>
              <a:ext cx="1133701"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rot="10800000">
              <a:off x="1475656" y="4797152"/>
              <a:ext cx="522518" cy="1588"/>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4" name="Нижний колонтитул 3"/>
          <p:cNvSpPr>
            <a:spLocks noGrp="1"/>
          </p:cNvSpPr>
          <p:nvPr>
            <p:ph type="ftr" sz="quarter" idx="11"/>
          </p:nvPr>
        </p:nvSpPr>
        <p:spPr/>
        <p:txBody>
          <a:bodyPr/>
          <a:lstStyle/>
          <a:p>
            <a:r>
              <a:rPr lang="ru-RU"/>
              <a:t>Управляющие инструкции</a:t>
            </a:r>
            <a:endParaRPr lang="en-US" dirty="0"/>
          </a:p>
        </p:txBody>
      </p:sp>
      <p:sp>
        <p:nvSpPr>
          <p:cNvPr id="8" name="Номер слайда 7"/>
          <p:cNvSpPr>
            <a:spLocks noGrp="1"/>
          </p:cNvSpPr>
          <p:nvPr>
            <p:ph type="sldNum" sz="quarter" idx="12"/>
          </p:nvPr>
        </p:nvSpPr>
        <p:spPr/>
        <p:txBody>
          <a:bodyPr/>
          <a:lstStyle/>
          <a:p>
            <a:fld id="{35996D3A-6AFD-458C-90C1-256E03643476}" type="slidenum">
              <a:rPr lang="en-US" smtClean="0"/>
              <a:pPr/>
              <a:t>32</a:t>
            </a:fld>
            <a:endParaRPr lang="en-US" dirty="0"/>
          </a:p>
        </p:txBody>
      </p:sp>
    </p:spTree>
    <p:extLst>
      <p:ext uri="{BB962C8B-B14F-4D97-AF65-F5344CB8AC3E}">
        <p14:creationId xmlns:p14="http://schemas.microsoft.com/office/powerpoint/2010/main" val="81237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179512" y="16792"/>
            <a:ext cx="8712968" cy="1612007"/>
          </a:xfrm>
          <a:prstGeom prst="rect">
            <a:avLst/>
          </a:prstGeom>
        </p:spPr>
        <p:txBody>
          <a:bodyPr anchor="ctr">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5200" dirty="0">
                <a:solidFill>
                  <a:schemeClr val="tx1">
                    <a:lumMod val="50000"/>
                    <a:lumOff val="50000"/>
                  </a:schemeClr>
                </a:solidFill>
              </a:rPr>
              <a:t>Оператор </a:t>
            </a:r>
            <a:r>
              <a:rPr lang="en-US" sz="5200" dirty="0">
                <a:solidFill>
                  <a:schemeClr val="tx1">
                    <a:lumMod val="50000"/>
                    <a:lumOff val="50000"/>
                  </a:schemeClr>
                </a:solidFill>
              </a:rPr>
              <a:t>continue</a:t>
            </a:r>
            <a:br>
              <a:rPr lang="ru-RU" dirty="0">
                <a:solidFill>
                  <a:schemeClr val="tx1">
                    <a:lumMod val="50000"/>
                    <a:lumOff val="50000"/>
                  </a:schemeClr>
                </a:solidFill>
              </a:rPr>
            </a:br>
            <a:r>
              <a:rPr lang="ru-RU" dirty="0">
                <a:solidFill>
                  <a:schemeClr val="tx1">
                    <a:lumMod val="50000"/>
                    <a:lumOff val="50000"/>
                  </a:schemeClr>
                </a:solidFill>
              </a:rPr>
              <a:t>стандартный прием использования</a:t>
            </a:r>
          </a:p>
        </p:txBody>
      </p:sp>
      <p:sp>
        <p:nvSpPr>
          <p:cNvPr id="11" name="TextBox 10"/>
          <p:cNvSpPr txBox="1"/>
          <p:nvPr/>
        </p:nvSpPr>
        <p:spPr>
          <a:xfrm>
            <a:off x="539552" y="2132856"/>
            <a:ext cx="5428344" cy="3139321"/>
          </a:xfrm>
          <a:prstGeom prst="rect">
            <a:avLst/>
          </a:prstGeom>
          <a:noFill/>
        </p:spPr>
        <p:txBody>
          <a:bodyPr wrap="square" rtlCol="0">
            <a:spAutoFit/>
          </a:bodyPr>
          <a:lstStyle/>
          <a:p>
            <a:r>
              <a:rPr lang="en-US" sz="2200" dirty="0">
                <a:solidFill>
                  <a:srgbClr val="0000FF"/>
                </a:solidFill>
                <a:highlight>
                  <a:srgbClr val="FFFFFF"/>
                </a:highlight>
                <a:latin typeface="Consolas" panose="020B0609020204030204" pitchFamily="49" charset="0"/>
                <a:cs typeface="Consolas" panose="020B0609020204030204" pitchFamily="49" charset="0"/>
              </a:rPr>
              <a:t>while</a:t>
            </a:r>
            <a:r>
              <a:rPr lang="en-US" sz="2200" dirty="0">
                <a:highlight>
                  <a:srgbClr val="FFFFFF"/>
                </a:highlight>
                <a:latin typeface="Consolas" panose="020B0609020204030204" pitchFamily="49" charset="0"/>
                <a:cs typeface="Consolas" panose="020B0609020204030204" pitchFamily="49" charset="0"/>
              </a:rPr>
              <a:t> </a:t>
            </a:r>
            <a:r>
              <a:rPr lang="ru-RU" sz="2200" dirty="0">
                <a:highlight>
                  <a:srgbClr val="FFFFFF"/>
                </a:highlight>
                <a:latin typeface="Consolas" panose="020B0609020204030204" pitchFamily="49" charset="0"/>
                <a:cs typeface="Consolas" panose="020B0609020204030204" pitchFamily="49" charset="0"/>
              </a:rPr>
              <a:t>или</a:t>
            </a:r>
            <a:r>
              <a:rPr lang="en-US" sz="2200" dirty="0">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cs typeface="Consolas" panose="020B0609020204030204" pitchFamily="49" charset="0"/>
              </a:rPr>
              <a:t>for</a:t>
            </a:r>
            <a:endParaRPr lang="ru-RU" sz="2200" dirty="0">
              <a:solidFill>
                <a:srgbClr val="0000FF"/>
              </a:solidFill>
              <a:highlight>
                <a:srgbClr val="FFFFFF"/>
              </a:highlight>
              <a:latin typeface="Consolas" panose="020B0609020204030204" pitchFamily="49" charset="0"/>
              <a:cs typeface="Consolas" panose="020B0609020204030204" pitchFamily="49" charset="0"/>
            </a:endParaRP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инструкция1</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88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инструкция2</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rPr>
              <a:t>if</a:t>
            </a:r>
            <a:r>
              <a:rPr lang="en-US"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условие_перехода</a:t>
            </a:r>
            <a:r>
              <a:rPr lang="ru-RU" sz="2200" dirty="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cs typeface="Consolas" panose="020B0609020204030204" pitchFamily="49" charset="0"/>
            </a:endParaRP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cs typeface="Consolas" panose="020B0609020204030204" pitchFamily="49" charset="0"/>
              </a:rPr>
              <a:t>continue</a:t>
            </a:r>
            <a:r>
              <a:rPr lang="en-US"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инструкция3</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инструкция4</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p>
        </p:txBody>
      </p:sp>
      <p:grpSp>
        <p:nvGrpSpPr>
          <p:cNvPr id="12" name="Группа 11"/>
          <p:cNvGrpSpPr/>
          <p:nvPr/>
        </p:nvGrpSpPr>
        <p:grpSpPr>
          <a:xfrm flipV="1">
            <a:off x="323528" y="2350615"/>
            <a:ext cx="1440160" cy="1698870"/>
            <a:chOff x="1475656" y="3244123"/>
            <a:chExt cx="1133701" cy="1553029"/>
          </a:xfrm>
        </p:grpSpPr>
        <p:cxnSp>
          <p:nvCxnSpPr>
            <p:cNvPr id="13" name="Прямая соединительная линия 12"/>
            <p:cNvCxnSpPr/>
            <p:nvPr/>
          </p:nvCxnSpPr>
          <p:spPr>
            <a:xfrm flipH="1">
              <a:off x="1475656" y="3244123"/>
              <a:ext cx="1133701"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H="1" flipV="1">
              <a:off x="1475656" y="4797152"/>
              <a:ext cx="226740" cy="0"/>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076056" y="2060848"/>
            <a:ext cx="4067944" cy="3259867"/>
          </a:xfrm>
          <a:prstGeom prst="rect">
            <a:avLst/>
          </a:prstGeom>
          <a:noFill/>
        </p:spPr>
        <p:txBody>
          <a:bodyPr wrap="square" rtlCol="0">
            <a:spAutoFit/>
          </a:bodyPr>
          <a:lstStyle/>
          <a:p>
            <a:r>
              <a:rPr lang="en-US" sz="2200" dirty="0">
                <a:solidFill>
                  <a:srgbClr val="0000FF"/>
                </a:solidFill>
                <a:highlight>
                  <a:srgbClr val="FFFFFF"/>
                </a:highlight>
                <a:latin typeface="Consolas" panose="020B0609020204030204" pitchFamily="49" charset="0"/>
                <a:cs typeface="Consolas" panose="020B0609020204030204" pitchFamily="49" charset="0"/>
              </a:rPr>
              <a:t>do</a:t>
            </a:r>
            <a:endParaRPr lang="ru-RU" sz="2200" dirty="0">
              <a:solidFill>
                <a:srgbClr val="0000FF"/>
              </a:solidFill>
              <a:highlight>
                <a:srgbClr val="FFFFFF"/>
              </a:highlight>
              <a:latin typeface="Consolas" panose="020B0609020204030204" pitchFamily="49" charset="0"/>
              <a:cs typeface="Consolas" panose="020B0609020204030204" pitchFamily="49" charset="0"/>
            </a:endParaRP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p>
          <a:p>
            <a:pPr>
              <a:spcBef>
                <a:spcPts val="700"/>
              </a:spcBef>
            </a:pP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инструкция1</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88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инструкция2</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rPr>
              <a:t>if</a:t>
            </a:r>
            <a:r>
              <a:rPr lang="en-US"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условие_перехода</a:t>
            </a:r>
            <a:r>
              <a:rPr lang="ru-RU" sz="2200" dirty="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cs typeface="Consolas" panose="020B0609020204030204" pitchFamily="49" charset="0"/>
            </a:endParaRP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cs typeface="Consolas" panose="020B0609020204030204" pitchFamily="49" charset="0"/>
              </a:rPr>
              <a:t>continue</a:t>
            </a:r>
            <a:r>
              <a:rPr lang="en-US"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инструкция3</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инструкция4</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cs typeface="Consolas" panose="020B0609020204030204" pitchFamily="49" charset="0"/>
              </a:rPr>
              <a:t>while</a:t>
            </a:r>
            <a:r>
              <a:rPr lang="en-US" sz="2200" dirty="0">
                <a:solidFill>
                  <a:srgbClr val="880000"/>
                </a:solidFill>
                <a:highlight>
                  <a:srgbClr val="FFFFFF"/>
                </a:highlight>
                <a:latin typeface="Consolas" panose="020B0609020204030204" pitchFamily="49" charset="0"/>
                <a:cs typeface="Consolas" panose="020B0609020204030204" pitchFamily="49" charset="0"/>
              </a:rPr>
              <a:t> </a:t>
            </a:r>
            <a:r>
              <a:rPr lang="en-US" sz="2200" dirty="0">
                <a:highlight>
                  <a:srgbClr val="FFFFFF"/>
                </a:highlight>
                <a:latin typeface="Consolas" panose="020B0609020204030204" pitchFamily="49" charset="0"/>
                <a:cs typeface="Consolas" panose="020B0609020204030204" pitchFamily="49" charset="0"/>
              </a:rPr>
              <a:t>(</a:t>
            </a:r>
            <a:r>
              <a:rPr lang="ru-RU" sz="2400" dirty="0">
                <a:solidFill>
                  <a:srgbClr val="000080"/>
                </a:solidFill>
                <a:highlight>
                  <a:srgbClr val="FFFFFF"/>
                </a:highlight>
                <a:latin typeface="Consolas" panose="020B0609020204030204" pitchFamily="49" charset="0"/>
              </a:rPr>
              <a:t>условие</a:t>
            </a:r>
            <a:r>
              <a:rPr lang="en-US" sz="2400" dirty="0">
                <a:highlight>
                  <a:srgbClr val="FFFFFF"/>
                </a:highlight>
                <a:latin typeface="Consolas" panose="020B0609020204030204" pitchFamily="49" charset="0"/>
              </a:rPr>
              <a:t>);</a:t>
            </a:r>
            <a:endParaRPr lang="ru-RU" sz="2200" i="1" dirty="0">
              <a:latin typeface="Consolas" panose="020B0609020204030204" pitchFamily="49" charset="0"/>
              <a:cs typeface="Consolas" panose="020B0609020204030204" pitchFamily="49" charset="0"/>
            </a:endParaRPr>
          </a:p>
        </p:txBody>
      </p:sp>
      <p:grpSp>
        <p:nvGrpSpPr>
          <p:cNvPr id="21" name="Группа 20"/>
          <p:cNvGrpSpPr/>
          <p:nvPr/>
        </p:nvGrpSpPr>
        <p:grpSpPr>
          <a:xfrm>
            <a:off x="4860032" y="4077074"/>
            <a:ext cx="1440160" cy="1008111"/>
            <a:chOff x="1475656" y="3244125"/>
            <a:chExt cx="2593066" cy="1554615"/>
          </a:xfrm>
        </p:grpSpPr>
        <p:cxnSp>
          <p:nvCxnSpPr>
            <p:cNvPr id="22" name="Прямая соединительная линия 21"/>
            <p:cNvCxnSpPr/>
            <p:nvPr/>
          </p:nvCxnSpPr>
          <p:spPr>
            <a:xfrm flipH="1">
              <a:off x="1475658" y="3244125"/>
              <a:ext cx="2593064" cy="0"/>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rot="10800000">
              <a:off x="1475656" y="4797152"/>
              <a:ext cx="522518" cy="1588"/>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33</a:t>
            </a:fld>
            <a:endParaRPr lang="en-US" dirty="0"/>
          </a:p>
        </p:txBody>
      </p:sp>
    </p:spTree>
    <p:extLst>
      <p:ext uri="{BB962C8B-B14F-4D97-AF65-F5344CB8AC3E}">
        <p14:creationId xmlns:p14="http://schemas.microsoft.com/office/powerpoint/2010/main" val="1760142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179512" y="16792"/>
            <a:ext cx="8712968" cy="1612007"/>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Оператор </a:t>
            </a:r>
            <a:r>
              <a:rPr lang="en-US" dirty="0">
                <a:solidFill>
                  <a:schemeClr val="tx1">
                    <a:lumMod val="50000"/>
                    <a:lumOff val="50000"/>
                  </a:schemeClr>
                </a:solidFill>
              </a:rPr>
              <a:t>continue</a:t>
            </a:r>
            <a:br>
              <a:rPr lang="ru-RU" dirty="0">
                <a:solidFill>
                  <a:schemeClr val="tx1">
                    <a:lumMod val="50000"/>
                    <a:lumOff val="50000"/>
                  </a:schemeClr>
                </a:solidFill>
              </a:rPr>
            </a:br>
            <a:r>
              <a:rPr lang="ru-RU" sz="4400" dirty="0">
                <a:solidFill>
                  <a:schemeClr val="tx1">
                    <a:lumMod val="50000"/>
                    <a:lumOff val="50000"/>
                  </a:schemeClr>
                </a:solidFill>
              </a:rPr>
              <a:t>пример использования</a:t>
            </a:r>
          </a:p>
        </p:txBody>
      </p:sp>
      <p:sp>
        <p:nvSpPr>
          <p:cNvPr id="14" name="TextBox 13"/>
          <p:cNvSpPr txBox="1"/>
          <p:nvPr/>
        </p:nvSpPr>
        <p:spPr>
          <a:xfrm>
            <a:off x="251520" y="1448780"/>
            <a:ext cx="8280920" cy="4801314"/>
          </a:xfrm>
          <a:prstGeom prst="rect">
            <a:avLst/>
          </a:prstGeom>
          <a:noFill/>
        </p:spPr>
        <p:txBody>
          <a:bodyPr wrap="square" rtlCol="0">
            <a:spAutoFit/>
          </a:bodyPr>
          <a:lstStyle/>
          <a:p>
            <a:pPr>
              <a:lnSpc>
                <a:spcPct val="90000"/>
              </a:lnSpc>
            </a:pP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float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p</a:t>
            </a:r>
            <a:r>
              <a:rPr lang="en-US" sz="2000" dirty="0">
                <a:solidFill>
                  <a:srgbClr val="000000"/>
                </a:solidFill>
                <a:highlight>
                  <a:srgbClr val="FFFFFF"/>
                </a:highlight>
                <a:latin typeface="Consolas" panose="020B0609020204030204" pitchFamily="49" charset="0"/>
              </a:rPr>
              <a:t> = 1.</a:t>
            </a:r>
            <a:r>
              <a:rPr lang="ru-RU" sz="2000" dirty="0">
                <a:solidFill>
                  <a:srgbClr val="000000"/>
                </a:solidFill>
                <a:highlight>
                  <a:srgbClr val="FFFFFF"/>
                </a:highlight>
                <a:latin typeface="Consolas" panose="020B0609020204030204" pitchFamily="49" charset="0"/>
              </a:rPr>
              <a:t>0</a:t>
            </a:r>
            <a:r>
              <a:rPr lang="en-US" sz="2000" dirty="0">
                <a:solidFill>
                  <a:srgbClr val="000000"/>
                </a:solidFill>
                <a:highlight>
                  <a:srgbClr val="FFFFFF"/>
                </a:highlight>
                <a:latin typeface="Consolas" panose="020B0609020204030204" pitchFamily="49" charset="0"/>
              </a:rPr>
              <a:t>f;</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a:t>
            </a:r>
            <a:endParaRPr lang="en-US" sz="2000" dirty="0">
              <a:solidFill>
                <a:srgbClr val="000000"/>
              </a:solidFill>
              <a:highlight>
                <a:srgbClr val="FFFFFF"/>
              </a:highlight>
              <a:latin typeface="Consolas" panose="020B0609020204030204" pitchFamily="49" charset="0"/>
            </a:endParaRPr>
          </a:p>
          <a:p>
            <a:pPr>
              <a:lnSpc>
                <a:spcPct val="90000"/>
              </a:lnSpc>
            </a:pPr>
            <a:r>
              <a:rPr lang="ru-RU" sz="2000" dirty="0">
                <a:solidFill>
                  <a:srgbClr val="000000"/>
                </a:solidFill>
                <a:highlight>
                  <a:srgbClr val="FFFFFF"/>
                </a:highlight>
                <a:latin typeface="Consolas" panose="020B0609020204030204" pitchFamily="49" charset="0"/>
              </a:rPr>
              <a:t>    {</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float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0;</a:t>
            </a:r>
          </a:p>
          <a:p>
            <a:pPr>
              <a:lnSpc>
                <a:spcPct val="90000"/>
              </a:lnSpc>
            </a:pPr>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cin</a:t>
            </a:r>
            <a:r>
              <a:rPr lang="en-US" sz="2000" dirty="0">
                <a:solidFill>
                  <a:srgbClr val="000000"/>
                </a:solidFill>
                <a:highlight>
                  <a:srgbClr val="FFFFFF"/>
                </a:highlight>
                <a:latin typeface="Consolas" panose="020B0609020204030204" pitchFamily="49" charset="0"/>
              </a:rPr>
              <a:t> &gt;&gt;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0)</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continue</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&lt; 0)</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break</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p</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 </a:t>
            </a:r>
            <a:r>
              <a:rPr lang="en-US" sz="2000" dirty="0">
                <a:solidFill>
                  <a:srgbClr val="0000FF"/>
                </a:solidFill>
                <a:highlight>
                  <a:srgbClr val="FFFFFF"/>
                </a:highlight>
                <a:latin typeface="Consolas" panose="020B0609020204030204" pitchFamily="49" charset="0"/>
              </a:rPr>
              <a:t>while</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true</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 &lt;&lt; </a:t>
            </a:r>
            <a:r>
              <a:rPr lang="en-US" sz="2000" dirty="0">
                <a:solidFill>
                  <a:srgbClr val="000080"/>
                </a:solidFill>
                <a:highlight>
                  <a:srgbClr val="FFFFFF"/>
                </a:highlight>
                <a:latin typeface="Consolas" panose="020B0609020204030204" pitchFamily="49" charset="0"/>
              </a:rPr>
              <a:t>p</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_getch</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pPr>
              <a:lnSpc>
                <a:spcPct val="90000"/>
              </a:lnSpc>
            </a:pPr>
            <a:r>
              <a:rPr lang="ru-RU" sz="2000" dirty="0">
                <a:solidFill>
                  <a:srgbClr val="000000"/>
                </a:solidFill>
                <a:highlight>
                  <a:srgbClr val="FFFFFF"/>
                </a:highlight>
                <a:latin typeface="Consolas" panose="020B0609020204030204" pitchFamily="49" charset="0"/>
              </a:rPr>
              <a:t>}</a:t>
            </a:r>
            <a:endParaRPr lang="ru-RU" sz="2000" i="1" dirty="0">
              <a:latin typeface="Consolas" panose="020B0609020204030204" pitchFamily="49" charset="0"/>
              <a:cs typeface="Consolas" panose="020B0609020204030204" pitchFamily="49" charset="0"/>
            </a:endParaRPr>
          </a:p>
        </p:txBody>
      </p:sp>
      <p:sp>
        <p:nvSpPr>
          <p:cNvPr id="2" name="Прямоугольник 1"/>
          <p:cNvSpPr/>
          <p:nvPr/>
        </p:nvSpPr>
        <p:spPr>
          <a:xfrm>
            <a:off x="3851920" y="1448780"/>
            <a:ext cx="5076564" cy="1323439"/>
          </a:xfrm>
          <a:prstGeom prst="rect">
            <a:avLst/>
          </a:prstGeom>
        </p:spPr>
        <p:txBody>
          <a:bodyPr wrap="square">
            <a:spAutoFit/>
          </a:bodyPr>
          <a:lstStyle/>
          <a:p>
            <a:r>
              <a:rPr lang="ru-RU" sz="2000" dirty="0">
                <a:solidFill>
                  <a:srgbClr val="008000"/>
                </a:solidFill>
                <a:highlight>
                  <a:srgbClr val="FFFFFF"/>
                </a:highlight>
                <a:latin typeface="Consolas" panose="020B0609020204030204" pitchFamily="49" charset="0"/>
              </a:rPr>
              <a:t>// вычислить произведение</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всех</a:t>
            </a:r>
            <a:br>
              <a:rPr lang="en-US" sz="2000" dirty="0">
                <a:solidFill>
                  <a:srgbClr val="008000"/>
                </a:solidFill>
                <a:highlight>
                  <a:srgbClr val="FFFFFF"/>
                </a:highlight>
                <a:latin typeface="Consolas" panose="020B0609020204030204" pitchFamily="49" charset="0"/>
              </a:rPr>
            </a:b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введённых положительных чисел</a:t>
            </a:r>
            <a:r>
              <a:rPr lang="en-US" sz="2000" dirty="0">
                <a:solidFill>
                  <a:srgbClr val="008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r>
              <a:rPr lang="ru-RU" sz="2000" dirty="0">
                <a:solidFill>
                  <a:srgbClr val="008000"/>
                </a:solidFill>
                <a:highlight>
                  <a:srgbClr val="FFFFFF"/>
                </a:highlight>
                <a:latin typeface="Consolas" panose="020B0609020204030204" pitchFamily="49" charset="0"/>
              </a:rPr>
              <a:t>// последовательность чисел</a:t>
            </a:r>
            <a:br>
              <a:rPr lang="en-US" sz="2000" dirty="0">
                <a:solidFill>
                  <a:srgbClr val="008000"/>
                </a:solidFill>
                <a:highlight>
                  <a:srgbClr val="FFFFFF"/>
                </a:highlight>
                <a:latin typeface="Consolas" panose="020B0609020204030204" pitchFamily="49" charset="0"/>
              </a:rPr>
            </a:b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завершается отрицательным числом</a:t>
            </a:r>
            <a:endParaRPr lang="ru-RU" sz="2000" dirty="0">
              <a:solidFill>
                <a:srgbClr val="000000"/>
              </a:solidFill>
              <a:highlight>
                <a:srgbClr val="FFFFFF"/>
              </a:highlight>
              <a:latin typeface="Consolas" panose="020B0609020204030204" pitchFamily="49" charset="0"/>
            </a:endParaRPr>
          </a:p>
        </p:txBody>
      </p:sp>
      <p:grpSp>
        <p:nvGrpSpPr>
          <p:cNvPr id="32" name="Группа 31"/>
          <p:cNvGrpSpPr/>
          <p:nvPr/>
        </p:nvGrpSpPr>
        <p:grpSpPr>
          <a:xfrm>
            <a:off x="3059832" y="3825044"/>
            <a:ext cx="1080121" cy="1116124"/>
            <a:chOff x="3491880" y="3933056"/>
            <a:chExt cx="1080121" cy="1080120"/>
          </a:xfrm>
        </p:grpSpPr>
        <p:cxnSp>
          <p:nvCxnSpPr>
            <p:cNvPr id="8" name="Прямая соединительная линия 7"/>
            <p:cNvCxnSpPr/>
            <p:nvPr/>
          </p:nvCxnSpPr>
          <p:spPr>
            <a:xfrm>
              <a:off x="3851920" y="3933056"/>
              <a:ext cx="720080" cy="0"/>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flipV="1">
              <a:off x="4572000" y="3933057"/>
              <a:ext cx="1" cy="1080119"/>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3491880" y="5013176"/>
              <a:ext cx="1080120" cy="0"/>
            </a:xfrm>
            <a:prstGeom prst="line">
              <a:avLst/>
            </a:prstGeom>
            <a:ln w="31750" cap="rnd">
              <a:solidFill>
                <a:schemeClr val="accent1"/>
              </a:solidFill>
              <a:headEnd type="arrow"/>
            </a:ln>
          </p:spPr>
          <p:style>
            <a:lnRef idx="1">
              <a:schemeClr val="accent1"/>
            </a:lnRef>
            <a:fillRef idx="0">
              <a:schemeClr val="accent1"/>
            </a:fillRef>
            <a:effectRef idx="0">
              <a:schemeClr val="accent1"/>
            </a:effectRef>
            <a:fontRef idx="minor">
              <a:schemeClr val="tx1"/>
            </a:fontRef>
          </p:style>
        </p:cxnSp>
      </p:grpSp>
      <p:grpSp>
        <p:nvGrpSpPr>
          <p:cNvPr id="33" name="Группа 32"/>
          <p:cNvGrpSpPr/>
          <p:nvPr/>
        </p:nvGrpSpPr>
        <p:grpSpPr>
          <a:xfrm>
            <a:off x="323528" y="4401108"/>
            <a:ext cx="1512168" cy="792088"/>
            <a:chOff x="971600" y="4509120"/>
            <a:chExt cx="1512168" cy="792088"/>
          </a:xfrm>
        </p:grpSpPr>
        <p:cxnSp>
          <p:nvCxnSpPr>
            <p:cNvPr id="11" name="Прямая соединительная линия 10"/>
            <p:cNvCxnSpPr/>
            <p:nvPr/>
          </p:nvCxnSpPr>
          <p:spPr>
            <a:xfrm>
              <a:off x="971600" y="4509120"/>
              <a:ext cx="1512168" cy="0"/>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flipV="1">
              <a:off x="971600" y="4509120"/>
              <a:ext cx="0" cy="792088"/>
            </a:xfrm>
            <a:prstGeom prst="line">
              <a:avLst/>
            </a:prstGeom>
            <a:ln w="3175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971600" y="5301208"/>
              <a:ext cx="504056" cy="0"/>
            </a:xfrm>
            <a:prstGeom prst="line">
              <a:avLst/>
            </a:prstGeom>
            <a:ln w="3175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Дата 2"/>
          <p:cNvSpPr>
            <a:spLocks noGrp="1"/>
          </p:cNvSpPr>
          <p:nvPr>
            <p:ph type="dt" sz="half" idx="10"/>
          </p:nvPr>
        </p:nvSpPr>
        <p:spPr/>
        <p:txBody>
          <a:bodyPr/>
          <a:lstStyle/>
          <a:p>
            <a:pPr>
              <a:tabLst>
                <a:tab pos="1347788" algn="l"/>
              </a:tabLst>
            </a:pPr>
            <a:r>
              <a:rPr lang="ru-RU" dirty="0"/>
              <a:t>Левкович Н.В.	2021/2022</a:t>
            </a:r>
          </a:p>
        </p:txBody>
      </p:sp>
      <p:sp>
        <p:nvSpPr>
          <p:cNvPr id="4" name="Нижний колонтитул 3"/>
          <p:cNvSpPr>
            <a:spLocks noGrp="1"/>
          </p:cNvSpPr>
          <p:nvPr>
            <p:ph type="ftr" sz="quarter" idx="11"/>
          </p:nvPr>
        </p:nvSpPr>
        <p:spPr/>
        <p:txBody>
          <a:bodyPr/>
          <a:lstStyle/>
          <a:p>
            <a:r>
              <a:rPr lang="ru-RU"/>
              <a:t>Управляющие инструкции</a:t>
            </a:r>
            <a:endParaRPr lang="en-US" dirty="0"/>
          </a:p>
        </p:txBody>
      </p:sp>
      <p:sp>
        <p:nvSpPr>
          <p:cNvPr id="15" name="Номер слайда 14"/>
          <p:cNvSpPr>
            <a:spLocks noGrp="1"/>
          </p:cNvSpPr>
          <p:nvPr>
            <p:ph type="sldNum" sz="quarter" idx="12"/>
          </p:nvPr>
        </p:nvSpPr>
        <p:spPr/>
        <p:txBody>
          <a:bodyPr/>
          <a:lstStyle/>
          <a:p>
            <a:fld id="{35996D3A-6AFD-458C-90C1-256E03643476}" type="slidenum">
              <a:rPr lang="en-US" smtClean="0"/>
              <a:pPr/>
              <a:t>34</a:t>
            </a:fld>
            <a:endParaRPr lang="en-US" dirty="0"/>
          </a:p>
        </p:txBody>
      </p:sp>
    </p:spTree>
    <p:extLst>
      <p:ext uri="{BB962C8B-B14F-4D97-AF65-F5344CB8AC3E}">
        <p14:creationId xmlns:p14="http://schemas.microsoft.com/office/powerpoint/2010/main" val="37204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179512" y="332656"/>
            <a:ext cx="8712968" cy="1179960"/>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Как обойтись без </a:t>
            </a:r>
            <a:r>
              <a:rPr lang="en-US" dirty="0">
                <a:solidFill>
                  <a:schemeClr val="tx1">
                    <a:lumMod val="50000"/>
                    <a:lumOff val="50000"/>
                  </a:schemeClr>
                </a:solidFill>
              </a:rPr>
              <a:t>continue</a:t>
            </a:r>
            <a:endParaRPr lang="ru-RU" dirty="0">
              <a:solidFill>
                <a:schemeClr val="tx1">
                  <a:lumMod val="50000"/>
                  <a:lumOff val="50000"/>
                </a:schemeClr>
              </a:solidFill>
            </a:endParaRPr>
          </a:p>
        </p:txBody>
      </p:sp>
      <p:sp>
        <p:nvSpPr>
          <p:cNvPr id="11" name="TextBox 10"/>
          <p:cNvSpPr txBox="1"/>
          <p:nvPr/>
        </p:nvSpPr>
        <p:spPr>
          <a:xfrm>
            <a:off x="323528" y="2132856"/>
            <a:ext cx="5428344" cy="3477875"/>
          </a:xfrm>
          <a:prstGeom prst="rect">
            <a:avLst/>
          </a:prstGeom>
          <a:noFill/>
        </p:spPr>
        <p:txBody>
          <a:bodyPr wrap="square" rtlCol="0">
            <a:spAutoFit/>
          </a:bodyPr>
          <a:lstStyle/>
          <a:p>
            <a:r>
              <a:rPr lang="en-US" sz="2200" dirty="0">
                <a:solidFill>
                  <a:srgbClr val="0000FF"/>
                </a:solidFill>
                <a:highlight>
                  <a:srgbClr val="FFFFFF"/>
                </a:highlight>
                <a:latin typeface="Consolas" panose="020B0609020204030204" pitchFamily="49" charset="0"/>
                <a:cs typeface="Consolas" panose="020B0609020204030204" pitchFamily="49" charset="0"/>
              </a:rPr>
              <a:t>while</a:t>
            </a:r>
            <a:r>
              <a:rPr lang="en-US" sz="2200" dirty="0">
                <a:highlight>
                  <a:srgbClr val="FFFFFF"/>
                </a:highlight>
                <a:latin typeface="Consolas" panose="020B0609020204030204" pitchFamily="49" charset="0"/>
                <a:cs typeface="Consolas" panose="020B0609020204030204" pitchFamily="49" charset="0"/>
              </a:rPr>
              <a:t> </a:t>
            </a:r>
            <a:r>
              <a:rPr lang="ru-RU" sz="2200" dirty="0">
                <a:highlight>
                  <a:srgbClr val="FFFFFF"/>
                </a:highlight>
                <a:latin typeface="Consolas" panose="020B0609020204030204" pitchFamily="49" charset="0"/>
                <a:cs typeface="Consolas" panose="020B0609020204030204" pitchFamily="49" charset="0"/>
              </a:rPr>
              <a:t>или</a:t>
            </a:r>
            <a:r>
              <a:rPr lang="en-US" sz="2200" dirty="0">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cs typeface="Consolas" panose="020B0609020204030204" pitchFamily="49" charset="0"/>
              </a:rPr>
              <a:t>for</a:t>
            </a:r>
            <a:endParaRPr lang="ru-RU" sz="2200" dirty="0">
              <a:solidFill>
                <a:srgbClr val="0000FF"/>
              </a:solidFill>
              <a:highlight>
                <a:srgbClr val="FFFFFF"/>
              </a:highlight>
              <a:latin typeface="Consolas" panose="020B0609020204030204" pitchFamily="49" charset="0"/>
              <a:cs typeface="Consolas" panose="020B0609020204030204" pitchFamily="49" charset="0"/>
            </a:endParaRP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инструкция1</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88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инструкция2</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rPr>
              <a:t>if</a:t>
            </a:r>
            <a:r>
              <a:rPr lang="en-US" sz="2200" dirty="0">
                <a:solidFill>
                  <a:srgbClr val="000000"/>
                </a:solidFill>
                <a:highlight>
                  <a:srgbClr val="FFFFFF"/>
                </a:highlight>
                <a:latin typeface="Consolas" panose="020B0609020204030204" pitchFamily="49" charset="0"/>
              </a:rPr>
              <a:t> (</a:t>
            </a:r>
            <a:r>
              <a:rPr lang="ru-RU" sz="2200" dirty="0">
                <a:solidFill>
                  <a:srgbClr val="000000"/>
                </a:solidFill>
                <a:highlight>
                  <a:srgbClr val="FFFFFF"/>
                </a:highlight>
                <a:latin typeface="Consolas" panose="020B0609020204030204" pitchFamily="49" charset="0"/>
              </a:rPr>
              <a:t>!</a:t>
            </a:r>
            <a:r>
              <a:rPr lang="ru-RU" sz="2200" dirty="0">
                <a:solidFill>
                  <a:srgbClr val="000080"/>
                </a:solidFill>
                <a:highlight>
                  <a:srgbClr val="FFFFFF"/>
                </a:highlight>
                <a:latin typeface="Consolas" panose="020B0609020204030204" pitchFamily="49" charset="0"/>
              </a:rPr>
              <a:t>условие</a:t>
            </a:r>
            <a:r>
              <a:rPr lang="ru-RU" sz="2200" dirty="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cs typeface="Consolas" panose="020B0609020204030204" pitchFamily="49" charset="0"/>
            </a:endParaRP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инструкция3</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инструкция4</a:t>
            </a:r>
            <a:r>
              <a:rPr lang="ru-RU" sz="2200" dirty="0">
                <a:solidFill>
                  <a:srgbClr val="00000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endParaRPr lang="ru-RU" sz="2200" dirty="0">
              <a:solidFill>
                <a:srgbClr val="000000"/>
              </a:solidFill>
              <a:highlight>
                <a:srgbClr val="FFFFFF"/>
              </a:highlight>
              <a:latin typeface="Consolas" panose="020B0609020204030204" pitchFamily="49" charset="0"/>
              <a:cs typeface="Consolas" panose="020B0609020204030204" pitchFamily="49" charset="0"/>
            </a:endParaRP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p>
        </p:txBody>
      </p:sp>
      <p:grpSp>
        <p:nvGrpSpPr>
          <p:cNvPr id="12" name="Группа 11"/>
          <p:cNvGrpSpPr/>
          <p:nvPr/>
        </p:nvGrpSpPr>
        <p:grpSpPr>
          <a:xfrm>
            <a:off x="107505" y="3717032"/>
            <a:ext cx="864097" cy="1656183"/>
            <a:chOff x="1475656" y="3244123"/>
            <a:chExt cx="680221" cy="1553029"/>
          </a:xfrm>
        </p:grpSpPr>
        <p:cxnSp>
          <p:nvCxnSpPr>
            <p:cNvPr id="13" name="Прямая соединительная линия 12"/>
            <p:cNvCxnSpPr/>
            <p:nvPr/>
          </p:nvCxnSpPr>
          <p:spPr>
            <a:xfrm flipH="1">
              <a:off x="1475656" y="3244123"/>
              <a:ext cx="680221"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H="1" flipV="1">
              <a:off x="1475656" y="4797152"/>
              <a:ext cx="226740" cy="0"/>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860032" y="2060848"/>
            <a:ext cx="4283968" cy="3598421"/>
          </a:xfrm>
          <a:prstGeom prst="rect">
            <a:avLst/>
          </a:prstGeom>
          <a:noFill/>
        </p:spPr>
        <p:txBody>
          <a:bodyPr wrap="square" rtlCol="0">
            <a:spAutoFit/>
          </a:bodyPr>
          <a:lstStyle/>
          <a:p>
            <a:r>
              <a:rPr lang="en-US" sz="2200" dirty="0">
                <a:solidFill>
                  <a:srgbClr val="0000FF"/>
                </a:solidFill>
                <a:highlight>
                  <a:srgbClr val="FFFFFF"/>
                </a:highlight>
                <a:latin typeface="Consolas" panose="020B0609020204030204" pitchFamily="49" charset="0"/>
                <a:cs typeface="Consolas" panose="020B0609020204030204" pitchFamily="49" charset="0"/>
              </a:rPr>
              <a:t>do</a:t>
            </a:r>
            <a:endParaRPr lang="ru-RU" sz="2200" dirty="0">
              <a:solidFill>
                <a:srgbClr val="0000FF"/>
              </a:solidFill>
              <a:highlight>
                <a:srgbClr val="FFFFFF"/>
              </a:highlight>
              <a:latin typeface="Consolas" panose="020B0609020204030204" pitchFamily="49" charset="0"/>
              <a:cs typeface="Consolas" panose="020B0609020204030204" pitchFamily="49" charset="0"/>
            </a:endParaRP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p>
          <a:p>
            <a:pPr>
              <a:spcBef>
                <a:spcPts val="700"/>
              </a:spcBef>
            </a:pP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инструкция1</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en-US" sz="2200" dirty="0">
                <a:solidFill>
                  <a:srgbClr val="88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инструкция2</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rPr>
              <a:t>if</a:t>
            </a:r>
            <a:r>
              <a:rPr lang="en-US"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условие</a:t>
            </a:r>
            <a:r>
              <a:rPr lang="ru-RU" sz="2200" dirty="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cs typeface="Consolas" panose="020B0609020204030204" pitchFamily="49" charset="0"/>
            </a:endParaRP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инструкция3</a:t>
            </a:r>
            <a:r>
              <a:rPr lang="ru-RU" sz="2200" dirty="0">
                <a:solidFill>
                  <a:srgbClr val="000000"/>
                </a:solidFill>
                <a:highlight>
                  <a:srgbClr val="FFFFFF"/>
                </a:highlight>
                <a:latin typeface="Consolas" panose="020B0609020204030204" pitchFamily="49" charset="0"/>
                <a:cs typeface="Consolas" panose="020B0609020204030204" pitchFamily="49" charset="0"/>
              </a:rPr>
              <a:t>;</a:t>
            </a:r>
          </a:p>
          <a:p>
            <a:r>
              <a:rPr lang="ru-RU"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ru-RU" sz="2200" dirty="0">
                <a:solidFill>
                  <a:srgbClr val="880000"/>
                </a:solidFill>
                <a:highlight>
                  <a:srgbClr val="FFFFFF"/>
                </a:highlight>
                <a:latin typeface="Consolas" panose="020B0609020204030204" pitchFamily="49" charset="0"/>
                <a:cs typeface="Consolas" panose="020B0609020204030204" pitchFamily="49" charset="0"/>
              </a:rPr>
              <a:t>инструкция4</a:t>
            </a:r>
            <a:r>
              <a:rPr lang="ru-RU" sz="2200" dirty="0">
                <a:solidFill>
                  <a:srgbClr val="000000"/>
                </a:solidFill>
                <a:highlight>
                  <a:srgbClr val="FFFFFF"/>
                </a:highlight>
                <a:latin typeface="Consolas" panose="020B0609020204030204" pitchFamily="49" charset="0"/>
                <a:cs typeface="Consolas" panose="020B0609020204030204" pitchFamily="49" charset="0"/>
              </a:rPr>
              <a:t>;</a:t>
            </a:r>
            <a:endParaRPr lang="en-US" sz="2200" dirty="0">
              <a:solidFill>
                <a:srgbClr val="000000"/>
              </a:solidFill>
              <a:highlight>
                <a:srgbClr val="FFFFFF"/>
              </a:highlight>
              <a:latin typeface="Consolas" panose="020B0609020204030204" pitchFamily="49" charset="0"/>
              <a:cs typeface="Consolas" panose="020B0609020204030204" pitchFamily="49" charset="0"/>
            </a:endParaRPr>
          </a:p>
          <a:p>
            <a:r>
              <a:rPr lang="en-US" sz="2200" dirty="0">
                <a:solidFill>
                  <a:srgbClr val="000000"/>
                </a:solidFill>
                <a:highlight>
                  <a:srgbClr val="FFFFFF"/>
                </a:highlight>
                <a:latin typeface="Consolas" panose="020B0609020204030204" pitchFamily="49" charset="0"/>
                <a:cs typeface="Consolas" panose="020B0609020204030204" pitchFamily="49" charset="0"/>
              </a:rPr>
              <a:t>    }</a:t>
            </a:r>
            <a:endParaRPr lang="ru-RU" sz="2200" dirty="0">
              <a:solidFill>
                <a:srgbClr val="000000"/>
              </a:solidFill>
              <a:highlight>
                <a:srgbClr val="FFFFFF"/>
              </a:highlight>
              <a:latin typeface="Consolas" panose="020B0609020204030204" pitchFamily="49" charset="0"/>
              <a:cs typeface="Consolas" panose="020B0609020204030204" pitchFamily="49" charset="0"/>
            </a:endParaRPr>
          </a:p>
          <a:p>
            <a:r>
              <a:rPr lang="ru-RU" sz="2200" dirty="0">
                <a:solidFill>
                  <a:srgbClr val="000000"/>
                </a:solidFill>
                <a:highlight>
                  <a:srgbClr val="FFFFFF"/>
                </a:highlight>
                <a:latin typeface="Consolas" panose="020B0609020204030204" pitchFamily="49" charset="0"/>
                <a:cs typeface="Consolas" panose="020B0609020204030204" pitchFamily="49" charset="0"/>
              </a:rPr>
              <a:t>}</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cs typeface="Consolas" panose="020B0609020204030204" pitchFamily="49" charset="0"/>
              </a:rPr>
              <a:t>while</a:t>
            </a:r>
            <a:r>
              <a:rPr lang="en-US" sz="2200" dirty="0">
                <a:solidFill>
                  <a:srgbClr val="880000"/>
                </a:solidFill>
                <a:highlight>
                  <a:srgbClr val="FFFFFF"/>
                </a:highlight>
                <a:latin typeface="Consolas" panose="020B0609020204030204" pitchFamily="49" charset="0"/>
                <a:cs typeface="Consolas" panose="020B0609020204030204" pitchFamily="49" charset="0"/>
              </a:rPr>
              <a:t> </a:t>
            </a:r>
            <a:r>
              <a:rPr lang="en-US" sz="2200" dirty="0">
                <a:highlight>
                  <a:srgbClr val="FFFFFF"/>
                </a:highlight>
                <a:latin typeface="Consolas" panose="020B0609020204030204" pitchFamily="49" charset="0"/>
                <a:cs typeface="Consolas" panose="020B0609020204030204" pitchFamily="49" charset="0"/>
              </a:rPr>
              <a:t>(</a:t>
            </a:r>
            <a:r>
              <a:rPr lang="ru-RU" sz="2400" dirty="0">
                <a:solidFill>
                  <a:srgbClr val="000080"/>
                </a:solidFill>
                <a:highlight>
                  <a:srgbClr val="FFFFFF"/>
                </a:highlight>
                <a:latin typeface="Consolas" panose="020B0609020204030204" pitchFamily="49" charset="0"/>
              </a:rPr>
              <a:t>условие</a:t>
            </a:r>
            <a:r>
              <a:rPr lang="en-US" sz="2400" dirty="0">
                <a:solidFill>
                  <a:srgbClr val="000080"/>
                </a:solidFill>
                <a:highlight>
                  <a:srgbClr val="FFFFFF"/>
                </a:highlight>
                <a:latin typeface="Consolas" panose="020B0609020204030204" pitchFamily="49" charset="0"/>
              </a:rPr>
              <a:t>_</a:t>
            </a:r>
            <a:r>
              <a:rPr lang="ru-RU" sz="2400" dirty="0">
                <a:solidFill>
                  <a:srgbClr val="000080"/>
                </a:solidFill>
                <a:highlight>
                  <a:srgbClr val="FFFFFF"/>
                </a:highlight>
                <a:latin typeface="Consolas" panose="020B0609020204030204" pitchFamily="49" charset="0"/>
              </a:rPr>
              <a:t>цикла</a:t>
            </a:r>
            <a:r>
              <a:rPr lang="en-US" sz="2400" dirty="0">
                <a:highlight>
                  <a:srgbClr val="FFFFFF"/>
                </a:highlight>
                <a:latin typeface="Consolas" panose="020B0609020204030204" pitchFamily="49" charset="0"/>
              </a:rPr>
              <a:t>);</a:t>
            </a:r>
            <a:endParaRPr lang="ru-RU" sz="2200" i="1" dirty="0">
              <a:latin typeface="Consolas" panose="020B0609020204030204" pitchFamily="49" charset="0"/>
              <a:cs typeface="Consolas" panose="020B0609020204030204" pitchFamily="49" charset="0"/>
            </a:endParaRPr>
          </a:p>
        </p:txBody>
      </p:sp>
      <p:grpSp>
        <p:nvGrpSpPr>
          <p:cNvPr id="21" name="Группа 20"/>
          <p:cNvGrpSpPr/>
          <p:nvPr/>
        </p:nvGrpSpPr>
        <p:grpSpPr>
          <a:xfrm>
            <a:off x="4572000" y="3717032"/>
            <a:ext cx="864096" cy="1728191"/>
            <a:chOff x="1475656" y="3244125"/>
            <a:chExt cx="1555840" cy="1554615"/>
          </a:xfrm>
        </p:grpSpPr>
        <p:cxnSp>
          <p:nvCxnSpPr>
            <p:cNvPr id="22" name="Прямая соединительная линия 21"/>
            <p:cNvCxnSpPr/>
            <p:nvPr/>
          </p:nvCxnSpPr>
          <p:spPr>
            <a:xfrm flipH="1">
              <a:off x="1475660" y="3244125"/>
              <a:ext cx="1555836" cy="0"/>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rot="10800000">
              <a:off x="1475656" y="4797152"/>
              <a:ext cx="522518" cy="1588"/>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7" name="Группа 16"/>
          <p:cNvGrpSpPr/>
          <p:nvPr/>
        </p:nvGrpSpPr>
        <p:grpSpPr>
          <a:xfrm flipH="1" flipV="1">
            <a:off x="683567" y="2348880"/>
            <a:ext cx="2952329" cy="3024336"/>
            <a:chOff x="1475656" y="3244123"/>
            <a:chExt cx="680221" cy="1553029"/>
          </a:xfrm>
        </p:grpSpPr>
        <p:cxnSp>
          <p:nvCxnSpPr>
            <p:cNvPr id="25" name="Прямая соединительная линия 24"/>
            <p:cNvCxnSpPr/>
            <p:nvPr/>
          </p:nvCxnSpPr>
          <p:spPr>
            <a:xfrm flipH="1">
              <a:off x="1475656" y="3244123"/>
              <a:ext cx="680221"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flipV="1">
              <a:off x="1475656" y="4797152"/>
              <a:ext cx="265452" cy="0"/>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4067" y="3284984"/>
            <a:ext cx="1040020" cy="400110"/>
          </a:xfrm>
          <a:prstGeom prst="rect">
            <a:avLst/>
          </a:prstGeom>
          <a:noFill/>
        </p:spPr>
        <p:txBody>
          <a:bodyPr wrap="square" rtlCol="0">
            <a:spAutoFit/>
          </a:bodyPr>
          <a:lstStyle/>
          <a:p>
            <a:r>
              <a:rPr lang="en-US" sz="2000" b="1" dirty="0">
                <a:latin typeface="Consolas" panose="020B0609020204030204" pitchFamily="49" charset="0"/>
                <a:cs typeface="Consolas" panose="020B0609020204030204" pitchFamily="49" charset="0"/>
              </a:rPr>
              <a:t>[</a:t>
            </a:r>
            <a:r>
              <a:rPr lang="en-US" sz="2000" b="1" dirty="0">
                <a:solidFill>
                  <a:srgbClr val="0000FF"/>
                </a:solidFill>
                <a:latin typeface="Consolas" panose="020B0609020204030204" pitchFamily="49" charset="0"/>
                <a:cs typeface="Consolas" panose="020B0609020204030204" pitchFamily="49" charset="0"/>
              </a:rPr>
              <a:t>true</a:t>
            </a:r>
            <a:r>
              <a:rPr lang="en-US" sz="2000" b="1" dirty="0">
                <a:latin typeface="Consolas" panose="020B0609020204030204" pitchFamily="49" charset="0"/>
                <a:cs typeface="Consolas" panose="020B0609020204030204" pitchFamily="49" charset="0"/>
              </a:rPr>
              <a:t>]</a:t>
            </a:r>
            <a:endParaRPr lang="ru-RU" sz="2000" dirty="0">
              <a:latin typeface="Consolas" panose="020B0609020204030204" pitchFamily="49" charset="0"/>
              <a:cs typeface="Consolas" panose="020B0609020204030204" pitchFamily="49" charset="0"/>
            </a:endParaRPr>
          </a:p>
        </p:txBody>
      </p:sp>
      <p:sp>
        <p:nvSpPr>
          <p:cNvPr id="29" name="TextBox 28"/>
          <p:cNvSpPr txBox="1"/>
          <p:nvPr/>
        </p:nvSpPr>
        <p:spPr>
          <a:xfrm>
            <a:off x="4427984" y="3284984"/>
            <a:ext cx="1040020" cy="400110"/>
          </a:xfrm>
          <a:prstGeom prst="rect">
            <a:avLst/>
          </a:prstGeom>
          <a:noFill/>
        </p:spPr>
        <p:txBody>
          <a:bodyPr wrap="square" rtlCol="0">
            <a:spAutoFit/>
          </a:bodyPr>
          <a:lstStyle/>
          <a:p>
            <a:r>
              <a:rPr lang="en-US" sz="2000" b="1" dirty="0">
                <a:latin typeface="Consolas" panose="020B0609020204030204" pitchFamily="49" charset="0"/>
                <a:cs typeface="Consolas" panose="020B0609020204030204" pitchFamily="49" charset="0"/>
              </a:rPr>
              <a:t>[</a:t>
            </a:r>
            <a:r>
              <a:rPr lang="en-US" sz="2000" b="1" dirty="0">
                <a:solidFill>
                  <a:srgbClr val="0000FF"/>
                </a:solidFill>
                <a:latin typeface="Consolas" panose="020B0609020204030204" pitchFamily="49" charset="0"/>
                <a:cs typeface="Consolas" panose="020B0609020204030204" pitchFamily="49" charset="0"/>
              </a:rPr>
              <a:t>true</a:t>
            </a:r>
            <a:r>
              <a:rPr lang="en-US" sz="2000" b="1" dirty="0">
                <a:latin typeface="Consolas" panose="020B0609020204030204" pitchFamily="49" charset="0"/>
                <a:cs typeface="Consolas" panose="020B0609020204030204" pitchFamily="49" charset="0"/>
              </a:rPr>
              <a:t>]</a:t>
            </a:r>
            <a:endParaRPr lang="ru-RU" sz="2000" dirty="0">
              <a:latin typeface="Consolas" panose="020B0609020204030204" pitchFamily="49" charset="0"/>
              <a:cs typeface="Consolas" panose="020B0609020204030204" pitchFamily="49" charset="0"/>
            </a:endParaRP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35</a:t>
            </a:fld>
            <a:endParaRPr lang="en-US" dirty="0"/>
          </a:p>
        </p:txBody>
      </p:sp>
    </p:spTree>
    <p:extLst>
      <p:ext uri="{BB962C8B-B14F-4D97-AF65-F5344CB8AC3E}">
        <p14:creationId xmlns:p14="http://schemas.microsoft.com/office/powerpoint/2010/main" val="17114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179512" y="332656"/>
            <a:ext cx="8712968" cy="1179960"/>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Как обойтись без </a:t>
            </a:r>
            <a:r>
              <a:rPr lang="en-US" dirty="0">
                <a:solidFill>
                  <a:schemeClr val="tx1">
                    <a:lumMod val="50000"/>
                    <a:lumOff val="50000"/>
                  </a:schemeClr>
                </a:solidFill>
              </a:rPr>
              <a:t>break</a:t>
            </a:r>
            <a:endParaRPr lang="ru-RU" dirty="0">
              <a:solidFill>
                <a:schemeClr val="tx1">
                  <a:lumMod val="50000"/>
                  <a:lumOff val="50000"/>
                </a:schemeClr>
              </a:solidFill>
            </a:endParaRPr>
          </a:p>
        </p:txBody>
      </p:sp>
      <p:sp>
        <p:nvSpPr>
          <p:cNvPr id="11" name="TextBox 10"/>
          <p:cNvSpPr txBox="1"/>
          <p:nvPr/>
        </p:nvSpPr>
        <p:spPr>
          <a:xfrm>
            <a:off x="971600" y="2132856"/>
            <a:ext cx="8172400" cy="3170099"/>
          </a:xfrm>
          <a:prstGeom prst="rect">
            <a:avLst/>
          </a:prstGeom>
          <a:noFill/>
        </p:spPr>
        <p:txBody>
          <a:bodyPr wrap="square" rtlCol="0">
            <a:spAutoFit/>
          </a:bodyPr>
          <a:lstStyle/>
          <a:p>
            <a:r>
              <a:rPr lang="en-US" sz="2000" dirty="0">
                <a:solidFill>
                  <a:srgbClr val="0000FF"/>
                </a:solidFill>
                <a:highlight>
                  <a:srgbClr val="FFFFFF"/>
                </a:highlight>
                <a:latin typeface="Consolas" panose="020B0609020204030204" pitchFamily="49" charset="0"/>
              </a:rPr>
              <a:t>while</a:t>
            </a:r>
            <a:r>
              <a:rPr lang="en-US"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условие_цикла</a:t>
            </a:r>
            <a:r>
              <a:rPr lang="ru-RU" sz="2000" dirty="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инструкция1</a:t>
            </a:r>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en-US" sz="2000" dirty="0">
                <a:solidFill>
                  <a:srgbClr val="88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инструкция2</a:t>
            </a:r>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ru-RU" sz="2000" dirty="0">
                <a:solidFill>
                  <a:srgbClr val="0000FF"/>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условие_досрочного_выхода</a:t>
            </a:r>
            <a:r>
              <a:rPr lang="ru-RU"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cs typeface="Consolas" panose="020B0609020204030204" pitchFamily="49" charset="0"/>
            </a:endParaRPr>
          </a:p>
          <a:p>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a:solidFill>
                  <a:srgbClr val="0000FF"/>
                </a:solidFill>
                <a:highlight>
                  <a:srgbClr val="FFFFFF"/>
                </a:highlight>
                <a:latin typeface="Consolas" panose="020B0609020204030204" pitchFamily="49" charset="0"/>
                <a:cs typeface="Consolas" panose="020B0609020204030204" pitchFamily="49" charset="0"/>
              </a:rPr>
              <a:t>break</a:t>
            </a:r>
            <a:r>
              <a:rPr lang="en-US" sz="2000" dirty="0">
                <a:solidFill>
                  <a:srgbClr val="000000"/>
                </a:solidFill>
                <a:highlight>
                  <a:srgbClr val="FFFFFF"/>
                </a:highlight>
                <a:latin typeface="Consolas" panose="020B0609020204030204" pitchFamily="49" charset="0"/>
                <a:cs typeface="Consolas" panose="020B0609020204030204" pitchFamily="49" charset="0"/>
              </a:rPr>
              <a:t>;</a:t>
            </a:r>
          </a:p>
          <a:p>
            <a:r>
              <a:rPr lang="ru-RU"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инструкция3</a:t>
            </a:r>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ru-RU"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инструкция4</a:t>
            </a:r>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инструкция_следующая_за_циклом</a:t>
            </a:r>
            <a:endParaRPr lang="ru-RU" sz="2000" i="1" dirty="0">
              <a:latin typeface="Consolas" panose="020B0609020204030204" pitchFamily="49" charset="0"/>
              <a:cs typeface="Consolas" panose="020B0609020204030204" pitchFamily="49" charset="0"/>
            </a:endParaRPr>
          </a:p>
        </p:txBody>
      </p:sp>
      <p:grpSp>
        <p:nvGrpSpPr>
          <p:cNvPr id="12" name="Группа 11"/>
          <p:cNvGrpSpPr/>
          <p:nvPr/>
        </p:nvGrpSpPr>
        <p:grpSpPr>
          <a:xfrm>
            <a:off x="683568" y="3861048"/>
            <a:ext cx="1368153" cy="1224135"/>
            <a:chOff x="1475656" y="3244123"/>
            <a:chExt cx="1077016" cy="1553029"/>
          </a:xfrm>
        </p:grpSpPr>
        <p:cxnSp>
          <p:nvCxnSpPr>
            <p:cNvPr id="13" name="Прямая соединительная линия 12"/>
            <p:cNvCxnSpPr/>
            <p:nvPr/>
          </p:nvCxnSpPr>
          <p:spPr>
            <a:xfrm flipH="1">
              <a:off x="1475657" y="3244123"/>
              <a:ext cx="1077015"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H="1" flipV="1">
              <a:off x="1475656" y="4797152"/>
              <a:ext cx="226740" cy="0"/>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36</a:t>
            </a:fld>
            <a:endParaRPr lang="en-US" dirty="0"/>
          </a:p>
        </p:txBody>
      </p:sp>
    </p:spTree>
    <p:extLst>
      <p:ext uri="{BB962C8B-B14F-4D97-AF65-F5344CB8AC3E}">
        <p14:creationId xmlns:p14="http://schemas.microsoft.com/office/powerpoint/2010/main" val="160136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179512" y="332656"/>
            <a:ext cx="8712968" cy="1179960"/>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Как обойтись без </a:t>
            </a:r>
            <a:r>
              <a:rPr lang="en-US" dirty="0">
                <a:solidFill>
                  <a:schemeClr val="tx1">
                    <a:lumMod val="50000"/>
                    <a:lumOff val="50000"/>
                  </a:schemeClr>
                </a:solidFill>
              </a:rPr>
              <a:t>break</a:t>
            </a:r>
            <a:endParaRPr lang="ru-RU" dirty="0">
              <a:solidFill>
                <a:schemeClr val="tx1">
                  <a:lumMod val="50000"/>
                  <a:lumOff val="50000"/>
                </a:schemeClr>
              </a:solidFill>
            </a:endParaRPr>
          </a:p>
        </p:txBody>
      </p:sp>
      <p:sp>
        <p:nvSpPr>
          <p:cNvPr id="11" name="TextBox 10"/>
          <p:cNvSpPr txBox="1"/>
          <p:nvPr/>
        </p:nvSpPr>
        <p:spPr>
          <a:xfrm>
            <a:off x="971600" y="2132856"/>
            <a:ext cx="8172400" cy="3477875"/>
          </a:xfrm>
          <a:prstGeom prst="rect">
            <a:avLst/>
          </a:prstGeom>
          <a:noFill/>
        </p:spPr>
        <p:txBody>
          <a:bodyPr wrap="square" rtlCol="0">
            <a:spAutoFit/>
          </a:bodyPr>
          <a:lstStyle/>
          <a:p>
            <a:r>
              <a:rPr lang="en-US" sz="2000" dirty="0">
                <a:solidFill>
                  <a:srgbClr val="0000FF"/>
                </a:solidFill>
                <a:highlight>
                  <a:srgbClr val="FFFFFF"/>
                </a:highlight>
                <a:latin typeface="Consolas" panose="020B0609020204030204" pitchFamily="49" charset="0"/>
              </a:rPr>
              <a:t>while</a:t>
            </a:r>
            <a:r>
              <a:rPr lang="en-US"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условие_цикла</a:t>
            </a:r>
            <a:r>
              <a:rPr lang="ru-RU" sz="2000" dirty="0">
                <a:solidFill>
                  <a:srgbClr val="000000"/>
                </a:solidFill>
                <a:highlight>
                  <a:srgbClr val="FFFFFF"/>
                </a:highlight>
                <a:latin typeface="Consolas" panose="020B0609020204030204" pitchFamily="49" charset="0"/>
              </a:rPr>
              <a:t> </a:t>
            </a:r>
            <a:r>
              <a:rPr lang="ru-RU" sz="2000" b="1" dirty="0">
                <a:solidFill>
                  <a:srgbClr val="000000"/>
                </a:solidFill>
                <a:highlight>
                  <a:srgbClr val="FFFFFF"/>
                </a:highlight>
                <a:latin typeface="Consolas" panose="020B0609020204030204" pitchFamily="49" charset="0"/>
              </a:rPr>
              <a:t>&amp;&amp; !</a:t>
            </a:r>
            <a:r>
              <a:rPr lang="ru-RU" sz="2000" b="1" dirty="0">
                <a:solidFill>
                  <a:srgbClr val="000080"/>
                </a:solidFill>
                <a:highlight>
                  <a:srgbClr val="FFFFFF"/>
                </a:highlight>
                <a:latin typeface="Consolas" panose="020B0609020204030204" pitchFamily="49" charset="0"/>
              </a:rPr>
              <a:t>условие_досрочного_выхода</a:t>
            </a:r>
            <a:r>
              <a:rPr lang="ru-RU" sz="2000" dirty="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инструкция1</a:t>
            </a:r>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en-US" sz="2000" dirty="0">
                <a:solidFill>
                  <a:srgbClr val="88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инструкция2</a:t>
            </a:r>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ru-RU" sz="2000" dirty="0">
                <a:solidFill>
                  <a:srgbClr val="0000FF"/>
                </a:solidFill>
                <a:highlight>
                  <a:srgbClr val="FFFFFF"/>
                </a:highlight>
                <a:latin typeface="Consolas" panose="020B0609020204030204" pitchFamily="49" charset="0"/>
              </a:rPr>
              <a:t>    </a:t>
            </a:r>
            <a:r>
              <a:rPr lang="en-US" sz="2000" b="1" dirty="0">
                <a:solidFill>
                  <a:srgbClr val="0000FF"/>
                </a:solidFill>
                <a:highlight>
                  <a:srgbClr val="FFFFFF"/>
                </a:highlight>
                <a:latin typeface="Consolas" panose="020B0609020204030204" pitchFamily="49" charset="0"/>
              </a:rPr>
              <a:t>if</a:t>
            </a:r>
            <a:r>
              <a:rPr lang="en-US" sz="2000" b="1"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условие_досрочного_выхода</a:t>
            </a:r>
            <a:r>
              <a:rPr lang="ru-RU"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cs typeface="Consolas" panose="020B0609020204030204" pitchFamily="49" charset="0"/>
            </a:endParaRPr>
          </a:p>
          <a:p>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00"/>
                </a:solidFill>
                <a:highlight>
                  <a:srgbClr val="FFFFFF"/>
                </a:highlight>
                <a:latin typeface="Consolas" panose="020B0609020204030204" pitchFamily="49" charset="0"/>
                <a:cs typeface="Consolas" panose="020B0609020204030204" pitchFamily="49" charset="0"/>
              </a:rPr>
              <a:t>{</a:t>
            </a:r>
          </a:p>
          <a:p>
            <a:r>
              <a:rPr lang="ru-RU"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инструкция3</a:t>
            </a:r>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инструкция4</a:t>
            </a:r>
            <a:r>
              <a:rPr lang="ru-RU" sz="2000" dirty="0">
                <a:solidFill>
                  <a:srgbClr val="00000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00"/>
                </a:solidFill>
                <a:highlight>
                  <a:srgbClr val="FFFFFF"/>
                </a:highlight>
                <a:latin typeface="Consolas" panose="020B0609020204030204" pitchFamily="49" charset="0"/>
                <a:cs typeface="Consolas" panose="020B0609020204030204" pitchFamily="49" charset="0"/>
              </a:rPr>
              <a:t>}</a:t>
            </a:r>
            <a:endParaRPr lang="ru-RU" sz="2000" b="1" dirty="0">
              <a:solidFill>
                <a:srgbClr val="000000"/>
              </a:solidFill>
              <a:highlight>
                <a:srgbClr val="FFFFFF"/>
              </a:highlight>
              <a:latin typeface="Consolas" panose="020B0609020204030204" pitchFamily="49" charset="0"/>
              <a:cs typeface="Consolas" panose="020B0609020204030204" pitchFamily="49" charset="0"/>
            </a:endParaRPr>
          </a:p>
          <a:p>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инструкция_следующая_за_циклом</a:t>
            </a:r>
            <a:endParaRPr lang="ru-RU" sz="2000" i="1" dirty="0">
              <a:latin typeface="Consolas" panose="020B0609020204030204" pitchFamily="49" charset="0"/>
              <a:cs typeface="Consolas" panose="020B0609020204030204" pitchFamily="49" charset="0"/>
            </a:endParaRPr>
          </a:p>
        </p:txBody>
      </p:sp>
      <p:grpSp>
        <p:nvGrpSpPr>
          <p:cNvPr id="12" name="Группа 11"/>
          <p:cNvGrpSpPr/>
          <p:nvPr/>
        </p:nvGrpSpPr>
        <p:grpSpPr>
          <a:xfrm>
            <a:off x="683568" y="3573016"/>
            <a:ext cx="792088" cy="1512168"/>
            <a:chOff x="1475657" y="3244123"/>
            <a:chExt cx="1077015" cy="1553030"/>
          </a:xfrm>
        </p:grpSpPr>
        <p:cxnSp>
          <p:nvCxnSpPr>
            <p:cNvPr id="13" name="Прямая соединительная линия 12"/>
            <p:cNvCxnSpPr/>
            <p:nvPr/>
          </p:nvCxnSpPr>
          <p:spPr>
            <a:xfrm flipH="1">
              <a:off x="1475657" y="3244123"/>
              <a:ext cx="1077015"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H="1" flipV="1">
              <a:off x="1475657" y="4797152"/>
              <a:ext cx="489551" cy="1"/>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7" name="Группа 16"/>
          <p:cNvGrpSpPr/>
          <p:nvPr/>
        </p:nvGrpSpPr>
        <p:grpSpPr>
          <a:xfrm flipH="1" flipV="1">
            <a:off x="1259631" y="2348880"/>
            <a:ext cx="7632848" cy="2736303"/>
            <a:chOff x="1475656" y="3207146"/>
            <a:chExt cx="1841574" cy="1590006"/>
          </a:xfrm>
        </p:grpSpPr>
        <p:cxnSp>
          <p:nvCxnSpPr>
            <p:cNvPr id="25" name="Прямая соединительная линия 24"/>
            <p:cNvCxnSpPr/>
            <p:nvPr/>
          </p:nvCxnSpPr>
          <p:spPr>
            <a:xfrm flipH="1">
              <a:off x="1475656" y="3207146"/>
              <a:ext cx="1841574" cy="36978"/>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a:off x="1475656" y="4797151"/>
              <a:ext cx="173733" cy="1"/>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20" name="Группа 19"/>
          <p:cNvGrpSpPr/>
          <p:nvPr/>
        </p:nvGrpSpPr>
        <p:grpSpPr>
          <a:xfrm>
            <a:off x="395536" y="2348880"/>
            <a:ext cx="648072" cy="3024336"/>
            <a:chOff x="1475657" y="3244123"/>
            <a:chExt cx="1211642" cy="1553030"/>
          </a:xfrm>
        </p:grpSpPr>
        <p:cxnSp>
          <p:nvCxnSpPr>
            <p:cNvPr id="21" name="Прямая соединительная линия 20"/>
            <p:cNvCxnSpPr/>
            <p:nvPr/>
          </p:nvCxnSpPr>
          <p:spPr>
            <a:xfrm flipH="1">
              <a:off x="1475657" y="3244123"/>
              <a:ext cx="1077015"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H="1" flipV="1">
              <a:off x="1475659" y="4797152"/>
              <a:ext cx="1211640" cy="1"/>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539552" y="3212976"/>
            <a:ext cx="1044116" cy="400110"/>
          </a:xfrm>
          <a:prstGeom prst="rect">
            <a:avLst/>
          </a:prstGeom>
          <a:noFill/>
        </p:spPr>
        <p:txBody>
          <a:bodyPr wrap="square" rtlCol="0">
            <a:spAutoFit/>
          </a:bodyPr>
          <a:lstStyle/>
          <a:p>
            <a:r>
              <a:rPr lang="en-US" sz="2000" b="1" dirty="0">
                <a:latin typeface="Consolas" panose="020B0609020204030204" pitchFamily="49" charset="0"/>
                <a:cs typeface="Consolas" panose="020B0609020204030204" pitchFamily="49" charset="0"/>
              </a:rPr>
              <a:t>[</a:t>
            </a:r>
            <a:r>
              <a:rPr lang="en-US" sz="2000" b="1" dirty="0">
                <a:solidFill>
                  <a:srgbClr val="0000FF"/>
                </a:solidFill>
                <a:latin typeface="Consolas" panose="020B0609020204030204" pitchFamily="49" charset="0"/>
                <a:cs typeface="Consolas" panose="020B0609020204030204" pitchFamily="49" charset="0"/>
              </a:rPr>
              <a:t>true</a:t>
            </a:r>
            <a:r>
              <a:rPr lang="en-US" sz="2000" b="1" dirty="0">
                <a:latin typeface="Consolas" panose="020B0609020204030204" pitchFamily="49" charset="0"/>
                <a:cs typeface="Consolas" panose="020B0609020204030204" pitchFamily="49" charset="0"/>
              </a:rPr>
              <a:t>]</a:t>
            </a:r>
            <a:endParaRPr lang="ru-RU" sz="2000" dirty="0">
              <a:latin typeface="Consolas" panose="020B0609020204030204" pitchFamily="49" charset="0"/>
              <a:cs typeface="Consolas" panose="020B0609020204030204" pitchFamily="49" charset="0"/>
            </a:endParaRP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37</a:t>
            </a:fld>
            <a:endParaRPr lang="en-US" dirty="0"/>
          </a:p>
        </p:txBody>
      </p:sp>
    </p:spTree>
    <p:extLst>
      <p:ext uri="{BB962C8B-B14F-4D97-AF65-F5344CB8AC3E}">
        <p14:creationId xmlns:p14="http://schemas.microsoft.com/office/powerpoint/2010/main" val="314893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179512" y="332656"/>
            <a:ext cx="8712968" cy="1179960"/>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Как обойтись без </a:t>
            </a:r>
            <a:r>
              <a:rPr lang="en-US" dirty="0">
                <a:solidFill>
                  <a:schemeClr val="tx1">
                    <a:lumMod val="50000"/>
                    <a:lumOff val="50000"/>
                  </a:schemeClr>
                </a:solidFill>
              </a:rPr>
              <a:t>break</a:t>
            </a:r>
            <a:endParaRPr lang="ru-RU" dirty="0">
              <a:solidFill>
                <a:schemeClr val="tx1">
                  <a:lumMod val="50000"/>
                  <a:lumOff val="50000"/>
                </a:schemeClr>
              </a:solidFill>
            </a:endParaRPr>
          </a:p>
        </p:txBody>
      </p:sp>
      <p:sp>
        <p:nvSpPr>
          <p:cNvPr id="11" name="TextBox 10"/>
          <p:cNvSpPr txBox="1"/>
          <p:nvPr/>
        </p:nvSpPr>
        <p:spPr>
          <a:xfrm>
            <a:off x="971600" y="2132856"/>
            <a:ext cx="8172400" cy="3477875"/>
          </a:xfrm>
          <a:prstGeom prst="rect">
            <a:avLst/>
          </a:prstGeom>
          <a:noFill/>
        </p:spPr>
        <p:txBody>
          <a:bodyPr wrap="square" rtlCol="0">
            <a:spAutoFit/>
          </a:bodyPr>
          <a:lstStyle/>
          <a:p>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условие_цикла</a:t>
            </a:r>
            <a:r>
              <a:rPr lang="ru-RU" sz="2000" dirty="0">
                <a:solidFill>
                  <a:srgbClr val="000000"/>
                </a:solidFill>
                <a:highlight>
                  <a:srgbClr val="FFFFFF"/>
                </a:highlight>
                <a:latin typeface="Consolas" panose="020B0609020204030204" pitchFamily="49" charset="0"/>
              </a:rPr>
              <a:t> </a:t>
            </a:r>
            <a:r>
              <a:rPr lang="ru-RU" sz="2000" b="1" dirty="0">
                <a:solidFill>
                  <a:srgbClr val="000000"/>
                </a:solidFill>
                <a:highlight>
                  <a:srgbClr val="FFFFFF"/>
                </a:highlight>
                <a:latin typeface="Consolas" panose="020B0609020204030204" pitchFamily="49" charset="0"/>
              </a:rPr>
              <a:t>&amp;&amp; !</a:t>
            </a:r>
            <a:r>
              <a:rPr lang="ru-RU" sz="2000" b="1" dirty="0">
                <a:solidFill>
                  <a:srgbClr val="000080"/>
                </a:solidFill>
                <a:highlight>
                  <a:srgbClr val="FFFFFF"/>
                </a:highlight>
                <a:latin typeface="Consolas" panose="020B0609020204030204" pitchFamily="49" charset="0"/>
              </a:rPr>
              <a:t>условие_досрочного_выхода</a:t>
            </a:r>
            <a:r>
              <a:rPr lang="en-US" sz="2000" dirty="0">
                <a:solidFill>
                  <a:srgbClr val="000080"/>
                </a:solidFill>
                <a:highlight>
                  <a:srgbClr val="FFFFFF"/>
                </a:highlight>
                <a:latin typeface="Consolas" panose="020B0609020204030204" pitchFamily="49" charset="0"/>
              </a:rPr>
              <a:t>;</a:t>
            </a:r>
            <a:r>
              <a:rPr lang="en-US" sz="2000" b="1" dirty="0">
                <a:solidFill>
                  <a:srgbClr val="00008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инструкция1</a:t>
            </a:r>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en-US" sz="2000" dirty="0">
                <a:solidFill>
                  <a:srgbClr val="88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инструкция2</a:t>
            </a:r>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ru-RU" sz="2000" dirty="0">
                <a:solidFill>
                  <a:srgbClr val="0000FF"/>
                </a:solidFill>
                <a:highlight>
                  <a:srgbClr val="FFFFFF"/>
                </a:highlight>
                <a:latin typeface="Consolas" panose="020B0609020204030204" pitchFamily="49" charset="0"/>
              </a:rPr>
              <a:t>    </a:t>
            </a:r>
            <a:r>
              <a:rPr lang="en-US" sz="2000" b="1" dirty="0">
                <a:solidFill>
                  <a:srgbClr val="0000FF"/>
                </a:solidFill>
                <a:highlight>
                  <a:srgbClr val="FFFFFF"/>
                </a:highlight>
                <a:latin typeface="Consolas" panose="020B0609020204030204" pitchFamily="49" charset="0"/>
              </a:rPr>
              <a:t>if</a:t>
            </a:r>
            <a:r>
              <a:rPr lang="en-US" sz="2000" b="1"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условие_досрочного_выхода</a:t>
            </a:r>
            <a:r>
              <a:rPr lang="ru-RU"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cs typeface="Consolas" panose="020B0609020204030204" pitchFamily="49" charset="0"/>
            </a:endParaRPr>
          </a:p>
          <a:p>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00"/>
                </a:solidFill>
                <a:highlight>
                  <a:srgbClr val="FFFFFF"/>
                </a:highlight>
                <a:latin typeface="Consolas" panose="020B0609020204030204" pitchFamily="49" charset="0"/>
                <a:cs typeface="Consolas" panose="020B0609020204030204" pitchFamily="49" charset="0"/>
              </a:rPr>
              <a:t>{</a:t>
            </a:r>
          </a:p>
          <a:p>
            <a:r>
              <a:rPr lang="ru-RU"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инструкция3</a:t>
            </a:r>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инструкция4</a:t>
            </a:r>
            <a:r>
              <a:rPr lang="ru-RU" sz="2000" dirty="0">
                <a:solidFill>
                  <a:srgbClr val="00000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00"/>
                </a:solidFill>
                <a:highlight>
                  <a:srgbClr val="FFFFFF"/>
                </a:highlight>
                <a:latin typeface="Consolas" panose="020B0609020204030204" pitchFamily="49" charset="0"/>
                <a:cs typeface="Consolas" panose="020B0609020204030204" pitchFamily="49" charset="0"/>
              </a:rPr>
              <a:t>}</a:t>
            </a:r>
            <a:endParaRPr lang="ru-RU" sz="2000" b="1" dirty="0">
              <a:solidFill>
                <a:srgbClr val="000000"/>
              </a:solidFill>
              <a:highlight>
                <a:srgbClr val="FFFFFF"/>
              </a:highlight>
              <a:latin typeface="Consolas" panose="020B0609020204030204" pitchFamily="49" charset="0"/>
              <a:cs typeface="Consolas" panose="020B0609020204030204" pitchFamily="49" charset="0"/>
            </a:endParaRPr>
          </a:p>
          <a:p>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инструкция_следующая_за_циклом</a:t>
            </a:r>
            <a:endParaRPr lang="ru-RU" sz="2000" i="1" dirty="0">
              <a:latin typeface="Consolas" panose="020B0609020204030204" pitchFamily="49" charset="0"/>
              <a:cs typeface="Consolas" panose="020B0609020204030204" pitchFamily="49" charset="0"/>
            </a:endParaRPr>
          </a:p>
        </p:txBody>
      </p:sp>
      <p:grpSp>
        <p:nvGrpSpPr>
          <p:cNvPr id="12" name="Группа 11"/>
          <p:cNvGrpSpPr/>
          <p:nvPr/>
        </p:nvGrpSpPr>
        <p:grpSpPr>
          <a:xfrm>
            <a:off x="683568" y="3573016"/>
            <a:ext cx="792088" cy="1512168"/>
            <a:chOff x="1475657" y="3244123"/>
            <a:chExt cx="1077015" cy="1553030"/>
          </a:xfrm>
        </p:grpSpPr>
        <p:cxnSp>
          <p:nvCxnSpPr>
            <p:cNvPr id="13" name="Прямая соединительная линия 12"/>
            <p:cNvCxnSpPr/>
            <p:nvPr/>
          </p:nvCxnSpPr>
          <p:spPr>
            <a:xfrm flipH="1">
              <a:off x="1475657" y="3244123"/>
              <a:ext cx="1077015"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H="1" flipV="1">
              <a:off x="1475657" y="4797152"/>
              <a:ext cx="489551" cy="1"/>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7" name="Группа 16"/>
          <p:cNvGrpSpPr/>
          <p:nvPr/>
        </p:nvGrpSpPr>
        <p:grpSpPr>
          <a:xfrm flipH="1" flipV="1">
            <a:off x="1259631" y="2348880"/>
            <a:ext cx="7632848" cy="2736303"/>
            <a:chOff x="1475656" y="3207146"/>
            <a:chExt cx="1841574" cy="1590006"/>
          </a:xfrm>
        </p:grpSpPr>
        <p:cxnSp>
          <p:nvCxnSpPr>
            <p:cNvPr id="25" name="Прямая соединительная линия 24"/>
            <p:cNvCxnSpPr/>
            <p:nvPr/>
          </p:nvCxnSpPr>
          <p:spPr>
            <a:xfrm flipH="1">
              <a:off x="1475656" y="3207146"/>
              <a:ext cx="1841574" cy="36978"/>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flipV="1">
              <a:off x="1475656" y="4797152"/>
              <a:ext cx="69493" cy="0"/>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20" name="Группа 19"/>
          <p:cNvGrpSpPr/>
          <p:nvPr/>
        </p:nvGrpSpPr>
        <p:grpSpPr>
          <a:xfrm>
            <a:off x="395536" y="2348880"/>
            <a:ext cx="648072" cy="3024336"/>
            <a:chOff x="1475657" y="3244123"/>
            <a:chExt cx="1211642" cy="1553030"/>
          </a:xfrm>
        </p:grpSpPr>
        <p:cxnSp>
          <p:nvCxnSpPr>
            <p:cNvPr id="21" name="Прямая соединительная линия 20"/>
            <p:cNvCxnSpPr/>
            <p:nvPr/>
          </p:nvCxnSpPr>
          <p:spPr>
            <a:xfrm flipH="1">
              <a:off x="1475657" y="3244123"/>
              <a:ext cx="1077015"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H="1" flipV="1">
              <a:off x="1475659" y="4797152"/>
              <a:ext cx="1211640" cy="1"/>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539552" y="3212976"/>
            <a:ext cx="1044116" cy="400110"/>
          </a:xfrm>
          <a:prstGeom prst="rect">
            <a:avLst/>
          </a:prstGeom>
          <a:noFill/>
        </p:spPr>
        <p:txBody>
          <a:bodyPr wrap="square" rtlCol="0">
            <a:spAutoFit/>
          </a:bodyPr>
          <a:lstStyle/>
          <a:p>
            <a:r>
              <a:rPr lang="en-US" sz="2000" b="1" dirty="0">
                <a:latin typeface="Consolas" panose="020B0609020204030204" pitchFamily="49" charset="0"/>
                <a:cs typeface="Consolas" panose="020B0609020204030204" pitchFamily="49" charset="0"/>
              </a:rPr>
              <a:t>[</a:t>
            </a:r>
            <a:r>
              <a:rPr lang="en-US" sz="2000" b="1" dirty="0">
                <a:solidFill>
                  <a:srgbClr val="0000FF"/>
                </a:solidFill>
                <a:latin typeface="Consolas" panose="020B0609020204030204" pitchFamily="49" charset="0"/>
                <a:cs typeface="Consolas" panose="020B0609020204030204" pitchFamily="49" charset="0"/>
              </a:rPr>
              <a:t>true</a:t>
            </a:r>
            <a:r>
              <a:rPr lang="en-US" sz="2000" b="1" dirty="0">
                <a:latin typeface="Consolas" panose="020B0609020204030204" pitchFamily="49" charset="0"/>
                <a:cs typeface="Consolas" panose="020B0609020204030204" pitchFamily="49" charset="0"/>
              </a:rPr>
              <a:t>]</a:t>
            </a:r>
            <a:endParaRPr lang="ru-RU" sz="2000" dirty="0">
              <a:latin typeface="Consolas" panose="020B0609020204030204" pitchFamily="49" charset="0"/>
              <a:cs typeface="Consolas" panose="020B0609020204030204" pitchFamily="49" charset="0"/>
            </a:endParaRP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38</a:t>
            </a:fld>
            <a:endParaRPr lang="en-US" dirty="0"/>
          </a:p>
        </p:txBody>
      </p:sp>
    </p:spTree>
    <p:extLst>
      <p:ext uri="{BB962C8B-B14F-4D97-AF65-F5344CB8AC3E}">
        <p14:creationId xmlns:p14="http://schemas.microsoft.com/office/powerpoint/2010/main" val="4185341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179512" y="332656"/>
            <a:ext cx="8712968" cy="1179960"/>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Как обойтись без </a:t>
            </a:r>
            <a:r>
              <a:rPr lang="en-US" dirty="0">
                <a:solidFill>
                  <a:schemeClr val="tx1">
                    <a:lumMod val="50000"/>
                    <a:lumOff val="50000"/>
                  </a:schemeClr>
                </a:solidFill>
              </a:rPr>
              <a:t>break</a:t>
            </a:r>
            <a:endParaRPr lang="ru-RU" dirty="0">
              <a:solidFill>
                <a:schemeClr val="tx1">
                  <a:lumMod val="50000"/>
                  <a:lumOff val="50000"/>
                </a:schemeClr>
              </a:solidFill>
            </a:endParaRPr>
          </a:p>
        </p:txBody>
      </p:sp>
      <p:sp>
        <p:nvSpPr>
          <p:cNvPr id="11" name="TextBox 10"/>
          <p:cNvSpPr txBox="1"/>
          <p:nvPr/>
        </p:nvSpPr>
        <p:spPr>
          <a:xfrm>
            <a:off x="971600" y="2132856"/>
            <a:ext cx="8172400" cy="3631763"/>
          </a:xfrm>
          <a:prstGeom prst="rect">
            <a:avLst/>
          </a:prstGeom>
          <a:noFill/>
        </p:spPr>
        <p:txBody>
          <a:bodyPr wrap="square" rtlCol="0">
            <a:spAutoFit/>
          </a:bodyPr>
          <a:lstStyle/>
          <a:p>
            <a:r>
              <a:rPr lang="en-US" sz="2000" dirty="0">
                <a:solidFill>
                  <a:srgbClr val="0000FF"/>
                </a:solidFill>
                <a:highlight>
                  <a:srgbClr val="FFFFFF"/>
                </a:highlight>
                <a:latin typeface="Consolas" panose="020B0609020204030204" pitchFamily="49" charset="0"/>
              </a:rPr>
              <a:t>do</a:t>
            </a:r>
            <a:endParaRPr lang="en-US" sz="2000" dirty="0">
              <a:solidFill>
                <a:srgbClr val="000000"/>
              </a:solidFill>
              <a:highlight>
                <a:srgbClr val="FFFFFF"/>
              </a:highlight>
              <a:latin typeface="Consolas" panose="020B0609020204030204" pitchFamily="49" charset="0"/>
            </a:endParaRPr>
          </a:p>
          <a:p>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инструкция1</a:t>
            </a:r>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en-US" sz="2000" dirty="0">
                <a:solidFill>
                  <a:srgbClr val="88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инструкция2</a:t>
            </a:r>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ru-RU" sz="2000" dirty="0">
                <a:solidFill>
                  <a:srgbClr val="0000FF"/>
                </a:solidFill>
                <a:highlight>
                  <a:srgbClr val="FFFFFF"/>
                </a:highlight>
                <a:latin typeface="Consolas" panose="020B0609020204030204" pitchFamily="49" charset="0"/>
              </a:rPr>
              <a:t>    </a:t>
            </a:r>
            <a:r>
              <a:rPr lang="en-US" sz="2000" b="1" dirty="0">
                <a:solidFill>
                  <a:srgbClr val="0000FF"/>
                </a:solidFill>
                <a:highlight>
                  <a:srgbClr val="FFFFFF"/>
                </a:highlight>
                <a:latin typeface="Consolas" panose="020B0609020204030204" pitchFamily="49" charset="0"/>
              </a:rPr>
              <a:t>if</a:t>
            </a:r>
            <a:r>
              <a:rPr lang="en-US" sz="2000" b="1"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условие_досрочного_выхода</a:t>
            </a:r>
            <a:r>
              <a:rPr lang="ru-RU"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cs typeface="Consolas" panose="020B0609020204030204" pitchFamily="49" charset="0"/>
            </a:endParaRPr>
          </a:p>
          <a:p>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00"/>
                </a:solidFill>
                <a:highlight>
                  <a:srgbClr val="FFFFFF"/>
                </a:highlight>
                <a:latin typeface="Consolas" panose="020B0609020204030204" pitchFamily="49" charset="0"/>
                <a:cs typeface="Consolas" panose="020B0609020204030204" pitchFamily="49" charset="0"/>
              </a:rPr>
              <a:t>{</a:t>
            </a:r>
          </a:p>
          <a:p>
            <a:r>
              <a:rPr lang="ru-RU"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инструкция3</a:t>
            </a:r>
            <a:r>
              <a:rPr lang="ru-RU" sz="2000" dirty="0">
                <a:solidFill>
                  <a:srgbClr val="000000"/>
                </a:solidFill>
                <a:highlight>
                  <a:srgbClr val="FFFFFF"/>
                </a:highlight>
                <a:latin typeface="Consolas" panose="020B0609020204030204" pitchFamily="49" charset="0"/>
                <a:cs typeface="Consolas" panose="020B0609020204030204" pitchFamily="49" charset="0"/>
              </a:rPr>
              <a:t>;</a:t>
            </a:r>
          </a:p>
          <a:p>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инструкция4</a:t>
            </a:r>
            <a:r>
              <a:rPr lang="ru-RU" sz="2000" dirty="0">
                <a:solidFill>
                  <a:srgbClr val="000000"/>
                </a:solidFill>
                <a:highlight>
                  <a:srgbClr val="FFFFFF"/>
                </a:highlight>
                <a:latin typeface="Consolas" panose="020B0609020204030204" pitchFamily="49" charset="0"/>
                <a:cs typeface="Consolas" panose="020B0609020204030204" pitchFamily="49" charset="0"/>
              </a:rPr>
              <a:t>;</a:t>
            </a:r>
            <a:endParaRPr lang="en-US" sz="2000" dirty="0">
              <a:solidFill>
                <a:srgbClr val="000000"/>
              </a:solidFill>
              <a:highlight>
                <a:srgbClr val="FFFFFF"/>
              </a:highlight>
              <a:latin typeface="Consolas" panose="020B0609020204030204" pitchFamily="49" charset="0"/>
              <a:cs typeface="Consolas" panose="020B0609020204030204" pitchFamily="49" charset="0"/>
            </a:endParaRPr>
          </a:p>
          <a:p>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b="1" dirty="0">
                <a:solidFill>
                  <a:srgbClr val="000000"/>
                </a:solidFill>
                <a:highlight>
                  <a:srgbClr val="FFFFFF"/>
                </a:highlight>
                <a:latin typeface="Consolas" panose="020B0609020204030204" pitchFamily="49" charset="0"/>
                <a:cs typeface="Consolas" panose="020B0609020204030204" pitchFamily="49" charset="0"/>
              </a:rPr>
              <a:t>}</a:t>
            </a:r>
            <a:endParaRPr lang="ru-RU" sz="2000" b="1" dirty="0">
              <a:solidFill>
                <a:srgbClr val="000000"/>
              </a:solidFill>
              <a:highlight>
                <a:srgbClr val="FFFFFF"/>
              </a:highlight>
              <a:latin typeface="Consolas" panose="020B0609020204030204" pitchFamily="49" charset="0"/>
              <a:cs typeface="Consolas" panose="020B0609020204030204" pitchFamily="49" charset="0"/>
            </a:endParaRPr>
          </a:p>
          <a:p>
            <a:r>
              <a:rPr lang="ru-RU" sz="2000" dirty="0">
                <a:solidFill>
                  <a:srgbClr val="000000"/>
                </a:solidFill>
                <a:highlight>
                  <a:srgbClr val="FFFFFF"/>
                </a:highlight>
                <a:latin typeface="Consolas" panose="020B0609020204030204" pitchFamily="49" charset="0"/>
                <a:cs typeface="Consolas" panose="020B0609020204030204" pitchFamily="49" charset="0"/>
              </a:rPr>
              <a:t>}</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en-US" sz="2000" dirty="0">
                <a:solidFill>
                  <a:srgbClr val="0000FF"/>
                </a:solidFill>
                <a:highlight>
                  <a:srgbClr val="FFFFFF"/>
                </a:highlight>
                <a:latin typeface="Consolas" panose="020B0609020204030204" pitchFamily="49" charset="0"/>
                <a:cs typeface="Consolas" panose="020B0609020204030204" pitchFamily="49" charset="0"/>
              </a:rPr>
              <a:t>while</a:t>
            </a:r>
            <a:r>
              <a:rPr lang="en-US" sz="2000" dirty="0">
                <a:solidFill>
                  <a:srgbClr val="000000"/>
                </a:solidFill>
                <a:highlight>
                  <a:srgbClr val="FFFFFF"/>
                </a:highlight>
                <a:latin typeface="Consolas" panose="020B0609020204030204" pitchFamily="49" charset="0"/>
                <a:cs typeface="Consolas" panose="020B0609020204030204" pitchFamily="49" charset="0"/>
              </a:rPr>
              <a:t> (</a:t>
            </a:r>
            <a:r>
              <a:rPr lang="ru-RU" sz="2000" dirty="0">
                <a:solidFill>
                  <a:srgbClr val="000080"/>
                </a:solidFill>
                <a:highlight>
                  <a:srgbClr val="FFFFFF"/>
                </a:highlight>
                <a:latin typeface="Consolas" panose="020B0609020204030204" pitchFamily="49" charset="0"/>
              </a:rPr>
              <a:t>условие_цикла</a:t>
            </a:r>
            <a:r>
              <a:rPr lang="ru-RU" sz="2000" dirty="0">
                <a:solidFill>
                  <a:srgbClr val="000000"/>
                </a:solidFill>
                <a:highlight>
                  <a:srgbClr val="FFFFFF"/>
                </a:highlight>
                <a:latin typeface="Consolas" panose="020B0609020204030204" pitchFamily="49" charset="0"/>
              </a:rPr>
              <a:t> </a:t>
            </a:r>
            <a:r>
              <a:rPr lang="ru-RU" sz="2000" b="1" dirty="0">
                <a:solidFill>
                  <a:srgbClr val="000000"/>
                </a:solidFill>
                <a:highlight>
                  <a:srgbClr val="FFFFFF"/>
                </a:highlight>
                <a:latin typeface="Consolas" panose="020B0609020204030204" pitchFamily="49" charset="0"/>
              </a:rPr>
              <a:t>&amp;&amp; !</a:t>
            </a:r>
            <a:r>
              <a:rPr lang="ru-RU" sz="2000" b="1" dirty="0">
                <a:solidFill>
                  <a:srgbClr val="000080"/>
                </a:solidFill>
                <a:highlight>
                  <a:srgbClr val="FFFFFF"/>
                </a:highlight>
                <a:latin typeface="Consolas" panose="020B0609020204030204" pitchFamily="49" charset="0"/>
              </a:rPr>
              <a:t>условие_досрочного_выхода</a:t>
            </a:r>
            <a:r>
              <a:rPr lang="ru-RU"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cs typeface="Consolas" panose="020B0609020204030204" pitchFamily="49" charset="0"/>
            </a:endParaRPr>
          </a:p>
          <a:p>
            <a:pPr>
              <a:spcBef>
                <a:spcPts val="400"/>
              </a:spcBef>
            </a:pPr>
            <a:r>
              <a:rPr lang="ru-RU" sz="2000" dirty="0">
                <a:solidFill>
                  <a:srgbClr val="880000"/>
                </a:solidFill>
                <a:highlight>
                  <a:srgbClr val="FFFFFF"/>
                </a:highlight>
                <a:latin typeface="Consolas" panose="020B0609020204030204" pitchFamily="49" charset="0"/>
                <a:cs typeface="Consolas" panose="020B0609020204030204" pitchFamily="49" charset="0"/>
              </a:rPr>
              <a:t>инструкция_следующая_за_циклом</a:t>
            </a:r>
            <a:endParaRPr lang="ru-RU" sz="2000" i="1" dirty="0">
              <a:latin typeface="Consolas" panose="020B0609020204030204" pitchFamily="49" charset="0"/>
              <a:cs typeface="Consolas" panose="020B0609020204030204" pitchFamily="49" charset="0"/>
            </a:endParaRPr>
          </a:p>
        </p:txBody>
      </p:sp>
      <p:grpSp>
        <p:nvGrpSpPr>
          <p:cNvPr id="12" name="Группа 11"/>
          <p:cNvGrpSpPr/>
          <p:nvPr/>
        </p:nvGrpSpPr>
        <p:grpSpPr>
          <a:xfrm>
            <a:off x="683568" y="3573016"/>
            <a:ext cx="792088" cy="1440160"/>
            <a:chOff x="1475657" y="3244123"/>
            <a:chExt cx="1077015" cy="1553030"/>
          </a:xfrm>
        </p:grpSpPr>
        <p:cxnSp>
          <p:nvCxnSpPr>
            <p:cNvPr id="13" name="Прямая соединительная линия 12"/>
            <p:cNvCxnSpPr/>
            <p:nvPr/>
          </p:nvCxnSpPr>
          <p:spPr>
            <a:xfrm flipH="1">
              <a:off x="1475657" y="3244123"/>
              <a:ext cx="1077015"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H="1" flipV="1">
              <a:off x="1475657" y="4797152"/>
              <a:ext cx="489551" cy="1"/>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20" name="Группа 19"/>
          <p:cNvGrpSpPr/>
          <p:nvPr/>
        </p:nvGrpSpPr>
        <p:grpSpPr>
          <a:xfrm>
            <a:off x="683568" y="5157192"/>
            <a:ext cx="360040" cy="288032"/>
            <a:chOff x="1475657" y="3244123"/>
            <a:chExt cx="1211642" cy="1553030"/>
          </a:xfrm>
        </p:grpSpPr>
        <p:cxnSp>
          <p:nvCxnSpPr>
            <p:cNvPr id="21" name="Прямая соединительная линия 20"/>
            <p:cNvCxnSpPr/>
            <p:nvPr/>
          </p:nvCxnSpPr>
          <p:spPr>
            <a:xfrm flipH="1">
              <a:off x="1475657" y="3244123"/>
              <a:ext cx="1077015"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rot="5400000">
              <a:off x="713660" y="4020637"/>
              <a:ext cx="1524000" cy="1"/>
            </a:xfrm>
            <a:prstGeom prst="line">
              <a:avLst/>
            </a:prstGeom>
            <a:ln w="317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H="1" flipV="1">
              <a:off x="1475659" y="4797152"/>
              <a:ext cx="1211640" cy="1"/>
            </a:xfrm>
            <a:prstGeom prst="line">
              <a:avLst/>
            </a:prstGeom>
            <a:ln w="31750" cap="rnd">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539552" y="3212976"/>
            <a:ext cx="1044116" cy="400110"/>
          </a:xfrm>
          <a:prstGeom prst="rect">
            <a:avLst/>
          </a:prstGeom>
          <a:noFill/>
        </p:spPr>
        <p:txBody>
          <a:bodyPr wrap="square" rtlCol="0">
            <a:spAutoFit/>
          </a:bodyPr>
          <a:lstStyle/>
          <a:p>
            <a:r>
              <a:rPr lang="en-US" sz="2000" b="1" dirty="0">
                <a:latin typeface="Consolas" panose="020B0609020204030204" pitchFamily="49" charset="0"/>
                <a:cs typeface="Consolas" panose="020B0609020204030204" pitchFamily="49" charset="0"/>
              </a:rPr>
              <a:t>[</a:t>
            </a:r>
            <a:r>
              <a:rPr lang="en-US" sz="2000" b="1" dirty="0">
                <a:solidFill>
                  <a:srgbClr val="0000FF"/>
                </a:solidFill>
                <a:latin typeface="Consolas" panose="020B0609020204030204" pitchFamily="49" charset="0"/>
                <a:cs typeface="Consolas" panose="020B0609020204030204" pitchFamily="49" charset="0"/>
              </a:rPr>
              <a:t>true</a:t>
            </a:r>
            <a:r>
              <a:rPr lang="en-US" sz="2000" b="1" dirty="0">
                <a:latin typeface="Consolas" panose="020B0609020204030204" pitchFamily="49" charset="0"/>
                <a:cs typeface="Consolas" panose="020B0609020204030204" pitchFamily="49" charset="0"/>
              </a:rPr>
              <a:t>]</a:t>
            </a:r>
            <a:endParaRPr lang="ru-RU" sz="2000" dirty="0">
              <a:latin typeface="Consolas" panose="020B0609020204030204" pitchFamily="49" charset="0"/>
              <a:cs typeface="Consolas" panose="020B0609020204030204" pitchFamily="49" charset="0"/>
            </a:endParaRP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39</a:t>
            </a:fld>
            <a:endParaRPr lang="en-US" dirty="0"/>
          </a:p>
        </p:txBody>
      </p:sp>
    </p:spTree>
    <p:extLst>
      <p:ext uri="{BB962C8B-B14F-4D97-AF65-F5344CB8AC3E}">
        <p14:creationId xmlns:p14="http://schemas.microsoft.com/office/powerpoint/2010/main" val="306762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359024" y="759768"/>
            <a:ext cx="8784976" cy="5447645"/>
          </a:xfrm>
          <a:prstGeom prst="rect">
            <a:avLst/>
          </a:prstGeom>
          <a:noFill/>
          <a:ln w="9525">
            <a:noFill/>
            <a:miter lim="800000"/>
            <a:headEnd/>
            <a:tailEnd/>
          </a:ln>
          <a:effectLst/>
        </p:spPr>
        <p:txBody>
          <a:bodyPr wrap="square" anchor="ctr">
            <a:spAutoFit/>
          </a:bodyPr>
          <a:lstStyle/>
          <a:p>
            <a:pPr>
              <a:lnSpc>
                <a:spcPct val="95000"/>
              </a:lnSpc>
            </a:pPr>
            <a:r>
              <a:rPr lang="ru-RU" sz="2000" dirty="0">
                <a:solidFill>
                  <a:srgbClr val="0000FF"/>
                </a:solidFill>
                <a:highlight>
                  <a:srgbClr val="FFFFFF"/>
                </a:highlight>
                <a:latin typeface="Consolas" panose="020B0609020204030204" pitchFamily="49" charset="0"/>
              </a:rPr>
              <a:t>float</a:t>
            </a:r>
            <a:r>
              <a:rPr lang="ru-RU"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x</a:t>
            </a:r>
            <a:r>
              <a:rPr lang="ru-RU" sz="2000" dirty="0">
                <a:solidFill>
                  <a:srgbClr val="000000"/>
                </a:solidFill>
                <a:highlight>
                  <a:srgbClr val="FFFFFF"/>
                </a:highlight>
                <a:latin typeface="Consolas" panose="020B0609020204030204" pitchFamily="49" charset="0"/>
              </a:rPr>
              <a:t> = 0.f;   </a:t>
            </a:r>
            <a:r>
              <a:rPr lang="en-US"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значение </a:t>
            </a:r>
            <a:r>
              <a:rPr lang="en-US" sz="2000" dirty="0">
                <a:solidFill>
                  <a:srgbClr val="008000"/>
                </a:solidFill>
                <a:highlight>
                  <a:srgbClr val="FFFFFF"/>
                </a:highlight>
                <a:latin typeface="Consolas" panose="020B0609020204030204" pitchFamily="49" charset="0"/>
              </a:rPr>
              <a:t>x </a:t>
            </a:r>
            <a:r>
              <a:rPr lang="ru-RU" sz="2000" dirty="0">
                <a:solidFill>
                  <a:srgbClr val="008000"/>
                </a:solidFill>
                <a:highlight>
                  <a:srgbClr val="FFFFFF"/>
                </a:highlight>
                <a:latin typeface="Consolas" panose="020B0609020204030204" pitchFamily="49" charset="0"/>
              </a:rPr>
              <a:t>на текущей итерации</a:t>
            </a:r>
            <a:endParaRPr lang="ru-RU" sz="2000" dirty="0">
              <a:solidFill>
                <a:srgbClr val="000000"/>
              </a:solidFill>
              <a:highlight>
                <a:srgbClr val="FFFFFF"/>
              </a:highlight>
              <a:latin typeface="Consolas" panose="020B0609020204030204" pitchFamily="49" charset="0"/>
            </a:endParaRPr>
          </a:p>
          <a:p>
            <a:pPr>
              <a:lnSpc>
                <a:spcPct val="95000"/>
              </a:lnSpc>
            </a:pPr>
            <a:r>
              <a:rPr lang="ru-RU" sz="2000" dirty="0">
                <a:solidFill>
                  <a:srgbClr val="0000FF"/>
                </a:solidFill>
                <a:highlight>
                  <a:srgbClr val="FFFFFF"/>
                </a:highlight>
                <a:latin typeface="Consolas" panose="020B0609020204030204" pitchFamily="49" charset="0"/>
              </a:rPr>
              <a:t>float</a:t>
            </a:r>
            <a:r>
              <a:rPr lang="ru-RU"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cs typeface="Consolas" panose="020B0609020204030204" pitchFamily="49" charset="0"/>
              </a:rPr>
              <a:t>err_max</a:t>
            </a:r>
            <a:r>
              <a:rPr lang="ru-RU" sz="2000" dirty="0">
                <a:solidFill>
                  <a:srgbClr val="000000"/>
                </a:solidFill>
                <a:highlight>
                  <a:srgbClr val="FFFFFF"/>
                </a:highlight>
                <a:latin typeface="Consolas" panose="020B0609020204030204" pitchFamily="49" charset="0"/>
              </a:rPr>
              <a:t> = 1e-6f; </a:t>
            </a:r>
            <a:r>
              <a:rPr lang="ru-RU" sz="2000" dirty="0">
                <a:solidFill>
                  <a:srgbClr val="008000"/>
                </a:solidFill>
                <a:highlight>
                  <a:srgbClr val="FFFFFF"/>
                </a:highlight>
                <a:latin typeface="Consolas" panose="020B0609020204030204" pitchFamily="49" charset="0"/>
              </a:rPr>
              <a:t>// максимальная допустимая погрешность</a:t>
            </a:r>
            <a:endParaRPr lang="ru-RU" sz="2000" dirty="0">
              <a:solidFill>
                <a:srgbClr val="000000"/>
              </a:solidFill>
              <a:highlight>
                <a:srgbClr val="FFFFFF"/>
              </a:highlight>
              <a:latin typeface="Consolas" panose="020B0609020204030204" pitchFamily="49" charset="0"/>
            </a:endParaRPr>
          </a:p>
          <a:p>
            <a:pPr>
              <a:lnSpc>
                <a:spcPct val="95000"/>
              </a:lnSpc>
              <a:spcBef>
                <a:spcPts val="600"/>
              </a:spcBef>
            </a:pPr>
            <a:r>
              <a:rPr lang="en-US" sz="2000" i="1" dirty="0">
                <a:solidFill>
                  <a:srgbClr val="00008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a:t>
            </a:r>
            <a:r>
              <a:rPr lang="en-US" sz="2000" dirty="0">
                <a:solidFill>
                  <a:srgbClr val="800000"/>
                </a:solidFill>
                <a:highlight>
                  <a:srgbClr val="FFFFFF"/>
                </a:highlight>
                <a:latin typeface="Consolas" panose="020B0609020204030204" pitchFamily="49" charset="0"/>
              </a:rPr>
              <a:t>"</a:t>
            </a:r>
            <a:r>
              <a:rPr lang="ru-RU" sz="2000" dirty="0">
                <a:solidFill>
                  <a:srgbClr val="800000"/>
                </a:solidFill>
                <a:highlight>
                  <a:srgbClr val="FFFFFF"/>
                </a:highlight>
                <a:latin typeface="Consolas" panose="020B0609020204030204" pitchFamily="49" charset="0"/>
              </a:rPr>
              <a:t>Введите начальное приближение: "</a:t>
            </a:r>
            <a:r>
              <a:rPr lang="ru-RU" sz="2000" dirty="0">
                <a:solidFill>
                  <a:srgbClr val="000000"/>
                </a:solidFill>
                <a:highlight>
                  <a:srgbClr val="FFFFFF"/>
                </a:highlight>
                <a:latin typeface="Consolas" panose="020B0609020204030204" pitchFamily="49" charset="0"/>
              </a:rPr>
              <a:t>;</a:t>
            </a:r>
          </a:p>
          <a:p>
            <a:pPr>
              <a:lnSpc>
                <a:spcPct val="95000"/>
              </a:lnSpc>
            </a:pPr>
            <a:r>
              <a:rPr lang="en-US" sz="2000" i="1" dirty="0">
                <a:solidFill>
                  <a:srgbClr val="000080"/>
                </a:solidFill>
                <a:highlight>
                  <a:srgbClr val="FFFFFF"/>
                </a:highlight>
                <a:latin typeface="Consolas" panose="020B0609020204030204" pitchFamily="49" charset="0"/>
              </a:rPr>
              <a:t>cin</a:t>
            </a:r>
            <a:r>
              <a:rPr lang="en-US" sz="2000" dirty="0">
                <a:solidFill>
                  <a:srgbClr val="000000"/>
                </a:solidFill>
                <a:highlight>
                  <a:srgbClr val="FFFFFF"/>
                </a:highlight>
                <a:latin typeface="Consolas" panose="020B0609020204030204" pitchFamily="49" charset="0"/>
              </a:rPr>
              <a:t> &gt;&gt;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a:t>
            </a:r>
          </a:p>
          <a:p>
            <a:pPr>
              <a:lnSpc>
                <a:spcPct val="95000"/>
              </a:lnSpc>
              <a:spcBef>
                <a:spcPts val="600"/>
              </a:spcBef>
            </a:pPr>
            <a:r>
              <a:rPr lang="en-US" sz="2000" dirty="0">
                <a:solidFill>
                  <a:srgbClr val="0000FF"/>
                </a:solidFill>
                <a:highlight>
                  <a:srgbClr val="FFFFFF"/>
                </a:highlight>
                <a:latin typeface="Consolas" panose="020B0609020204030204" pitchFamily="49" charset="0"/>
              </a:rPr>
              <a:t>do</a:t>
            </a:r>
            <a:endParaRPr lang="en-US" sz="2000" dirty="0">
              <a:solidFill>
                <a:srgbClr val="000000"/>
              </a:solidFill>
              <a:highlight>
                <a:srgbClr val="FFFFFF"/>
              </a:highlight>
              <a:latin typeface="Consolas" panose="020B0609020204030204" pitchFamily="49" charset="0"/>
            </a:endParaRPr>
          </a:p>
          <a:p>
            <a:pPr>
              <a:lnSpc>
                <a:spcPct val="95000"/>
              </a:lnSpc>
            </a:pPr>
            <a:r>
              <a:rPr lang="ru-RU" sz="2000" dirty="0">
                <a:solidFill>
                  <a:srgbClr val="000000"/>
                </a:solidFill>
                <a:highlight>
                  <a:srgbClr val="FFFFFF"/>
                </a:highlight>
                <a:latin typeface="Consolas" panose="020B0609020204030204" pitchFamily="49" charset="0"/>
              </a:rPr>
              <a:t>{</a:t>
            </a:r>
          </a:p>
          <a:p>
            <a:pPr>
              <a:lnSpc>
                <a:spcPct val="95000"/>
              </a:lnSpc>
            </a:pPr>
            <a:r>
              <a:rPr lang="ru-RU" sz="2000" dirty="0">
                <a:solidFill>
                  <a:srgbClr val="000000"/>
                </a:solidFill>
                <a:highlight>
                  <a:srgbClr val="FFFFFF"/>
                </a:highlight>
                <a:latin typeface="Consolas" panose="020B0609020204030204" pitchFamily="49" charset="0"/>
              </a:rPr>
              <a:t>   </a:t>
            </a:r>
            <a:r>
              <a:rPr lang="ru-RU" sz="2000" i="1" dirty="0">
                <a:solidFill>
                  <a:srgbClr val="000080"/>
                </a:solidFill>
                <a:highlight>
                  <a:srgbClr val="FFFFFF"/>
                </a:highlight>
                <a:latin typeface="Consolas" panose="020B0609020204030204" pitchFamily="49" charset="0"/>
              </a:rPr>
              <a:t>cout</a:t>
            </a:r>
            <a:r>
              <a:rPr lang="ru-RU" sz="2000" dirty="0">
                <a:solidFill>
                  <a:srgbClr val="000000"/>
                </a:solidFill>
                <a:highlight>
                  <a:srgbClr val="FFFFFF"/>
                </a:highlight>
                <a:latin typeface="Consolas" panose="020B0609020204030204" pitchFamily="49" charset="0"/>
              </a:rPr>
              <a:t> &lt;&lt; </a:t>
            </a:r>
            <a:r>
              <a:rPr lang="ru-RU" sz="2000" dirty="0">
                <a:solidFill>
                  <a:srgbClr val="800000"/>
                </a:solidFill>
                <a:highlight>
                  <a:srgbClr val="FFFFFF"/>
                </a:highlight>
                <a:latin typeface="Consolas" panose="020B0609020204030204" pitchFamily="49" charset="0"/>
              </a:rPr>
              <a:t>"Задайте допустимую погрешность (минимум 1e-6): "</a:t>
            </a:r>
            <a:r>
              <a:rPr lang="ru-RU" sz="2000" dirty="0">
                <a:solidFill>
                  <a:srgbClr val="000000"/>
                </a:solidFill>
                <a:highlight>
                  <a:srgbClr val="FFFFFF"/>
                </a:highlight>
                <a:latin typeface="Consolas" panose="020B0609020204030204" pitchFamily="49" charset="0"/>
              </a:rPr>
              <a:t>;</a:t>
            </a:r>
          </a:p>
          <a:p>
            <a:pPr>
              <a:lnSpc>
                <a:spcPct val="95000"/>
              </a:lnSpc>
            </a:pPr>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cin</a:t>
            </a:r>
            <a:r>
              <a:rPr lang="en-US" sz="2000" dirty="0">
                <a:solidFill>
                  <a:srgbClr val="000000"/>
                </a:solidFill>
                <a:highlight>
                  <a:srgbClr val="FFFFFF"/>
                </a:highlight>
                <a:latin typeface="Consolas" panose="020B0609020204030204" pitchFamily="49" charset="0"/>
              </a:rPr>
              <a:t> &gt;&gt; </a:t>
            </a:r>
            <a:r>
              <a:rPr lang="en-US" sz="2000" dirty="0">
                <a:solidFill>
                  <a:srgbClr val="000080"/>
                </a:solidFill>
                <a:highlight>
                  <a:srgbClr val="FFFFFF"/>
                </a:highlight>
                <a:latin typeface="Consolas" panose="020B0609020204030204" pitchFamily="49" charset="0"/>
                <a:cs typeface="Consolas" panose="020B0609020204030204" pitchFamily="49" charset="0"/>
              </a:rPr>
              <a:t>err_max</a:t>
            </a:r>
            <a:r>
              <a:rPr lang="en-US" sz="2000" dirty="0">
                <a:solidFill>
                  <a:srgbClr val="000000"/>
                </a:solidFill>
                <a:highlight>
                  <a:srgbClr val="FFFFFF"/>
                </a:highlight>
                <a:latin typeface="Consolas" panose="020B0609020204030204" pitchFamily="49" charset="0"/>
              </a:rPr>
              <a:t>;</a:t>
            </a:r>
          </a:p>
          <a:p>
            <a:pPr>
              <a:lnSpc>
                <a:spcPct val="95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while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cs typeface="Consolas" panose="020B0609020204030204" pitchFamily="49" charset="0"/>
              </a:rPr>
              <a:t>err_max</a:t>
            </a:r>
            <a:r>
              <a:rPr lang="en-US" sz="2000" dirty="0">
                <a:solidFill>
                  <a:srgbClr val="000000"/>
                </a:solidFill>
                <a:highlight>
                  <a:srgbClr val="FFFFFF"/>
                </a:highlight>
                <a:latin typeface="Consolas" panose="020B0609020204030204" pitchFamily="49" charset="0"/>
              </a:rPr>
              <a:t> &lt; 1e-6f);</a:t>
            </a:r>
          </a:p>
          <a:p>
            <a:pPr>
              <a:lnSpc>
                <a:spcPct val="95000"/>
              </a:lnSpc>
              <a:spcBef>
                <a:spcPts val="600"/>
              </a:spcBef>
            </a:pPr>
            <a:r>
              <a:rPr lang="ru-RU" sz="2000" dirty="0">
                <a:solidFill>
                  <a:srgbClr val="0000FF"/>
                </a:solidFill>
                <a:highlight>
                  <a:srgbClr val="FFFFFF"/>
                </a:highlight>
                <a:latin typeface="Consolas" panose="020B0609020204030204" pitchFamily="49" charset="0"/>
              </a:rPr>
              <a:t>float</a:t>
            </a:r>
            <a:r>
              <a:rPr lang="ru-RU"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cs typeface="Consolas" panose="020B0609020204030204" pitchFamily="49" charset="0"/>
              </a:rPr>
              <a:t>err_cur</a:t>
            </a:r>
            <a:r>
              <a:rPr lang="ru-RU" sz="2000" dirty="0">
                <a:solidFill>
                  <a:srgbClr val="000000"/>
                </a:solidFill>
                <a:highlight>
                  <a:srgbClr val="FFFFFF"/>
                </a:highlight>
                <a:latin typeface="Consolas" panose="020B0609020204030204" pitchFamily="49" charset="0"/>
              </a:rPr>
              <a:t> = 0;     </a:t>
            </a:r>
            <a:r>
              <a:rPr lang="ru-RU" sz="2000" dirty="0">
                <a:solidFill>
                  <a:srgbClr val="008000"/>
                </a:solidFill>
                <a:highlight>
                  <a:srgbClr val="FFFFFF"/>
                </a:highlight>
                <a:latin typeface="Consolas" panose="020B0609020204030204" pitchFamily="49" charset="0"/>
              </a:rPr>
              <a:t>// текущая погрешность</a:t>
            </a:r>
            <a:endParaRPr lang="ru-RU" sz="2000" dirty="0">
              <a:solidFill>
                <a:srgbClr val="000000"/>
              </a:solidFill>
              <a:highlight>
                <a:srgbClr val="FFFFFF"/>
              </a:highlight>
              <a:latin typeface="Consolas" panose="020B0609020204030204" pitchFamily="49" charset="0"/>
            </a:endParaRPr>
          </a:p>
          <a:p>
            <a:pPr>
              <a:lnSpc>
                <a:spcPct val="95000"/>
              </a:lnSpc>
              <a:spcBef>
                <a:spcPts val="600"/>
              </a:spcBef>
            </a:pPr>
            <a:r>
              <a:rPr lang="en-US" sz="2000" dirty="0">
                <a:solidFill>
                  <a:srgbClr val="0000FF"/>
                </a:solidFill>
                <a:highlight>
                  <a:srgbClr val="FFFFFF"/>
                </a:highlight>
                <a:latin typeface="Consolas" panose="020B0609020204030204" pitchFamily="49" charset="0"/>
              </a:rPr>
              <a:t>do</a:t>
            </a:r>
            <a:endParaRPr lang="en-US" sz="2000" dirty="0">
              <a:solidFill>
                <a:srgbClr val="000000"/>
              </a:solidFill>
              <a:highlight>
                <a:srgbClr val="FFFFFF"/>
              </a:highlight>
              <a:latin typeface="Consolas" panose="020B0609020204030204" pitchFamily="49" charset="0"/>
            </a:endParaRPr>
          </a:p>
          <a:p>
            <a:pPr>
              <a:lnSpc>
                <a:spcPct val="95000"/>
              </a:lnSpc>
            </a:pPr>
            <a:r>
              <a:rPr lang="ru-RU" sz="2000" dirty="0">
                <a:solidFill>
                  <a:srgbClr val="000000"/>
                </a:solidFill>
                <a:highlight>
                  <a:srgbClr val="FFFFFF"/>
                </a:highlight>
                <a:latin typeface="Consolas" panose="020B0609020204030204" pitchFamily="49" charset="0"/>
              </a:rPr>
              <a:t>{</a:t>
            </a:r>
          </a:p>
          <a:p>
            <a:pPr>
              <a:lnSpc>
                <a:spcPct val="95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float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 = </a:t>
            </a:r>
            <a:r>
              <a:rPr lang="en-US" sz="2000" i="1" dirty="0">
                <a:solidFill>
                  <a:srgbClr val="880000"/>
                </a:solidFill>
                <a:highlight>
                  <a:srgbClr val="FFFFFF"/>
                </a:highlight>
                <a:latin typeface="Consolas" panose="020B0609020204030204" pitchFamily="49" charset="0"/>
              </a:rPr>
              <a:t>cos</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a:t>
            </a:r>
          </a:p>
          <a:p>
            <a:pPr>
              <a:lnSpc>
                <a:spcPct val="95000"/>
              </a:lnSpc>
            </a:pP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cs typeface="Consolas" panose="020B0609020204030204" pitchFamily="49" charset="0"/>
              </a:rPr>
              <a:t>err_cur</a:t>
            </a:r>
            <a:r>
              <a:rPr lang="en-US" sz="2000" dirty="0">
                <a:latin typeface="Consolas" panose="020B0609020204030204" pitchFamily="49" charset="0"/>
                <a:cs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abs</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a:t>
            </a:r>
          </a:p>
          <a:p>
            <a:pPr>
              <a:lnSpc>
                <a:spcPct val="95000"/>
              </a:lnSpc>
            </a:pP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a:t>
            </a:r>
          </a:p>
          <a:p>
            <a:pPr>
              <a:lnSpc>
                <a:spcPct val="95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while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cs typeface="Consolas" panose="020B0609020204030204" pitchFamily="49" charset="0"/>
              </a:rPr>
              <a:t>err_cur</a:t>
            </a:r>
            <a:r>
              <a:rPr lang="en-US" sz="2000" dirty="0">
                <a:latin typeface="Consolas" panose="020B0609020204030204" pitchFamily="49" charset="0"/>
                <a:cs typeface="Consolas" panose="020B0609020204030204" pitchFamily="49" charset="0"/>
              </a:rPr>
              <a:t> </a:t>
            </a:r>
            <a:r>
              <a:rPr lang="ru-RU" sz="2000" dirty="0">
                <a:latin typeface="Consolas" panose="020B0609020204030204" pitchFamily="49" charset="0"/>
                <a:cs typeface="Consolas" panose="020B0609020204030204" pitchFamily="49" charset="0"/>
              </a:rPr>
              <a:t>&gt;</a:t>
            </a:r>
            <a:r>
              <a:rPr lang="en-US" sz="2000" dirty="0">
                <a:latin typeface="Consolas" panose="020B0609020204030204" pitchFamily="49" charset="0"/>
                <a:cs typeface="Consolas" panose="020B0609020204030204" pitchFamily="49" charset="0"/>
              </a:rPr>
              <a:t> </a:t>
            </a:r>
            <a:r>
              <a:rPr lang="en-US" sz="2000" dirty="0">
                <a:solidFill>
                  <a:srgbClr val="000080"/>
                </a:solidFill>
                <a:highlight>
                  <a:srgbClr val="FFFFFF"/>
                </a:highlight>
                <a:latin typeface="Consolas" panose="020B0609020204030204" pitchFamily="49" charset="0"/>
                <a:cs typeface="Consolas" panose="020B0609020204030204" pitchFamily="49" charset="0"/>
              </a:rPr>
              <a:t>err_max</a:t>
            </a:r>
            <a:r>
              <a:rPr lang="en-US" sz="2000" dirty="0">
                <a:solidFill>
                  <a:srgbClr val="000000"/>
                </a:solidFill>
                <a:highlight>
                  <a:srgbClr val="FFFFFF"/>
                </a:highlight>
                <a:latin typeface="Consolas" panose="020B0609020204030204" pitchFamily="49" charset="0"/>
              </a:rPr>
              <a:t>);</a:t>
            </a:r>
          </a:p>
          <a:p>
            <a:pPr>
              <a:lnSpc>
                <a:spcPct val="95000"/>
              </a:lnSpc>
              <a:spcBef>
                <a:spcPts val="600"/>
              </a:spcBef>
            </a:pPr>
            <a:r>
              <a:rPr lang="ru-RU" sz="2000" i="1" dirty="0">
                <a:solidFill>
                  <a:srgbClr val="000080"/>
                </a:solidFill>
                <a:highlight>
                  <a:srgbClr val="FFFFFF"/>
                </a:highlight>
                <a:latin typeface="Consolas" panose="020B0609020204030204" pitchFamily="49" charset="0"/>
              </a:rPr>
              <a:t>cout</a:t>
            </a:r>
            <a:r>
              <a:rPr lang="ru-RU" sz="2000" dirty="0">
                <a:solidFill>
                  <a:srgbClr val="000000"/>
                </a:solidFill>
                <a:highlight>
                  <a:srgbClr val="FFFFFF"/>
                </a:highlight>
                <a:latin typeface="Consolas" panose="020B0609020204030204" pitchFamily="49" charset="0"/>
              </a:rPr>
              <a:t> &lt;&lt; </a:t>
            </a:r>
            <a:r>
              <a:rPr lang="ru-RU" sz="2000" dirty="0">
                <a:solidFill>
                  <a:srgbClr val="800000"/>
                </a:solidFill>
                <a:highlight>
                  <a:srgbClr val="FFFFFF"/>
                </a:highlight>
                <a:latin typeface="Consolas" panose="020B0609020204030204" pitchFamily="49" charset="0"/>
              </a:rPr>
              <a:t>"Найдено решение x = "</a:t>
            </a:r>
            <a:r>
              <a:rPr lang="ru-RU" sz="2000" dirty="0">
                <a:solidFill>
                  <a:srgbClr val="000000"/>
                </a:solidFill>
                <a:highlight>
                  <a:srgbClr val="FFFFFF"/>
                </a:highlight>
                <a:latin typeface="Consolas" panose="020B0609020204030204" pitchFamily="49" charset="0"/>
              </a:rPr>
              <a:t> &lt;&lt; x;</a:t>
            </a:r>
          </a:p>
        </p:txBody>
      </p:sp>
      <p:sp>
        <p:nvSpPr>
          <p:cNvPr id="30" name="Заголовок 4"/>
          <p:cNvSpPr txBox="1">
            <a:spLocks/>
          </p:cNvSpPr>
          <p:nvPr/>
        </p:nvSpPr>
        <p:spPr>
          <a:xfrm>
            <a:off x="251520" y="33874"/>
            <a:ext cx="8712968" cy="658822"/>
          </a:xfrm>
          <a:prstGeom prst="rect">
            <a:avLst/>
          </a:prstGeom>
        </p:spPr>
        <p:txBody>
          <a:bodyPr anchor="ctr">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do while</a:t>
            </a:r>
            <a:endParaRPr lang="ru-RU" dirty="0">
              <a:solidFill>
                <a:schemeClr val="tx1">
                  <a:lumMod val="50000"/>
                  <a:lumOff val="50000"/>
                </a:schemeClr>
              </a:solidFill>
            </a:endParaRPr>
          </a:p>
        </p:txBody>
      </p:sp>
      <p:sp>
        <p:nvSpPr>
          <p:cNvPr id="8" name="Прямоугольник 7"/>
          <p:cNvSpPr/>
          <p:nvPr/>
        </p:nvSpPr>
        <p:spPr>
          <a:xfrm>
            <a:off x="179512" y="2204864"/>
            <a:ext cx="5805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179512" y="4077072"/>
            <a:ext cx="45719"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4</a:t>
            </a:fld>
            <a:endParaRPr lang="en-US" dirty="0"/>
          </a:p>
        </p:txBody>
      </p:sp>
    </p:spTree>
    <p:extLst>
      <p:ext uri="{BB962C8B-B14F-4D97-AF65-F5344CB8AC3E}">
        <p14:creationId xmlns:p14="http://schemas.microsoft.com/office/powerpoint/2010/main" val="4154100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40</a:t>
            </a:fld>
            <a:endParaRPr lang="en-US"/>
          </a:p>
        </p:txBody>
      </p:sp>
      <p:sp>
        <p:nvSpPr>
          <p:cNvPr id="6" name="Прямоугольник 5"/>
          <p:cNvSpPr/>
          <p:nvPr/>
        </p:nvSpPr>
        <p:spPr>
          <a:xfrm>
            <a:off x="179512" y="872716"/>
            <a:ext cx="6300700" cy="4358116"/>
          </a:xfrm>
          <a:prstGeom prst="rect">
            <a:avLst/>
          </a:prstGeom>
        </p:spPr>
        <p:txBody>
          <a:bodyPr wrap="square">
            <a:spAutoFit/>
          </a:bodyPr>
          <a:lstStyle/>
          <a:p>
            <a:pPr>
              <a:lnSpc>
                <a:spcPct val="90000"/>
              </a:lnSpc>
            </a:pPr>
            <a:r>
              <a:rPr lang="en-US" sz="2200" dirty="0">
                <a:solidFill>
                  <a:srgbClr val="0000FF"/>
                </a:solidFill>
                <a:highlight>
                  <a:srgbClr val="FFFFFF"/>
                </a:highlight>
                <a:latin typeface="Consolas" panose="020B0609020204030204" pitchFamily="49" charset="0"/>
              </a:rPr>
              <a:t>void</a:t>
            </a:r>
            <a:r>
              <a:rPr lang="en-US" sz="2200" dirty="0">
                <a:solidFill>
                  <a:srgbClr val="000000"/>
                </a:solidFill>
                <a:highlight>
                  <a:srgbClr val="FFFFFF"/>
                </a:highlight>
                <a:latin typeface="Consolas" panose="020B0609020204030204" pitchFamily="49" charset="0"/>
              </a:rPr>
              <a:t> </a:t>
            </a:r>
            <a:r>
              <a:rPr lang="en-US" sz="2200" i="1" dirty="0">
                <a:solidFill>
                  <a:srgbClr val="880000"/>
                </a:solidFill>
                <a:highlight>
                  <a:srgbClr val="FFFFFF"/>
                </a:highlight>
                <a:latin typeface="Consolas" panose="020B0609020204030204" pitchFamily="49" charset="0"/>
              </a:rPr>
              <a:t>main</a:t>
            </a:r>
            <a:r>
              <a:rPr lang="en-US"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a:t>
            </a: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while</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true</a:t>
            </a:r>
            <a:r>
              <a:rPr lang="en-US"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  {</a:t>
            </a: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a:t>
            </a:r>
          </a:p>
          <a:p>
            <a:pPr>
              <a:lnSpc>
                <a:spcPct val="90000"/>
              </a:lnSpc>
            </a:pPr>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cin</a:t>
            </a:r>
            <a:r>
              <a:rPr lang="en-US" sz="2200" dirty="0">
                <a:solidFill>
                  <a:srgbClr val="000000"/>
                </a:solidFill>
                <a:highlight>
                  <a:srgbClr val="FFFFFF"/>
                </a:highlight>
                <a:latin typeface="Consolas" panose="020B0609020204030204" pitchFamily="49" charset="0"/>
              </a:rPr>
              <a:t> &gt;&gt;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a:t>
            </a:r>
          </a:p>
          <a:p>
            <a:pPr>
              <a:lnSpc>
                <a:spcPct val="90000"/>
              </a:lnSpc>
            </a:pPr>
            <a:r>
              <a:rPr lang="en-US" sz="2200" dirty="0">
                <a:solidFill>
                  <a:srgbClr val="0000FF"/>
                </a:solidFill>
                <a:highlight>
                  <a:srgbClr val="FFFFFF"/>
                </a:highlight>
                <a:latin typeface="Consolas" panose="020B0609020204030204" pitchFamily="49" charset="0"/>
              </a:rPr>
              <a:t>    </a:t>
            </a:r>
            <a:endParaRPr lang="ru-RU" sz="2200" dirty="0">
              <a:solidFill>
                <a:srgbClr val="0000FF"/>
              </a:solidFill>
              <a:highlight>
                <a:srgbClr val="FFFFFF"/>
              </a:highlight>
              <a:latin typeface="Consolas" panose="020B0609020204030204" pitchFamily="49" charset="0"/>
            </a:endParaRPr>
          </a:p>
          <a:p>
            <a:pPr>
              <a:lnSpc>
                <a:spcPct val="90000"/>
              </a:lnSpc>
            </a:pPr>
            <a:endParaRPr lang="ru-RU" sz="2200" dirty="0">
              <a:solidFill>
                <a:srgbClr val="0000FF"/>
              </a:solidFill>
              <a:highlight>
                <a:srgbClr val="FFFFFF"/>
              </a:highlight>
              <a:latin typeface="Consolas" panose="020B0609020204030204" pitchFamily="49" charset="0"/>
            </a:endParaRPr>
          </a:p>
          <a:p>
            <a:pPr>
              <a:lnSpc>
                <a:spcPct val="90000"/>
              </a:lnSpc>
            </a:pPr>
            <a:r>
              <a:rPr lang="ru-RU" sz="2200" dirty="0">
                <a:solidFill>
                  <a:srgbClr val="0000FF"/>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if</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0)</a:t>
            </a: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break</a:t>
            </a:r>
            <a:r>
              <a:rPr lang="en-US" sz="2200" dirty="0">
                <a:solidFill>
                  <a:srgbClr val="000000"/>
                </a:solidFill>
                <a:highlight>
                  <a:srgbClr val="FFFFFF"/>
                </a:highlight>
                <a:latin typeface="Consolas" panose="020B0609020204030204" pitchFamily="49" charset="0"/>
              </a:rPr>
              <a:t>;</a:t>
            </a:r>
          </a:p>
          <a:p>
            <a:pPr>
              <a:lnSpc>
                <a:spcPct val="90000"/>
              </a:lnSpc>
            </a:pPr>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"-&gt; " &lt;&lt;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2 &lt;&lt; </a:t>
            </a:r>
            <a:r>
              <a:rPr lang="en-US" sz="2200" i="1" dirty="0">
                <a:solidFill>
                  <a:srgbClr val="880000"/>
                </a:solidFill>
                <a:highlight>
                  <a:srgbClr val="FFFFFF"/>
                </a:highlight>
                <a:latin typeface="Consolas" panose="020B0609020204030204" pitchFamily="49" charset="0"/>
              </a:rPr>
              <a:t>endl</a:t>
            </a:r>
            <a:r>
              <a:rPr lang="en-US"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  }</a:t>
            </a:r>
          </a:p>
          <a:p>
            <a:pPr>
              <a:lnSpc>
                <a:spcPct val="90000"/>
              </a:lnSpc>
            </a:pPr>
            <a:r>
              <a:rPr lang="en-US" sz="2200" dirty="0">
                <a:solidFill>
                  <a:srgbClr val="000000"/>
                </a:solidFill>
                <a:highlight>
                  <a:srgbClr val="FFFFFF"/>
                </a:highlight>
                <a:latin typeface="Consolas" panose="020B0609020204030204" pitchFamily="49" charset="0"/>
              </a:rPr>
              <a:t>  </a:t>
            </a:r>
            <a:r>
              <a:rPr lang="en-US" sz="2200" i="1" dirty="0">
                <a:solidFill>
                  <a:srgbClr val="880000"/>
                </a:solidFill>
                <a:highlight>
                  <a:srgbClr val="FFFFFF"/>
                </a:highlight>
                <a:latin typeface="Consolas" panose="020B0609020204030204" pitchFamily="49" charset="0"/>
              </a:rPr>
              <a:t>_getch</a:t>
            </a:r>
            <a:r>
              <a:rPr lang="en-US"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a:t>
            </a:r>
            <a:endParaRPr lang="ru-RU" sz="2200" dirty="0"/>
          </a:p>
        </p:txBody>
      </p:sp>
      <p:sp>
        <p:nvSpPr>
          <p:cNvPr id="7" name="Заголовок 4"/>
          <p:cNvSpPr txBox="1">
            <a:spLocks/>
          </p:cNvSpPr>
          <p:nvPr/>
        </p:nvSpPr>
        <p:spPr>
          <a:xfrm>
            <a:off x="143508" y="-99392"/>
            <a:ext cx="8712968" cy="86409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b="1" dirty="0">
                <a:solidFill>
                  <a:schemeClr val="tx1">
                    <a:lumMod val="50000"/>
                    <a:lumOff val="50000"/>
                  </a:schemeClr>
                </a:solidFill>
              </a:rPr>
              <a:t>Использование </a:t>
            </a:r>
            <a:r>
              <a:rPr lang="en-US" b="1" dirty="0">
                <a:solidFill>
                  <a:schemeClr val="tx1">
                    <a:lumMod val="50000"/>
                    <a:lumOff val="50000"/>
                  </a:schemeClr>
                </a:solidFill>
              </a:rPr>
              <a:t>break </a:t>
            </a:r>
            <a:r>
              <a:rPr lang="ru-RU" b="1" dirty="0">
                <a:solidFill>
                  <a:schemeClr val="tx1">
                    <a:lumMod val="50000"/>
                    <a:lumOff val="50000"/>
                  </a:schemeClr>
                </a:solidFill>
              </a:rPr>
              <a:t>и </a:t>
            </a:r>
            <a:r>
              <a:rPr lang="en-US" b="1" dirty="0">
                <a:solidFill>
                  <a:schemeClr val="tx1">
                    <a:lumMod val="50000"/>
                    <a:lumOff val="50000"/>
                  </a:schemeClr>
                </a:solidFill>
              </a:rPr>
              <a:t>continue</a:t>
            </a:r>
          </a:p>
        </p:txBody>
      </p:sp>
      <p:sp>
        <p:nvSpPr>
          <p:cNvPr id="8" name="Прямоугольник 7"/>
          <p:cNvSpPr/>
          <p:nvPr/>
        </p:nvSpPr>
        <p:spPr>
          <a:xfrm>
            <a:off x="7488324" y="764705"/>
            <a:ext cx="1188132" cy="5544616"/>
          </a:xfrm>
          <a:prstGeom prst="rect">
            <a:avLst/>
          </a:prstGeom>
          <a:solidFill>
            <a:schemeClr val="tx1"/>
          </a:solidFill>
        </p:spPr>
        <p:txBody>
          <a:bodyPr wrap="square" bIns="0">
            <a:noAutofit/>
          </a:bodyPr>
          <a:lstStyle/>
          <a:p>
            <a:pPr marL="90488"/>
            <a:r>
              <a:rPr lang="ru-RU" sz="2000" dirty="0">
                <a:solidFill>
                  <a:schemeClr val="bg1">
                    <a:lumMod val="85000"/>
                  </a:schemeClr>
                </a:solidFill>
                <a:latin typeface="Consolas" panose="020B0609020204030204" pitchFamily="49" charset="0"/>
                <a:cs typeface="Consolas" panose="020B0609020204030204" pitchFamily="49" charset="0"/>
              </a:rPr>
              <a:t>1</a:t>
            </a:r>
          </a:p>
          <a:p>
            <a:pPr marL="90488"/>
            <a:r>
              <a:rPr lang="ru-RU" sz="2000" dirty="0">
                <a:solidFill>
                  <a:schemeClr val="bg1">
                    <a:lumMod val="85000"/>
                  </a:schemeClr>
                </a:solidFill>
                <a:latin typeface="Consolas" panose="020B0609020204030204" pitchFamily="49" charset="0"/>
                <a:cs typeface="Consolas" panose="020B0609020204030204" pitchFamily="49" charset="0"/>
              </a:rPr>
              <a:t>-&gt; 2</a:t>
            </a:r>
          </a:p>
          <a:p>
            <a:pPr marL="90488"/>
            <a:r>
              <a:rPr lang="ru-RU" sz="2000" dirty="0">
                <a:solidFill>
                  <a:schemeClr val="bg1">
                    <a:lumMod val="85000"/>
                  </a:schemeClr>
                </a:solidFill>
                <a:latin typeface="Consolas" panose="020B0609020204030204" pitchFamily="49" charset="0"/>
                <a:cs typeface="Consolas" panose="020B0609020204030204" pitchFamily="49" charset="0"/>
              </a:rPr>
              <a:t>2</a:t>
            </a:r>
          </a:p>
          <a:p>
            <a:pPr marL="90488"/>
            <a:r>
              <a:rPr lang="ru-RU" sz="2000" dirty="0">
                <a:solidFill>
                  <a:schemeClr val="bg1">
                    <a:lumMod val="85000"/>
                  </a:schemeClr>
                </a:solidFill>
                <a:latin typeface="Consolas" panose="020B0609020204030204" pitchFamily="49" charset="0"/>
                <a:cs typeface="Consolas" panose="020B0609020204030204" pitchFamily="49" charset="0"/>
              </a:rPr>
              <a:t>-&gt; 4</a:t>
            </a:r>
            <a:endParaRPr lang="en-US" sz="2000" dirty="0">
              <a:solidFill>
                <a:schemeClr val="bg1">
                  <a:lumMod val="85000"/>
                </a:schemeClr>
              </a:solidFill>
              <a:latin typeface="Consolas" panose="020B0609020204030204" pitchFamily="49" charset="0"/>
              <a:cs typeface="Consolas" panose="020B0609020204030204" pitchFamily="49" charset="0"/>
            </a:endParaRPr>
          </a:p>
          <a:p>
            <a:pPr marL="90488"/>
            <a:r>
              <a:rPr lang="en-US" sz="2000" dirty="0" err="1">
                <a:solidFill>
                  <a:schemeClr val="bg1">
                    <a:lumMod val="85000"/>
                  </a:schemeClr>
                </a:solidFill>
                <a:latin typeface="Consolas" panose="020B0609020204030204" pitchFamily="49" charset="0"/>
                <a:cs typeface="Consolas" panose="020B0609020204030204" pitchFamily="49" charset="0"/>
              </a:rPr>
              <a:t>abcdef</a:t>
            </a:r>
            <a:endParaRPr lang="ru-RU" sz="2000" dirty="0">
              <a:solidFill>
                <a:schemeClr val="bg1">
                  <a:lumMod val="85000"/>
                </a:schemeClr>
              </a:solidFill>
              <a:latin typeface="Consolas" panose="020B0609020204030204" pitchFamily="49" charset="0"/>
              <a:cs typeface="Consolas" panose="020B0609020204030204" pitchFamily="49" charset="0"/>
            </a:endParaRPr>
          </a:p>
          <a:p>
            <a:pPr marL="90488"/>
            <a:r>
              <a:rPr lang="en-US" sz="2000" dirty="0">
                <a:solidFill>
                  <a:schemeClr val="bg1">
                    <a:lumMod val="85000"/>
                  </a:schemeClr>
                </a:solidFill>
                <a:latin typeface="Consolas" panose="020B0609020204030204" pitchFamily="49" charset="0"/>
                <a:cs typeface="Consolas" panose="020B0609020204030204" pitchFamily="49" charset="0"/>
              </a:rPr>
              <a:t>4</a:t>
            </a:r>
          </a:p>
          <a:p>
            <a:pPr marL="90488"/>
            <a:r>
              <a:rPr lang="en-US" sz="2000" dirty="0">
                <a:solidFill>
                  <a:schemeClr val="bg1">
                    <a:lumMod val="85000"/>
                  </a:schemeClr>
                </a:solidFill>
                <a:latin typeface="Consolas" panose="020B0609020204030204" pitchFamily="49" charset="0"/>
                <a:cs typeface="Consolas" panose="020B0609020204030204" pitchFamily="49" charset="0"/>
              </a:rPr>
              <a:t>4</a:t>
            </a:r>
          </a:p>
          <a:p>
            <a:pPr marL="90488"/>
            <a:r>
              <a:rPr lang="en-US" sz="2000" dirty="0">
                <a:solidFill>
                  <a:schemeClr val="bg1">
                    <a:lumMod val="85000"/>
                  </a:schemeClr>
                </a:solidFill>
                <a:latin typeface="Consolas" panose="020B0609020204030204" pitchFamily="49" charset="0"/>
                <a:cs typeface="Consolas" panose="020B0609020204030204" pitchFamily="49" charset="0"/>
              </a:rPr>
              <a:t>4</a:t>
            </a:r>
          </a:p>
          <a:p>
            <a:pPr marL="90488"/>
            <a:r>
              <a:rPr lang="en-US" sz="2000" dirty="0">
                <a:solidFill>
                  <a:schemeClr val="bg1">
                    <a:lumMod val="85000"/>
                  </a:schemeClr>
                </a:solidFill>
                <a:latin typeface="Consolas" panose="020B0609020204030204" pitchFamily="49" charset="0"/>
                <a:cs typeface="Consolas" panose="020B0609020204030204" pitchFamily="49" charset="0"/>
              </a:rPr>
              <a:t>4</a:t>
            </a:r>
          </a:p>
          <a:p>
            <a:pPr marL="90488"/>
            <a:r>
              <a:rPr lang="en-US" sz="2000" dirty="0">
                <a:solidFill>
                  <a:schemeClr val="bg1">
                    <a:lumMod val="85000"/>
                  </a:schemeClr>
                </a:solidFill>
                <a:latin typeface="Consolas" panose="020B0609020204030204" pitchFamily="49" charset="0"/>
                <a:cs typeface="Consolas" panose="020B0609020204030204" pitchFamily="49" charset="0"/>
              </a:rPr>
              <a:t>4</a:t>
            </a:r>
          </a:p>
          <a:p>
            <a:pPr marL="90488"/>
            <a:r>
              <a:rPr lang="en-US" sz="2000" dirty="0">
                <a:solidFill>
                  <a:schemeClr val="bg1">
                    <a:lumMod val="85000"/>
                  </a:schemeClr>
                </a:solidFill>
                <a:latin typeface="Consolas" panose="020B0609020204030204" pitchFamily="49" charset="0"/>
                <a:cs typeface="Consolas" panose="020B0609020204030204" pitchFamily="49" charset="0"/>
              </a:rPr>
              <a:t>4</a:t>
            </a:r>
          </a:p>
          <a:p>
            <a:pPr marL="90488"/>
            <a:r>
              <a:rPr lang="en-US" sz="2000" dirty="0">
                <a:solidFill>
                  <a:schemeClr val="bg1">
                    <a:lumMod val="85000"/>
                  </a:schemeClr>
                </a:solidFill>
                <a:latin typeface="Consolas" panose="020B0609020204030204" pitchFamily="49" charset="0"/>
                <a:cs typeface="Consolas" panose="020B0609020204030204" pitchFamily="49" charset="0"/>
              </a:rPr>
              <a:t>4</a:t>
            </a:r>
          </a:p>
          <a:p>
            <a:pPr marL="90488"/>
            <a:r>
              <a:rPr lang="en-US" sz="2000" dirty="0">
                <a:solidFill>
                  <a:schemeClr val="bg1">
                    <a:lumMod val="85000"/>
                  </a:schemeClr>
                </a:solidFill>
                <a:latin typeface="Consolas" panose="020B0609020204030204" pitchFamily="49" charset="0"/>
                <a:cs typeface="Consolas" panose="020B0609020204030204" pitchFamily="49" charset="0"/>
              </a:rPr>
              <a:t>4</a:t>
            </a:r>
          </a:p>
          <a:p>
            <a:pPr marL="90488"/>
            <a:r>
              <a:rPr lang="en-US" sz="2000" dirty="0">
                <a:solidFill>
                  <a:schemeClr val="bg1">
                    <a:lumMod val="85000"/>
                  </a:schemeClr>
                </a:solidFill>
                <a:latin typeface="Consolas" panose="020B0609020204030204" pitchFamily="49" charset="0"/>
                <a:cs typeface="Consolas" panose="020B0609020204030204" pitchFamily="49" charset="0"/>
              </a:rPr>
              <a:t>4</a:t>
            </a:r>
          </a:p>
          <a:p>
            <a:pPr marL="90488"/>
            <a:r>
              <a:rPr lang="en-US" sz="2000" dirty="0">
                <a:solidFill>
                  <a:schemeClr val="bg1">
                    <a:lumMod val="85000"/>
                  </a:schemeClr>
                </a:solidFill>
                <a:latin typeface="Consolas" panose="020B0609020204030204" pitchFamily="49" charset="0"/>
                <a:cs typeface="Consolas" panose="020B0609020204030204" pitchFamily="49" charset="0"/>
              </a:rPr>
              <a:t>4</a:t>
            </a:r>
          </a:p>
          <a:p>
            <a:pPr marL="90488"/>
            <a:r>
              <a:rPr lang="en-US" sz="2000" dirty="0">
                <a:solidFill>
                  <a:schemeClr val="bg1">
                    <a:lumMod val="85000"/>
                  </a:schemeClr>
                </a:solidFill>
                <a:latin typeface="Consolas" panose="020B0609020204030204" pitchFamily="49" charset="0"/>
                <a:cs typeface="Consolas" panose="020B0609020204030204" pitchFamily="49" charset="0"/>
              </a:rPr>
              <a:t>4</a:t>
            </a:r>
          </a:p>
          <a:p>
            <a:pPr marL="90488"/>
            <a:r>
              <a:rPr lang="en-US" sz="2000" dirty="0">
                <a:solidFill>
                  <a:schemeClr val="bg1">
                    <a:lumMod val="85000"/>
                  </a:schemeClr>
                </a:solidFill>
                <a:latin typeface="Consolas" panose="020B0609020204030204" pitchFamily="49" charset="0"/>
                <a:cs typeface="Consolas" panose="020B0609020204030204" pitchFamily="49" charset="0"/>
              </a:rPr>
              <a:t>4</a:t>
            </a:r>
          </a:p>
          <a:p>
            <a:pPr marL="90488"/>
            <a:r>
              <a:rPr lang="en-US" sz="2000" dirty="0">
                <a:solidFill>
                  <a:schemeClr val="bg1">
                    <a:lumMod val="85000"/>
                  </a:schemeClr>
                </a:solidFill>
                <a:latin typeface="Consolas" panose="020B0609020204030204" pitchFamily="49" charset="0"/>
                <a:cs typeface="Consolas" panose="020B0609020204030204" pitchFamily="49" charset="0"/>
              </a:rPr>
              <a:t>4</a:t>
            </a:r>
            <a:endParaRPr lang="ru-RU" sz="2000" dirty="0">
              <a:solidFill>
                <a:schemeClr val="bg1">
                  <a:lumMod val="85000"/>
                </a:schemeClr>
              </a:solidFill>
              <a:latin typeface="Consolas" panose="020B0609020204030204" pitchFamily="49" charset="0"/>
              <a:cs typeface="Consolas" panose="020B0609020204030204" pitchFamily="49" charset="0"/>
            </a:endParaRPr>
          </a:p>
        </p:txBody>
      </p:sp>
      <p:sp>
        <p:nvSpPr>
          <p:cNvPr id="10" name="Дата 2"/>
          <p:cNvSpPr>
            <a:spLocks noGrp="1"/>
          </p:cNvSpPr>
          <p:nvPr>
            <p:ph type="dt" sz="half" idx="2"/>
          </p:nvPr>
        </p:nvSpPr>
        <p:spPr>
          <a:xfrm>
            <a:off x="288759" y="6459786"/>
            <a:ext cx="2388406" cy="365125"/>
          </a:xfrm>
          <a:prstGeom prst="rect">
            <a:avLst/>
          </a:prstGeom>
        </p:spPr>
        <p:txBody>
          <a:bodyPr vert="horz" lIns="91440" tIns="45720" rIns="91440" bIns="45720" rtlCol="0" anchor="ctr"/>
          <a:lstStyle>
            <a:defPPr>
              <a:defRPr lang="en-US"/>
            </a:defPPr>
            <a:lvl1pPr marL="0" algn="l" defTabSz="457200" rtl="0" eaLnBrk="1" latinLnBrk="0" hangingPunct="1">
              <a:defRPr sz="1400" kern="120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tabLst>
                <a:tab pos="1347788" algn="l"/>
              </a:tabLst>
            </a:pPr>
            <a:r>
              <a:rPr lang="ru-RU" dirty="0"/>
              <a:t>Левкович Н.В.</a:t>
            </a:r>
            <a:r>
              <a:rPr lang="en-US" dirty="0"/>
              <a:t>	</a:t>
            </a:r>
            <a:r>
              <a:rPr lang="ru-RU" dirty="0"/>
              <a:t>2021/2022</a:t>
            </a:r>
          </a:p>
        </p:txBody>
      </p:sp>
      <p:sp>
        <p:nvSpPr>
          <p:cNvPr id="11" name="Нижний колонтитул 7">
            <a:extLst>
              <a:ext uri="{FF2B5EF4-FFF2-40B4-BE49-F238E27FC236}">
                <a16:creationId xmlns:a16="http://schemas.microsoft.com/office/drawing/2014/main" id="{0E1769F3-8568-41E8-8D4A-5D5E873FCC09}"/>
              </a:ext>
            </a:extLst>
          </p:cNvPr>
          <p:cNvSpPr>
            <a:spLocks noGrp="1"/>
          </p:cNvSpPr>
          <p:nvPr>
            <p:ph type="ftr" sz="quarter" idx="11"/>
          </p:nvPr>
        </p:nvSpPr>
        <p:spPr>
          <a:xfrm>
            <a:off x="2764639" y="6459786"/>
            <a:ext cx="4543665" cy="365125"/>
          </a:xfrm>
        </p:spPr>
        <p:txBody>
          <a:bodyPr/>
          <a:lstStyle/>
          <a:p>
            <a:r>
              <a:rPr lang="ru-RU" dirty="0"/>
              <a:t>Управляющие инструкции</a:t>
            </a:r>
            <a:endParaRPr lang="en-US" dirty="0"/>
          </a:p>
        </p:txBody>
      </p:sp>
    </p:spTree>
    <p:extLst>
      <p:ext uri="{BB962C8B-B14F-4D97-AF65-F5344CB8AC3E}">
        <p14:creationId xmlns:p14="http://schemas.microsoft.com/office/powerpoint/2010/main" val="249323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41</a:t>
            </a:fld>
            <a:endParaRPr lang="en-US"/>
          </a:p>
        </p:txBody>
      </p:sp>
      <p:sp>
        <p:nvSpPr>
          <p:cNvPr id="6" name="Прямоугольник 5"/>
          <p:cNvSpPr/>
          <p:nvPr/>
        </p:nvSpPr>
        <p:spPr>
          <a:xfrm>
            <a:off x="179512" y="548680"/>
            <a:ext cx="8640960" cy="5881610"/>
          </a:xfrm>
          <a:prstGeom prst="rect">
            <a:avLst/>
          </a:prstGeom>
        </p:spPr>
        <p:txBody>
          <a:bodyPr wrap="square">
            <a:spAutoFit/>
          </a:bodyPr>
          <a:lstStyle/>
          <a:p>
            <a:pPr>
              <a:lnSpc>
                <a:spcPct val="90000"/>
              </a:lnSpc>
            </a:pPr>
            <a:r>
              <a:rPr lang="en-US" sz="2200" dirty="0">
                <a:solidFill>
                  <a:srgbClr val="0000FF"/>
                </a:solidFill>
                <a:highlight>
                  <a:srgbClr val="FFFFFF"/>
                </a:highlight>
                <a:latin typeface="Consolas" panose="020B0609020204030204" pitchFamily="49" charset="0"/>
              </a:rPr>
              <a:t>void</a:t>
            </a:r>
            <a:r>
              <a:rPr lang="en-US" sz="2200" dirty="0">
                <a:solidFill>
                  <a:srgbClr val="000000"/>
                </a:solidFill>
                <a:highlight>
                  <a:srgbClr val="FFFFFF"/>
                </a:highlight>
                <a:latin typeface="Consolas" panose="020B0609020204030204" pitchFamily="49" charset="0"/>
              </a:rPr>
              <a:t> </a:t>
            </a:r>
            <a:r>
              <a:rPr lang="en-US" sz="2200" i="1" dirty="0">
                <a:solidFill>
                  <a:srgbClr val="880000"/>
                </a:solidFill>
                <a:highlight>
                  <a:srgbClr val="FFFFFF"/>
                </a:highlight>
                <a:latin typeface="Consolas" panose="020B0609020204030204" pitchFamily="49" charset="0"/>
              </a:rPr>
              <a:t>main</a:t>
            </a:r>
            <a:r>
              <a:rPr lang="en-US"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a:t>
            </a: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while</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true</a:t>
            </a:r>
            <a:r>
              <a:rPr lang="en-US"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  {</a:t>
            </a: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0;</a:t>
            </a:r>
          </a:p>
          <a:p>
            <a:pPr>
              <a:lnSpc>
                <a:spcPct val="90000"/>
              </a:lnSpc>
            </a:pPr>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cin</a:t>
            </a:r>
            <a:r>
              <a:rPr lang="en-US" sz="2200" dirty="0">
                <a:solidFill>
                  <a:srgbClr val="000000"/>
                </a:solidFill>
                <a:highlight>
                  <a:srgbClr val="FFFFFF"/>
                </a:highlight>
                <a:latin typeface="Consolas" panose="020B0609020204030204" pitchFamily="49" charset="0"/>
              </a:rPr>
              <a:t> &gt;&gt;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a:t>
            </a: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if</a:t>
            </a:r>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cin</a:t>
            </a:r>
            <a:r>
              <a:rPr lang="en-US" sz="2200" dirty="0">
                <a:solidFill>
                  <a:srgbClr val="000000"/>
                </a:solidFill>
                <a:highlight>
                  <a:srgbClr val="FFFFFF"/>
                </a:highlight>
                <a:latin typeface="Consolas" panose="020B0609020204030204" pitchFamily="49" charset="0"/>
              </a:rPr>
              <a:t>.</a:t>
            </a:r>
            <a:r>
              <a:rPr lang="en-US" sz="2200" i="1" dirty="0">
                <a:solidFill>
                  <a:srgbClr val="880000"/>
                </a:solidFill>
                <a:highlight>
                  <a:srgbClr val="FFFFFF"/>
                </a:highlight>
                <a:latin typeface="Consolas" panose="020B0609020204030204" pitchFamily="49" charset="0"/>
              </a:rPr>
              <a:t>fail</a:t>
            </a:r>
            <a:r>
              <a:rPr lang="en-US" sz="2200" dirty="0">
                <a:solidFill>
                  <a:srgbClr val="000000"/>
                </a:solidFill>
                <a:highlight>
                  <a:srgbClr val="FFFFFF"/>
                </a:highlight>
                <a:latin typeface="Consolas" panose="020B0609020204030204" pitchFamily="49" charset="0"/>
              </a:rPr>
              <a:t>())</a:t>
            </a:r>
            <a:r>
              <a:rPr lang="ru-RU" sz="2200" dirty="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ru-RU" sz="2200" dirty="0">
                <a:solidFill>
                  <a:srgbClr val="008000"/>
                </a:solidFill>
                <a:highlight>
                  <a:srgbClr val="FFFFFF"/>
                </a:highlight>
                <a:latin typeface="Consolas" panose="020B0609020204030204" pitchFamily="49" charset="0"/>
              </a:rPr>
              <a:t>// проверка, что последнее чтение</a:t>
            </a:r>
            <a:endParaRPr lang="en-US" sz="2200" dirty="0">
              <a:solidFill>
                <a:srgbClr val="008000"/>
              </a:solidFill>
              <a:highlight>
                <a:srgbClr val="FFFFFF"/>
              </a:highlight>
              <a:latin typeface="Consolas" panose="020B0609020204030204" pitchFamily="49" charset="0"/>
            </a:endParaRPr>
          </a:p>
          <a:p>
            <a:pPr>
              <a:lnSpc>
                <a:spcPct val="90000"/>
              </a:lnSpc>
            </a:pPr>
            <a:r>
              <a:rPr lang="en-US" sz="2200" dirty="0">
                <a:solidFill>
                  <a:srgbClr val="000000"/>
                </a:solidFill>
                <a:highlight>
                  <a:srgbClr val="FFFFFF"/>
                </a:highlight>
                <a:latin typeface="Consolas" panose="020B0609020204030204" pitchFamily="49" charset="0"/>
              </a:rPr>
              <a:t>    </a:t>
            </a:r>
            <a:r>
              <a:rPr lang="ru-RU" sz="2200" dirty="0">
                <a:solidFill>
                  <a:srgbClr val="000000"/>
                </a:solidFill>
                <a:highlight>
                  <a:srgbClr val="FFFFFF"/>
                </a:highlight>
                <a:latin typeface="Consolas" panose="020B0609020204030204" pitchFamily="49" charset="0"/>
              </a:rPr>
              <a:t>{                </a:t>
            </a:r>
            <a:r>
              <a:rPr lang="en-US" sz="2200" dirty="0">
                <a:solidFill>
                  <a:srgbClr val="008000"/>
                </a:solidFill>
                <a:highlight>
                  <a:srgbClr val="FFFFFF"/>
                </a:highlight>
                <a:latin typeface="Consolas" panose="020B0609020204030204" pitchFamily="49" charset="0"/>
              </a:rPr>
              <a:t>// </a:t>
            </a:r>
            <a:r>
              <a:rPr lang="ru-RU" sz="2200" dirty="0">
                <a:solidFill>
                  <a:srgbClr val="008000"/>
                </a:solidFill>
                <a:highlight>
                  <a:srgbClr val="FFFFFF"/>
                </a:highlight>
                <a:latin typeface="Consolas" panose="020B0609020204030204" pitchFamily="49" charset="0"/>
              </a:rPr>
              <a:t>из cin завершилось с ошибкой</a:t>
            </a:r>
            <a:endParaRPr lang="en-US" sz="2200" dirty="0">
              <a:solidFill>
                <a:srgbClr val="008000"/>
              </a:solidFill>
              <a:highlight>
                <a:srgbClr val="FFFFFF"/>
              </a:highlight>
              <a:latin typeface="Consolas" panose="020B0609020204030204" pitchFamily="49" charset="0"/>
            </a:endParaRPr>
          </a:p>
          <a:p>
            <a:pPr>
              <a:lnSpc>
                <a:spcPct val="90000"/>
              </a:lnSpc>
            </a:pPr>
            <a:r>
              <a:rPr lang="ru-RU" sz="2200" i="1" dirty="0">
                <a:solidFill>
                  <a:srgbClr val="000080"/>
                </a:solidFill>
                <a:highlight>
                  <a:srgbClr val="FFFFFF"/>
                </a:highlight>
                <a:latin typeface="Consolas" panose="020B0609020204030204" pitchFamily="49" charset="0"/>
              </a:rPr>
              <a:t>      </a:t>
            </a:r>
            <a:r>
              <a:rPr lang="en-US" sz="2200" i="1" dirty="0" err="1">
                <a:solidFill>
                  <a:srgbClr val="000080"/>
                </a:solidFill>
                <a:highlight>
                  <a:srgbClr val="FFFFFF"/>
                </a:highlight>
                <a:latin typeface="Consolas" panose="020B0609020204030204" pitchFamily="49" charset="0"/>
              </a:rPr>
              <a:t>cin</a:t>
            </a:r>
            <a:r>
              <a:rPr lang="en-US" sz="2200" dirty="0" err="1">
                <a:solidFill>
                  <a:srgbClr val="000000"/>
                </a:solidFill>
                <a:highlight>
                  <a:srgbClr val="FFFFFF"/>
                </a:highlight>
                <a:latin typeface="Consolas" panose="020B0609020204030204" pitchFamily="49" charset="0"/>
              </a:rPr>
              <a:t>.</a:t>
            </a:r>
            <a:r>
              <a:rPr lang="en-US" sz="2200" i="1" dirty="0" err="1">
                <a:solidFill>
                  <a:srgbClr val="880000"/>
                </a:solidFill>
                <a:highlight>
                  <a:srgbClr val="FFFFFF"/>
                </a:highlight>
                <a:latin typeface="Consolas" panose="020B0609020204030204" pitchFamily="49" charset="0"/>
              </a:rPr>
              <a:t>clear</a:t>
            </a:r>
            <a:r>
              <a:rPr lang="en-US" sz="2200" dirty="0">
                <a:highlight>
                  <a:srgbClr val="FFFFFF"/>
                </a:highlight>
                <a:latin typeface="Consolas" panose="020B0609020204030204" pitchFamily="49" charset="0"/>
              </a:rPr>
              <a:t>();   </a:t>
            </a:r>
            <a:r>
              <a:rPr lang="en-US" sz="2200" dirty="0">
                <a:solidFill>
                  <a:srgbClr val="008000"/>
                </a:solidFill>
                <a:highlight>
                  <a:srgbClr val="FFFFFF"/>
                </a:highlight>
                <a:latin typeface="Consolas" panose="020B0609020204030204" pitchFamily="49" charset="0"/>
              </a:rPr>
              <a:t>// </a:t>
            </a:r>
            <a:r>
              <a:rPr lang="ru-RU" sz="2200" dirty="0">
                <a:solidFill>
                  <a:srgbClr val="008000"/>
                </a:solidFill>
                <a:highlight>
                  <a:srgbClr val="FFFFFF"/>
                </a:highlight>
                <a:latin typeface="Consolas" panose="020B0609020204030204" pitchFamily="49" charset="0"/>
              </a:rPr>
              <a:t>сброс признака ошибки</a:t>
            </a:r>
            <a:r>
              <a:rPr lang="en-US" sz="2200" i="1" dirty="0">
                <a:solidFill>
                  <a:srgbClr val="000080"/>
                </a:solidFill>
                <a:highlight>
                  <a:srgbClr val="FFFFFF"/>
                </a:highlight>
                <a:latin typeface="Consolas" panose="020B0609020204030204" pitchFamily="49" charset="0"/>
              </a:rPr>
              <a:t>      </a:t>
            </a:r>
            <a:endParaRPr lang="ru-RU" sz="2200" i="1" dirty="0">
              <a:solidFill>
                <a:srgbClr val="000080"/>
              </a:solidFill>
              <a:highlight>
                <a:srgbClr val="FFFFFF"/>
              </a:highlight>
              <a:latin typeface="Consolas" panose="020B0609020204030204" pitchFamily="49" charset="0"/>
            </a:endParaRPr>
          </a:p>
          <a:p>
            <a:pPr>
              <a:lnSpc>
                <a:spcPct val="90000"/>
              </a:lnSpc>
            </a:pPr>
            <a:r>
              <a:rPr lang="ru-RU" sz="2200" i="1" dirty="0">
                <a:solidFill>
                  <a:srgbClr val="000080"/>
                </a:solidFill>
                <a:highlight>
                  <a:srgbClr val="FFFFFF"/>
                </a:highlight>
                <a:latin typeface="Consolas" panose="020B0609020204030204" pitchFamily="49" charset="0"/>
              </a:rPr>
              <a:t>      </a:t>
            </a:r>
            <a:r>
              <a:rPr lang="en-US" sz="2200" i="1" dirty="0" err="1">
                <a:solidFill>
                  <a:srgbClr val="000080"/>
                </a:solidFill>
                <a:highlight>
                  <a:srgbClr val="FFFFFF"/>
                </a:highlight>
                <a:latin typeface="Consolas" panose="020B0609020204030204" pitchFamily="49" charset="0"/>
              </a:rPr>
              <a:t>cin</a:t>
            </a:r>
            <a:r>
              <a:rPr lang="en-US" sz="2200" dirty="0" err="1">
                <a:solidFill>
                  <a:srgbClr val="000000"/>
                </a:solidFill>
                <a:highlight>
                  <a:srgbClr val="FFFFFF"/>
                </a:highlight>
                <a:latin typeface="Consolas" panose="020B0609020204030204" pitchFamily="49" charset="0"/>
              </a:rPr>
              <a:t>.</a:t>
            </a:r>
            <a:r>
              <a:rPr lang="en-US" sz="2200" i="1" dirty="0" err="1">
                <a:solidFill>
                  <a:srgbClr val="880000"/>
                </a:solidFill>
                <a:highlight>
                  <a:srgbClr val="FFFFFF"/>
                </a:highlight>
                <a:latin typeface="Consolas" panose="020B0609020204030204" pitchFamily="49" charset="0"/>
              </a:rPr>
              <a:t>ignore</a:t>
            </a:r>
            <a:r>
              <a:rPr lang="en-US" sz="2200" dirty="0">
                <a:solidFill>
                  <a:srgbClr val="000000"/>
                </a:solidFill>
                <a:highlight>
                  <a:srgbClr val="FFFFFF"/>
                </a:highlight>
                <a:latin typeface="Consolas" panose="020B0609020204030204" pitchFamily="49" charset="0"/>
              </a:rPr>
              <a:t>(</a:t>
            </a:r>
            <a:r>
              <a:rPr lang="en-US" sz="2200" i="1" dirty="0">
                <a:solidFill>
                  <a:srgbClr val="7030A0"/>
                </a:solidFill>
                <a:highlight>
                  <a:srgbClr val="FFFFFF"/>
                </a:highlight>
                <a:latin typeface="Consolas" panose="020B0609020204030204" pitchFamily="49" charset="0"/>
              </a:rPr>
              <a:t>INT_MAX</a:t>
            </a:r>
            <a:r>
              <a:rPr lang="en-US" sz="2200" dirty="0">
                <a:solidFill>
                  <a:srgbClr val="000000"/>
                </a:solidFill>
                <a:highlight>
                  <a:srgbClr val="FFFFFF"/>
                </a:highlight>
                <a:latin typeface="Consolas" panose="020B0609020204030204" pitchFamily="49" charset="0"/>
              </a:rPr>
              <a:t>, </a:t>
            </a:r>
            <a:r>
              <a:rPr lang="en-US" sz="2200" dirty="0">
                <a:solidFill>
                  <a:srgbClr val="800000"/>
                </a:solidFill>
                <a:highlight>
                  <a:srgbClr val="FFFFFF"/>
                </a:highlight>
                <a:latin typeface="Consolas" panose="020B0609020204030204" pitchFamily="49" charset="0"/>
              </a:rPr>
              <a:t>'\n'</a:t>
            </a:r>
            <a:r>
              <a:rPr lang="en-US" sz="2200" dirty="0">
                <a:solidFill>
                  <a:srgbClr val="000000"/>
                </a:solidFill>
                <a:highlight>
                  <a:srgbClr val="FFFFFF"/>
                </a:highlight>
                <a:latin typeface="Consolas" panose="020B0609020204030204" pitchFamily="49" charset="0"/>
              </a:rPr>
              <a:t>);</a:t>
            </a:r>
            <a:r>
              <a:rPr lang="ru-RU" sz="2200" dirty="0">
                <a:solidFill>
                  <a:srgbClr val="000000"/>
                </a:solidFill>
                <a:highlight>
                  <a:srgbClr val="FFFFFF"/>
                </a:highlight>
                <a:latin typeface="Consolas" panose="020B0609020204030204" pitchFamily="49" charset="0"/>
              </a:rPr>
              <a:t> </a:t>
            </a:r>
            <a:r>
              <a:rPr lang="en-US" sz="2200" dirty="0">
                <a:solidFill>
                  <a:srgbClr val="008000"/>
                </a:solidFill>
                <a:highlight>
                  <a:srgbClr val="FFFFFF"/>
                </a:highlight>
                <a:latin typeface="Consolas" panose="020B0609020204030204" pitchFamily="49" charset="0"/>
              </a:rPr>
              <a:t>// </a:t>
            </a:r>
            <a:r>
              <a:rPr lang="ru-RU" sz="2200" dirty="0">
                <a:solidFill>
                  <a:srgbClr val="008000"/>
                </a:solidFill>
                <a:highlight>
                  <a:srgbClr val="FFFFFF"/>
                </a:highlight>
                <a:latin typeface="Consolas" panose="020B0609020204030204" pitchFamily="49" charset="0"/>
              </a:rPr>
              <a:t>очистка</a:t>
            </a:r>
            <a:endParaRPr lang="en-US" sz="2200" dirty="0">
              <a:solidFill>
                <a:srgbClr val="008000"/>
              </a:solidFill>
              <a:highlight>
                <a:srgbClr val="FFFFFF"/>
              </a:highlight>
              <a:latin typeface="Consolas" panose="020B0609020204030204" pitchFamily="49" charset="0"/>
            </a:endParaRPr>
          </a:p>
          <a:p>
            <a:pPr>
              <a:lnSpc>
                <a:spcPct val="90000"/>
              </a:lnSpc>
            </a:pPr>
            <a:r>
              <a:rPr lang="en-US" sz="2200" dirty="0">
                <a:solidFill>
                  <a:srgbClr val="008000"/>
                </a:solidFill>
                <a:highlight>
                  <a:srgbClr val="FFFFFF"/>
                </a:highlight>
                <a:latin typeface="Consolas" panose="020B0609020204030204" pitchFamily="49" charset="0"/>
              </a:rPr>
              <a:t>                             // </a:t>
            </a:r>
            <a:r>
              <a:rPr lang="ru-RU" sz="2200" dirty="0">
                <a:solidFill>
                  <a:srgbClr val="008000"/>
                </a:solidFill>
                <a:highlight>
                  <a:srgbClr val="FFFFFF"/>
                </a:highlight>
                <a:latin typeface="Consolas" panose="020B0609020204030204" pitchFamily="49" charset="0"/>
              </a:rPr>
              <a:t>входного буфера</a:t>
            </a:r>
            <a:endParaRPr lang="ru-RU" sz="2200" dirty="0">
              <a:solidFill>
                <a:srgbClr val="000000"/>
              </a:solidFill>
              <a:highlight>
                <a:srgbClr val="FFFFFF"/>
              </a:highlight>
              <a:latin typeface="Consolas" panose="020B0609020204030204" pitchFamily="49" charset="0"/>
            </a:endParaRPr>
          </a:p>
          <a:p>
            <a:pPr>
              <a:lnSpc>
                <a:spcPct val="90000"/>
              </a:lnSpc>
            </a:pPr>
            <a:r>
              <a:rPr lang="en-US" sz="2200" dirty="0">
                <a:solidFill>
                  <a:srgbClr val="008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continue</a:t>
            </a:r>
            <a:r>
              <a:rPr lang="en-US" sz="2200" dirty="0">
                <a:solidFill>
                  <a:srgbClr val="000000"/>
                </a:solidFill>
                <a:highlight>
                  <a:srgbClr val="FFFFFF"/>
                </a:highlight>
                <a:latin typeface="Consolas" panose="020B0609020204030204" pitchFamily="49" charset="0"/>
              </a:rPr>
              <a:t>;</a:t>
            </a:r>
            <a:r>
              <a:rPr lang="ru-RU" sz="2200" dirty="0">
                <a:solidFill>
                  <a:srgbClr val="000000"/>
                </a:solidFill>
                <a:highlight>
                  <a:srgbClr val="FFFFFF"/>
                </a:highlight>
                <a:latin typeface="Consolas" panose="020B0609020204030204" pitchFamily="49" charset="0"/>
              </a:rPr>
              <a:t> </a:t>
            </a:r>
            <a:r>
              <a:rPr lang="en-US" sz="2200" dirty="0">
                <a:solidFill>
                  <a:srgbClr val="008000"/>
                </a:solidFill>
                <a:highlight>
                  <a:srgbClr val="FFFFFF"/>
                </a:highlight>
                <a:latin typeface="Consolas" panose="020B0609020204030204" pitchFamily="49" charset="0"/>
              </a:rPr>
              <a:t>//</a:t>
            </a:r>
            <a:r>
              <a:rPr lang="ru-RU" sz="2200" dirty="0">
                <a:solidFill>
                  <a:srgbClr val="008000"/>
                </a:solidFill>
                <a:highlight>
                  <a:srgbClr val="FFFFFF"/>
                </a:highlight>
                <a:latin typeface="Consolas" panose="020B0609020204030204" pitchFamily="49" charset="0"/>
              </a:rPr>
              <a:t> повторить запрос ввода</a:t>
            </a:r>
            <a:endParaRPr lang="ru-RU" sz="2200" dirty="0">
              <a:solidFill>
                <a:srgbClr val="000000"/>
              </a:solidFill>
              <a:highlight>
                <a:srgbClr val="FFFFFF"/>
              </a:highlight>
              <a:latin typeface="Consolas" panose="020B0609020204030204" pitchFamily="49" charset="0"/>
            </a:endParaRPr>
          </a:p>
          <a:p>
            <a:pPr>
              <a:lnSpc>
                <a:spcPct val="90000"/>
              </a:lnSpc>
            </a:pPr>
            <a:r>
              <a:rPr lang="ru-RU" sz="2200" dirty="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a:t>
            </a: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if</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0)</a:t>
            </a: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break</a:t>
            </a:r>
            <a:r>
              <a:rPr lang="en-US" sz="2200" dirty="0">
                <a:solidFill>
                  <a:srgbClr val="000000"/>
                </a:solidFill>
                <a:highlight>
                  <a:srgbClr val="FFFFFF"/>
                </a:highlight>
                <a:latin typeface="Consolas" panose="020B0609020204030204" pitchFamily="49" charset="0"/>
              </a:rPr>
              <a:t>;</a:t>
            </a:r>
          </a:p>
          <a:p>
            <a:pPr>
              <a:lnSpc>
                <a:spcPct val="90000"/>
              </a:lnSpc>
            </a:pPr>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"-&gt; " &lt;&lt;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2 &lt;&lt; </a:t>
            </a:r>
            <a:r>
              <a:rPr lang="en-US" sz="2200" i="1" dirty="0">
                <a:solidFill>
                  <a:srgbClr val="880000"/>
                </a:solidFill>
                <a:highlight>
                  <a:srgbClr val="FFFFFF"/>
                </a:highlight>
                <a:latin typeface="Consolas" panose="020B0609020204030204" pitchFamily="49" charset="0"/>
              </a:rPr>
              <a:t>endl</a:t>
            </a:r>
            <a:r>
              <a:rPr lang="en-US"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  }</a:t>
            </a:r>
          </a:p>
          <a:p>
            <a:pPr>
              <a:lnSpc>
                <a:spcPct val="90000"/>
              </a:lnSpc>
            </a:pPr>
            <a:r>
              <a:rPr lang="en-US" sz="2200" dirty="0">
                <a:solidFill>
                  <a:srgbClr val="000000"/>
                </a:solidFill>
                <a:highlight>
                  <a:srgbClr val="FFFFFF"/>
                </a:highlight>
                <a:latin typeface="Consolas" panose="020B0609020204030204" pitchFamily="49" charset="0"/>
              </a:rPr>
              <a:t>  </a:t>
            </a:r>
            <a:r>
              <a:rPr lang="en-US" sz="2200" i="1" dirty="0">
                <a:solidFill>
                  <a:srgbClr val="880000"/>
                </a:solidFill>
                <a:highlight>
                  <a:srgbClr val="FFFFFF"/>
                </a:highlight>
                <a:latin typeface="Consolas" panose="020B0609020204030204" pitchFamily="49" charset="0"/>
              </a:rPr>
              <a:t>_getch</a:t>
            </a:r>
            <a:r>
              <a:rPr lang="en-US"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a:t>
            </a:r>
            <a:endParaRPr lang="ru-RU" sz="2200" dirty="0"/>
          </a:p>
        </p:txBody>
      </p:sp>
      <p:sp>
        <p:nvSpPr>
          <p:cNvPr id="8" name="Прямоугольник 7"/>
          <p:cNvSpPr/>
          <p:nvPr/>
        </p:nvSpPr>
        <p:spPr>
          <a:xfrm>
            <a:off x="7776356" y="3032956"/>
            <a:ext cx="1188132" cy="3170099"/>
          </a:xfrm>
          <a:prstGeom prst="rect">
            <a:avLst/>
          </a:prstGeom>
          <a:solidFill>
            <a:schemeClr val="tx1"/>
          </a:solidFill>
        </p:spPr>
        <p:txBody>
          <a:bodyPr wrap="square">
            <a:spAutoFit/>
          </a:bodyPr>
          <a:lstStyle/>
          <a:p>
            <a:pPr marL="90488"/>
            <a:r>
              <a:rPr lang="ru-RU" sz="2000" dirty="0">
                <a:solidFill>
                  <a:schemeClr val="bg1">
                    <a:lumMod val="85000"/>
                  </a:schemeClr>
                </a:solidFill>
                <a:latin typeface="Consolas" panose="020B0609020204030204" pitchFamily="49" charset="0"/>
                <a:cs typeface="Consolas" panose="020B0609020204030204" pitchFamily="49" charset="0"/>
              </a:rPr>
              <a:t>1</a:t>
            </a:r>
          </a:p>
          <a:p>
            <a:pPr marL="90488"/>
            <a:r>
              <a:rPr lang="ru-RU" sz="2000" dirty="0">
                <a:solidFill>
                  <a:schemeClr val="bg1">
                    <a:lumMod val="85000"/>
                  </a:schemeClr>
                </a:solidFill>
                <a:latin typeface="Consolas" panose="020B0609020204030204" pitchFamily="49" charset="0"/>
                <a:cs typeface="Consolas" panose="020B0609020204030204" pitchFamily="49" charset="0"/>
              </a:rPr>
              <a:t>-&gt; 2</a:t>
            </a:r>
          </a:p>
          <a:p>
            <a:pPr marL="90488"/>
            <a:r>
              <a:rPr lang="ru-RU" sz="2000" dirty="0">
                <a:solidFill>
                  <a:schemeClr val="bg1">
                    <a:lumMod val="85000"/>
                  </a:schemeClr>
                </a:solidFill>
                <a:latin typeface="Consolas" panose="020B0609020204030204" pitchFamily="49" charset="0"/>
                <a:cs typeface="Consolas" panose="020B0609020204030204" pitchFamily="49" charset="0"/>
              </a:rPr>
              <a:t>2</a:t>
            </a:r>
          </a:p>
          <a:p>
            <a:pPr marL="90488"/>
            <a:r>
              <a:rPr lang="ru-RU" sz="2000" dirty="0">
                <a:solidFill>
                  <a:schemeClr val="bg1">
                    <a:lumMod val="85000"/>
                  </a:schemeClr>
                </a:solidFill>
                <a:latin typeface="Consolas" panose="020B0609020204030204" pitchFamily="49" charset="0"/>
                <a:cs typeface="Consolas" panose="020B0609020204030204" pitchFamily="49" charset="0"/>
              </a:rPr>
              <a:t>-&gt; 4</a:t>
            </a:r>
            <a:endParaRPr lang="en-US" sz="2000" dirty="0">
              <a:solidFill>
                <a:schemeClr val="bg1">
                  <a:lumMod val="85000"/>
                </a:schemeClr>
              </a:solidFill>
              <a:latin typeface="Consolas" panose="020B0609020204030204" pitchFamily="49" charset="0"/>
              <a:cs typeface="Consolas" panose="020B0609020204030204" pitchFamily="49" charset="0"/>
            </a:endParaRPr>
          </a:p>
          <a:p>
            <a:pPr marL="90488"/>
            <a:r>
              <a:rPr lang="en-US" sz="2000" dirty="0" err="1">
                <a:solidFill>
                  <a:schemeClr val="bg1">
                    <a:lumMod val="85000"/>
                  </a:schemeClr>
                </a:solidFill>
                <a:latin typeface="Consolas" panose="020B0609020204030204" pitchFamily="49" charset="0"/>
                <a:cs typeface="Consolas" panose="020B0609020204030204" pitchFamily="49" charset="0"/>
              </a:rPr>
              <a:t>abcdef</a:t>
            </a:r>
            <a:endParaRPr lang="ru-RU" sz="2000" dirty="0">
              <a:solidFill>
                <a:schemeClr val="bg1">
                  <a:lumMod val="85000"/>
                </a:schemeClr>
              </a:solidFill>
              <a:latin typeface="Consolas" panose="020B0609020204030204" pitchFamily="49" charset="0"/>
              <a:cs typeface="Consolas" panose="020B0609020204030204" pitchFamily="49" charset="0"/>
            </a:endParaRPr>
          </a:p>
          <a:p>
            <a:pPr marL="90488"/>
            <a:r>
              <a:rPr lang="ru-RU" sz="2000" dirty="0">
                <a:solidFill>
                  <a:schemeClr val="bg1">
                    <a:lumMod val="85000"/>
                  </a:schemeClr>
                </a:solidFill>
                <a:latin typeface="Consolas" panose="020B0609020204030204" pitchFamily="49" charset="0"/>
                <a:cs typeface="Consolas" panose="020B0609020204030204" pitchFamily="49" charset="0"/>
              </a:rPr>
              <a:t>3</a:t>
            </a:r>
          </a:p>
          <a:p>
            <a:pPr marL="90488"/>
            <a:r>
              <a:rPr lang="ru-RU" sz="2000" dirty="0">
                <a:solidFill>
                  <a:schemeClr val="bg1">
                    <a:lumMod val="85000"/>
                  </a:schemeClr>
                </a:solidFill>
                <a:latin typeface="Consolas" panose="020B0609020204030204" pitchFamily="49" charset="0"/>
                <a:cs typeface="Consolas" panose="020B0609020204030204" pitchFamily="49" charset="0"/>
              </a:rPr>
              <a:t>-&gt; 6</a:t>
            </a:r>
          </a:p>
          <a:p>
            <a:pPr marL="90488"/>
            <a:r>
              <a:rPr lang="ru-RU" sz="2000" dirty="0">
                <a:solidFill>
                  <a:schemeClr val="bg1">
                    <a:lumMod val="85000"/>
                  </a:schemeClr>
                </a:solidFill>
                <a:latin typeface="Consolas" panose="020B0609020204030204" pitchFamily="49" charset="0"/>
                <a:cs typeface="Consolas" panose="020B0609020204030204" pitchFamily="49" charset="0"/>
              </a:rPr>
              <a:t>0</a:t>
            </a:r>
            <a:endParaRPr lang="en-US" sz="2000" dirty="0">
              <a:solidFill>
                <a:schemeClr val="bg1">
                  <a:lumMod val="85000"/>
                </a:schemeClr>
              </a:solidFill>
              <a:latin typeface="Consolas" panose="020B0609020204030204" pitchFamily="49" charset="0"/>
              <a:cs typeface="Consolas" panose="020B0609020204030204" pitchFamily="49" charset="0"/>
            </a:endParaRPr>
          </a:p>
          <a:p>
            <a:pPr marL="90488"/>
            <a:r>
              <a:rPr lang="en-US" sz="2000" dirty="0">
                <a:solidFill>
                  <a:schemeClr val="bg1">
                    <a:lumMod val="85000"/>
                  </a:schemeClr>
                </a:solidFill>
                <a:latin typeface="Consolas" panose="020B0609020204030204" pitchFamily="49" charset="0"/>
                <a:cs typeface="Consolas" panose="020B0609020204030204" pitchFamily="49" charset="0"/>
              </a:rPr>
              <a:t>_</a:t>
            </a:r>
            <a:endParaRPr lang="ru-RU" sz="2000" dirty="0">
              <a:solidFill>
                <a:schemeClr val="bg1">
                  <a:lumMod val="85000"/>
                </a:schemeClr>
              </a:solidFill>
              <a:latin typeface="Consolas" panose="020B0609020204030204" pitchFamily="49" charset="0"/>
              <a:cs typeface="Consolas" panose="020B0609020204030204" pitchFamily="49" charset="0"/>
            </a:endParaRPr>
          </a:p>
          <a:p>
            <a:endParaRPr lang="ru-RU" sz="2000" dirty="0">
              <a:solidFill>
                <a:schemeClr val="bg1">
                  <a:lumMod val="85000"/>
                </a:schemeClr>
              </a:solidFill>
              <a:latin typeface="Consolas" panose="020B0609020204030204" pitchFamily="49" charset="0"/>
              <a:cs typeface="Consolas" panose="020B0609020204030204" pitchFamily="49" charset="0"/>
            </a:endParaRPr>
          </a:p>
        </p:txBody>
      </p:sp>
      <p:sp>
        <p:nvSpPr>
          <p:cNvPr id="9" name="Заголовок 4"/>
          <p:cNvSpPr txBox="1">
            <a:spLocks/>
          </p:cNvSpPr>
          <p:nvPr/>
        </p:nvSpPr>
        <p:spPr>
          <a:xfrm>
            <a:off x="143508" y="-99392"/>
            <a:ext cx="8820980" cy="864096"/>
          </a:xfrm>
          <a:prstGeom prst="rect">
            <a:avLst/>
          </a:prstGeom>
        </p:spPr>
        <p:txBody>
          <a:bodyPr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b="1" dirty="0">
                <a:solidFill>
                  <a:schemeClr val="tx1">
                    <a:lumMod val="50000"/>
                    <a:lumOff val="50000"/>
                  </a:schemeClr>
                </a:solidFill>
              </a:rPr>
              <a:t>Проверка корректности введённого значения</a:t>
            </a:r>
            <a:endParaRPr lang="en-US" b="1" dirty="0">
              <a:solidFill>
                <a:schemeClr val="tx1">
                  <a:lumMod val="50000"/>
                  <a:lumOff val="50000"/>
                </a:schemeClr>
              </a:solidFill>
            </a:endParaRPr>
          </a:p>
        </p:txBody>
      </p:sp>
      <p:sp>
        <p:nvSpPr>
          <p:cNvPr id="11" name="Дата 2"/>
          <p:cNvSpPr>
            <a:spLocks noGrp="1"/>
          </p:cNvSpPr>
          <p:nvPr>
            <p:ph type="dt" sz="half" idx="2"/>
          </p:nvPr>
        </p:nvSpPr>
        <p:spPr>
          <a:xfrm>
            <a:off x="288759" y="6459786"/>
            <a:ext cx="2388406" cy="365125"/>
          </a:xfrm>
          <a:prstGeom prst="rect">
            <a:avLst/>
          </a:prstGeom>
        </p:spPr>
        <p:txBody>
          <a:bodyPr vert="horz" lIns="91440" tIns="45720" rIns="91440" bIns="45720" rtlCol="0" anchor="ctr"/>
          <a:lstStyle>
            <a:defPPr>
              <a:defRPr lang="en-US"/>
            </a:defPPr>
            <a:lvl1pPr marL="0" algn="l" defTabSz="457200" rtl="0" eaLnBrk="1" latinLnBrk="0" hangingPunct="1">
              <a:defRPr sz="1400" kern="120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tabLst>
                <a:tab pos="1347788" algn="l"/>
              </a:tabLst>
            </a:pPr>
            <a:r>
              <a:rPr lang="ru-RU" dirty="0"/>
              <a:t>Левкович Н.В.</a:t>
            </a:r>
            <a:r>
              <a:rPr lang="en-US" dirty="0"/>
              <a:t>	</a:t>
            </a:r>
            <a:r>
              <a:rPr lang="ru-RU" dirty="0"/>
              <a:t>2021/2022</a:t>
            </a:r>
          </a:p>
        </p:txBody>
      </p:sp>
      <p:sp>
        <p:nvSpPr>
          <p:cNvPr id="12" name="Нижний колонтитул 7">
            <a:extLst>
              <a:ext uri="{FF2B5EF4-FFF2-40B4-BE49-F238E27FC236}">
                <a16:creationId xmlns:a16="http://schemas.microsoft.com/office/drawing/2014/main" id="{1AD42C5A-2A9C-4C80-B246-E5391E18BB7F}"/>
              </a:ext>
            </a:extLst>
          </p:cNvPr>
          <p:cNvSpPr>
            <a:spLocks noGrp="1"/>
          </p:cNvSpPr>
          <p:nvPr>
            <p:ph type="ftr" sz="quarter" idx="11"/>
          </p:nvPr>
        </p:nvSpPr>
        <p:spPr>
          <a:xfrm>
            <a:off x="2764639" y="6459786"/>
            <a:ext cx="4543665" cy="365125"/>
          </a:xfrm>
        </p:spPr>
        <p:txBody>
          <a:bodyPr/>
          <a:lstStyle/>
          <a:p>
            <a:r>
              <a:rPr lang="ru-RU" dirty="0"/>
              <a:t>Управляющие инструкции</a:t>
            </a:r>
            <a:endParaRPr lang="en-US" dirty="0"/>
          </a:p>
        </p:txBody>
      </p:sp>
    </p:spTree>
    <p:extLst>
      <p:ext uri="{BB962C8B-B14F-4D97-AF65-F5344CB8AC3E}">
        <p14:creationId xmlns:p14="http://schemas.microsoft.com/office/powerpoint/2010/main" val="123254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txBox="1">
            <a:spLocks/>
          </p:cNvSpPr>
          <p:nvPr/>
        </p:nvSpPr>
        <p:spPr>
          <a:xfrm>
            <a:off x="179512" y="16793"/>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Сравнение циклов</a:t>
            </a:r>
          </a:p>
        </p:txBody>
      </p:sp>
      <p:graphicFrame>
        <p:nvGraphicFramePr>
          <p:cNvPr id="9" name="Таблица 8"/>
          <p:cNvGraphicFramePr>
            <a:graphicFrameLocks noGrp="1"/>
          </p:cNvGraphicFramePr>
          <p:nvPr>
            <p:extLst/>
          </p:nvPr>
        </p:nvGraphicFramePr>
        <p:xfrm>
          <a:off x="1691679" y="4581128"/>
          <a:ext cx="7128793" cy="762000"/>
        </p:xfrm>
        <a:graphic>
          <a:graphicData uri="http://schemas.openxmlformats.org/drawingml/2006/table">
            <a:tbl>
              <a:tblPr>
                <a:tableStyleId>{B301B821-A1FF-4177-AEE7-76D212191A09}</a:tableStyleId>
              </a:tblPr>
              <a:tblGrid>
                <a:gridCol w="1944217">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579121">
                <a:tc>
                  <a:txBody>
                    <a:bodyPr/>
                    <a:lstStyle/>
                    <a:p>
                      <a:r>
                        <a:rPr lang="ru-RU" sz="2200" dirty="0">
                          <a:solidFill>
                            <a:sysClr val="windowText" lastClr="000000"/>
                          </a:solidFill>
                        </a:rPr>
                        <a:t>Цикл «пока»</a:t>
                      </a:r>
                    </a:p>
                    <a:p>
                      <a:r>
                        <a:rPr lang="en-US" sz="2200" dirty="0">
                          <a:solidFill>
                            <a:sysClr val="windowText" lastClr="000000"/>
                          </a:solidFill>
                        </a:rPr>
                        <a:t>while()</a:t>
                      </a:r>
                      <a:endParaRPr lang="ru-RU" sz="2200"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2200" dirty="0">
                          <a:solidFill>
                            <a:sysClr val="windowText" lastClr="000000"/>
                          </a:solidFill>
                        </a:rPr>
                        <a:t>Цикл «до тех пор»</a:t>
                      </a:r>
                      <a:endParaRPr lang="en-US" sz="2200" dirty="0">
                        <a:solidFill>
                          <a:sysClr val="windowText" lastClr="000000"/>
                        </a:solidFill>
                      </a:endParaRPr>
                    </a:p>
                    <a:p>
                      <a:r>
                        <a:rPr lang="en-US" sz="2200" dirty="0">
                          <a:solidFill>
                            <a:sysClr val="windowText" lastClr="000000"/>
                          </a:solidFill>
                        </a:rPr>
                        <a:t>do {} while ()</a:t>
                      </a:r>
                      <a:endParaRPr lang="ru-RU" sz="2200"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2200" dirty="0">
                          <a:solidFill>
                            <a:sysClr val="windowText" lastClr="000000"/>
                          </a:solidFill>
                        </a:rPr>
                        <a:t>Цикл со счетчиком</a:t>
                      </a:r>
                      <a:endParaRPr lang="en-US" sz="2200" dirty="0">
                        <a:solidFill>
                          <a:sysClr val="windowText" lastClr="000000"/>
                        </a:solidFill>
                      </a:endParaRPr>
                    </a:p>
                    <a:p>
                      <a:r>
                        <a:rPr lang="en-US" sz="2200" dirty="0">
                          <a:solidFill>
                            <a:sysClr val="windowText" lastClr="000000"/>
                          </a:solidFill>
                        </a:rPr>
                        <a:t>for(;;)</a:t>
                      </a:r>
                      <a:endParaRPr lang="ru-RU" sz="2200"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7" name="TextBox 6"/>
          <p:cNvSpPr txBox="1"/>
          <p:nvPr/>
        </p:nvSpPr>
        <p:spPr>
          <a:xfrm>
            <a:off x="539552" y="1196752"/>
            <a:ext cx="2592288" cy="701731"/>
          </a:xfrm>
          <a:prstGeom prst="rect">
            <a:avLst/>
          </a:prstGeom>
          <a:noFill/>
          <a:ln w="12700">
            <a:solidFill>
              <a:schemeClr val="accent2"/>
            </a:solidFill>
          </a:ln>
        </p:spPr>
        <p:txBody>
          <a:bodyPr wrap="square" rtlCol="0">
            <a:spAutoFit/>
          </a:bodyPr>
          <a:lstStyle/>
          <a:p>
            <a:pPr>
              <a:lnSpc>
                <a:spcPct val="90000"/>
              </a:lnSpc>
            </a:pPr>
            <a:r>
              <a:rPr lang="en-US" sz="2200" dirty="0">
                <a:solidFill>
                  <a:srgbClr val="0000FF"/>
                </a:solidFill>
                <a:highlight>
                  <a:srgbClr val="FFFFFF"/>
                </a:highlight>
                <a:latin typeface="Consolas" panose="020B0609020204030204" pitchFamily="49" charset="0"/>
              </a:rPr>
              <a:t>while</a:t>
            </a:r>
            <a:r>
              <a:rPr lang="en-US"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условие</a:t>
            </a:r>
            <a:r>
              <a:rPr lang="ru-RU"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    </a:t>
            </a:r>
            <a:r>
              <a:rPr lang="ru-RU" sz="2200" dirty="0">
                <a:solidFill>
                  <a:srgbClr val="880000"/>
                </a:solidFill>
                <a:highlight>
                  <a:srgbClr val="FFFFFF"/>
                </a:highlight>
                <a:latin typeface="Consolas" panose="020B0609020204030204" pitchFamily="49" charset="0"/>
              </a:rPr>
              <a:t>инструкция</a:t>
            </a:r>
            <a:r>
              <a:rPr lang="ru-RU" sz="2200" dirty="0">
                <a:solidFill>
                  <a:srgbClr val="000000"/>
                </a:solidFill>
                <a:highlight>
                  <a:srgbClr val="FFFFFF"/>
                </a:highlight>
                <a:latin typeface="Consolas" panose="020B0609020204030204" pitchFamily="49" charset="0"/>
              </a:rPr>
              <a:t>;</a:t>
            </a:r>
            <a:endParaRPr lang="en-US" sz="2200" b="1" dirty="0">
              <a:solidFill>
                <a:schemeClr val="bg2"/>
              </a:solidFill>
            </a:endParaRPr>
          </a:p>
        </p:txBody>
      </p:sp>
      <p:sp>
        <p:nvSpPr>
          <p:cNvPr id="8" name="TextBox 7"/>
          <p:cNvSpPr txBox="1"/>
          <p:nvPr/>
        </p:nvSpPr>
        <p:spPr>
          <a:xfrm>
            <a:off x="1331640" y="2060848"/>
            <a:ext cx="3024336" cy="1006429"/>
          </a:xfrm>
          <a:prstGeom prst="rect">
            <a:avLst/>
          </a:prstGeom>
          <a:noFill/>
          <a:ln w="12700">
            <a:solidFill>
              <a:schemeClr val="accent2"/>
            </a:solidFill>
          </a:ln>
        </p:spPr>
        <p:txBody>
          <a:bodyPr wrap="square" rtlCol="0">
            <a:spAutoFit/>
          </a:bodyPr>
          <a:lstStyle/>
          <a:p>
            <a:pPr>
              <a:lnSpc>
                <a:spcPct val="90000"/>
              </a:lnSpc>
            </a:pPr>
            <a:r>
              <a:rPr lang="en-US" sz="2200" dirty="0">
                <a:solidFill>
                  <a:srgbClr val="0000FF"/>
                </a:solidFill>
                <a:highlight>
                  <a:srgbClr val="FFFFFF"/>
                </a:highlight>
                <a:latin typeface="Consolas" panose="020B0609020204030204" pitchFamily="49" charset="0"/>
              </a:rPr>
              <a:t>do</a:t>
            </a:r>
            <a:endParaRPr lang="ru-RU" sz="2200" dirty="0">
              <a:solidFill>
                <a:srgbClr val="000000"/>
              </a:solidFill>
              <a:highlight>
                <a:srgbClr val="FFFFFF"/>
              </a:highlight>
              <a:latin typeface="Consolas" panose="020B0609020204030204" pitchFamily="49" charset="0"/>
            </a:endParaRPr>
          </a:p>
          <a:p>
            <a:pPr>
              <a:lnSpc>
                <a:spcPct val="90000"/>
              </a:lnSpc>
            </a:pPr>
            <a:r>
              <a:rPr lang="ru-RU" sz="2200" dirty="0">
                <a:solidFill>
                  <a:srgbClr val="000000"/>
                </a:solidFill>
                <a:highlight>
                  <a:srgbClr val="FFFFFF"/>
                </a:highlight>
                <a:latin typeface="Consolas" panose="020B0609020204030204" pitchFamily="49" charset="0"/>
              </a:rPr>
              <a:t>    </a:t>
            </a:r>
            <a:r>
              <a:rPr lang="ru-RU" sz="2200" dirty="0">
                <a:solidFill>
                  <a:srgbClr val="880000"/>
                </a:solidFill>
                <a:highlight>
                  <a:srgbClr val="FFFFFF"/>
                </a:highlight>
                <a:latin typeface="Consolas" panose="020B0609020204030204" pitchFamily="49" charset="0"/>
              </a:rPr>
              <a:t>инструкция</a:t>
            </a:r>
            <a:r>
              <a:rPr lang="ru-RU" sz="2200" dirty="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pPr>
              <a:lnSpc>
                <a:spcPct val="90000"/>
              </a:lnSpc>
            </a:pPr>
            <a:r>
              <a:rPr lang="en-US" sz="2200" dirty="0">
                <a:solidFill>
                  <a:srgbClr val="0000FF"/>
                </a:solidFill>
                <a:highlight>
                  <a:srgbClr val="FFFFFF"/>
                </a:highlight>
                <a:latin typeface="Consolas" panose="020B0609020204030204" pitchFamily="49" charset="0"/>
              </a:rPr>
              <a:t>while</a:t>
            </a:r>
            <a:r>
              <a:rPr lang="en-US"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условие</a:t>
            </a:r>
            <a:r>
              <a:rPr lang="ru-RU" sz="2200" dirty="0">
                <a:solidFill>
                  <a:srgbClr val="000000"/>
                </a:solidFill>
                <a:highlight>
                  <a:srgbClr val="FFFFFF"/>
                </a:highlight>
                <a:latin typeface="Consolas" panose="020B0609020204030204" pitchFamily="49" charset="0"/>
              </a:rPr>
              <a:t>)</a:t>
            </a:r>
            <a:r>
              <a:rPr lang="en-US" sz="2200" dirty="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p:txBody>
      </p:sp>
      <p:sp>
        <p:nvSpPr>
          <p:cNvPr id="10" name="TextBox 9"/>
          <p:cNvSpPr txBox="1"/>
          <p:nvPr/>
        </p:nvSpPr>
        <p:spPr>
          <a:xfrm>
            <a:off x="2339752" y="3212976"/>
            <a:ext cx="6408712" cy="769441"/>
          </a:xfrm>
          <a:prstGeom prst="rect">
            <a:avLst/>
          </a:prstGeom>
          <a:noFill/>
          <a:ln w="12700">
            <a:solidFill>
              <a:schemeClr val="accent2"/>
            </a:solidFill>
          </a:ln>
        </p:spPr>
        <p:txBody>
          <a:bodyPr wrap="square" rtlCol="0">
            <a:spAutoFit/>
          </a:bodyPr>
          <a:lstStyle/>
          <a:p>
            <a:r>
              <a:rPr lang="en-US" sz="2200" dirty="0">
                <a:solidFill>
                  <a:srgbClr val="0000FF"/>
                </a:solidFill>
                <a:highlight>
                  <a:srgbClr val="FFFFFF"/>
                </a:highlight>
                <a:latin typeface="Consolas" panose="020B0609020204030204" pitchFamily="49" charset="0"/>
              </a:rPr>
              <a:t>for</a:t>
            </a:r>
            <a:r>
              <a:rPr lang="en-US" sz="2200" dirty="0">
                <a:solidFill>
                  <a:srgbClr val="000000"/>
                </a:solidFill>
                <a:highlight>
                  <a:srgbClr val="FFFFFF"/>
                </a:highlight>
                <a:latin typeface="Consolas" panose="020B0609020204030204" pitchFamily="49" charset="0"/>
              </a:rPr>
              <a:t> (</a:t>
            </a:r>
            <a:r>
              <a:rPr lang="ru-RU" sz="2200" dirty="0">
                <a:solidFill>
                  <a:srgbClr val="880000"/>
                </a:solidFill>
                <a:highlight>
                  <a:srgbClr val="FFFFFF"/>
                </a:highlight>
                <a:latin typeface="Consolas" panose="020B0609020204030204" pitchFamily="49" charset="0"/>
              </a:rPr>
              <a:t>инициализация</a:t>
            </a:r>
            <a:r>
              <a:rPr lang="ru-RU"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условие</a:t>
            </a:r>
            <a:r>
              <a:rPr lang="ru-RU" sz="2200" dirty="0">
                <a:solidFill>
                  <a:srgbClr val="000000"/>
                </a:solidFill>
                <a:highlight>
                  <a:srgbClr val="FFFFFF"/>
                </a:highlight>
                <a:latin typeface="Consolas" panose="020B0609020204030204" pitchFamily="49" charset="0"/>
              </a:rPr>
              <a:t>; </a:t>
            </a:r>
            <a:r>
              <a:rPr lang="ru-RU" sz="2200" dirty="0">
                <a:solidFill>
                  <a:srgbClr val="800000"/>
                </a:solidFill>
                <a:highlight>
                  <a:srgbClr val="FFFFFF"/>
                </a:highlight>
                <a:latin typeface="Consolas" panose="020B0609020204030204" pitchFamily="49" charset="0"/>
              </a:rPr>
              <a:t>приращение</a:t>
            </a:r>
            <a:r>
              <a:rPr lang="ru-RU"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    </a:t>
            </a:r>
            <a:r>
              <a:rPr lang="ru-RU" sz="2200" dirty="0">
                <a:solidFill>
                  <a:srgbClr val="880000"/>
                </a:solidFill>
                <a:highlight>
                  <a:srgbClr val="FFFFFF"/>
                </a:highlight>
                <a:latin typeface="Consolas" panose="020B0609020204030204" pitchFamily="49" charset="0"/>
              </a:rPr>
              <a:t>инструкция</a:t>
            </a:r>
            <a:r>
              <a:rPr lang="ru-RU" sz="2200" dirty="0">
                <a:solidFill>
                  <a:srgbClr val="000000"/>
                </a:solidFill>
                <a:highlight>
                  <a:srgbClr val="FFFFFF"/>
                </a:highlight>
                <a:latin typeface="Consolas" panose="020B0609020204030204" pitchFamily="49" charset="0"/>
              </a:rPr>
              <a:t>;</a:t>
            </a:r>
            <a:endParaRPr lang="en-US" sz="2200" b="1" dirty="0">
              <a:solidFill>
                <a:schemeClr val="bg2"/>
              </a:solidFill>
            </a:endParaRPr>
          </a:p>
        </p:txBody>
      </p:sp>
      <p:sp>
        <p:nvSpPr>
          <p:cNvPr id="6" name="Дата 5"/>
          <p:cNvSpPr>
            <a:spLocks noGrp="1"/>
          </p:cNvSpPr>
          <p:nvPr>
            <p:ph type="dt" sz="half" idx="10"/>
          </p:nvPr>
        </p:nvSpPr>
        <p:spPr/>
        <p:txBody>
          <a:bodyPr/>
          <a:lstStyle/>
          <a:p>
            <a:pPr>
              <a:tabLst>
                <a:tab pos="1347788" algn="l"/>
              </a:tabLst>
            </a:pPr>
            <a:r>
              <a:rPr lang="ru-RU" dirty="0"/>
              <a:t>Левкович Н.В.	2021/2022</a:t>
            </a:r>
          </a:p>
        </p:txBody>
      </p:sp>
      <p:sp>
        <p:nvSpPr>
          <p:cNvPr id="11" name="Нижний колонтитул 10"/>
          <p:cNvSpPr>
            <a:spLocks noGrp="1"/>
          </p:cNvSpPr>
          <p:nvPr>
            <p:ph type="ftr" sz="quarter" idx="11"/>
          </p:nvPr>
        </p:nvSpPr>
        <p:spPr/>
        <p:txBody>
          <a:bodyPr/>
          <a:lstStyle/>
          <a:p>
            <a:r>
              <a:rPr lang="ru-RU"/>
              <a:t>Управляющие инструкции</a:t>
            </a:r>
            <a:endParaRPr lang="en-US" dirty="0"/>
          </a:p>
        </p:txBody>
      </p:sp>
      <p:sp>
        <p:nvSpPr>
          <p:cNvPr id="12" name="Номер слайда 11"/>
          <p:cNvSpPr>
            <a:spLocks noGrp="1"/>
          </p:cNvSpPr>
          <p:nvPr>
            <p:ph type="sldNum" sz="quarter" idx="12"/>
          </p:nvPr>
        </p:nvSpPr>
        <p:spPr/>
        <p:txBody>
          <a:bodyPr/>
          <a:lstStyle/>
          <a:p>
            <a:fld id="{35996D3A-6AFD-458C-90C1-256E03643476}" type="slidenum">
              <a:rPr lang="en-US" smtClean="0"/>
              <a:pPr/>
              <a:t>42</a:t>
            </a:fld>
            <a:endParaRPr lang="en-US" dirty="0"/>
          </a:p>
        </p:txBody>
      </p:sp>
    </p:spTree>
    <p:extLst>
      <p:ext uri="{BB962C8B-B14F-4D97-AF65-F5344CB8AC3E}">
        <p14:creationId xmlns:p14="http://schemas.microsoft.com/office/powerpoint/2010/main" val="1138245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txBox="1">
            <a:spLocks/>
          </p:cNvSpPr>
          <p:nvPr/>
        </p:nvSpPr>
        <p:spPr>
          <a:xfrm>
            <a:off x="179512" y="16793"/>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Сравнение циклов</a:t>
            </a:r>
          </a:p>
        </p:txBody>
      </p:sp>
      <p:graphicFrame>
        <p:nvGraphicFramePr>
          <p:cNvPr id="9" name="Таблица 8"/>
          <p:cNvGraphicFramePr>
            <a:graphicFrameLocks noGrp="1"/>
          </p:cNvGraphicFramePr>
          <p:nvPr>
            <p:extLst>
              <p:ext uri="{D42A27DB-BD31-4B8C-83A1-F6EECF244321}">
                <p14:modId xmlns:p14="http://schemas.microsoft.com/office/powerpoint/2010/main" val="2822744224"/>
              </p:ext>
            </p:extLst>
          </p:nvPr>
        </p:nvGraphicFramePr>
        <p:xfrm>
          <a:off x="251520" y="1052736"/>
          <a:ext cx="8640960" cy="4915918"/>
        </p:xfrm>
        <a:graphic>
          <a:graphicData uri="http://schemas.openxmlformats.org/drawingml/2006/table">
            <a:tbl>
              <a:tblPr>
                <a:tableStyleId>{B301B821-A1FF-4177-AEE7-76D212191A09}</a:tableStyleId>
              </a:tblPr>
              <a:tblGrid>
                <a:gridCol w="1872208">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2664296">
                  <a:extLst>
                    <a:ext uri="{9D8B030D-6E8A-4147-A177-3AD203B41FA5}">
                      <a16:colId xmlns:a16="http://schemas.microsoft.com/office/drawing/2014/main" val="20003"/>
                    </a:ext>
                  </a:extLst>
                </a:gridCol>
              </a:tblGrid>
              <a:tr h="801118">
                <a:tc>
                  <a:txBody>
                    <a:bodyPr/>
                    <a:lstStyle/>
                    <a:p>
                      <a:endParaRPr lang="ru-RU" sz="1800" b="1"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r>
                        <a:rPr lang="ru-RU" sz="1800" b="1" dirty="0">
                          <a:solidFill>
                            <a:sysClr val="windowText" lastClr="000000"/>
                          </a:solidFill>
                        </a:rPr>
                        <a:t>Цикл «пока»</a:t>
                      </a:r>
                    </a:p>
                    <a:p>
                      <a:r>
                        <a:rPr lang="en-US" sz="1800" b="1" dirty="0">
                          <a:solidFill>
                            <a:sysClr val="windowText" lastClr="000000"/>
                          </a:solidFill>
                        </a:rPr>
                        <a:t>while()</a:t>
                      </a:r>
                      <a:endParaRPr lang="ru-RU" sz="1800" b="1"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r>
                        <a:rPr lang="ru-RU" sz="1800" b="1" dirty="0">
                          <a:solidFill>
                            <a:sysClr val="windowText" lastClr="000000"/>
                          </a:solidFill>
                        </a:rPr>
                        <a:t>Цикл «до тех пор»</a:t>
                      </a:r>
                      <a:endParaRPr lang="en-US" sz="1800" b="1" dirty="0">
                        <a:solidFill>
                          <a:sysClr val="windowText" lastClr="000000"/>
                        </a:solidFill>
                      </a:endParaRPr>
                    </a:p>
                    <a:p>
                      <a:r>
                        <a:rPr lang="en-US" sz="1800" b="1" dirty="0">
                          <a:solidFill>
                            <a:sysClr val="windowText" lastClr="000000"/>
                          </a:solidFill>
                        </a:rPr>
                        <a:t>do {} while ()</a:t>
                      </a:r>
                      <a:endParaRPr lang="ru-RU" sz="1800" b="1"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r>
                        <a:rPr lang="ru-RU" sz="1800" b="1" dirty="0">
                          <a:solidFill>
                            <a:sysClr val="windowText" lastClr="000000"/>
                          </a:solidFill>
                        </a:rPr>
                        <a:t>Цикл со счетчиком</a:t>
                      </a:r>
                      <a:endParaRPr lang="en-US" sz="1800" b="1" dirty="0">
                        <a:solidFill>
                          <a:sysClr val="windowText" lastClr="000000"/>
                        </a:solidFill>
                      </a:endParaRPr>
                    </a:p>
                    <a:p>
                      <a:r>
                        <a:rPr lang="en-US" sz="1800" b="1" dirty="0">
                          <a:solidFill>
                            <a:sysClr val="windowText" lastClr="000000"/>
                          </a:solidFill>
                        </a:rPr>
                        <a:t>for(;;)</a:t>
                      </a:r>
                      <a:endParaRPr lang="ru-RU" sz="1800" b="1"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10179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1" u="none" strike="noStrike" cap="none" normalizeH="0" baseline="0" dirty="0">
                          <a:ln>
                            <a:noFill/>
                          </a:ln>
                          <a:solidFill>
                            <a:sysClr val="windowText" lastClr="000000"/>
                          </a:solidFill>
                          <a:effectLst/>
                        </a:rPr>
                        <a:t>инициализация переменных, управляющих условием цикла</a:t>
                      </a:r>
                      <a:endParaRPr lang="ru-RU" sz="1800" b="1"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u="none" strike="noStrike" cap="none" normalizeH="0" baseline="0" dirty="0">
                          <a:ln>
                            <a:noFill/>
                          </a:ln>
                          <a:solidFill>
                            <a:sysClr val="windowText" lastClr="000000"/>
                          </a:solidFill>
                          <a:effectLst/>
                        </a:rPr>
                        <a:t>до начала</a:t>
                      </a:r>
                      <a:r>
                        <a:rPr kumimoji="0" lang="en-US" sz="1800" u="none" strike="noStrike" cap="none" normalizeH="0" baseline="0" dirty="0">
                          <a:ln>
                            <a:noFill/>
                          </a:ln>
                          <a:solidFill>
                            <a:sysClr val="windowText" lastClr="000000"/>
                          </a:solidFill>
                          <a:effectLst/>
                        </a:rPr>
                        <a:t> </a:t>
                      </a:r>
                      <a:r>
                        <a:rPr kumimoji="0" lang="ru-RU" sz="1800" u="none" strike="noStrike" cap="none" normalizeH="0" baseline="0" dirty="0">
                          <a:ln>
                            <a:noFill/>
                          </a:ln>
                          <a:solidFill>
                            <a:sysClr val="windowText" lastClr="000000"/>
                          </a:solidFill>
                          <a:effectLst/>
                        </a:rPr>
                        <a:t>цикла</a:t>
                      </a:r>
                      <a:endParaRPr lang="ru-RU" sz="1800"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u="none" strike="noStrike" kern="1200" cap="none" normalizeH="0" baseline="0" dirty="0">
                          <a:ln>
                            <a:noFill/>
                          </a:ln>
                          <a:solidFill>
                            <a:sysClr val="windowText" lastClr="000000"/>
                          </a:solidFill>
                          <a:effectLst/>
                        </a:rPr>
                        <a:t>либо до начала цикла</a:t>
                      </a:r>
                      <a:br>
                        <a:rPr kumimoji="0" lang="ru-RU" sz="1800" u="none" strike="noStrike" kern="1200" cap="none" normalizeH="0" baseline="0" dirty="0">
                          <a:ln>
                            <a:noFill/>
                          </a:ln>
                          <a:solidFill>
                            <a:sysClr val="windowText" lastClr="000000"/>
                          </a:solidFill>
                          <a:effectLst/>
                        </a:rPr>
                      </a:br>
                      <a:r>
                        <a:rPr kumimoji="0" lang="ru-RU" sz="1800" u="none" strike="noStrike" kern="1200" cap="none" normalizeH="0" baseline="0" dirty="0">
                          <a:ln>
                            <a:noFill/>
                          </a:ln>
                          <a:solidFill>
                            <a:sysClr val="windowText" lastClr="000000"/>
                          </a:solidFill>
                          <a:effectLst/>
                        </a:rPr>
                        <a:t>либо внутри тела цикла</a:t>
                      </a:r>
                      <a:endParaRPr kumimoji="0" lang="ru-RU" sz="1800" b="0" i="0" u="none" strike="noStrike" kern="1200" cap="none" normalizeH="0" baseline="0" dirty="0">
                        <a:ln>
                          <a:noFill/>
                        </a:ln>
                        <a:solidFill>
                          <a:sysClr val="windowText" lastClr="000000"/>
                        </a:solidFill>
                        <a:effectLst/>
                        <a:latin typeface="+mn-lt"/>
                        <a:ea typeface="+mn-ea"/>
                        <a:cs typeface="Times New Roman" pitchFamily="18" charset="0"/>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u="none" strike="noStrike" kern="1200" cap="none" normalizeH="0" baseline="0" dirty="0">
                          <a:ln>
                            <a:noFill/>
                          </a:ln>
                          <a:solidFill>
                            <a:sysClr val="windowText" lastClr="000000"/>
                          </a:solidFill>
                          <a:effectLst/>
                        </a:rPr>
                        <a:t>внутри заголовка </a:t>
                      </a:r>
                      <a:r>
                        <a:rPr kumimoji="0" lang="en-US" sz="1800" u="none" strike="noStrike" kern="1200" cap="none" normalizeH="0" baseline="0" dirty="0">
                          <a:ln>
                            <a:noFill/>
                          </a:ln>
                          <a:solidFill>
                            <a:sysClr val="windowText" lastClr="000000"/>
                          </a:solidFill>
                          <a:effectLst/>
                        </a:rPr>
                        <a:t>for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u="none" strike="noStrike" kern="1200" cap="none" normalizeH="0" baseline="0" dirty="0">
                          <a:ln>
                            <a:noFill/>
                          </a:ln>
                          <a:solidFill>
                            <a:sysClr val="windowText" lastClr="000000"/>
                          </a:solidFill>
                          <a:effectLst/>
                        </a:rPr>
                        <a:t>допускается до начала цикла</a:t>
                      </a:r>
                      <a:endParaRPr lang="ru-RU" sz="1800"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683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1" u="none" strike="noStrike" kern="1200" cap="none" normalizeH="0" baseline="0" dirty="0">
                          <a:ln>
                            <a:noFill/>
                          </a:ln>
                          <a:solidFill>
                            <a:sysClr val="windowText" lastClr="000000"/>
                          </a:solidFill>
                          <a:effectLst/>
                          <a:latin typeface="+mn-lt"/>
                          <a:ea typeface="+mn-ea"/>
                          <a:cs typeface="+mn-cs"/>
                        </a:rPr>
                        <a:t>условие выполнения проверяется </a:t>
                      </a:r>
                      <a:endParaRPr lang="ru-RU" sz="1800" b="1"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u="none" strike="noStrike" kern="1200" cap="none" normalizeH="0" baseline="0" dirty="0">
                          <a:ln>
                            <a:noFill/>
                          </a:ln>
                          <a:solidFill>
                            <a:sysClr val="windowText" lastClr="000000"/>
                          </a:solidFill>
                          <a:effectLst/>
                          <a:latin typeface="+mn-lt"/>
                          <a:ea typeface="+mn-ea"/>
                          <a:cs typeface="+mn-cs"/>
                        </a:rPr>
                        <a:t>до выполнения каждой итерации цикла</a:t>
                      </a:r>
                      <a:endParaRPr kumimoji="0" lang="ru-RU" sz="1800" b="0" i="0" u="none" strike="noStrike" kern="1200" cap="none" normalizeH="0" baseline="0" dirty="0">
                        <a:ln>
                          <a:noFill/>
                        </a:ln>
                        <a:solidFill>
                          <a:sysClr val="windowText" lastClr="000000"/>
                        </a:solidFill>
                        <a:effectLst/>
                        <a:latin typeface="+mn-lt"/>
                        <a:ea typeface="+mn-ea"/>
                        <a:cs typeface="Times New Roman" pitchFamily="18" charset="0"/>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u="none" strike="noStrike" kern="1200" cap="none" normalizeH="0" baseline="0" dirty="0">
                          <a:ln>
                            <a:noFill/>
                          </a:ln>
                          <a:solidFill>
                            <a:sysClr val="windowText" lastClr="000000"/>
                          </a:solidFill>
                          <a:effectLst/>
                          <a:latin typeface="+mn-lt"/>
                          <a:ea typeface="+mn-ea"/>
                          <a:cs typeface="+mn-cs"/>
                        </a:rPr>
                        <a:t>после выполнения каждой итерации цикла</a:t>
                      </a:r>
                      <a:endParaRPr kumimoji="0" lang="ru-RU" sz="1800" b="0" i="0" u="none" strike="noStrike" kern="1200" cap="none" normalizeH="0" baseline="0" dirty="0">
                        <a:ln>
                          <a:noFill/>
                        </a:ln>
                        <a:solidFill>
                          <a:sysClr val="windowText" lastClr="000000"/>
                        </a:solidFill>
                        <a:effectLst/>
                        <a:latin typeface="+mn-lt"/>
                        <a:ea typeface="+mn-ea"/>
                        <a:cs typeface="Times New Roman" pitchFamily="18" charset="0"/>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u="none" strike="noStrike" kern="1200" cap="none" normalizeH="0" baseline="0" dirty="0">
                          <a:ln>
                            <a:noFill/>
                          </a:ln>
                          <a:solidFill>
                            <a:sysClr val="windowText" lastClr="000000"/>
                          </a:solidFill>
                          <a:effectLst/>
                          <a:latin typeface="+mn-lt"/>
                          <a:ea typeface="+mn-ea"/>
                          <a:cs typeface="+mn-cs"/>
                        </a:rPr>
                        <a:t>до выполнения каждой итерации цикла</a:t>
                      </a:r>
                      <a:endParaRPr kumimoji="0" lang="ru-RU" sz="1800" b="0" i="0" u="none" strike="noStrike" kern="1200" cap="none" normalizeH="0" baseline="0" dirty="0">
                        <a:ln>
                          <a:noFill/>
                        </a:ln>
                        <a:solidFill>
                          <a:sysClr val="windowText" lastClr="000000"/>
                        </a:solidFill>
                        <a:effectLst/>
                        <a:latin typeface="+mn-lt"/>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u="none" strike="noStrike" kern="1200" cap="none" normalizeH="0" baseline="0" dirty="0">
                        <a:ln>
                          <a:noFill/>
                        </a:ln>
                        <a:solidFill>
                          <a:sysClr val="windowText" lastClr="000000"/>
                        </a:solidFill>
                        <a:effectLst/>
                        <a:latin typeface="+mn-lt"/>
                        <a:ea typeface="+mn-ea"/>
                        <a:cs typeface="+mn-cs"/>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1483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1" u="none" strike="noStrike" kern="1200" cap="none" normalizeH="0" baseline="0" dirty="0">
                          <a:ln>
                            <a:noFill/>
                          </a:ln>
                          <a:solidFill>
                            <a:sysClr val="windowText" lastClr="000000"/>
                          </a:solidFill>
                          <a:effectLst/>
                        </a:rPr>
                        <a:t>изменение переменных определяющих условие цикла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1" u="none" strike="noStrike" kern="1200" cap="none" normalizeH="0" baseline="0" dirty="0">
                          <a:ln>
                            <a:noFill/>
                          </a:ln>
                          <a:solidFill>
                            <a:sysClr val="windowText" lastClr="000000"/>
                          </a:solidFill>
                          <a:effectLst/>
                          <a:latin typeface="+mn-lt"/>
                          <a:ea typeface="+mn-ea"/>
                          <a:cs typeface="+mn-cs"/>
                        </a:rPr>
                        <a:t>производится</a:t>
                      </a: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u="none" strike="noStrike" kern="1200" cap="none" normalizeH="0" baseline="0" dirty="0">
                          <a:ln>
                            <a:noFill/>
                          </a:ln>
                          <a:solidFill>
                            <a:sysClr val="windowText" lastClr="000000"/>
                          </a:solidFill>
                          <a:effectLst/>
                        </a:rPr>
                        <a:t>внутри тела цикла</a:t>
                      </a:r>
                      <a:endParaRPr kumimoji="0" lang="ru-RU" sz="1800" u="none" strike="noStrike" kern="1200" cap="none" normalizeH="0" baseline="0" dirty="0">
                        <a:ln>
                          <a:noFill/>
                        </a:ln>
                        <a:solidFill>
                          <a:sysClr val="windowText" lastClr="000000"/>
                        </a:solidFill>
                        <a:effectLst/>
                        <a:latin typeface="+mn-lt"/>
                        <a:ea typeface="+mn-ea"/>
                        <a:cs typeface="+mn-cs"/>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u="none" strike="noStrike" kern="1200" cap="none" normalizeH="0" baseline="0" dirty="0">
                          <a:ln>
                            <a:noFill/>
                          </a:ln>
                          <a:solidFill>
                            <a:sysClr val="windowText" lastClr="000000"/>
                          </a:solidFill>
                          <a:effectLst/>
                        </a:rPr>
                        <a:t>внутри тела цикла</a:t>
                      </a:r>
                      <a:endParaRPr kumimoji="0" lang="ru-RU" sz="1800" u="none" strike="noStrike" kern="1200" cap="none" normalizeH="0" baseline="0" dirty="0">
                        <a:ln>
                          <a:noFill/>
                        </a:ln>
                        <a:solidFill>
                          <a:sysClr val="windowText" lastClr="000000"/>
                        </a:solidFill>
                        <a:effectLst/>
                        <a:latin typeface="+mn-lt"/>
                        <a:ea typeface="+mn-ea"/>
                        <a:cs typeface="+mn-cs"/>
                      </a:endParaRPr>
                    </a:p>
                    <a:p>
                      <a:endParaRPr lang="ru-RU" sz="1800"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tab pos="0" algn="l"/>
                        </a:tabLst>
                        <a:defRPr/>
                      </a:pPr>
                      <a:r>
                        <a:rPr kumimoji="0" lang="ru-RU" sz="1800" u="none" strike="noStrike" kern="1200" cap="none" normalizeH="0" baseline="0" dirty="0">
                          <a:ln>
                            <a:noFill/>
                          </a:ln>
                          <a:solidFill>
                            <a:sysClr val="windowText" lastClr="000000"/>
                          </a:solidFill>
                          <a:effectLst/>
                          <a:latin typeface="+mn-lt"/>
                          <a:ea typeface="+mn-ea"/>
                          <a:cs typeface="+mn-cs"/>
                        </a:rPr>
                        <a:t>в заголовке цикла</a:t>
                      </a:r>
                      <a:br>
                        <a:rPr kumimoji="0" lang="ru-RU" sz="1800" u="none" strike="noStrike" kern="1200" cap="none" normalizeH="0" baseline="0" dirty="0">
                          <a:ln>
                            <a:noFill/>
                          </a:ln>
                          <a:solidFill>
                            <a:sysClr val="windowText" lastClr="000000"/>
                          </a:solidFill>
                          <a:effectLst/>
                          <a:latin typeface="+mn-lt"/>
                          <a:ea typeface="+mn-ea"/>
                          <a:cs typeface="+mn-cs"/>
                        </a:rPr>
                      </a:br>
                      <a:endParaRPr kumimoji="0" lang="ru-RU" sz="1800" u="none" strike="noStrike" kern="1200" cap="none" normalizeH="0" baseline="0" dirty="0">
                        <a:ln>
                          <a:noFill/>
                        </a:ln>
                        <a:solidFill>
                          <a:sysClr val="windowText" lastClr="000000"/>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tab pos="0" algn="l"/>
                        </a:tabLst>
                        <a:defRPr/>
                      </a:pPr>
                      <a:r>
                        <a:rPr kumimoji="0" lang="ru-RU" sz="1800" u="none" strike="noStrike" kern="1200" cap="none" normalizeH="0" baseline="0" dirty="0">
                          <a:ln>
                            <a:noFill/>
                          </a:ln>
                          <a:solidFill>
                            <a:sysClr val="windowText" lastClr="000000"/>
                          </a:solidFill>
                          <a:effectLst/>
                          <a:latin typeface="+mn-lt"/>
                          <a:ea typeface="+mn-ea"/>
                          <a:cs typeface="+mn-cs"/>
                        </a:rPr>
                        <a:t>* Изменение в теле цикла значений переменных, стоящих в его заголовке нежелательно</a:t>
                      </a: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Дата 5"/>
          <p:cNvSpPr>
            <a:spLocks noGrp="1"/>
          </p:cNvSpPr>
          <p:nvPr>
            <p:ph type="dt" sz="half" idx="10"/>
          </p:nvPr>
        </p:nvSpPr>
        <p:spPr/>
        <p:txBody>
          <a:bodyPr/>
          <a:lstStyle/>
          <a:p>
            <a:pPr>
              <a:tabLst>
                <a:tab pos="1347788" algn="l"/>
              </a:tabLst>
            </a:pPr>
            <a:r>
              <a:rPr lang="ru-RU" dirty="0"/>
              <a:t>Левкович Н.В.	2021/2022</a:t>
            </a:r>
          </a:p>
        </p:txBody>
      </p:sp>
      <p:sp>
        <p:nvSpPr>
          <p:cNvPr id="7" name="Нижний колонтитул 6"/>
          <p:cNvSpPr>
            <a:spLocks noGrp="1"/>
          </p:cNvSpPr>
          <p:nvPr>
            <p:ph type="ftr" sz="quarter" idx="11"/>
          </p:nvPr>
        </p:nvSpPr>
        <p:spPr/>
        <p:txBody>
          <a:bodyPr/>
          <a:lstStyle/>
          <a:p>
            <a:r>
              <a:rPr lang="ru-RU"/>
              <a:t>Управляющие инструкции</a:t>
            </a:r>
            <a:endParaRPr lang="en-US" dirty="0"/>
          </a:p>
        </p:txBody>
      </p:sp>
      <p:sp>
        <p:nvSpPr>
          <p:cNvPr id="8" name="Номер слайда 7"/>
          <p:cNvSpPr>
            <a:spLocks noGrp="1"/>
          </p:cNvSpPr>
          <p:nvPr>
            <p:ph type="sldNum" sz="quarter" idx="12"/>
          </p:nvPr>
        </p:nvSpPr>
        <p:spPr/>
        <p:txBody>
          <a:bodyPr/>
          <a:lstStyle/>
          <a:p>
            <a:fld id="{35996D3A-6AFD-458C-90C1-256E03643476}" type="slidenum">
              <a:rPr lang="en-US" smtClean="0"/>
              <a:pPr/>
              <a:t>43</a:t>
            </a:fld>
            <a:endParaRPr lang="en-US" dirty="0"/>
          </a:p>
        </p:txBody>
      </p:sp>
    </p:spTree>
    <p:extLst>
      <p:ext uri="{BB962C8B-B14F-4D97-AF65-F5344CB8AC3E}">
        <p14:creationId xmlns:p14="http://schemas.microsoft.com/office/powerpoint/2010/main" val="3732373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txBox="1">
            <a:spLocks/>
          </p:cNvSpPr>
          <p:nvPr/>
        </p:nvSpPr>
        <p:spPr>
          <a:xfrm>
            <a:off x="179512" y="16793"/>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Сравнение циклов</a:t>
            </a:r>
          </a:p>
        </p:txBody>
      </p:sp>
      <p:graphicFrame>
        <p:nvGraphicFramePr>
          <p:cNvPr id="9" name="Таблица 8"/>
          <p:cNvGraphicFramePr>
            <a:graphicFrameLocks noGrp="1"/>
          </p:cNvGraphicFramePr>
          <p:nvPr>
            <p:extLst>
              <p:ext uri="{D42A27DB-BD31-4B8C-83A1-F6EECF244321}">
                <p14:modId xmlns:p14="http://schemas.microsoft.com/office/powerpoint/2010/main" val="260083160"/>
              </p:ext>
            </p:extLst>
          </p:nvPr>
        </p:nvGraphicFramePr>
        <p:xfrm>
          <a:off x="251520" y="1052736"/>
          <a:ext cx="8663864" cy="4846320"/>
        </p:xfrm>
        <a:graphic>
          <a:graphicData uri="http://schemas.openxmlformats.org/drawingml/2006/table">
            <a:tbl>
              <a:tblPr>
                <a:tableStyleId>{B301B821-A1FF-4177-AEE7-76D212191A09}</a:tableStyleId>
              </a:tblPr>
              <a:tblGrid>
                <a:gridCol w="1512168">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gridCol w="2831216">
                  <a:extLst>
                    <a:ext uri="{9D8B030D-6E8A-4147-A177-3AD203B41FA5}">
                      <a16:colId xmlns:a16="http://schemas.microsoft.com/office/drawing/2014/main" val="20003"/>
                    </a:ext>
                  </a:extLst>
                </a:gridCol>
              </a:tblGrid>
              <a:tr h="523713">
                <a:tc>
                  <a:txBody>
                    <a:bodyPr/>
                    <a:lstStyle/>
                    <a:p>
                      <a:endParaRPr lang="ru-RU" sz="1800" b="1"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r>
                        <a:rPr lang="ru-RU" sz="1800" b="1" dirty="0">
                          <a:solidFill>
                            <a:sysClr val="windowText" lastClr="000000"/>
                          </a:solidFill>
                        </a:rPr>
                        <a:t>Цикл «пока»</a:t>
                      </a:r>
                    </a:p>
                    <a:p>
                      <a:r>
                        <a:rPr lang="en-US" sz="1800" b="1" dirty="0">
                          <a:solidFill>
                            <a:sysClr val="windowText" lastClr="000000"/>
                          </a:solidFill>
                        </a:rPr>
                        <a:t>while()</a:t>
                      </a:r>
                      <a:endParaRPr lang="ru-RU" sz="1800" b="1"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r>
                        <a:rPr lang="ru-RU" sz="1800" b="1" dirty="0">
                          <a:solidFill>
                            <a:sysClr val="windowText" lastClr="000000"/>
                          </a:solidFill>
                        </a:rPr>
                        <a:t>Цикл «до тех пор»</a:t>
                      </a:r>
                      <a:endParaRPr lang="en-US" sz="1800" b="1" dirty="0">
                        <a:solidFill>
                          <a:sysClr val="windowText" lastClr="000000"/>
                        </a:solidFill>
                      </a:endParaRPr>
                    </a:p>
                    <a:p>
                      <a:r>
                        <a:rPr lang="en-US" sz="1800" b="1" dirty="0">
                          <a:solidFill>
                            <a:sysClr val="windowText" lastClr="000000"/>
                          </a:solidFill>
                        </a:rPr>
                        <a:t>do {} while ()</a:t>
                      </a:r>
                      <a:endParaRPr lang="ru-RU" sz="1800" b="1" dirty="0">
                        <a:solidFill>
                          <a:sysClr val="windowText" lastClr="000000"/>
                        </a:solidFill>
                      </a:endParaRPr>
                    </a:p>
                  </a:txBody>
                  <a:tcPr marR="36000">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r>
                        <a:rPr lang="ru-RU" sz="1800" b="1" dirty="0">
                          <a:solidFill>
                            <a:sysClr val="windowText" lastClr="000000"/>
                          </a:solidFill>
                        </a:rPr>
                        <a:t>Цикл со счетчиком</a:t>
                      </a:r>
                      <a:endParaRPr lang="en-US" sz="1800" b="1" dirty="0">
                        <a:solidFill>
                          <a:sysClr val="windowText" lastClr="000000"/>
                        </a:solidFill>
                      </a:endParaRPr>
                    </a:p>
                    <a:p>
                      <a:r>
                        <a:rPr lang="en-US" sz="1800" b="1" dirty="0">
                          <a:solidFill>
                            <a:sysClr val="windowText" lastClr="000000"/>
                          </a:solidFill>
                        </a:rPr>
                        <a:t>for(;;)</a:t>
                      </a:r>
                      <a:endParaRPr lang="ru-RU" sz="1800" b="1"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473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1" u="none" strike="noStrike" cap="none" normalizeH="0" baseline="0" dirty="0">
                          <a:ln>
                            <a:noFill/>
                          </a:ln>
                          <a:effectLst/>
                        </a:rPr>
                        <a:t>цикл выполняется</a:t>
                      </a:r>
                      <a:endParaRPr lang="ru-RU" sz="1800" b="1" dirty="0"/>
                    </a:p>
                  </a:txBody>
                  <a:tcPr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800" u="none" strike="noStrike" cap="none" normalizeH="0" baseline="0" dirty="0">
                          <a:ln>
                            <a:noFill/>
                          </a:ln>
                          <a:effectLst/>
                        </a:rPr>
                        <a:t>пока условие остаётся истинным</a:t>
                      </a:r>
                      <a:endParaRPr lang="ru-RU" sz="1800" dirty="0"/>
                    </a:p>
                  </a:txBody>
                  <a:tcPr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1"/>
                  </a:ext>
                </a:extLst>
              </a:tr>
              <a:tr h="12718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1" u="none" strike="noStrike" kern="1200" cap="none" normalizeH="0" baseline="0" dirty="0">
                          <a:ln>
                            <a:noFill/>
                          </a:ln>
                          <a:solidFill>
                            <a:schemeClr val="dk1"/>
                          </a:solidFill>
                          <a:effectLst/>
                          <a:latin typeface="+mn-lt"/>
                          <a:ea typeface="+mn-ea"/>
                          <a:cs typeface="+mn-cs"/>
                        </a:rPr>
                        <a:t>цикл завершается</a:t>
                      </a:r>
                      <a:endParaRPr lang="ru-RU" sz="1800" b="1" dirty="0"/>
                    </a:p>
                  </a:txBody>
                  <a:tcPr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800" u="none" strike="noStrike" kern="1200" cap="none" normalizeH="0" baseline="0" dirty="0">
                          <a:ln>
                            <a:noFill/>
                          </a:ln>
                          <a:solidFill>
                            <a:schemeClr val="dk1"/>
                          </a:solidFill>
                          <a:effectLst/>
                          <a:latin typeface="+mn-lt"/>
                          <a:ea typeface="+mn-ea"/>
                          <a:cs typeface="+mn-cs"/>
                        </a:rPr>
                        <a:t>когда условие становится ложным</a:t>
                      </a:r>
                      <a:endParaRPr lang="ru-RU" sz="1800" dirty="0"/>
                    </a:p>
                  </a:txBody>
                  <a:tcPr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hMerge="1">
                  <a:txBody>
                    <a:bodyPr/>
                    <a:lstStyle/>
                    <a:p>
                      <a:endParaRPr lang="ru-RU"/>
                    </a:p>
                  </a:txBody>
                  <a:tcPr/>
                </a:tc>
                <a:tc>
                  <a:txBody>
                    <a:bodyPr/>
                    <a:lstStyle/>
                    <a:p>
                      <a:pPr marL="0" algn="l" defTabSz="914400" rtl="0" eaLnBrk="1" latinLnBrk="0" hangingPunct="1"/>
                      <a:r>
                        <a:rPr kumimoji="0" lang="ru-RU" sz="1800" u="none" strike="noStrike" kern="1200" cap="none" normalizeH="0" baseline="0" dirty="0">
                          <a:ln>
                            <a:noFill/>
                          </a:ln>
                          <a:solidFill>
                            <a:schemeClr val="dk1"/>
                          </a:solidFill>
                          <a:effectLst/>
                          <a:latin typeface="+mn-lt"/>
                          <a:ea typeface="+mn-ea"/>
                          <a:cs typeface="+mn-cs"/>
                        </a:rPr>
                        <a:t>Количество итераций цикла обычно определяется в заголовке</a:t>
                      </a:r>
                      <a:br>
                        <a:rPr kumimoji="0" lang="ru-RU" sz="1800" u="none" strike="noStrike" kern="1200" cap="none" normalizeH="0" baseline="0" dirty="0">
                          <a:ln>
                            <a:noFill/>
                          </a:ln>
                          <a:solidFill>
                            <a:schemeClr val="dk1"/>
                          </a:solidFill>
                          <a:effectLst/>
                          <a:latin typeface="+mn-lt"/>
                          <a:ea typeface="+mn-ea"/>
                          <a:cs typeface="+mn-cs"/>
                        </a:rPr>
                      </a:br>
                      <a:r>
                        <a:rPr kumimoji="0" lang="ru-RU" sz="1800" u="none" strike="noStrike" kern="1200" cap="none" normalizeH="0" baseline="0" dirty="0">
                          <a:ln>
                            <a:noFill/>
                          </a:ln>
                          <a:solidFill>
                            <a:schemeClr val="dk1"/>
                          </a:solidFill>
                          <a:effectLst/>
                          <a:latin typeface="+mn-lt"/>
                          <a:ea typeface="+mn-ea"/>
                          <a:cs typeface="+mn-cs"/>
                        </a:rPr>
                        <a:t>значениями нижней и  верхней границ счетчика и шага цикла</a:t>
                      </a:r>
                      <a:r>
                        <a:rPr kumimoji="0" lang="en-US" sz="1800" u="none" strike="noStrike" kern="1200" cap="none" normalizeH="0" baseline="0" dirty="0">
                          <a:ln>
                            <a:noFill/>
                          </a:ln>
                          <a:solidFill>
                            <a:schemeClr val="dk1"/>
                          </a:solidFill>
                          <a:effectLst/>
                          <a:latin typeface="+mn-lt"/>
                          <a:ea typeface="+mn-ea"/>
                          <a:cs typeface="+mn-cs"/>
                        </a:rPr>
                        <a:t> </a:t>
                      </a:r>
                      <a:r>
                        <a:rPr kumimoji="0" lang="ru-RU" sz="1800" u="none" strike="noStrike" kern="1200" cap="none" normalizeH="0" baseline="0" dirty="0">
                          <a:ln>
                            <a:noFill/>
                          </a:ln>
                          <a:solidFill>
                            <a:schemeClr val="dk1"/>
                          </a:solidFill>
                          <a:effectLst/>
                          <a:latin typeface="+mn-lt"/>
                          <a:ea typeface="+mn-ea"/>
                          <a:cs typeface="+mn-cs"/>
                        </a:rPr>
                        <a:t>(приращения)</a:t>
                      </a:r>
                    </a:p>
                  </a:txBody>
                  <a:tcPr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673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1" u="none" strike="noStrike" kern="1200" cap="none" normalizeH="0" baseline="0" dirty="0">
                          <a:ln>
                            <a:noFill/>
                          </a:ln>
                          <a:effectLst/>
                        </a:rPr>
                        <a:t>тело цикла выполнится</a:t>
                      </a:r>
                      <a:endParaRPr kumimoji="0" lang="ru-RU" sz="1800" b="1" u="none" strike="noStrike" kern="1200" cap="none" normalizeH="0" baseline="0" dirty="0">
                        <a:ln>
                          <a:noFill/>
                        </a:ln>
                        <a:solidFill>
                          <a:schemeClr val="dk1"/>
                        </a:solidFill>
                        <a:effectLst/>
                        <a:latin typeface="+mn-lt"/>
                        <a:ea typeface="+mn-ea"/>
                        <a:cs typeface="+mn-cs"/>
                      </a:endParaRPr>
                    </a:p>
                  </a:txBody>
                  <a:tcPr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u="none" strike="noStrike" kern="1200" cap="none" normalizeH="0" baseline="0" dirty="0">
                          <a:ln>
                            <a:noFill/>
                          </a:ln>
                          <a:effectLst/>
                        </a:rPr>
                        <a:t>может не выполнится</a:t>
                      </a:r>
                      <a:br>
                        <a:rPr kumimoji="0" lang="ru-RU" sz="1800" u="none" strike="noStrike" kern="1200" cap="none" normalizeH="0" baseline="0" dirty="0">
                          <a:ln>
                            <a:noFill/>
                          </a:ln>
                          <a:effectLst/>
                        </a:rPr>
                      </a:br>
                      <a:r>
                        <a:rPr kumimoji="0" lang="ru-RU" sz="1800" u="none" strike="noStrike" kern="1200" cap="none" normalizeH="0" baseline="0" dirty="0">
                          <a:ln>
                            <a:noFill/>
                          </a:ln>
                          <a:effectLst/>
                        </a:rPr>
                        <a:t>ни разу, если условие цикла ложно</a:t>
                      </a:r>
                      <a:endParaRPr kumimoji="0" lang="ru-RU" sz="1800" u="none" strike="noStrike" kern="1200" cap="none" normalizeH="0" baseline="0" dirty="0">
                        <a:ln>
                          <a:noFill/>
                        </a:ln>
                        <a:solidFill>
                          <a:schemeClr val="dk1"/>
                        </a:solidFill>
                        <a:effectLst/>
                        <a:latin typeface="+mn-lt"/>
                        <a:ea typeface="+mn-ea"/>
                        <a:cs typeface="+mn-cs"/>
                      </a:endParaRPr>
                    </a:p>
                  </a:txBody>
                  <a:tcPr marR="36000"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800" u="none" strike="noStrike" kern="1200" cap="none" normalizeH="0" baseline="0" dirty="0">
                          <a:ln>
                            <a:noFill/>
                          </a:ln>
                          <a:effectLst/>
                        </a:rPr>
                        <a:t>как минимум 1 раз</a:t>
                      </a:r>
                      <a:endParaRPr kumimoji="0" lang="ru-RU" sz="1800" u="none" strike="noStrike" kern="1200" cap="none" normalizeH="0" baseline="0" dirty="0">
                        <a:ln>
                          <a:noFill/>
                        </a:ln>
                        <a:solidFill>
                          <a:schemeClr val="dk1"/>
                        </a:solidFill>
                        <a:effectLst/>
                        <a:latin typeface="+mn-lt"/>
                        <a:ea typeface="+mn-ea"/>
                        <a:cs typeface="+mn-cs"/>
                      </a:endParaRPr>
                    </a:p>
                  </a:txBody>
                  <a:tcPr marR="72000"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u="none" strike="noStrike" kern="1200" cap="none" normalizeH="0" baseline="0" dirty="0">
                          <a:ln>
                            <a:noFill/>
                          </a:ln>
                          <a:effectLst/>
                        </a:rPr>
                        <a:t>может не выполнится</a:t>
                      </a:r>
                      <a:br>
                        <a:rPr kumimoji="0" lang="ru-RU" sz="1800" u="none" strike="noStrike" kern="1200" cap="none" normalizeH="0" baseline="0" dirty="0">
                          <a:ln>
                            <a:noFill/>
                          </a:ln>
                          <a:effectLst/>
                        </a:rPr>
                      </a:br>
                      <a:r>
                        <a:rPr kumimoji="0" lang="ru-RU" sz="1800" u="none" strike="noStrike" kern="1200" cap="none" normalizeH="0" baseline="0" dirty="0">
                          <a:ln>
                            <a:noFill/>
                          </a:ln>
                          <a:effectLst/>
                        </a:rPr>
                        <a:t>ни разу, если условие цикла ложно</a:t>
                      </a:r>
                      <a:endParaRPr kumimoji="0" lang="ru-RU" sz="1800" u="none" strike="noStrike" kern="1200" cap="none" normalizeH="0" baseline="0" dirty="0">
                        <a:ln>
                          <a:noFill/>
                        </a:ln>
                        <a:solidFill>
                          <a:schemeClr val="dk1"/>
                        </a:solidFill>
                        <a:effectLst/>
                        <a:latin typeface="+mn-lt"/>
                        <a:ea typeface="+mn-ea"/>
                        <a:cs typeface="+mn-cs"/>
                      </a:endParaRPr>
                    </a:p>
                  </a:txBody>
                  <a:tcPr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801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1" u="none" strike="noStrike" kern="1200" cap="none" normalizeH="0" baseline="0" dirty="0">
                          <a:ln>
                            <a:noFill/>
                          </a:ln>
                          <a:solidFill>
                            <a:schemeClr val="dk1"/>
                          </a:solidFill>
                          <a:effectLst/>
                          <a:latin typeface="+mn-lt"/>
                          <a:ea typeface="+mn-ea"/>
                          <a:cs typeface="+mn-cs"/>
                        </a:rPr>
                        <a:t>несколько инструкций в теле цикла</a:t>
                      </a:r>
                    </a:p>
                  </a:txBody>
                  <a:tcPr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u="none" strike="noStrike" kern="1200" cap="none" normalizeH="0" baseline="0" dirty="0">
                          <a:ln>
                            <a:noFill/>
                          </a:ln>
                          <a:solidFill>
                            <a:schemeClr val="dk1"/>
                          </a:solidFill>
                          <a:effectLst/>
                          <a:latin typeface="+mn-lt"/>
                          <a:ea typeface="+mn-ea"/>
                          <a:cs typeface="+mn-cs"/>
                        </a:rPr>
                        <a:t>Если в теле цикла требуется более одной инструкции, то необходимо использовать составную инструкцию  (операторные скобки)  </a:t>
                      </a:r>
                      <a:r>
                        <a:rPr kumimoji="0" lang="en-US" sz="1800" u="none" strike="noStrike" kern="1200" cap="none" normalizeH="0" baseline="0" dirty="0">
                          <a:ln>
                            <a:noFill/>
                          </a:ln>
                          <a:solidFill>
                            <a:schemeClr val="dk1"/>
                          </a:solidFill>
                          <a:effectLst/>
                          <a:latin typeface="+mn-lt"/>
                          <a:ea typeface="+mn-ea"/>
                          <a:cs typeface="+mn-cs"/>
                        </a:rPr>
                        <a:t>{     }</a:t>
                      </a:r>
                      <a:endParaRPr kumimoji="0" lang="ru-RU" sz="1800" u="none" strike="noStrike" kern="1200" cap="none" normalizeH="0" baseline="0" dirty="0">
                        <a:ln>
                          <a:noFill/>
                        </a:ln>
                        <a:solidFill>
                          <a:schemeClr val="dk1"/>
                        </a:solidFill>
                        <a:effectLst/>
                        <a:latin typeface="+mn-lt"/>
                        <a:ea typeface="+mn-ea"/>
                        <a:cs typeface="+mn-cs"/>
                      </a:endParaRPr>
                    </a:p>
                  </a:txBody>
                  <a:tcPr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4"/>
                  </a:ext>
                </a:extLst>
              </a:tr>
            </a:tbl>
          </a:graphicData>
        </a:graphic>
      </p:graphicFrame>
      <p:sp>
        <p:nvSpPr>
          <p:cNvPr id="6" name="Дата 5"/>
          <p:cNvSpPr>
            <a:spLocks noGrp="1"/>
          </p:cNvSpPr>
          <p:nvPr>
            <p:ph type="dt" sz="half" idx="10"/>
          </p:nvPr>
        </p:nvSpPr>
        <p:spPr/>
        <p:txBody>
          <a:bodyPr/>
          <a:lstStyle/>
          <a:p>
            <a:pPr>
              <a:tabLst>
                <a:tab pos="1347788" algn="l"/>
              </a:tabLst>
            </a:pPr>
            <a:r>
              <a:rPr lang="ru-RU" dirty="0"/>
              <a:t>Левкович Н.В.	2021/2022</a:t>
            </a:r>
          </a:p>
        </p:txBody>
      </p:sp>
      <p:sp>
        <p:nvSpPr>
          <p:cNvPr id="7" name="Нижний колонтитул 6"/>
          <p:cNvSpPr>
            <a:spLocks noGrp="1"/>
          </p:cNvSpPr>
          <p:nvPr>
            <p:ph type="ftr" sz="quarter" idx="11"/>
          </p:nvPr>
        </p:nvSpPr>
        <p:spPr/>
        <p:txBody>
          <a:bodyPr/>
          <a:lstStyle/>
          <a:p>
            <a:r>
              <a:rPr lang="ru-RU"/>
              <a:t>Управляющие инструкции</a:t>
            </a:r>
            <a:endParaRPr lang="en-US" dirty="0"/>
          </a:p>
        </p:txBody>
      </p:sp>
      <p:sp>
        <p:nvSpPr>
          <p:cNvPr id="8" name="Номер слайда 7"/>
          <p:cNvSpPr>
            <a:spLocks noGrp="1"/>
          </p:cNvSpPr>
          <p:nvPr>
            <p:ph type="sldNum" sz="quarter" idx="12"/>
          </p:nvPr>
        </p:nvSpPr>
        <p:spPr/>
        <p:txBody>
          <a:bodyPr/>
          <a:lstStyle/>
          <a:p>
            <a:fld id="{35996D3A-6AFD-458C-90C1-256E03643476}" type="slidenum">
              <a:rPr lang="en-US" smtClean="0"/>
              <a:pPr/>
              <a:t>44</a:t>
            </a:fld>
            <a:endParaRPr lang="en-US" dirty="0"/>
          </a:p>
        </p:txBody>
      </p:sp>
    </p:spTree>
    <p:extLst>
      <p:ext uri="{BB962C8B-B14F-4D97-AF65-F5344CB8AC3E}">
        <p14:creationId xmlns:p14="http://schemas.microsoft.com/office/powerpoint/2010/main" val="3186975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txBox="1">
            <a:spLocks/>
          </p:cNvSpPr>
          <p:nvPr/>
        </p:nvSpPr>
        <p:spPr>
          <a:xfrm>
            <a:off x="179512" y="16793"/>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Сравнение циклов</a:t>
            </a:r>
          </a:p>
        </p:txBody>
      </p:sp>
      <p:graphicFrame>
        <p:nvGraphicFramePr>
          <p:cNvPr id="9" name="Таблица 8"/>
          <p:cNvGraphicFramePr>
            <a:graphicFrameLocks noGrp="1"/>
          </p:cNvGraphicFramePr>
          <p:nvPr>
            <p:extLst>
              <p:ext uri="{D42A27DB-BD31-4B8C-83A1-F6EECF244321}">
                <p14:modId xmlns:p14="http://schemas.microsoft.com/office/powerpoint/2010/main" val="3188979056"/>
              </p:ext>
            </p:extLst>
          </p:nvPr>
        </p:nvGraphicFramePr>
        <p:xfrm>
          <a:off x="251520" y="1124744"/>
          <a:ext cx="8640959" cy="4748596"/>
        </p:xfrm>
        <a:graphic>
          <a:graphicData uri="http://schemas.openxmlformats.org/drawingml/2006/table">
            <a:tbl>
              <a:tblPr>
                <a:tableStyleId>{B301B821-A1FF-4177-AEE7-76D212191A09}</a:tableStyleId>
              </a:tblPr>
              <a:tblGrid>
                <a:gridCol w="1440160">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gridCol w="2592287">
                  <a:extLst>
                    <a:ext uri="{9D8B030D-6E8A-4147-A177-3AD203B41FA5}">
                      <a16:colId xmlns:a16="http://schemas.microsoft.com/office/drawing/2014/main" val="20003"/>
                    </a:ext>
                  </a:extLst>
                </a:gridCol>
              </a:tblGrid>
              <a:tr h="774241">
                <a:tc>
                  <a:txBody>
                    <a:bodyPr/>
                    <a:lstStyle/>
                    <a:p>
                      <a:endParaRPr lang="ru-RU" sz="1800" b="1"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r>
                        <a:rPr lang="ru-RU" sz="1800" b="1" dirty="0">
                          <a:solidFill>
                            <a:sysClr val="windowText" lastClr="000000"/>
                          </a:solidFill>
                        </a:rPr>
                        <a:t>Цикл «пока»</a:t>
                      </a:r>
                    </a:p>
                    <a:p>
                      <a:r>
                        <a:rPr lang="en-US" sz="1800" b="1" dirty="0">
                          <a:solidFill>
                            <a:sysClr val="windowText" lastClr="000000"/>
                          </a:solidFill>
                        </a:rPr>
                        <a:t>while()</a:t>
                      </a:r>
                      <a:endParaRPr lang="ru-RU" sz="1800" b="1"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r>
                        <a:rPr lang="ru-RU" sz="1800" b="1" dirty="0">
                          <a:solidFill>
                            <a:sysClr val="windowText" lastClr="000000"/>
                          </a:solidFill>
                        </a:rPr>
                        <a:t>Цикл «до тех пор»</a:t>
                      </a:r>
                      <a:endParaRPr lang="en-US" sz="1800" b="1" dirty="0">
                        <a:solidFill>
                          <a:sysClr val="windowText" lastClr="000000"/>
                        </a:solidFill>
                      </a:endParaRPr>
                    </a:p>
                    <a:p>
                      <a:r>
                        <a:rPr lang="en-US" sz="1800" b="1" dirty="0">
                          <a:solidFill>
                            <a:sysClr val="windowText" lastClr="000000"/>
                          </a:solidFill>
                        </a:rPr>
                        <a:t>do {} while ()</a:t>
                      </a:r>
                      <a:endParaRPr lang="ru-RU" sz="1800" b="1"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r>
                        <a:rPr lang="ru-RU" sz="1800" b="1" dirty="0">
                          <a:solidFill>
                            <a:sysClr val="windowText" lastClr="000000"/>
                          </a:solidFill>
                        </a:rPr>
                        <a:t>Цикл со счетчиком</a:t>
                      </a:r>
                      <a:endParaRPr lang="en-US" sz="1800" b="1" dirty="0">
                        <a:solidFill>
                          <a:sysClr val="windowText" lastClr="000000"/>
                        </a:solidFill>
                      </a:endParaRPr>
                    </a:p>
                    <a:p>
                      <a:r>
                        <a:rPr lang="en-US" sz="1800" b="1" dirty="0">
                          <a:solidFill>
                            <a:sysClr val="windowText" lastClr="000000"/>
                          </a:solidFill>
                        </a:rPr>
                        <a:t>for(;;)</a:t>
                      </a:r>
                      <a:endParaRPr lang="ru-RU" sz="1800" b="1" dirty="0">
                        <a:solidFill>
                          <a:sysClr val="windowText" lastClr="000000"/>
                        </a:solidFill>
                      </a:endParaRP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881943">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1" u="none" strike="noStrike" cap="none" normalizeH="0" baseline="0" dirty="0">
                          <a:ln>
                            <a:noFill/>
                          </a:ln>
                          <a:solidFill>
                            <a:sysClr val="windowText" lastClr="000000"/>
                          </a:solidFill>
                          <a:effectLst/>
                        </a:rPr>
                        <a:t>цикл обычно применяется когда</a:t>
                      </a:r>
                      <a:endParaRPr lang="ru-RU" sz="1800" b="1" dirty="0">
                        <a:solidFill>
                          <a:sysClr val="windowText" lastClr="000000"/>
                        </a:solidFill>
                      </a:endParaRPr>
                    </a:p>
                  </a:txBody>
                  <a:tcPr marL="36000" marR="36000"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174625" indent="-174625" algn="l" defTabSz="914400" rtl="0" eaLnBrk="1" latinLnBrk="0" hangingPunct="1">
                        <a:buFont typeface="Arial" pitchFamily="34" charset="0"/>
                        <a:buChar char="•"/>
                      </a:pPr>
                      <a:r>
                        <a:rPr kumimoji="0" lang="ru-RU" sz="1800" u="none" strike="noStrike" kern="1200" cap="none" normalizeH="0" baseline="0" dirty="0">
                          <a:ln>
                            <a:noFill/>
                          </a:ln>
                          <a:solidFill>
                            <a:sysClr val="windowText" lastClr="000000"/>
                          </a:solidFill>
                          <a:effectLst/>
                          <a:latin typeface="+mn-lt"/>
                          <a:ea typeface="+mn-ea"/>
                          <a:cs typeface="+mn-cs"/>
                        </a:rPr>
                        <a:t>количество итераций заранее </a:t>
                      </a:r>
                      <a:r>
                        <a:rPr kumimoji="0" lang="ru-RU" sz="1800" b="0" u="sng" strike="noStrike" kern="1200" cap="none" normalizeH="0" baseline="0" dirty="0">
                          <a:ln>
                            <a:noFill/>
                          </a:ln>
                          <a:solidFill>
                            <a:sysClr val="windowText" lastClr="000000"/>
                          </a:solidFill>
                          <a:effectLst/>
                          <a:latin typeface="+mn-lt"/>
                          <a:ea typeface="+mn-ea"/>
                          <a:cs typeface="+mn-cs"/>
                        </a:rPr>
                        <a:t>неизвестно</a:t>
                      </a: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174625" indent="-174625" algn="l" defTabSz="914400" rtl="0" eaLnBrk="1" latinLnBrk="0" hangingPunct="1">
                        <a:buFont typeface="Arial" pitchFamily="34" charset="0"/>
                        <a:buChar char="•"/>
                      </a:pPr>
                      <a:r>
                        <a:rPr kumimoji="0" lang="ru-RU" sz="1800" u="none" strike="noStrike" kern="1200" cap="none" normalizeH="0" baseline="0" dirty="0">
                          <a:ln>
                            <a:noFill/>
                          </a:ln>
                          <a:solidFill>
                            <a:sysClr val="windowText" lastClr="000000"/>
                          </a:solidFill>
                          <a:effectLst/>
                          <a:latin typeface="+mn-lt"/>
                          <a:ea typeface="+mn-ea"/>
                          <a:cs typeface="+mn-cs"/>
                        </a:rPr>
                        <a:t>количество итераций заранее </a:t>
                      </a:r>
                      <a:r>
                        <a:rPr kumimoji="0" lang="ru-RU" sz="1800" u="sng" strike="noStrike" kern="1200" cap="none" normalizeH="0" baseline="0" dirty="0">
                          <a:ln>
                            <a:noFill/>
                          </a:ln>
                          <a:solidFill>
                            <a:sysClr val="windowText" lastClr="000000"/>
                          </a:solidFill>
                          <a:effectLst/>
                          <a:latin typeface="+mn-lt"/>
                          <a:ea typeface="+mn-ea"/>
                          <a:cs typeface="+mn-cs"/>
                        </a:rPr>
                        <a:t>неизвестно</a:t>
                      </a: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174625" indent="-174625" algn="l" defTabSz="914400" rtl="0" eaLnBrk="1" latinLnBrk="0" hangingPunct="1">
                        <a:buFont typeface="Arial" pitchFamily="34" charset="0"/>
                        <a:buChar char="•"/>
                      </a:pPr>
                      <a:r>
                        <a:rPr kumimoji="0" lang="ru-RU" sz="1800" u="none" strike="noStrike" kern="1200" cap="none" normalizeH="0" baseline="0" dirty="0">
                          <a:ln>
                            <a:noFill/>
                          </a:ln>
                          <a:solidFill>
                            <a:sysClr val="windowText" lastClr="000000"/>
                          </a:solidFill>
                          <a:effectLst/>
                          <a:latin typeface="+mn-lt"/>
                          <a:ea typeface="+mn-ea"/>
                          <a:cs typeface="+mn-cs"/>
                        </a:rPr>
                        <a:t>количество итераций  </a:t>
                      </a:r>
                      <a:r>
                        <a:rPr kumimoji="0" lang="ru-RU" sz="1800" u="sng" strike="noStrike" kern="1200" cap="none" normalizeH="0" baseline="0" dirty="0">
                          <a:ln>
                            <a:noFill/>
                          </a:ln>
                          <a:solidFill>
                            <a:sysClr val="windowText" lastClr="000000"/>
                          </a:solidFill>
                          <a:effectLst/>
                          <a:latin typeface="+mn-lt"/>
                          <a:ea typeface="+mn-ea"/>
                          <a:cs typeface="+mn-cs"/>
                        </a:rPr>
                        <a:t>известно</a:t>
                      </a:r>
                      <a:r>
                        <a:rPr kumimoji="0" lang="ru-RU" sz="1800" u="none" strike="noStrike" kern="1200" cap="none" normalizeH="0" baseline="0" dirty="0">
                          <a:ln>
                            <a:noFill/>
                          </a:ln>
                          <a:solidFill>
                            <a:sysClr val="windowText" lastClr="000000"/>
                          </a:solidFill>
                          <a:effectLst/>
                          <a:latin typeface="+mn-lt"/>
                          <a:ea typeface="+mn-ea"/>
                          <a:cs typeface="+mn-cs"/>
                        </a:rPr>
                        <a:t> заранее</a:t>
                      </a: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1522674">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600" dirty="0"/>
                    </a:p>
                  </a:txBody>
                  <a:tcPr/>
                </a:tc>
                <a:tc>
                  <a:txBody>
                    <a:bodyPr/>
                    <a:lstStyle/>
                    <a:p>
                      <a:pPr marL="174625" indent="-174625" algn="l" defTabSz="914400" rtl="0" eaLnBrk="1" latinLnBrk="0" hangingPunct="1">
                        <a:buFont typeface="Arial" pitchFamily="34" charset="0"/>
                        <a:buChar char="•"/>
                      </a:pPr>
                      <a:r>
                        <a:rPr kumimoji="0" lang="ru-RU" sz="1800" u="none" strike="noStrike" kern="1200" cap="none" normalizeH="0" baseline="0" dirty="0">
                          <a:ln>
                            <a:noFill/>
                          </a:ln>
                          <a:solidFill>
                            <a:sysClr val="windowText" lastClr="000000"/>
                          </a:solidFill>
                          <a:effectLst/>
                          <a:latin typeface="+mn-lt"/>
                          <a:ea typeface="+mn-ea"/>
                          <a:cs typeface="+mn-cs"/>
                        </a:rPr>
                        <a:t>значения переменных, определяющие условие выполнения </a:t>
                      </a:r>
                      <a:r>
                        <a:rPr kumimoji="0" lang="ru-RU" sz="1800" u="sng" strike="noStrike" kern="1200" cap="none" normalizeH="0" baseline="0" dirty="0">
                          <a:ln>
                            <a:noFill/>
                          </a:ln>
                          <a:solidFill>
                            <a:sysClr val="windowText" lastClr="000000"/>
                          </a:solidFill>
                          <a:effectLst/>
                          <a:latin typeface="+mn-lt"/>
                          <a:ea typeface="+mn-ea"/>
                          <a:cs typeface="+mn-cs"/>
                        </a:rPr>
                        <a:t>известны до входа</a:t>
                      </a:r>
                      <a:r>
                        <a:rPr kumimoji="0" lang="ru-RU" sz="1800" u="none" strike="noStrike" kern="1200" cap="none" normalizeH="0" baseline="0" dirty="0">
                          <a:ln>
                            <a:noFill/>
                          </a:ln>
                          <a:solidFill>
                            <a:sysClr val="windowText" lastClr="000000"/>
                          </a:solidFill>
                          <a:effectLst/>
                          <a:latin typeface="+mn-lt"/>
                          <a:ea typeface="+mn-ea"/>
                          <a:cs typeface="+mn-cs"/>
                        </a:rPr>
                        <a:t> в цикл</a:t>
                      </a: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174625" indent="-174625" algn="l" defTabSz="914400" rtl="0" eaLnBrk="1" latinLnBrk="0" hangingPunct="1">
                        <a:buFont typeface="Arial" pitchFamily="34" charset="0"/>
                        <a:buChar char="•"/>
                      </a:pPr>
                      <a:r>
                        <a:rPr kumimoji="0" lang="ru-RU" sz="1800" u="none" strike="noStrike" kern="1200" cap="none" normalizeH="0" baseline="0" dirty="0">
                          <a:ln>
                            <a:noFill/>
                          </a:ln>
                          <a:solidFill>
                            <a:sysClr val="windowText" lastClr="000000"/>
                          </a:solidFill>
                          <a:effectLst/>
                          <a:latin typeface="+mn-lt"/>
                          <a:ea typeface="+mn-ea"/>
                          <a:cs typeface="+mn-cs"/>
                        </a:rPr>
                        <a:t>значения переменных, определяющие условие выполнения </a:t>
                      </a:r>
                      <a:r>
                        <a:rPr kumimoji="0" lang="ru-RU" sz="1800" u="sng" strike="noStrike" kern="1200" cap="none" normalizeH="0" baseline="0" dirty="0">
                          <a:ln>
                            <a:noFill/>
                          </a:ln>
                          <a:solidFill>
                            <a:sysClr val="windowText" lastClr="000000"/>
                          </a:solidFill>
                          <a:effectLst/>
                          <a:latin typeface="+mn-lt"/>
                          <a:ea typeface="+mn-ea"/>
                          <a:cs typeface="+mn-cs"/>
                        </a:rPr>
                        <a:t>вычисляются в теле</a:t>
                      </a:r>
                      <a:r>
                        <a:rPr kumimoji="0" lang="ru-RU" sz="1800" u="none" strike="noStrike" kern="1200" cap="none" normalizeH="0" baseline="0" dirty="0">
                          <a:ln>
                            <a:noFill/>
                          </a:ln>
                          <a:solidFill>
                            <a:sysClr val="windowText" lastClr="000000"/>
                          </a:solidFill>
                          <a:effectLst/>
                          <a:latin typeface="+mn-lt"/>
                          <a:ea typeface="+mn-ea"/>
                          <a:cs typeface="+mn-cs"/>
                        </a:rPr>
                        <a:t> цикла</a:t>
                      </a: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174625" indent="-174625" algn="l" defTabSz="914400" rtl="0" eaLnBrk="1" latinLnBrk="0" hangingPunct="1">
                        <a:buFont typeface="Arial" pitchFamily="34" charset="0"/>
                        <a:buChar char="•"/>
                      </a:pPr>
                      <a:r>
                        <a:rPr kumimoji="0" lang="ru-RU" sz="1800" u="none" strike="noStrike" kern="1200" cap="none" normalizeH="0" baseline="0" dirty="0">
                          <a:ln>
                            <a:noFill/>
                          </a:ln>
                          <a:solidFill>
                            <a:sysClr val="windowText" lastClr="000000"/>
                          </a:solidFill>
                          <a:effectLst/>
                          <a:latin typeface="+mn-lt"/>
                          <a:ea typeface="+mn-ea"/>
                          <a:cs typeface="+mn-cs"/>
                        </a:rPr>
                        <a:t>количество итераций задается начальным и конечным значениями переменной-счетчика и величиной приращения</a:t>
                      </a: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104827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600" u="none" strike="noStrike" kern="1200" cap="none" normalizeH="0" baseline="0" dirty="0">
                        <a:ln>
                          <a:noFill/>
                        </a:ln>
                        <a:solidFill>
                          <a:schemeClr val="dk1"/>
                        </a:solidFill>
                        <a:effectLst/>
                        <a:latin typeface="+mn-lt"/>
                        <a:ea typeface="+mn-ea"/>
                        <a:cs typeface="+mn-cs"/>
                      </a:endParaRPr>
                    </a:p>
                  </a:txBody>
                  <a:tcPr/>
                </a:tc>
                <a:tc>
                  <a:txBody>
                    <a:bodyPr/>
                    <a:lstStyle/>
                    <a:p>
                      <a:pPr marL="174625" indent="-174625" algn="l" defTabSz="914400" rtl="0" eaLnBrk="1" latinLnBrk="0" hangingPunct="1">
                        <a:buFont typeface="Arial" pitchFamily="34" charset="0"/>
                        <a:buChar char="•"/>
                      </a:pPr>
                      <a:r>
                        <a:rPr kumimoji="0" lang="ru-RU" sz="1800" u="none" strike="noStrike" kern="1200" cap="none" normalizeH="0" baseline="0" dirty="0">
                          <a:ln>
                            <a:noFill/>
                          </a:ln>
                          <a:solidFill>
                            <a:sysClr val="windowText" lastClr="000000"/>
                          </a:solidFill>
                          <a:effectLst/>
                          <a:latin typeface="+mn-lt"/>
                          <a:ea typeface="+mn-ea"/>
                          <a:cs typeface="+mn-cs"/>
                        </a:rPr>
                        <a:t>тело цикла может</a:t>
                      </a:r>
                      <a:br>
                        <a:rPr kumimoji="0" lang="ru-RU" sz="1800" u="none" strike="noStrike" kern="1200" cap="none" normalizeH="0" baseline="0" dirty="0">
                          <a:ln>
                            <a:noFill/>
                          </a:ln>
                          <a:solidFill>
                            <a:sysClr val="windowText" lastClr="000000"/>
                          </a:solidFill>
                          <a:effectLst/>
                          <a:latin typeface="+mn-lt"/>
                          <a:ea typeface="+mn-ea"/>
                          <a:cs typeface="+mn-cs"/>
                        </a:rPr>
                      </a:br>
                      <a:r>
                        <a:rPr kumimoji="0" lang="ru-RU" sz="1800" u="none" strike="noStrike" kern="1200" cap="none" normalizeH="0" baseline="0" dirty="0">
                          <a:ln>
                            <a:noFill/>
                          </a:ln>
                          <a:solidFill>
                            <a:sysClr val="windowText" lastClr="000000"/>
                          </a:solidFill>
                          <a:effectLst/>
                          <a:latin typeface="+mn-lt"/>
                          <a:ea typeface="+mn-ea"/>
                          <a:cs typeface="+mn-cs"/>
                        </a:rPr>
                        <a:t>не исполниться ни разу</a:t>
                      </a: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174625" indent="-174625" algn="l" defTabSz="914400" rtl="0" eaLnBrk="1" latinLnBrk="0" hangingPunct="1">
                        <a:buFont typeface="Arial" pitchFamily="34" charset="0"/>
                        <a:buChar char="•"/>
                      </a:pPr>
                      <a:r>
                        <a:rPr kumimoji="0" lang="ru-RU" sz="1800" u="none" strike="noStrike" kern="1200" cap="none" normalizeH="0" baseline="0" dirty="0">
                          <a:ln>
                            <a:noFill/>
                          </a:ln>
                          <a:solidFill>
                            <a:sysClr val="windowText" lastClr="000000"/>
                          </a:solidFill>
                          <a:effectLst/>
                          <a:latin typeface="+mn-lt"/>
                          <a:ea typeface="+mn-ea"/>
                          <a:cs typeface="+mn-cs"/>
                        </a:rPr>
                        <a:t>тело цикла должно выполниться хотя бы один раз</a:t>
                      </a: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174625" indent="-174625" algn="l" defTabSz="914400" rtl="0" eaLnBrk="1" latinLnBrk="0" hangingPunct="1">
                        <a:buFont typeface="Arial" pitchFamily="34" charset="0"/>
                        <a:buChar char="•"/>
                      </a:pPr>
                      <a:r>
                        <a:rPr kumimoji="0" lang="ru-RU" sz="1800" u="none" strike="noStrike" kern="1200" cap="none" normalizeH="0" baseline="0" dirty="0">
                          <a:ln>
                            <a:noFill/>
                          </a:ln>
                          <a:solidFill>
                            <a:sysClr val="windowText" lastClr="000000"/>
                          </a:solidFill>
                          <a:effectLst/>
                          <a:latin typeface="+mn-lt"/>
                          <a:ea typeface="+mn-ea"/>
                          <a:cs typeface="+mn-cs"/>
                        </a:rPr>
                        <a:t>тело цикла может не исполниться ни разу</a:t>
                      </a:r>
                    </a:p>
                  </a:txBody>
                  <a:tcP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Дата 5"/>
          <p:cNvSpPr>
            <a:spLocks noGrp="1"/>
          </p:cNvSpPr>
          <p:nvPr>
            <p:ph type="dt" sz="half" idx="10"/>
          </p:nvPr>
        </p:nvSpPr>
        <p:spPr/>
        <p:txBody>
          <a:bodyPr/>
          <a:lstStyle/>
          <a:p>
            <a:pPr>
              <a:tabLst>
                <a:tab pos="1347788" algn="l"/>
              </a:tabLst>
            </a:pPr>
            <a:r>
              <a:rPr lang="ru-RU" dirty="0"/>
              <a:t>Левкович Н.В.	2021/2022</a:t>
            </a:r>
          </a:p>
        </p:txBody>
      </p:sp>
      <p:sp>
        <p:nvSpPr>
          <p:cNvPr id="7" name="Нижний колонтитул 6"/>
          <p:cNvSpPr>
            <a:spLocks noGrp="1"/>
          </p:cNvSpPr>
          <p:nvPr>
            <p:ph type="ftr" sz="quarter" idx="11"/>
          </p:nvPr>
        </p:nvSpPr>
        <p:spPr/>
        <p:txBody>
          <a:bodyPr/>
          <a:lstStyle/>
          <a:p>
            <a:r>
              <a:rPr lang="ru-RU"/>
              <a:t>Управляющие инструкции</a:t>
            </a:r>
            <a:endParaRPr lang="en-US" dirty="0"/>
          </a:p>
        </p:txBody>
      </p:sp>
      <p:sp>
        <p:nvSpPr>
          <p:cNvPr id="8" name="Номер слайда 7"/>
          <p:cNvSpPr>
            <a:spLocks noGrp="1"/>
          </p:cNvSpPr>
          <p:nvPr>
            <p:ph type="sldNum" sz="quarter" idx="12"/>
          </p:nvPr>
        </p:nvSpPr>
        <p:spPr/>
        <p:txBody>
          <a:bodyPr/>
          <a:lstStyle/>
          <a:p>
            <a:fld id="{35996D3A-6AFD-458C-90C1-256E03643476}" type="slidenum">
              <a:rPr lang="en-US" smtClean="0"/>
              <a:pPr/>
              <a:t>45</a:t>
            </a:fld>
            <a:endParaRPr lang="en-US" dirty="0"/>
          </a:p>
        </p:txBody>
      </p:sp>
    </p:spTree>
    <p:extLst>
      <p:ext uri="{BB962C8B-B14F-4D97-AF65-F5344CB8AC3E}">
        <p14:creationId xmlns:p14="http://schemas.microsoft.com/office/powerpoint/2010/main" val="3576734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txBox="1">
            <a:spLocks/>
          </p:cNvSpPr>
          <p:nvPr/>
        </p:nvSpPr>
        <p:spPr>
          <a:xfrm>
            <a:off x="179512" y="16793"/>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Сравнение циклов</a:t>
            </a:r>
          </a:p>
        </p:txBody>
      </p:sp>
      <p:sp>
        <p:nvSpPr>
          <p:cNvPr id="7" name="TextBox 6"/>
          <p:cNvSpPr txBox="1"/>
          <p:nvPr/>
        </p:nvSpPr>
        <p:spPr>
          <a:xfrm>
            <a:off x="3059832" y="2773436"/>
            <a:ext cx="3024336" cy="1311128"/>
          </a:xfrm>
          <a:prstGeom prst="rect">
            <a:avLst/>
          </a:prstGeom>
          <a:noFill/>
          <a:ln w="12700">
            <a:solidFill>
              <a:schemeClr val="accent2"/>
            </a:solidFill>
          </a:ln>
        </p:spPr>
        <p:txBody>
          <a:bodyPr wrap="square" rtlCol="0">
            <a:spAutoFit/>
          </a:bodyPr>
          <a:lstStyle/>
          <a:p>
            <a:pPr>
              <a:lnSpc>
                <a:spcPct val="90000"/>
              </a:lnSpc>
            </a:pPr>
            <a:r>
              <a:rPr lang="en-US" sz="2200" dirty="0">
                <a:solidFill>
                  <a:srgbClr val="0000FF"/>
                </a:solidFill>
                <a:highlight>
                  <a:srgbClr val="FFFFFF"/>
                </a:highlight>
                <a:latin typeface="Consolas" panose="020B0609020204030204" pitchFamily="49" charset="0"/>
              </a:rPr>
              <a:t>int </a:t>
            </a:r>
            <a:r>
              <a:rPr lang="en-US" sz="2200" dirty="0">
                <a:solidFill>
                  <a:srgbClr val="000080"/>
                </a:solidFill>
                <a:highlight>
                  <a:srgbClr val="FFFFFF"/>
                </a:highlight>
                <a:latin typeface="Consolas" panose="020B0609020204030204" pitchFamily="49" charset="0"/>
              </a:rPr>
              <a:t>i</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0;</a:t>
            </a:r>
          </a:p>
          <a:p>
            <a:pPr>
              <a:lnSpc>
                <a:spcPct val="90000"/>
              </a:lnSpc>
            </a:pPr>
            <a:r>
              <a:rPr lang="en-US" sz="2200" dirty="0" err="1">
                <a:solidFill>
                  <a:srgbClr val="000080"/>
                </a:solidFill>
                <a:highlight>
                  <a:srgbClr val="FFFFFF"/>
                </a:highlight>
                <a:latin typeface="Consolas" panose="020B0609020204030204" pitchFamily="49" charset="0"/>
              </a:rPr>
              <a:t>cin</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&gt;&gt;</a:t>
            </a:r>
            <a:r>
              <a:rPr lang="en-US" sz="2200" dirty="0">
                <a:solidFill>
                  <a:srgbClr val="0000FF"/>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highlight>
                  <a:srgbClr val="FFFFFF"/>
                </a:highlight>
                <a:latin typeface="Consolas" panose="020B0609020204030204" pitchFamily="49" charset="0"/>
              </a:rPr>
              <a:t>;</a:t>
            </a:r>
          </a:p>
          <a:p>
            <a:pPr>
              <a:lnSpc>
                <a:spcPct val="90000"/>
              </a:lnSpc>
            </a:pPr>
            <a:r>
              <a:rPr lang="en-US" sz="2200" dirty="0">
                <a:solidFill>
                  <a:srgbClr val="0000FF"/>
                </a:solidFill>
                <a:highlight>
                  <a:srgbClr val="FFFFFF"/>
                </a:highlight>
                <a:latin typeface="Consolas" panose="020B0609020204030204" pitchFamily="49" charset="0"/>
              </a:rPr>
              <a:t>while</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&lt; 10</a:t>
            </a:r>
            <a:r>
              <a:rPr lang="ru-RU"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cout</a:t>
            </a:r>
            <a:r>
              <a:rPr lang="en-US" sz="2200" dirty="0">
                <a:solidFill>
                  <a:srgbClr val="880000"/>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&lt;&lt;</a:t>
            </a:r>
            <a:r>
              <a:rPr lang="en-US" sz="2200" dirty="0">
                <a:solidFill>
                  <a:srgbClr val="88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highlight>
                  <a:srgbClr val="FFFFFF"/>
                </a:highlight>
                <a:latin typeface="Consolas" panose="020B0609020204030204" pitchFamily="49" charset="0"/>
              </a:rPr>
              <a:t>++</a:t>
            </a:r>
            <a:r>
              <a:rPr lang="ru-RU" sz="2200" dirty="0">
                <a:highlight>
                  <a:srgbClr val="FFFFFF"/>
                </a:highlight>
                <a:latin typeface="Consolas" panose="020B0609020204030204" pitchFamily="49" charset="0"/>
              </a:rPr>
              <a:t>;</a:t>
            </a:r>
            <a:endParaRPr lang="en-US" sz="2200" b="1" dirty="0"/>
          </a:p>
        </p:txBody>
      </p:sp>
      <p:sp>
        <p:nvSpPr>
          <p:cNvPr id="6" name="Дата 5"/>
          <p:cNvSpPr>
            <a:spLocks noGrp="1"/>
          </p:cNvSpPr>
          <p:nvPr>
            <p:ph type="dt" sz="half" idx="10"/>
          </p:nvPr>
        </p:nvSpPr>
        <p:spPr/>
        <p:txBody>
          <a:bodyPr/>
          <a:lstStyle/>
          <a:p>
            <a:pPr>
              <a:tabLst>
                <a:tab pos="1347788" algn="l"/>
              </a:tabLst>
            </a:pPr>
            <a:r>
              <a:rPr lang="ru-RU" dirty="0"/>
              <a:t>Левкович Н.В.	2021/2022</a:t>
            </a:r>
          </a:p>
        </p:txBody>
      </p:sp>
      <p:sp>
        <p:nvSpPr>
          <p:cNvPr id="11" name="Нижний колонтитул 10"/>
          <p:cNvSpPr>
            <a:spLocks noGrp="1"/>
          </p:cNvSpPr>
          <p:nvPr>
            <p:ph type="ftr" sz="quarter" idx="11"/>
          </p:nvPr>
        </p:nvSpPr>
        <p:spPr/>
        <p:txBody>
          <a:bodyPr/>
          <a:lstStyle/>
          <a:p>
            <a:r>
              <a:rPr lang="ru-RU"/>
              <a:t>Управляющие инструкции</a:t>
            </a:r>
            <a:endParaRPr lang="en-US" dirty="0"/>
          </a:p>
        </p:txBody>
      </p:sp>
      <p:sp>
        <p:nvSpPr>
          <p:cNvPr id="12" name="Номер слайда 11"/>
          <p:cNvSpPr>
            <a:spLocks noGrp="1"/>
          </p:cNvSpPr>
          <p:nvPr>
            <p:ph type="sldNum" sz="quarter" idx="12"/>
          </p:nvPr>
        </p:nvSpPr>
        <p:spPr/>
        <p:txBody>
          <a:bodyPr/>
          <a:lstStyle/>
          <a:p>
            <a:fld id="{35996D3A-6AFD-458C-90C1-256E03643476}" type="slidenum">
              <a:rPr lang="en-US" smtClean="0"/>
              <a:pPr/>
              <a:t>46</a:t>
            </a:fld>
            <a:endParaRPr lang="en-US" dirty="0"/>
          </a:p>
        </p:txBody>
      </p:sp>
      <p:sp>
        <p:nvSpPr>
          <p:cNvPr id="17" name="Прямоугольник 7">
            <a:extLst>
              <a:ext uri="{FF2B5EF4-FFF2-40B4-BE49-F238E27FC236}">
                <a16:creationId xmlns:a16="http://schemas.microsoft.com/office/drawing/2014/main" id="{D83C23BF-B030-449F-8FDA-A5436F2B4005}"/>
              </a:ext>
            </a:extLst>
          </p:cNvPr>
          <p:cNvSpPr>
            <a:spLocks noChangeArrowheads="1"/>
          </p:cNvSpPr>
          <p:nvPr/>
        </p:nvSpPr>
        <p:spPr bwMode="auto">
          <a:xfrm>
            <a:off x="899592" y="1083705"/>
            <a:ext cx="734481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0" algn="ctr" eaLnBrk="1" hangingPunct="1"/>
            <a:r>
              <a:rPr lang="ru-RU" altLang="ru-RU" sz="2400" i="1" u="sng" dirty="0">
                <a:latin typeface="+mn-lt"/>
              </a:rPr>
              <a:t>Задача </a:t>
            </a:r>
            <a:endParaRPr lang="ru-RU" altLang="ru-RU" sz="2400" dirty="0">
              <a:latin typeface="+mn-lt"/>
            </a:endParaRPr>
          </a:p>
          <a:p>
            <a:pPr indent="0" algn="ctr" eaLnBrk="1" hangingPunct="1"/>
            <a:r>
              <a:rPr lang="ru-RU" altLang="ru-RU" sz="2400" b="1" dirty="0">
                <a:latin typeface="+mn-lt"/>
              </a:rPr>
              <a:t>Заменить цикл </a:t>
            </a:r>
            <a:r>
              <a:rPr lang="en-US" altLang="ru-RU" sz="2400" b="1" dirty="0">
                <a:latin typeface="+mn-lt"/>
              </a:rPr>
              <a:t>while </a:t>
            </a:r>
            <a:r>
              <a:rPr lang="ru-RU" altLang="ru-RU" sz="2400" b="1" dirty="0">
                <a:latin typeface="+mn-lt"/>
              </a:rPr>
              <a:t>в примере на цикл </a:t>
            </a:r>
            <a:r>
              <a:rPr lang="en-US" altLang="ru-RU" sz="2400" b="1" dirty="0">
                <a:latin typeface="+mn-lt"/>
              </a:rPr>
              <a:t>do-while </a:t>
            </a:r>
            <a:r>
              <a:rPr lang="ru-RU" altLang="ru-RU" sz="2400" b="1" dirty="0">
                <a:latin typeface="+mn-lt"/>
              </a:rPr>
              <a:t>так</a:t>
            </a:r>
            <a:r>
              <a:rPr lang="en-US" altLang="ru-RU" sz="2400" b="1" dirty="0">
                <a:latin typeface="+mn-lt"/>
              </a:rPr>
              <a:t>,</a:t>
            </a:r>
            <a:br>
              <a:rPr lang="en-US" altLang="ru-RU" sz="2400" b="1" dirty="0">
                <a:latin typeface="+mn-lt"/>
              </a:rPr>
            </a:br>
            <a:r>
              <a:rPr lang="ru-RU" altLang="ru-RU" sz="2400" b="1" dirty="0">
                <a:latin typeface="+mn-lt"/>
              </a:rPr>
              <a:t>чтобы программа работала аналогично</a:t>
            </a:r>
          </a:p>
        </p:txBody>
      </p:sp>
    </p:spTree>
    <p:extLst>
      <p:ext uri="{BB962C8B-B14F-4D97-AF65-F5344CB8AC3E}">
        <p14:creationId xmlns:p14="http://schemas.microsoft.com/office/powerpoint/2010/main" val="3313313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txBox="1">
            <a:spLocks/>
          </p:cNvSpPr>
          <p:nvPr/>
        </p:nvSpPr>
        <p:spPr>
          <a:xfrm>
            <a:off x="179512" y="16793"/>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Сравнение циклов</a:t>
            </a:r>
          </a:p>
        </p:txBody>
      </p:sp>
      <p:sp>
        <p:nvSpPr>
          <p:cNvPr id="6" name="Дата 5"/>
          <p:cNvSpPr>
            <a:spLocks noGrp="1"/>
          </p:cNvSpPr>
          <p:nvPr>
            <p:ph type="dt" sz="half" idx="10"/>
          </p:nvPr>
        </p:nvSpPr>
        <p:spPr/>
        <p:txBody>
          <a:bodyPr/>
          <a:lstStyle/>
          <a:p>
            <a:pPr>
              <a:tabLst>
                <a:tab pos="1347788" algn="l"/>
              </a:tabLst>
            </a:pPr>
            <a:r>
              <a:rPr lang="ru-RU" dirty="0"/>
              <a:t>Левкович Н.В.	2021/2022</a:t>
            </a:r>
          </a:p>
        </p:txBody>
      </p:sp>
      <p:sp>
        <p:nvSpPr>
          <p:cNvPr id="11" name="Нижний колонтитул 10"/>
          <p:cNvSpPr>
            <a:spLocks noGrp="1"/>
          </p:cNvSpPr>
          <p:nvPr>
            <p:ph type="ftr" sz="quarter" idx="11"/>
          </p:nvPr>
        </p:nvSpPr>
        <p:spPr/>
        <p:txBody>
          <a:bodyPr/>
          <a:lstStyle/>
          <a:p>
            <a:r>
              <a:rPr lang="ru-RU"/>
              <a:t>Управляющие инструкции</a:t>
            </a:r>
            <a:endParaRPr lang="en-US" dirty="0"/>
          </a:p>
        </p:txBody>
      </p:sp>
      <p:sp>
        <p:nvSpPr>
          <p:cNvPr id="12" name="Номер слайда 11"/>
          <p:cNvSpPr>
            <a:spLocks noGrp="1"/>
          </p:cNvSpPr>
          <p:nvPr>
            <p:ph type="sldNum" sz="quarter" idx="12"/>
          </p:nvPr>
        </p:nvSpPr>
        <p:spPr/>
        <p:txBody>
          <a:bodyPr/>
          <a:lstStyle/>
          <a:p>
            <a:fld id="{35996D3A-6AFD-458C-90C1-256E03643476}" type="slidenum">
              <a:rPr lang="en-US" smtClean="0"/>
              <a:pPr/>
              <a:t>47</a:t>
            </a:fld>
            <a:endParaRPr lang="en-US" dirty="0"/>
          </a:p>
        </p:txBody>
      </p:sp>
      <p:sp>
        <p:nvSpPr>
          <p:cNvPr id="17" name="TextBox 16">
            <a:extLst>
              <a:ext uri="{FF2B5EF4-FFF2-40B4-BE49-F238E27FC236}">
                <a16:creationId xmlns:a16="http://schemas.microsoft.com/office/drawing/2014/main" id="{D2E1CA11-F8CA-467F-9005-343EE341CE52}"/>
              </a:ext>
            </a:extLst>
          </p:cNvPr>
          <p:cNvSpPr txBox="1"/>
          <p:nvPr/>
        </p:nvSpPr>
        <p:spPr>
          <a:xfrm>
            <a:off x="3059832" y="2468737"/>
            <a:ext cx="3024336" cy="1920526"/>
          </a:xfrm>
          <a:prstGeom prst="rect">
            <a:avLst/>
          </a:prstGeom>
          <a:noFill/>
          <a:ln w="12700">
            <a:solidFill>
              <a:schemeClr val="accent2"/>
            </a:solidFill>
          </a:ln>
        </p:spPr>
        <p:txBody>
          <a:bodyPr wrap="square" rtlCol="0">
            <a:spAutoFit/>
          </a:bodyPr>
          <a:lstStyle/>
          <a:p>
            <a:pPr>
              <a:lnSpc>
                <a:spcPct val="90000"/>
              </a:lnSpc>
            </a:pPr>
            <a:r>
              <a:rPr lang="en-US" sz="2200" dirty="0">
                <a:solidFill>
                  <a:srgbClr val="0000FF"/>
                </a:solidFill>
                <a:highlight>
                  <a:srgbClr val="FFFFFF"/>
                </a:highlight>
                <a:latin typeface="Consolas" panose="020B0609020204030204" pitchFamily="49" charset="0"/>
              </a:rPr>
              <a:t>int </a:t>
            </a:r>
            <a:r>
              <a:rPr lang="en-US" sz="2200" dirty="0">
                <a:solidFill>
                  <a:srgbClr val="000080"/>
                </a:solidFill>
                <a:highlight>
                  <a:srgbClr val="FFFFFF"/>
                </a:highlight>
                <a:latin typeface="Consolas" panose="020B0609020204030204" pitchFamily="49" charset="0"/>
              </a:rPr>
              <a:t>i</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0;</a:t>
            </a:r>
          </a:p>
          <a:p>
            <a:pPr>
              <a:lnSpc>
                <a:spcPct val="90000"/>
              </a:lnSpc>
            </a:pPr>
            <a:r>
              <a:rPr lang="en-US" sz="2200" dirty="0" err="1">
                <a:solidFill>
                  <a:srgbClr val="000080"/>
                </a:solidFill>
                <a:highlight>
                  <a:srgbClr val="FFFFFF"/>
                </a:highlight>
                <a:latin typeface="Consolas" panose="020B0609020204030204" pitchFamily="49" charset="0"/>
              </a:rPr>
              <a:t>cin</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&gt;&gt;</a:t>
            </a:r>
            <a:r>
              <a:rPr lang="en-US" sz="2200" dirty="0">
                <a:solidFill>
                  <a:srgbClr val="0000FF"/>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highlight>
                  <a:srgbClr val="FFFFFF"/>
                </a:highlight>
                <a:latin typeface="Consolas" panose="020B0609020204030204" pitchFamily="49" charset="0"/>
              </a:rPr>
              <a:t>;</a:t>
            </a:r>
          </a:p>
          <a:p>
            <a:pPr>
              <a:lnSpc>
                <a:spcPct val="90000"/>
              </a:lnSpc>
            </a:pPr>
            <a:r>
              <a:rPr lang="en-US" sz="2200" dirty="0">
                <a:solidFill>
                  <a:srgbClr val="0000FF"/>
                </a:solidFill>
                <a:highlight>
                  <a:srgbClr val="FFFFFF"/>
                </a:highlight>
                <a:latin typeface="Consolas" panose="020B0609020204030204" pitchFamily="49" charset="0"/>
              </a:rPr>
              <a:t>do</a:t>
            </a:r>
            <a:endParaRPr lang="ru-RU" sz="2200" dirty="0">
              <a:solidFill>
                <a:srgbClr val="000000"/>
              </a:solidFill>
              <a:highlight>
                <a:srgbClr val="FFFFFF"/>
              </a:highlight>
              <a:latin typeface="Consolas" panose="020B0609020204030204" pitchFamily="49" charset="0"/>
            </a:endParaRPr>
          </a:p>
          <a:p>
            <a:pPr>
              <a:lnSpc>
                <a:spcPct val="90000"/>
              </a:lnSpc>
            </a:pPr>
            <a:r>
              <a:rPr lang="en-US" sz="2200" dirty="0">
                <a:solidFill>
                  <a:srgbClr val="000080"/>
                </a:solidFill>
                <a:highlight>
                  <a:srgbClr val="FFFFFF"/>
                </a:highlight>
                <a:latin typeface="Consolas" panose="020B0609020204030204" pitchFamily="49" charset="0"/>
              </a:rPr>
              <a:t>    cout</a:t>
            </a:r>
            <a:r>
              <a:rPr lang="en-US" sz="2200" dirty="0">
                <a:solidFill>
                  <a:srgbClr val="880000"/>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&lt;&lt;</a:t>
            </a:r>
            <a:r>
              <a:rPr lang="en-US" sz="2200" dirty="0">
                <a:solidFill>
                  <a:srgbClr val="88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highlight>
                  <a:srgbClr val="FFFFFF"/>
                </a:highlight>
                <a:latin typeface="Consolas" panose="020B0609020204030204" pitchFamily="49" charset="0"/>
              </a:rPr>
              <a:t>++</a:t>
            </a:r>
            <a:r>
              <a:rPr lang="ru-RU" sz="2200" dirty="0">
                <a:highlight>
                  <a:srgbClr val="FFFFFF"/>
                </a:highlight>
                <a:latin typeface="Consolas" panose="020B0609020204030204" pitchFamily="49" charset="0"/>
              </a:rPr>
              <a:t>;</a:t>
            </a:r>
            <a:endParaRPr lang="en-US" sz="2200" dirty="0">
              <a:highlight>
                <a:srgbClr val="FFFFFF"/>
              </a:highlight>
              <a:latin typeface="Consolas" panose="020B0609020204030204" pitchFamily="49" charset="0"/>
            </a:endParaRPr>
          </a:p>
          <a:p>
            <a:pPr>
              <a:lnSpc>
                <a:spcPct val="90000"/>
              </a:lnSpc>
            </a:pPr>
            <a:r>
              <a:rPr lang="en-US" sz="2200" dirty="0">
                <a:solidFill>
                  <a:srgbClr val="0000FF"/>
                </a:solidFill>
                <a:highlight>
                  <a:srgbClr val="FFFFFF"/>
                </a:highlight>
                <a:latin typeface="Consolas" panose="020B0609020204030204" pitchFamily="49" charset="0"/>
              </a:rPr>
              <a:t>while</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&lt; 10</a:t>
            </a:r>
            <a:r>
              <a:rPr lang="ru-RU" sz="2200" dirty="0">
                <a:solidFill>
                  <a:srgbClr val="000000"/>
                </a:solidFill>
                <a:highlight>
                  <a:srgbClr val="FFFFFF"/>
                </a:highlight>
                <a:latin typeface="Consolas" panose="020B0609020204030204" pitchFamily="49" charset="0"/>
              </a:rPr>
              <a:t>)</a:t>
            </a:r>
            <a:r>
              <a:rPr lang="en-US" sz="2200" dirty="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pPr>
              <a:lnSpc>
                <a:spcPct val="90000"/>
              </a:lnSpc>
            </a:pPr>
            <a:r>
              <a:rPr lang="ru-RU" sz="2200" dirty="0">
                <a:solidFill>
                  <a:srgbClr val="000000"/>
                </a:solidFill>
                <a:highlight>
                  <a:srgbClr val="FFFFFF"/>
                </a:highlight>
                <a:latin typeface="Consolas" panose="020B0609020204030204" pitchFamily="49" charset="0"/>
              </a:rPr>
              <a:t>    </a:t>
            </a:r>
            <a:endParaRPr lang="en-US" sz="2200" b="1" dirty="0"/>
          </a:p>
        </p:txBody>
      </p:sp>
      <p:sp>
        <p:nvSpPr>
          <p:cNvPr id="18" name="Прямоугольник 7">
            <a:extLst>
              <a:ext uri="{FF2B5EF4-FFF2-40B4-BE49-F238E27FC236}">
                <a16:creationId xmlns:a16="http://schemas.microsoft.com/office/drawing/2014/main" id="{95937DCB-9613-489B-9799-37AD6714E320}"/>
              </a:ext>
            </a:extLst>
          </p:cNvPr>
          <p:cNvSpPr>
            <a:spLocks noChangeArrowheads="1"/>
          </p:cNvSpPr>
          <p:nvPr/>
        </p:nvSpPr>
        <p:spPr bwMode="auto">
          <a:xfrm>
            <a:off x="827584" y="1083705"/>
            <a:ext cx="748883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0" algn="ctr" eaLnBrk="1" hangingPunct="1"/>
            <a:r>
              <a:rPr lang="ru-RU" altLang="ru-RU" sz="2400" i="1" u="sng" dirty="0">
                <a:latin typeface="+mn-lt"/>
              </a:rPr>
              <a:t>Задача </a:t>
            </a:r>
            <a:endParaRPr lang="ru-RU" altLang="ru-RU" sz="2400" dirty="0">
              <a:latin typeface="+mn-lt"/>
            </a:endParaRPr>
          </a:p>
          <a:p>
            <a:pPr indent="0" algn="ctr" eaLnBrk="1" hangingPunct="1"/>
            <a:r>
              <a:rPr lang="ru-RU" altLang="ru-RU" sz="2400" b="1" dirty="0">
                <a:latin typeface="+mn-lt"/>
              </a:rPr>
              <a:t>Заменить цикл </a:t>
            </a:r>
            <a:r>
              <a:rPr lang="en-US" altLang="ru-RU" sz="2400" b="1" dirty="0">
                <a:latin typeface="+mn-lt"/>
              </a:rPr>
              <a:t>do-while </a:t>
            </a:r>
            <a:r>
              <a:rPr lang="ru-RU" altLang="ru-RU" sz="2400" b="1" dirty="0">
                <a:latin typeface="+mn-lt"/>
              </a:rPr>
              <a:t>в примере на цикл </a:t>
            </a:r>
            <a:r>
              <a:rPr lang="en-US" altLang="ru-RU" sz="2400" b="1" dirty="0">
                <a:latin typeface="+mn-lt"/>
              </a:rPr>
              <a:t>while</a:t>
            </a:r>
            <a:r>
              <a:rPr lang="ru-RU" altLang="ru-RU" sz="2400" b="1" dirty="0">
                <a:latin typeface="+mn-lt"/>
              </a:rPr>
              <a:t> так</a:t>
            </a:r>
            <a:r>
              <a:rPr lang="en-US" altLang="ru-RU" sz="2400" b="1" dirty="0">
                <a:latin typeface="+mn-lt"/>
              </a:rPr>
              <a:t>,</a:t>
            </a:r>
            <a:br>
              <a:rPr lang="en-US" altLang="ru-RU" sz="2400" b="1" dirty="0">
                <a:latin typeface="+mn-lt"/>
              </a:rPr>
            </a:br>
            <a:r>
              <a:rPr lang="ru-RU" altLang="ru-RU" sz="2400" b="1" dirty="0">
                <a:latin typeface="+mn-lt"/>
              </a:rPr>
              <a:t>чтобы программа работала аналогично</a:t>
            </a:r>
          </a:p>
        </p:txBody>
      </p:sp>
    </p:spTree>
    <p:extLst>
      <p:ext uri="{BB962C8B-B14F-4D97-AF65-F5344CB8AC3E}">
        <p14:creationId xmlns:p14="http://schemas.microsoft.com/office/powerpoint/2010/main" val="2082890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txBox="1">
            <a:spLocks/>
          </p:cNvSpPr>
          <p:nvPr/>
        </p:nvSpPr>
        <p:spPr>
          <a:xfrm>
            <a:off x="179512" y="16793"/>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Сравнение циклов</a:t>
            </a:r>
          </a:p>
        </p:txBody>
      </p:sp>
      <p:sp>
        <p:nvSpPr>
          <p:cNvPr id="6" name="Дата 5"/>
          <p:cNvSpPr>
            <a:spLocks noGrp="1"/>
          </p:cNvSpPr>
          <p:nvPr>
            <p:ph type="dt" sz="half" idx="10"/>
          </p:nvPr>
        </p:nvSpPr>
        <p:spPr/>
        <p:txBody>
          <a:bodyPr/>
          <a:lstStyle/>
          <a:p>
            <a:pPr>
              <a:tabLst>
                <a:tab pos="1347788" algn="l"/>
              </a:tabLst>
            </a:pPr>
            <a:r>
              <a:rPr lang="ru-RU" dirty="0"/>
              <a:t>Левкович Н.В.	2021/2022</a:t>
            </a:r>
          </a:p>
        </p:txBody>
      </p:sp>
      <p:sp>
        <p:nvSpPr>
          <p:cNvPr id="11" name="Нижний колонтитул 10"/>
          <p:cNvSpPr>
            <a:spLocks noGrp="1"/>
          </p:cNvSpPr>
          <p:nvPr>
            <p:ph type="ftr" sz="quarter" idx="11"/>
          </p:nvPr>
        </p:nvSpPr>
        <p:spPr/>
        <p:txBody>
          <a:bodyPr/>
          <a:lstStyle/>
          <a:p>
            <a:r>
              <a:rPr lang="ru-RU"/>
              <a:t>Управляющие инструкции</a:t>
            </a:r>
            <a:endParaRPr lang="en-US" dirty="0"/>
          </a:p>
        </p:txBody>
      </p:sp>
      <p:sp>
        <p:nvSpPr>
          <p:cNvPr id="12" name="Номер слайда 11"/>
          <p:cNvSpPr>
            <a:spLocks noGrp="1"/>
          </p:cNvSpPr>
          <p:nvPr>
            <p:ph type="sldNum" sz="quarter" idx="12"/>
          </p:nvPr>
        </p:nvSpPr>
        <p:spPr/>
        <p:txBody>
          <a:bodyPr/>
          <a:lstStyle/>
          <a:p>
            <a:fld id="{35996D3A-6AFD-458C-90C1-256E03643476}" type="slidenum">
              <a:rPr lang="en-US" smtClean="0"/>
              <a:pPr/>
              <a:t>48</a:t>
            </a:fld>
            <a:endParaRPr lang="en-US" dirty="0"/>
          </a:p>
        </p:txBody>
      </p:sp>
      <p:sp>
        <p:nvSpPr>
          <p:cNvPr id="16" name="Прямоугольник 7">
            <a:extLst>
              <a:ext uri="{FF2B5EF4-FFF2-40B4-BE49-F238E27FC236}">
                <a16:creationId xmlns:a16="http://schemas.microsoft.com/office/drawing/2014/main" id="{017D3383-95B3-4E72-8154-74EDA412B12F}"/>
              </a:ext>
            </a:extLst>
          </p:cNvPr>
          <p:cNvSpPr>
            <a:spLocks noChangeArrowheads="1"/>
          </p:cNvSpPr>
          <p:nvPr/>
        </p:nvSpPr>
        <p:spPr bwMode="auto">
          <a:xfrm>
            <a:off x="971600" y="1083705"/>
            <a:ext cx="72007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0" algn="ctr" eaLnBrk="1" hangingPunct="1"/>
            <a:r>
              <a:rPr lang="ru-RU" altLang="ru-RU" sz="2400" i="1" u="sng" dirty="0">
                <a:latin typeface="+mn-lt"/>
              </a:rPr>
              <a:t>Задача </a:t>
            </a:r>
            <a:endParaRPr lang="ru-RU" altLang="ru-RU" sz="2400" dirty="0">
              <a:latin typeface="+mn-lt"/>
            </a:endParaRPr>
          </a:p>
          <a:p>
            <a:pPr indent="0" algn="ctr" eaLnBrk="1" hangingPunct="1"/>
            <a:r>
              <a:rPr lang="ru-RU" altLang="ru-RU" sz="2400" b="1" dirty="0">
                <a:latin typeface="+mn-lt"/>
              </a:rPr>
              <a:t>Заменить цикл </a:t>
            </a:r>
            <a:r>
              <a:rPr lang="en-US" altLang="ru-RU" sz="2400" b="1" dirty="0">
                <a:latin typeface="+mn-lt"/>
              </a:rPr>
              <a:t>for </a:t>
            </a:r>
            <a:r>
              <a:rPr lang="ru-RU" altLang="ru-RU" sz="2400" b="1" dirty="0">
                <a:latin typeface="+mn-lt"/>
              </a:rPr>
              <a:t>в примере на цикл </a:t>
            </a:r>
            <a:r>
              <a:rPr lang="en-US" altLang="ru-RU" sz="2400" b="1" dirty="0">
                <a:latin typeface="+mn-lt"/>
              </a:rPr>
              <a:t>while</a:t>
            </a:r>
            <a:r>
              <a:rPr lang="ru-RU" altLang="ru-RU" sz="2400" b="1" dirty="0">
                <a:latin typeface="+mn-lt"/>
              </a:rPr>
              <a:t> так</a:t>
            </a:r>
            <a:r>
              <a:rPr lang="en-US" altLang="ru-RU" sz="2400" b="1" dirty="0">
                <a:latin typeface="+mn-lt"/>
              </a:rPr>
              <a:t>,</a:t>
            </a:r>
            <a:br>
              <a:rPr lang="ru-RU" altLang="ru-RU" sz="2400" b="1" dirty="0">
                <a:latin typeface="+mn-lt"/>
              </a:rPr>
            </a:br>
            <a:r>
              <a:rPr lang="ru-RU" altLang="ru-RU" sz="2400" b="1" dirty="0">
                <a:latin typeface="+mn-lt"/>
              </a:rPr>
              <a:t>чтобы программа работала аналогично</a:t>
            </a:r>
          </a:p>
        </p:txBody>
      </p:sp>
      <p:sp>
        <p:nvSpPr>
          <p:cNvPr id="17" name="TextBox 16">
            <a:extLst>
              <a:ext uri="{FF2B5EF4-FFF2-40B4-BE49-F238E27FC236}">
                <a16:creationId xmlns:a16="http://schemas.microsoft.com/office/drawing/2014/main" id="{D2E1CA11-F8CA-467F-9005-343EE341CE52}"/>
              </a:ext>
            </a:extLst>
          </p:cNvPr>
          <p:cNvSpPr txBox="1"/>
          <p:nvPr/>
        </p:nvSpPr>
        <p:spPr>
          <a:xfrm>
            <a:off x="2394375" y="2739580"/>
            <a:ext cx="4355250" cy="1378839"/>
          </a:xfrm>
          <a:prstGeom prst="rect">
            <a:avLst/>
          </a:prstGeom>
          <a:noFill/>
          <a:ln w="12700">
            <a:solidFill>
              <a:schemeClr val="accent2"/>
            </a:solidFill>
          </a:ln>
        </p:spPr>
        <p:txBody>
          <a:bodyPr wrap="square" rtlCol="0">
            <a:spAutoFit/>
          </a:bodyPr>
          <a:lstStyle/>
          <a:p>
            <a:pPr>
              <a:lnSpc>
                <a:spcPct val="90000"/>
              </a:lnSpc>
            </a:pPr>
            <a:r>
              <a:rPr lang="en-US" sz="2200" dirty="0">
                <a:solidFill>
                  <a:srgbClr val="0000FF"/>
                </a:solidFill>
                <a:highlight>
                  <a:srgbClr val="FFFFFF"/>
                </a:highlight>
                <a:latin typeface="Consolas" panose="020B0609020204030204" pitchFamily="49" charset="0"/>
              </a:rPr>
              <a:t>int </a:t>
            </a:r>
            <a:r>
              <a:rPr lang="en-US" sz="2200" dirty="0">
                <a:solidFill>
                  <a:srgbClr val="000080"/>
                </a:solidFill>
                <a:highlight>
                  <a:srgbClr val="FFFFFF"/>
                </a:highlight>
                <a:latin typeface="Consolas" panose="020B0609020204030204" pitchFamily="49" charset="0"/>
              </a:rPr>
              <a:t>n</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0;</a:t>
            </a:r>
          </a:p>
          <a:p>
            <a:pPr>
              <a:lnSpc>
                <a:spcPct val="90000"/>
              </a:lnSpc>
            </a:pPr>
            <a:r>
              <a:rPr lang="en-US" sz="2200" dirty="0" err="1">
                <a:solidFill>
                  <a:srgbClr val="000080"/>
                </a:solidFill>
                <a:highlight>
                  <a:srgbClr val="FFFFFF"/>
                </a:highlight>
                <a:latin typeface="Consolas" panose="020B0609020204030204" pitchFamily="49" charset="0"/>
              </a:rPr>
              <a:t>cin</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&gt;&gt;</a:t>
            </a:r>
            <a:r>
              <a:rPr lang="en-US" sz="2200" dirty="0">
                <a:solidFill>
                  <a:srgbClr val="0000FF"/>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n</a:t>
            </a:r>
            <a:r>
              <a:rPr lang="en-US" sz="2200" dirty="0">
                <a:highlight>
                  <a:srgbClr val="FFFFFF"/>
                </a:highlight>
                <a:latin typeface="Consolas" panose="020B0609020204030204" pitchFamily="49" charset="0"/>
              </a:rPr>
              <a:t>;</a:t>
            </a:r>
          </a:p>
          <a:p>
            <a:r>
              <a:rPr lang="en-US" sz="2200" dirty="0">
                <a:solidFill>
                  <a:srgbClr val="0000FF"/>
                </a:solidFill>
                <a:highlight>
                  <a:srgbClr val="FFFFFF"/>
                </a:highlight>
                <a:latin typeface="Consolas" panose="020B0609020204030204" pitchFamily="49" charset="0"/>
              </a:rPr>
              <a:t>for</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int </a:t>
            </a:r>
            <a:r>
              <a:rPr lang="en-US" sz="2200" dirty="0">
                <a:solidFill>
                  <a:srgbClr val="000080"/>
                </a:solidFill>
                <a:highlight>
                  <a:srgbClr val="FFFFFF"/>
                </a:highlight>
                <a:latin typeface="Consolas" panose="020B0609020204030204" pitchFamily="49" charset="0"/>
              </a:rPr>
              <a:t>i</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0;</a:t>
            </a:r>
            <a:r>
              <a:rPr lang="ru-RU"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 </a:t>
            </a:r>
            <a:r>
              <a:rPr lang="en-US" sz="2200" dirty="0">
                <a:highlight>
                  <a:srgbClr val="FFFFFF"/>
                </a:highlight>
                <a:latin typeface="Consolas" panose="020B0609020204030204" pitchFamily="49" charset="0"/>
              </a:rPr>
              <a:t>&lt;</a:t>
            </a:r>
            <a:r>
              <a:rPr lang="en-US" sz="2200" dirty="0">
                <a:solidFill>
                  <a:srgbClr val="000080"/>
                </a:solidFill>
                <a:highlight>
                  <a:srgbClr val="FFFFFF"/>
                </a:highlight>
                <a:latin typeface="Consolas" panose="020B0609020204030204" pitchFamily="49" charset="0"/>
              </a:rPr>
              <a:t> n</a:t>
            </a:r>
            <a:r>
              <a:rPr lang="ru-RU"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highlight>
                  <a:srgbClr val="FFFFFF"/>
                </a:highlight>
                <a:latin typeface="Consolas" panose="020B0609020204030204" pitchFamily="49" charset="0"/>
              </a:rPr>
              <a:t>++</a:t>
            </a:r>
            <a:r>
              <a:rPr lang="ru-RU"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cout</a:t>
            </a:r>
            <a:r>
              <a:rPr lang="en-US" sz="2200" dirty="0">
                <a:solidFill>
                  <a:srgbClr val="880000"/>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&lt;&lt;</a:t>
            </a:r>
            <a:r>
              <a:rPr lang="en-US" sz="2200" dirty="0">
                <a:solidFill>
                  <a:srgbClr val="88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highlight>
                  <a:srgbClr val="FFFFFF"/>
                </a:highlight>
                <a:latin typeface="Consolas" panose="020B0609020204030204" pitchFamily="49" charset="0"/>
              </a:rPr>
              <a:t>++</a:t>
            </a:r>
            <a:r>
              <a:rPr lang="ru-RU" sz="2200" dirty="0">
                <a:solidFill>
                  <a:srgbClr val="000000"/>
                </a:solidFill>
                <a:highlight>
                  <a:srgbClr val="FFFFFF"/>
                </a:highlight>
                <a:latin typeface="Consolas" panose="020B0609020204030204" pitchFamily="49" charset="0"/>
              </a:rPr>
              <a:t>;</a:t>
            </a:r>
            <a:endParaRPr lang="en-US" sz="2200" b="1" dirty="0">
              <a:solidFill>
                <a:schemeClr val="bg2"/>
              </a:solidFill>
              <a:highlight>
                <a:srgbClr val="FFFFFF"/>
              </a:highlight>
            </a:endParaRPr>
          </a:p>
        </p:txBody>
      </p:sp>
    </p:spTree>
    <p:extLst>
      <p:ext uri="{BB962C8B-B14F-4D97-AF65-F5344CB8AC3E}">
        <p14:creationId xmlns:p14="http://schemas.microsoft.com/office/powerpoint/2010/main" val="4278873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txBox="1">
            <a:spLocks/>
          </p:cNvSpPr>
          <p:nvPr/>
        </p:nvSpPr>
        <p:spPr>
          <a:xfrm>
            <a:off x="179512" y="16793"/>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Сравнение циклов</a:t>
            </a:r>
          </a:p>
        </p:txBody>
      </p:sp>
      <p:sp>
        <p:nvSpPr>
          <p:cNvPr id="6" name="Дата 5"/>
          <p:cNvSpPr>
            <a:spLocks noGrp="1"/>
          </p:cNvSpPr>
          <p:nvPr>
            <p:ph type="dt" sz="half" idx="10"/>
          </p:nvPr>
        </p:nvSpPr>
        <p:spPr/>
        <p:txBody>
          <a:bodyPr/>
          <a:lstStyle/>
          <a:p>
            <a:pPr>
              <a:tabLst>
                <a:tab pos="1347788" algn="l"/>
              </a:tabLst>
            </a:pPr>
            <a:r>
              <a:rPr lang="ru-RU" dirty="0"/>
              <a:t>Левкович Н.В.	2021/2022</a:t>
            </a:r>
          </a:p>
        </p:txBody>
      </p:sp>
      <p:sp>
        <p:nvSpPr>
          <p:cNvPr id="11" name="Нижний колонтитул 10"/>
          <p:cNvSpPr>
            <a:spLocks noGrp="1"/>
          </p:cNvSpPr>
          <p:nvPr>
            <p:ph type="ftr" sz="quarter" idx="11"/>
          </p:nvPr>
        </p:nvSpPr>
        <p:spPr/>
        <p:txBody>
          <a:bodyPr/>
          <a:lstStyle/>
          <a:p>
            <a:r>
              <a:rPr lang="ru-RU"/>
              <a:t>Управляющие инструкции</a:t>
            </a:r>
            <a:endParaRPr lang="en-US" dirty="0"/>
          </a:p>
        </p:txBody>
      </p:sp>
      <p:sp>
        <p:nvSpPr>
          <p:cNvPr id="12" name="Номер слайда 11"/>
          <p:cNvSpPr>
            <a:spLocks noGrp="1"/>
          </p:cNvSpPr>
          <p:nvPr>
            <p:ph type="sldNum" sz="quarter" idx="12"/>
          </p:nvPr>
        </p:nvSpPr>
        <p:spPr/>
        <p:txBody>
          <a:bodyPr/>
          <a:lstStyle/>
          <a:p>
            <a:fld id="{35996D3A-6AFD-458C-90C1-256E03643476}" type="slidenum">
              <a:rPr lang="en-US" smtClean="0"/>
              <a:pPr/>
              <a:t>49</a:t>
            </a:fld>
            <a:endParaRPr lang="en-US" dirty="0"/>
          </a:p>
        </p:txBody>
      </p:sp>
      <p:sp>
        <p:nvSpPr>
          <p:cNvPr id="17" name="TextBox 16">
            <a:extLst>
              <a:ext uri="{FF2B5EF4-FFF2-40B4-BE49-F238E27FC236}">
                <a16:creationId xmlns:a16="http://schemas.microsoft.com/office/drawing/2014/main" id="{D2E1CA11-F8CA-467F-9005-343EE341CE52}"/>
              </a:ext>
            </a:extLst>
          </p:cNvPr>
          <p:cNvSpPr txBox="1"/>
          <p:nvPr/>
        </p:nvSpPr>
        <p:spPr>
          <a:xfrm>
            <a:off x="3150459" y="2728802"/>
            <a:ext cx="2771074" cy="2529923"/>
          </a:xfrm>
          <a:prstGeom prst="rect">
            <a:avLst/>
          </a:prstGeom>
          <a:noFill/>
          <a:ln w="12700">
            <a:solidFill>
              <a:schemeClr val="accent2"/>
            </a:solidFill>
          </a:ln>
        </p:spPr>
        <p:txBody>
          <a:bodyPr wrap="square" rtlCol="0">
            <a:spAutoFit/>
          </a:bodyPr>
          <a:lstStyle/>
          <a:p>
            <a:pPr>
              <a:lnSpc>
                <a:spcPct val="90000"/>
              </a:lnSpc>
            </a:pPr>
            <a:r>
              <a:rPr lang="en-US" sz="2200" dirty="0">
                <a:solidFill>
                  <a:srgbClr val="0000FF"/>
                </a:solidFill>
                <a:highlight>
                  <a:srgbClr val="FFFFFF"/>
                </a:highlight>
                <a:latin typeface="Consolas" panose="020B0609020204030204" pitchFamily="49" charset="0"/>
              </a:rPr>
              <a:t>int </a:t>
            </a:r>
            <a:r>
              <a:rPr lang="en-US" sz="2200" dirty="0">
                <a:solidFill>
                  <a:srgbClr val="000080"/>
                </a:solidFill>
                <a:highlight>
                  <a:srgbClr val="FFFFFF"/>
                </a:highlight>
                <a:latin typeface="Consolas" panose="020B0609020204030204" pitchFamily="49" charset="0"/>
              </a:rPr>
              <a:t>i</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0;</a:t>
            </a:r>
          </a:p>
          <a:p>
            <a:pPr>
              <a:lnSpc>
                <a:spcPct val="90000"/>
              </a:lnSpc>
            </a:pPr>
            <a:r>
              <a:rPr lang="en-US" sz="2200" dirty="0">
                <a:solidFill>
                  <a:srgbClr val="0000FF"/>
                </a:solidFill>
                <a:highlight>
                  <a:srgbClr val="FFFFFF"/>
                </a:highlight>
                <a:latin typeface="Consolas" panose="020B0609020204030204" pitchFamily="49" charset="0"/>
              </a:rPr>
              <a:t>int </a:t>
            </a:r>
            <a:r>
              <a:rPr lang="en-US" sz="2200" dirty="0">
                <a:solidFill>
                  <a:srgbClr val="000080"/>
                </a:solidFill>
                <a:highlight>
                  <a:srgbClr val="FFFFFF"/>
                </a:highlight>
                <a:latin typeface="Consolas" panose="020B0609020204030204" pitchFamily="49" charset="0"/>
              </a:rPr>
              <a:t>j</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1;</a:t>
            </a:r>
          </a:p>
          <a:p>
            <a:pPr>
              <a:lnSpc>
                <a:spcPct val="90000"/>
              </a:lnSpc>
            </a:pPr>
            <a:r>
              <a:rPr lang="en-US" sz="2200" dirty="0">
                <a:solidFill>
                  <a:srgbClr val="0000FF"/>
                </a:solidFill>
                <a:highlight>
                  <a:srgbClr val="FFFFFF"/>
                </a:highlight>
                <a:latin typeface="Consolas" panose="020B0609020204030204" pitchFamily="49" charset="0"/>
              </a:rPr>
              <a:t>while</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&lt; 100</a:t>
            </a:r>
            <a:r>
              <a:rPr lang="ru-RU" sz="2200" dirty="0">
                <a:solidFill>
                  <a:srgbClr val="000000"/>
                </a:solidFill>
                <a:highlight>
                  <a:srgbClr val="FFFFFF"/>
                </a:highlight>
                <a:latin typeface="Consolas" panose="020B0609020204030204" pitchFamily="49" charset="0"/>
              </a:rPr>
              <a:t>)</a:t>
            </a:r>
          </a:p>
          <a:p>
            <a:pPr>
              <a:lnSpc>
                <a:spcPct val="90000"/>
              </a:lnSpc>
            </a:pPr>
            <a:r>
              <a:rPr lang="en-US" sz="2200" dirty="0">
                <a:solidFill>
                  <a:srgbClr val="000000"/>
                </a:solidFill>
                <a:highlight>
                  <a:srgbClr val="FFFFFF"/>
                </a:highlight>
                <a:latin typeface="Consolas" panose="020B0609020204030204" pitchFamily="49" charset="0"/>
              </a:rPr>
              <a:t>{</a:t>
            </a:r>
          </a:p>
          <a:p>
            <a:pPr>
              <a:lnSpc>
                <a:spcPct val="90000"/>
              </a:lnSpc>
            </a:pPr>
            <a:r>
              <a:rPr lang="en-US" sz="2200" dirty="0">
                <a:solidFill>
                  <a:srgbClr val="000080"/>
                </a:solidFill>
                <a:highlight>
                  <a:srgbClr val="FFFFFF"/>
                </a:highlight>
                <a:latin typeface="Consolas" panose="020B0609020204030204" pitchFamily="49" charset="0"/>
              </a:rPr>
              <a:t>    cout</a:t>
            </a:r>
            <a:r>
              <a:rPr lang="en-US" sz="2200" dirty="0">
                <a:solidFill>
                  <a:srgbClr val="880000"/>
                </a:solidFill>
                <a:highlight>
                  <a:srgbClr val="FFFFFF"/>
                </a:highlight>
                <a:latin typeface="Consolas" panose="020B0609020204030204" pitchFamily="49" charset="0"/>
              </a:rPr>
              <a:t> </a:t>
            </a:r>
            <a:r>
              <a:rPr lang="en-US" sz="2200" dirty="0">
                <a:highlight>
                  <a:srgbClr val="FFFFFF"/>
                </a:highlight>
                <a:latin typeface="Consolas" panose="020B0609020204030204" pitchFamily="49" charset="0"/>
              </a:rPr>
              <a:t>&lt;&lt;</a:t>
            </a:r>
            <a:r>
              <a:rPr lang="en-US" sz="2200" dirty="0">
                <a:solidFill>
                  <a:srgbClr val="88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ru-RU" sz="2200" dirty="0">
                <a:highlight>
                  <a:srgbClr val="FFFFFF"/>
                </a:highlight>
                <a:latin typeface="Consolas" panose="020B0609020204030204" pitchFamily="49" charset="0"/>
              </a:rPr>
              <a:t>;</a:t>
            </a:r>
            <a:endParaRPr lang="en-US" sz="2200" dirty="0">
              <a:highlight>
                <a:srgbClr val="FFFFFF"/>
              </a:highlight>
              <a:latin typeface="Consolas" panose="020B0609020204030204" pitchFamily="49" charset="0"/>
            </a:endParaRP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j </a:t>
            </a:r>
            <a:r>
              <a:rPr lang="en-US" sz="2200" dirty="0">
                <a:highlight>
                  <a:srgbClr val="FFFFFF"/>
                </a:highlight>
                <a:latin typeface="Consolas" panose="020B0609020204030204" pitchFamily="49" charset="0"/>
              </a:rPr>
              <a:t>=</a:t>
            </a:r>
            <a:r>
              <a:rPr lang="en-US" sz="2200" dirty="0">
                <a:solidFill>
                  <a:srgbClr val="000080"/>
                </a:solidFill>
                <a:highlight>
                  <a:srgbClr val="FFFFFF"/>
                </a:highlight>
                <a:latin typeface="Consolas" panose="020B0609020204030204" pitchFamily="49" charset="0"/>
              </a:rPr>
              <a:t> i </a:t>
            </a:r>
            <a:r>
              <a:rPr lang="en-US" sz="2200" dirty="0">
                <a:highlight>
                  <a:srgbClr val="FFFFFF"/>
                </a:highlight>
                <a:latin typeface="Consolas" panose="020B0609020204030204" pitchFamily="49" charset="0"/>
              </a:rPr>
              <a:t>+</a:t>
            </a:r>
            <a:r>
              <a:rPr lang="en-US" sz="2200" dirty="0">
                <a:solidFill>
                  <a:srgbClr val="000080"/>
                </a:solidFill>
                <a:highlight>
                  <a:srgbClr val="FFFFFF"/>
                </a:highlight>
                <a:latin typeface="Consolas" panose="020B0609020204030204" pitchFamily="49" charset="0"/>
              </a:rPr>
              <a:t> j</a:t>
            </a:r>
            <a:r>
              <a:rPr lang="en-US" sz="2200" dirty="0">
                <a:highlight>
                  <a:srgbClr val="FFFFFF"/>
                </a:highlight>
                <a:latin typeface="Consolas" panose="020B0609020204030204" pitchFamily="49" charset="0"/>
              </a:rPr>
              <a:t>;</a:t>
            </a:r>
          </a:p>
          <a:p>
            <a:pPr>
              <a:lnSpc>
                <a:spcPct val="90000"/>
              </a:lnSpc>
            </a:pPr>
            <a:r>
              <a:rPr lang="en-US" sz="2200" dirty="0">
                <a:solidFill>
                  <a:srgbClr val="000080"/>
                </a:solidFill>
                <a:highlight>
                  <a:srgbClr val="FFFFFF"/>
                </a:highlight>
                <a:latin typeface="Consolas" panose="020B0609020204030204" pitchFamily="49" charset="0"/>
              </a:rPr>
              <a:t>    i </a:t>
            </a:r>
            <a:r>
              <a:rPr lang="en-US" sz="2200" dirty="0">
                <a:highlight>
                  <a:srgbClr val="FFFFFF"/>
                </a:highlight>
                <a:latin typeface="Consolas" panose="020B0609020204030204" pitchFamily="49" charset="0"/>
              </a:rPr>
              <a:t>=</a:t>
            </a:r>
            <a:r>
              <a:rPr lang="en-US" sz="2200" dirty="0">
                <a:solidFill>
                  <a:srgbClr val="000080"/>
                </a:solidFill>
                <a:highlight>
                  <a:srgbClr val="FFFFFF"/>
                </a:highlight>
                <a:latin typeface="Consolas" panose="020B0609020204030204" pitchFamily="49" charset="0"/>
              </a:rPr>
              <a:t> j </a:t>
            </a:r>
            <a:r>
              <a:rPr lang="en-US" sz="2200" dirty="0">
                <a:highlight>
                  <a:srgbClr val="FFFFFF"/>
                </a:highlight>
                <a:latin typeface="Consolas" panose="020B0609020204030204" pitchFamily="49" charset="0"/>
              </a:rPr>
              <a:t>–</a:t>
            </a:r>
            <a:r>
              <a:rPr lang="en-US" sz="2200" dirty="0">
                <a:solidFill>
                  <a:srgbClr val="000080"/>
                </a:solidFill>
                <a:highlight>
                  <a:srgbClr val="FFFFFF"/>
                </a:highlight>
                <a:latin typeface="Consolas" panose="020B0609020204030204" pitchFamily="49" charset="0"/>
              </a:rPr>
              <a:t> i</a:t>
            </a:r>
            <a:r>
              <a:rPr lang="en-US" sz="2200" dirty="0">
                <a:highlight>
                  <a:srgbClr val="FFFFFF"/>
                </a:highlight>
                <a:latin typeface="Consolas" panose="020B0609020204030204" pitchFamily="49" charset="0"/>
              </a:rPr>
              <a:t>;</a:t>
            </a:r>
          </a:p>
          <a:p>
            <a:pPr>
              <a:lnSpc>
                <a:spcPct val="90000"/>
              </a:lnSpc>
            </a:pPr>
            <a:r>
              <a:rPr lang="en-US" sz="2200" b="1" dirty="0">
                <a:highlight>
                  <a:srgbClr val="FFFFFF"/>
                </a:highlight>
                <a:latin typeface="Consolas" panose="020B0609020204030204" pitchFamily="49" charset="0"/>
              </a:rPr>
              <a:t>}</a:t>
            </a:r>
            <a:endParaRPr lang="en-US" sz="2200" b="1" dirty="0">
              <a:highlight>
                <a:srgbClr val="FFFFFF"/>
              </a:highlight>
            </a:endParaRPr>
          </a:p>
        </p:txBody>
      </p:sp>
      <p:sp>
        <p:nvSpPr>
          <p:cNvPr id="2" name="Прямоугольник 1">
            <a:extLst>
              <a:ext uri="{FF2B5EF4-FFF2-40B4-BE49-F238E27FC236}">
                <a16:creationId xmlns:a16="http://schemas.microsoft.com/office/drawing/2014/main" id="{459DD6A9-3702-418E-9029-46C0F9C964CA}"/>
              </a:ext>
            </a:extLst>
          </p:cNvPr>
          <p:cNvSpPr/>
          <p:nvPr/>
        </p:nvSpPr>
        <p:spPr>
          <a:xfrm>
            <a:off x="7704347" y="2270590"/>
            <a:ext cx="1275123" cy="4032448"/>
          </a:xfrm>
          <a:prstGeom prst="rect">
            <a:avLst/>
          </a:prstGeom>
          <a:solidFill>
            <a:schemeClr val="tx1"/>
          </a:solidFill>
        </p:spPr>
        <p:txBody>
          <a:bodyPr wrap="square" tIns="0" bIns="0">
            <a:noAutofit/>
          </a:bodyPr>
          <a:lstStyle/>
          <a:p>
            <a:r>
              <a:rPr lang="ru-RU" sz="2200" dirty="0">
                <a:solidFill>
                  <a:schemeClr val="bg1">
                    <a:lumMod val="85000"/>
                  </a:schemeClr>
                </a:solidFill>
                <a:highlight>
                  <a:srgbClr val="000000"/>
                </a:highlight>
                <a:latin typeface="Consolas" panose="020B0609020204030204" pitchFamily="49" charset="0"/>
              </a:rPr>
              <a:t>0</a:t>
            </a:r>
          </a:p>
          <a:p>
            <a:r>
              <a:rPr lang="ru-RU" sz="2200" dirty="0">
                <a:solidFill>
                  <a:schemeClr val="bg1">
                    <a:lumMod val="85000"/>
                  </a:schemeClr>
                </a:solidFill>
                <a:highlight>
                  <a:srgbClr val="000000"/>
                </a:highlight>
                <a:latin typeface="Consolas" panose="020B0609020204030204" pitchFamily="49" charset="0"/>
              </a:rPr>
              <a:t>1</a:t>
            </a:r>
          </a:p>
          <a:p>
            <a:r>
              <a:rPr lang="ru-RU" sz="2200" dirty="0">
                <a:solidFill>
                  <a:schemeClr val="bg1">
                    <a:lumMod val="85000"/>
                  </a:schemeClr>
                </a:solidFill>
                <a:highlight>
                  <a:srgbClr val="000000"/>
                </a:highlight>
                <a:latin typeface="Consolas" panose="020B0609020204030204" pitchFamily="49" charset="0"/>
              </a:rPr>
              <a:t>1</a:t>
            </a:r>
          </a:p>
          <a:p>
            <a:r>
              <a:rPr lang="ru-RU" sz="2200" dirty="0">
                <a:solidFill>
                  <a:schemeClr val="bg1">
                    <a:lumMod val="85000"/>
                  </a:schemeClr>
                </a:solidFill>
                <a:highlight>
                  <a:srgbClr val="000000"/>
                </a:highlight>
                <a:latin typeface="Consolas" panose="020B0609020204030204" pitchFamily="49" charset="0"/>
              </a:rPr>
              <a:t>2</a:t>
            </a:r>
          </a:p>
          <a:p>
            <a:r>
              <a:rPr lang="ru-RU" sz="2200" dirty="0">
                <a:solidFill>
                  <a:schemeClr val="bg1">
                    <a:lumMod val="85000"/>
                  </a:schemeClr>
                </a:solidFill>
                <a:highlight>
                  <a:srgbClr val="000000"/>
                </a:highlight>
                <a:latin typeface="Consolas" panose="020B0609020204030204" pitchFamily="49" charset="0"/>
              </a:rPr>
              <a:t>3</a:t>
            </a:r>
          </a:p>
          <a:p>
            <a:r>
              <a:rPr lang="ru-RU" sz="2200" dirty="0">
                <a:solidFill>
                  <a:schemeClr val="bg1">
                    <a:lumMod val="85000"/>
                  </a:schemeClr>
                </a:solidFill>
                <a:highlight>
                  <a:srgbClr val="000000"/>
                </a:highlight>
                <a:latin typeface="Consolas" panose="020B0609020204030204" pitchFamily="49" charset="0"/>
              </a:rPr>
              <a:t>5</a:t>
            </a:r>
          </a:p>
          <a:p>
            <a:r>
              <a:rPr lang="ru-RU" sz="2200" dirty="0">
                <a:solidFill>
                  <a:schemeClr val="bg1">
                    <a:lumMod val="85000"/>
                  </a:schemeClr>
                </a:solidFill>
                <a:highlight>
                  <a:srgbClr val="000000"/>
                </a:highlight>
                <a:latin typeface="Consolas" panose="020B0609020204030204" pitchFamily="49" charset="0"/>
              </a:rPr>
              <a:t>8</a:t>
            </a:r>
          </a:p>
          <a:p>
            <a:r>
              <a:rPr lang="ru-RU" sz="2200" dirty="0">
                <a:solidFill>
                  <a:schemeClr val="bg1">
                    <a:lumMod val="85000"/>
                  </a:schemeClr>
                </a:solidFill>
                <a:highlight>
                  <a:srgbClr val="000000"/>
                </a:highlight>
                <a:latin typeface="Consolas" panose="020B0609020204030204" pitchFamily="49" charset="0"/>
              </a:rPr>
              <a:t>13</a:t>
            </a:r>
          </a:p>
          <a:p>
            <a:r>
              <a:rPr lang="ru-RU" sz="2200" dirty="0">
                <a:solidFill>
                  <a:schemeClr val="bg1">
                    <a:lumMod val="85000"/>
                  </a:schemeClr>
                </a:solidFill>
                <a:highlight>
                  <a:srgbClr val="000000"/>
                </a:highlight>
                <a:latin typeface="Consolas" panose="020B0609020204030204" pitchFamily="49" charset="0"/>
              </a:rPr>
              <a:t>21</a:t>
            </a:r>
          </a:p>
          <a:p>
            <a:r>
              <a:rPr lang="ru-RU" sz="2200" dirty="0">
                <a:solidFill>
                  <a:schemeClr val="bg1">
                    <a:lumMod val="85000"/>
                  </a:schemeClr>
                </a:solidFill>
                <a:highlight>
                  <a:srgbClr val="000000"/>
                </a:highlight>
                <a:latin typeface="Consolas" panose="020B0609020204030204" pitchFamily="49" charset="0"/>
              </a:rPr>
              <a:t>34</a:t>
            </a:r>
          </a:p>
          <a:p>
            <a:r>
              <a:rPr lang="ru-RU" sz="2200" dirty="0">
                <a:solidFill>
                  <a:schemeClr val="bg1">
                    <a:lumMod val="85000"/>
                  </a:schemeClr>
                </a:solidFill>
                <a:highlight>
                  <a:srgbClr val="000000"/>
                </a:highlight>
                <a:latin typeface="Consolas" panose="020B0609020204030204" pitchFamily="49" charset="0"/>
              </a:rPr>
              <a:t>55</a:t>
            </a:r>
          </a:p>
          <a:p>
            <a:r>
              <a:rPr lang="ru-RU" sz="2200" dirty="0">
                <a:solidFill>
                  <a:schemeClr val="bg1">
                    <a:lumMod val="85000"/>
                  </a:schemeClr>
                </a:solidFill>
                <a:highlight>
                  <a:srgbClr val="000000"/>
                </a:highlight>
                <a:latin typeface="Consolas" panose="020B0609020204030204" pitchFamily="49" charset="0"/>
              </a:rPr>
              <a:t>89</a:t>
            </a:r>
          </a:p>
        </p:txBody>
      </p:sp>
      <p:sp>
        <p:nvSpPr>
          <p:cNvPr id="9" name="Прямоугольник 7">
            <a:extLst>
              <a:ext uri="{FF2B5EF4-FFF2-40B4-BE49-F238E27FC236}">
                <a16:creationId xmlns:a16="http://schemas.microsoft.com/office/drawing/2014/main" id="{45584964-81F8-4789-94A6-2CC667921F19}"/>
              </a:ext>
            </a:extLst>
          </p:cNvPr>
          <p:cNvSpPr>
            <a:spLocks noChangeArrowheads="1"/>
          </p:cNvSpPr>
          <p:nvPr/>
        </p:nvSpPr>
        <p:spPr bwMode="auto">
          <a:xfrm>
            <a:off x="971600" y="1083705"/>
            <a:ext cx="72007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0" algn="ctr" eaLnBrk="1" hangingPunct="1"/>
            <a:r>
              <a:rPr lang="ru-RU" altLang="ru-RU" sz="2400" i="1" u="sng" dirty="0">
                <a:latin typeface="+mn-lt"/>
              </a:rPr>
              <a:t>Задача </a:t>
            </a:r>
            <a:endParaRPr lang="ru-RU" altLang="ru-RU" sz="2400" dirty="0">
              <a:latin typeface="+mn-lt"/>
            </a:endParaRPr>
          </a:p>
          <a:p>
            <a:pPr indent="0" algn="ctr" eaLnBrk="1" hangingPunct="1"/>
            <a:r>
              <a:rPr lang="ru-RU" altLang="ru-RU" sz="2400" b="1" dirty="0">
                <a:latin typeface="+mn-lt"/>
              </a:rPr>
              <a:t>Заменить цикл </a:t>
            </a:r>
            <a:r>
              <a:rPr lang="en-US" altLang="ru-RU" sz="2400" b="1" dirty="0">
                <a:latin typeface="+mn-lt"/>
              </a:rPr>
              <a:t>while </a:t>
            </a:r>
            <a:r>
              <a:rPr lang="ru-RU" altLang="ru-RU" sz="2400" b="1" dirty="0">
                <a:latin typeface="+mn-lt"/>
              </a:rPr>
              <a:t>в примере на цикл </a:t>
            </a:r>
            <a:r>
              <a:rPr lang="en-US" altLang="ru-RU" sz="2400" b="1" dirty="0">
                <a:latin typeface="+mn-lt"/>
              </a:rPr>
              <a:t>for,</a:t>
            </a:r>
            <a:br>
              <a:rPr lang="en-US" altLang="ru-RU" sz="2400" b="1" dirty="0">
                <a:latin typeface="+mn-lt"/>
              </a:rPr>
            </a:br>
            <a:r>
              <a:rPr lang="ru-RU" altLang="ru-RU" sz="2400" b="1" dirty="0">
                <a:latin typeface="+mn-lt"/>
              </a:rPr>
              <a:t>чтобы программа работала аналогично</a:t>
            </a:r>
          </a:p>
        </p:txBody>
      </p:sp>
    </p:spTree>
    <p:extLst>
      <p:ext uri="{BB962C8B-B14F-4D97-AF65-F5344CB8AC3E}">
        <p14:creationId xmlns:p14="http://schemas.microsoft.com/office/powerpoint/2010/main" val="385158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251520" y="188640"/>
            <a:ext cx="8712968" cy="936104"/>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Циклы</a:t>
            </a:r>
          </a:p>
        </p:txBody>
      </p:sp>
      <p:sp>
        <p:nvSpPr>
          <p:cNvPr id="10" name="Прямоугольник 9"/>
          <p:cNvSpPr/>
          <p:nvPr/>
        </p:nvSpPr>
        <p:spPr>
          <a:xfrm>
            <a:off x="467544" y="1052736"/>
            <a:ext cx="8136904" cy="757130"/>
          </a:xfrm>
          <a:prstGeom prst="rect">
            <a:avLst/>
          </a:prstGeom>
        </p:spPr>
        <p:txBody>
          <a:bodyPr wrap="square">
            <a:spAutoFit/>
          </a:bodyPr>
          <a:lstStyle/>
          <a:p>
            <a:pPr lvl="0">
              <a:lnSpc>
                <a:spcPct val="90000"/>
              </a:lnSpc>
              <a:spcBef>
                <a:spcPct val="20000"/>
              </a:spcBef>
              <a:buClr>
                <a:srgbClr val="6EAC1C"/>
              </a:buClr>
              <a:buSzPct val="80000"/>
            </a:pPr>
            <a:r>
              <a:rPr lang="ru-RU" sz="2400" b="1" dirty="0">
                <a:solidFill>
                  <a:schemeClr val="tx1">
                    <a:lumMod val="50000"/>
                    <a:lumOff val="50000"/>
                  </a:schemeClr>
                </a:solidFill>
              </a:rPr>
              <a:t>Задача: </a:t>
            </a:r>
            <a:br>
              <a:rPr lang="ru-RU" sz="2400" b="1" dirty="0">
                <a:solidFill>
                  <a:schemeClr val="tx1">
                    <a:lumMod val="50000"/>
                    <a:lumOff val="50000"/>
                  </a:schemeClr>
                </a:solidFill>
              </a:rPr>
            </a:br>
            <a:r>
              <a:rPr lang="ru-RU" sz="2400" b="1" dirty="0">
                <a:solidFill>
                  <a:schemeClr val="tx1">
                    <a:lumMod val="50000"/>
                    <a:lumOff val="50000"/>
                  </a:schemeClr>
                </a:solidFill>
              </a:rPr>
              <a:t>нахождение суммы конечного числа членов ряда</a:t>
            </a:r>
            <a:endParaRPr lang="be-BY" sz="2400" dirty="0">
              <a:solidFill>
                <a:schemeClr val="tx1">
                  <a:lumMod val="50000"/>
                  <a:lumOff val="50000"/>
                </a:schemeClr>
              </a:solidFill>
            </a:endParaRPr>
          </a:p>
        </p:txBody>
      </p:sp>
      <p:sp>
        <p:nvSpPr>
          <p:cNvPr id="13" name="Rectangle 6"/>
          <p:cNvSpPr>
            <a:spLocks noChangeArrowheads="1"/>
          </p:cNvSpPr>
          <p:nvPr/>
        </p:nvSpPr>
        <p:spPr bwMode="auto">
          <a:xfrm>
            <a:off x="0" y="2420888"/>
            <a:ext cx="6796732" cy="830997"/>
          </a:xfrm>
          <a:prstGeom prst="rect">
            <a:avLst/>
          </a:prstGeom>
          <a:noFill/>
          <a:ln w="9525">
            <a:noFill/>
            <a:miter lim="800000"/>
            <a:headEnd/>
            <a:tailEnd/>
          </a:ln>
          <a:effectLst/>
        </p:spPr>
        <p:txBody>
          <a:bodyPr wrap="none" anchor="ctr">
            <a:spAutoFit/>
          </a:bodyPr>
          <a:lstStyle/>
          <a:p>
            <a:pPr indent="457200"/>
            <a:r>
              <a:rPr lang="ru-RU" sz="2400" b="1" dirty="0">
                <a:cs typeface="Times New Roman" pitchFamily="18" charset="0"/>
              </a:rPr>
              <a:t>Постановка задачи </a:t>
            </a:r>
            <a:endParaRPr lang="ru-RU" sz="2400" b="1" dirty="0"/>
          </a:p>
          <a:p>
            <a:pPr indent="457200"/>
            <a:r>
              <a:rPr lang="ru-RU" sz="2400" dirty="0">
                <a:cs typeface="Times New Roman" pitchFamily="18" charset="0"/>
              </a:rPr>
              <a:t>Найти значение суммы первых </a:t>
            </a:r>
            <a:r>
              <a:rPr lang="en-US" sz="2400" dirty="0">
                <a:cs typeface="Times New Roman" pitchFamily="18" charset="0"/>
              </a:rPr>
              <a:t>1</a:t>
            </a:r>
            <a:r>
              <a:rPr lang="ru-RU" sz="2400" dirty="0">
                <a:cs typeface="Times New Roman" pitchFamily="18" charset="0"/>
              </a:rPr>
              <a:t>0 членов ряда</a:t>
            </a:r>
            <a:endParaRPr lang="ru-RU" dirty="0"/>
          </a:p>
        </p:txBody>
      </p:sp>
      <p:graphicFrame>
        <p:nvGraphicFramePr>
          <p:cNvPr id="14" name="Object 5"/>
          <p:cNvGraphicFramePr>
            <a:graphicFrameLocks noChangeAspect="1"/>
          </p:cNvGraphicFramePr>
          <p:nvPr>
            <p:extLst>
              <p:ext uri="{D42A27DB-BD31-4B8C-83A1-F6EECF244321}">
                <p14:modId xmlns:p14="http://schemas.microsoft.com/office/powerpoint/2010/main" val="1574969781"/>
              </p:ext>
            </p:extLst>
          </p:nvPr>
        </p:nvGraphicFramePr>
        <p:xfrm>
          <a:off x="3563888" y="3284984"/>
          <a:ext cx="1906587" cy="1179512"/>
        </p:xfrm>
        <a:graphic>
          <a:graphicData uri="http://schemas.openxmlformats.org/presentationml/2006/ole">
            <mc:AlternateContent xmlns:mc="http://schemas.openxmlformats.org/markup-compatibility/2006">
              <mc:Choice xmlns:v="urn:schemas-microsoft-com:vml" Requires="v">
                <p:oleObj spid="_x0000_s2270" name="Уравнение" r:id="rId4" imgW="622080" imgH="431640" progId="Equation.3">
                  <p:embed/>
                </p:oleObj>
              </mc:Choice>
              <mc:Fallback>
                <p:oleObj name="Уравнение" r:id="rId4" imgW="622080" imgH="431640" progId="Equation.3">
                  <p:embed/>
                  <p:pic>
                    <p:nvPicPr>
                      <p:cNvPr id="0" name=""/>
                      <p:cNvPicPr>
                        <a:picLocks noChangeAspect="1" noChangeArrowheads="1"/>
                      </p:cNvPicPr>
                      <p:nvPr/>
                    </p:nvPicPr>
                    <p:blipFill>
                      <a:blip r:embed="rId5"/>
                      <a:srcRect/>
                      <a:stretch>
                        <a:fillRect/>
                      </a:stretch>
                    </p:blipFill>
                    <p:spPr bwMode="auto">
                      <a:xfrm>
                        <a:off x="3563888" y="3284984"/>
                        <a:ext cx="1906587" cy="1179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5</a:t>
            </a:fld>
            <a:endParaRPr lang="en-US" dirty="0"/>
          </a:p>
        </p:txBody>
      </p:sp>
    </p:spTree>
    <p:extLst>
      <p:ext uri="{BB962C8B-B14F-4D97-AF65-F5344CB8AC3E}">
        <p14:creationId xmlns:p14="http://schemas.microsoft.com/office/powerpoint/2010/main" val="30420302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4294967295"/>
          </p:nvPr>
        </p:nvSpPr>
        <p:spPr>
          <a:xfrm>
            <a:off x="251520" y="1304764"/>
            <a:ext cx="8892480" cy="4320480"/>
          </a:xfrm>
        </p:spPr>
        <p:txBody>
          <a:bodyPr>
            <a:noAutofit/>
          </a:bodyPr>
          <a:lstStyle/>
          <a:p>
            <a:pPr marL="457200" lvl="0" indent="-457200">
              <a:lnSpc>
                <a:spcPct val="115000"/>
              </a:lnSpc>
              <a:spcAft>
                <a:spcPts val="0"/>
              </a:spcAft>
              <a:buFont typeface="+mj-lt"/>
              <a:buAutoNum type="arabicPeriod" startAt="28"/>
              <a:tabLst>
                <a:tab pos="358775" algn="l"/>
              </a:tabLst>
            </a:pPr>
            <a:r>
              <a:rPr lang="ru-RU" sz="2400" dirty="0">
                <a:latin typeface="Calibri" panose="020F0502020204030204" pitchFamily="34" charset="0"/>
                <a:ea typeface="Calibri" panose="020F0502020204030204" pitchFamily="34" charset="0"/>
                <a:cs typeface="Times New Roman" panose="02020603050405020304" pitchFamily="18" charset="0"/>
              </a:rPr>
              <a:t>Повторения. Цикл «пока» (</a:t>
            </a:r>
            <a:r>
              <a:rPr lang="ru-RU" sz="22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2400" dirty="0">
                <a:latin typeface="Calibri" panose="020F0502020204030204" pitchFamily="34" charset="0"/>
                <a:ea typeface="Calibri" panose="020F0502020204030204" pitchFamily="34" charset="0"/>
                <a:cs typeface="Times New Roman" panose="02020603050405020304" pitchFamily="18" charset="0"/>
              </a:rPr>
              <a:t>). Цикл «до тех пор» (</a:t>
            </a:r>
            <a:r>
              <a:rPr lang="ru-RU" sz="2200" dirty="0" err="1">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ru-RU" sz="2400"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ru-RU" sz="22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2400" dirty="0">
                <a:latin typeface="Calibri" panose="020F0502020204030204" pitchFamily="34" charset="0"/>
                <a:ea typeface="Calibri" panose="020F0502020204030204" pitchFamily="34" charset="0"/>
                <a:cs typeface="Times New Roman" panose="02020603050405020304" pitchFamily="18" charset="0"/>
              </a:rPr>
              <a:t>). </a:t>
            </a:r>
          </a:p>
          <a:p>
            <a:pPr marL="457200" lvl="0" indent="-457200">
              <a:lnSpc>
                <a:spcPct val="115000"/>
              </a:lnSpc>
              <a:spcAft>
                <a:spcPts val="0"/>
              </a:spcAft>
              <a:buFont typeface="+mj-lt"/>
              <a:buAutoNum type="arabicPeriod" startAt="28"/>
              <a:tabLst>
                <a:tab pos="358775" algn="l"/>
              </a:tabLst>
            </a:pPr>
            <a:r>
              <a:rPr lang="ru-RU" sz="2400" dirty="0">
                <a:latin typeface="Calibri" panose="020F0502020204030204" pitchFamily="34" charset="0"/>
                <a:ea typeface="Calibri" panose="020F0502020204030204" pitchFamily="34" charset="0"/>
                <a:cs typeface="Times New Roman" panose="02020603050405020304" pitchFamily="18" charset="0"/>
              </a:rPr>
              <a:t>Цикл со счетчиком (</a:t>
            </a:r>
            <a:r>
              <a:rPr lang="ru-RU" sz="2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ru-RU" sz="2400" dirty="0">
                <a:latin typeface="Calibri" panose="020F0502020204030204" pitchFamily="34" charset="0"/>
                <a:ea typeface="Calibri" panose="020F0502020204030204" pitchFamily="34" charset="0"/>
                <a:cs typeface="Times New Roman" panose="02020603050405020304" pitchFamily="18" charset="0"/>
              </a:rPr>
              <a:t>). </a:t>
            </a:r>
          </a:p>
          <a:p>
            <a:pPr marL="457200" lvl="0" indent="-457200">
              <a:lnSpc>
                <a:spcPct val="115000"/>
              </a:lnSpc>
              <a:spcAft>
                <a:spcPts val="0"/>
              </a:spcAft>
              <a:buFont typeface="+mj-lt"/>
              <a:buAutoNum type="arabicPeriod" startAt="28"/>
              <a:tabLst>
                <a:tab pos="358775" algn="l"/>
              </a:tabLst>
            </a:pPr>
            <a:r>
              <a:rPr lang="ru-RU" sz="2400" dirty="0">
                <a:latin typeface="Calibri" panose="020F0502020204030204" pitchFamily="34" charset="0"/>
                <a:ea typeface="Calibri" panose="020F0502020204030204" pitchFamily="34" charset="0"/>
                <a:cs typeface="Times New Roman" panose="02020603050405020304" pitchFamily="18" charset="0"/>
              </a:rPr>
              <a:t>Взаимозаменяемость конструкций циклов.</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ru-RU" sz="2400" dirty="0">
                <a:latin typeface="Calibri" panose="020F0502020204030204" pitchFamily="34" charset="0"/>
                <a:ea typeface="Calibri" panose="020F0502020204030204" pitchFamily="34" charset="0"/>
                <a:cs typeface="Times New Roman" panose="02020603050405020304" pitchFamily="18" charset="0"/>
              </a:rPr>
              <a:t>Примеры циклических алгоритмов. </a:t>
            </a:r>
          </a:p>
          <a:p>
            <a:pPr marL="457200" lvl="0" indent="-457200">
              <a:lnSpc>
                <a:spcPct val="115000"/>
              </a:lnSpc>
              <a:spcAft>
                <a:spcPts val="0"/>
              </a:spcAft>
              <a:buFont typeface="+mj-lt"/>
              <a:buAutoNum type="arabicPeriod" startAt="28"/>
              <a:tabLst>
                <a:tab pos="358775" algn="l"/>
              </a:tabLst>
            </a:pPr>
            <a:r>
              <a:rPr lang="ru-RU" sz="2400" dirty="0">
                <a:latin typeface="Calibri" panose="020F0502020204030204" pitchFamily="34" charset="0"/>
                <a:ea typeface="Calibri" panose="020F0502020204030204" pitchFamily="34" charset="0"/>
                <a:cs typeface="Times New Roman" panose="02020603050405020304" pitchFamily="18" charset="0"/>
              </a:rPr>
              <a:t>Приемы программирования циклов: циклы </a:t>
            </a:r>
            <a:r>
              <a:rPr lang="ru-RU" sz="2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ru-RU" sz="2400" dirty="0">
                <a:latin typeface="Calibri" panose="020F0502020204030204" pitchFamily="34" charset="0"/>
                <a:ea typeface="Calibri" panose="020F0502020204030204" pitchFamily="34" charset="0"/>
                <a:cs typeface="Times New Roman" panose="02020603050405020304" pitchFamily="18" charset="0"/>
              </a:rPr>
              <a:t> с двумя счетчиками, циклы </a:t>
            </a:r>
            <a:r>
              <a:rPr lang="ru-RU" sz="2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ru-RU" sz="2400" dirty="0">
                <a:latin typeface="Calibri" panose="020F0502020204030204" pitchFamily="34" charset="0"/>
                <a:ea typeface="Calibri" panose="020F0502020204030204" pitchFamily="34" charset="0"/>
                <a:cs typeface="Times New Roman" panose="02020603050405020304" pitchFamily="18" charset="0"/>
              </a:rPr>
              <a:t> без тела, бесконечные циклы. </a:t>
            </a:r>
          </a:p>
          <a:p>
            <a:pPr marL="457200" lvl="0" indent="-457200">
              <a:lnSpc>
                <a:spcPct val="115000"/>
              </a:lnSpc>
              <a:spcAft>
                <a:spcPts val="0"/>
              </a:spcAft>
              <a:buFont typeface="+mj-lt"/>
              <a:buAutoNum type="arabicPeriod" startAt="28"/>
              <a:tabLst>
                <a:tab pos="358775" algn="l"/>
              </a:tabLst>
            </a:pPr>
            <a:r>
              <a:rPr lang="ru-RU" sz="2400" dirty="0">
                <a:latin typeface="Calibri" panose="020F0502020204030204" pitchFamily="34" charset="0"/>
                <a:ea typeface="Calibri" panose="020F0502020204030204" pitchFamily="34" charset="0"/>
                <a:cs typeface="Times New Roman" panose="02020603050405020304" pitchFamily="18" charset="0"/>
              </a:rPr>
              <a:t>Инструкции перехода </a:t>
            </a:r>
            <a:r>
              <a:rPr lang="ru-RU" sz="22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ru-RU" sz="2400"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ru-RU" sz="2400" dirty="0">
                <a:latin typeface="Calibri" panose="020F0502020204030204" pitchFamily="34" charset="0"/>
                <a:ea typeface="Calibri" panose="020F0502020204030204" pitchFamily="34" charset="0"/>
                <a:cs typeface="Times New Roman" panose="02020603050405020304" pitchFamily="18" charset="0"/>
              </a:rPr>
              <a:t>и </a:t>
            </a:r>
            <a:r>
              <a:rPr lang="ru-RU" sz="2200" dirty="0">
                <a:solidFill>
                  <a:srgbClr val="0000FF"/>
                </a:solidFill>
                <a:latin typeface="Consolas" panose="020B0609020204030204" pitchFamily="49" charset="0"/>
                <a:ea typeface="Calibri" panose="020F0502020204030204" pitchFamily="34" charset="0"/>
                <a:cs typeface="Consolas" panose="020B0609020204030204" pitchFamily="49" charset="0"/>
              </a:rPr>
              <a:t>continue</a:t>
            </a:r>
            <a:r>
              <a:rPr lang="ru-RU" sz="2400" dirty="0">
                <a:latin typeface="Calibri" panose="020F0502020204030204" pitchFamily="34" charset="0"/>
                <a:ea typeface="Calibri" panose="020F0502020204030204" pitchFamily="34" charset="0"/>
                <a:cs typeface="Times New Roman" panose="02020603050405020304" pitchFamily="18" charset="0"/>
              </a:rPr>
              <a:t>, особенности</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ru-RU" sz="2400" dirty="0">
                <a:latin typeface="Calibri" panose="020F0502020204030204" pitchFamily="34" charset="0"/>
                <a:ea typeface="Calibri" panose="020F0502020204030204" pitchFamily="34" charset="0"/>
                <a:cs typeface="Times New Roman" panose="02020603050405020304" pitchFamily="18" charset="0"/>
              </a:rPr>
              <a:t>их работы в различных конструкциях циклов. </a:t>
            </a:r>
          </a:p>
        </p:txBody>
      </p:sp>
      <p:sp>
        <p:nvSpPr>
          <p:cNvPr id="6" name="Заголовок 1"/>
          <p:cNvSpPr txBox="1">
            <a:spLocks/>
          </p:cNvSpPr>
          <p:nvPr/>
        </p:nvSpPr>
        <p:spPr>
          <a:xfrm>
            <a:off x="791580" y="240423"/>
            <a:ext cx="81009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Вопросы</a:t>
            </a:r>
          </a:p>
        </p:txBody>
      </p:sp>
      <p:sp>
        <p:nvSpPr>
          <p:cNvPr id="4" name="Дата 3"/>
          <p:cNvSpPr>
            <a:spLocks noGrp="1"/>
          </p:cNvSpPr>
          <p:nvPr>
            <p:ph type="dt" sz="half" idx="10"/>
          </p:nvPr>
        </p:nvSpPr>
        <p:spPr/>
        <p:txBody>
          <a:bodyPr/>
          <a:lstStyle/>
          <a:p>
            <a:pPr>
              <a:tabLst>
                <a:tab pos="1347788" algn="l"/>
              </a:tabLst>
            </a:pPr>
            <a:r>
              <a:rPr lang="ru-RU" dirty="0"/>
              <a:t>Левкович Н.В.	2021/2022</a:t>
            </a:r>
          </a:p>
        </p:txBody>
      </p:sp>
      <p:sp>
        <p:nvSpPr>
          <p:cNvPr id="8" name="Нижний колонтитул 7"/>
          <p:cNvSpPr>
            <a:spLocks noGrp="1"/>
          </p:cNvSpPr>
          <p:nvPr>
            <p:ph type="ftr" sz="quarter" idx="11"/>
          </p:nvPr>
        </p:nvSpPr>
        <p:spPr/>
        <p:txBody>
          <a:bodyPr/>
          <a:lstStyle/>
          <a:p>
            <a:r>
              <a:rPr lang="ru-RU"/>
              <a:t>Управляющие инструкции</a:t>
            </a:r>
            <a:endParaRPr lang="en-US" dirty="0"/>
          </a:p>
        </p:txBody>
      </p:sp>
      <p:sp>
        <p:nvSpPr>
          <p:cNvPr id="9" name="Номер слайда 8"/>
          <p:cNvSpPr>
            <a:spLocks noGrp="1"/>
          </p:cNvSpPr>
          <p:nvPr>
            <p:ph type="sldNum" sz="quarter" idx="12"/>
          </p:nvPr>
        </p:nvSpPr>
        <p:spPr/>
        <p:txBody>
          <a:bodyPr/>
          <a:lstStyle/>
          <a:p>
            <a:fld id="{35996D3A-6AFD-458C-90C1-256E03643476}" type="slidenum">
              <a:rPr lang="en-US" smtClean="0"/>
              <a:pPr/>
              <a:t>50</a:t>
            </a:fld>
            <a:endParaRPr lang="en-US" dirty="0"/>
          </a:p>
        </p:txBody>
      </p:sp>
    </p:spTree>
    <p:extLst>
      <p:ext uri="{BB962C8B-B14F-4D97-AF65-F5344CB8AC3E}">
        <p14:creationId xmlns:p14="http://schemas.microsoft.com/office/powerpoint/2010/main" val="146421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Заголовок 4"/>
          <p:cNvSpPr txBox="1">
            <a:spLocks/>
          </p:cNvSpPr>
          <p:nvPr/>
        </p:nvSpPr>
        <p:spPr>
          <a:xfrm>
            <a:off x="251520" y="188640"/>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Циклы</a:t>
            </a:r>
            <a:br>
              <a:rPr lang="ru-RU" dirty="0">
                <a:solidFill>
                  <a:schemeClr val="tx1">
                    <a:lumMod val="50000"/>
                    <a:lumOff val="50000"/>
                  </a:schemeClr>
                </a:solidFill>
              </a:rPr>
            </a:br>
            <a:r>
              <a:rPr lang="ru-RU" dirty="0">
                <a:solidFill>
                  <a:schemeClr val="tx1">
                    <a:lumMod val="50000"/>
                    <a:lumOff val="50000"/>
                  </a:schemeClr>
                </a:solidFill>
              </a:rPr>
              <a:t>Алгоритм на псевдокоде</a:t>
            </a:r>
          </a:p>
        </p:txBody>
      </p:sp>
      <p:sp>
        <p:nvSpPr>
          <p:cNvPr id="19" name="Rectangle 4"/>
          <p:cNvSpPr>
            <a:spLocks noChangeArrowheads="1"/>
          </p:cNvSpPr>
          <p:nvPr/>
        </p:nvSpPr>
        <p:spPr bwMode="auto">
          <a:xfrm>
            <a:off x="755576" y="1423810"/>
            <a:ext cx="8023680" cy="4647426"/>
          </a:xfrm>
          <a:prstGeom prst="rect">
            <a:avLst/>
          </a:prstGeom>
          <a:noFill/>
          <a:ln w="9525">
            <a:noFill/>
            <a:miter lim="800000"/>
            <a:headEnd/>
            <a:tailEnd/>
          </a:ln>
          <a:effectLst/>
        </p:spPr>
        <p:txBody>
          <a:bodyPr wrap="square" anchor="ctr">
            <a:spAutoFit/>
          </a:bodyPr>
          <a:lstStyle/>
          <a:p>
            <a:pPr>
              <a:tabLst>
                <a:tab pos="479425" algn="l"/>
              </a:tabLst>
            </a:pPr>
            <a:r>
              <a:rPr lang="ru-RU" sz="2200" b="1" dirty="0"/>
              <a:t>Данные</a:t>
            </a:r>
            <a:endParaRPr lang="ru-RU" sz="2200" dirty="0"/>
          </a:p>
          <a:p>
            <a:pPr lvl="0">
              <a:tabLst>
                <a:tab pos="479425" algn="l"/>
                <a:tab pos="3225800" algn="l"/>
              </a:tabLst>
            </a:pPr>
            <a:r>
              <a:rPr lang="ru-RU" sz="2200" b="1" dirty="0"/>
              <a:t>	</a:t>
            </a:r>
            <a:r>
              <a:rPr lang="ru-RU" sz="2200" dirty="0">
                <a:solidFill>
                  <a:schemeClr val="tx1">
                    <a:lumMod val="65000"/>
                    <a:lumOff val="35000"/>
                  </a:schemeClr>
                </a:solidFill>
              </a:rPr>
              <a:t>Заданное число</a:t>
            </a:r>
            <a:endParaRPr lang="en-US" sz="2200" dirty="0">
              <a:solidFill>
                <a:schemeClr val="tx1">
                  <a:lumMod val="65000"/>
                  <a:lumOff val="35000"/>
                </a:schemeClr>
              </a:solidFill>
            </a:endParaRPr>
          </a:p>
          <a:p>
            <a:pPr lvl="0">
              <a:tabLst>
                <a:tab pos="1074738" algn="l"/>
                <a:tab pos="2952750" algn="l"/>
              </a:tabLst>
            </a:pPr>
            <a:r>
              <a:rPr lang="en-US" sz="2200" dirty="0">
                <a:solidFill>
                  <a:schemeClr val="tx1">
                    <a:lumMod val="65000"/>
                    <a:lumOff val="35000"/>
                  </a:schemeClr>
                </a:solidFill>
              </a:rPr>
              <a:t>	</a:t>
            </a:r>
            <a:r>
              <a:rPr lang="ru-RU" sz="2200" dirty="0">
                <a:solidFill>
                  <a:schemeClr val="tx1">
                    <a:lumMod val="65000"/>
                    <a:lumOff val="35000"/>
                  </a:schemeClr>
                </a:solidFill>
              </a:rPr>
              <a:t>членов ряда	</a:t>
            </a:r>
            <a:r>
              <a:rPr lang="en-US" sz="2200" dirty="0">
                <a:solidFill>
                  <a:srgbClr val="0000FF"/>
                </a:solidFill>
                <a:latin typeface="Consolas" panose="020B0609020204030204" pitchFamily="49" charset="0"/>
                <a:cs typeface="Consolas" panose="020B0609020204030204" pitchFamily="49" charset="0"/>
              </a:rPr>
              <a:t>unsigned short </a:t>
            </a:r>
            <a:r>
              <a:rPr lang="ru-RU" sz="2200" dirty="0">
                <a:solidFill>
                  <a:srgbClr val="000080"/>
                </a:solidFill>
                <a:highlight>
                  <a:srgbClr val="FFFFFF"/>
                </a:highlight>
                <a:latin typeface="Consolas" panose="020B0609020204030204" pitchFamily="49" charset="0"/>
                <a:cs typeface="Consolas" panose="020B0609020204030204" pitchFamily="49" charset="0"/>
              </a:rPr>
              <a:t>N</a:t>
            </a:r>
            <a:endParaRPr lang="ru-RU" sz="2200" dirty="0">
              <a:solidFill>
                <a:prstClr val="black"/>
              </a:solidFill>
              <a:latin typeface="Consolas" panose="020B0609020204030204" pitchFamily="49" charset="0"/>
              <a:cs typeface="Consolas" panose="020B0609020204030204" pitchFamily="49" charset="0"/>
            </a:endParaRPr>
          </a:p>
          <a:p>
            <a:pPr lvl="0">
              <a:tabLst>
                <a:tab pos="479425" algn="l"/>
                <a:tab pos="2952750" algn="l"/>
              </a:tabLst>
            </a:pPr>
            <a:r>
              <a:rPr lang="en-US" sz="2200" dirty="0">
                <a:solidFill>
                  <a:prstClr val="black"/>
                </a:solidFill>
              </a:rPr>
              <a:t>	</a:t>
            </a:r>
            <a:r>
              <a:rPr lang="ru-RU" sz="2200" dirty="0">
                <a:solidFill>
                  <a:schemeClr val="tx1">
                    <a:lumMod val="65000"/>
                    <a:lumOff val="35000"/>
                  </a:schemeClr>
                </a:solidFill>
              </a:rPr>
              <a:t>Сумма ряда</a:t>
            </a:r>
            <a:r>
              <a:rPr lang="ru-RU" sz="2200" dirty="0">
                <a:solidFill>
                  <a:prstClr val="black"/>
                </a:solidFill>
              </a:rPr>
              <a:t>	</a:t>
            </a:r>
            <a:r>
              <a:rPr lang="en-US" sz="2200" dirty="0">
                <a:solidFill>
                  <a:srgbClr val="0000FF"/>
                </a:solidFill>
              </a:rPr>
              <a:t>float</a:t>
            </a:r>
            <a:r>
              <a:rPr lang="en-US" sz="2200" dirty="0">
                <a:solidFill>
                  <a:prstClr val="black"/>
                </a:solidFill>
              </a:rPr>
              <a:t> </a:t>
            </a:r>
            <a:r>
              <a:rPr lang="en-US" sz="2200" dirty="0">
                <a:solidFill>
                  <a:srgbClr val="000080"/>
                </a:solidFill>
                <a:highlight>
                  <a:srgbClr val="FFFFFF"/>
                </a:highlight>
                <a:latin typeface="Consolas" panose="020B0609020204030204" pitchFamily="49" charset="0"/>
              </a:rPr>
              <a:t>s</a:t>
            </a:r>
            <a:endParaRPr lang="ru-RU" sz="2200" dirty="0">
              <a:solidFill>
                <a:prstClr val="black"/>
              </a:solidFill>
            </a:endParaRPr>
          </a:p>
          <a:p>
            <a:pPr lvl="0">
              <a:tabLst>
                <a:tab pos="479425" algn="l"/>
                <a:tab pos="2952750" algn="l"/>
              </a:tabLst>
            </a:pPr>
            <a:r>
              <a:rPr lang="en-US" sz="2200" dirty="0">
                <a:solidFill>
                  <a:prstClr val="black"/>
                </a:solidFill>
              </a:rPr>
              <a:t>	</a:t>
            </a:r>
            <a:r>
              <a:rPr lang="ru-RU" sz="2200" dirty="0">
                <a:solidFill>
                  <a:schemeClr val="tx1">
                    <a:lumMod val="65000"/>
                    <a:lumOff val="35000"/>
                  </a:schemeClr>
                </a:solidFill>
              </a:rPr>
              <a:t>Счетчик	</a:t>
            </a:r>
            <a:r>
              <a:rPr lang="en-US" sz="2200" dirty="0">
                <a:solidFill>
                  <a:srgbClr val="0000FF"/>
                </a:solidFill>
              </a:rPr>
              <a:t>unsigned short </a:t>
            </a:r>
            <a:r>
              <a:rPr lang="en-US" sz="2200" dirty="0">
                <a:solidFill>
                  <a:srgbClr val="000080"/>
                </a:solidFill>
                <a:highlight>
                  <a:srgbClr val="FFFFFF"/>
                </a:highlight>
                <a:latin typeface="Consolas" panose="020B0609020204030204" pitchFamily="49" charset="0"/>
              </a:rPr>
              <a:t>i</a:t>
            </a:r>
            <a:endParaRPr lang="ru-RU" sz="2200" dirty="0">
              <a:solidFill>
                <a:prstClr val="black"/>
              </a:solidFill>
            </a:endParaRPr>
          </a:p>
          <a:p>
            <a:pPr>
              <a:spcBef>
                <a:spcPts val="1200"/>
              </a:spcBef>
              <a:tabLst>
                <a:tab pos="479425" algn="l"/>
              </a:tabLst>
            </a:pPr>
            <a:r>
              <a:rPr lang="ru-RU" sz="2200" b="1" dirty="0"/>
              <a:t>Алгоритм</a:t>
            </a:r>
            <a:endParaRPr lang="ru-RU" sz="2200" dirty="0"/>
          </a:p>
          <a:p>
            <a:pPr marL="180975" lvl="0">
              <a:buClr>
                <a:schemeClr val="tx1"/>
              </a:buClr>
              <a:buFontTx/>
              <a:buAutoNum type="arabicPeriod"/>
              <a:tabLst>
                <a:tab pos="479425" algn="l"/>
              </a:tabLst>
            </a:pPr>
            <a:r>
              <a:rPr lang="ru-RU" sz="2200" dirty="0">
                <a:solidFill>
                  <a:prstClr val="black"/>
                </a:solidFill>
              </a:rPr>
              <a:t> </a:t>
            </a:r>
            <a:r>
              <a:rPr lang="ru-RU" sz="2200" dirty="0">
                <a:solidFill>
                  <a:schemeClr val="tx1">
                    <a:lumMod val="65000"/>
                    <a:lumOff val="35000"/>
                  </a:schemeClr>
                </a:solidFill>
              </a:rPr>
              <a:t>Задать число суммируемых членов</a:t>
            </a:r>
            <a:r>
              <a:rPr lang="ru-RU" sz="2200" dirty="0">
                <a:solidFill>
                  <a:prstClr val="black"/>
                </a:solidFill>
              </a:rPr>
              <a:t> </a:t>
            </a:r>
            <a:r>
              <a:rPr lang="ru-RU" sz="2200" dirty="0">
                <a:solidFill>
                  <a:srgbClr val="000080"/>
                </a:solidFill>
                <a:highlight>
                  <a:srgbClr val="FFFFFF"/>
                </a:highlight>
                <a:latin typeface="Consolas" panose="020B0609020204030204" pitchFamily="49" charset="0"/>
                <a:cs typeface="Consolas" panose="020B0609020204030204" pitchFamily="49" charset="0"/>
              </a:rPr>
              <a:t>N</a:t>
            </a:r>
            <a:r>
              <a:rPr lang="ru-RU" sz="2200" dirty="0">
                <a:solidFill>
                  <a:prstClr val="black"/>
                </a:solidFill>
              </a:rPr>
              <a:t> </a:t>
            </a:r>
          </a:p>
          <a:p>
            <a:pPr marL="180975" lvl="0">
              <a:buClr>
                <a:schemeClr val="tx1"/>
              </a:buClr>
              <a:buFontTx/>
              <a:buAutoNum type="arabicPeriod"/>
              <a:tabLst>
                <a:tab pos="479425" algn="l"/>
              </a:tabLst>
            </a:pPr>
            <a:r>
              <a:rPr lang="ru-RU" sz="2200" dirty="0">
                <a:solidFill>
                  <a:prstClr val="black"/>
                </a:solidFill>
              </a:rPr>
              <a:t> </a:t>
            </a:r>
            <a:r>
              <a:rPr lang="ru-RU" sz="2200" dirty="0">
                <a:solidFill>
                  <a:schemeClr val="tx1">
                    <a:lumMod val="65000"/>
                    <a:lumOff val="35000"/>
                  </a:schemeClr>
                </a:solidFill>
              </a:rPr>
              <a:t>Положить</a:t>
            </a:r>
            <a:r>
              <a:rPr lang="ru-RU" sz="2200" dirty="0">
                <a:solidFill>
                  <a:prstClr val="black"/>
                </a:solidFill>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s</a:t>
            </a:r>
            <a:r>
              <a:rPr lang="en-US" sz="2200" dirty="0">
                <a:solidFill>
                  <a:prstClr val="black"/>
                </a:solidFill>
                <a:latin typeface="Consolas" panose="020B0609020204030204" pitchFamily="49" charset="0"/>
                <a:cs typeface="Consolas" panose="020B0609020204030204" pitchFamily="49" charset="0"/>
              </a:rPr>
              <a:t> = 0</a:t>
            </a:r>
          </a:p>
          <a:p>
            <a:pPr marL="180975" lvl="0">
              <a:buClr>
                <a:schemeClr val="tx1"/>
              </a:buClr>
              <a:buFontTx/>
              <a:buAutoNum type="arabicPeriod" startAt="3"/>
              <a:tabLst>
                <a:tab pos="479425" algn="l"/>
              </a:tabLst>
            </a:pPr>
            <a:r>
              <a:rPr lang="ru-RU" sz="2200" dirty="0">
                <a:solidFill>
                  <a:prstClr val="black"/>
                </a:solidFill>
              </a:rPr>
              <a:t> </a:t>
            </a:r>
            <a:r>
              <a:rPr lang="ru-RU" sz="2200" dirty="0">
                <a:solidFill>
                  <a:schemeClr val="tx1">
                    <a:lumMod val="65000"/>
                    <a:lumOff val="35000"/>
                  </a:schemeClr>
                </a:solidFill>
              </a:rPr>
              <a:t>Положить значение счетчика </a:t>
            </a:r>
            <a:r>
              <a:rPr lang="en-US" sz="2200" dirty="0">
                <a:solidFill>
                  <a:srgbClr val="000080"/>
                </a:solidFill>
                <a:highlight>
                  <a:srgbClr val="FFFFFF"/>
                </a:highlight>
                <a:latin typeface="Consolas" panose="020B0609020204030204" pitchFamily="49" charset="0"/>
                <a:cs typeface="Consolas" panose="020B0609020204030204" pitchFamily="49" charset="0"/>
              </a:rPr>
              <a:t>i</a:t>
            </a:r>
            <a:r>
              <a:rPr lang="en-US" sz="2200" dirty="0">
                <a:solidFill>
                  <a:prstClr val="black"/>
                </a:solidFill>
                <a:latin typeface="Consolas" panose="020B0609020204030204" pitchFamily="49" charset="0"/>
                <a:cs typeface="Consolas" panose="020B0609020204030204" pitchFamily="49" charset="0"/>
              </a:rPr>
              <a:t> = 1</a:t>
            </a:r>
          </a:p>
          <a:p>
            <a:pPr marL="180975" lvl="0">
              <a:buClr>
                <a:schemeClr val="tx1"/>
              </a:buClr>
              <a:buFontTx/>
              <a:buAutoNum type="arabicPeriod" startAt="3"/>
              <a:tabLst>
                <a:tab pos="479425" algn="l"/>
              </a:tabLst>
            </a:pPr>
            <a:r>
              <a:rPr lang="ru-RU" sz="2200" dirty="0">
                <a:solidFill>
                  <a:prstClr val="black"/>
                </a:solidFill>
              </a:rPr>
              <a:t> </a:t>
            </a:r>
            <a:r>
              <a:rPr lang="ru-RU" sz="2200" dirty="0">
                <a:solidFill>
                  <a:srgbClr val="0000FF"/>
                </a:solidFill>
              </a:rPr>
              <a:t>Пока</a:t>
            </a:r>
            <a:r>
              <a:rPr lang="ru-RU" sz="2200" dirty="0">
                <a:solidFill>
                  <a:prstClr val="black"/>
                </a:solidFill>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i</a:t>
            </a:r>
            <a:r>
              <a:rPr lang="en-US" sz="2200" dirty="0">
                <a:solidFill>
                  <a:prstClr val="black"/>
                </a:solidFill>
                <a:latin typeface="Consolas" panose="020B0609020204030204" pitchFamily="49" charset="0"/>
                <a:cs typeface="Consolas" panose="020B0609020204030204" pitchFamily="49" charset="0"/>
              </a:rPr>
              <a:t> &lt;= </a:t>
            </a:r>
            <a:r>
              <a:rPr lang="ru-RU" sz="2200" dirty="0">
                <a:solidFill>
                  <a:srgbClr val="000080"/>
                </a:solidFill>
                <a:highlight>
                  <a:srgbClr val="FFFFFF"/>
                </a:highlight>
                <a:latin typeface="Consolas" panose="020B0609020204030204" pitchFamily="49" charset="0"/>
                <a:cs typeface="Consolas" panose="020B0609020204030204" pitchFamily="49" charset="0"/>
              </a:rPr>
              <a:t>N</a:t>
            </a:r>
            <a:r>
              <a:rPr lang="en-US" sz="2200" dirty="0">
                <a:solidFill>
                  <a:prstClr val="black"/>
                </a:solidFill>
                <a:latin typeface="Consolas" panose="020B0609020204030204" pitchFamily="49" charset="0"/>
                <a:cs typeface="Consolas" panose="020B0609020204030204" pitchFamily="49" charset="0"/>
              </a:rPr>
              <a:t> </a:t>
            </a:r>
            <a:r>
              <a:rPr lang="ru-RU" sz="2200" dirty="0">
                <a:solidFill>
                  <a:schemeClr val="tx1">
                    <a:lumMod val="65000"/>
                    <a:lumOff val="35000"/>
                  </a:schemeClr>
                </a:solidFill>
              </a:rPr>
              <a:t>выполнять </a:t>
            </a:r>
          </a:p>
          <a:p>
            <a:pPr marL="180975" lvl="0">
              <a:buClr>
                <a:schemeClr val="tx1"/>
              </a:buClr>
              <a:tabLst>
                <a:tab pos="479425" algn="l"/>
              </a:tabLst>
            </a:pPr>
            <a:r>
              <a:rPr lang="ru-RU" sz="2200" dirty="0">
                <a:solidFill>
                  <a:prstClr val="black"/>
                </a:solidFill>
              </a:rPr>
              <a:t>       4.1. </a:t>
            </a:r>
            <a:r>
              <a:rPr lang="ru-RU" sz="2200" dirty="0">
                <a:solidFill>
                  <a:schemeClr val="tx1">
                    <a:lumMod val="65000"/>
                    <a:lumOff val="35000"/>
                  </a:schemeClr>
                </a:solidFill>
              </a:rPr>
              <a:t>Положить </a:t>
            </a:r>
            <a:r>
              <a:rPr lang="en-US" sz="2200" dirty="0">
                <a:solidFill>
                  <a:srgbClr val="000080"/>
                </a:solidFill>
                <a:highlight>
                  <a:srgbClr val="FFFFFF"/>
                </a:highlight>
                <a:latin typeface="Consolas" panose="020B0609020204030204" pitchFamily="49" charset="0"/>
              </a:rPr>
              <a:t>s</a:t>
            </a:r>
            <a:r>
              <a:rPr lang="en-US" sz="2200" dirty="0">
                <a:solidFill>
                  <a:prstClr val="black"/>
                </a:solidFill>
                <a:latin typeface="Consolas" panose="020B0609020204030204" pitchFamily="49" charset="0"/>
                <a:cs typeface="Consolas" panose="020B0609020204030204" pitchFamily="49" charset="0"/>
              </a:rPr>
              <a:t> = </a:t>
            </a:r>
            <a:r>
              <a:rPr lang="en-US" sz="2200" dirty="0">
                <a:solidFill>
                  <a:srgbClr val="000080"/>
                </a:solidFill>
                <a:highlight>
                  <a:srgbClr val="FFFFFF"/>
                </a:highlight>
                <a:latin typeface="Consolas" panose="020B0609020204030204" pitchFamily="49" charset="0"/>
              </a:rPr>
              <a:t>s</a:t>
            </a:r>
            <a:r>
              <a:rPr lang="en-US" sz="2200" dirty="0">
                <a:solidFill>
                  <a:prstClr val="black"/>
                </a:solidFill>
                <a:latin typeface="Consolas" panose="020B0609020204030204" pitchFamily="49" charset="0"/>
                <a:cs typeface="Consolas" panose="020B0609020204030204" pitchFamily="49" charset="0"/>
              </a:rPr>
              <a:t> + 1/2</a:t>
            </a:r>
            <a:r>
              <a:rPr lang="en-US" sz="2200" baseline="30000" dirty="0">
                <a:solidFill>
                  <a:srgbClr val="000080"/>
                </a:solidFill>
                <a:highlight>
                  <a:srgbClr val="FFFFFF"/>
                </a:highlight>
                <a:latin typeface="Consolas" panose="020B0609020204030204" pitchFamily="49" charset="0"/>
              </a:rPr>
              <a:t>i</a:t>
            </a:r>
            <a:r>
              <a:rPr lang="en-US" sz="2200" dirty="0">
                <a:solidFill>
                  <a:prstClr val="black"/>
                </a:solidFill>
                <a:latin typeface="Consolas" panose="020B0609020204030204" pitchFamily="49" charset="0"/>
                <a:cs typeface="Consolas" panose="020B0609020204030204" pitchFamily="49" charset="0"/>
              </a:rPr>
              <a:t> </a:t>
            </a:r>
          </a:p>
          <a:p>
            <a:pPr marL="180975" lvl="0">
              <a:buClr>
                <a:schemeClr val="tx1"/>
              </a:buClr>
              <a:tabLst>
                <a:tab pos="479425" algn="l"/>
              </a:tabLst>
            </a:pPr>
            <a:r>
              <a:rPr lang="en-US" sz="2200" dirty="0">
                <a:solidFill>
                  <a:prstClr val="black"/>
                </a:solidFill>
              </a:rPr>
              <a:t>       4.2</a:t>
            </a:r>
            <a:r>
              <a:rPr lang="ru-RU" sz="2200" dirty="0">
                <a:solidFill>
                  <a:prstClr val="black"/>
                </a:solidFill>
              </a:rPr>
              <a:t>.</a:t>
            </a:r>
            <a:r>
              <a:rPr lang="en-US" sz="2200" dirty="0">
                <a:solidFill>
                  <a:prstClr val="black"/>
                </a:solidFill>
              </a:rPr>
              <a:t> </a:t>
            </a:r>
            <a:r>
              <a:rPr lang="ru-RU" sz="2200" dirty="0">
                <a:solidFill>
                  <a:schemeClr val="tx1">
                    <a:lumMod val="65000"/>
                    <a:lumOff val="35000"/>
                  </a:schemeClr>
                </a:solidFill>
              </a:rPr>
              <a:t>увеличить  значение счетчика</a:t>
            </a:r>
            <a:r>
              <a:rPr lang="ru-RU" sz="2200" dirty="0">
                <a:solidFill>
                  <a:prstClr val="black"/>
                </a:solidFill>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i</a:t>
            </a:r>
            <a:r>
              <a:rPr lang="en-US" sz="2200" dirty="0">
                <a:solidFill>
                  <a:prstClr val="black"/>
                </a:solidFill>
                <a:latin typeface="Consolas" panose="020B0609020204030204" pitchFamily="49" charset="0"/>
                <a:cs typeface="Consolas" panose="020B0609020204030204" pitchFamily="49" charset="0"/>
              </a:rPr>
              <a:t> =</a:t>
            </a:r>
            <a:r>
              <a:rPr lang="ru-RU" sz="2200" dirty="0">
                <a:solidFill>
                  <a:prstClr val="black"/>
                </a:solidFill>
                <a:latin typeface="Consolas" panose="020B0609020204030204" pitchFamily="49" charset="0"/>
                <a:cs typeface="Consolas" panose="020B0609020204030204" pitchFamily="49" charset="0"/>
              </a:rPr>
              <a:t> </a:t>
            </a:r>
            <a:r>
              <a:rPr lang="en-US" sz="2200" dirty="0">
                <a:solidFill>
                  <a:srgbClr val="000080"/>
                </a:solidFill>
                <a:highlight>
                  <a:srgbClr val="FFFFFF"/>
                </a:highlight>
                <a:latin typeface="Consolas" panose="020B0609020204030204" pitchFamily="49" charset="0"/>
                <a:cs typeface="Consolas" panose="020B0609020204030204" pitchFamily="49" charset="0"/>
              </a:rPr>
              <a:t>i </a:t>
            </a:r>
            <a:r>
              <a:rPr lang="en-US" sz="2200" dirty="0">
                <a:solidFill>
                  <a:prstClr val="black"/>
                </a:solidFill>
                <a:latin typeface="Consolas" panose="020B0609020204030204" pitchFamily="49" charset="0"/>
                <a:cs typeface="Consolas" panose="020B0609020204030204" pitchFamily="49" charset="0"/>
              </a:rPr>
              <a:t>+</a:t>
            </a:r>
            <a:r>
              <a:rPr lang="ru-RU" sz="2200" dirty="0">
                <a:solidFill>
                  <a:prstClr val="black"/>
                </a:solidFill>
                <a:latin typeface="Consolas" panose="020B0609020204030204" pitchFamily="49" charset="0"/>
                <a:cs typeface="Consolas" panose="020B0609020204030204" pitchFamily="49" charset="0"/>
              </a:rPr>
              <a:t> </a:t>
            </a:r>
            <a:r>
              <a:rPr lang="en-US" sz="2200" dirty="0">
                <a:solidFill>
                  <a:prstClr val="black"/>
                </a:solidFill>
                <a:latin typeface="Consolas" panose="020B0609020204030204" pitchFamily="49" charset="0"/>
                <a:cs typeface="Consolas" panose="020B0609020204030204" pitchFamily="49" charset="0"/>
              </a:rPr>
              <a:t>1</a:t>
            </a:r>
            <a:endParaRPr lang="ru-RU" sz="2200" dirty="0">
              <a:solidFill>
                <a:prstClr val="black"/>
              </a:solidFill>
              <a:latin typeface="Consolas" panose="020B0609020204030204" pitchFamily="49" charset="0"/>
              <a:cs typeface="Consolas" panose="020B0609020204030204" pitchFamily="49" charset="0"/>
            </a:endParaRPr>
          </a:p>
          <a:p>
            <a:pPr marL="180975" lvl="0">
              <a:buClr>
                <a:schemeClr val="tx1"/>
              </a:buClr>
              <a:tabLst>
                <a:tab pos="479425" algn="l"/>
              </a:tabLst>
            </a:pPr>
            <a:r>
              <a:rPr lang="ru-RU" sz="2200" dirty="0">
                <a:solidFill>
                  <a:prstClr val="black"/>
                </a:solidFill>
              </a:rPr>
              <a:t>5</a:t>
            </a:r>
            <a:r>
              <a:rPr lang="en-US" sz="2200" dirty="0">
                <a:solidFill>
                  <a:prstClr val="black"/>
                </a:solidFill>
              </a:rPr>
              <a:t>. </a:t>
            </a:r>
            <a:r>
              <a:rPr lang="ru-RU" sz="2200" dirty="0">
                <a:solidFill>
                  <a:schemeClr val="tx1">
                    <a:lumMod val="65000"/>
                    <a:lumOff val="35000"/>
                  </a:schemeClr>
                </a:solidFill>
              </a:rPr>
              <a:t>Вывести значение </a:t>
            </a:r>
            <a:r>
              <a:rPr lang="en-US" sz="2200" dirty="0">
                <a:solidFill>
                  <a:srgbClr val="000080"/>
                </a:solidFill>
                <a:highlight>
                  <a:srgbClr val="FFFFFF"/>
                </a:highlight>
                <a:latin typeface="Consolas" panose="020B0609020204030204" pitchFamily="49" charset="0"/>
              </a:rPr>
              <a:t>s</a:t>
            </a:r>
            <a:endParaRPr lang="en-US" sz="2200" dirty="0">
              <a:solidFill>
                <a:prstClr val="black"/>
              </a:solidFill>
            </a:endParaRP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6</a:t>
            </a:fld>
            <a:endParaRPr lang="en-US" dirty="0"/>
          </a:p>
        </p:txBody>
      </p:sp>
    </p:spTree>
    <p:extLst>
      <p:ext uri="{BB962C8B-B14F-4D97-AF65-F5344CB8AC3E}">
        <p14:creationId xmlns:p14="http://schemas.microsoft.com/office/powerpoint/2010/main" val="254290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395536" y="1196752"/>
            <a:ext cx="8496944" cy="5109091"/>
          </a:xfrm>
          <a:prstGeom prst="rect">
            <a:avLst/>
          </a:prstGeom>
          <a:noFill/>
          <a:ln w="9525">
            <a:noFill/>
            <a:miter lim="800000"/>
            <a:headEnd/>
            <a:tailEnd/>
          </a:ln>
          <a:effectLst/>
        </p:spPr>
        <p:txBody>
          <a:bodyPr wrap="square" anchor="ctr">
            <a:spAutoFit/>
          </a:bodyPr>
          <a:lstStyle/>
          <a:p>
            <a:pPr>
              <a:lnSpc>
                <a:spcPct val="90000"/>
              </a:lnSpc>
            </a:pP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setlocale</a:t>
            </a:r>
            <a:r>
              <a:rPr lang="en-US" sz="2000" dirty="0">
                <a:solidFill>
                  <a:srgbClr val="000000"/>
                </a:solidFill>
                <a:highlight>
                  <a:srgbClr val="FFFFFF"/>
                </a:highlight>
                <a:latin typeface="Consolas" panose="020B0609020204030204" pitchFamily="49" charset="0"/>
              </a:rPr>
              <a:t>(</a:t>
            </a:r>
            <a:r>
              <a:rPr lang="en-US" sz="2000" i="1" dirty="0">
                <a:solidFill>
                  <a:srgbClr val="6F008A"/>
                </a:solidFill>
                <a:highlight>
                  <a:srgbClr val="FFFFFF"/>
                </a:highlight>
                <a:latin typeface="Consolas" panose="020B0609020204030204" pitchFamily="49" charset="0"/>
              </a:rPr>
              <a:t>LC_ALL</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const</a:t>
            </a: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unsigned</a:t>
            </a: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short</a:t>
            </a:r>
            <a:r>
              <a:rPr lang="ru-RU"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N</a:t>
            </a:r>
            <a:r>
              <a:rPr lang="ru-RU" sz="2000" dirty="0">
                <a:solidFill>
                  <a:srgbClr val="000000"/>
                </a:solidFill>
                <a:highlight>
                  <a:srgbClr val="FFFFFF"/>
                </a:highlight>
                <a:latin typeface="Consolas" panose="020B0609020204030204" pitchFamily="49" charset="0"/>
              </a:rPr>
              <a:t> = 10; </a:t>
            </a:r>
            <a:r>
              <a:rPr lang="ru-RU" sz="2000" dirty="0">
                <a:solidFill>
                  <a:srgbClr val="008000"/>
                </a:solidFill>
                <a:highlight>
                  <a:srgbClr val="FFFFFF"/>
                </a:highlight>
                <a:latin typeface="Consolas" panose="020B0609020204030204" pitchFamily="49" charset="0"/>
              </a:rPr>
              <a:t>// количество итераций</a:t>
            </a:r>
            <a:endParaRPr lang="ru-RU" sz="2000" dirty="0">
              <a:solidFill>
                <a:srgbClr val="000000"/>
              </a:solidFill>
              <a:highlight>
                <a:srgbClr val="FFFFFF"/>
              </a:highlight>
              <a:latin typeface="Consolas" panose="020B0609020204030204" pitchFamily="49" charset="0"/>
            </a:endParaRP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float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s</a:t>
            </a:r>
            <a:r>
              <a:rPr lang="en-US" sz="2000" dirty="0">
                <a:solidFill>
                  <a:srgbClr val="000000"/>
                </a:solidFill>
                <a:highlight>
                  <a:srgbClr val="FFFFFF"/>
                </a:highlight>
                <a:latin typeface="Consolas" panose="020B0609020204030204" pitchFamily="49" charset="0"/>
              </a:rPr>
              <a:t> = 0.f;</a:t>
            </a:r>
          </a:p>
          <a:p>
            <a:pPr>
              <a:lnSpc>
                <a:spcPct val="90000"/>
              </a:lnSpc>
            </a:pPr>
            <a:endParaRPr lang="ru-RU" sz="2000" dirty="0">
              <a:solidFill>
                <a:srgbClr val="000000"/>
              </a:solidFill>
              <a:highlight>
                <a:srgbClr val="FFFFFF"/>
              </a:highlight>
              <a:latin typeface="Consolas" panose="020B0609020204030204" pitchFamily="49" charset="0"/>
            </a:endParaRP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unsigned</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short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 1;</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while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&lt;=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 {</a:t>
            </a:r>
          </a:p>
          <a:p>
            <a:pPr>
              <a:lnSpc>
                <a:spcPct val="90000"/>
              </a:lnSpc>
              <a:tabLst>
                <a:tab pos="3857625" algn="l"/>
              </a:tabLst>
            </a:pPr>
            <a:r>
              <a:rPr lang="ru-RU" sz="200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s</a:t>
            </a:r>
            <a:r>
              <a:rPr lang="ru-RU" sz="2000" dirty="0">
                <a:solidFill>
                  <a:srgbClr val="000000"/>
                </a:solidFill>
                <a:highlight>
                  <a:srgbClr val="FFFFFF"/>
                </a:highlight>
                <a:latin typeface="Consolas" panose="020B0609020204030204" pitchFamily="49" charset="0"/>
              </a:rPr>
              <a:t> = </a:t>
            </a:r>
            <a:r>
              <a:rPr lang="ru-RU" sz="2000" dirty="0">
                <a:solidFill>
                  <a:srgbClr val="000080"/>
                </a:solidFill>
                <a:highlight>
                  <a:srgbClr val="FFFFFF"/>
                </a:highlight>
                <a:latin typeface="Consolas" panose="020B0609020204030204" pitchFamily="49" charset="0"/>
              </a:rPr>
              <a:t>s</a:t>
            </a:r>
            <a:r>
              <a:rPr lang="ru-RU" sz="2000" dirty="0">
                <a:solidFill>
                  <a:srgbClr val="000000"/>
                </a:solidFill>
                <a:highlight>
                  <a:srgbClr val="FFFFFF"/>
                </a:highlight>
                <a:latin typeface="Consolas" panose="020B0609020204030204" pitchFamily="49" charset="0"/>
              </a:rPr>
              <a:t> + 1.0 / </a:t>
            </a:r>
            <a:r>
              <a:rPr lang="ru-RU" sz="2000" i="1" dirty="0">
                <a:solidFill>
                  <a:srgbClr val="880000"/>
                </a:solidFill>
                <a:highlight>
                  <a:srgbClr val="FFFFFF"/>
                </a:highlight>
                <a:latin typeface="Consolas" panose="020B0609020204030204" pitchFamily="49" charset="0"/>
              </a:rPr>
              <a:t>pow</a:t>
            </a:r>
            <a:r>
              <a:rPr lang="ru-RU" sz="2000" dirty="0">
                <a:solidFill>
                  <a:srgbClr val="000000"/>
                </a:solidFill>
                <a:highlight>
                  <a:srgbClr val="FFFFFF"/>
                </a:highlight>
                <a:latin typeface="Consolas" panose="020B0609020204030204" pitchFamily="49" charset="0"/>
              </a:rPr>
              <a:t>(2.0, </a:t>
            </a:r>
            <a:r>
              <a:rPr lang="ru-RU" sz="2000" dirty="0">
                <a:solidFill>
                  <a:srgbClr val="000080"/>
                </a:solidFill>
                <a:highlight>
                  <a:srgbClr val="FFFFFF"/>
                </a:highlight>
                <a:latin typeface="Consolas" panose="020B0609020204030204" pitchFamily="49" charset="0"/>
              </a:rPr>
              <a:t>i</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pow – возводим</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double</a:t>
            </a:r>
            <a:endParaRPr lang="en-US" sz="2000" dirty="0">
              <a:solidFill>
                <a:srgbClr val="008000"/>
              </a:solidFill>
              <a:highlight>
                <a:srgbClr val="FFFFFF"/>
              </a:highlight>
              <a:latin typeface="Consolas" panose="020B0609020204030204" pitchFamily="49" charset="0"/>
            </a:endParaRPr>
          </a:p>
          <a:p>
            <a:pPr>
              <a:lnSpc>
                <a:spcPct val="90000"/>
              </a:lnSpc>
              <a:tabLst>
                <a:tab pos="4572000" algn="l"/>
              </a:tabLst>
            </a:pPr>
            <a:r>
              <a:rPr lang="en-US" sz="2000" dirty="0">
                <a:solidFill>
                  <a:srgbClr val="008000"/>
                </a:solidFill>
                <a:highlight>
                  <a:srgbClr val="FFFFFF"/>
                </a:highlight>
                <a:latin typeface="Consolas" panose="020B0609020204030204" pitchFamily="49" charset="0"/>
              </a:rPr>
              <a:t>	// </a:t>
            </a:r>
            <a:r>
              <a:rPr lang="ru-RU" sz="2000" dirty="0">
                <a:solidFill>
                  <a:srgbClr val="008000"/>
                </a:solidFill>
                <a:highlight>
                  <a:srgbClr val="FFFFFF"/>
                </a:highlight>
                <a:latin typeface="Consolas" panose="020B0609020204030204" pitchFamily="49" charset="0"/>
              </a:rPr>
              <a:t>в степень int (math.h)</a:t>
            </a:r>
            <a:br>
              <a:rPr lang="ru-RU" sz="2000" dirty="0">
                <a:solidFill>
                  <a:srgbClr val="008000"/>
                </a:solidFill>
                <a:highlight>
                  <a:srgbClr val="FFFFFF"/>
                </a:highlight>
                <a:latin typeface="Consolas" panose="020B0609020204030204" pitchFamily="49" charset="0"/>
              </a:rPr>
            </a:br>
            <a:r>
              <a:rPr lang="en-US" sz="2000" dirty="0">
                <a:solidFill>
                  <a:srgbClr val="008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  }</a:t>
            </a:r>
          </a:p>
          <a:p>
            <a:pPr>
              <a:lnSpc>
                <a:spcPct val="90000"/>
              </a:lnSpc>
            </a:pPr>
            <a:endParaRPr lang="ru-RU" sz="2000" dirty="0">
              <a:solidFill>
                <a:srgbClr val="000000"/>
              </a:solidFill>
              <a:highlight>
                <a:srgbClr val="FFFFFF"/>
              </a:highlight>
              <a:latin typeface="Consolas" panose="020B0609020204030204" pitchFamily="49" charset="0"/>
            </a:endParaRPr>
          </a:p>
          <a:p>
            <a:pPr>
              <a:lnSpc>
                <a:spcPct val="90000"/>
              </a:lnSpc>
            </a:pPr>
            <a:r>
              <a:rPr lang="ru-RU" sz="200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 </a:t>
            </a:r>
            <a:r>
              <a:rPr lang="ru-RU" sz="2000" i="1" dirty="0">
                <a:solidFill>
                  <a:srgbClr val="000080"/>
                </a:solidFill>
                <a:highlight>
                  <a:srgbClr val="FFFFFF"/>
                </a:highlight>
                <a:latin typeface="Consolas" panose="020B0609020204030204" pitchFamily="49" charset="0"/>
              </a:rPr>
              <a:t>cout</a:t>
            </a:r>
            <a:r>
              <a:rPr lang="ru-RU" sz="2000" dirty="0">
                <a:solidFill>
                  <a:srgbClr val="000000"/>
                </a:solidFill>
                <a:highlight>
                  <a:srgbClr val="FFFFFF"/>
                </a:highlight>
                <a:latin typeface="Consolas" panose="020B0609020204030204" pitchFamily="49" charset="0"/>
              </a:rPr>
              <a:t> &lt;&lt; </a:t>
            </a:r>
            <a:r>
              <a:rPr lang="ru-RU" sz="2000" dirty="0">
                <a:solidFill>
                  <a:srgbClr val="800000"/>
                </a:solidFill>
                <a:highlight>
                  <a:srgbClr val="FFFFFF"/>
                </a:highlight>
                <a:latin typeface="Consolas" panose="020B0609020204030204" pitchFamily="49" charset="0"/>
              </a:rPr>
              <a:t>"Сумма ряда равна "</a:t>
            </a:r>
            <a:r>
              <a:rPr lang="ru-RU" sz="2000" dirty="0">
                <a:solidFill>
                  <a:srgbClr val="000000"/>
                </a:solidFill>
                <a:highlight>
                  <a:srgbClr val="FFFFFF"/>
                </a:highlight>
                <a:latin typeface="Consolas" panose="020B0609020204030204" pitchFamily="49" charset="0"/>
              </a:rPr>
              <a:t> &lt;&lt; s;</a:t>
            </a:r>
          </a:p>
          <a:p>
            <a:pPr>
              <a:lnSpc>
                <a:spcPct val="90000"/>
              </a:lnSpc>
            </a:pP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_getch</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pPr>
              <a:lnSpc>
                <a:spcPct val="90000"/>
              </a:lnSpc>
            </a:pPr>
            <a:r>
              <a:rPr lang="ru-RU" sz="2000" dirty="0">
                <a:solidFill>
                  <a:srgbClr val="000000"/>
                </a:solidFill>
                <a:highlight>
                  <a:srgbClr val="FFFFFF"/>
                </a:highlight>
                <a:latin typeface="Consolas" panose="020B0609020204030204" pitchFamily="49" charset="0"/>
              </a:rPr>
              <a:t>}</a:t>
            </a:r>
            <a:endParaRPr lang="en-US" sz="2000" dirty="0"/>
          </a:p>
        </p:txBody>
      </p:sp>
      <p:sp>
        <p:nvSpPr>
          <p:cNvPr id="30" name="Заголовок 4"/>
          <p:cNvSpPr txBox="1">
            <a:spLocks/>
          </p:cNvSpPr>
          <p:nvPr/>
        </p:nvSpPr>
        <p:spPr>
          <a:xfrm>
            <a:off x="251520" y="116632"/>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Циклы</a:t>
            </a:r>
            <a:br>
              <a:rPr lang="ru-RU" dirty="0">
                <a:solidFill>
                  <a:schemeClr val="tx1">
                    <a:lumMod val="50000"/>
                    <a:lumOff val="50000"/>
                  </a:schemeClr>
                </a:solidFill>
              </a:rPr>
            </a:br>
            <a:r>
              <a:rPr lang="ru-RU" dirty="0">
                <a:solidFill>
                  <a:schemeClr val="tx1">
                    <a:lumMod val="50000"/>
                    <a:lumOff val="50000"/>
                  </a:schemeClr>
                </a:solidFill>
              </a:rPr>
              <a:t>Алгоритм на </a:t>
            </a:r>
            <a:r>
              <a:rPr lang="en-US" dirty="0">
                <a:solidFill>
                  <a:schemeClr val="tx1">
                    <a:lumMod val="50000"/>
                    <a:lumOff val="50000"/>
                  </a:schemeClr>
                </a:solidFill>
              </a:rPr>
              <a:t>C++</a:t>
            </a:r>
            <a:endParaRPr lang="ru-RU" dirty="0">
              <a:solidFill>
                <a:schemeClr val="tx1">
                  <a:lumMod val="50000"/>
                  <a:lumOff val="50000"/>
                </a:schemeClr>
              </a:solidFill>
            </a:endParaRP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7</a:t>
            </a:fld>
            <a:endParaRPr lang="en-US" dirty="0"/>
          </a:p>
        </p:txBody>
      </p:sp>
    </p:spTree>
    <p:extLst>
      <p:ext uri="{BB962C8B-B14F-4D97-AF65-F5344CB8AC3E}">
        <p14:creationId xmlns:p14="http://schemas.microsoft.com/office/powerpoint/2010/main" val="363996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395536" y="1196752"/>
            <a:ext cx="8640960" cy="5109091"/>
          </a:xfrm>
          <a:prstGeom prst="rect">
            <a:avLst/>
          </a:prstGeom>
          <a:noFill/>
          <a:ln w="9525">
            <a:noFill/>
            <a:miter lim="800000"/>
            <a:headEnd/>
            <a:tailEnd/>
          </a:ln>
          <a:effectLst/>
        </p:spPr>
        <p:txBody>
          <a:bodyPr wrap="square" anchor="ctr">
            <a:spAutoFit/>
          </a:bodyPr>
          <a:lstStyle/>
          <a:p>
            <a:pPr>
              <a:lnSpc>
                <a:spcPct val="90000"/>
              </a:lnSpc>
            </a:pP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setlocale</a:t>
            </a:r>
            <a:r>
              <a:rPr lang="en-US" sz="2000" dirty="0">
                <a:solidFill>
                  <a:srgbClr val="000000"/>
                </a:solidFill>
                <a:highlight>
                  <a:srgbClr val="FFFFFF"/>
                </a:highlight>
                <a:latin typeface="Consolas" panose="020B0609020204030204" pitchFamily="49" charset="0"/>
              </a:rPr>
              <a:t>(</a:t>
            </a:r>
            <a:r>
              <a:rPr lang="en-US" sz="2000" i="1" dirty="0">
                <a:solidFill>
                  <a:srgbClr val="6F008A"/>
                </a:solidFill>
                <a:highlight>
                  <a:srgbClr val="FFFFFF"/>
                </a:highlight>
                <a:latin typeface="Consolas" panose="020B0609020204030204" pitchFamily="49" charset="0"/>
              </a:rPr>
              <a:t>LC_ALL</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const</a:t>
            </a: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unsigned</a:t>
            </a:r>
            <a:r>
              <a:rPr lang="ru-RU" sz="2000" dirty="0">
                <a:solidFill>
                  <a:srgbClr val="000000"/>
                </a:solidFill>
                <a:highlight>
                  <a:srgbClr val="FFFFFF"/>
                </a:highlight>
                <a:latin typeface="Consolas" panose="020B0609020204030204" pitchFamily="49" charset="0"/>
              </a:rPr>
              <a:t> </a:t>
            </a:r>
            <a:r>
              <a:rPr lang="ru-RU" sz="2000" dirty="0">
                <a:solidFill>
                  <a:srgbClr val="0000FF"/>
                </a:solidFill>
                <a:highlight>
                  <a:srgbClr val="FFFFFF"/>
                </a:highlight>
                <a:latin typeface="Consolas" panose="020B0609020204030204" pitchFamily="49" charset="0"/>
              </a:rPr>
              <a:t>short</a:t>
            </a:r>
            <a:r>
              <a:rPr lang="ru-RU"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N</a:t>
            </a:r>
            <a:r>
              <a:rPr lang="ru-RU" sz="2000" dirty="0">
                <a:solidFill>
                  <a:srgbClr val="000000"/>
                </a:solidFill>
                <a:highlight>
                  <a:srgbClr val="FFFFFF"/>
                </a:highlight>
                <a:latin typeface="Consolas" panose="020B0609020204030204" pitchFamily="49" charset="0"/>
              </a:rPr>
              <a:t> = 10; </a:t>
            </a:r>
            <a:r>
              <a:rPr lang="ru-RU" sz="2000" dirty="0">
                <a:solidFill>
                  <a:srgbClr val="008000"/>
                </a:solidFill>
                <a:highlight>
                  <a:srgbClr val="FFFFFF"/>
                </a:highlight>
                <a:latin typeface="Consolas" panose="020B0609020204030204" pitchFamily="49" charset="0"/>
              </a:rPr>
              <a:t>// количество итераций</a:t>
            </a:r>
            <a:endParaRPr lang="ru-RU" sz="2000" dirty="0">
              <a:solidFill>
                <a:srgbClr val="000000"/>
              </a:solidFill>
              <a:highlight>
                <a:srgbClr val="FFFFFF"/>
              </a:highlight>
              <a:latin typeface="Consolas" panose="020B0609020204030204" pitchFamily="49" charset="0"/>
            </a:endParaRP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float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s</a:t>
            </a:r>
            <a:r>
              <a:rPr lang="en-US" sz="2000" dirty="0">
                <a:solidFill>
                  <a:srgbClr val="000000"/>
                </a:solidFill>
                <a:highlight>
                  <a:srgbClr val="FFFFFF"/>
                </a:highlight>
                <a:latin typeface="Consolas" panose="020B0609020204030204" pitchFamily="49" charset="0"/>
              </a:rPr>
              <a:t> = 0.f;</a:t>
            </a:r>
          </a:p>
          <a:p>
            <a:pPr>
              <a:lnSpc>
                <a:spcPct val="90000"/>
              </a:lnSpc>
            </a:pPr>
            <a:endParaRPr lang="ru-RU" sz="2000" dirty="0">
              <a:solidFill>
                <a:srgbClr val="000000"/>
              </a:solidFill>
              <a:highlight>
                <a:srgbClr val="FFFFFF"/>
              </a:highlight>
              <a:latin typeface="Consolas" panose="020B0609020204030204" pitchFamily="49" charset="0"/>
            </a:endParaRP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unsigned</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short</a:t>
            </a:r>
            <a:r>
              <a:rPr lang="en-US" sz="2000" dirty="0">
                <a:solidFill>
                  <a:srgbClr val="000000"/>
                </a:solidFill>
                <a:highlight>
                  <a:srgbClr val="FFFFFF"/>
                </a:highlight>
                <a:latin typeface="Consolas" panose="020B0609020204030204" pitchFamily="49" charset="0"/>
              </a:rPr>
              <a:t> </a:t>
            </a:r>
            <a:r>
              <a:rPr lang="en-US" sz="2000" b="1" dirty="0">
                <a:solidFill>
                  <a:srgbClr val="C00000"/>
                </a:solidFill>
                <a:highlight>
                  <a:srgbClr val="FFFFFF"/>
                </a:highlight>
                <a:latin typeface="Consolas" panose="020B0609020204030204" pitchFamily="49" charset="0"/>
              </a:rPr>
              <a:t>i = 1; // </a:t>
            </a:r>
            <a:r>
              <a:rPr lang="ru-RU" sz="2000" b="1" dirty="0">
                <a:solidFill>
                  <a:srgbClr val="C00000"/>
                </a:solidFill>
                <a:highlight>
                  <a:srgbClr val="FFFFFF"/>
                </a:highlight>
                <a:latin typeface="Consolas" panose="020B0609020204030204" pitchFamily="49" charset="0"/>
              </a:rPr>
              <a:t>инициализация</a:t>
            </a:r>
            <a:endParaRPr lang="en-US" sz="2000" b="1" dirty="0">
              <a:solidFill>
                <a:srgbClr val="C00000"/>
              </a:solidFill>
              <a:highlight>
                <a:srgbClr val="FFFFFF"/>
              </a:highlight>
              <a:latin typeface="Consolas" panose="020B0609020204030204" pitchFamily="49" charset="0"/>
            </a:endParaRP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while</a:t>
            </a:r>
            <a:r>
              <a:rPr lang="en-US" sz="2000" dirty="0">
                <a:solidFill>
                  <a:srgbClr val="000000"/>
                </a:solidFill>
                <a:highlight>
                  <a:srgbClr val="FFFFFF"/>
                </a:highlight>
                <a:latin typeface="Consolas" panose="020B0609020204030204" pitchFamily="49" charset="0"/>
              </a:rPr>
              <a:t> </a:t>
            </a:r>
            <a:r>
              <a:rPr lang="en-US" sz="2000" b="1" dirty="0">
                <a:solidFill>
                  <a:srgbClr val="C00000"/>
                </a:solidFill>
                <a:highlight>
                  <a:srgbClr val="FFFFFF"/>
                </a:highlight>
                <a:latin typeface="Consolas" panose="020B0609020204030204" pitchFamily="49" charset="0"/>
              </a:rPr>
              <a:t>(i &lt;= N)</a:t>
            </a:r>
            <a:r>
              <a:rPr lang="ru-RU" sz="2000" b="1" dirty="0">
                <a:solidFill>
                  <a:srgbClr val="C00000"/>
                </a:solidFill>
                <a:highlight>
                  <a:srgbClr val="FFFFFF"/>
                </a:highlight>
                <a:latin typeface="Consolas" panose="020B0609020204030204" pitchFamily="49" charset="0"/>
              </a:rPr>
              <a:t> </a:t>
            </a:r>
            <a:r>
              <a:rPr lang="en-US" sz="2000" b="1" dirty="0">
                <a:solidFill>
                  <a:srgbClr val="C00000"/>
                </a:solidFill>
                <a:highlight>
                  <a:srgbClr val="FFFFFF"/>
                </a:highlight>
                <a:latin typeface="Consolas" panose="020B0609020204030204" pitchFamily="49" charset="0"/>
              </a:rPr>
              <a:t>// </a:t>
            </a:r>
            <a:r>
              <a:rPr lang="ru-RU" sz="2000" b="1" dirty="0">
                <a:solidFill>
                  <a:srgbClr val="C00000"/>
                </a:solidFill>
                <a:highlight>
                  <a:srgbClr val="FFFFFF"/>
                </a:highlight>
                <a:latin typeface="Consolas" panose="020B0609020204030204" pitchFamily="49" charset="0"/>
              </a:rPr>
              <a:t>проверка условия</a:t>
            </a:r>
            <a:endParaRPr lang="en-US" sz="2000" b="1" dirty="0">
              <a:solidFill>
                <a:srgbClr val="C00000"/>
              </a:solidFill>
              <a:highlight>
                <a:srgbClr val="FFFFFF"/>
              </a:highlight>
              <a:latin typeface="Consolas" panose="020B0609020204030204" pitchFamily="49" charset="0"/>
            </a:endParaRPr>
          </a:p>
          <a:p>
            <a:pPr>
              <a:lnSpc>
                <a:spcPct val="90000"/>
              </a:lnSpc>
            </a:pPr>
            <a:r>
              <a:rPr lang="ru-RU" sz="2000" dirty="0">
                <a:solidFill>
                  <a:srgbClr val="000000"/>
                </a:solidFill>
                <a:highlight>
                  <a:srgbClr val="FFFFFF"/>
                </a:highlight>
                <a:latin typeface="Consolas" panose="020B0609020204030204" pitchFamily="49" charset="0"/>
              </a:rPr>
              <a:t>   {</a:t>
            </a:r>
          </a:p>
          <a:p>
            <a:pPr>
              <a:lnSpc>
                <a:spcPct val="90000"/>
              </a:lnSpc>
              <a:tabLst>
                <a:tab pos="4572000" algn="l"/>
              </a:tabLst>
            </a:pPr>
            <a:r>
              <a:rPr lang="ru-RU" sz="2000" dirty="0">
                <a:solidFill>
                  <a:srgbClr val="00000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s</a:t>
            </a:r>
            <a:r>
              <a:rPr lang="ru-RU" sz="2000" dirty="0">
                <a:solidFill>
                  <a:srgbClr val="000000"/>
                </a:solidFill>
                <a:highlight>
                  <a:srgbClr val="FFFFFF"/>
                </a:highlight>
                <a:latin typeface="Consolas" panose="020B0609020204030204" pitchFamily="49" charset="0"/>
              </a:rPr>
              <a:t> = </a:t>
            </a:r>
            <a:r>
              <a:rPr lang="ru-RU" sz="2000" dirty="0">
                <a:solidFill>
                  <a:srgbClr val="000080"/>
                </a:solidFill>
                <a:highlight>
                  <a:srgbClr val="FFFFFF"/>
                </a:highlight>
                <a:latin typeface="Consolas" panose="020B0609020204030204" pitchFamily="49" charset="0"/>
              </a:rPr>
              <a:t>s</a:t>
            </a:r>
            <a:r>
              <a:rPr lang="ru-RU" sz="2000" dirty="0">
                <a:solidFill>
                  <a:srgbClr val="000000"/>
                </a:solidFill>
                <a:highlight>
                  <a:srgbClr val="FFFFFF"/>
                </a:highlight>
                <a:latin typeface="Consolas" panose="020B0609020204030204" pitchFamily="49" charset="0"/>
              </a:rPr>
              <a:t> + 1.0 / </a:t>
            </a:r>
            <a:r>
              <a:rPr lang="ru-RU" sz="2000" i="1" dirty="0">
                <a:solidFill>
                  <a:srgbClr val="880000"/>
                </a:solidFill>
                <a:highlight>
                  <a:srgbClr val="FFFFFF"/>
                </a:highlight>
                <a:latin typeface="Consolas" panose="020B0609020204030204" pitchFamily="49" charset="0"/>
              </a:rPr>
              <a:t>pow</a:t>
            </a:r>
            <a:r>
              <a:rPr lang="ru-RU" sz="2000" dirty="0">
                <a:solidFill>
                  <a:srgbClr val="000000"/>
                </a:solidFill>
                <a:highlight>
                  <a:srgbClr val="FFFFFF"/>
                </a:highlight>
                <a:latin typeface="Consolas" panose="020B0609020204030204" pitchFamily="49" charset="0"/>
              </a:rPr>
              <a:t>(2.0, </a:t>
            </a:r>
            <a:r>
              <a:rPr lang="ru-RU" sz="2000" dirty="0">
                <a:solidFill>
                  <a:srgbClr val="000080"/>
                </a:solidFill>
                <a:highlight>
                  <a:srgbClr val="FFFFFF"/>
                </a:highlight>
                <a:latin typeface="Consolas" panose="020B0609020204030204" pitchFamily="49" charset="0"/>
              </a:rPr>
              <a:t>i</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pow - возводим double</a:t>
            </a:r>
            <a:br>
              <a:rPr lang="en-US" sz="2000" dirty="0">
                <a:solidFill>
                  <a:srgbClr val="008000"/>
                </a:solidFill>
                <a:highlight>
                  <a:srgbClr val="FFFFFF"/>
                </a:highlight>
                <a:latin typeface="Consolas" panose="020B0609020204030204" pitchFamily="49" charset="0"/>
              </a:rPr>
            </a:br>
            <a:r>
              <a:rPr lang="en-US" sz="2000" dirty="0">
                <a:solidFill>
                  <a:srgbClr val="008000"/>
                </a:solidFill>
                <a:highlight>
                  <a:srgbClr val="FFFFFF"/>
                </a:highlight>
                <a:latin typeface="Consolas" panose="020B0609020204030204" pitchFamily="49" charset="0"/>
              </a:rPr>
              <a:t>	// </a:t>
            </a:r>
            <a:r>
              <a:rPr lang="ru-RU" sz="2000" dirty="0">
                <a:solidFill>
                  <a:srgbClr val="008000"/>
                </a:solidFill>
                <a:highlight>
                  <a:srgbClr val="FFFFFF"/>
                </a:highlight>
                <a:latin typeface="Consolas" panose="020B0609020204030204" pitchFamily="49" charset="0"/>
              </a:rPr>
              <a:t>в степень int (math.h)</a:t>
            </a:r>
            <a:br>
              <a:rPr lang="ru-RU" sz="2000" dirty="0">
                <a:solidFill>
                  <a:srgbClr val="008000"/>
                </a:solidFill>
                <a:highlight>
                  <a:srgbClr val="FFFFFF"/>
                </a:highlight>
                <a:latin typeface="Consolas" panose="020B0609020204030204" pitchFamily="49" charset="0"/>
              </a:rPr>
            </a:br>
            <a:r>
              <a:rPr lang="en-US" sz="2000" dirty="0">
                <a:solidFill>
                  <a:srgbClr val="008000"/>
                </a:solidFill>
                <a:highlight>
                  <a:srgbClr val="FFFFFF"/>
                </a:highlight>
                <a:latin typeface="Consolas" panose="020B0609020204030204" pitchFamily="49" charset="0"/>
              </a:rPr>
              <a:t>      </a:t>
            </a:r>
            <a:r>
              <a:rPr lang="en-US" sz="2000" b="1" dirty="0">
                <a:solidFill>
                  <a:srgbClr val="C00000"/>
                </a:solidFill>
                <a:highlight>
                  <a:srgbClr val="FFFFFF"/>
                </a:highlight>
                <a:latin typeface="Consolas" panose="020B0609020204030204" pitchFamily="49" charset="0"/>
              </a:rPr>
              <a:t>i++;</a:t>
            </a:r>
            <a:r>
              <a:rPr lang="ru-RU" sz="2000" b="1" dirty="0">
                <a:solidFill>
                  <a:srgbClr val="C00000"/>
                </a:solidFill>
                <a:highlight>
                  <a:srgbClr val="FFFFFF"/>
                </a:highlight>
                <a:latin typeface="Consolas" panose="020B0609020204030204" pitchFamily="49" charset="0"/>
              </a:rPr>
              <a:t> </a:t>
            </a:r>
            <a:r>
              <a:rPr lang="en-US" sz="2000" b="1" dirty="0">
                <a:solidFill>
                  <a:srgbClr val="C00000"/>
                </a:solidFill>
                <a:highlight>
                  <a:srgbClr val="FFFFFF"/>
                </a:highlight>
                <a:latin typeface="Consolas" panose="020B0609020204030204" pitchFamily="49" charset="0"/>
              </a:rPr>
              <a:t>//</a:t>
            </a:r>
            <a:r>
              <a:rPr lang="ru-RU" sz="2000" b="1" dirty="0">
                <a:solidFill>
                  <a:srgbClr val="C00000"/>
                </a:solidFill>
                <a:highlight>
                  <a:srgbClr val="FFFFFF"/>
                </a:highlight>
                <a:latin typeface="Consolas" panose="020B0609020204030204" pitchFamily="49" charset="0"/>
              </a:rPr>
              <a:t> приращение счётчика</a:t>
            </a:r>
            <a:endParaRPr lang="en-US" sz="2000" b="1" dirty="0">
              <a:solidFill>
                <a:srgbClr val="C00000"/>
              </a:solidFill>
              <a:highlight>
                <a:srgbClr val="FFFFFF"/>
              </a:highlight>
              <a:latin typeface="Consolas" panose="020B0609020204030204" pitchFamily="49" charset="0"/>
            </a:endParaRPr>
          </a:p>
          <a:p>
            <a:pPr>
              <a:lnSpc>
                <a:spcPct val="90000"/>
              </a:lnSpc>
            </a:pPr>
            <a:r>
              <a:rPr lang="ru-RU" sz="2000" dirty="0">
                <a:solidFill>
                  <a:srgbClr val="000000"/>
                </a:solidFill>
                <a:highlight>
                  <a:srgbClr val="FFFFFF"/>
                </a:highlight>
                <a:latin typeface="Consolas" panose="020B0609020204030204" pitchFamily="49" charset="0"/>
              </a:rPr>
              <a:t>   }</a:t>
            </a:r>
          </a:p>
          <a:p>
            <a:pPr>
              <a:lnSpc>
                <a:spcPct val="90000"/>
              </a:lnSpc>
            </a:pPr>
            <a:endParaRPr lang="ru-RU" sz="2000" dirty="0">
              <a:solidFill>
                <a:srgbClr val="000000"/>
              </a:solidFill>
              <a:highlight>
                <a:srgbClr val="FFFFFF"/>
              </a:highlight>
              <a:latin typeface="Consolas" panose="020B0609020204030204" pitchFamily="49" charset="0"/>
            </a:endParaRPr>
          </a:p>
          <a:p>
            <a:pPr>
              <a:lnSpc>
                <a:spcPct val="90000"/>
              </a:lnSpc>
            </a:pPr>
            <a:r>
              <a:rPr lang="ru-RU" sz="2000" dirty="0">
                <a:solidFill>
                  <a:srgbClr val="000000"/>
                </a:solidFill>
                <a:highlight>
                  <a:srgbClr val="FFFFFF"/>
                </a:highlight>
                <a:latin typeface="Consolas" panose="020B0609020204030204" pitchFamily="49" charset="0"/>
              </a:rPr>
              <a:t>   </a:t>
            </a:r>
            <a:r>
              <a:rPr lang="ru-RU" sz="2000" i="1" dirty="0">
                <a:solidFill>
                  <a:srgbClr val="000080"/>
                </a:solidFill>
                <a:highlight>
                  <a:srgbClr val="FFFFFF"/>
                </a:highlight>
                <a:latin typeface="Consolas" panose="020B0609020204030204" pitchFamily="49" charset="0"/>
              </a:rPr>
              <a:t>cout</a:t>
            </a:r>
            <a:r>
              <a:rPr lang="ru-RU" sz="2000" dirty="0">
                <a:solidFill>
                  <a:srgbClr val="000000"/>
                </a:solidFill>
                <a:highlight>
                  <a:srgbClr val="FFFFFF"/>
                </a:highlight>
                <a:latin typeface="Consolas" panose="020B0609020204030204" pitchFamily="49" charset="0"/>
              </a:rPr>
              <a:t> &lt;&lt; </a:t>
            </a:r>
            <a:r>
              <a:rPr lang="ru-RU" sz="2000" dirty="0">
                <a:solidFill>
                  <a:srgbClr val="800000"/>
                </a:solidFill>
                <a:highlight>
                  <a:srgbClr val="FFFFFF"/>
                </a:highlight>
                <a:latin typeface="Consolas" panose="020B0609020204030204" pitchFamily="49" charset="0"/>
              </a:rPr>
              <a:t>"Сумма ряда равна "</a:t>
            </a:r>
            <a:r>
              <a:rPr lang="ru-RU" sz="2000" dirty="0">
                <a:solidFill>
                  <a:srgbClr val="000000"/>
                </a:solidFill>
                <a:highlight>
                  <a:srgbClr val="FFFFFF"/>
                </a:highlight>
                <a:latin typeface="Consolas" panose="020B0609020204030204" pitchFamily="49" charset="0"/>
              </a:rPr>
              <a:t> &lt;&lt; s;</a:t>
            </a:r>
          </a:p>
          <a:p>
            <a:pPr>
              <a:lnSpc>
                <a:spcPct val="90000"/>
              </a:lnSpc>
            </a:pP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_getch</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pPr>
              <a:lnSpc>
                <a:spcPct val="90000"/>
              </a:lnSpc>
            </a:pPr>
            <a:r>
              <a:rPr lang="ru-RU" sz="2000" dirty="0">
                <a:solidFill>
                  <a:srgbClr val="000000"/>
                </a:solidFill>
                <a:highlight>
                  <a:srgbClr val="FFFFFF"/>
                </a:highlight>
                <a:latin typeface="Consolas" panose="020B0609020204030204" pitchFamily="49" charset="0"/>
              </a:rPr>
              <a:t>}</a:t>
            </a:r>
            <a:endParaRPr lang="en-US" sz="2000" dirty="0"/>
          </a:p>
        </p:txBody>
      </p:sp>
      <p:sp>
        <p:nvSpPr>
          <p:cNvPr id="30" name="Заголовок 4"/>
          <p:cNvSpPr txBox="1">
            <a:spLocks/>
          </p:cNvSpPr>
          <p:nvPr/>
        </p:nvSpPr>
        <p:spPr>
          <a:xfrm>
            <a:off x="251520" y="116632"/>
            <a:ext cx="8712968" cy="1052736"/>
          </a:xfrm>
          <a:prstGeom prst="rect">
            <a:avLst/>
          </a:prstGeom>
        </p:spPr>
        <p:txBody>
          <a:bodyPr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Циклы</a:t>
            </a:r>
            <a:br>
              <a:rPr lang="ru-RU" dirty="0">
                <a:solidFill>
                  <a:schemeClr val="tx1">
                    <a:lumMod val="50000"/>
                    <a:lumOff val="50000"/>
                  </a:schemeClr>
                </a:solidFill>
              </a:rPr>
            </a:br>
            <a:r>
              <a:rPr lang="ru-RU" dirty="0">
                <a:solidFill>
                  <a:schemeClr val="tx1">
                    <a:lumMod val="50000"/>
                    <a:lumOff val="50000"/>
                  </a:schemeClr>
                </a:solidFill>
              </a:rPr>
              <a:t>Алгоритм на </a:t>
            </a:r>
            <a:r>
              <a:rPr lang="en-US" dirty="0">
                <a:solidFill>
                  <a:schemeClr val="tx1">
                    <a:lumMod val="50000"/>
                    <a:lumOff val="50000"/>
                  </a:schemeClr>
                </a:solidFill>
              </a:rPr>
              <a:t>C++</a:t>
            </a:r>
            <a:endParaRPr lang="ru-RU" dirty="0">
              <a:solidFill>
                <a:schemeClr val="tx1">
                  <a:lumMod val="50000"/>
                  <a:lumOff val="50000"/>
                </a:schemeClr>
              </a:solidFill>
            </a:endParaRPr>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8</a:t>
            </a:fld>
            <a:endParaRPr lang="en-US" dirty="0"/>
          </a:p>
        </p:txBody>
      </p:sp>
    </p:spTree>
    <p:extLst>
      <p:ext uri="{BB962C8B-B14F-4D97-AF65-F5344CB8AC3E}">
        <p14:creationId xmlns:p14="http://schemas.microsoft.com/office/powerpoint/2010/main" val="417162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8"/>
          <p:cNvSpPr txBox="1">
            <a:spLocks noChangeArrowheads="1"/>
          </p:cNvSpPr>
          <p:nvPr/>
        </p:nvSpPr>
        <p:spPr bwMode="auto">
          <a:xfrm>
            <a:off x="395536" y="1412776"/>
            <a:ext cx="2880320" cy="461665"/>
          </a:xfrm>
          <a:prstGeom prst="rect">
            <a:avLst/>
          </a:prstGeom>
          <a:noFill/>
          <a:ln w="9525">
            <a:solidFill>
              <a:schemeClr val="accent1">
                <a:shade val="50000"/>
              </a:schemeClr>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ru-RU" sz="2400" b="1" i="1" dirty="0">
                <a:latin typeface="+mn-lt"/>
                <a:cs typeface="Times New Roman" pitchFamily="18" charset="0"/>
              </a:rPr>
              <a:t>цикл со счётчиком</a:t>
            </a:r>
            <a:endParaRPr lang="en-US" sz="2400" b="1" dirty="0">
              <a:latin typeface="+mn-lt"/>
              <a:cs typeface="Times New Roman" pitchFamily="18" charset="0"/>
            </a:endParaRPr>
          </a:p>
        </p:txBody>
      </p:sp>
      <p:sp>
        <p:nvSpPr>
          <p:cNvPr id="31" name="Прямоугольник 30"/>
          <p:cNvSpPr/>
          <p:nvPr/>
        </p:nvSpPr>
        <p:spPr>
          <a:xfrm>
            <a:off x="251520" y="3717032"/>
            <a:ext cx="7632848" cy="2683812"/>
          </a:xfrm>
          <a:prstGeom prst="rect">
            <a:avLst/>
          </a:prstGeom>
        </p:spPr>
        <p:txBody>
          <a:bodyPr wrap="square">
            <a:spAutoFit/>
          </a:bodyPr>
          <a:lstStyle/>
          <a:p>
            <a:pPr>
              <a:lnSpc>
                <a:spcPct val="90000"/>
              </a:lnSpc>
            </a:pPr>
            <a:r>
              <a:rPr lang="en-US" sz="2200" dirty="0">
                <a:solidFill>
                  <a:srgbClr val="0000FF"/>
                </a:solidFill>
                <a:highlight>
                  <a:srgbClr val="FFFFFF"/>
                </a:highlight>
                <a:latin typeface="Consolas" panose="020B0609020204030204" pitchFamily="49" charset="0"/>
              </a:rPr>
              <a:t>for</a:t>
            </a:r>
            <a:r>
              <a:rPr lang="en-US" sz="2200" dirty="0">
                <a:solidFill>
                  <a:srgbClr val="000000"/>
                </a:solidFill>
                <a:highlight>
                  <a:srgbClr val="FFFFFF"/>
                </a:highlight>
                <a:latin typeface="Consolas" panose="020B0609020204030204" pitchFamily="49" charset="0"/>
              </a:rPr>
              <a:t> (</a:t>
            </a:r>
            <a:r>
              <a:rPr lang="ru-RU" sz="2200" dirty="0">
                <a:solidFill>
                  <a:srgbClr val="880000"/>
                </a:solidFill>
                <a:highlight>
                  <a:srgbClr val="FFFFFF"/>
                </a:highlight>
                <a:latin typeface="Consolas" panose="020B0609020204030204" pitchFamily="49" charset="0"/>
              </a:rPr>
              <a:t>инициализация</a:t>
            </a:r>
            <a:r>
              <a:rPr lang="ru-RU"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условие</a:t>
            </a:r>
            <a:r>
              <a:rPr lang="ru-RU" sz="2200" dirty="0">
                <a:solidFill>
                  <a:srgbClr val="000000"/>
                </a:solidFill>
                <a:highlight>
                  <a:srgbClr val="FFFFFF"/>
                </a:highlight>
                <a:latin typeface="Consolas" panose="020B0609020204030204" pitchFamily="49" charset="0"/>
              </a:rPr>
              <a:t>; </a:t>
            </a:r>
            <a:r>
              <a:rPr lang="ru-RU" sz="2200" dirty="0">
                <a:solidFill>
                  <a:srgbClr val="800000"/>
                </a:solidFill>
                <a:highlight>
                  <a:srgbClr val="FFFFFF"/>
                </a:highlight>
                <a:latin typeface="Consolas" panose="020B0609020204030204" pitchFamily="49" charset="0"/>
              </a:rPr>
              <a:t>приращение</a:t>
            </a:r>
            <a:r>
              <a:rPr lang="ru-RU"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    </a:t>
            </a:r>
            <a:r>
              <a:rPr lang="ru-RU" sz="2200" dirty="0">
                <a:solidFill>
                  <a:srgbClr val="880000"/>
                </a:solidFill>
                <a:highlight>
                  <a:srgbClr val="FFFFFF"/>
                </a:highlight>
                <a:latin typeface="Consolas" panose="020B0609020204030204" pitchFamily="49" charset="0"/>
              </a:rPr>
              <a:t>инструкция</a:t>
            </a:r>
            <a:r>
              <a:rPr lang="ru-RU" sz="2200" dirty="0">
                <a:solidFill>
                  <a:srgbClr val="000000"/>
                </a:solidFill>
                <a:highlight>
                  <a:srgbClr val="FFFFFF"/>
                </a:highlight>
                <a:latin typeface="Consolas" panose="020B0609020204030204" pitchFamily="49" charset="0"/>
              </a:rPr>
              <a:t>;</a:t>
            </a:r>
          </a:p>
          <a:p>
            <a:pPr>
              <a:lnSpc>
                <a:spcPct val="90000"/>
              </a:lnSpc>
              <a:spcBef>
                <a:spcPts val="1200"/>
              </a:spcBef>
            </a:pPr>
            <a:r>
              <a:rPr lang="en-US" sz="2200" dirty="0">
                <a:solidFill>
                  <a:srgbClr val="0000FF"/>
                </a:solidFill>
                <a:highlight>
                  <a:srgbClr val="FFFFFF"/>
                </a:highlight>
                <a:latin typeface="Consolas" panose="020B0609020204030204" pitchFamily="49" charset="0"/>
              </a:rPr>
              <a:t>for</a:t>
            </a:r>
            <a:r>
              <a:rPr lang="en-US" sz="2200" dirty="0">
                <a:solidFill>
                  <a:srgbClr val="000000"/>
                </a:solidFill>
                <a:highlight>
                  <a:srgbClr val="FFFFFF"/>
                </a:highlight>
                <a:latin typeface="Consolas" panose="020B0609020204030204" pitchFamily="49" charset="0"/>
              </a:rPr>
              <a:t> (</a:t>
            </a:r>
            <a:r>
              <a:rPr lang="ru-RU" sz="2200" dirty="0">
                <a:solidFill>
                  <a:srgbClr val="880000"/>
                </a:solidFill>
                <a:highlight>
                  <a:srgbClr val="FFFFFF"/>
                </a:highlight>
                <a:latin typeface="Consolas" panose="020B0609020204030204" pitchFamily="49" charset="0"/>
              </a:rPr>
              <a:t>инициализация</a:t>
            </a:r>
            <a:r>
              <a:rPr lang="ru-RU"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условие</a:t>
            </a:r>
            <a:r>
              <a:rPr lang="ru-RU" sz="2200" dirty="0">
                <a:solidFill>
                  <a:srgbClr val="000000"/>
                </a:solidFill>
                <a:highlight>
                  <a:srgbClr val="FFFFFF"/>
                </a:highlight>
                <a:latin typeface="Consolas" panose="020B0609020204030204" pitchFamily="49" charset="0"/>
              </a:rPr>
              <a:t>; </a:t>
            </a:r>
            <a:r>
              <a:rPr lang="ru-RU" sz="2200" dirty="0">
                <a:solidFill>
                  <a:srgbClr val="800000"/>
                </a:solidFill>
                <a:highlight>
                  <a:srgbClr val="FFFFFF"/>
                </a:highlight>
                <a:latin typeface="Consolas" panose="020B0609020204030204" pitchFamily="49" charset="0"/>
              </a:rPr>
              <a:t>приращение</a:t>
            </a:r>
            <a:r>
              <a:rPr lang="ru-RU"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    </a:t>
            </a:r>
            <a:r>
              <a:rPr lang="ru-RU" sz="2200" dirty="0">
                <a:solidFill>
                  <a:srgbClr val="880000"/>
                </a:solidFill>
                <a:highlight>
                  <a:srgbClr val="FFFFFF"/>
                </a:highlight>
                <a:latin typeface="Consolas" panose="020B0609020204030204" pitchFamily="49" charset="0"/>
              </a:rPr>
              <a:t>инструкция1</a:t>
            </a:r>
            <a:r>
              <a:rPr lang="ru-RU"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    </a:t>
            </a:r>
            <a:r>
              <a:rPr lang="ru-RU" sz="2200" dirty="0">
                <a:solidFill>
                  <a:srgbClr val="880000"/>
                </a:solidFill>
                <a:highlight>
                  <a:srgbClr val="FFFFFF"/>
                </a:highlight>
                <a:latin typeface="Consolas" panose="020B0609020204030204" pitchFamily="49" charset="0"/>
              </a:rPr>
              <a:t>инструкция2</a:t>
            </a:r>
            <a:r>
              <a:rPr lang="ru-RU"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    …</a:t>
            </a:r>
          </a:p>
          <a:p>
            <a:pPr>
              <a:lnSpc>
                <a:spcPct val="70000"/>
              </a:lnSpc>
            </a:pPr>
            <a:r>
              <a:rPr lang="ru-RU" sz="2200" dirty="0">
                <a:solidFill>
                  <a:srgbClr val="000000"/>
                </a:solidFill>
                <a:highlight>
                  <a:srgbClr val="FFFFFF"/>
                </a:highlight>
                <a:latin typeface="Consolas" panose="020B0609020204030204" pitchFamily="49" charset="0"/>
              </a:rPr>
              <a:t>}</a:t>
            </a:r>
            <a:endParaRPr lang="ru-RU" sz="2200" b="1" dirty="0"/>
          </a:p>
        </p:txBody>
      </p:sp>
      <p:sp>
        <p:nvSpPr>
          <p:cNvPr id="2" name="Дата 1"/>
          <p:cNvSpPr>
            <a:spLocks noGrp="1"/>
          </p:cNvSpPr>
          <p:nvPr>
            <p:ph type="dt" sz="half" idx="10"/>
          </p:nvPr>
        </p:nvSpPr>
        <p:spPr/>
        <p:txBody>
          <a:bodyPr/>
          <a:lstStyle/>
          <a:p>
            <a:pPr>
              <a:tabLst>
                <a:tab pos="1347788" algn="l"/>
              </a:tabLst>
            </a:pPr>
            <a:r>
              <a:rPr lang="ru-RU" dirty="0"/>
              <a:t>Левкович Н.В.	2021/2022</a:t>
            </a:r>
          </a:p>
        </p:txBody>
      </p:sp>
      <p:sp>
        <p:nvSpPr>
          <p:cNvPr id="3" name="Нижний колонтитул 2"/>
          <p:cNvSpPr>
            <a:spLocks noGrp="1"/>
          </p:cNvSpPr>
          <p:nvPr>
            <p:ph type="ftr" sz="quarter" idx="11"/>
          </p:nvPr>
        </p:nvSpPr>
        <p:spPr/>
        <p:txBody>
          <a:bodyPr/>
          <a:lstStyle/>
          <a:p>
            <a:r>
              <a:rPr lang="ru-RU"/>
              <a:t>Управляющие инструкции</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9</a:t>
            </a:fld>
            <a:endParaRPr lang="en-US" dirty="0"/>
          </a:p>
        </p:txBody>
      </p:sp>
      <p:sp>
        <p:nvSpPr>
          <p:cNvPr id="28" name="Заголовок 4">
            <a:extLst>
              <a:ext uri="{FF2B5EF4-FFF2-40B4-BE49-F238E27FC236}">
                <a16:creationId xmlns:a16="http://schemas.microsoft.com/office/drawing/2014/main" id="{3400993B-3D36-47A2-8EE2-F58AEED8F029}"/>
              </a:ext>
            </a:extLst>
          </p:cNvPr>
          <p:cNvSpPr txBox="1">
            <a:spLocks/>
          </p:cNvSpPr>
          <p:nvPr/>
        </p:nvSpPr>
        <p:spPr>
          <a:xfrm>
            <a:off x="251520" y="116632"/>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tx1">
                    <a:lumMod val="50000"/>
                    <a:lumOff val="50000"/>
                  </a:schemeClr>
                </a:solidFill>
              </a:rPr>
              <a:t>Цикл</a:t>
            </a:r>
            <a:r>
              <a:rPr lang="en-US" dirty="0">
                <a:solidFill>
                  <a:schemeClr val="tx1">
                    <a:lumMod val="50000"/>
                    <a:lumOff val="50000"/>
                  </a:schemeClr>
                </a:solidFill>
              </a:rPr>
              <a:t> for</a:t>
            </a:r>
            <a:endParaRPr lang="ru-RU" dirty="0">
              <a:solidFill>
                <a:schemeClr val="tx1">
                  <a:lumMod val="50000"/>
                  <a:lumOff val="50000"/>
                </a:schemeClr>
              </a:solidFill>
            </a:endParaRPr>
          </a:p>
        </p:txBody>
      </p:sp>
      <p:grpSp>
        <p:nvGrpSpPr>
          <p:cNvPr id="29" name="Группа 28">
            <a:extLst>
              <a:ext uri="{FF2B5EF4-FFF2-40B4-BE49-F238E27FC236}">
                <a16:creationId xmlns:a16="http://schemas.microsoft.com/office/drawing/2014/main" id="{48B6F697-082C-4720-9CCB-69E31ED4300F}"/>
              </a:ext>
            </a:extLst>
          </p:cNvPr>
          <p:cNvGrpSpPr/>
          <p:nvPr/>
        </p:nvGrpSpPr>
        <p:grpSpPr>
          <a:xfrm>
            <a:off x="4499992" y="93321"/>
            <a:ext cx="4392488" cy="3623710"/>
            <a:chOff x="4499992" y="93321"/>
            <a:chExt cx="4392488" cy="3623710"/>
          </a:xfrm>
        </p:grpSpPr>
        <p:grpSp>
          <p:nvGrpSpPr>
            <p:cNvPr id="75" name="Группа 74"/>
            <p:cNvGrpSpPr/>
            <p:nvPr/>
          </p:nvGrpSpPr>
          <p:grpSpPr>
            <a:xfrm>
              <a:off x="4499992" y="93321"/>
              <a:ext cx="4392488" cy="3623710"/>
              <a:chOff x="4139952" y="165329"/>
              <a:chExt cx="4392488" cy="3623710"/>
            </a:xfrm>
          </p:grpSpPr>
          <p:cxnSp>
            <p:nvCxnSpPr>
              <p:cNvPr id="39" name="Прямая со стрелкой 38"/>
              <p:cNvCxnSpPr>
                <a:cxnSpLocks/>
              </p:cNvCxnSpPr>
              <p:nvPr/>
            </p:nvCxnSpPr>
            <p:spPr>
              <a:xfrm>
                <a:off x="5436096" y="2391271"/>
                <a:ext cx="0" cy="1253753"/>
              </a:xfrm>
              <a:prstGeom prst="straightConnector1">
                <a:avLst/>
              </a:prstGeom>
              <a:ln w="25400" cap="rnd">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p:cNvCxnSpPr>
                <a:endCxn id="57" idx="0"/>
              </p:cNvCxnSpPr>
              <p:nvPr/>
            </p:nvCxnSpPr>
            <p:spPr>
              <a:xfrm>
                <a:off x="7164288" y="2132856"/>
                <a:ext cx="0" cy="432048"/>
              </a:xfrm>
              <a:prstGeom prst="straightConnector1">
                <a:avLst/>
              </a:prstGeom>
              <a:ln w="25400" cap="rnd">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cxnSpLocks/>
                <a:stCxn id="5" idx="0"/>
              </p:cNvCxnSpPr>
              <p:nvPr/>
            </p:nvCxnSpPr>
            <p:spPr>
              <a:xfrm>
                <a:off x="6732237" y="2131740"/>
                <a:ext cx="432051" cy="1116"/>
              </a:xfrm>
              <a:prstGeom prst="line">
                <a:avLst/>
              </a:prstGeom>
              <a:ln w="25400" cap="rnd">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cxnSpLocks/>
                <a:stCxn id="19" idx="2"/>
              </p:cNvCxnSpPr>
              <p:nvPr/>
            </p:nvCxnSpPr>
            <p:spPr>
              <a:xfrm>
                <a:off x="5436096" y="970834"/>
                <a:ext cx="0" cy="901374"/>
              </a:xfrm>
              <a:prstGeom prst="straightConnector1">
                <a:avLst/>
              </a:prstGeom>
              <a:ln w="254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60232" y="1632598"/>
                <a:ext cx="1152128" cy="430887"/>
              </a:xfrm>
              <a:prstGeom prst="rect">
                <a:avLst/>
              </a:prstGeom>
              <a:noFill/>
            </p:spPr>
            <p:txBody>
              <a:bodyPr wrap="square">
                <a:spAutoFit/>
              </a:bodyPr>
              <a:lstStyle/>
              <a:p>
                <a:pPr>
                  <a:defRPr/>
                </a:pPr>
                <a:r>
                  <a:rPr lang="en-US" sz="2200" dirty="0">
                    <a:solidFill>
                      <a:schemeClr val="accent6">
                        <a:lumMod val="50000"/>
                      </a:schemeClr>
                    </a:solidFill>
                    <a:latin typeface="Consolas" panose="020B0609020204030204" pitchFamily="49" charset="0"/>
                    <a:cs typeface="Consolas" panose="020B0609020204030204" pitchFamily="49" charset="0"/>
                  </a:rPr>
                  <a:t>[</a:t>
                </a:r>
                <a:r>
                  <a:rPr lang="en-US" sz="2200" dirty="0">
                    <a:solidFill>
                      <a:srgbClr val="0000FF"/>
                    </a:solidFill>
                    <a:latin typeface="Consolas" panose="020B0609020204030204" pitchFamily="49" charset="0"/>
                    <a:cs typeface="Consolas" panose="020B0609020204030204" pitchFamily="49" charset="0"/>
                  </a:rPr>
                  <a:t>true</a:t>
                </a:r>
                <a:r>
                  <a:rPr lang="en-US" sz="2200" dirty="0">
                    <a:solidFill>
                      <a:schemeClr val="accent6">
                        <a:lumMod val="50000"/>
                      </a:schemeClr>
                    </a:solidFill>
                    <a:latin typeface="Consolas" panose="020B0609020204030204" pitchFamily="49" charset="0"/>
                    <a:cs typeface="Consolas" panose="020B0609020204030204" pitchFamily="49" charset="0"/>
                  </a:rPr>
                  <a:t>]</a:t>
                </a:r>
                <a:endParaRPr lang="ru-RU" sz="2200" dirty="0">
                  <a:solidFill>
                    <a:schemeClr val="accent6">
                      <a:lumMod val="50000"/>
                    </a:schemeClr>
                  </a:solidFill>
                  <a:latin typeface="Consolas" panose="020B0609020204030204" pitchFamily="49" charset="0"/>
                  <a:cs typeface="Consolas" panose="020B0609020204030204" pitchFamily="49" charset="0"/>
                </a:endParaRPr>
              </a:p>
            </p:txBody>
          </p:sp>
          <p:sp>
            <p:nvSpPr>
              <p:cNvPr id="17" name="TextBox 16"/>
              <p:cNvSpPr txBox="1"/>
              <p:nvPr/>
            </p:nvSpPr>
            <p:spPr>
              <a:xfrm>
                <a:off x="4139952" y="2564904"/>
                <a:ext cx="1346200" cy="430887"/>
              </a:xfrm>
              <a:prstGeom prst="rect">
                <a:avLst/>
              </a:prstGeom>
              <a:noFill/>
            </p:spPr>
            <p:txBody>
              <a:bodyPr wrap="square">
                <a:spAutoFit/>
              </a:bodyPr>
              <a:lstStyle/>
              <a:p>
                <a:pPr>
                  <a:defRPr/>
                </a:pPr>
                <a:r>
                  <a:rPr lang="en-US" sz="2200" dirty="0">
                    <a:solidFill>
                      <a:schemeClr val="accent6">
                        <a:lumMod val="50000"/>
                      </a:schemeClr>
                    </a:solidFill>
                    <a:latin typeface="Consolas" panose="020B0609020204030204" pitchFamily="49" charset="0"/>
                    <a:cs typeface="Consolas" panose="020B0609020204030204" pitchFamily="49" charset="0"/>
                  </a:rPr>
                  <a:t>[</a:t>
                </a:r>
                <a:r>
                  <a:rPr lang="en-US" sz="2200" dirty="0">
                    <a:solidFill>
                      <a:srgbClr val="0000FF"/>
                    </a:solidFill>
                    <a:latin typeface="Consolas" panose="020B0609020204030204" pitchFamily="49" charset="0"/>
                    <a:cs typeface="Consolas" panose="020B0609020204030204" pitchFamily="49" charset="0"/>
                  </a:rPr>
                  <a:t>false</a:t>
                </a:r>
                <a:r>
                  <a:rPr lang="en-US" sz="2200" dirty="0">
                    <a:solidFill>
                      <a:schemeClr val="accent6">
                        <a:lumMod val="50000"/>
                      </a:schemeClr>
                    </a:solidFill>
                    <a:latin typeface="Consolas" panose="020B0609020204030204" pitchFamily="49" charset="0"/>
                    <a:cs typeface="Consolas" panose="020B0609020204030204" pitchFamily="49" charset="0"/>
                  </a:rPr>
                  <a:t>]</a:t>
                </a:r>
                <a:endParaRPr lang="ru-RU" sz="2200" dirty="0">
                  <a:solidFill>
                    <a:schemeClr val="accent6">
                      <a:lumMod val="50000"/>
                    </a:schemeClr>
                  </a:solidFill>
                  <a:latin typeface="Consolas" panose="020B0609020204030204" pitchFamily="49" charset="0"/>
                  <a:cs typeface="Consolas" panose="020B0609020204030204" pitchFamily="49" charset="0"/>
                </a:endParaRPr>
              </a:p>
            </p:txBody>
          </p:sp>
          <p:sp>
            <p:nvSpPr>
              <p:cNvPr id="18" name="Блок-схема: узел 17"/>
              <p:cNvSpPr/>
              <p:nvPr/>
            </p:nvSpPr>
            <p:spPr>
              <a:xfrm>
                <a:off x="5323584" y="165329"/>
                <a:ext cx="225023" cy="199824"/>
              </a:xfrm>
              <a:prstGeom prst="flowChartConnector">
                <a:avLst/>
              </a:prstGeom>
              <a:solidFill>
                <a:srgbClr val="0000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9" name="Блок-схема: альтернативный процесс 18"/>
              <p:cNvSpPr/>
              <p:nvPr/>
            </p:nvSpPr>
            <p:spPr>
              <a:xfrm>
                <a:off x="4139952" y="538786"/>
                <a:ext cx="2592288" cy="432048"/>
              </a:xfrm>
              <a:prstGeom prst="flowChartAlternateProcess">
                <a:avLst/>
              </a:prstGeom>
              <a:solidFill>
                <a:schemeClr val="bg1"/>
              </a:solid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altLang="ru-RU" sz="2400" dirty="0">
                    <a:solidFill>
                      <a:srgbClr val="880000"/>
                    </a:solidFill>
                    <a:latin typeface="Consolas" panose="020B0609020204030204" pitchFamily="49" charset="0"/>
                    <a:cs typeface="Consolas" panose="020B0609020204030204" pitchFamily="49" charset="0"/>
                  </a:rPr>
                  <a:t>инициализация</a:t>
                </a:r>
                <a:endParaRPr lang="ru-RU" sz="2800" b="1" baseline="-25000" dirty="0">
                  <a:solidFill>
                    <a:srgbClr val="880000"/>
                  </a:solidFill>
                  <a:latin typeface="Consolas" panose="020B0609020204030204" pitchFamily="49" charset="0"/>
                  <a:cs typeface="Consolas" panose="020B0609020204030204" pitchFamily="49" charset="0"/>
                </a:endParaRPr>
              </a:p>
            </p:txBody>
          </p:sp>
          <p:grpSp>
            <p:nvGrpSpPr>
              <p:cNvPr id="20" name="Группа 38"/>
              <p:cNvGrpSpPr>
                <a:grpSpLocks/>
              </p:cNvGrpSpPr>
              <p:nvPr/>
            </p:nvGrpSpPr>
            <p:grpSpPr bwMode="auto">
              <a:xfrm>
                <a:off x="5364088" y="3645023"/>
                <a:ext cx="144016" cy="144016"/>
                <a:chOff x="1745457" y="4378365"/>
                <a:chExt cx="178594" cy="182229"/>
              </a:xfrm>
            </p:grpSpPr>
            <p:sp>
              <p:nvSpPr>
                <p:cNvPr id="21" name="Блок-схема: узел 20"/>
                <p:cNvSpPr/>
                <p:nvPr/>
              </p:nvSpPr>
              <p:spPr>
                <a:xfrm>
                  <a:off x="1788130" y="4424320"/>
                  <a:ext cx="96408" cy="93491"/>
                </a:xfrm>
                <a:prstGeom prst="flowChartConnector">
                  <a:avLst/>
                </a:prstGeom>
                <a:solidFill>
                  <a:srgbClr val="00008B"/>
                </a:solidFill>
                <a:ln>
                  <a:solidFill>
                    <a:srgbClr val="00008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2" name="Блок-схема: узел 21"/>
                <p:cNvSpPr/>
                <p:nvPr/>
              </p:nvSpPr>
              <p:spPr>
                <a:xfrm>
                  <a:off x="1745457" y="4378365"/>
                  <a:ext cx="178594" cy="182229"/>
                </a:xfrm>
                <a:prstGeom prst="flowChartConnector">
                  <a:avLst/>
                </a:prstGeom>
                <a:noFill/>
                <a:ln w="6350">
                  <a:solidFill>
                    <a:srgbClr val="00008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grpSp>
          <p:cxnSp>
            <p:nvCxnSpPr>
              <p:cNvPr id="23" name="Прямая соединительная линия 22"/>
              <p:cNvCxnSpPr/>
              <p:nvPr/>
            </p:nvCxnSpPr>
            <p:spPr>
              <a:xfrm flipH="1">
                <a:off x="5436096" y="1340768"/>
                <a:ext cx="3096344" cy="0"/>
              </a:xfrm>
              <a:prstGeom prst="line">
                <a:avLst/>
              </a:prstGeom>
              <a:ln w="25400" cap="rnd">
                <a:solidFill>
                  <a:schemeClr val="accent6">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cxnSpLocks/>
                <a:stCxn id="18" idx="4"/>
                <a:endCxn id="19" idx="0"/>
              </p:cNvCxnSpPr>
              <p:nvPr/>
            </p:nvCxnSpPr>
            <p:spPr>
              <a:xfrm>
                <a:off x="5436096" y="365153"/>
                <a:ext cx="0" cy="173633"/>
              </a:xfrm>
              <a:prstGeom prst="straightConnector1">
                <a:avLst/>
              </a:prstGeom>
              <a:ln w="25400" cap="rnd">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Блок-схема: альтернативный процесс 55"/>
              <p:cNvSpPr/>
              <p:nvPr/>
            </p:nvSpPr>
            <p:spPr>
              <a:xfrm>
                <a:off x="6084168" y="3284984"/>
                <a:ext cx="2160240" cy="432048"/>
              </a:xfrm>
              <a:prstGeom prst="flowChartAlternateProcess">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altLang="ru-RU" sz="2400" dirty="0">
                    <a:solidFill>
                      <a:srgbClr val="880000"/>
                    </a:solidFill>
                    <a:latin typeface="Consolas" panose="020B0609020204030204" pitchFamily="49" charset="0"/>
                    <a:cs typeface="Consolas" panose="020B0609020204030204" pitchFamily="49" charset="0"/>
                  </a:rPr>
                  <a:t>приращение</a:t>
                </a:r>
                <a:endParaRPr lang="ru-RU" sz="2800" b="1" baseline="-25000" dirty="0">
                  <a:solidFill>
                    <a:srgbClr val="880000"/>
                  </a:solidFill>
                  <a:latin typeface="Consolas" panose="020B0609020204030204" pitchFamily="49" charset="0"/>
                  <a:cs typeface="Consolas" panose="020B0609020204030204" pitchFamily="49" charset="0"/>
                </a:endParaRPr>
              </a:p>
            </p:txBody>
          </p:sp>
          <p:sp>
            <p:nvSpPr>
              <p:cNvPr id="57" name="Блок-схема: альтернативный процесс 56"/>
              <p:cNvSpPr/>
              <p:nvPr/>
            </p:nvSpPr>
            <p:spPr>
              <a:xfrm>
                <a:off x="6084168" y="2564904"/>
                <a:ext cx="2160240" cy="432048"/>
              </a:xfrm>
              <a:prstGeom prst="flowChartAlternateProcess">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altLang="ru-RU" sz="2400" dirty="0">
                    <a:solidFill>
                      <a:srgbClr val="880000"/>
                    </a:solidFill>
                    <a:latin typeface="Consolas" panose="020B0609020204030204" pitchFamily="49" charset="0"/>
                    <a:cs typeface="Consolas" panose="020B0609020204030204" pitchFamily="49" charset="0"/>
                  </a:rPr>
                  <a:t>инструкция</a:t>
                </a:r>
                <a:endParaRPr lang="ru-RU" sz="2800" b="1" baseline="-25000" dirty="0">
                  <a:solidFill>
                    <a:srgbClr val="880000"/>
                  </a:solidFill>
                  <a:latin typeface="Consolas" panose="020B0609020204030204" pitchFamily="49" charset="0"/>
                  <a:cs typeface="Consolas" panose="020B0609020204030204" pitchFamily="49" charset="0"/>
                </a:endParaRPr>
              </a:p>
            </p:txBody>
          </p:sp>
          <p:cxnSp>
            <p:nvCxnSpPr>
              <p:cNvPr id="62" name="Прямая со стрелкой 61"/>
              <p:cNvCxnSpPr>
                <a:stCxn id="57" idx="2"/>
                <a:endCxn id="56" idx="0"/>
              </p:cNvCxnSpPr>
              <p:nvPr/>
            </p:nvCxnSpPr>
            <p:spPr>
              <a:xfrm>
                <a:off x="7164288" y="2996952"/>
                <a:ext cx="0" cy="288032"/>
              </a:xfrm>
              <a:prstGeom prst="straightConnector1">
                <a:avLst/>
              </a:prstGeom>
              <a:ln w="254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Прямая со стрелкой 64"/>
              <p:cNvCxnSpPr>
                <a:stCxn id="56" idx="3"/>
              </p:cNvCxnSpPr>
              <p:nvPr/>
            </p:nvCxnSpPr>
            <p:spPr>
              <a:xfrm>
                <a:off x="8244408" y="3501008"/>
                <a:ext cx="288032" cy="0"/>
              </a:xfrm>
              <a:prstGeom prst="straightConnector1">
                <a:avLst/>
              </a:prstGeom>
              <a:ln w="25400" cap="rnd">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p:cNvCxnSpPr/>
              <p:nvPr/>
            </p:nvCxnSpPr>
            <p:spPr>
              <a:xfrm>
                <a:off x="8532440" y="1340768"/>
                <a:ext cx="0" cy="2160240"/>
              </a:xfrm>
              <a:prstGeom prst="straightConnector1">
                <a:avLst/>
              </a:prstGeom>
              <a:ln w="25400" cap="rnd">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5" name="Шестиугольник 4">
              <a:extLst>
                <a:ext uri="{FF2B5EF4-FFF2-40B4-BE49-F238E27FC236}">
                  <a16:creationId xmlns:a16="http://schemas.microsoft.com/office/drawing/2014/main" id="{E8AEF3E2-B00A-4B26-B4F5-A0812B685012}"/>
                </a:ext>
              </a:extLst>
            </p:cNvPr>
            <p:cNvSpPr/>
            <p:nvPr/>
          </p:nvSpPr>
          <p:spPr>
            <a:xfrm>
              <a:off x="4499993" y="1800200"/>
              <a:ext cx="2592284" cy="519063"/>
            </a:xfrm>
            <a:prstGeom prst="hexagon">
              <a:avLst>
                <a:gd name="adj" fmla="val 46749"/>
                <a:gd name="vf" fmla="val 115470"/>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rgbClr val="000080"/>
                  </a:solidFill>
                  <a:highlight>
                    <a:srgbClr val="FFFFFF"/>
                  </a:highlight>
                  <a:latin typeface="Consolas" panose="020B0609020204030204" pitchFamily="49" charset="0"/>
                </a:rPr>
                <a:t>условие</a:t>
              </a:r>
              <a:endParaRPr lang="ru-RU" dirty="0">
                <a:solidFill>
                  <a:schemeClr val="tx1"/>
                </a:solidFill>
              </a:endParaRPr>
            </a:p>
          </p:txBody>
        </p:sp>
        <p:sp>
          <p:nvSpPr>
            <p:cNvPr id="15" name="Ромб 14">
              <a:extLst>
                <a:ext uri="{FF2B5EF4-FFF2-40B4-BE49-F238E27FC236}">
                  <a16:creationId xmlns:a16="http://schemas.microsoft.com/office/drawing/2014/main" id="{366176B9-85FA-4FF4-B63E-5A1007836FF4}"/>
                </a:ext>
              </a:extLst>
            </p:cNvPr>
            <p:cNvSpPr/>
            <p:nvPr/>
          </p:nvSpPr>
          <p:spPr>
            <a:xfrm>
              <a:off x="5562110" y="1047324"/>
              <a:ext cx="468049" cy="461666"/>
            </a:xfrm>
            <a:prstGeom prst="diamond">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633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olidFill>
          <a:schemeClr val="accent2"/>
        </a:solidFill>
        <a:ln>
          <a:noFill/>
        </a:ln>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Ретро">
  <a:themeElements>
    <a:clrScheme name="Ретр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olidFill>
          <a:schemeClr val="accent2"/>
        </a:solidFill>
        <a:ln>
          <a:noFill/>
        </a:ln>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18450</TotalTime>
  <Words>5612</Words>
  <Application>Microsoft Office PowerPoint</Application>
  <PresentationFormat>Экран (4:3)</PresentationFormat>
  <Paragraphs>1092</Paragraphs>
  <Slides>50</Slides>
  <Notes>47</Notes>
  <HiddenSlides>0</HiddenSlides>
  <MMClips>0</MMClips>
  <ScaleCrop>false</ScaleCrop>
  <HeadingPairs>
    <vt:vector size="8" baseType="variant">
      <vt:variant>
        <vt:lpstr>Использованные шрифты</vt:lpstr>
      </vt:variant>
      <vt:variant>
        <vt:i4>4</vt:i4>
      </vt:variant>
      <vt:variant>
        <vt:lpstr>Тема</vt:lpstr>
      </vt:variant>
      <vt:variant>
        <vt:i4>2</vt:i4>
      </vt:variant>
      <vt:variant>
        <vt:lpstr>Внедренные серверы OLE</vt:lpstr>
      </vt:variant>
      <vt:variant>
        <vt:i4>1</vt:i4>
      </vt:variant>
      <vt:variant>
        <vt:lpstr>Заголовки слайдов</vt:lpstr>
      </vt:variant>
      <vt:variant>
        <vt:i4>50</vt:i4>
      </vt:variant>
    </vt:vector>
  </HeadingPairs>
  <TitlesOfParts>
    <vt:vector size="57" baseType="lpstr">
      <vt:lpstr>Arial</vt:lpstr>
      <vt:lpstr>Calibri</vt:lpstr>
      <vt:lpstr>Calibri Light</vt:lpstr>
      <vt:lpstr>Consolas</vt:lpstr>
      <vt:lpstr>Ретро</vt:lpstr>
      <vt:lpstr>1_Ретро</vt:lpstr>
      <vt:lpstr>Уравнение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3.Процедурное программирование</dc:title>
  <dc:creator>.</dc:creator>
  <cp:lastModifiedBy>Ion</cp:lastModifiedBy>
  <cp:revision>840</cp:revision>
  <dcterms:created xsi:type="dcterms:W3CDTF">2017-05-18T18:58:30Z</dcterms:created>
  <dcterms:modified xsi:type="dcterms:W3CDTF">2021-10-09T22:21:31Z</dcterms:modified>
</cp:coreProperties>
</file>