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1"/>
  </p:sldMasterIdLst>
  <p:notesMasterIdLst>
    <p:notesMasterId r:id="rId41"/>
  </p:notesMasterIdLst>
  <p:handoutMasterIdLst>
    <p:handoutMasterId r:id="rId42"/>
  </p:handoutMasterIdLst>
  <p:sldIdLst>
    <p:sldId id="684" r:id="rId2"/>
    <p:sldId id="364" r:id="rId3"/>
    <p:sldId id="685" r:id="rId4"/>
    <p:sldId id="683" r:id="rId5"/>
    <p:sldId id="367" r:id="rId6"/>
    <p:sldId id="375" r:id="rId7"/>
    <p:sldId id="376" r:id="rId8"/>
    <p:sldId id="370" r:id="rId9"/>
    <p:sldId id="415" r:id="rId10"/>
    <p:sldId id="416" r:id="rId11"/>
    <p:sldId id="417" r:id="rId12"/>
    <p:sldId id="419" r:id="rId13"/>
    <p:sldId id="374" r:id="rId14"/>
    <p:sldId id="378" r:id="rId15"/>
    <p:sldId id="421" r:id="rId16"/>
    <p:sldId id="432" r:id="rId17"/>
    <p:sldId id="433" r:id="rId18"/>
    <p:sldId id="381" r:id="rId19"/>
    <p:sldId id="420" r:id="rId20"/>
    <p:sldId id="377" r:id="rId21"/>
    <p:sldId id="431" r:id="rId22"/>
    <p:sldId id="435" r:id="rId23"/>
    <p:sldId id="436" r:id="rId24"/>
    <p:sldId id="382" r:id="rId25"/>
    <p:sldId id="384" r:id="rId26"/>
    <p:sldId id="386" r:id="rId27"/>
    <p:sldId id="387" r:id="rId28"/>
    <p:sldId id="385" r:id="rId29"/>
    <p:sldId id="591" r:id="rId30"/>
    <p:sldId id="590" r:id="rId31"/>
    <p:sldId id="660" r:id="rId32"/>
    <p:sldId id="442" r:id="rId33"/>
    <p:sldId id="443" r:id="rId34"/>
    <p:sldId id="681" r:id="rId35"/>
    <p:sldId id="427" r:id="rId36"/>
    <p:sldId id="444" r:id="rId37"/>
    <p:sldId id="429" r:id="rId38"/>
    <p:sldId id="430" r:id="rId39"/>
    <p:sldId id="422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ещественные числа" id="{3D7FDA3A-5026-496B-AC77-F47D7D785D5F}">
          <p14:sldIdLst>
            <p14:sldId id="684"/>
            <p14:sldId id="364"/>
            <p14:sldId id="685"/>
            <p14:sldId id="683"/>
            <p14:sldId id="367"/>
            <p14:sldId id="375"/>
            <p14:sldId id="376"/>
            <p14:sldId id="370"/>
            <p14:sldId id="415"/>
            <p14:sldId id="416"/>
            <p14:sldId id="417"/>
            <p14:sldId id="419"/>
            <p14:sldId id="374"/>
          </p14:sldIdLst>
        </p14:section>
        <p14:section name="Ограничения использования float" id="{E8F0AC48-31AA-43A8-8D42-0236433CF87B}">
          <p14:sldIdLst>
            <p14:sldId id="378"/>
            <p14:sldId id="421"/>
            <p14:sldId id="432"/>
            <p14:sldId id="433"/>
            <p14:sldId id="381"/>
            <p14:sldId id="420"/>
            <p14:sldId id="377"/>
            <p14:sldId id="431"/>
            <p14:sldId id="435"/>
            <p14:sldId id="436"/>
            <p14:sldId id="382"/>
            <p14:sldId id="384"/>
            <p14:sldId id="386"/>
            <p14:sldId id="387"/>
            <p14:sldId id="385"/>
            <p14:sldId id="591"/>
            <p14:sldId id="590"/>
            <p14:sldId id="660"/>
            <p14:sldId id="442"/>
            <p14:sldId id="443"/>
            <p14:sldId id="681"/>
            <p14:sldId id="427"/>
            <p14:sldId id="444"/>
            <p14:sldId id="429"/>
            <p14:sldId id="430"/>
            <p14:sldId id="4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760000"/>
    <a:srgbClr val="0000FF"/>
    <a:srgbClr val="F1FAFD"/>
    <a:srgbClr val="1E659A"/>
    <a:srgbClr val="D4F8D4"/>
    <a:srgbClr val="FADADA"/>
    <a:srgbClr val="F7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55" autoAdjust="0"/>
    <p:restoredTop sz="70646" autoAdjust="0"/>
  </p:normalViewPr>
  <p:slideViewPr>
    <p:cSldViewPr>
      <p:cViewPr varScale="1">
        <p:scale>
          <a:sx n="81" d="100"/>
          <a:sy n="81" d="100"/>
        </p:scale>
        <p:origin x="208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172"/>
    </p:cViewPr>
  </p:sorterViewPr>
  <p:notesViewPr>
    <p:cSldViewPr>
      <p:cViewPr varScale="1">
        <p:scale>
          <a:sx n="90" d="100"/>
          <a:sy n="90" d="100"/>
        </p:scale>
        <p:origin x="2448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8B83-884C-4387-8A1C-768BFF1AD479}" type="datetimeFigureOut">
              <a:rPr lang="ru-RU" smtClean="0"/>
              <a:t>25.10.2021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3673-5A20-474F-926B-4F986692221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117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4035-3941-448D-A29D-12677BB4643A}" type="datetimeFigureOut">
              <a:rPr lang="ru-RU" smtClean="0"/>
              <a:t>25.10.2021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C350-4DE1-4956-942B-64CFE5E0D8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73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61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 же образом представляется</a:t>
            </a:r>
            <a:r>
              <a:rPr lang="ru-RU" baseline="0" dirty="0"/>
              <a:t> и число 0 – порядок равен 0 и все биты мантиссы равны нулю.</a:t>
            </a:r>
          </a:p>
          <a:p>
            <a:r>
              <a:rPr lang="ru-RU" baseline="0" dirty="0"/>
              <a:t>За счёт особенностей принятого стандарта, появляется два возможных значения для нуля +0 и -0. Особой необходимости в этом нет, оставили для симметрии. Если результат операции так мал, что по модулю меньше минимального представимого в этом формате числа, то он округляется до нуля, а знак при этом сохраняется.</a:t>
            </a:r>
          </a:p>
          <a:p>
            <a:r>
              <a:rPr lang="ru-RU" baseline="0" dirty="0"/>
              <a:t>2) Если порядок </a:t>
            </a:r>
            <a:r>
              <a:rPr lang="en-US" baseline="0" dirty="0"/>
              <a:t>P </a:t>
            </a:r>
            <a:r>
              <a:rPr lang="ru-RU" baseline="0" dirty="0"/>
              <a:t>равен 255, то есть максимальному возможному значение, то считается что значение такого числа "не числовое":</a:t>
            </a: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/>
              <a:t>Если старший бит мантиссы равен 0 – то это </a:t>
            </a:r>
            <a:r>
              <a:rPr lang="en-US" baseline="0" dirty="0"/>
              <a:t>Infinity - </a:t>
            </a:r>
            <a:r>
              <a:rPr lang="ru-RU" baseline="0" dirty="0"/>
              <a:t>бесконечность (знак играет роль, поэтому можно представить и минус бесконечность</a:t>
            </a:r>
            <a:r>
              <a:rPr lang="en-US" baseline="0" dirty="0"/>
              <a:t>)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Если старший бит мантиссы равен 1 – то это </a:t>
            </a:r>
            <a:r>
              <a:rPr lang="en-US" baseline="0" dirty="0" err="1"/>
              <a:t>NaN</a:t>
            </a:r>
            <a:r>
              <a:rPr lang="en-US" baseline="0" dirty="0"/>
              <a:t> (Not-A-Number, </a:t>
            </a:r>
            <a:r>
              <a:rPr lang="ru-RU" baseline="0" dirty="0"/>
              <a:t>неопределённость)</a:t>
            </a:r>
          </a:p>
          <a:p>
            <a:pPr marL="0" indent="0">
              <a:buFontTx/>
              <a:buNone/>
            </a:pPr>
            <a:r>
              <a:rPr lang="en-US" baseline="0" dirty="0" err="1"/>
              <a:t>Inf</a:t>
            </a:r>
            <a:r>
              <a:rPr lang="ru-RU" baseline="0" dirty="0"/>
              <a:t> получается, при делении какого либо числа на ноль.</a:t>
            </a:r>
          </a:p>
          <a:p>
            <a:pPr marL="0" indent="0">
              <a:buFontTx/>
              <a:buNone/>
            </a:pPr>
            <a:r>
              <a:rPr lang="en-US" baseline="0" dirty="0" err="1"/>
              <a:t>NaN</a:t>
            </a:r>
            <a:r>
              <a:rPr lang="ru-RU" baseline="0" dirty="0"/>
              <a:t> получается при делении нуля на ноль. Кроме того любая арифметическая операция где один или оба операнда </a:t>
            </a:r>
            <a:r>
              <a:rPr lang="en-US" baseline="0" dirty="0" err="1"/>
              <a:t>NaN</a:t>
            </a:r>
            <a:r>
              <a:rPr lang="en-US" baseline="0" dirty="0"/>
              <a:t> </a:t>
            </a:r>
            <a:r>
              <a:rPr lang="ru-RU" baseline="0" dirty="0"/>
              <a:t>даёт в результате </a:t>
            </a:r>
            <a:r>
              <a:rPr lang="en-US" baseline="0" dirty="0" err="1"/>
              <a:t>NaN</a:t>
            </a:r>
            <a:r>
              <a:rPr lang="en-US" baseline="0" dirty="0"/>
              <a:t>. </a:t>
            </a:r>
            <a:r>
              <a:rPr lang="ru-RU" baseline="0" dirty="0"/>
              <a:t>Любая операция сравнения где один или оба операнда </a:t>
            </a:r>
            <a:r>
              <a:rPr lang="en-US" baseline="0" dirty="0" err="1"/>
              <a:t>NaN</a:t>
            </a:r>
            <a:r>
              <a:rPr lang="en-US" baseline="0" dirty="0"/>
              <a:t> </a:t>
            </a:r>
            <a:r>
              <a:rPr lang="ru-RU" baseline="0" dirty="0"/>
              <a:t>возвращает </a:t>
            </a:r>
            <a:r>
              <a:rPr lang="en-US" baseline="0" dirty="0"/>
              <a:t>false. </a:t>
            </a:r>
            <a:r>
              <a:rPr lang="en-US" baseline="0" dirty="0" err="1"/>
              <a:t>NaN</a:t>
            </a:r>
            <a:r>
              <a:rPr lang="en-US" baseline="0" dirty="0"/>
              <a:t> != </a:t>
            </a:r>
            <a:r>
              <a:rPr lang="en-US" baseline="0" dirty="0" err="1"/>
              <a:t>NaN</a:t>
            </a:r>
            <a:r>
              <a:rPr lang="ru-RU" baseline="0" dirty="0"/>
              <a:t>.</a:t>
            </a:r>
          </a:p>
          <a:p>
            <a:pPr marL="0" indent="0">
              <a:buFontTx/>
              <a:buNone/>
            </a:pPr>
            <a:r>
              <a:rPr lang="ru-RU" baseline="0" dirty="0"/>
              <a:t>Стандартная функция для проверки является ли число </a:t>
            </a:r>
            <a:r>
              <a:rPr lang="en-US" baseline="0" dirty="0" err="1"/>
              <a:t>NaN</a:t>
            </a:r>
            <a:r>
              <a:rPr lang="en-US" baseline="0" dirty="0"/>
              <a:t>: </a:t>
            </a:r>
            <a:r>
              <a:rPr lang="ru-RU" baseline="0" dirty="0"/>
              <a:t>_</a:t>
            </a:r>
            <a:r>
              <a:rPr lang="en-US" baseline="0" dirty="0" err="1"/>
              <a:t>isnan</a:t>
            </a:r>
            <a:r>
              <a:rPr lang="en-US" baseline="0" dirty="0"/>
              <a:t>()</a:t>
            </a:r>
            <a:endParaRPr lang="ru-RU" baseline="0" dirty="0"/>
          </a:p>
          <a:p>
            <a:pPr marL="0" indent="0">
              <a:buFontTx/>
              <a:buNone/>
            </a:pPr>
            <a:r>
              <a:rPr lang="ru-RU" baseline="0" dirty="0"/>
              <a:t>Остальные биты мантиссы кроме первого игнорируются, если порядок равен 255.</a:t>
            </a:r>
            <a:endParaRPr lang="en-US" baseline="0" dirty="0"/>
          </a:p>
          <a:p>
            <a:pPr marL="0" indent="0">
              <a:buFontTx/>
              <a:buNone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 стандарте описано два значения </a:t>
            </a:r>
            <a:r>
              <a:rPr lang="en-US" baseline="0" dirty="0" err="1"/>
              <a:t>NaN</a:t>
            </a:r>
            <a:r>
              <a:rPr lang="en-US" baseline="0" dirty="0"/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quiet-</a:t>
            </a:r>
            <a:r>
              <a:rPr lang="en-US" baseline="0" dirty="0" err="1"/>
              <a:t>NaN</a:t>
            </a:r>
            <a:r>
              <a:rPr lang="ru-RU" baseline="0" dirty="0"/>
              <a:t>, (остальные биты мантиссы не равны 0, и если все остальные равны нулю)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signaling-</a:t>
            </a:r>
            <a:r>
              <a:rPr lang="en-US" baseline="0" dirty="0" err="1"/>
              <a:t>NaN</a:t>
            </a:r>
            <a:r>
              <a:rPr lang="en-US" baseline="0" dirty="0"/>
              <a:t> (</a:t>
            </a:r>
            <a:r>
              <a:rPr lang="ru-RU" baseline="0" dirty="0"/>
              <a:t>любой из оставшихся 22 бит мантиссы не равен 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Но о каком то реальном использовании так и не договорились, так что в каждом компиляторе отношение к ним разное. При получении </a:t>
            </a:r>
            <a:r>
              <a:rPr lang="en-US" baseline="0" dirty="0" err="1"/>
              <a:t>NaN</a:t>
            </a:r>
            <a:r>
              <a:rPr lang="en-US" baseline="0" dirty="0"/>
              <a:t> </a:t>
            </a:r>
            <a:r>
              <a:rPr lang="ru-RU" baseline="0" dirty="0"/>
              <a:t>в результате операции всегда возвращается </a:t>
            </a:r>
            <a:r>
              <a:rPr lang="en-US" baseline="0" dirty="0" err="1"/>
              <a:t>quietNaN</a:t>
            </a:r>
            <a:r>
              <a:rPr lang="en-US" baseline="0" dirty="0"/>
              <a:t>.</a:t>
            </a:r>
            <a:endParaRPr lang="ru-RU" dirty="0"/>
          </a:p>
          <a:p>
            <a:pPr marL="0" indent="0">
              <a:buFontTx/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7322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Использовать тип </a:t>
            </a:r>
            <a:r>
              <a:rPr lang="en-US" baseline="0" dirty="0"/>
              <a:t>long double </a:t>
            </a:r>
            <a:r>
              <a:rPr lang="ru-RU" baseline="0" dirty="0"/>
              <a:t>не рекомендуется, поскольку его формат не описан в стандарте чётко. Если его использование необходимо, то надо учитывать что</a:t>
            </a:r>
          </a:p>
          <a:p>
            <a:pPr marL="228600" indent="-228600">
              <a:buAutoNum type="arabicParenR"/>
            </a:pPr>
            <a:r>
              <a:rPr lang="ru-RU" baseline="0" dirty="0"/>
              <a:t>На разных компиляторах этот тип имеет разную длину в битах и, соответственно, разную точность</a:t>
            </a:r>
          </a:p>
          <a:p>
            <a:pPr marL="228600" indent="-228600">
              <a:buAutoNum type="arabicParenR"/>
            </a:pPr>
            <a:r>
              <a:rPr lang="ru-RU" baseline="0" dirty="0"/>
              <a:t>Если тип </a:t>
            </a:r>
            <a:r>
              <a:rPr lang="en-US" baseline="0" dirty="0"/>
              <a:t>long double </a:t>
            </a:r>
            <a:r>
              <a:rPr lang="ru-RU" baseline="0" dirty="0"/>
              <a:t>имеет большую точность чем тип </a:t>
            </a:r>
            <a:r>
              <a:rPr lang="en-US" baseline="0" dirty="0"/>
              <a:t>double</a:t>
            </a:r>
            <a:r>
              <a:rPr lang="ru-RU" baseline="0" dirty="0"/>
              <a:t>, то скорее всего все вычисления на нём реализуются </a:t>
            </a:r>
            <a:r>
              <a:rPr lang="ru-RU" baseline="0" dirty="0" err="1"/>
              <a:t>программно</a:t>
            </a:r>
            <a:r>
              <a:rPr lang="ru-RU" baseline="0" dirty="0"/>
              <a:t>, а значит быстродействие таких операций будет минимум раз в 10 меньше чем с </a:t>
            </a:r>
            <a:r>
              <a:rPr lang="ru-RU" baseline="0" dirty="0" err="1"/>
              <a:t>аппаратно</a:t>
            </a:r>
            <a:r>
              <a:rPr lang="ru-RU" baseline="0" dirty="0"/>
              <a:t> реализованными типами</a:t>
            </a:r>
          </a:p>
          <a:p>
            <a:pPr marL="228600" indent="-228600">
              <a:buAutoNum type="arabicParenR"/>
            </a:pPr>
            <a:r>
              <a:rPr lang="ru-RU" baseline="0" dirty="0"/>
              <a:t>В компиляторе </a:t>
            </a:r>
            <a:r>
              <a:rPr lang="en-US" baseline="0" dirty="0"/>
              <a:t>Microsoft </a:t>
            </a:r>
            <a:r>
              <a:rPr lang="ru-RU" baseline="0" dirty="0"/>
              <a:t>размер</a:t>
            </a:r>
            <a:r>
              <a:rPr lang="en-US" baseline="0" dirty="0"/>
              <a:t> </a:t>
            </a:r>
            <a:r>
              <a:rPr lang="ru-RU" baseline="0" dirty="0"/>
              <a:t>тип </a:t>
            </a:r>
            <a:r>
              <a:rPr lang="en-US" baseline="0" dirty="0"/>
              <a:t>long double </a:t>
            </a:r>
            <a:r>
              <a:rPr lang="ru-RU" baseline="0" dirty="0"/>
              <a:t>совпадает с типом </a:t>
            </a:r>
            <a:r>
              <a:rPr lang="en-US" baseline="0" dirty="0"/>
              <a:t>double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2195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0338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этом слайде представлено</a:t>
            </a:r>
            <a:r>
              <a:rPr lang="ru-RU" baseline="0" dirty="0"/>
              <a:t> как в коде </a:t>
            </a:r>
            <a:r>
              <a:rPr lang="en-US" baseline="0" dirty="0"/>
              <a:t>C++ </a:t>
            </a:r>
            <a:r>
              <a:rPr lang="ru-RU" baseline="0" dirty="0"/>
              <a:t>проинициализировать переменную значением </a:t>
            </a:r>
            <a:r>
              <a:rPr lang="en-US" baseline="0" dirty="0"/>
              <a:t>Inf, </a:t>
            </a:r>
            <a:r>
              <a:rPr lang="ru-RU" baseline="0" dirty="0"/>
              <a:t>минимальным по модулю не нулевым значением </a:t>
            </a:r>
            <a:r>
              <a:rPr lang="en-US" baseline="0" dirty="0"/>
              <a:t>(</a:t>
            </a:r>
            <a:r>
              <a:rPr lang="en-US" baseline="0" dirty="0" err="1"/>
              <a:t>denorm_min</a:t>
            </a:r>
            <a:r>
              <a:rPr lang="en-US" baseline="0" dirty="0"/>
              <a:t>) </a:t>
            </a:r>
            <a:r>
              <a:rPr lang="ru-RU" baseline="0" dirty="0"/>
              <a:t>или</a:t>
            </a:r>
            <a:r>
              <a:rPr lang="en-US" baseline="0" dirty="0"/>
              <a:t> </a:t>
            </a:r>
            <a:r>
              <a:rPr lang="en-US" baseline="0" dirty="0" err="1"/>
              <a:t>NaN</a:t>
            </a:r>
            <a:r>
              <a:rPr lang="en-US" baseline="0" dirty="0"/>
              <a:t> </a:t>
            </a:r>
            <a:r>
              <a:rPr lang="ru-RU" baseline="0" dirty="0"/>
              <a:t>для вещественных чисел в форматах </a:t>
            </a:r>
            <a:r>
              <a:rPr lang="en-US" baseline="0" dirty="0"/>
              <a:t>float </a:t>
            </a:r>
            <a:r>
              <a:rPr lang="ru-RU" baseline="0" dirty="0"/>
              <a:t>и </a:t>
            </a:r>
            <a:r>
              <a:rPr lang="en-US" baseline="0" dirty="0"/>
              <a:t>double.</a:t>
            </a:r>
            <a:endParaRPr lang="ru-RU" baseline="0" dirty="0"/>
          </a:p>
          <a:p>
            <a:r>
              <a:rPr lang="ru-RU" baseline="0" dirty="0"/>
              <a:t>Этот слайд на будущее – когда это понадобится вы будете знать</a:t>
            </a:r>
            <a:r>
              <a:rPr lang="en-US" baseline="0" dirty="0"/>
              <a:t>,</a:t>
            </a:r>
            <a:r>
              <a:rPr lang="ru-RU" baseline="0" dirty="0"/>
              <a:t> где посмотреть.</a:t>
            </a:r>
            <a:endParaRPr lang="en-US" baseline="0" dirty="0"/>
          </a:p>
          <a:p>
            <a:r>
              <a:rPr lang="ru-RU" baseline="0" dirty="0"/>
              <a:t>Для тех кто только начал изучать </a:t>
            </a:r>
            <a:r>
              <a:rPr lang="en-US" baseline="0" dirty="0"/>
              <a:t>C++</a:t>
            </a:r>
            <a:r>
              <a:rPr lang="ru-RU" baseline="0" dirty="0"/>
              <a:t> тут слишком много нового.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1638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980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1733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Чем больше операций производится над числом, тем больше накапливается погрешность округления.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И такое стечение обстоятельств особенно негативно влияет на результат если </a:t>
            </a:r>
            <a:r>
              <a:rPr lang="en-US" sz="1200" dirty="0"/>
              <a:t>A-B </a:t>
            </a:r>
            <a:r>
              <a:rPr lang="ru-RU" sz="1200" dirty="0"/>
              <a:t>находится в знаменателе. Например: можно ли делить на</a:t>
            </a:r>
            <a:r>
              <a:rPr lang="ru-RU" sz="1200" baseline="0" dirty="0"/>
              <a:t> число </a:t>
            </a:r>
            <a:r>
              <a:rPr lang="en-US" sz="1200" baseline="0" dirty="0"/>
              <a:t>0.1 </a:t>
            </a:r>
            <a:r>
              <a:rPr lang="en-US" sz="1200" dirty="0"/>
              <a:t>± </a:t>
            </a:r>
            <a:r>
              <a:rPr lang="ru-RU" sz="1200" dirty="0"/>
              <a:t>0.</a:t>
            </a:r>
            <a:r>
              <a:rPr lang="en-US" sz="1200" dirty="0"/>
              <a:t>2?</a:t>
            </a:r>
          </a:p>
          <a:p>
            <a:endParaRPr lang="ru-RU" baseline="0" dirty="0"/>
          </a:p>
          <a:p>
            <a:r>
              <a:rPr lang="ru-RU" baseline="0" dirty="0"/>
              <a:t>Однако и в числителе это может иметь негативный результат. Пример на следующем слайде.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382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Результаты могут отличаться при использовании другого процессора, компилятора и даже просто от настроек компиляции.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Проблема в этом примере в том, что при вычитании очень близких чисел абсолютная погрешность остаётся,</a:t>
            </a:r>
            <a:r>
              <a:rPr lang="ru-RU" baseline="0" dirty="0"/>
              <a:t> а само значение существенно уменьшается, вплоть до величины погрешности.</a:t>
            </a:r>
          </a:p>
          <a:p>
            <a:r>
              <a:rPr lang="ru-RU" baseline="0" dirty="0"/>
              <a:t>(1 – </a:t>
            </a:r>
            <a:r>
              <a:rPr lang="en-US" dirty="0"/>
              <a:t>cos(x)</a:t>
            </a:r>
            <a:r>
              <a:rPr lang="ru-RU" dirty="0"/>
              <a:t>) – это как раз два очень близких числа. При этом</a:t>
            </a:r>
            <a:r>
              <a:rPr lang="ru-RU" baseline="0" dirty="0"/>
              <a:t> 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ru-RU" baseline="0" dirty="0"/>
              <a:t> считается без катастрофического возрастания погрешности.</a:t>
            </a:r>
          </a:p>
          <a:p>
            <a:endParaRPr lang="ru-RU" baseline="0" dirty="0"/>
          </a:p>
          <a:p>
            <a:r>
              <a:rPr lang="ru-RU" baseline="0" dirty="0"/>
              <a:t>Вторая формула вычисляется через </a:t>
            </a:r>
            <a:r>
              <a:rPr lang="en-US" baseline="0" dirty="0"/>
              <a:t>sin</a:t>
            </a:r>
            <a:r>
              <a:rPr lang="ru-RU" baseline="0" dirty="0"/>
              <a:t> и вообще не содержит операции вычитания, поэтому считается без проблем.</a:t>
            </a:r>
            <a:endParaRPr lang="ru-RU" baseline="30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3979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решить проблему с катастрофической потерей порядка достаточно поменять порядок вычислений (сперва умножить на 2</a:t>
            </a:r>
            <a:r>
              <a:rPr lang="en-US" dirty="0"/>
              <a:t>e</a:t>
            </a:r>
            <a:r>
              <a:rPr lang="ru-RU" dirty="0"/>
              <a:t>87</a:t>
            </a:r>
            <a:r>
              <a:rPr lang="en-US" dirty="0"/>
              <a:t>, </a:t>
            </a:r>
            <a:r>
              <a:rPr lang="ru-RU" dirty="0"/>
              <a:t>а затем делить на 5.61</a:t>
            </a:r>
            <a:r>
              <a:rPr lang="en-US" dirty="0"/>
              <a:t>e78)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То есть, при использовании формата с плавающей запятой нужно всегда следить за диапазоном возможных значений и производить </a:t>
            </a:r>
            <a:r>
              <a:rPr lang="ru-RU" dirty="0" err="1"/>
              <a:t>вычиления</a:t>
            </a:r>
            <a:r>
              <a:rPr lang="ru-RU" dirty="0"/>
              <a:t> в таком порядке, чтобы не было ни переполнений ни округлений до нуля.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6459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ru-RU" baseline="0" dirty="0"/>
                  <a:t> - </a:t>
                </a:r>
                <a:r>
                  <a:rPr lang="ru-RU" b="1" u="sng" baseline="0" dirty="0"/>
                  <a:t>относительная погрешность</a:t>
                </a:r>
                <a:r>
                  <a:rPr lang="ru-RU" b="0" u="none" baseline="0" dirty="0"/>
                  <a:t> </a:t>
                </a:r>
                <a:r>
                  <a:rPr lang="ru-RU" baseline="0" dirty="0"/>
                  <a:t>– это абсолютная погрешность </a:t>
                </a:r>
                <a:r>
                  <a:rPr lang="ru-RU" baseline="0" dirty="0" err="1"/>
                  <a:t>отнормированная</a:t>
                </a:r>
                <a:r>
                  <a:rPr lang="ru-RU" baseline="0" dirty="0"/>
                  <a:t> на абсолютное значение измеряемой величины. (в нашем случае сохраняемого значения, определение взято из теории погрешностей используемой в экспериментальной физике).</a:t>
                </a:r>
              </a:p>
              <a:p>
                <a:endParaRPr lang="ru-RU" baseline="0" dirty="0"/>
              </a:p>
              <a:p>
                <a:r>
                  <a:rPr lang="ru-RU" baseline="0" dirty="0"/>
                  <a:t>Вывод:</a:t>
                </a:r>
              </a:p>
              <a:p>
                <a:r>
                  <a:rPr lang="ru-RU" baseline="0" dirty="0"/>
                  <a:t>Арифметические ошибки накапливаются при любых операциях. Если при обработке большого количества данных необходимо произвести более 10</a:t>
                </a:r>
                <a:r>
                  <a:rPr lang="ru-RU" baseline="30000" dirty="0"/>
                  <a:t>7</a:t>
                </a:r>
                <a:r>
                  <a:rPr lang="ru-RU" baseline="0" dirty="0"/>
                  <a:t> арифметических операций, то точности типа </a:t>
                </a:r>
                <a:r>
                  <a:rPr lang="en-US" baseline="0" dirty="0"/>
                  <a:t>float </a:t>
                </a:r>
                <a:r>
                  <a:rPr lang="ru-RU" baseline="0" dirty="0"/>
                  <a:t>может быть недостаточно.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l-G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Δ</a:t>
                </a:r>
                <a:r>
                  <a:rPr lang="en-US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𝐴</a:t>
                </a:r>
                <a:r>
                  <a:rPr lang="en-US" sz="1200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/</a:t>
                </a:r>
                <a:r>
                  <a:rPr lang="en-US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𝐴</a:t>
                </a:r>
                <a:r>
                  <a:rPr lang="ru-RU" baseline="0" dirty="0" smtClean="0"/>
                  <a:t> - </a:t>
                </a:r>
                <a:r>
                  <a:rPr lang="ru-RU" b="1" u="sng" baseline="0" dirty="0" smtClean="0"/>
                  <a:t>относительная погрешность</a:t>
                </a:r>
                <a:r>
                  <a:rPr lang="ru-RU" b="0" u="none" baseline="0" dirty="0" smtClean="0"/>
                  <a:t> </a:t>
                </a:r>
                <a:r>
                  <a:rPr lang="ru-RU" baseline="0" dirty="0" smtClean="0"/>
                  <a:t>– это абсолютная погрешность </a:t>
                </a:r>
                <a:r>
                  <a:rPr lang="ru-RU" baseline="0" dirty="0" err="1" smtClean="0"/>
                  <a:t>отнормированная</a:t>
                </a:r>
                <a:r>
                  <a:rPr lang="ru-RU" baseline="0" dirty="0" smtClean="0"/>
                  <a:t> на абсолютное значение измеряемой величины. (в нашем случае сохраняемого значения, определение взято из теории погрешностей используемой в экспериментальной физике).</a:t>
                </a:r>
              </a:p>
              <a:p>
                <a:pPr/>
                <a:endParaRPr lang="ru-RU" baseline="0" dirty="0" smtClean="0"/>
              </a:p>
              <a:p>
                <a:pPr/>
                <a:r>
                  <a:rPr lang="ru-RU" baseline="0" dirty="0" smtClean="0"/>
                  <a:t>Вывод:</a:t>
                </a:r>
              </a:p>
              <a:p>
                <a:pPr/>
                <a:r>
                  <a:rPr lang="ru-RU" baseline="0" dirty="0" smtClean="0"/>
                  <a:t>Арифметические ошибки накапливаются при любых операциях. Если при обработке большого количества данных необходимо произвести более 10</a:t>
                </a:r>
                <a:r>
                  <a:rPr lang="ru-RU" baseline="30000" dirty="0" smtClean="0"/>
                  <a:t>7</a:t>
                </a:r>
                <a:r>
                  <a:rPr lang="ru-RU" baseline="0" dirty="0" smtClean="0"/>
                  <a:t> арифметических операций, то точности типа </a:t>
                </a:r>
                <a:r>
                  <a:rPr lang="en-US" baseline="0" dirty="0" smtClean="0"/>
                  <a:t>float </a:t>
                </a:r>
                <a:r>
                  <a:rPr lang="ru-RU" baseline="0" dirty="0" smtClean="0"/>
                  <a:t>может быть недостаточно.</a:t>
                </a:r>
                <a:endParaRPr lang="en-US" baseline="30000" dirty="0" smtClean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509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44360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5523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Точность станет хуже как минимум в два раза, поскольку при основании порядка больше 2 уже нельзя лидирующую единицу считать виртуальной.</a:t>
            </a:r>
          </a:p>
          <a:p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Поэтому форматы с плавающей запятой с основанием порядка отличным от 2</a:t>
            </a:r>
            <a:br>
              <a:rPr lang="ru-RU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ru-RU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(например, по основаниям 16 и 256) в</a:t>
            </a:r>
            <a:r>
              <a:rPr lang="ru-RU" sz="1200" baseline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настоящее время </a:t>
            </a:r>
            <a:r>
              <a:rPr lang="ru-RU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не</a:t>
            </a:r>
            <a:r>
              <a:rPr lang="ru-RU" sz="1200" b="1" baseline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используются</a:t>
            </a:r>
            <a:r>
              <a:rPr lang="ru-RU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0519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04102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записи дробных чисел используется так называемый научный формат:</a:t>
            </a:r>
          </a:p>
          <a:p>
            <a:r>
              <a:rPr lang="ru-RU" dirty="0"/>
              <a:t>Вместо 1.1</a:t>
            </a:r>
            <a:r>
              <a:rPr lang="ru-RU" baseline="0" dirty="0"/>
              <a:t> * 10</a:t>
            </a:r>
            <a:r>
              <a:rPr lang="ru-RU" baseline="30000" dirty="0"/>
              <a:t>7</a:t>
            </a:r>
            <a:r>
              <a:rPr lang="ru-RU" baseline="0" dirty="0"/>
              <a:t> записывают </a:t>
            </a:r>
            <a:r>
              <a:rPr lang="en-US" baseline="0" dirty="0"/>
              <a:t>1.1e7, </a:t>
            </a:r>
            <a:r>
              <a:rPr lang="ru-RU" baseline="0" dirty="0"/>
              <a:t>где буква </a:t>
            </a:r>
            <a:r>
              <a:rPr lang="en-US" baseline="0" dirty="0"/>
              <a:t>'e' </a:t>
            </a:r>
            <a:r>
              <a:rPr lang="ru-RU" baseline="0" dirty="0"/>
              <a:t>используется вместо "умножить на десять в степени".</a:t>
            </a:r>
          </a:p>
          <a:p>
            <a:r>
              <a:rPr lang="ru-RU" baseline="0" dirty="0"/>
              <a:t>Это позволяет записывать короче, и не прибегать к верхнему регистру для показателя степени.</a:t>
            </a:r>
          </a:p>
          <a:p>
            <a:r>
              <a:rPr lang="ru-RU" baseline="0" dirty="0"/>
              <a:t>Для того чтобы отличать при записи числа записанные в форматах </a:t>
            </a:r>
            <a:r>
              <a:rPr lang="en-US" baseline="0" dirty="0"/>
              <a:t>float </a:t>
            </a:r>
            <a:r>
              <a:rPr lang="ru-RU" baseline="0" dirty="0"/>
              <a:t>и </a:t>
            </a:r>
            <a:r>
              <a:rPr lang="en-US" baseline="0" dirty="0"/>
              <a:t>double</a:t>
            </a:r>
            <a:r>
              <a:rPr lang="ru-RU" baseline="0" dirty="0"/>
              <a:t> принято следующее соглашение: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если ничего не стоит после числа, то число в формате </a:t>
            </a:r>
            <a:r>
              <a:rPr lang="en-US" baseline="0" dirty="0"/>
              <a:t>double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если после числа стоит буква </a:t>
            </a:r>
            <a:r>
              <a:rPr lang="en-US" baseline="0" dirty="0"/>
              <a:t>'f', </a:t>
            </a:r>
            <a:r>
              <a:rPr lang="ru-RU" baseline="0" dirty="0"/>
              <a:t>то число считается в формате </a:t>
            </a:r>
            <a:r>
              <a:rPr lang="en-US" baseline="0" dirty="0"/>
              <a:t>float</a:t>
            </a:r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07861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tx1"/>
                </a:solidFill>
              </a:rPr>
              <a:t>Все операции над числами с плавающей запятой выполняются процессором </a:t>
            </a:r>
            <a:r>
              <a:rPr lang="en-US" sz="1200" dirty="0">
                <a:solidFill>
                  <a:schemeClr val="tx1"/>
                </a:solidFill>
              </a:rPr>
              <a:t>c </a:t>
            </a:r>
            <a:r>
              <a:rPr lang="ru-RU" sz="1200" dirty="0">
                <a:solidFill>
                  <a:schemeClr val="tx1"/>
                </a:solidFill>
              </a:rPr>
              <a:t>точностью </a:t>
            </a:r>
            <a:r>
              <a:rPr lang="en-US" sz="1200" dirty="0">
                <a:solidFill>
                  <a:schemeClr val="tx1"/>
                </a:solidFill>
              </a:rPr>
              <a:t>80 </a:t>
            </a:r>
            <a:r>
              <a:rPr lang="ru-RU" sz="1200" dirty="0">
                <a:solidFill>
                  <a:schemeClr val="tx1"/>
                </a:solidFill>
              </a:rPr>
              <a:t>бит, при сохранении во временную переменную результат обрезается до </a:t>
            </a:r>
            <a:r>
              <a:rPr lang="en-US" sz="1200" dirty="0">
                <a:solidFill>
                  <a:schemeClr val="tx1"/>
                </a:solidFill>
              </a:rPr>
              <a:t>32 </a:t>
            </a:r>
            <a:r>
              <a:rPr lang="ru-RU" sz="1200" dirty="0">
                <a:solidFill>
                  <a:schemeClr val="tx1"/>
                </a:solidFill>
              </a:rPr>
              <a:t>бит 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>
                <a:solidFill>
                  <a:srgbClr val="0000FF"/>
                </a:solidFill>
              </a:rPr>
              <a:t>float</a:t>
            </a:r>
            <a:r>
              <a:rPr lang="ru-RU" sz="1200" dirty="0">
                <a:solidFill>
                  <a:schemeClr val="tx1"/>
                </a:solidFill>
              </a:rPr>
              <a:t>) или 64 бит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ru-RU" sz="1200" dirty="0">
                <a:solidFill>
                  <a:schemeClr val="tx1"/>
                </a:solidFill>
              </a:rPr>
              <a:t>(</a:t>
            </a:r>
            <a:r>
              <a:rPr lang="en-US" sz="1200" dirty="0">
                <a:solidFill>
                  <a:srgbClr val="0000FF"/>
                </a:solidFill>
              </a:rPr>
              <a:t>double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r>
              <a:rPr lang="ru-RU" sz="1200" dirty="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tx1"/>
                </a:solidFill>
              </a:rPr>
              <a:t>Дополнительно компилятор от </a:t>
            </a:r>
            <a:r>
              <a:rPr lang="en-US" sz="1200" dirty="0">
                <a:solidFill>
                  <a:schemeClr val="tx1"/>
                </a:solidFill>
              </a:rPr>
              <a:t>Microsoft </a:t>
            </a:r>
            <a:r>
              <a:rPr lang="ru-RU" sz="1200" dirty="0">
                <a:solidFill>
                  <a:schemeClr val="tx1"/>
                </a:solidFill>
              </a:rPr>
              <a:t>округляет</a:t>
            </a:r>
            <a:r>
              <a:rPr lang="ru-RU" sz="1200" baseline="0" dirty="0">
                <a:solidFill>
                  <a:schemeClr val="tx1"/>
                </a:solidFill>
              </a:rPr>
              <a:t> результат каждой операции до </a:t>
            </a:r>
            <a:r>
              <a:rPr lang="ru-RU" sz="1200" dirty="0">
                <a:solidFill>
                  <a:schemeClr val="tx1"/>
                </a:solidFill>
              </a:rPr>
              <a:t>64 бит.</a:t>
            </a:r>
            <a:r>
              <a:rPr lang="ru-RU" sz="1200" baseline="0" dirty="0">
                <a:solidFill>
                  <a:schemeClr val="tx1"/>
                </a:solidFill>
              </a:rPr>
              <a:t> Так что при использовании чисел в формате </a:t>
            </a:r>
            <a:r>
              <a:rPr lang="en-US" sz="1200" baseline="0" dirty="0">
                <a:solidFill>
                  <a:schemeClr val="tx1"/>
                </a:solidFill>
              </a:rPr>
              <a:t>double </a:t>
            </a:r>
            <a:r>
              <a:rPr lang="ru-RU" sz="1200" baseline="0" dirty="0">
                <a:solidFill>
                  <a:schemeClr val="tx1"/>
                </a:solidFill>
              </a:rPr>
              <a:t>эту проблему можно и не заметить. Зато при компиляции тех же исходников под </a:t>
            </a:r>
            <a:r>
              <a:rPr lang="en-US" sz="1200" baseline="0" dirty="0">
                <a:solidFill>
                  <a:schemeClr val="tx1"/>
                </a:solidFill>
              </a:rPr>
              <a:t>Linux </a:t>
            </a:r>
            <a:r>
              <a:rPr lang="ru-RU" sz="1200" baseline="0" dirty="0">
                <a:solidFill>
                  <a:schemeClr val="tx1"/>
                </a:solidFill>
              </a:rPr>
              <a:t>эта проблема может себя проявить, и искать можно очень долго почему одна и та же программа на одном и том же процессоре может давать различные результаты при использовании разных компиляторов.</a:t>
            </a:r>
            <a:endParaRPr lang="en-US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26503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Операция</a:t>
            </a:r>
            <a:r>
              <a:rPr lang="ru-RU" baseline="0" dirty="0"/>
              <a:t> сравнения на точное равенство должна быть строго запрещена для типов с плавающей запятой. В некоторых компиляторах это считается ошибкой. Однако есть ситуации, когда сравнение допустимо и корректно (например, если только что в переменную был записан 0 и с ним же сравниваешь).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3277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выполнении арифметических операций в формате с плавающей запятой,</a:t>
            </a:r>
            <a:r>
              <a:rPr lang="ru-RU" baseline="0" dirty="0"/>
              <a:t> каждая операция может приводить к арифметической ошибке, порядка младшего значащего бита. Последовательность таких операций приводит к тому, что ошибки накапливаются.</a:t>
            </a:r>
          </a:p>
          <a:p>
            <a:r>
              <a:rPr lang="ru-RU" baseline="0" dirty="0"/>
              <a:t>Поэтому после последовательности арифметических операций чаще всего точный результат получаться не будет. А значит всегда будет некоторая (пусть и небольшая) "погрешность". Сильнее всего этот эффект наблюдается при попытках сравнения на точное равенство результата последовательности арифметических операций с каким либо требуемым значением.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2688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DBL_EPSILON </a:t>
            </a:r>
            <a:r>
              <a:rPr lang="ru-RU" dirty="0"/>
              <a:t>и </a:t>
            </a:r>
            <a:r>
              <a:rPr lang="en-US" dirty="0"/>
              <a:t>FLT_EPSILON</a:t>
            </a:r>
            <a:r>
              <a:rPr lang="en-US" baseline="0" dirty="0"/>
              <a:t> – </a:t>
            </a:r>
            <a:r>
              <a:rPr lang="ru-RU" baseline="0" dirty="0"/>
              <a:t>вес младшего значащего бита, если в переменной хранится 1.0, соответственно </a:t>
            </a:r>
            <a:r>
              <a:rPr lang="en-US" dirty="0"/>
              <a:t>DBL_EPSILON</a:t>
            </a:r>
            <a:r>
              <a:rPr lang="ru-RU" dirty="0"/>
              <a:t> </a:t>
            </a:r>
            <a:r>
              <a:rPr lang="ru-RU" baseline="0" dirty="0"/>
              <a:t>для формата </a:t>
            </a:r>
            <a:r>
              <a:rPr lang="en-US" baseline="0" dirty="0"/>
              <a:t>double</a:t>
            </a:r>
            <a:r>
              <a:rPr lang="ru-RU" baseline="0" dirty="0"/>
              <a:t>, </a:t>
            </a:r>
            <a:r>
              <a:rPr lang="en-US" dirty="0"/>
              <a:t>FLT_EPSILON</a:t>
            </a:r>
            <a:r>
              <a:rPr lang="ru-RU" dirty="0"/>
              <a:t> – для </a:t>
            </a:r>
            <a:r>
              <a:rPr lang="en-US" baseline="0" dirty="0"/>
              <a:t>float</a:t>
            </a:r>
            <a:r>
              <a:rPr lang="ru-RU" baseline="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728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арифметических операциях</a:t>
            </a:r>
            <a:r>
              <a:rPr lang="ru-RU" baseline="0" dirty="0"/>
              <a:t> погрешности имеют тенденцию нарастать, поэтому имеет смысл в качестве порога брать не погрешность одной операции, а чуть больше.</a:t>
            </a:r>
          </a:p>
          <a:p>
            <a:r>
              <a:rPr lang="ru-RU" baseline="0" dirty="0"/>
              <a:t>Если операций немного, как в примере выше, то достаточно взять на порядок большую величину. Если операций тысячи, то и порог берётся больше (хотя и не в тысячу раз, поскольку погрешности будут возникать не каждый раз и часто в разные стороны).</a:t>
            </a:r>
            <a:br>
              <a:rPr lang="ru-RU" baseline="0" dirty="0"/>
            </a:br>
            <a:r>
              <a:rPr lang="ru-RU" baseline="0" dirty="0"/>
              <a:t>При выполнении большого количества операций обычно не ставится вопрос на сравнение результата на точное равенство. Чаще всего нужно просто оценить: можно ли получить результат при работе с числами определённой точности. То есть не будет ли погрешность результата сравнима с самим результатом.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0616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Разминка перед парой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5409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Неверные цифры измеренного числа следует отбросить и в результатах работ не указывать.</a:t>
            </a:r>
          </a:p>
          <a:p>
            <a:endParaRPr lang="ru-RU" dirty="0"/>
          </a:p>
          <a:p>
            <a:r>
              <a:rPr lang="ru-RU" dirty="0"/>
              <a:t>Именно так поступили физики, когда 1983 решили, что больше не будут уточнять значение скорости света, а наоборот утвердят определение метра исходя из скорости света. Тогда получится, что скорость света измерена вообще без погрешности/ошибки.</a:t>
            </a:r>
          </a:p>
          <a:p>
            <a:r>
              <a:rPr lang="ru-RU" dirty="0"/>
              <a:t>И теперь скорость света считается точно равной 299792,458 км/с.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0472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Чтобы получить величину младшего значащего бита числа достаточно просто умножить это число на </a:t>
            </a:r>
            <a:r>
              <a:rPr lang="en-US" baseline="0" dirty="0"/>
              <a:t>2</a:t>
            </a:r>
            <a:r>
              <a:rPr lang="en-US" baseline="30000" dirty="0"/>
              <a:t>-23</a:t>
            </a:r>
            <a:r>
              <a:rPr lang="ru-RU" baseline="0" dirty="0"/>
              <a:t> (для формата </a:t>
            </a:r>
            <a:r>
              <a:rPr lang="en-US" baseline="0" dirty="0"/>
              <a:t>float) </a:t>
            </a:r>
            <a:r>
              <a:rPr lang="ru-RU" baseline="0" dirty="0"/>
              <a:t>или 2</a:t>
            </a:r>
            <a:r>
              <a:rPr lang="ru-RU" baseline="30000" dirty="0"/>
              <a:t>-52</a:t>
            </a:r>
            <a:r>
              <a:rPr lang="ru-RU" baseline="0" dirty="0"/>
              <a:t> (для формата </a:t>
            </a:r>
            <a:r>
              <a:rPr lang="en-US" baseline="0" dirty="0"/>
              <a:t>double).</a:t>
            </a:r>
            <a:r>
              <a:rPr lang="ru-RU" baseline="0" dirty="0"/>
              <a:t> Эти константы обозначены в стандартной библиотеке как </a:t>
            </a:r>
            <a:r>
              <a:rPr lang="en-US" baseline="0" dirty="0"/>
              <a:t>FLT_EPSILON </a:t>
            </a:r>
            <a:r>
              <a:rPr lang="ru-RU" baseline="0" dirty="0"/>
              <a:t>и </a:t>
            </a:r>
            <a:r>
              <a:rPr lang="en-US" baseline="0" dirty="0"/>
              <a:t>DBL_EPSILON.</a:t>
            </a:r>
          </a:p>
          <a:p>
            <a:r>
              <a:rPr lang="ru-RU" baseline="0" dirty="0"/>
              <a:t>При этом полученный результат будет больше величины младшего значащего бита числа, но гарантированно он будет меньше удвоенной величины младшего значащего бита (из-за того, что мантисса в нормализованном экспоненциальном формате всегда больше или равна 1 и строго меньше 2). Если такую оценку младшего значащего бита добавить к самому числу </a:t>
            </a:r>
            <a:r>
              <a:rPr lang="en-US" baseline="0" dirty="0"/>
              <a:t>x, </a:t>
            </a:r>
            <a:r>
              <a:rPr lang="ru-RU" baseline="0" dirty="0"/>
              <a:t>то все биты добавки, кроме старшего) будут отброшены поскольку выходят за точность формата представления. То есть </a:t>
            </a:r>
            <a:r>
              <a:rPr lang="en-US" baseline="0" dirty="0"/>
              <a:t>x + x * FLT_EPSILON </a:t>
            </a:r>
            <a:r>
              <a:rPr lang="ru-RU" baseline="0" dirty="0"/>
              <a:t>гарантированно ближайшее к </a:t>
            </a:r>
            <a:r>
              <a:rPr lang="en-US" baseline="0" dirty="0"/>
              <a:t>x </a:t>
            </a:r>
            <a:r>
              <a:rPr lang="ru-RU" baseline="0" dirty="0"/>
              <a:t>большее число представимое в формате </a:t>
            </a:r>
            <a:r>
              <a:rPr lang="en-US" baseline="0" dirty="0"/>
              <a:t>float</a:t>
            </a:r>
            <a:r>
              <a:rPr lang="ru-RU" baseline="0" dirty="0"/>
              <a:t>. При условии что </a:t>
            </a:r>
            <a:r>
              <a:rPr lang="en-US" baseline="0" dirty="0"/>
              <a:t>x </a:t>
            </a:r>
            <a:r>
              <a:rPr lang="ru-RU" baseline="0" dirty="0"/>
              <a:t>в нормализованном экспоненциальном формате (не в </a:t>
            </a:r>
            <a:r>
              <a:rPr lang="ru-RU" baseline="0" dirty="0" err="1"/>
              <a:t>денормализованном</a:t>
            </a:r>
            <a:r>
              <a:rPr lang="ru-RU" baseline="0" dirty="0"/>
              <a:t>).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12807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DBL_EPSILON – </a:t>
            </a:r>
            <a:r>
              <a:rPr lang="ru-RU" baseline="0" dirty="0"/>
              <a:t>вес младшего значащего бита для числа с показателем степени равным 0, то есть если число около</a:t>
            </a:r>
            <a:r>
              <a:rPr lang="en-US" baseline="0" dirty="0"/>
              <a:t> 1</a:t>
            </a:r>
            <a:r>
              <a:rPr lang="ru-RU" baseline="0" dirty="0"/>
              <a:t>.</a:t>
            </a:r>
          </a:p>
          <a:p>
            <a:r>
              <a:rPr lang="ru-RU" baseline="0" dirty="0"/>
              <a:t>Чтобы оценить вес младшего значащего бита любого числа в формате </a:t>
            </a:r>
            <a:r>
              <a:rPr lang="en-US" baseline="0" dirty="0"/>
              <a:t>double </a:t>
            </a:r>
            <a:r>
              <a:rPr lang="ru-RU" baseline="0" dirty="0"/>
              <a:t>нужно это число умножить на</a:t>
            </a:r>
            <a:r>
              <a:rPr lang="en-US" baseline="0" dirty="0"/>
              <a:t> DBL_EPSILON.</a:t>
            </a:r>
          </a:p>
          <a:p>
            <a:r>
              <a:rPr lang="ru-RU" baseline="0" dirty="0"/>
              <a:t>Исключения:</a:t>
            </a:r>
          </a:p>
          <a:p>
            <a:pPr marL="228600" indent="-228600">
              <a:buAutoNum type="arabicParenR"/>
            </a:pPr>
            <a:r>
              <a:rPr lang="ru-RU" baseline="0" dirty="0"/>
              <a:t>знак числа надо учитывать отдельно.</a:t>
            </a:r>
          </a:p>
          <a:p>
            <a:pPr marL="228600" indent="-228600">
              <a:buAutoNum type="arabicParenR"/>
            </a:pPr>
            <a:r>
              <a:rPr lang="ru-RU" baseline="0" dirty="0"/>
              <a:t>Это правило не работает для </a:t>
            </a:r>
            <a:r>
              <a:rPr lang="ru-RU" baseline="0" dirty="0" err="1"/>
              <a:t>денормализованных</a:t>
            </a:r>
            <a:r>
              <a:rPr lang="ru-RU" baseline="0" dirty="0"/>
              <a:t> чисел. То есть очень маленьких.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9176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68658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Возвращаемся к задаче сравнения вещественных чисел на равенство:</a:t>
            </a:r>
            <a:br>
              <a:rPr lang="ru-RU" baseline="0" dirty="0"/>
            </a:br>
            <a:r>
              <a:rPr lang="ru-RU" baseline="0" dirty="0"/>
              <a:t>выведем другой способ, но для этого сперва вспомним формат представления чисел с плавающей запятой.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15088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При переполнении мантиссы, порядок увеличивается на 1. Расположение и формат представления порядка числа </a:t>
            </a:r>
            <a:r>
              <a:rPr lang="en-US" baseline="0" dirty="0"/>
              <a:t>P </a:t>
            </a:r>
            <a:r>
              <a:rPr lang="ru-RU" baseline="0" dirty="0"/>
              <a:t>преднамеренно был выбран авторами стандарта таким способом, чтобы следующее представимое число формата </a:t>
            </a:r>
            <a:r>
              <a:rPr lang="en-US" baseline="0" dirty="0"/>
              <a:t>float </a:t>
            </a:r>
            <a:r>
              <a:rPr lang="ru-RU" baseline="0" dirty="0"/>
              <a:t>можно было найти через целочисленную операцию инкремента.</a:t>
            </a:r>
            <a:endParaRPr lang="en-US" baseline="0" dirty="0"/>
          </a:p>
          <a:p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25039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Если </a:t>
            </a:r>
            <a:r>
              <a:rPr lang="en-US" baseline="0" dirty="0"/>
              <a:t>A </a:t>
            </a:r>
            <a:r>
              <a:rPr lang="ru-RU" baseline="0" dirty="0"/>
              <a:t>и </a:t>
            </a:r>
            <a:r>
              <a:rPr lang="en-US" baseline="0" dirty="0"/>
              <a:t>B </a:t>
            </a:r>
            <a:r>
              <a:rPr lang="ru-RU" baseline="0" dirty="0"/>
              <a:t>разного знака</a:t>
            </a:r>
            <a:r>
              <a:rPr lang="en-US" baseline="0" dirty="0"/>
              <a:t> – </a:t>
            </a:r>
            <a:r>
              <a:rPr lang="ru-RU" baseline="0" dirty="0"/>
              <a:t>то надо отрицательное число скорректировать, поскольку оно хранится в дополнительном двоичном коде: тип надо брать </a:t>
            </a:r>
            <a:r>
              <a:rPr lang="en-US" baseline="0" dirty="0"/>
              <a:t>unsigned int (</a:t>
            </a:r>
            <a:r>
              <a:rPr lang="ru-RU" baseline="0" dirty="0"/>
              <a:t>поскольку результат может не помещаться в тип </a:t>
            </a:r>
            <a:r>
              <a:rPr lang="en-US" baseline="0" dirty="0"/>
              <a:t>int), </a:t>
            </a:r>
            <a:r>
              <a:rPr lang="ru-RU" baseline="0" dirty="0"/>
              <a:t>и формула будет такой </a:t>
            </a:r>
            <a:r>
              <a:rPr lang="en-US" baseline="0" dirty="0"/>
              <a:t>(A + B – 0x80000000)</a:t>
            </a:r>
            <a:r>
              <a:rPr lang="ru-RU" baseline="0" dirty="0"/>
              <a:t>.</a:t>
            </a:r>
          </a:p>
          <a:p>
            <a:endParaRPr lang="ru-RU" baseline="0" dirty="0"/>
          </a:p>
          <a:p>
            <a:r>
              <a:rPr lang="ru-RU" baseline="0" dirty="0"/>
              <a:t>Плюсы метода: никаких операций с плавающей запятой</a:t>
            </a:r>
            <a:r>
              <a:rPr lang="en-US" baseline="0" dirty="0"/>
              <a:t> </a:t>
            </a:r>
            <a:r>
              <a:rPr lang="ru-RU" baseline="0" dirty="0"/>
              <a:t>для второго способа не требуется, такое решение можно применять в микропроцессорах, где нет встроенной поддержки формата </a:t>
            </a:r>
            <a:r>
              <a:rPr lang="en-US" baseline="0" dirty="0"/>
              <a:t>float</a:t>
            </a:r>
            <a:r>
              <a:rPr lang="ru-RU" baseline="0" dirty="0"/>
              <a:t>. Но и на персональных компьютерах оно работает ощутимо быстрее способа 1.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83725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0985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 -</a:t>
            </a:r>
            <a:r>
              <a:rPr lang="ru-RU" baseline="0" dirty="0"/>
              <a:t> обозначает отношение эквивалентности между двумя выражениями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59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Последняя в строке форма записи (выделено синим) – нормализованная экспоненциальная запись числа. Именно такая форма (только в двоичной системе) используется при хранении дробных чисел в персональных компьютерах.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343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Нам необходимо попытаться представить всё множество рациональных чисел с</a:t>
            </a:r>
            <a:r>
              <a:rPr lang="ru-RU" baseline="0" dirty="0"/>
              <a:t> помощью ограниченного набора возможных значений, поэтому в любом случае что-то придётся отбросить:</a:t>
            </a:r>
          </a:p>
          <a:p>
            <a:pPr marL="228600" indent="-228600">
              <a:buAutoNum type="arabicParenR"/>
            </a:pPr>
            <a:r>
              <a:rPr lang="ru-RU" baseline="0" dirty="0"/>
              <a:t>Разряды которые не помещаются в мантиссу (3 десятичных разряда на этом слайде)</a:t>
            </a:r>
          </a:p>
          <a:p>
            <a:pPr marL="228600" indent="-228600">
              <a:buAutoNum type="arabicParenR"/>
            </a:pPr>
            <a:r>
              <a:rPr lang="ru-RU" baseline="0" dirty="0"/>
              <a:t>Показатель степени также ограничен, поэтому если показатель не помещается, то число непредставимо в нашем формате</a:t>
            </a:r>
          </a:p>
          <a:p>
            <a:pPr marL="228600" indent="-228600">
              <a:buAutoNum type="arabicParenR"/>
            </a:pPr>
            <a:r>
              <a:rPr lang="ru-RU" baseline="0" dirty="0"/>
              <a:t>Последний четвёртый пример показывает число, которое невозможно представить в </a:t>
            </a:r>
            <a:r>
              <a:rPr lang="ru-RU" baseline="0" dirty="0" err="1"/>
              <a:t>нормальизованном</a:t>
            </a:r>
            <a:r>
              <a:rPr lang="ru-RU" baseline="0" dirty="0"/>
              <a:t> экспоненциальном формате, поскольку у него показатель степени занимает три разряда. Однако оно не слишком далеко ушло от области допустимых значений, и его всё ещё можно представить в </a:t>
            </a:r>
            <a:r>
              <a:rPr lang="ru-RU" b="1" u="sng" baseline="0" dirty="0" err="1"/>
              <a:t>денормализованном</a:t>
            </a:r>
            <a:r>
              <a:rPr lang="ru-RU" baseline="0" dirty="0"/>
              <a:t> виде, хотя и с меньшей точностью, чем остальные числа.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1010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186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формат описанный в стандарте </a:t>
            </a:r>
            <a:r>
              <a:rPr lang="en-US" dirty="0"/>
              <a:t>IEEE-754,</a:t>
            </a:r>
            <a:r>
              <a:rPr lang="en-US" baseline="0" dirty="0"/>
              <a:t> </a:t>
            </a:r>
            <a:r>
              <a:rPr lang="ru-RU" baseline="0" dirty="0"/>
              <a:t>который сейчас используется на всех персональных компьютерах.</a:t>
            </a:r>
          </a:p>
          <a:p>
            <a:r>
              <a:rPr lang="ru-RU" baseline="0" dirty="0"/>
              <a:t>Рисунок взят с </a:t>
            </a:r>
            <a:r>
              <a:rPr lang="ru-RU" baseline="0" dirty="0" err="1"/>
              <a:t>википедии</a:t>
            </a:r>
            <a:r>
              <a:rPr lang="ru-RU" baseline="0" dirty="0"/>
              <a:t>, как и во многих статьях про формат</a:t>
            </a:r>
            <a:r>
              <a:rPr lang="en-US" baseline="0" dirty="0"/>
              <a:t> IEEE </a:t>
            </a:r>
            <a:r>
              <a:rPr lang="ru-RU" baseline="0" dirty="0"/>
              <a:t>754 в интернете, так что не удивляйтесь если встретите этот же пример.</a:t>
            </a:r>
            <a:endParaRPr lang="ru-RU" dirty="0"/>
          </a:p>
          <a:p>
            <a:r>
              <a:rPr lang="ru-RU" dirty="0"/>
              <a:t>Старшая единица(та что перед запятой)</a:t>
            </a:r>
            <a:r>
              <a:rPr lang="ru-RU" baseline="0" dirty="0"/>
              <a:t> из нормализованной экспоненциальной записи не хранится – она подразумевается.</a:t>
            </a:r>
          </a:p>
          <a:p>
            <a:r>
              <a:rPr lang="ru-RU" baseline="0" dirty="0"/>
              <a:t>Мантисса (</a:t>
            </a:r>
            <a:r>
              <a:rPr lang="en-US" baseline="0" dirty="0"/>
              <a:t>M</a:t>
            </a:r>
            <a:r>
              <a:rPr lang="ru-RU" baseline="0" dirty="0"/>
              <a:t>)</a:t>
            </a:r>
            <a:r>
              <a:rPr lang="en-US" baseline="0" dirty="0"/>
              <a:t> </a:t>
            </a:r>
            <a:r>
              <a:rPr lang="ru-RU" baseline="0" dirty="0"/>
              <a:t>хранится в формате с "фиксированной запятой", при этом запятая стоит как раз перед первым её битом, в формуле это учитывается множителем 2</a:t>
            </a:r>
            <a:r>
              <a:rPr lang="ru-RU" baseline="30000" dirty="0"/>
              <a:t>-23</a:t>
            </a:r>
            <a:r>
              <a:rPr lang="ru-RU" baseline="0" dirty="0"/>
              <a:t>.</a:t>
            </a:r>
          </a:p>
          <a:p>
            <a:r>
              <a:rPr lang="en-US" baseline="0" dirty="0"/>
              <a:t>P </a:t>
            </a:r>
            <a:r>
              <a:rPr lang="ru-RU" baseline="0" dirty="0"/>
              <a:t>учитывает знак путём добавления константы а не выделением для этого отдельного бита</a:t>
            </a:r>
          </a:p>
          <a:p>
            <a:endParaRPr lang="ru-RU" baseline="0" dirty="0"/>
          </a:p>
          <a:p>
            <a:r>
              <a:rPr lang="ru-RU" baseline="0" dirty="0"/>
              <a:t>Онлайн конвертер вещественных чисел в и из бинарного представления в формате </a:t>
            </a:r>
            <a:r>
              <a:rPr lang="en-US" baseline="0" dirty="0"/>
              <a:t>IEEE-754</a:t>
            </a:r>
            <a:endParaRPr lang="ru-RU" baseline="0" dirty="0"/>
          </a:p>
          <a:p>
            <a:r>
              <a:rPr lang="da-DK" baseline="0" dirty="0"/>
              <a:t>https://www.h-schmidt.net/FloatConverter/IEEE754.html</a:t>
            </a:r>
            <a:endParaRPr lang="ru-RU" baseline="0" dirty="0"/>
          </a:p>
          <a:p>
            <a:endParaRPr lang="ru-RU" baseline="0" dirty="0"/>
          </a:p>
          <a:p>
            <a:r>
              <a:rPr lang="ru-RU" baseline="0" dirty="0"/>
              <a:t>Статья на </a:t>
            </a:r>
            <a:r>
              <a:rPr lang="ru-RU" baseline="0" dirty="0" err="1"/>
              <a:t>хабре</a:t>
            </a:r>
            <a:r>
              <a:rPr lang="ru-RU" baseline="0" dirty="0"/>
              <a:t> о стандарте </a:t>
            </a:r>
            <a:r>
              <a:rPr lang="en-US" baseline="0" dirty="0"/>
              <a:t>IEEE-754:</a:t>
            </a:r>
            <a:endParaRPr lang="ru-RU" baseline="0" dirty="0"/>
          </a:p>
          <a:p>
            <a:r>
              <a:rPr lang="en-US" baseline="0" dirty="0"/>
              <a:t>https://habr.com/post/112953/</a:t>
            </a:r>
            <a:endParaRPr lang="ru-RU" baseline="0" dirty="0"/>
          </a:p>
          <a:p>
            <a:r>
              <a:rPr lang="ru-RU" baseline="0" dirty="0"/>
              <a:t>До 1976 года единого стандарта представления дробных чисел не было. Формат </a:t>
            </a:r>
            <a:r>
              <a:rPr lang="en-US" baseline="0" dirty="0"/>
              <a:t>IEEE-754 </a:t>
            </a:r>
            <a:r>
              <a:rPr lang="ru-RU" baseline="0" dirty="0"/>
              <a:t>был предложен фирмой </a:t>
            </a:r>
            <a:r>
              <a:rPr lang="en-US" baseline="0" dirty="0"/>
              <a:t>Intel </a:t>
            </a:r>
            <a:r>
              <a:rPr lang="ru-RU" baseline="0" dirty="0"/>
              <a:t>и был принят в 19</a:t>
            </a:r>
            <a:r>
              <a:rPr lang="en-US" baseline="0" dirty="0"/>
              <a:t>85</a:t>
            </a:r>
            <a:r>
              <a:rPr lang="ru-RU" baseline="0" dirty="0"/>
              <a:t> году в результате очень горячего </a:t>
            </a:r>
            <a:r>
              <a:rPr lang="en-US" baseline="0" dirty="0"/>
              <a:t>"</a:t>
            </a:r>
            <a:r>
              <a:rPr lang="ru-RU" baseline="0" dirty="0"/>
              <a:t>сражения</a:t>
            </a:r>
            <a:r>
              <a:rPr lang="en-US" baseline="0" dirty="0"/>
              <a:t>"</a:t>
            </a:r>
            <a:r>
              <a:rPr lang="ru-RU" baseline="0" dirty="0"/>
              <a:t>.</a:t>
            </a:r>
            <a:endParaRPr lang="en-US" baseline="0" dirty="0"/>
          </a:p>
          <a:p>
            <a:r>
              <a:rPr lang="ru-RU" baseline="0" dirty="0"/>
              <a:t>Для тех, кто хочет потренировать свой английский я оставлю ссылку на англоязычное интервью одного из участников тех событий, где он рассказывает подробности:</a:t>
            </a:r>
          </a:p>
          <a:p>
            <a:r>
              <a:rPr lang="en-US" baseline="0" dirty="0"/>
              <a:t>https://people.eecs.berkeley.edu/~wkahan/ieee754status/754story.html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0807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Есть несколько исключений из общего</a:t>
            </a:r>
            <a:r>
              <a:rPr lang="ru-RU" baseline="0" dirty="0"/>
              <a:t> формата:</a:t>
            </a:r>
          </a:p>
          <a:p>
            <a:r>
              <a:rPr lang="ru-RU" baseline="0" dirty="0"/>
              <a:t>1) Если порядок </a:t>
            </a:r>
            <a:r>
              <a:rPr lang="en-US" baseline="0" dirty="0"/>
              <a:t>P </a:t>
            </a:r>
            <a:r>
              <a:rPr lang="ru-RU" baseline="0" dirty="0"/>
              <a:t>равен 0, то есть минимальному возможному значению, то считается что число хранится в </a:t>
            </a:r>
            <a:r>
              <a:rPr lang="ru-RU" b="1" u="sng" baseline="0" dirty="0" err="1"/>
              <a:t>денормализованном</a:t>
            </a:r>
            <a:r>
              <a:rPr lang="ru-RU" baseline="0" dirty="0"/>
              <a:t> виде то есть старшей подразумеваемой единицы нет и вместо неё ноль. При таком подходе удаётся хранить ещё несколько меньших значений (например, последняя строчка в таблице), однако с меньшим количеством значащих цифр.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5328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413158"/>
          </a:xfrm>
        </p:spPr>
        <p:txBody>
          <a:bodyPr lIns="91440" rIns="91440">
            <a:normAutofit/>
          </a:bodyPr>
          <a:lstStyle>
            <a:lvl1pPr marL="0" indent="0" algn="l">
              <a:buNone/>
              <a:tabLst>
                <a:tab pos="0" algn="l"/>
                <a:tab pos="7380000" algn="r"/>
              </a:tabLst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принципы работы компьютера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89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принципы работы компьютера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25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принципы работы компьютера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2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принципы работы компьютера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8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принципы работы компьютера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4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40" y="6459786"/>
            <a:ext cx="3764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принципы работы компьютера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5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принципы работы компьютера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5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принципы работы компьютера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33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принципы работы компьютера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3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принципы работы компьютера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4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5" r:id="rId9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0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75556" y="1628800"/>
            <a:ext cx="8339393" cy="97210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None/>
              <a:tabLst>
                <a:tab pos="1971675" algn="l"/>
                <a:tab pos="2149475" algn="l"/>
              </a:tabLst>
            </a:pPr>
            <a:r>
              <a:rPr lang="ru-RU" sz="4000" spc="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000</a:t>
            </a:r>
            <a:r>
              <a:rPr lang="ru-RU" sz="4000" spc="200" dirty="0">
                <a:solidFill>
                  <a:schemeClr val="tx1"/>
                </a:solidFill>
                <a:latin typeface="Consolas" panose="020B0609020204030204" pitchFamily="49" charset="0"/>
              </a:rPr>
              <a:t>299792,458123</a:t>
            </a:r>
            <a:r>
              <a:rPr lang="ru-RU" sz="4000" spc="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000</a:t>
            </a:r>
            <a:endParaRPr lang="ru-RU" sz="4000" b="1" spc="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0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251520" y="476672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3600" spc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Разряды числа: определения</a:t>
            </a:r>
            <a:endParaRPr lang="ru-RU" altLang="ru-RU" sz="3600" spc="0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8CA6F690-8E20-4EB2-B1B6-44339EC9BCDC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3662748"/>
            <a:ext cx="8496944" cy="1728192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None/>
              <a:tabLst>
                <a:tab pos="1971675" algn="l"/>
                <a:tab pos="2149475" algn="l"/>
              </a:tabLst>
            </a:pPr>
            <a:r>
              <a:rPr lang="ru-RU" sz="2400" dirty="0"/>
              <a:t>Допустим в результате физического эксперименты вы измерили какую-то физическую величину.</a:t>
            </a:r>
            <a:endParaRPr lang="ru-RU" sz="2400" b="1" baseline="300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None/>
              <a:tabLst>
                <a:tab pos="1971675" algn="l"/>
                <a:tab pos="2149475" algn="l"/>
              </a:tabLst>
            </a:pPr>
            <a:endParaRPr lang="ru-RU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2737837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0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51520" y="476672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</a:t>
            </a: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вещественных</a:t>
            </a:r>
            <a:r>
              <a:rPr lang="ru-RU" altLang="ru-RU" sz="2900" b="1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</a:pPr>
            <a:r>
              <a:rPr lang="ru-RU" sz="29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	</a:t>
            </a: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Формат чисел с плавающей запятой </a:t>
            </a:r>
            <a:r>
              <a:rPr lang="ru-RU" sz="2800" b="1" dirty="0">
                <a:solidFill>
                  <a:schemeClr val="bg1">
                    <a:lumMod val="50000"/>
                  </a:schemeClr>
                </a:solidFill>
              </a:rPr>
              <a:t>IEEE 754</a:t>
            </a:r>
          </a:p>
        </p:txBody>
      </p:sp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846095"/>
              </p:ext>
            </p:extLst>
          </p:nvPr>
        </p:nvGraphicFramePr>
        <p:xfrm>
          <a:off x="287524" y="1268760"/>
          <a:ext cx="8604955" cy="49560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83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aseline="0" dirty="0"/>
                        <a:t>число</a:t>
                      </a:r>
                      <a:r>
                        <a:rPr lang="en-US" sz="2400" baseline="-25000" dirty="0"/>
                        <a:t>16</a:t>
                      </a:r>
                      <a:endParaRPr lang="ru-RU" sz="2400" baseline="-250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dirty="0"/>
                        <a:t>S (</a:t>
                      </a:r>
                      <a:r>
                        <a:rPr lang="ru-RU" sz="2400" dirty="0"/>
                        <a:t>знак</a:t>
                      </a:r>
                      <a:r>
                        <a:rPr lang="en-US" sz="2400" dirty="0"/>
                        <a:t>)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dirty="0"/>
                        <a:t>P</a:t>
                      </a:r>
                      <a:r>
                        <a:rPr lang="en-US" sz="2400" baseline="-25000" dirty="0"/>
                        <a:t>1</a:t>
                      </a:r>
                      <a:r>
                        <a:rPr lang="ru-RU" sz="2400" baseline="-25000" dirty="0"/>
                        <a:t>0 </a:t>
                      </a:r>
                      <a:r>
                        <a:rPr lang="ru-RU" sz="2400" baseline="0" dirty="0"/>
                        <a:t>(порядок)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dirty="0"/>
                        <a:t>M</a:t>
                      </a:r>
                      <a:r>
                        <a:rPr lang="en-US" sz="2400" baseline="-25000" dirty="0"/>
                        <a:t>2</a:t>
                      </a:r>
                      <a:r>
                        <a:rPr lang="ru-RU" sz="2400" baseline="-25000" dirty="0"/>
                        <a:t> </a:t>
                      </a:r>
                      <a:r>
                        <a:rPr lang="ru-RU" sz="2400" dirty="0"/>
                        <a:t>(мантисса)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R</a:t>
                      </a:r>
                      <a:r>
                        <a:rPr lang="en-US" sz="2400" baseline="-25000" dirty="0"/>
                        <a:t>10</a:t>
                      </a:r>
                      <a:r>
                        <a:rPr lang="ru-RU" sz="2400" baseline="-25000" dirty="0"/>
                        <a:t> </a:t>
                      </a:r>
                      <a:r>
                        <a:rPr lang="en-US" sz="2400" dirty="0"/>
                        <a:t>(</a:t>
                      </a:r>
                      <a:r>
                        <a:rPr lang="ru-RU" sz="2400" dirty="0"/>
                        <a:t>значение)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altLang="ru-RU" sz="2400" dirty="0">
                          <a:solidFill>
                            <a:schemeClr val="tx1"/>
                          </a:solidFill>
                        </a:rPr>
                        <a:t>0000 0000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5963" algn="l"/>
                          <a:tab pos="1709738" algn="l"/>
                        </a:tabLst>
                        <a:defRPr/>
                      </a:pPr>
                      <a:r>
                        <a:rPr kumimoji="0" lang="ru-RU" alt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	</a:t>
                      </a:r>
                      <a:endParaRPr kumimoji="0" lang="ru-RU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622300" algn="l"/>
                          <a:tab pos="1616075" algn="l"/>
                        </a:tabLst>
                      </a:pPr>
                      <a:r>
                        <a:rPr kumimoji="0" lang="ru-RU" alt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	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10000000000000000000000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10000000000000000000001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47964" y="2492896"/>
            <a:ext cx="1656184" cy="43204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2400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71800" y="2492896"/>
            <a:ext cx="1455643" cy="43204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2400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47964" y="2924944"/>
            <a:ext cx="1656184" cy="4680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24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7964" y="3392996"/>
            <a:ext cx="1656184" cy="4680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2400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99693" y="2924944"/>
            <a:ext cx="972108" cy="4680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2400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99692" y="2492896"/>
            <a:ext cx="972108" cy="43204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24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99692" y="3392996"/>
            <a:ext cx="972108" cy="43204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24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71800" y="2924944"/>
            <a:ext cx="1476164" cy="4680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2400" dirty="0"/>
              <a:t>255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71800" y="3392996"/>
            <a:ext cx="1476164" cy="4680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2400" dirty="0"/>
              <a:t>255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71800" y="3861048"/>
            <a:ext cx="1476164" cy="115212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2400" dirty="0"/>
              <a:t>255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71800" y="5049180"/>
            <a:ext cx="1476164" cy="115212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2400" dirty="0"/>
              <a:t>255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9692" y="3861048"/>
            <a:ext cx="972108" cy="118813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99692" y="5049180"/>
            <a:ext cx="972108" cy="115212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24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04148" y="2024844"/>
            <a:ext cx="2988332" cy="43204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2400" dirty="0"/>
              <a:t>0,0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04148" y="2492896"/>
            <a:ext cx="2988332" cy="43204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2400" dirty="0"/>
              <a:t>-0,0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04148" y="2924944"/>
            <a:ext cx="2988332" cy="4680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lvl="0" defTabSz="914400">
              <a:tabLst>
                <a:tab pos="808038" algn="l"/>
                <a:tab pos="1616075" algn="l"/>
              </a:tabLst>
              <a:defRPr/>
            </a:pPr>
            <a:r>
              <a:rPr lang="ru-RU" altLang="ru-RU" sz="2400" dirty="0">
                <a:sym typeface="Symbol" panose="05050102010706020507" pitchFamily="18" charset="2"/>
              </a:rPr>
              <a:t>	</a:t>
            </a:r>
            <a:r>
              <a:rPr lang="en-US" altLang="ru-RU" sz="2400" dirty="0">
                <a:sym typeface="Symbol" panose="05050102010706020507" pitchFamily="18" charset="2"/>
              </a:rPr>
              <a:t></a:t>
            </a:r>
            <a:r>
              <a:rPr lang="ru-RU" altLang="ru-RU" sz="2400" dirty="0"/>
              <a:t>	</a:t>
            </a:r>
            <a:r>
              <a:rPr lang="en-US" altLang="ru-RU" sz="2400" dirty="0" err="1"/>
              <a:t>Inf</a:t>
            </a:r>
            <a:endParaRPr lang="ru-RU" alt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04148" y="3392996"/>
            <a:ext cx="2988332" cy="4680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lvl="0" defTabSz="914400">
              <a:tabLst>
                <a:tab pos="715963" algn="l"/>
                <a:tab pos="1524000" algn="l"/>
              </a:tabLst>
              <a:defRPr/>
            </a:pPr>
            <a:r>
              <a:rPr lang="ru-RU" sz="2400" dirty="0"/>
              <a:t>	</a:t>
            </a:r>
            <a:r>
              <a:rPr lang="en-US" sz="2400" dirty="0"/>
              <a:t>-</a:t>
            </a:r>
            <a:r>
              <a:rPr lang="en-US" altLang="ru-RU" sz="2400" dirty="0">
                <a:sym typeface="Symbol" panose="05050102010706020507" pitchFamily="18" charset="2"/>
              </a:rPr>
              <a:t></a:t>
            </a:r>
            <a:r>
              <a:rPr lang="ru-RU" altLang="ru-RU" sz="2400" dirty="0"/>
              <a:t>	</a:t>
            </a:r>
            <a:r>
              <a:rPr lang="en-US" sz="2400" dirty="0"/>
              <a:t>-</a:t>
            </a:r>
            <a:r>
              <a:rPr lang="en-US" sz="2400" dirty="0" err="1"/>
              <a:t>Inf</a:t>
            </a:r>
            <a:endParaRPr lang="ru-RU" alt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04148" y="3861048"/>
            <a:ext cx="2988332" cy="115212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err="1"/>
              <a:t>NaN</a:t>
            </a:r>
            <a:br>
              <a:rPr lang="en-US" sz="2400" dirty="0"/>
            </a:br>
            <a:r>
              <a:rPr lang="en-US" sz="2400" dirty="0"/>
              <a:t>Not-A-Number</a:t>
            </a:r>
          </a:p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quiet_NaN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ru-RU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04148" y="5049180"/>
            <a:ext cx="2988332" cy="115212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err="1"/>
              <a:t>NaN</a:t>
            </a:r>
            <a:br>
              <a:rPr lang="en-US" sz="2400" dirty="0"/>
            </a:br>
            <a:r>
              <a:rPr lang="en-US" sz="2400" dirty="0"/>
              <a:t>Not-A-Number</a:t>
            </a:r>
          </a:p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signaling_NaN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ru-RU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7524" y="2492896"/>
            <a:ext cx="1512168" cy="43204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ru-RU" sz="2400" dirty="0"/>
              <a:t>80</a:t>
            </a:r>
            <a:r>
              <a:rPr lang="ru-RU" altLang="ru-RU" sz="2400" dirty="0"/>
              <a:t>00 0000</a:t>
            </a:r>
            <a:endParaRPr lang="ru-RU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287524" y="2924944"/>
            <a:ext cx="1512168" cy="4680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altLang="ru-RU" sz="2400" dirty="0"/>
              <a:t>7</a:t>
            </a:r>
            <a:r>
              <a:rPr lang="en-US" altLang="ru-RU" sz="2400" dirty="0"/>
              <a:t>F</a:t>
            </a:r>
            <a:r>
              <a:rPr lang="ru-RU" altLang="ru-RU" sz="2400" dirty="0"/>
              <a:t>80 0000</a:t>
            </a:r>
            <a:endParaRPr lang="ru-RU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287524" y="3392996"/>
            <a:ext cx="1512168" cy="4680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ru-RU" sz="2400" dirty="0"/>
              <a:t>FF</a:t>
            </a:r>
            <a:r>
              <a:rPr lang="ru-RU" altLang="ru-RU" sz="2400" dirty="0"/>
              <a:t>80 0000</a:t>
            </a:r>
            <a:endParaRPr lang="ru-RU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87524" y="3861048"/>
            <a:ext cx="1512168" cy="115212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altLang="ru-RU" sz="2400" dirty="0"/>
              <a:t>7</a:t>
            </a:r>
            <a:r>
              <a:rPr lang="en-US" altLang="ru-RU" sz="2400" dirty="0"/>
              <a:t>FC</a:t>
            </a:r>
            <a:r>
              <a:rPr lang="ru-RU" altLang="ru-RU" sz="2400" dirty="0"/>
              <a:t>0 0000</a:t>
            </a:r>
            <a:endParaRPr lang="ru-RU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287524" y="5049180"/>
            <a:ext cx="1512168" cy="115212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ru-RU" sz="2400" dirty="0"/>
              <a:t>7FC</a:t>
            </a:r>
            <a:r>
              <a:rPr lang="ru-RU" altLang="ru-RU" sz="2400" dirty="0"/>
              <a:t>0 000</a:t>
            </a:r>
            <a:r>
              <a:rPr lang="en-US" altLang="ru-RU" sz="2400" dirty="0"/>
              <a:t>1</a:t>
            </a:r>
            <a:endParaRPr lang="ru-RU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4247964" y="3861048"/>
            <a:ext cx="1656184" cy="118813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/>
              <a:t>10000000000000000000000</a:t>
            </a:r>
            <a:endParaRPr lang="ru-RU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4247964" y="5049180"/>
            <a:ext cx="1656184" cy="118813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/>
              <a:t>10000000000000000000001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5505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1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  <p:graphicFrame>
        <p:nvGraphicFramePr>
          <p:cNvPr id="16" name="Объект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169166"/>
              </p:ext>
            </p:extLst>
          </p:nvPr>
        </p:nvGraphicFramePr>
        <p:xfrm>
          <a:off x="287524" y="908720"/>
          <a:ext cx="8640960" cy="45080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3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8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981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</a:rPr>
                        <a:t>тип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</a:rPr>
                        <a:t>размер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</a:rPr>
                        <a:t>возможные</a:t>
                      </a:r>
                      <a:r>
                        <a:rPr lang="ru-RU" sz="2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2200" dirty="0">
                          <a:solidFill>
                            <a:schemeClr val="tx1"/>
                          </a:solidFill>
                        </a:rPr>
                        <a:t>значения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</a:rPr>
                        <a:t>константы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6227">
                <a:tc>
                  <a:txBody>
                    <a:bodyPr/>
                    <a:lstStyle/>
                    <a:p>
                      <a:pPr algn="l"/>
                      <a:r>
                        <a:rPr lang="en-US" sz="2200" baseline="0" dirty="0">
                          <a:solidFill>
                            <a:srgbClr val="0000FF"/>
                          </a:solidFill>
                        </a:rPr>
                        <a:t>float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4</a:t>
                      </a:r>
                      <a:r>
                        <a:rPr lang="en-US" sz="2200" dirty="0"/>
                        <a:t> </a:t>
                      </a:r>
                      <a:r>
                        <a:rPr lang="ru-RU" sz="2200" dirty="0"/>
                        <a:t>байта</a:t>
                      </a:r>
                      <a:r>
                        <a:rPr lang="en-US" sz="2200" dirty="0"/>
                        <a:t> / </a:t>
                      </a:r>
                      <a:r>
                        <a:rPr lang="ru-RU" sz="2200" dirty="0"/>
                        <a:t>32 бита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0, </a:t>
                      </a:r>
                      <a:r>
                        <a:rPr lang="en-US" sz="2200" dirty="0">
                          <a:latin typeface="Calibri" panose="020F0502020204030204" pitchFamily="34" charset="0"/>
                        </a:rPr>
                        <a:t>±</a:t>
                      </a:r>
                      <a:r>
                        <a:rPr lang="ru-RU" altLang="ru-RU" sz="2200" dirty="0"/>
                        <a:t>1.401 × 10</a:t>
                      </a:r>
                      <a:r>
                        <a:rPr lang="ru-RU" altLang="ru-RU" sz="2200" baseline="30000" dirty="0"/>
                        <a:t>−45</a:t>
                      </a:r>
                      <a:r>
                        <a:rPr lang="en-US" altLang="ru-RU" sz="2200" baseline="0" dirty="0"/>
                        <a:t> –</a:t>
                      </a:r>
                      <a:br>
                        <a:rPr lang="en-US" altLang="ru-RU" sz="2200" baseline="0" dirty="0"/>
                      </a:br>
                      <a:r>
                        <a:rPr lang="en-US" sz="2200" dirty="0">
                          <a:latin typeface="Calibri" panose="020F0502020204030204" pitchFamily="34" charset="0"/>
                        </a:rPr>
                        <a:t>±</a:t>
                      </a:r>
                      <a:r>
                        <a:rPr lang="en-US" sz="2200" dirty="0"/>
                        <a:t>1</a:t>
                      </a:r>
                      <a:r>
                        <a:rPr lang="ru-RU" sz="2200" dirty="0"/>
                        <a:t>.</a:t>
                      </a:r>
                      <a:r>
                        <a:rPr lang="en-US" sz="2200" dirty="0"/>
                        <a:t>175</a:t>
                      </a:r>
                      <a:r>
                        <a:rPr lang="ru-RU" altLang="ru-RU" sz="2200" dirty="0"/>
                        <a:t> × 10</a:t>
                      </a:r>
                      <a:r>
                        <a:rPr lang="en-US" sz="2200" baseline="30000" dirty="0"/>
                        <a:t>-38</a:t>
                      </a:r>
                      <a:r>
                        <a:rPr lang="en-US" sz="2200" baseline="0" dirty="0"/>
                        <a:t> –</a:t>
                      </a:r>
                      <a:br>
                        <a:rPr lang="en-US" sz="2200" baseline="0" dirty="0"/>
                      </a:br>
                      <a:r>
                        <a:rPr lang="en-US" sz="2200" dirty="0">
                          <a:latin typeface="Calibri" panose="020F0502020204030204" pitchFamily="34" charset="0"/>
                        </a:rPr>
                        <a:t>±</a:t>
                      </a:r>
                      <a:r>
                        <a:rPr lang="en-US" sz="2200" dirty="0"/>
                        <a:t>3</a:t>
                      </a:r>
                      <a:r>
                        <a:rPr lang="ru-RU" sz="2200" dirty="0"/>
                        <a:t>.</a:t>
                      </a:r>
                      <a:r>
                        <a:rPr lang="en-US" sz="2200" dirty="0"/>
                        <a:t>403</a:t>
                      </a:r>
                      <a:r>
                        <a:rPr lang="ru-RU" altLang="ru-RU" sz="2200" dirty="0"/>
                        <a:t> × 10</a:t>
                      </a:r>
                      <a:r>
                        <a:rPr lang="en-US" sz="2200" baseline="30000" dirty="0"/>
                        <a:t>38</a:t>
                      </a:r>
                      <a:r>
                        <a:rPr lang="ru-RU" sz="2200" dirty="0"/>
                        <a:t>,</a:t>
                      </a:r>
                      <a:r>
                        <a:rPr lang="ru-RU" sz="2200" baseline="0" dirty="0"/>
                        <a:t> </a:t>
                      </a:r>
                      <a:r>
                        <a:rPr lang="en-US" sz="2200" dirty="0">
                          <a:latin typeface="Calibri" panose="020F0502020204030204" pitchFamily="34" charset="0"/>
                        </a:rPr>
                        <a:t>±</a:t>
                      </a:r>
                      <a:r>
                        <a:rPr lang="en-US" sz="2200" dirty="0" err="1">
                          <a:latin typeface="Calibri" panose="020F0502020204030204" pitchFamily="34" charset="0"/>
                        </a:rPr>
                        <a:t>Inf</a:t>
                      </a:r>
                      <a:r>
                        <a:rPr lang="en-US" sz="2200" dirty="0"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22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aseline="0" dirty="0" err="1">
                          <a:latin typeface="Calibri" panose="020F0502020204030204" pitchFamily="34" charset="0"/>
                        </a:rPr>
                        <a:t>NaN</a:t>
                      </a:r>
                      <a:endParaRPr lang="ru-RU" sz="22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FLT_MIN</a:t>
                      </a:r>
                      <a:r>
                        <a:rPr lang="ru-RU" sz="2000" b="0" kern="1200" cap="small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000" b="0" kern="1200" cap="small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br>
                        <a:rPr lang="ru-RU" sz="2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FLT_MAX</a:t>
                      </a:r>
                      <a:r>
                        <a:rPr lang="ru-RU" sz="2000" b="0" kern="1200" cap="small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000" b="0" kern="1200" cap="small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6227"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rgbClr val="0000FF"/>
                          </a:solidFill>
                        </a:rPr>
                        <a:t>double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8 байт </a:t>
                      </a:r>
                      <a:r>
                        <a:rPr lang="en-US" sz="2200" dirty="0"/>
                        <a:t>/ </a:t>
                      </a:r>
                      <a:r>
                        <a:rPr lang="ru-RU" sz="2200" dirty="0"/>
                        <a:t>64 бита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0, </a:t>
                      </a:r>
                      <a:r>
                        <a:rPr lang="en-US" sz="2200" dirty="0">
                          <a:latin typeface="Calibri" panose="020F0502020204030204" pitchFamily="34" charset="0"/>
                        </a:rPr>
                        <a:t>±</a:t>
                      </a:r>
                      <a:r>
                        <a:rPr lang="ru-RU" sz="2200" dirty="0"/>
                        <a:t>4.941 × 10</a:t>
                      </a:r>
                      <a:r>
                        <a:rPr lang="ru-RU" sz="2200" baseline="30000" dirty="0"/>
                        <a:t>−324</a:t>
                      </a:r>
                      <a:r>
                        <a:rPr lang="en-US" altLang="ru-RU" sz="2200" baseline="0" dirty="0"/>
                        <a:t> –</a:t>
                      </a:r>
                      <a:br>
                        <a:rPr lang="en-US" altLang="ru-RU" sz="2200" baseline="0" dirty="0"/>
                      </a:br>
                      <a:r>
                        <a:rPr lang="en-US" sz="2200" dirty="0">
                          <a:latin typeface="Calibri" panose="020F0502020204030204" pitchFamily="34" charset="0"/>
                        </a:rPr>
                        <a:t>±</a:t>
                      </a:r>
                      <a:r>
                        <a:rPr lang="en-US" sz="2200" b="0" dirty="0"/>
                        <a:t>2</a:t>
                      </a:r>
                      <a:r>
                        <a:rPr lang="ru-RU" sz="2200" b="0" dirty="0"/>
                        <a:t>.</a:t>
                      </a:r>
                      <a:r>
                        <a:rPr lang="en-US" sz="2200" b="0" dirty="0"/>
                        <a:t>225</a:t>
                      </a:r>
                      <a:r>
                        <a:rPr lang="ru-RU" altLang="ru-RU" sz="2200" dirty="0"/>
                        <a:t> × 10</a:t>
                      </a:r>
                      <a:r>
                        <a:rPr lang="en-US" sz="2200" baseline="30000" dirty="0"/>
                        <a:t>-3</a:t>
                      </a:r>
                      <a:r>
                        <a:rPr lang="ru-RU" sz="2200" baseline="30000" dirty="0"/>
                        <a:t>0</a:t>
                      </a:r>
                      <a:r>
                        <a:rPr lang="en-US" sz="2200" baseline="30000" dirty="0"/>
                        <a:t>8</a:t>
                      </a:r>
                      <a:r>
                        <a:rPr lang="en-US" sz="2200" baseline="0" dirty="0"/>
                        <a:t> –</a:t>
                      </a:r>
                      <a:br>
                        <a:rPr lang="en-US" sz="2200" baseline="0" dirty="0"/>
                      </a:br>
                      <a:r>
                        <a:rPr lang="en-US" sz="2200" dirty="0">
                          <a:latin typeface="Calibri" panose="020F0502020204030204" pitchFamily="34" charset="0"/>
                        </a:rPr>
                        <a:t>±</a:t>
                      </a:r>
                      <a:r>
                        <a:rPr lang="en-US" sz="2200" dirty="0"/>
                        <a:t>1</a:t>
                      </a:r>
                      <a:r>
                        <a:rPr lang="ru-RU" sz="2200" dirty="0"/>
                        <a:t>.</a:t>
                      </a:r>
                      <a:r>
                        <a:rPr lang="en-US" sz="2200" dirty="0"/>
                        <a:t>79</a:t>
                      </a:r>
                      <a:r>
                        <a:rPr lang="ru-RU" sz="2200" dirty="0"/>
                        <a:t>8</a:t>
                      </a:r>
                      <a:r>
                        <a:rPr lang="ru-RU" altLang="ru-RU" sz="2200" dirty="0"/>
                        <a:t> × 10</a:t>
                      </a:r>
                      <a:r>
                        <a:rPr lang="en-US" sz="2200" baseline="30000" dirty="0"/>
                        <a:t>3</a:t>
                      </a:r>
                      <a:r>
                        <a:rPr lang="ru-RU" sz="2200" baseline="30000" dirty="0"/>
                        <a:t>0</a:t>
                      </a:r>
                      <a:r>
                        <a:rPr lang="en-US" sz="2200" baseline="30000" dirty="0"/>
                        <a:t>8</a:t>
                      </a:r>
                      <a:r>
                        <a:rPr lang="ru-RU" sz="2200" dirty="0"/>
                        <a:t>,</a:t>
                      </a:r>
                      <a:br>
                        <a:rPr lang="en-US" sz="2200" baseline="0" dirty="0"/>
                      </a:br>
                      <a:r>
                        <a:rPr lang="en-US" sz="2200" dirty="0">
                          <a:latin typeface="Calibri" panose="020F0502020204030204" pitchFamily="34" charset="0"/>
                        </a:rPr>
                        <a:t>±</a:t>
                      </a:r>
                      <a:r>
                        <a:rPr lang="en-US" sz="2200" dirty="0" err="1">
                          <a:latin typeface="Calibri" panose="020F0502020204030204" pitchFamily="34" charset="0"/>
                        </a:rPr>
                        <a:t>Inf</a:t>
                      </a:r>
                      <a:r>
                        <a:rPr lang="en-US" sz="2200" dirty="0"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22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aseline="0" dirty="0" err="1">
                          <a:latin typeface="Calibri" panose="020F0502020204030204" pitchFamily="34" charset="0"/>
                        </a:rPr>
                        <a:t>NaN</a:t>
                      </a:r>
                      <a:endParaRPr lang="ru-RU" sz="22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DBL_MIN</a:t>
                      </a:r>
                      <a:r>
                        <a:rPr lang="ru-RU" sz="2000" b="0" kern="1200" cap="small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000" b="0" kern="1200" cap="small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br>
                        <a:rPr lang="ru-RU" sz="2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DBL_MAX</a:t>
                      </a:r>
                      <a:r>
                        <a:rPr lang="ru-RU" sz="2000" b="0" kern="1200" cap="small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000" b="0" kern="1200" cap="small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6227">
                <a:tc>
                  <a:txBody>
                    <a:bodyPr/>
                    <a:lstStyle/>
                    <a:p>
                      <a:pPr algn="l"/>
                      <a:r>
                        <a:rPr lang="en-US" sz="2200" baseline="0" dirty="0">
                          <a:solidFill>
                            <a:srgbClr val="0000FF"/>
                          </a:solidFill>
                        </a:rPr>
                        <a:t>long double</a:t>
                      </a:r>
                      <a:r>
                        <a:rPr lang="ru-RU" sz="2200" baseline="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ru-RU" sz="2400" b="0" kern="1200" cap="small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lang="en-US" sz="2200" baseline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8 байт</a:t>
                      </a:r>
                      <a:r>
                        <a:rPr lang="en-US" sz="2200" dirty="0"/>
                        <a:t> / </a:t>
                      </a:r>
                      <a:r>
                        <a:rPr lang="ru-RU" sz="2200" dirty="0"/>
                        <a:t>64 бита</a:t>
                      </a:r>
                    </a:p>
                    <a:p>
                      <a:pPr algn="ctr"/>
                      <a:r>
                        <a:rPr lang="ru-RU" sz="2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 байт</a:t>
                      </a:r>
                      <a:r>
                        <a:rPr lang="en-US" sz="2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/ </a:t>
                      </a:r>
                      <a:r>
                        <a:rPr lang="ru-RU" sz="2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80 бит</a:t>
                      </a:r>
                      <a:br>
                        <a:rPr lang="ru-RU" sz="2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ru-RU" sz="2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 байт</a:t>
                      </a:r>
                      <a:r>
                        <a:rPr lang="en-US" sz="2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/ </a:t>
                      </a:r>
                      <a:r>
                        <a:rPr lang="ru-RU" sz="2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96 бит</a:t>
                      </a:r>
                      <a:br>
                        <a:rPr lang="ru-RU" sz="2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ru-RU" sz="2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 байт </a:t>
                      </a:r>
                      <a:r>
                        <a:rPr lang="en-US" sz="2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 </a:t>
                      </a:r>
                      <a:r>
                        <a:rPr lang="ru-RU" sz="2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128 бит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…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LDBL_MIN</a:t>
                      </a:r>
                      <a:r>
                        <a:rPr lang="ru-RU" sz="2000" b="0" kern="1200" cap="small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000" b="0" kern="1200" cap="small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br>
                        <a:rPr lang="ru-RU" sz="2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LDBL_MAX</a:t>
                      </a:r>
                      <a:r>
                        <a:rPr lang="ru-RU" sz="2000" b="0" kern="1200" cap="small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000" b="0" kern="1200" cap="small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Заголовок 1"/>
          <p:cNvSpPr txBox="1">
            <a:spLocks/>
          </p:cNvSpPr>
          <p:nvPr/>
        </p:nvSpPr>
        <p:spPr>
          <a:xfrm>
            <a:off x="251520" y="476672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</a:t>
            </a: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вещественных</a:t>
            </a:r>
            <a:r>
              <a:rPr lang="ru-RU" altLang="ru-RU" sz="2900" b="1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  <a:p>
            <a:pPr lvl="0" defTabSz="457200">
              <a:lnSpc>
                <a:spcPct val="100000"/>
              </a:lnSpc>
              <a:spcBef>
                <a:spcPts val="0"/>
              </a:spcBef>
            </a:pPr>
            <a:endParaRPr lang="ru-RU" altLang="ru-RU" sz="2900" spc="0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5949280"/>
            <a:ext cx="8604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cap="small" dirty="0">
                <a:solidFill>
                  <a:schemeClr val="bg1">
                    <a:lumMod val="50000"/>
                  </a:schemeClr>
                </a:solidFill>
              </a:rPr>
              <a:t>(2)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на большинстве компиляторов тип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long double 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совпадает с просто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double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5589240"/>
            <a:ext cx="8604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cap="small" dirty="0">
                <a:solidFill>
                  <a:schemeClr val="bg1">
                    <a:lumMod val="50000"/>
                  </a:schemeClr>
                </a:solidFill>
              </a:rPr>
              <a:t>(1)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для использования необходимо подключить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#include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cfloat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435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1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  <p:graphicFrame>
        <p:nvGraphicFramePr>
          <p:cNvPr id="16" name="Объект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6775686"/>
              </p:ext>
            </p:extLst>
          </p:nvPr>
        </p:nvGraphicFramePr>
        <p:xfrm>
          <a:off x="251520" y="1088740"/>
          <a:ext cx="8640960" cy="474596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64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5981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</a:rPr>
                        <a:t>тип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</a:rPr>
                        <a:t>размер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</a:rPr>
                        <a:t>бит на знак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</a:rPr>
                        <a:t>бит</a:t>
                      </a:r>
                      <a:r>
                        <a:rPr lang="ru-RU" sz="2200" baseline="0" dirty="0">
                          <a:solidFill>
                            <a:schemeClr val="tx1"/>
                          </a:solidFill>
                        </a:rPr>
                        <a:t> на порядок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</a:rPr>
                        <a:t>бит на мантиссу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</a:rPr>
                        <a:t>значащих десятичных цифр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6227">
                <a:tc>
                  <a:txBody>
                    <a:bodyPr/>
                    <a:lstStyle/>
                    <a:p>
                      <a:pPr algn="l"/>
                      <a:r>
                        <a:rPr lang="en-US" sz="2200" baseline="0" dirty="0">
                          <a:solidFill>
                            <a:srgbClr val="0000FF"/>
                          </a:solidFill>
                        </a:rPr>
                        <a:t>float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4</a:t>
                      </a:r>
                      <a:r>
                        <a:rPr lang="en-US" sz="2200" dirty="0"/>
                        <a:t> </a:t>
                      </a:r>
                      <a:r>
                        <a:rPr lang="ru-RU" sz="2200" dirty="0"/>
                        <a:t>байта</a:t>
                      </a:r>
                      <a:r>
                        <a:rPr lang="en-US" sz="2200" dirty="0"/>
                        <a:t> / </a:t>
                      </a:r>
                      <a:r>
                        <a:rPr lang="ru-RU" sz="2200" dirty="0"/>
                        <a:t>32 бита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6227"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rgbClr val="0000FF"/>
                          </a:solidFill>
                        </a:rPr>
                        <a:t>double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8 байт</a:t>
                      </a:r>
                      <a:r>
                        <a:rPr lang="en-US" sz="2200" dirty="0"/>
                        <a:t> / </a:t>
                      </a:r>
                      <a:r>
                        <a:rPr lang="ru-RU" sz="2200" dirty="0"/>
                        <a:t>64 бита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11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6227">
                <a:tc>
                  <a:txBody>
                    <a:bodyPr/>
                    <a:lstStyle/>
                    <a:p>
                      <a:pPr algn="l"/>
                      <a:r>
                        <a:rPr lang="en-US" sz="2200" baseline="0" dirty="0">
                          <a:solidFill>
                            <a:srgbClr val="0000FF"/>
                          </a:solidFill>
                        </a:rPr>
                        <a:t>long double </a:t>
                      </a:r>
                      <a:r>
                        <a:rPr lang="ru-RU" sz="2400" cap="small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(1)</a:t>
                      </a:r>
                      <a:endParaRPr lang="en-US" sz="2200" baseline="30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aseline="0" dirty="0">
                          <a:solidFill>
                            <a:schemeClr val="tx1"/>
                          </a:solidFill>
                        </a:rPr>
                        <a:t>16 байт 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ru-RU" sz="2200" baseline="0" dirty="0">
                          <a:solidFill>
                            <a:schemeClr val="tx1"/>
                          </a:solidFill>
                        </a:rPr>
                        <a:t>128 бит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Заголовок 1"/>
          <p:cNvSpPr txBox="1">
            <a:spLocks/>
          </p:cNvSpPr>
          <p:nvPr/>
        </p:nvSpPr>
        <p:spPr>
          <a:xfrm>
            <a:off x="251520" y="476673"/>
            <a:ext cx="8640960" cy="32403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</a:t>
            </a: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вещественных</a:t>
            </a:r>
            <a:r>
              <a:rPr lang="ru-RU" altLang="ru-RU" sz="2900" b="1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5877272"/>
            <a:ext cx="8604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(1)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на большинстве компиляторов тип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long double 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совпадает с просто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double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379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22961" y="1313139"/>
            <a:ext cx="5873724" cy="4914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44500" indent="0">
              <a:lnSpc>
                <a:spcPct val="50000"/>
              </a:lnSpc>
              <a:tabLst>
                <a:tab pos="901700" algn="l"/>
              </a:tabLst>
            </a:pPr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&lt;limits&gt;</a:t>
            </a:r>
          </a:p>
          <a:p>
            <a:pPr marL="444500" indent="0">
              <a:lnSpc>
                <a:spcPct val="50000"/>
              </a:lnSpc>
              <a:tabLst>
                <a:tab pos="901700" algn="l"/>
              </a:tabLst>
            </a:pPr>
            <a:r>
              <a:rPr lang="en-US" dirty="0">
                <a:solidFill>
                  <a:srgbClr val="0000FF"/>
                </a:solidFill>
              </a:rPr>
              <a:t>using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namespace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10001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;</a:t>
            </a:r>
          </a:p>
          <a:p>
            <a:pPr marL="444500" indent="0">
              <a:lnSpc>
                <a:spcPct val="50000"/>
              </a:lnSpc>
              <a:tabLst>
                <a:tab pos="901700" algn="l"/>
              </a:tabLst>
            </a:pPr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10001"/>
                </a:solidFill>
              </a:rPr>
              <a:t>main</a:t>
            </a:r>
            <a:r>
              <a:rPr lang="en-US" dirty="0">
                <a:solidFill>
                  <a:prstClr val="black"/>
                </a:solidFill>
              </a:rPr>
              <a:t>()</a:t>
            </a:r>
          </a:p>
          <a:p>
            <a:pPr marL="444500" indent="0">
              <a:lnSpc>
                <a:spcPct val="50000"/>
              </a:lnSpc>
              <a:tabLst>
                <a:tab pos="901700" algn="l"/>
              </a:tabLst>
            </a:pPr>
            <a:r>
              <a:rPr lang="ru-RU" dirty="0">
                <a:solidFill>
                  <a:prstClr val="black"/>
                </a:solidFill>
              </a:rPr>
              <a:t>{</a:t>
            </a:r>
          </a:p>
          <a:p>
            <a:pPr marL="444500" indent="0">
              <a:lnSpc>
                <a:spcPct val="50000"/>
              </a:lnSpc>
              <a:tabLst>
                <a:tab pos="901700" algn="l"/>
              </a:tabLst>
            </a:pPr>
            <a:r>
              <a:rPr lang="ru-RU" altLang="ru-RU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rgbClr val="0000FF"/>
                </a:solidFill>
              </a:rPr>
              <a:t>float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10001"/>
                </a:solidFill>
              </a:rPr>
              <a:t>a</a:t>
            </a:r>
            <a:r>
              <a:rPr lang="en-US" dirty="0">
                <a:solidFill>
                  <a:prstClr val="black"/>
                </a:solidFill>
              </a:rPr>
              <a:t>;</a:t>
            </a:r>
          </a:p>
          <a:p>
            <a:pPr marL="444500" indent="0">
              <a:lnSpc>
                <a:spcPct val="50000"/>
              </a:lnSpc>
              <a:tabLst>
                <a:tab pos="901700" algn="l"/>
              </a:tabLst>
            </a:pPr>
            <a:r>
              <a:rPr lang="ru-RU" altLang="ru-RU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rgbClr val="010001"/>
                </a:solidFill>
              </a:rPr>
              <a:t>a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 err="1">
                <a:solidFill>
                  <a:srgbClr val="010001"/>
                </a:solidFill>
              </a:rPr>
              <a:t>numeric_limits</a:t>
            </a:r>
            <a:r>
              <a:rPr lang="en-US" dirty="0">
                <a:solidFill>
                  <a:prstClr val="black"/>
                </a:solidFill>
              </a:rPr>
              <a:t>&lt;</a:t>
            </a:r>
            <a:r>
              <a:rPr lang="en-US" dirty="0">
                <a:solidFill>
                  <a:srgbClr val="0000FF"/>
                </a:solidFill>
              </a:rPr>
              <a:t>float</a:t>
            </a:r>
            <a:r>
              <a:rPr lang="en-US" dirty="0">
                <a:solidFill>
                  <a:prstClr val="black"/>
                </a:solidFill>
              </a:rPr>
              <a:t>&gt;::</a:t>
            </a:r>
            <a:r>
              <a:rPr lang="en-US" dirty="0">
                <a:solidFill>
                  <a:srgbClr val="010001"/>
                </a:solidFill>
              </a:rPr>
              <a:t>infinity</a:t>
            </a:r>
            <a:r>
              <a:rPr lang="en-US" dirty="0">
                <a:solidFill>
                  <a:prstClr val="black"/>
                </a:solidFill>
              </a:rPr>
              <a:t>();</a:t>
            </a:r>
          </a:p>
          <a:p>
            <a:pPr marL="444500" indent="0">
              <a:lnSpc>
                <a:spcPct val="50000"/>
              </a:lnSpc>
              <a:tabLst>
                <a:tab pos="901700" algn="l"/>
              </a:tabLst>
            </a:pPr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ru-RU" altLang="ru-RU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rgbClr val="010001"/>
                </a:solidFill>
              </a:rPr>
              <a:t>a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 err="1">
                <a:solidFill>
                  <a:srgbClr val="010001"/>
                </a:solidFill>
              </a:rPr>
              <a:t>numeric_limits</a:t>
            </a:r>
            <a:r>
              <a:rPr lang="en-US" dirty="0">
                <a:solidFill>
                  <a:prstClr val="black"/>
                </a:solidFill>
              </a:rPr>
              <a:t>&lt;</a:t>
            </a:r>
            <a:r>
              <a:rPr lang="en-US" dirty="0">
                <a:solidFill>
                  <a:srgbClr val="0000FF"/>
                </a:solidFill>
              </a:rPr>
              <a:t>float</a:t>
            </a:r>
            <a:r>
              <a:rPr lang="en-US" dirty="0">
                <a:solidFill>
                  <a:prstClr val="black"/>
                </a:solidFill>
              </a:rPr>
              <a:t>&gt;::</a:t>
            </a:r>
            <a:r>
              <a:rPr lang="en-US" dirty="0" err="1">
                <a:solidFill>
                  <a:srgbClr val="010001"/>
                </a:solidFill>
              </a:rPr>
              <a:t>denorm_min</a:t>
            </a:r>
            <a:r>
              <a:rPr lang="en-US" dirty="0">
                <a:solidFill>
                  <a:prstClr val="black"/>
                </a:solidFill>
              </a:rPr>
              <a:t>();</a:t>
            </a:r>
          </a:p>
          <a:p>
            <a:pPr marL="444500" indent="0">
              <a:lnSpc>
                <a:spcPct val="50000"/>
              </a:lnSpc>
              <a:tabLst>
                <a:tab pos="901700" algn="l"/>
              </a:tabLst>
            </a:pPr>
            <a:r>
              <a:rPr lang="ru-RU" altLang="ru-RU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rgbClr val="010001"/>
                </a:solidFill>
              </a:rPr>
              <a:t>a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 err="1">
                <a:solidFill>
                  <a:srgbClr val="010001"/>
                </a:solidFill>
              </a:rPr>
              <a:t>numeric_limits</a:t>
            </a:r>
            <a:r>
              <a:rPr lang="en-US" dirty="0">
                <a:solidFill>
                  <a:prstClr val="black"/>
                </a:solidFill>
              </a:rPr>
              <a:t>&lt;</a:t>
            </a:r>
            <a:r>
              <a:rPr lang="en-US" dirty="0">
                <a:solidFill>
                  <a:srgbClr val="0000FF"/>
                </a:solidFill>
              </a:rPr>
              <a:t>float</a:t>
            </a:r>
            <a:r>
              <a:rPr lang="en-US" dirty="0">
                <a:solidFill>
                  <a:prstClr val="black"/>
                </a:solidFill>
              </a:rPr>
              <a:t>&gt;::</a:t>
            </a:r>
            <a:r>
              <a:rPr lang="en-US" dirty="0" err="1">
                <a:solidFill>
                  <a:srgbClr val="010001"/>
                </a:solidFill>
              </a:rPr>
              <a:t>signaling_NaN</a:t>
            </a:r>
            <a:r>
              <a:rPr lang="en-US" dirty="0">
                <a:solidFill>
                  <a:prstClr val="black"/>
                </a:solidFill>
              </a:rPr>
              <a:t>();</a:t>
            </a:r>
          </a:p>
          <a:p>
            <a:pPr marL="444500" indent="0">
              <a:lnSpc>
                <a:spcPct val="50000"/>
              </a:lnSpc>
              <a:tabLst>
                <a:tab pos="901700" algn="l"/>
              </a:tabLst>
            </a:pPr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ru-RU" altLang="ru-RU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rgbClr val="010001"/>
                </a:solidFill>
              </a:rPr>
              <a:t>a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 err="1">
                <a:solidFill>
                  <a:srgbClr val="010001"/>
                </a:solidFill>
              </a:rPr>
              <a:t>numeric_limits</a:t>
            </a:r>
            <a:r>
              <a:rPr lang="en-US" dirty="0">
                <a:solidFill>
                  <a:prstClr val="black"/>
                </a:solidFill>
              </a:rPr>
              <a:t>&lt;</a:t>
            </a:r>
            <a:r>
              <a:rPr lang="en-US" dirty="0">
                <a:solidFill>
                  <a:srgbClr val="0000FF"/>
                </a:solidFill>
              </a:rPr>
              <a:t>float</a:t>
            </a:r>
            <a:r>
              <a:rPr lang="en-US" dirty="0">
                <a:solidFill>
                  <a:prstClr val="black"/>
                </a:solidFill>
              </a:rPr>
              <a:t>&gt;::</a:t>
            </a:r>
            <a:r>
              <a:rPr lang="en-US" dirty="0" err="1">
                <a:solidFill>
                  <a:srgbClr val="010001"/>
                </a:solidFill>
              </a:rPr>
              <a:t>quiet_NaN</a:t>
            </a:r>
            <a:r>
              <a:rPr lang="en-US" dirty="0">
                <a:solidFill>
                  <a:prstClr val="black"/>
                </a:solidFill>
              </a:rPr>
              <a:t>();</a:t>
            </a:r>
          </a:p>
          <a:p>
            <a:pPr marL="444500" indent="0">
              <a:lnSpc>
                <a:spcPct val="50000"/>
              </a:lnSpc>
              <a:tabLst>
                <a:tab pos="901700" algn="l"/>
              </a:tabLst>
            </a:pPr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ru-RU" altLang="ru-RU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10001"/>
                </a:solidFill>
              </a:rPr>
              <a:t>b</a:t>
            </a:r>
            <a:r>
              <a:rPr lang="en-US" dirty="0">
                <a:solidFill>
                  <a:prstClr val="black"/>
                </a:solidFill>
              </a:rPr>
              <a:t>;</a:t>
            </a:r>
          </a:p>
          <a:p>
            <a:pPr marL="444500" indent="0">
              <a:lnSpc>
                <a:spcPct val="50000"/>
              </a:lnSpc>
              <a:tabLst>
                <a:tab pos="901700" algn="l"/>
              </a:tabLst>
            </a:pPr>
            <a:r>
              <a:rPr lang="ru-RU" altLang="ru-RU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rgbClr val="010001"/>
                </a:solidFill>
              </a:rPr>
              <a:t>b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 err="1">
                <a:solidFill>
                  <a:srgbClr val="010001"/>
                </a:solidFill>
              </a:rPr>
              <a:t>numeric_limits</a:t>
            </a:r>
            <a:r>
              <a:rPr lang="en-US" dirty="0">
                <a:solidFill>
                  <a:prstClr val="black"/>
                </a:solidFill>
              </a:rPr>
              <a:t>&lt;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>
                <a:solidFill>
                  <a:prstClr val="black"/>
                </a:solidFill>
              </a:rPr>
              <a:t>&gt;::</a:t>
            </a:r>
            <a:r>
              <a:rPr lang="en-US" dirty="0">
                <a:solidFill>
                  <a:srgbClr val="010001"/>
                </a:solidFill>
              </a:rPr>
              <a:t>infinity</a:t>
            </a:r>
            <a:r>
              <a:rPr lang="en-US" dirty="0">
                <a:solidFill>
                  <a:prstClr val="black"/>
                </a:solidFill>
              </a:rPr>
              <a:t>();</a:t>
            </a:r>
          </a:p>
          <a:p>
            <a:pPr marL="444500" indent="0">
              <a:lnSpc>
                <a:spcPct val="50000"/>
              </a:lnSpc>
              <a:tabLst>
                <a:tab pos="901700" algn="l"/>
              </a:tabLst>
            </a:pPr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ru-RU" altLang="ru-RU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rgbClr val="010001"/>
                </a:solidFill>
              </a:rPr>
              <a:t>b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 err="1">
                <a:solidFill>
                  <a:srgbClr val="010001"/>
                </a:solidFill>
              </a:rPr>
              <a:t>numeric_limits</a:t>
            </a:r>
            <a:r>
              <a:rPr lang="en-US" dirty="0">
                <a:solidFill>
                  <a:prstClr val="black"/>
                </a:solidFill>
              </a:rPr>
              <a:t>&lt;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>
                <a:solidFill>
                  <a:prstClr val="black"/>
                </a:solidFill>
              </a:rPr>
              <a:t>&gt;::</a:t>
            </a:r>
            <a:r>
              <a:rPr lang="en-US" dirty="0" err="1">
                <a:solidFill>
                  <a:srgbClr val="010001"/>
                </a:solidFill>
              </a:rPr>
              <a:t>denorm_min</a:t>
            </a:r>
            <a:r>
              <a:rPr lang="en-US" dirty="0">
                <a:solidFill>
                  <a:prstClr val="black"/>
                </a:solidFill>
              </a:rPr>
              <a:t>();</a:t>
            </a:r>
          </a:p>
          <a:p>
            <a:pPr marL="444500" indent="0">
              <a:lnSpc>
                <a:spcPct val="50000"/>
              </a:lnSpc>
              <a:tabLst>
                <a:tab pos="901700" algn="l"/>
              </a:tabLst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ru-RU" altLang="ru-RU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rgbClr val="010001"/>
                </a:solidFill>
              </a:rPr>
              <a:t>b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 err="1">
                <a:solidFill>
                  <a:srgbClr val="010001"/>
                </a:solidFill>
              </a:rPr>
              <a:t>numeric_limits</a:t>
            </a:r>
            <a:r>
              <a:rPr lang="en-US" dirty="0">
                <a:solidFill>
                  <a:prstClr val="black"/>
                </a:solidFill>
              </a:rPr>
              <a:t>&lt;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>
                <a:solidFill>
                  <a:prstClr val="black"/>
                </a:solidFill>
              </a:rPr>
              <a:t>&gt;::</a:t>
            </a:r>
            <a:r>
              <a:rPr lang="en-US" dirty="0" err="1">
                <a:solidFill>
                  <a:srgbClr val="010001"/>
                </a:solidFill>
              </a:rPr>
              <a:t>signaling_NaN</a:t>
            </a:r>
            <a:r>
              <a:rPr lang="en-US" dirty="0">
                <a:solidFill>
                  <a:prstClr val="black"/>
                </a:solidFill>
              </a:rPr>
              <a:t>();</a:t>
            </a:r>
          </a:p>
          <a:p>
            <a:pPr marL="444500" indent="0">
              <a:lnSpc>
                <a:spcPct val="50000"/>
              </a:lnSpc>
              <a:tabLst>
                <a:tab pos="901700" algn="l"/>
              </a:tabLst>
            </a:pPr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ru-RU" altLang="ru-RU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rgbClr val="010001"/>
                </a:solidFill>
              </a:rPr>
              <a:t>b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 err="1">
                <a:solidFill>
                  <a:srgbClr val="010001"/>
                </a:solidFill>
              </a:rPr>
              <a:t>numeric_limits</a:t>
            </a:r>
            <a:r>
              <a:rPr lang="en-US" dirty="0">
                <a:solidFill>
                  <a:prstClr val="black"/>
                </a:solidFill>
              </a:rPr>
              <a:t>&lt;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>
                <a:solidFill>
                  <a:prstClr val="black"/>
                </a:solidFill>
              </a:rPr>
              <a:t>&gt;::</a:t>
            </a:r>
            <a:r>
              <a:rPr lang="en-US" dirty="0" err="1">
                <a:solidFill>
                  <a:srgbClr val="010001"/>
                </a:solidFill>
              </a:rPr>
              <a:t>quiet_NaN</a:t>
            </a:r>
            <a:r>
              <a:rPr lang="en-US" dirty="0">
                <a:solidFill>
                  <a:prstClr val="black"/>
                </a:solidFill>
              </a:rPr>
              <a:t>();</a:t>
            </a:r>
          </a:p>
          <a:p>
            <a:pPr marL="444500" indent="0">
              <a:lnSpc>
                <a:spcPct val="50000"/>
              </a:lnSpc>
              <a:tabLst>
                <a:tab pos="901700" algn="l"/>
              </a:tabLst>
            </a:pPr>
            <a:r>
              <a:rPr lang="ru-RU" dirty="0">
                <a:solidFill>
                  <a:prstClr val="black"/>
                </a:solidFill>
              </a:rPr>
              <a:t>}</a:t>
            </a:r>
            <a:endParaRPr lang="ru-RU" altLang="ru-RU" dirty="0">
              <a:solidFill>
                <a:schemeClr val="tx1"/>
              </a:solidFill>
            </a:endParaRPr>
          </a:p>
        </p:txBody>
      </p:sp>
      <p:sp>
        <p:nvSpPr>
          <p:cNvPr id="9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0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51520" y="476672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</a:t>
            </a: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вещественных</a:t>
            </a:r>
            <a:r>
              <a:rPr lang="ru-RU" altLang="ru-RU" sz="2900" b="1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9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	</a:t>
            </a: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Формат чисел с плавающей запятой</a:t>
            </a:r>
          </a:p>
        </p:txBody>
      </p:sp>
    </p:spTree>
    <p:extLst>
      <p:ext uri="{BB962C8B-B14F-4D97-AF65-F5344CB8AC3E}">
        <p14:creationId xmlns:p14="http://schemas.microsoft.com/office/powerpoint/2010/main" val="2988422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7564" y="3969060"/>
            <a:ext cx="8195311" cy="2052228"/>
          </a:xfrm>
        </p:spPr>
        <p:txBody>
          <a:bodyPr>
            <a:noAutofit/>
          </a:bodyPr>
          <a:lstStyle/>
          <a:p>
            <a:pPr marL="692150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800" dirty="0"/>
              <a:t>запись двух чисел с одинаковым показателем</a:t>
            </a:r>
            <a:br>
              <a:rPr lang="ru-RU" sz="2800" dirty="0"/>
            </a:br>
            <a:r>
              <a:rPr lang="ru-RU" sz="2800" dirty="0"/>
              <a:t>(наибольшим из двух)</a:t>
            </a:r>
          </a:p>
          <a:p>
            <a:pPr marL="692150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800" dirty="0"/>
              <a:t>сложение или вычитание мантисс чисел</a:t>
            </a:r>
          </a:p>
          <a:p>
            <a:pPr marL="692150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800" dirty="0"/>
              <a:t>нормализация</a:t>
            </a:r>
            <a:endParaRPr lang="en-US" sz="2800" dirty="0"/>
          </a:p>
          <a:p>
            <a:pPr marL="17780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100" b="1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9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51520" y="467087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вещественных</a:t>
            </a:r>
            <a:r>
              <a:rPr lang="ru-RU" altLang="ru-RU" sz="2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  <a:p>
            <a:pPr lvl="0" algn="ctr" defTabSz="457200">
              <a:lnSpc>
                <a:spcPct val="100000"/>
              </a:lnSpc>
              <a:spcBef>
                <a:spcPts val="0"/>
              </a:spcBef>
            </a:pP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Сложение и вычитание </a:t>
            </a: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</a:rPr>
              <a:t>чисел с плавающей запятой</a:t>
            </a:r>
            <a:endParaRPr lang="ru-RU" altLang="ru-RU" sz="2900" spc="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3548" y="1844824"/>
            <a:ext cx="8496944" cy="10316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6EAC1C"/>
              </a:buClr>
              <a:buSzPct val="80000"/>
              <a:tabLst>
                <a:tab pos="1971675" algn="l"/>
                <a:tab pos="2149475" algn="l"/>
              </a:tabLst>
            </a:pPr>
            <a:r>
              <a:rPr lang="ru-RU" sz="3200" b="1" dirty="0">
                <a:solidFill>
                  <a:prstClr val="black"/>
                </a:solidFill>
              </a:rPr>
              <a:t>при </a:t>
            </a:r>
            <a:r>
              <a:rPr lang="en-US" sz="3200" b="1" dirty="0">
                <a:solidFill>
                  <a:prstClr val="black"/>
                </a:solidFill>
              </a:rPr>
              <a:t>P1 </a:t>
            </a:r>
            <a:r>
              <a:rPr lang="en-US" sz="3200" b="1" dirty="0">
                <a:solidFill>
                  <a:prstClr val="black"/>
                </a:solidFill>
                <a:sym typeface="Symbol" panose="05050102010706020507" pitchFamily="18" charset="2"/>
              </a:rPr>
              <a:t></a:t>
            </a:r>
            <a:r>
              <a:rPr lang="en-US" sz="3200" b="1" dirty="0">
                <a:solidFill>
                  <a:prstClr val="black"/>
                </a:solidFill>
              </a:rPr>
              <a:t> P2</a:t>
            </a:r>
            <a:endParaRPr lang="ru-RU" sz="3200" b="1" dirty="0">
              <a:solidFill>
                <a:prstClr val="black"/>
              </a:solidFill>
            </a:endParaRPr>
          </a:p>
          <a:p>
            <a:pPr algn="ctr">
              <a:lnSpc>
                <a:spcPct val="85000"/>
              </a:lnSpc>
              <a:spcBef>
                <a:spcPct val="20000"/>
              </a:spcBef>
              <a:buClr>
                <a:srgbClr val="6EAC1C"/>
              </a:buClr>
              <a:buSzPct val="80000"/>
              <a:tabLst>
                <a:tab pos="1971675" algn="l"/>
                <a:tab pos="2149475" algn="l"/>
              </a:tabLst>
            </a:pPr>
            <a:r>
              <a:rPr lang="en-US" sz="3200" b="1" dirty="0">
                <a:solidFill>
                  <a:prstClr val="black"/>
                </a:solidFill>
              </a:rPr>
              <a:t>M</a:t>
            </a:r>
            <a:r>
              <a:rPr lang="en-US" sz="3200" b="1" baseline="-25000" dirty="0">
                <a:solidFill>
                  <a:prstClr val="black"/>
                </a:solidFill>
              </a:rPr>
              <a:t>1</a:t>
            </a:r>
            <a:r>
              <a:rPr lang="ru-RU" sz="3200" b="1" dirty="0">
                <a:solidFill>
                  <a:prstClr val="black"/>
                </a:solidFill>
              </a:rPr>
              <a:t> </a:t>
            </a:r>
            <a:r>
              <a:rPr lang="ru-RU" sz="3200" b="1" dirty="0">
                <a:solidFill>
                  <a:prstClr val="black"/>
                </a:solidFill>
                <a:latin typeface="Calibri" panose="020F0502020204030204" pitchFamily="34" charset="0"/>
                <a:sym typeface="Symbol" pitchFamily="18" charset="2"/>
              </a:rPr>
              <a:t>· </a:t>
            </a:r>
            <a:r>
              <a:rPr lang="en-US" sz="3200" b="1" dirty="0">
                <a:solidFill>
                  <a:prstClr val="black"/>
                </a:solidFill>
                <a:sym typeface="Symbol" pitchFamily="18" charset="2"/>
              </a:rPr>
              <a:t>10</a:t>
            </a:r>
            <a:r>
              <a:rPr lang="en-US" sz="3200" b="1" baseline="30000" dirty="0">
                <a:solidFill>
                  <a:prstClr val="black"/>
                </a:solidFill>
                <a:sym typeface="Symbol" pitchFamily="18" charset="2"/>
              </a:rPr>
              <a:t>P</a:t>
            </a:r>
            <a:r>
              <a:rPr lang="en-US" sz="3200" b="1" baseline="10000" dirty="0">
                <a:solidFill>
                  <a:prstClr val="black"/>
                </a:solidFill>
                <a:sym typeface="Symbol" pitchFamily="18" charset="2"/>
              </a:rPr>
              <a:t>1</a:t>
            </a:r>
            <a:r>
              <a:rPr lang="en-US" sz="3200" b="1" dirty="0">
                <a:solidFill>
                  <a:prstClr val="black"/>
                </a:solidFill>
                <a:sym typeface="Symbol" pitchFamily="18" charset="2"/>
              </a:rPr>
              <a:t> </a:t>
            </a:r>
            <a:r>
              <a:rPr lang="ru-RU" sz="3200" b="1" dirty="0">
                <a:solidFill>
                  <a:prstClr val="black"/>
                </a:solidFill>
                <a:sym typeface="Symbol" pitchFamily="18" charset="2"/>
              </a:rPr>
              <a:t>+</a:t>
            </a:r>
            <a:r>
              <a:rPr lang="en-US" sz="3200" b="1" dirty="0">
                <a:solidFill>
                  <a:prstClr val="black"/>
                </a:solidFill>
                <a:sym typeface="Symbol" pitchFamily="18" charset="2"/>
              </a:rPr>
              <a:t> </a:t>
            </a:r>
            <a:r>
              <a:rPr lang="en-US" sz="3200" b="1" dirty="0">
                <a:solidFill>
                  <a:prstClr val="black"/>
                </a:solidFill>
              </a:rPr>
              <a:t>M</a:t>
            </a:r>
            <a:r>
              <a:rPr lang="en-US" sz="3200" b="1" baseline="-25000" dirty="0">
                <a:solidFill>
                  <a:prstClr val="black"/>
                </a:solidFill>
              </a:rPr>
              <a:t>2</a:t>
            </a:r>
            <a:r>
              <a:rPr lang="ru-RU" sz="3200" b="1" dirty="0">
                <a:solidFill>
                  <a:prstClr val="black"/>
                </a:solidFill>
              </a:rPr>
              <a:t> </a:t>
            </a:r>
            <a:r>
              <a:rPr lang="ru-RU" sz="3200" b="1" dirty="0">
                <a:solidFill>
                  <a:prstClr val="black"/>
                </a:solidFill>
                <a:latin typeface="Calibri" panose="020F0502020204030204" pitchFamily="34" charset="0"/>
                <a:sym typeface="Symbol" pitchFamily="18" charset="2"/>
              </a:rPr>
              <a:t>· </a:t>
            </a:r>
            <a:r>
              <a:rPr lang="en-US" sz="3200" b="1" dirty="0">
                <a:solidFill>
                  <a:prstClr val="black"/>
                </a:solidFill>
                <a:sym typeface="Symbol" pitchFamily="18" charset="2"/>
              </a:rPr>
              <a:t>10</a:t>
            </a:r>
            <a:r>
              <a:rPr lang="en-US" sz="3200" b="1" baseline="30000" dirty="0">
                <a:solidFill>
                  <a:prstClr val="black"/>
                </a:solidFill>
                <a:sym typeface="Symbol" pitchFamily="18" charset="2"/>
              </a:rPr>
              <a:t>P</a:t>
            </a:r>
            <a:r>
              <a:rPr lang="en-US" sz="3200" b="1" baseline="10000" dirty="0">
                <a:solidFill>
                  <a:prstClr val="black"/>
                </a:solidFill>
                <a:sym typeface="Symbol" pitchFamily="18" charset="2"/>
              </a:rPr>
              <a:t>2</a:t>
            </a:r>
            <a:r>
              <a:rPr lang="en-US" sz="3200" b="1" dirty="0">
                <a:solidFill>
                  <a:prstClr val="black"/>
                </a:solidFill>
                <a:sym typeface="Symbol" pitchFamily="18" charset="2"/>
              </a:rPr>
              <a:t> = </a:t>
            </a:r>
            <a:r>
              <a:rPr lang="ru-RU" sz="3200" b="1" dirty="0">
                <a:solidFill>
                  <a:prstClr val="black"/>
                </a:solidFill>
                <a:sym typeface="Symbol" pitchFamily="18" charset="2"/>
              </a:rPr>
              <a:t>(</a:t>
            </a:r>
            <a:r>
              <a:rPr lang="en-US" sz="3200" b="1" dirty="0">
                <a:solidFill>
                  <a:prstClr val="black"/>
                </a:solidFill>
              </a:rPr>
              <a:t>M</a:t>
            </a:r>
            <a:r>
              <a:rPr lang="en-US" sz="3200" b="1" baseline="-25000" dirty="0">
                <a:solidFill>
                  <a:prstClr val="black"/>
                </a:solidFill>
              </a:rPr>
              <a:t>1 </a:t>
            </a:r>
            <a:r>
              <a:rPr lang="ru-RU" sz="3200" b="1" dirty="0">
                <a:solidFill>
                  <a:prstClr val="black"/>
                </a:solidFill>
              </a:rPr>
              <a:t>+</a:t>
            </a:r>
            <a:r>
              <a:rPr lang="en-US" sz="3200" b="1" dirty="0">
                <a:solidFill>
                  <a:prstClr val="black"/>
                </a:solidFill>
              </a:rPr>
              <a:t> M</a:t>
            </a:r>
            <a:r>
              <a:rPr lang="en-US" sz="3200" b="1" baseline="-25000" dirty="0">
                <a:solidFill>
                  <a:prstClr val="black"/>
                </a:solidFill>
              </a:rPr>
              <a:t>2</a:t>
            </a:r>
            <a:r>
              <a:rPr lang="en-US" sz="3200" b="1" dirty="0">
                <a:solidFill>
                  <a:prstClr val="black"/>
                </a:solidFill>
              </a:rPr>
              <a:t> </a:t>
            </a:r>
            <a:r>
              <a:rPr lang="ru-RU" sz="3200" b="1" dirty="0">
                <a:solidFill>
                  <a:prstClr val="black"/>
                </a:solidFill>
                <a:latin typeface="Calibri" panose="020F0502020204030204" pitchFamily="34" charset="0"/>
                <a:sym typeface="Symbol" pitchFamily="18" charset="2"/>
              </a:rPr>
              <a:t>· </a:t>
            </a:r>
            <a:r>
              <a:rPr lang="en-US" sz="3200" b="1" dirty="0">
                <a:solidFill>
                  <a:prstClr val="black"/>
                </a:solidFill>
                <a:sym typeface="Symbol" pitchFamily="18" charset="2"/>
              </a:rPr>
              <a:t>10</a:t>
            </a:r>
            <a:r>
              <a:rPr lang="en-US" sz="3200" b="1" baseline="30000" dirty="0">
                <a:solidFill>
                  <a:prstClr val="black"/>
                </a:solidFill>
                <a:sym typeface="Symbol" pitchFamily="18" charset="2"/>
              </a:rPr>
              <a:t>P</a:t>
            </a:r>
            <a:r>
              <a:rPr lang="en-US" sz="3200" b="1" baseline="10000" dirty="0">
                <a:solidFill>
                  <a:prstClr val="black"/>
                </a:solidFill>
                <a:sym typeface="Symbol" pitchFamily="18" charset="2"/>
              </a:rPr>
              <a:t>2 </a:t>
            </a:r>
            <a:r>
              <a:rPr lang="ru-RU" sz="3200" b="1" baseline="30000" dirty="0">
                <a:solidFill>
                  <a:prstClr val="black"/>
                </a:solidFill>
                <a:sym typeface="Symbol" pitchFamily="18" charset="2"/>
              </a:rPr>
              <a:t>–</a:t>
            </a:r>
            <a:r>
              <a:rPr lang="en-US" sz="3200" b="1" baseline="30000" dirty="0">
                <a:solidFill>
                  <a:prstClr val="black"/>
                </a:solidFill>
                <a:sym typeface="Symbol" pitchFamily="18" charset="2"/>
              </a:rPr>
              <a:t> P</a:t>
            </a:r>
            <a:r>
              <a:rPr lang="en-US" sz="3200" b="1" baseline="10000" dirty="0">
                <a:solidFill>
                  <a:prstClr val="black"/>
                </a:solidFill>
                <a:sym typeface="Symbol" pitchFamily="18" charset="2"/>
              </a:rPr>
              <a:t>1</a:t>
            </a:r>
            <a:r>
              <a:rPr lang="ru-RU" sz="3200" b="1" dirty="0">
                <a:solidFill>
                  <a:prstClr val="black"/>
                </a:solidFill>
                <a:sym typeface="Symbol" pitchFamily="18" charset="2"/>
              </a:rPr>
              <a:t> )</a:t>
            </a:r>
            <a:r>
              <a:rPr lang="en-US" sz="3200" b="1" dirty="0">
                <a:solidFill>
                  <a:prstClr val="black"/>
                </a:solidFill>
              </a:rPr>
              <a:t> </a:t>
            </a:r>
            <a:r>
              <a:rPr lang="ru-RU" sz="3200" b="1" dirty="0">
                <a:solidFill>
                  <a:prstClr val="black"/>
                </a:solidFill>
                <a:latin typeface="Calibri" panose="020F0502020204030204" pitchFamily="34" charset="0"/>
                <a:sym typeface="Symbol" pitchFamily="18" charset="2"/>
              </a:rPr>
              <a:t>· </a:t>
            </a:r>
            <a:r>
              <a:rPr lang="en-US" sz="3200" b="1" dirty="0">
                <a:solidFill>
                  <a:prstClr val="black"/>
                </a:solidFill>
                <a:sym typeface="Symbol" pitchFamily="18" charset="2"/>
              </a:rPr>
              <a:t>10</a:t>
            </a:r>
            <a:r>
              <a:rPr lang="en-US" sz="3200" b="1" baseline="30000" dirty="0">
                <a:solidFill>
                  <a:prstClr val="black"/>
                </a:solidFill>
                <a:sym typeface="Symbol" pitchFamily="18" charset="2"/>
              </a:rPr>
              <a:t>P</a:t>
            </a:r>
            <a:r>
              <a:rPr lang="en-US" sz="3200" b="1" baseline="10000" dirty="0">
                <a:solidFill>
                  <a:prstClr val="black"/>
                </a:solidFill>
                <a:sym typeface="Symbol" pitchFamily="18" charset="2"/>
              </a:rPr>
              <a:t>1</a:t>
            </a:r>
            <a:endParaRPr lang="ru-RU" sz="3200" b="1" dirty="0">
              <a:solidFill>
                <a:prstClr val="black"/>
              </a:solidFill>
              <a:sym typeface="Symbol" pitchFamily="18" charset="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39552" y="3284984"/>
            <a:ext cx="8352928" cy="69859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50000"/>
              </a:lnSpc>
              <a:spcBef>
                <a:spcPct val="20000"/>
              </a:spcBef>
              <a:buClr>
                <a:srgbClr val="6EAC1C"/>
              </a:buClr>
              <a:buSzPct val="80000"/>
              <a:tabLst>
                <a:tab pos="1971675" algn="l"/>
                <a:tab pos="2149475" algn="l"/>
              </a:tabLst>
            </a:pPr>
            <a:r>
              <a:rPr lang="en-US" sz="3200" b="1" dirty="0">
                <a:solidFill>
                  <a:prstClr val="black"/>
                </a:solidFill>
              </a:rPr>
              <a:t>M</a:t>
            </a:r>
            <a:r>
              <a:rPr lang="en-US" sz="3200" b="1" baseline="-25000" dirty="0">
                <a:solidFill>
                  <a:prstClr val="black"/>
                </a:solidFill>
              </a:rPr>
              <a:t>1</a:t>
            </a:r>
            <a:r>
              <a:rPr lang="ru-RU" sz="3200" b="1" dirty="0">
                <a:solidFill>
                  <a:prstClr val="black"/>
                </a:solidFill>
              </a:rPr>
              <a:t> </a:t>
            </a:r>
            <a:r>
              <a:rPr lang="ru-RU" sz="3200" b="1" dirty="0">
                <a:solidFill>
                  <a:prstClr val="black"/>
                </a:solidFill>
                <a:latin typeface="Calibri" panose="020F0502020204030204" pitchFamily="34" charset="0"/>
                <a:sym typeface="Symbol" pitchFamily="18" charset="2"/>
              </a:rPr>
              <a:t>· </a:t>
            </a:r>
            <a:r>
              <a:rPr lang="en-US" sz="3200" b="1" dirty="0">
                <a:solidFill>
                  <a:prstClr val="black"/>
                </a:solidFill>
                <a:sym typeface="Symbol" pitchFamily="18" charset="2"/>
              </a:rPr>
              <a:t>10</a:t>
            </a:r>
            <a:r>
              <a:rPr lang="en-US" sz="3200" b="1" baseline="30000" dirty="0">
                <a:solidFill>
                  <a:prstClr val="black"/>
                </a:solidFill>
                <a:sym typeface="Symbol" pitchFamily="18" charset="2"/>
              </a:rPr>
              <a:t>P</a:t>
            </a:r>
            <a:r>
              <a:rPr lang="en-US" sz="3200" b="1" baseline="10000" dirty="0">
                <a:solidFill>
                  <a:prstClr val="black"/>
                </a:solidFill>
                <a:sym typeface="Symbol" pitchFamily="18" charset="2"/>
              </a:rPr>
              <a:t>1</a:t>
            </a:r>
            <a:r>
              <a:rPr lang="en-US" sz="3200" b="1" dirty="0">
                <a:solidFill>
                  <a:prstClr val="black"/>
                </a:solidFill>
                <a:sym typeface="Symbol" pitchFamily="18" charset="2"/>
              </a:rPr>
              <a:t> </a:t>
            </a:r>
            <a:r>
              <a:rPr lang="ru-RU" sz="3200" b="1" dirty="0">
                <a:solidFill>
                  <a:prstClr val="black"/>
                </a:solidFill>
                <a:sym typeface="Symbol" pitchFamily="18" charset="2"/>
              </a:rPr>
              <a:t> -</a:t>
            </a:r>
            <a:r>
              <a:rPr lang="en-US" sz="3200" b="1" dirty="0">
                <a:solidFill>
                  <a:prstClr val="black"/>
                </a:solidFill>
                <a:sym typeface="Symbol" pitchFamily="18" charset="2"/>
              </a:rPr>
              <a:t> </a:t>
            </a:r>
            <a:r>
              <a:rPr lang="en-US" sz="3200" b="1" dirty="0">
                <a:solidFill>
                  <a:prstClr val="black"/>
                </a:solidFill>
              </a:rPr>
              <a:t>M</a:t>
            </a:r>
            <a:r>
              <a:rPr lang="en-US" sz="3200" b="1" baseline="-25000" dirty="0">
                <a:solidFill>
                  <a:prstClr val="black"/>
                </a:solidFill>
              </a:rPr>
              <a:t>2</a:t>
            </a:r>
            <a:r>
              <a:rPr lang="ru-RU" sz="3200" b="1" dirty="0">
                <a:solidFill>
                  <a:prstClr val="black"/>
                </a:solidFill>
              </a:rPr>
              <a:t> </a:t>
            </a:r>
            <a:r>
              <a:rPr lang="ru-RU" sz="3200" b="1" dirty="0">
                <a:solidFill>
                  <a:prstClr val="black"/>
                </a:solidFill>
                <a:latin typeface="Calibri" panose="020F0502020204030204" pitchFamily="34" charset="0"/>
                <a:sym typeface="Symbol" pitchFamily="18" charset="2"/>
              </a:rPr>
              <a:t>· </a:t>
            </a:r>
            <a:r>
              <a:rPr lang="en-US" sz="3200" b="1" dirty="0">
                <a:solidFill>
                  <a:prstClr val="black"/>
                </a:solidFill>
                <a:sym typeface="Symbol" pitchFamily="18" charset="2"/>
              </a:rPr>
              <a:t>10</a:t>
            </a:r>
            <a:r>
              <a:rPr lang="en-US" sz="3200" b="1" baseline="30000" dirty="0">
                <a:solidFill>
                  <a:prstClr val="black"/>
                </a:solidFill>
                <a:sym typeface="Symbol" pitchFamily="18" charset="2"/>
              </a:rPr>
              <a:t>P</a:t>
            </a:r>
            <a:r>
              <a:rPr lang="en-US" sz="3200" b="1" baseline="10000" dirty="0">
                <a:solidFill>
                  <a:prstClr val="black"/>
                </a:solidFill>
                <a:sym typeface="Symbol" pitchFamily="18" charset="2"/>
              </a:rPr>
              <a:t>2</a:t>
            </a:r>
            <a:r>
              <a:rPr lang="en-US" sz="3200" b="1" dirty="0">
                <a:solidFill>
                  <a:prstClr val="black"/>
                </a:solidFill>
                <a:sym typeface="Symbol" pitchFamily="18" charset="2"/>
              </a:rPr>
              <a:t> = </a:t>
            </a:r>
            <a:r>
              <a:rPr lang="ru-RU" sz="3200" b="1" dirty="0">
                <a:solidFill>
                  <a:prstClr val="black"/>
                </a:solidFill>
                <a:sym typeface="Symbol" pitchFamily="18" charset="2"/>
              </a:rPr>
              <a:t>(</a:t>
            </a:r>
            <a:r>
              <a:rPr lang="en-US" sz="3200" b="1" dirty="0">
                <a:solidFill>
                  <a:prstClr val="black"/>
                </a:solidFill>
              </a:rPr>
              <a:t>M</a:t>
            </a:r>
            <a:r>
              <a:rPr lang="en-US" sz="3200" b="1" baseline="-25000" dirty="0">
                <a:solidFill>
                  <a:prstClr val="black"/>
                </a:solidFill>
              </a:rPr>
              <a:t>1</a:t>
            </a:r>
            <a:r>
              <a:rPr lang="en-US" sz="3200" b="1" dirty="0">
                <a:solidFill>
                  <a:prstClr val="black"/>
                </a:solidFill>
              </a:rPr>
              <a:t> - M</a:t>
            </a:r>
            <a:r>
              <a:rPr lang="en-US" sz="3200" b="1" baseline="-25000" dirty="0">
                <a:solidFill>
                  <a:prstClr val="black"/>
                </a:solidFill>
              </a:rPr>
              <a:t>2</a:t>
            </a:r>
            <a:r>
              <a:rPr lang="en-US" sz="3200" b="1" dirty="0">
                <a:solidFill>
                  <a:prstClr val="black"/>
                </a:solidFill>
              </a:rPr>
              <a:t> </a:t>
            </a:r>
            <a:r>
              <a:rPr lang="ru-RU" sz="3200" b="1" dirty="0">
                <a:solidFill>
                  <a:prstClr val="black"/>
                </a:solidFill>
                <a:latin typeface="Calibri" panose="020F0502020204030204" pitchFamily="34" charset="0"/>
                <a:sym typeface="Symbol" pitchFamily="18" charset="2"/>
              </a:rPr>
              <a:t>· </a:t>
            </a:r>
            <a:r>
              <a:rPr lang="en-US" sz="3200" b="1" dirty="0">
                <a:solidFill>
                  <a:prstClr val="black"/>
                </a:solidFill>
                <a:sym typeface="Symbol" pitchFamily="18" charset="2"/>
              </a:rPr>
              <a:t>10</a:t>
            </a:r>
            <a:r>
              <a:rPr lang="en-US" sz="3200" b="1" baseline="30000" dirty="0">
                <a:solidFill>
                  <a:prstClr val="black"/>
                </a:solidFill>
                <a:sym typeface="Symbol" pitchFamily="18" charset="2"/>
              </a:rPr>
              <a:t>P</a:t>
            </a:r>
            <a:r>
              <a:rPr lang="en-US" sz="3200" b="1" baseline="10000" dirty="0">
                <a:solidFill>
                  <a:prstClr val="black"/>
                </a:solidFill>
                <a:sym typeface="Symbol" pitchFamily="18" charset="2"/>
              </a:rPr>
              <a:t>2 </a:t>
            </a:r>
            <a:r>
              <a:rPr lang="ru-RU" sz="3200" b="1" baseline="30000" dirty="0">
                <a:solidFill>
                  <a:prstClr val="black"/>
                </a:solidFill>
                <a:sym typeface="Symbol" pitchFamily="18" charset="2"/>
              </a:rPr>
              <a:t>–</a:t>
            </a:r>
            <a:r>
              <a:rPr lang="en-US" sz="3200" b="1" baseline="30000" dirty="0">
                <a:solidFill>
                  <a:prstClr val="black"/>
                </a:solidFill>
                <a:sym typeface="Symbol" pitchFamily="18" charset="2"/>
              </a:rPr>
              <a:t> P</a:t>
            </a:r>
            <a:r>
              <a:rPr lang="en-US" sz="3200" b="1" baseline="10000" dirty="0">
                <a:solidFill>
                  <a:prstClr val="black"/>
                </a:solidFill>
                <a:sym typeface="Symbol" pitchFamily="18" charset="2"/>
              </a:rPr>
              <a:t>1</a:t>
            </a:r>
            <a:r>
              <a:rPr lang="ru-RU" sz="3200" b="1" dirty="0">
                <a:solidFill>
                  <a:prstClr val="black"/>
                </a:solidFill>
                <a:sym typeface="Symbol" pitchFamily="18" charset="2"/>
              </a:rPr>
              <a:t> )</a:t>
            </a:r>
            <a:r>
              <a:rPr lang="en-US" sz="3200" b="1" dirty="0">
                <a:solidFill>
                  <a:prstClr val="black"/>
                </a:solidFill>
              </a:rPr>
              <a:t> </a:t>
            </a:r>
            <a:r>
              <a:rPr lang="ru-RU" sz="3200" b="1" dirty="0">
                <a:solidFill>
                  <a:prstClr val="black"/>
                </a:solidFill>
                <a:latin typeface="Calibri" panose="020F0502020204030204" pitchFamily="34" charset="0"/>
                <a:sym typeface="Symbol" pitchFamily="18" charset="2"/>
              </a:rPr>
              <a:t>· </a:t>
            </a:r>
            <a:r>
              <a:rPr lang="en-US" sz="3200" b="1" dirty="0">
                <a:solidFill>
                  <a:prstClr val="black"/>
                </a:solidFill>
                <a:sym typeface="Symbol" pitchFamily="18" charset="2"/>
              </a:rPr>
              <a:t>10</a:t>
            </a:r>
            <a:r>
              <a:rPr lang="en-US" sz="3200" b="1" baseline="30000" dirty="0">
                <a:solidFill>
                  <a:prstClr val="black"/>
                </a:solidFill>
                <a:sym typeface="Symbol" pitchFamily="18" charset="2"/>
              </a:rPr>
              <a:t>P</a:t>
            </a:r>
            <a:r>
              <a:rPr lang="en-US" sz="3200" b="1" baseline="10000" dirty="0">
                <a:solidFill>
                  <a:prstClr val="black"/>
                </a:solidFill>
                <a:sym typeface="Symbol" pitchFamily="18" charset="2"/>
              </a:rPr>
              <a:t>1</a:t>
            </a:r>
            <a:endParaRPr lang="ru-RU" sz="3200" b="1" dirty="0">
              <a:solidFill>
                <a:prstClr val="black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2743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1" y="1358845"/>
            <a:ext cx="8631222" cy="4230396"/>
          </a:xfrm>
        </p:spPr>
        <p:txBody>
          <a:bodyPr>
            <a:normAutofit/>
          </a:bodyPr>
          <a:lstStyle/>
          <a:p>
            <a:pPr marL="17780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100" b="1" dirty="0"/>
          </a:p>
          <a:p>
            <a:pPr marL="457200" indent="-457200">
              <a:lnSpc>
                <a:spcPct val="70000"/>
              </a:lnSpc>
            </a:pPr>
            <a:r>
              <a:rPr lang="ru-RU" sz="2200" b="1" dirty="0">
                <a:solidFill>
                  <a:schemeClr val="accent2"/>
                </a:solidFill>
              </a:rPr>
              <a:t>Переполнение</a:t>
            </a:r>
            <a:r>
              <a:rPr lang="ru-RU" sz="2200" b="1" dirty="0">
                <a:solidFill>
                  <a:srgbClr val="C00000"/>
                </a:solidFill>
              </a:rPr>
              <a:t> </a:t>
            </a:r>
            <a:r>
              <a:rPr lang="ru-RU" sz="2200" dirty="0"/>
              <a:t>(</a:t>
            </a:r>
            <a:r>
              <a:rPr lang="ru-RU" sz="2200" dirty="0" err="1"/>
              <a:t>Overflow</a:t>
            </a:r>
            <a:r>
              <a:rPr lang="ru-RU" sz="2200" dirty="0"/>
              <a:t>):</a:t>
            </a:r>
          </a:p>
          <a:p>
            <a:pPr marL="457200" indent="-457200">
              <a:lnSpc>
                <a:spcPct val="70000"/>
              </a:lnSpc>
              <a:buNone/>
            </a:pPr>
            <a:r>
              <a:rPr lang="ru-RU" b="1" dirty="0"/>
              <a:t>		</a:t>
            </a:r>
            <a:r>
              <a:rPr lang="ru-RU" sz="2400" b="1" dirty="0"/>
              <a:t>	</a:t>
            </a:r>
            <a:r>
              <a:rPr lang="ru-RU" sz="2400" dirty="0"/>
              <a:t>   9</a:t>
            </a:r>
            <a:r>
              <a:rPr lang="en-US" sz="2400" dirty="0"/>
              <a:t>.</a:t>
            </a:r>
            <a:r>
              <a:rPr lang="ru-RU" sz="2400" dirty="0"/>
              <a:t>99</a:t>
            </a:r>
            <a:r>
              <a:rPr lang="en-US" sz="2400" dirty="0"/>
              <a:t> </a:t>
            </a:r>
            <a:r>
              <a:rPr lang="ru-RU" sz="2400" baseline="30000" dirty="0"/>
              <a:t>.</a:t>
            </a:r>
            <a:r>
              <a:rPr lang="en-US" sz="2400" baseline="30000" dirty="0"/>
              <a:t> </a:t>
            </a:r>
            <a:r>
              <a:rPr lang="ru-RU" sz="2400" dirty="0"/>
              <a:t>10</a:t>
            </a:r>
            <a:r>
              <a:rPr lang="ru-RU" sz="2400" baseline="30000" dirty="0"/>
              <a:t>98</a:t>
            </a:r>
            <a:r>
              <a:rPr lang="ru-RU" sz="2400" dirty="0"/>
              <a:t> + 9</a:t>
            </a:r>
            <a:r>
              <a:rPr lang="en-US" sz="2400" dirty="0"/>
              <a:t>.</a:t>
            </a:r>
            <a:r>
              <a:rPr lang="ru-RU" sz="2400" dirty="0"/>
              <a:t>76</a:t>
            </a:r>
            <a:r>
              <a:rPr lang="en-US" sz="2400" dirty="0"/>
              <a:t> </a:t>
            </a:r>
            <a:r>
              <a:rPr lang="ru-RU" sz="2400" baseline="30000" dirty="0"/>
              <a:t>.</a:t>
            </a:r>
            <a:r>
              <a:rPr lang="en-US" sz="2400" baseline="30000" dirty="0"/>
              <a:t> </a:t>
            </a:r>
            <a:r>
              <a:rPr lang="ru-RU" sz="2400" dirty="0"/>
              <a:t>10</a:t>
            </a:r>
            <a:r>
              <a:rPr lang="ru-RU" sz="2400" baseline="30000" dirty="0"/>
              <a:t>99</a:t>
            </a:r>
            <a:r>
              <a:rPr lang="ru-RU" sz="2400" dirty="0"/>
              <a:t> = </a:t>
            </a:r>
          </a:p>
          <a:p>
            <a:pPr marL="457200" indent="-457200">
              <a:lnSpc>
                <a:spcPct val="70000"/>
              </a:lnSpc>
              <a:buNone/>
            </a:pPr>
            <a:r>
              <a:rPr lang="ru-RU" sz="2400" dirty="0"/>
              <a:t>			= 0.99</a:t>
            </a:r>
            <a:r>
              <a:rPr lang="en-US" sz="2400" dirty="0"/>
              <a:t> </a:t>
            </a:r>
            <a:r>
              <a:rPr lang="ru-RU" sz="2400" baseline="30000" dirty="0"/>
              <a:t>.</a:t>
            </a:r>
            <a:r>
              <a:rPr lang="en-US" sz="2400" baseline="30000" dirty="0"/>
              <a:t> </a:t>
            </a:r>
            <a:r>
              <a:rPr lang="ru-RU" sz="2400" dirty="0"/>
              <a:t>10</a:t>
            </a:r>
            <a:r>
              <a:rPr lang="ru-RU" sz="2400" baseline="30000" dirty="0"/>
              <a:t>99</a:t>
            </a:r>
            <a:r>
              <a:rPr lang="ru-RU" sz="2400" dirty="0"/>
              <a:t> + 9</a:t>
            </a:r>
            <a:r>
              <a:rPr lang="en-US" sz="2400" dirty="0"/>
              <a:t>.</a:t>
            </a:r>
            <a:r>
              <a:rPr lang="ru-RU" sz="2400" dirty="0"/>
              <a:t>76</a:t>
            </a:r>
            <a:r>
              <a:rPr lang="en-US" sz="2400" dirty="0"/>
              <a:t> </a:t>
            </a:r>
            <a:r>
              <a:rPr lang="ru-RU" sz="2400" baseline="30000" dirty="0"/>
              <a:t>.</a:t>
            </a:r>
            <a:r>
              <a:rPr lang="en-US" sz="2400" baseline="30000" dirty="0"/>
              <a:t> </a:t>
            </a:r>
            <a:r>
              <a:rPr lang="ru-RU" sz="2400" dirty="0"/>
              <a:t>10</a:t>
            </a:r>
            <a:r>
              <a:rPr lang="ru-RU" sz="2400" baseline="30000" dirty="0"/>
              <a:t>99</a:t>
            </a:r>
            <a:r>
              <a:rPr lang="ru-RU" sz="2400" dirty="0"/>
              <a:t> =</a:t>
            </a:r>
            <a:endParaRPr lang="ru-RU" sz="2400" baseline="30000" dirty="0">
              <a:solidFill>
                <a:srgbClr val="C00000"/>
              </a:solidFill>
            </a:endParaRPr>
          </a:p>
          <a:p>
            <a:pPr marL="457200" indent="-457200">
              <a:lnSpc>
                <a:spcPct val="70000"/>
              </a:lnSpc>
            </a:pPr>
            <a:r>
              <a:rPr lang="ru-RU" sz="2200" b="1" dirty="0">
                <a:solidFill>
                  <a:schemeClr val="accent2"/>
                </a:solidFill>
              </a:rPr>
              <a:t>Потеря значащих цифр</a:t>
            </a:r>
            <a:r>
              <a:rPr lang="ru-RU" sz="2200" dirty="0">
                <a:solidFill>
                  <a:schemeClr val="accent2"/>
                </a:solidFill>
              </a:rPr>
              <a:t>:</a:t>
            </a:r>
          </a:p>
          <a:p>
            <a:pPr marL="457200" indent="-457200">
              <a:lnSpc>
                <a:spcPct val="70000"/>
              </a:lnSpc>
              <a:buNone/>
              <a:tabLst>
                <a:tab pos="2149475" algn="l"/>
              </a:tabLst>
            </a:pPr>
            <a:r>
              <a:rPr lang="en-US" sz="2400" b="1" i="1" dirty="0"/>
              <a:t>	</a:t>
            </a:r>
            <a:r>
              <a:rPr lang="ru-RU" sz="2400" b="1" i="1" dirty="0"/>
              <a:t>	</a:t>
            </a:r>
            <a:r>
              <a:rPr lang="ru-RU" sz="2400" dirty="0"/>
              <a:t>1</a:t>
            </a:r>
            <a:r>
              <a:rPr lang="en-US" sz="2400" dirty="0"/>
              <a:t>.</a:t>
            </a:r>
            <a:r>
              <a:rPr lang="ru-RU" sz="2400" dirty="0"/>
              <a:t>00</a:t>
            </a:r>
            <a:r>
              <a:rPr lang="en-US" sz="2400" dirty="0"/>
              <a:t> </a:t>
            </a:r>
            <a:r>
              <a:rPr lang="ru-RU" sz="2400" baseline="30000" dirty="0"/>
              <a:t>.</a:t>
            </a:r>
            <a:r>
              <a:rPr lang="en-US" sz="2400" baseline="30000" dirty="0"/>
              <a:t> </a:t>
            </a:r>
            <a:r>
              <a:rPr lang="ru-RU" sz="2400" dirty="0"/>
              <a:t>10</a:t>
            </a:r>
            <a:r>
              <a:rPr lang="ru-RU" sz="2400" baseline="30000" dirty="0"/>
              <a:t>0</a:t>
            </a:r>
            <a:r>
              <a:rPr lang="en-US" sz="2400" baseline="30000" dirty="0"/>
              <a:t>2</a:t>
            </a:r>
            <a:r>
              <a:rPr lang="ru-RU" sz="2400" dirty="0"/>
              <a:t> – 9</a:t>
            </a:r>
            <a:r>
              <a:rPr lang="en-US" sz="2400" dirty="0"/>
              <a:t>.</a:t>
            </a:r>
            <a:r>
              <a:rPr lang="ru-RU" sz="2400" dirty="0"/>
              <a:t>82</a:t>
            </a:r>
            <a:r>
              <a:rPr lang="en-US" sz="2400" dirty="0"/>
              <a:t> </a:t>
            </a:r>
            <a:r>
              <a:rPr lang="ru-RU" sz="2400" baseline="30000" dirty="0"/>
              <a:t>.</a:t>
            </a:r>
            <a:r>
              <a:rPr lang="en-US" sz="2400" baseline="30000" dirty="0"/>
              <a:t> </a:t>
            </a:r>
            <a:r>
              <a:rPr lang="ru-RU" sz="2400" dirty="0"/>
              <a:t>10</a:t>
            </a:r>
            <a:r>
              <a:rPr lang="ru-RU" sz="2400" baseline="30000" dirty="0"/>
              <a:t>0</a:t>
            </a:r>
            <a:r>
              <a:rPr lang="en-US" sz="2400" baseline="30000" dirty="0"/>
              <a:t>1</a:t>
            </a:r>
            <a:r>
              <a:rPr lang="ru-RU" sz="2400" dirty="0"/>
              <a:t> =</a:t>
            </a:r>
          </a:p>
          <a:p>
            <a:pPr marL="457200" indent="-457200">
              <a:lnSpc>
                <a:spcPct val="70000"/>
              </a:lnSpc>
              <a:buNone/>
              <a:tabLst>
                <a:tab pos="1881188" algn="l"/>
              </a:tabLst>
            </a:pPr>
            <a:r>
              <a:rPr lang="ru-RU" sz="2400" dirty="0"/>
              <a:t>		= 1</a:t>
            </a:r>
            <a:r>
              <a:rPr lang="en-US" sz="2400" dirty="0"/>
              <a:t>.</a:t>
            </a:r>
            <a:r>
              <a:rPr lang="ru-RU" sz="2400" dirty="0"/>
              <a:t>00</a:t>
            </a:r>
            <a:r>
              <a:rPr lang="en-US" sz="2400" dirty="0"/>
              <a:t> </a:t>
            </a:r>
            <a:r>
              <a:rPr lang="ru-RU" sz="2400" baseline="30000" dirty="0"/>
              <a:t>.</a:t>
            </a:r>
            <a:r>
              <a:rPr lang="en-US" sz="2400" baseline="30000" dirty="0"/>
              <a:t> </a:t>
            </a:r>
            <a:r>
              <a:rPr lang="ru-RU" sz="2400" dirty="0"/>
              <a:t>10</a:t>
            </a:r>
            <a:r>
              <a:rPr lang="ru-RU" sz="2400" baseline="30000" dirty="0"/>
              <a:t>0</a:t>
            </a:r>
            <a:r>
              <a:rPr lang="en-US" sz="2400" baseline="30000" dirty="0"/>
              <a:t>2</a:t>
            </a:r>
            <a:r>
              <a:rPr lang="ru-RU" sz="2400" dirty="0"/>
              <a:t> - 0.98</a:t>
            </a:r>
            <a:r>
              <a:rPr lang="en-US" sz="2400" dirty="0"/>
              <a:t> </a:t>
            </a:r>
            <a:r>
              <a:rPr lang="ru-RU" sz="2400" baseline="30000" dirty="0"/>
              <a:t>.</a:t>
            </a:r>
            <a:r>
              <a:rPr lang="en-US" sz="2400" baseline="30000" dirty="0"/>
              <a:t> </a:t>
            </a:r>
            <a:r>
              <a:rPr lang="ru-RU" sz="2400" dirty="0"/>
              <a:t>10</a:t>
            </a:r>
            <a:r>
              <a:rPr lang="ru-RU" sz="2400" baseline="30000" dirty="0"/>
              <a:t>0</a:t>
            </a:r>
            <a:r>
              <a:rPr lang="en-US" sz="2400" baseline="30000" dirty="0"/>
              <a:t>2</a:t>
            </a:r>
            <a:r>
              <a:rPr lang="ru-RU" sz="2400" dirty="0"/>
              <a:t> =</a:t>
            </a:r>
            <a:endParaRPr lang="ru-RU" sz="2400" b="1" i="1" u="sng" dirty="0">
              <a:solidFill>
                <a:srgbClr val="C00000"/>
              </a:solidFill>
            </a:endParaRPr>
          </a:p>
          <a:p>
            <a:pPr marL="457200" indent="-457200">
              <a:lnSpc>
                <a:spcPct val="70000"/>
              </a:lnSpc>
              <a:buNone/>
              <a:tabLst>
                <a:tab pos="2146300" algn="l"/>
              </a:tabLst>
            </a:pPr>
            <a:r>
              <a:rPr lang="ru-RU" sz="2400" b="1" dirty="0"/>
              <a:t>		</a:t>
            </a:r>
            <a:r>
              <a:rPr lang="ru-RU" sz="2400" dirty="0"/>
              <a:t>1</a:t>
            </a:r>
            <a:r>
              <a:rPr lang="en-US" sz="2400" dirty="0"/>
              <a:t>.</a:t>
            </a:r>
            <a:r>
              <a:rPr lang="ru-RU" sz="2400" dirty="0"/>
              <a:t>00</a:t>
            </a:r>
            <a:r>
              <a:rPr lang="en-US" sz="2400" dirty="0"/>
              <a:t> </a:t>
            </a:r>
            <a:r>
              <a:rPr lang="ru-RU" sz="2400" baseline="30000" dirty="0"/>
              <a:t>.</a:t>
            </a:r>
            <a:r>
              <a:rPr lang="en-US" sz="2400" baseline="30000" dirty="0"/>
              <a:t> </a:t>
            </a:r>
            <a:r>
              <a:rPr lang="ru-RU" sz="2400" dirty="0"/>
              <a:t>10</a:t>
            </a:r>
            <a:r>
              <a:rPr lang="ru-RU" sz="2400" baseline="30000" dirty="0"/>
              <a:t>0</a:t>
            </a:r>
            <a:r>
              <a:rPr lang="en-US" sz="2400" baseline="30000" dirty="0"/>
              <a:t>3 </a:t>
            </a:r>
            <a:r>
              <a:rPr lang="ru-RU" sz="2400" dirty="0"/>
              <a:t>–</a:t>
            </a:r>
            <a:r>
              <a:rPr lang="en-US" sz="2400" dirty="0"/>
              <a:t> </a:t>
            </a:r>
            <a:r>
              <a:rPr lang="ru-RU" sz="2400" dirty="0"/>
              <a:t>9</a:t>
            </a:r>
            <a:r>
              <a:rPr lang="en-US" sz="2400" dirty="0"/>
              <a:t>.</a:t>
            </a:r>
            <a:r>
              <a:rPr lang="ru-RU" sz="2400" dirty="0"/>
              <a:t>99</a:t>
            </a:r>
            <a:r>
              <a:rPr lang="en-US" sz="2400" dirty="0"/>
              <a:t> </a:t>
            </a:r>
            <a:r>
              <a:rPr lang="ru-RU" sz="2400" baseline="30000" dirty="0"/>
              <a:t>.</a:t>
            </a:r>
            <a:r>
              <a:rPr lang="en-US" sz="2400" baseline="30000" dirty="0"/>
              <a:t> </a:t>
            </a:r>
            <a:r>
              <a:rPr lang="ru-RU" sz="2400" dirty="0"/>
              <a:t>10</a:t>
            </a:r>
            <a:r>
              <a:rPr lang="ru-RU" sz="2400" baseline="30000" dirty="0"/>
              <a:t>0</a:t>
            </a:r>
            <a:r>
              <a:rPr lang="en-US" sz="2400" baseline="30000" dirty="0"/>
              <a:t>2</a:t>
            </a:r>
            <a:r>
              <a:rPr lang="ru-RU" sz="2400" dirty="0"/>
              <a:t> = </a:t>
            </a:r>
          </a:p>
          <a:p>
            <a:pPr marL="457200" indent="-457200">
              <a:lnSpc>
                <a:spcPct val="70000"/>
              </a:lnSpc>
              <a:buNone/>
              <a:tabLst>
                <a:tab pos="1885950" algn="l"/>
              </a:tabLst>
            </a:pPr>
            <a:r>
              <a:rPr lang="ru-RU" sz="2400" dirty="0"/>
              <a:t>		= 1</a:t>
            </a:r>
            <a:r>
              <a:rPr lang="en-US" sz="2400" dirty="0"/>
              <a:t>.</a:t>
            </a:r>
            <a:r>
              <a:rPr lang="ru-RU" sz="2400" dirty="0"/>
              <a:t>00</a:t>
            </a:r>
            <a:r>
              <a:rPr lang="en-US" sz="2400" dirty="0"/>
              <a:t> </a:t>
            </a:r>
            <a:r>
              <a:rPr lang="ru-RU" sz="2400" baseline="30000" dirty="0"/>
              <a:t>.</a:t>
            </a:r>
            <a:r>
              <a:rPr lang="en-US" sz="2400" baseline="30000" dirty="0"/>
              <a:t> </a:t>
            </a:r>
            <a:r>
              <a:rPr lang="ru-RU" sz="2400" dirty="0"/>
              <a:t>10</a:t>
            </a:r>
            <a:r>
              <a:rPr lang="ru-RU" sz="2400" baseline="30000" dirty="0"/>
              <a:t>0</a:t>
            </a:r>
            <a:r>
              <a:rPr lang="en-US" sz="2400" baseline="30000" dirty="0"/>
              <a:t>3 </a:t>
            </a:r>
            <a:r>
              <a:rPr lang="ru-RU" sz="2400" dirty="0"/>
              <a:t>–</a:t>
            </a:r>
            <a:r>
              <a:rPr lang="en-US" sz="2400" dirty="0"/>
              <a:t> </a:t>
            </a:r>
            <a:r>
              <a:rPr lang="ru-RU" sz="2400" dirty="0"/>
              <a:t>1</a:t>
            </a:r>
            <a:r>
              <a:rPr lang="en-US" sz="2400" dirty="0"/>
              <a:t>.</a:t>
            </a:r>
            <a:r>
              <a:rPr lang="ru-RU" sz="2400" dirty="0"/>
              <a:t>00</a:t>
            </a:r>
            <a:r>
              <a:rPr lang="en-US" sz="2400" dirty="0"/>
              <a:t> </a:t>
            </a:r>
            <a:r>
              <a:rPr lang="ru-RU" sz="2400" baseline="30000" dirty="0"/>
              <a:t>.</a:t>
            </a:r>
            <a:r>
              <a:rPr lang="en-US" sz="2400" baseline="30000" dirty="0"/>
              <a:t> </a:t>
            </a:r>
            <a:r>
              <a:rPr lang="ru-RU" sz="2400" dirty="0"/>
              <a:t>10</a:t>
            </a:r>
            <a:r>
              <a:rPr lang="ru-RU" sz="2400" baseline="30000" dirty="0"/>
              <a:t>0</a:t>
            </a:r>
            <a:r>
              <a:rPr lang="en-US" sz="2400" baseline="30000" dirty="0"/>
              <a:t>3</a:t>
            </a:r>
            <a:r>
              <a:rPr lang="ru-RU" sz="2400" baseline="30000" dirty="0"/>
              <a:t> </a:t>
            </a:r>
            <a:r>
              <a:rPr lang="ru-RU" sz="2400" dirty="0"/>
              <a:t>= </a:t>
            </a:r>
            <a:r>
              <a:rPr lang="ru-RU" sz="2400" b="1" i="1" dirty="0">
                <a:solidFill>
                  <a:srgbClr val="C00000"/>
                </a:solidFill>
              </a:rPr>
              <a:t>0</a:t>
            </a:r>
            <a:r>
              <a:rPr lang="ru-RU" sz="2400" i="1" dirty="0">
                <a:solidFill>
                  <a:srgbClr val="C00000"/>
                </a:solidFill>
              </a:rPr>
              <a:t> </a:t>
            </a:r>
            <a:r>
              <a:rPr lang="ru-RU" sz="2400" i="1" dirty="0"/>
              <a:t>(округление) </a:t>
            </a:r>
            <a:r>
              <a:rPr lang="ru-RU" sz="2400" b="1" dirty="0">
                <a:solidFill>
                  <a:srgbClr val="C00000"/>
                </a:solidFill>
              </a:rPr>
              <a:t>или</a:t>
            </a:r>
          </a:p>
          <a:p>
            <a:pPr marL="457200" indent="-457200">
              <a:lnSpc>
                <a:spcPct val="70000"/>
              </a:lnSpc>
              <a:buNone/>
              <a:tabLst>
                <a:tab pos="1881188" algn="l"/>
              </a:tabLst>
            </a:pPr>
            <a:r>
              <a:rPr lang="ru-RU" sz="2400" dirty="0"/>
              <a:t>		= 1</a:t>
            </a:r>
            <a:r>
              <a:rPr lang="en-US" sz="2400" dirty="0"/>
              <a:t>.</a:t>
            </a:r>
            <a:r>
              <a:rPr lang="ru-RU" sz="2400" dirty="0"/>
              <a:t>00</a:t>
            </a:r>
            <a:r>
              <a:rPr lang="en-US" sz="2400" dirty="0"/>
              <a:t> </a:t>
            </a:r>
            <a:r>
              <a:rPr lang="ru-RU" sz="2400" baseline="30000" dirty="0"/>
              <a:t>.</a:t>
            </a:r>
            <a:r>
              <a:rPr lang="en-US" sz="2400" baseline="30000" dirty="0"/>
              <a:t> </a:t>
            </a:r>
            <a:r>
              <a:rPr lang="ru-RU" sz="2400" dirty="0"/>
              <a:t>10</a:t>
            </a:r>
            <a:r>
              <a:rPr lang="ru-RU" sz="2400" baseline="30000" dirty="0"/>
              <a:t>0</a:t>
            </a:r>
            <a:r>
              <a:rPr lang="en-US" sz="2400" baseline="30000" dirty="0"/>
              <a:t>3</a:t>
            </a:r>
            <a:r>
              <a:rPr lang="en-US" sz="2400" dirty="0"/>
              <a:t> </a:t>
            </a:r>
            <a:r>
              <a:rPr lang="ru-RU" sz="2400" dirty="0"/>
              <a:t>-</a:t>
            </a:r>
            <a:r>
              <a:rPr lang="en-US" sz="2400" dirty="0"/>
              <a:t> </a:t>
            </a:r>
            <a:r>
              <a:rPr lang="ru-RU" sz="2400" dirty="0"/>
              <a:t>0.99</a:t>
            </a:r>
            <a:r>
              <a:rPr lang="en-US" sz="2400" dirty="0"/>
              <a:t> </a:t>
            </a:r>
            <a:r>
              <a:rPr lang="ru-RU" sz="2400" baseline="30000" dirty="0"/>
              <a:t>.</a:t>
            </a:r>
            <a:r>
              <a:rPr lang="en-US" sz="2400" baseline="30000" dirty="0"/>
              <a:t> </a:t>
            </a:r>
            <a:r>
              <a:rPr lang="ru-RU" sz="2400" dirty="0"/>
              <a:t>10</a:t>
            </a:r>
            <a:r>
              <a:rPr lang="ru-RU" sz="2400" baseline="30000" dirty="0"/>
              <a:t>0</a:t>
            </a:r>
            <a:r>
              <a:rPr lang="en-US" sz="2400" baseline="30000" dirty="0"/>
              <a:t>3</a:t>
            </a:r>
            <a:r>
              <a:rPr lang="ru-RU" sz="2400" dirty="0"/>
              <a:t> = 0</a:t>
            </a:r>
            <a:r>
              <a:rPr lang="en-US" sz="2400" dirty="0"/>
              <a:t>.</a:t>
            </a:r>
            <a:r>
              <a:rPr lang="ru-RU" sz="2400" dirty="0"/>
              <a:t>01</a:t>
            </a:r>
            <a:r>
              <a:rPr lang="ru-RU" sz="2400" baseline="30000" dirty="0"/>
              <a:t>.</a:t>
            </a:r>
            <a:r>
              <a:rPr lang="ru-RU" sz="2400" dirty="0"/>
              <a:t>10</a:t>
            </a:r>
            <a:r>
              <a:rPr lang="ru-RU" sz="2400" baseline="30000" dirty="0"/>
              <a:t>0</a:t>
            </a:r>
            <a:r>
              <a:rPr lang="en-US" sz="2400" baseline="30000" dirty="0"/>
              <a:t>3</a:t>
            </a:r>
            <a:r>
              <a:rPr lang="ru-RU" sz="2400" baseline="30000" dirty="0"/>
              <a:t> </a:t>
            </a:r>
            <a:r>
              <a:rPr lang="ru-RU" sz="2400" dirty="0"/>
              <a:t>= </a:t>
            </a:r>
            <a:r>
              <a:rPr lang="ru-RU" sz="2400" b="1" i="1" dirty="0">
                <a:solidFill>
                  <a:srgbClr val="C00000"/>
                </a:solidFill>
              </a:rPr>
              <a:t>10</a:t>
            </a:r>
            <a:r>
              <a:rPr lang="ru-RU" sz="2400" i="1" dirty="0">
                <a:solidFill>
                  <a:srgbClr val="C00000"/>
                </a:solidFill>
              </a:rPr>
              <a:t> </a:t>
            </a:r>
            <a:r>
              <a:rPr lang="ru-RU" sz="2400" i="1" dirty="0"/>
              <a:t>(усечение)</a:t>
            </a:r>
            <a:r>
              <a:rPr lang="ru-RU" sz="2400" dirty="0"/>
              <a:t>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9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51520" y="467087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вещественных</a:t>
            </a:r>
            <a:r>
              <a:rPr lang="ru-RU" altLang="ru-RU" sz="2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  <a:p>
            <a:pPr lvl="0" algn="ctr" defTabSz="457200">
              <a:lnSpc>
                <a:spcPct val="100000"/>
              </a:lnSpc>
              <a:spcBef>
                <a:spcPts val="0"/>
              </a:spcBef>
            </a:pP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Ошибки при сложении и вычитании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43508" y="3284984"/>
            <a:ext cx="21162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1" u="sng" dirty="0">
                <a:solidFill>
                  <a:prstClr val="white">
                    <a:lumMod val="50000"/>
                  </a:prstClr>
                </a:solidFill>
              </a:rPr>
              <a:t>10</a:t>
            </a:r>
            <a:r>
              <a:rPr lang="en-US" sz="2400" b="1" i="1" u="sng" dirty="0">
                <a:solidFill>
                  <a:prstClr val="white">
                    <a:lumMod val="50000"/>
                  </a:prstClr>
                </a:solidFill>
              </a:rPr>
              <a:t>0 </a:t>
            </a:r>
            <a:r>
              <a:rPr lang="ru-RU" sz="2400" b="1" i="1" u="sng" dirty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lang="en-US" sz="2400" b="1" i="1" u="sng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ru-RU" sz="2400" b="1" i="1" u="sng" dirty="0">
                <a:solidFill>
                  <a:prstClr val="white">
                    <a:lumMod val="50000"/>
                  </a:prstClr>
                </a:solidFill>
              </a:rPr>
              <a:t>98</a:t>
            </a:r>
            <a:r>
              <a:rPr lang="en-US" sz="2400" b="1" i="1" u="sng" dirty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ru-RU" sz="2400" b="1" i="1" u="sng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2400" b="1" i="1" u="sng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ru-RU" sz="2400" b="1" i="1" u="sng" dirty="0">
                <a:solidFill>
                  <a:prstClr val="white">
                    <a:lumMod val="50000"/>
                  </a:prstClr>
                </a:solidFill>
              </a:rPr>
              <a:t>=</a:t>
            </a:r>
            <a:r>
              <a:rPr lang="en-US" sz="2400" b="1" i="1" u="sng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ru-RU" sz="2400" b="1" i="1" u="sng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2400" b="1" i="1" u="sng" dirty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ru-RU" sz="2400" b="1" i="1" u="sng" dirty="0">
                <a:solidFill>
                  <a:prstClr val="white">
                    <a:lumMod val="50000"/>
                  </a:prstClr>
                </a:solidFill>
              </a:rPr>
              <a:t>8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4149080"/>
            <a:ext cx="1952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1" u="sng" dirty="0">
                <a:solidFill>
                  <a:prstClr val="white">
                    <a:lumMod val="50000"/>
                  </a:prstClr>
                </a:solidFill>
              </a:rPr>
              <a:t>1000</a:t>
            </a:r>
            <a:r>
              <a:rPr lang="en-US" sz="2400" b="1" i="1" u="sng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ru-RU" sz="2400" b="1" i="1" u="sng" dirty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lang="en-US" sz="2400" b="1" i="1" u="sng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ru-RU" sz="2400" b="1" i="1" u="sng" dirty="0">
                <a:solidFill>
                  <a:prstClr val="white">
                    <a:lumMod val="50000"/>
                  </a:prstClr>
                </a:solidFill>
              </a:rPr>
              <a:t>999 = 1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87E0CC0-6A1B-40E0-950B-3A45CFC87E92}"/>
              </a:ext>
            </a:extLst>
          </p:cNvPr>
          <p:cNvSpPr/>
          <p:nvPr/>
        </p:nvSpPr>
        <p:spPr>
          <a:xfrm>
            <a:off x="5220072" y="2456892"/>
            <a:ext cx="1417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08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240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en-US" sz="240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10</a:t>
            </a:r>
            <a:r>
              <a:rPr lang="en-US" sz="2400" baseline="30000" dirty="0">
                <a:solidFill>
                  <a:srgbClr val="C00000"/>
                </a:solidFill>
              </a:rPr>
              <a:t>XX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A0686C3-3062-4C92-9BE8-B7EA2A97C7D7}"/>
              </a:ext>
            </a:extLst>
          </p:cNvPr>
          <p:cNvSpPr/>
          <p:nvPr/>
        </p:nvSpPr>
        <p:spPr>
          <a:xfrm>
            <a:off x="5220072" y="3708611"/>
            <a:ext cx="1636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0.02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240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en-US" sz="240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10</a:t>
            </a:r>
            <a:r>
              <a:rPr lang="ru-RU" sz="240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0</a:t>
            </a:r>
            <a:r>
              <a:rPr lang="en-US" sz="240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=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397795F-420F-4ABE-BB39-9961CC57241A}"/>
              </a:ext>
            </a:extLst>
          </p:cNvPr>
          <p:cNvSpPr/>
          <p:nvPr/>
        </p:nvSpPr>
        <p:spPr>
          <a:xfrm>
            <a:off x="6857059" y="3708610"/>
            <a:ext cx="732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1" dirty="0">
                <a:solidFill>
                  <a:srgbClr val="C00000"/>
                </a:solidFill>
              </a:rPr>
              <a:t>2</a:t>
            </a:r>
            <a:r>
              <a:rPr lang="en-US" sz="2400" b="1" i="1" dirty="0">
                <a:solidFill>
                  <a:srgbClr val="C00000"/>
                </a:solidFill>
              </a:rPr>
              <a:t>.</a:t>
            </a:r>
            <a:r>
              <a:rPr lang="ru-RU" sz="2400" b="1" i="1" dirty="0">
                <a:solidFill>
                  <a:srgbClr val="C00000"/>
                </a:solidFill>
              </a:rPr>
              <a:t>00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9B089CC-0300-4758-950E-5AB950A3A18A}"/>
              </a:ext>
            </a:extLst>
          </p:cNvPr>
          <p:cNvSpPr/>
          <p:nvPr/>
        </p:nvSpPr>
        <p:spPr>
          <a:xfrm>
            <a:off x="5319429" y="3284983"/>
            <a:ext cx="3291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00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240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en-US" sz="240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10</a:t>
            </a:r>
            <a:r>
              <a:rPr lang="ru-RU" sz="240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0</a:t>
            </a:r>
            <a:r>
              <a:rPr lang="en-US" sz="240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 0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982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240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en-US" sz="240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10</a:t>
            </a:r>
            <a:r>
              <a:rPr lang="ru-RU" sz="240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0</a:t>
            </a:r>
            <a:r>
              <a:rPr lang="en-US" sz="240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=</a:t>
            </a:r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ADAE8A8-5B5B-412F-8E5F-E2EA65B2CCED}"/>
              </a:ext>
            </a:extLst>
          </p:cNvPr>
          <p:cNvSpPr/>
          <p:nvPr/>
        </p:nvSpPr>
        <p:spPr>
          <a:xfrm>
            <a:off x="5319429" y="4243272"/>
            <a:ext cx="3254417" cy="367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tabLst>
                <a:tab pos="2146300" algn="l"/>
              </a:tabLst>
            </a:pP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00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240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en-US" sz="240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10</a:t>
            </a:r>
            <a:r>
              <a:rPr lang="ru-RU" sz="240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0</a:t>
            </a:r>
            <a:r>
              <a:rPr lang="en-US" sz="240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0.999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240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en-US" sz="240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10</a:t>
            </a:r>
            <a:r>
              <a:rPr lang="ru-RU" sz="240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0</a:t>
            </a:r>
            <a:r>
              <a:rPr lang="en-US" sz="240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=</a:t>
            </a:r>
          </a:p>
        </p:txBody>
      </p:sp>
      <p:sp>
        <p:nvSpPr>
          <p:cNvPr id="15" name="Скругленный прямоугольник 9">
            <a:extLst>
              <a:ext uri="{FF2B5EF4-FFF2-40B4-BE49-F238E27FC236}">
                <a16:creationId xmlns:a16="http://schemas.microsoft.com/office/drawing/2014/main" id="{BA9A68C8-7468-43E5-B32F-26CD435518AC}"/>
              </a:ext>
            </a:extLst>
          </p:cNvPr>
          <p:cNvSpPr/>
          <p:nvPr/>
        </p:nvSpPr>
        <p:spPr>
          <a:xfrm>
            <a:off x="6783385" y="1867448"/>
            <a:ext cx="2222512" cy="1178887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>
              <a:spcAft>
                <a:spcPts val="1200"/>
              </a:spcAft>
            </a:pPr>
            <a:r>
              <a:rPr lang="ru-RU" sz="2200" dirty="0">
                <a:solidFill>
                  <a:schemeClr val="tx1"/>
                </a:solidFill>
              </a:rPr>
              <a:t>Результат округлится до +бесконечности</a:t>
            </a:r>
          </a:p>
        </p:txBody>
      </p:sp>
    </p:spTree>
    <p:extLst>
      <p:ext uri="{BB962C8B-B14F-4D97-AF65-F5344CB8AC3E}">
        <p14:creationId xmlns:p14="http://schemas.microsoft.com/office/powerpoint/2010/main" val="326859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5" grpId="0"/>
      <p:bldP spid="12" grpId="0"/>
      <p:bldP spid="14" grpId="0"/>
      <p:bldP spid="16" grpId="0"/>
      <p:bldP spid="18" grpId="0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6255" y="3572426"/>
            <a:ext cx="884711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R = </a:t>
            </a:r>
            <a:r>
              <a:rPr lang="en-US" sz="2800" b="1" dirty="0">
                <a:solidFill>
                  <a:schemeClr val="bg1"/>
                </a:solidFill>
              </a:rPr>
              <a:t>s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(1 + </a:t>
            </a:r>
            <a:r>
              <a:rPr lang="pt-BR" sz="2800" b="1" dirty="0">
                <a:solidFill>
                  <a:schemeClr val="bg1"/>
                </a:solidFill>
              </a:rPr>
              <a:t>M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 </a:t>
            </a:r>
            <a:r>
              <a:rPr lang="pt-BR" sz="2800" baseline="30000" dirty="0">
                <a:solidFill>
                  <a:schemeClr val="bg1"/>
                </a:solidFill>
              </a:rPr>
              <a:t>-23</a:t>
            </a:r>
            <a:r>
              <a:rPr lang="pt-BR" sz="2800" dirty="0">
                <a:solidFill>
                  <a:schemeClr val="bg1"/>
                </a:solidFill>
              </a:rPr>
              <a:t>)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 </a:t>
            </a:r>
            <a:r>
              <a:rPr lang="pt-BR" sz="2800" b="1" baseline="30000" dirty="0">
                <a:solidFill>
                  <a:schemeClr val="bg1"/>
                </a:solidFill>
              </a:rPr>
              <a:t>P</a:t>
            </a:r>
            <a:r>
              <a:rPr lang="pt-BR" sz="2800" baseline="30000" dirty="0">
                <a:solidFill>
                  <a:schemeClr val="bg1"/>
                </a:solidFill>
              </a:rPr>
              <a:t> – 127 </a:t>
            </a:r>
            <a:r>
              <a:rPr lang="pt-BR" sz="2800" dirty="0">
                <a:solidFill>
                  <a:schemeClr val="bg1"/>
                </a:solidFill>
              </a:rPr>
              <a:t>=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1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(1 + 1000000000000000000000</a:t>
            </a:r>
            <a:r>
              <a:rPr lang="pt-BR" sz="2800" baseline="-25000" dirty="0">
                <a:solidFill>
                  <a:schemeClr val="bg1"/>
                </a:solidFill>
              </a:rPr>
              <a:t>2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 </a:t>
            </a:r>
            <a:r>
              <a:rPr lang="pt-BR" sz="2800" baseline="30000" dirty="0">
                <a:solidFill>
                  <a:schemeClr val="bg1"/>
                </a:solidFill>
              </a:rPr>
              <a:t>-23</a:t>
            </a:r>
            <a:r>
              <a:rPr lang="pt-BR" baseline="30000" dirty="0">
                <a:solidFill>
                  <a:schemeClr val="bg1"/>
                </a:solidFill>
              </a:rPr>
              <a:t>10</a:t>
            </a:r>
            <a:r>
              <a:rPr lang="pt-BR" sz="2800" dirty="0">
                <a:solidFill>
                  <a:schemeClr val="bg1"/>
                </a:solidFill>
              </a:rPr>
              <a:t>)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 </a:t>
            </a:r>
            <a:r>
              <a:rPr lang="pt-BR" sz="2800" baseline="30000" dirty="0">
                <a:solidFill>
                  <a:schemeClr val="bg1"/>
                </a:solidFill>
              </a:rPr>
              <a:t>1111100</a:t>
            </a:r>
            <a:r>
              <a:rPr lang="pt-BR" baseline="30000" dirty="0">
                <a:solidFill>
                  <a:schemeClr val="bg1"/>
                </a:solidFill>
              </a:rPr>
              <a:t>2</a:t>
            </a:r>
            <a:r>
              <a:rPr lang="pt-BR" sz="2800" baseline="30000" dirty="0">
                <a:solidFill>
                  <a:schemeClr val="bg1"/>
                </a:solidFill>
              </a:rPr>
              <a:t> - 127</a:t>
            </a:r>
            <a:r>
              <a:rPr lang="pt-BR" baseline="30000" dirty="0">
                <a:solidFill>
                  <a:schemeClr val="bg1"/>
                </a:solidFill>
              </a:rPr>
              <a:t>10</a:t>
            </a:r>
            <a:r>
              <a:rPr lang="pt-BR" sz="2800" baseline="30000" dirty="0">
                <a:solidFill>
                  <a:schemeClr val="bg1"/>
                </a:solidFill>
              </a:rPr>
              <a:t> </a:t>
            </a:r>
            <a:r>
              <a:rPr lang="pt-BR" sz="2800" dirty="0">
                <a:solidFill>
                  <a:schemeClr val="bg1"/>
                </a:solidFill>
              </a:rPr>
              <a:t>=</a:t>
            </a:r>
            <a:endParaRPr lang="en-US" sz="2800" baseline="30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1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(1 + 0.25)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 </a:t>
            </a:r>
            <a:r>
              <a:rPr lang="pt-BR" sz="2800" baseline="30000" dirty="0">
                <a:solidFill>
                  <a:schemeClr val="bg1"/>
                </a:solidFill>
              </a:rPr>
              <a:t>124 - 127 </a:t>
            </a:r>
            <a:r>
              <a:rPr lang="pt-BR" sz="2800" dirty="0">
                <a:solidFill>
                  <a:schemeClr val="bg1"/>
                </a:solidFill>
              </a:rPr>
              <a:t>= 1.25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</a:t>
            </a:r>
            <a:r>
              <a:rPr lang="pt-BR" sz="2800" baseline="30000" dirty="0">
                <a:solidFill>
                  <a:schemeClr val="bg1"/>
                </a:solidFill>
              </a:rPr>
              <a:t>-3 </a:t>
            </a:r>
            <a:r>
              <a:rPr lang="ru-RU" sz="2800" dirty="0">
                <a:solidFill>
                  <a:schemeClr val="bg1"/>
                </a:solidFill>
              </a:rPr>
              <a:t>= 0,15625</a:t>
            </a:r>
          </a:p>
          <a:p>
            <a:pPr algn="ctr">
              <a:lnSpc>
                <a:spcPct val="150000"/>
              </a:lnSpc>
            </a:pPr>
            <a:endParaRPr lang="pt-BR" sz="28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7524" y="1196752"/>
                <a:ext cx="8568952" cy="4985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ru-RU" sz="2400" dirty="0"/>
                  <a:t>При сохранении произвольного числа в формате с плавающей запятой происходит его округление до ближайшего представимого. То есть, число </a:t>
                </a:r>
                <a:r>
                  <a:rPr lang="en-US" sz="2400" dirty="0"/>
                  <a:t>A </a:t>
                </a:r>
                <a:r>
                  <a:rPr lang="ru-RU" sz="2400" dirty="0"/>
                  <a:t>в переменной формата </a:t>
                </a:r>
                <a:r>
                  <a:rPr lang="en-US" sz="2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float</a:t>
                </a:r>
                <a:r>
                  <a:rPr 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ru-RU" sz="2400" dirty="0"/>
                  <a:t>реально соответствует диапазону чисел </a:t>
                </a:r>
                <a:r>
                  <a:rPr lang="en-US" sz="2400" dirty="0"/>
                  <a:t>A ±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400" dirty="0"/>
                  <a:t>A</a:t>
                </a:r>
                <a:endParaRPr lang="ru-RU" sz="2400" dirty="0"/>
              </a:p>
              <a:p>
                <a:pPr>
                  <a:spcAft>
                    <a:spcPts val="1200"/>
                  </a:spcAft>
                </a:pPr>
                <a:r>
                  <a:rPr lang="ru-RU" sz="2400" dirty="0"/>
                  <a:t>Пусть </a:t>
                </a:r>
                <a:r>
                  <a:rPr lang="en-US" sz="2400" dirty="0"/>
                  <a:t>A = 1</a:t>
                </a:r>
                <a:r>
                  <a:rPr lang="ru-RU" sz="2400" dirty="0"/>
                  <a:t>, чему равно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400" dirty="0"/>
                  <a:t>A</a:t>
                </a:r>
                <a:r>
                  <a:rPr lang="ru-RU" sz="2400" dirty="0"/>
                  <a:t>?</a:t>
                </a:r>
              </a:p>
              <a:p>
                <a:pPr>
                  <a:spcAft>
                    <a:spcPts val="1200"/>
                  </a:spcAft>
                </a:pPr>
                <a:r>
                  <a:rPr lang="ru-RU" sz="2400" dirty="0"/>
                  <a:t>Ответ: Сохраняемое число будет </a:t>
                </a:r>
                <a:r>
                  <a:rPr lang="ru-RU" sz="2400" b="1" dirty="0"/>
                  <a:t>округлено</a:t>
                </a:r>
                <a:r>
                  <a:rPr lang="ru-RU" sz="2400" dirty="0"/>
                  <a:t> до ближайшего представимого, поэтому неопределённость равна половине последнего значащего бита. Бит в мантиссе 23 (+1 виртуальный перед запятой), следовательно </a:t>
                </a:r>
                <a14:m>
                  <m:oMath xmlns:m="http://schemas.openxmlformats.org/officeDocument/2006/math">
                    <m:r>
                      <a:rPr lang="el-GR" sz="2400" b="1" i="0">
                        <a:latin typeface="Cambria Math" panose="02040503050406030204" pitchFamily="18" charset="0"/>
                      </a:rPr>
                      <m:t>𝚫</m:t>
                    </m:r>
                  </m:oMath>
                </a14:m>
                <a:r>
                  <a:rPr lang="en-US" sz="2400" b="1" dirty="0"/>
                  <a:t>A = 2</a:t>
                </a:r>
                <a:r>
                  <a:rPr lang="en-US" sz="2400" b="1" baseline="30000" dirty="0"/>
                  <a:t>-24</a:t>
                </a:r>
                <a:r>
                  <a:rPr lang="en-US" sz="2400" dirty="0"/>
                  <a:t>.</a:t>
                </a:r>
                <a:endParaRPr lang="en-US" sz="2400" baseline="300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400" dirty="0"/>
                  <a:t>A </a:t>
                </a:r>
                <a:r>
                  <a:rPr lang="ru-RU" sz="2400" dirty="0"/>
                  <a:t>в данном случае – </a:t>
                </a:r>
                <a:r>
                  <a:rPr lang="ru-RU" sz="2400" b="1" u="sng" dirty="0"/>
                  <a:t>абсолютная погрешность</a:t>
                </a:r>
                <a:r>
                  <a:rPr lang="ru-RU" sz="2400" dirty="0"/>
                  <a:t> – верхняя граница оценки отличия сохраняемого числа от того, которое получилось сохранить.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1196752"/>
                <a:ext cx="8568952" cy="4985980"/>
              </a:xfrm>
              <a:prstGeom prst="rect">
                <a:avLst/>
              </a:prstGeom>
              <a:blipFill>
                <a:blip r:embed="rId3"/>
                <a:stretch>
                  <a:fillRect l="-1067" t="-978" r="-782" b="-18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7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103948" y="2780928"/>
            <a:ext cx="48240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 = </a:t>
            </a:r>
            <a:r>
              <a:rPr lang="ru-RU" sz="2800" dirty="0">
                <a:solidFill>
                  <a:schemeClr val="bg1">
                    <a:lumMod val="50000"/>
                  </a:schemeClr>
                </a:solidFill>
              </a:rPr>
              <a:t>(-1)</a:t>
            </a:r>
            <a:r>
              <a:rPr lang="en-US" sz="2800" b="1" baseline="30000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 (1 +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pt-BR" sz="2800" baseline="30000" dirty="0">
                <a:solidFill>
                  <a:schemeClr val="bg1">
                    <a:lumMod val="50000"/>
                  </a:schemeClr>
                </a:solidFill>
              </a:rPr>
              <a:t>-23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pt-BR" sz="2800" b="1" baseline="3000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pt-BR" sz="2800" baseline="30000" dirty="0">
                <a:solidFill>
                  <a:schemeClr val="bg1">
                    <a:lumMod val="50000"/>
                  </a:schemeClr>
                </a:solidFill>
              </a:rPr>
              <a:t> – 127 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51520" y="224644"/>
            <a:ext cx="8640960" cy="90968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вещественных</a:t>
            </a:r>
            <a:r>
              <a:rPr lang="ru-RU" altLang="ru-RU" sz="2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  <a:p>
            <a:pPr lvl="0" algn="ctr" defTabSz="457200">
              <a:lnSpc>
                <a:spcPct val="100000"/>
              </a:lnSpc>
              <a:spcBef>
                <a:spcPts val="0"/>
              </a:spcBef>
            </a:pP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Ошибки представления вещественных чисел по двоичному основанию</a:t>
            </a:r>
          </a:p>
        </p:txBody>
      </p:sp>
    </p:spTree>
    <p:extLst>
      <p:ext uri="{BB962C8B-B14F-4D97-AF65-F5344CB8AC3E}">
        <p14:creationId xmlns:p14="http://schemas.microsoft.com/office/powerpoint/2010/main" val="256878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6255" y="3572426"/>
            <a:ext cx="884711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R = </a:t>
            </a:r>
            <a:r>
              <a:rPr lang="en-US" sz="2800" b="1" dirty="0">
                <a:solidFill>
                  <a:schemeClr val="bg1"/>
                </a:solidFill>
              </a:rPr>
              <a:t>s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(1 + </a:t>
            </a:r>
            <a:r>
              <a:rPr lang="pt-BR" sz="2800" b="1" dirty="0">
                <a:solidFill>
                  <a:schemeClr val="bg1"/>
                </a:solidFill>
              </a:rPr>
              <a:t>M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 </a:t>
            </a:r>
            <a:r>
              <a:rPr lang="pt-BR" sz="2800" baseline="30000" dirty="0">
                <a:solidFill>
                  <a:schemeClr val="bg1"/>
                </a:solidFill>
              </a:rPr>
              <a:t>-23</a:t>
            </a:r>
            <a:r>
              <a:rPr lang="pt-BR" sz="2800" dirty="0">
                <a:solidFill>
                  <a:schemeClr val="bg1"/>
                </a:solidFill>
              </a:rPr>
              <a:t>)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 </a:t>
            </a:r>
            <a:r>
              <a:rPr lang="pt-BR" sz="2800" b="1" baseline="30000" dirty="0">
                <a:solidFill>
                  <a:schemeClr val="bg1"/>
                </a:solidFill>
              </a:rPr>
              <a:t>P</a:t>
            </a:r>
            <a:r>
              <a:rPr lang="pt-BR" sz="2800" baseline="30000" dirty="0">
                <a:solidFill>
                  <a:schemeClr val="bg1"/>
                </a:solidFill>
              </a:rPr>
              <a:t> – 127 </a:t>
            </a:r>
            <a:r>
              <a:rPr lang="pt-BR" sz="2800" dirty="0">
                <a:solidFill>
                  <a:schemeClr val="bg1"/>
                </a:solidFill>
              </a:rPr>
              <a:t>=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1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(1 + 1000000000000000000000</a:t>
            </a:r>
            <a:r>
              <a:rPr lang="pt-BR" sz="2800" baseline="-25000" dirty="0">
                <a:solidFill>
                  <a:schemeClr val="bg1"/>
                </a:solidFill>
              </a:rPr>
              <a:t>2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 </a:t>
            </a:r>
            <a:r>
              <a:rPr lang="pt-BR" sz="2800" baseline="30000" dirty="0">
                <a:solidFill>
                  <a:schemeClr val="bg1"/>
                </a:solidFill>
              </a:rPr>
              <a:t>-23</a:t>
            </a:r>
            <a:r>
              <a:rPr lang="pt-BR" baseline="30000" dirty="0">
                <a:solidFill>
                  <a:schemeClr val="bg1"/>
                </a:solidFill>
              </a:rPr>
              <a:t>10</a:t>
            </a:r>
            <a:r>
              <a:rPr lang="pt-BR" sz="2800" dirty="0">
                <a:solidFill>
                  <a:schemeClr val="bg1"/>
                </a:solidFill>
              </a:rPr>
              <a:t>)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 </a:t>
            </a:r>
            <a:r>
              <a:rPr lang="pt-BR" sz="2800" baseline="30000" dirty="0">
                <a:solidFill>
                  <a:schemeClr val="bg1"/>
                </a:solidFill>
              </a:rPr>
              <a:t>1111100</a:t>
            </a:r>
            <a:r>
              <a:rPr lang="pt-BR" baseline="30000" dirty="0">
                <a:solidFill>
                  <a:schemeClr val="bg1"/>
                </a:solidFill>
              </a:rPr>
              <a:t>2</a:t>
            </a:r>
            <a:r>
              <a:rPr lang="pt-BR" sz="2800" baseline="30000" dirty="0">
                <a:solidFill>
                  <a:schemeClr val="bg1"/>
                </a:solidFill>
              </a:rPr>
              <a:t> - 127</a:t>
            </a:r>
            <a:r>
              <a:rPr lang="pt-BR" baseline="30000" dirty="0">
                <a:solidFill>
                  <a:schemeClr val="bg1"/>
                </a:solidFill>
              </a:rPr>
              <a:t>10</a:t>
            </a:r>
            <a:r>
              <a:rPr lang="pt-BR" sz="2800" baseline="30000" dirty="0">
                <a:solidFill>
                  <a:schemeClr val="bg1"/>
                </a:solidFill>
              </a:rPr>
              <a:t> </a:t>
            </a:r>
            <a:r>
              <a:rPr lang="pt-BR" sz="2800" dirty="0">
                <a:solidFill>
                  <a:schemeClr val="bg1"/>
                </a:solidFill>
              </a:rPr>
              <a:t>=</a:t>
            </a:r>
            <a:endParaRPr lang="en-US" sz="2800" baseline="30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1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(1 + 0.25)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 </a:t>
            </a:r>
            <a:r>
              <a:rPr lang="pt-BR" sz="2800" baseline="30000" dirty="0">
                <a:solidFill>
                  <a:schemeClr val="bg1"/>
                </a:solidFill>
              </a:rPr>
              <a:t>124 - 127 </a:t>
            </a:r>
            <a:r>
              <a:rPr lang="pt-BR" sz="2800" dirty="0">
                <a:solidFill>
                  <a:schemeClr val="bg1"/>
                </a:solidFill>
              </a:rPr>
              <a:t>= 1.25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</a:t>
            </a:r>
            <a:r>
              <a:rPr lang="pt-BR" sz="2800" baseline="30000" dirty="0">
                <a:solidFill>
                  <a:schemeClr val="bg1"/>
                </a:solidFill>
              </a:rPr>
              <a:t>-3 </a:t>
            </a:r>
            <a:r>
              <a:rPr lang="ru-RU" sz="2800" dirty="0">
                <a:solidFill>
                  <a:schemeClr val="bg1"/>
                </a:solidFill>
              </a:rPr>
              <a:t>= 0,15625</a:t>
            </a:r>
          </a:p>
          <a:p>
            <a:pPr algn="ctr">
              <a:lnSpc>
                <a:spcPct val="150000"/>
              </a:lnSpc>
            </a:pPr>
            <a:endParaRPr lang="pt-BR" sz="28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71600" y="1556792"/>
                <a:ext cx="7128792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ru-RU" sz="2400" dirty="0"/>
                  <a:t>При сложении/вычитании абсолютные погрешности складываются: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/>
                  <a:t>(A ±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400" dirty="0"/>
                  <a:t>A) + (B ±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sz="2400" dirty="0"/>
                  <a:t>) = (A + B) ±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400" dirty="0"/>
                  <a:t>A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/>
                  <a:t>(A ±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400" dirty="0"/>
                  <a:t>A) - (B ±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sz="2400" dirty="0"/>
                  <a:t>) = (A - B) ±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400" dirty="0"/>
                  <a:t>A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>
                  <a:spcAft>
                    <a:spcPts val="1200"/>
                  </a:spcAft>
                  <a:tabLst>
                    <a:tab pos="1169988" algn="l"/>
                  </a:tabLst>
                </a:pPr>
                <a:r>
                  <a:rPr lang="ru-RU" sz="2400" dirty="0"/>
                  <a:t>Пусть</a:t>
                </a:r>
                <a:r>
                  <a:rPr lang="en-US" sz="2400" dirty="0"/>
                  <a:t>	A = </a:t>
                </a:r>
                <a:r>
                  <a:rPr lang="ru-RU" sz="2400" dirty="0"/>
                  <a:t>1000001</a:t>
                </a:r>
                <a:r>
                  <a:rPr lang="en-US" sz="2400" dirty="0"/>
                  <a:t> ± 0.1</a:t>
                </a:r>
                <a:br>
                  <a:rPr lang="en-US" sz="2400" dirty="0"/>
                </a:br>
                <a:r>
                  <a:rPr lang="en-US" sz="2400" dirty="0"/>
                  <a:t>	B = 1000000 ± 0.1</a:t>
                </a:r>
              </a:p>
              <a:p>
                <a:pPr>
                  <a:spcAft>
                    <a:spcPts val="1200"/>
                  </a:spcAft>
                  <a:tabLst>
                    <a:tab pos="1169988" algn="l"/>
                  </a:tabLst>
                </a:pPr>
                <a:r>
                  <a:rPr lang="ru-RU" sz="2400" dirty="0"/>
                  <a:t>Тогда</a:t>
                </a:r>
                <a:r>
                  <a:rPr lang="en-US" sz="2400" dirty="0"/>
                  <a:t>	A – B = </a:t>
                </a:r>
                <a:r>
                  <a:rPr lang="ru-RU" sz="2400" b="1" dirty="0"/>
                  <a:t>1</a:t>
                </a:r>
                <a:r>
                  <a:rPr lang="en-US" sz="2400" b="1" dirty="0"/>
                  <a:t> ± </a:t>
                </a:r>
                <a:r>
                  <a:rPr lang="ru-RU" sz="2400" b="1" dirty="0"/>
                  <a:t>0.</a:t>
                </a:r>
                <a:r>
                  <a:rPr lang="en-US" sz="2400" b="1" dirty="0"/>
                  <a:t>2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556792"/>
                <a:ext cx="7128792" cy="3293209"/>
              </a:xfrm>
              <a:prstGeom prst="rect">
                <a:avLst/>
              </a:prstGeom>
              <a:blipFill rotWithShape="0">
                <a:blip r:embed="rId3"/>
                <a:stretch>
                  <a:fillRect l="-1282" t="-1479" r="-769" b="-31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7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251520" y="224644"/>
            <a:ext cx="8640960" cy="90968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вещественных</a:t>
            </a:r>
            <a:r>
              <a:rPr lang="ru-RU" altLang="ru-RU" sz="2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  <a:p>
            <a:pPr lvl="0" algn="ctr" defTabSz="457200">
              <a:lnSpc>
                <a:spcPct val="100000"/>
              </a:lnSpc>
              <a:spcBef>
                <a:spcPts val="0"/>
              </a:spcBef>
            </a:pP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Ошибки представления вещественных чисел по двоичному основанию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220072" y="4005064"/>
            <a:ext cx="3780878" cy="2232248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>
              <a:spcAft>
                <a:spcPts val="1200"/>
              </a:spcAft>
            </a:pPr>
            <a:r>
              <a:rPr lang="ru-RU" sz="2800" dirty="0">
                <a:solidFill>
                  <a:schemeClr val="tx1"/>
                </a:solidFill>
              </a:rPr>
              <a:t>Итого: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при каждом сложении/вычитании ошибки округления накапливаются.</a:t>
            </a:r>
          </a:p>
        </p:txBody>
      </p:sp>
    </p:spTree>
    <p:extLst>
      <p:ext uri="{BB962C8B-B14F-4D97-AF65-F5344CB8AC3E}">
        <p14:creationId xmlns:p14="http://schemas.microsoft.com/office/powerpoint/2010/main" val="66553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59532" y="1520788"/>
            <a:ext cx="8460940" cy="196375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None/>
            </a:pPr>
            <a:r>
              <a:rPr lang="ru-RU" b="1" i="1" u="sng" dirty="0">
                <a:solidFill>
                  <a:schemeClr val="bg1">
                    <a:lumMod val="50000"/>
                  </a:schemeClr>
                </a:solidFill>
              </a:rPr>
              <a:t>Пример:</a:t>
            </a:r>
            <a:endParaRPr lang="ru-RU" b="1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/>
            <a:r>
              <a:rPr lang="ru-RU" sz="2400" b="1" dirty="0"/>
              <a:t>Вычисление</a:t>
            </a:r>
            <a:r>
              <a:rPr lang="ru-RU" sz="2400" b="1" i="1" dirty="0"/>
              <a:t> </a:t>
            </a:r>
            <a:r>
              <a:rPr lang="ru-RU" sz="2400" i="1" dirty="0">
                <a:latin typeface="Times New Roman" pitchFamily="18" charset="0"/>
              </a:rPr>
              <a:t>y(</a:t>
            </a:r>
            <a:r>
              <a:rPr lang="en-US" sz="2400" i="1" dirty="0">
                <a:latin typeface="Times New Roman" pitchFamily="18" charset="0"/>
              </a:rPr>
              <a:t>x</a:t>
            </a:r>
            <a:r>
              <a:rPr lang="ru-RU" sz="2400" i="1" dirty="0">
                <a:latin typeface="Times New Roman" pitchFamily="18" charset="0"/>
              </a:rPr>
              <a:t>) = (1 - </a:t>
            </a:r>
            <a:r>
              <a:rPr lang="ru-RU" sz="2400" i="1" dirty="0" err="1">
                <a:latin typeface="Times New Roman" pitchFamily="18" charset="0"/>
              </a:rPr>
              <a:t>cos</a:t>
            </a:r>
            <a:r>
              <a:rPr lang="ru-RU" sz="2400" i="1" dirty="0">
                <a:latin typeface="Times New Roman" pitchFamily="18" charset="0"/>
              </a:rPr>
              <a:t> x) / x</a:t>
            </a:r>
            <a:r>
              <a:rPr lang="ru-RU" sz="2400" i="1" baseline="30000" dirty="0">
                <a:latin typeface="Times New Roman" pitchFamily="18" charset="0"/>
              </a:rPr>
              <a:t>2</a:t>
            </a:r>
            <a:br>
              <a:rPr lang="ru-RU" sz="2400" b="1" i="1" dirty="0"/>
            </a:br>
            <a:r>
              <a:rPr lang="ru-RU" sz="2400" dirty="0"/>
              <a:t>Эта формула не работает для малых </a:t>
            </a:r>
            <a:r>
              <a:rPr lang="ru-RU" sz="2400" i="1" dirty="0"/>
              <a:t>х.</a:t>
            </a:r>
            <a:br>
              <a:rPr lang="ru-RU" sz="2400" i="1" dirty="0"/>
            </a:br>
            <a:r>
              <a:rPr lang="ru-RU" sz="2400" i="1" dirty="0"/>
              <a:t>(Знаменатель рассчитывается довольно точно, но числитель имеет слишком большую неопределённость).</a:t>
            </a:r>
          </a:p>
        </p:txBody>
      </p:sp>
      <p:graphicFrame>
        <p:nvGraphicFramePr>
          <p:cNvPr id="9" name="Group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934407"/>
              </p:ext>
            </p:extLst>
          </p:nvPr>
        </p:nvGraphicFramePr>
        <p:xfrm>
          <a:off x="5112060" y="3465004"/>
          <a:ext cx="3816424" cy="2844318"/>
        </p:xfrm>
        <a:graphic>
          <a:graphicData uri="http://schemas.openxmlformats.org/drawingml/2006/table">
            <a:tbl>
              <a:tblPr/>
              <a:tblGrid>
                <a:gridCol w="970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1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05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ru-RU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C++(MS VS): float</a:t>
                      </a:r>
                      <a:endParaRPr kumimoji="0" lang="ru-R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05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y(x)</a:t>
                      </a:r>
                      <a:endParaRPr kumimoji="0" lang="ru-RU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</a:t>
                      </a:r>
                      <a:endParaRPr kumimoji="0" lang="ru-RU" sz="24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kumimoji="0" lang="ru-RU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kumimoji="0" lang="ru-RU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kumimoji="0" lang="ru-RU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1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251520" y="467087"/>
            <a:ext cx="8640960" cy="90968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вещественных</a:t>
            </a:r>
            <a:r>
              <a:rPr lang="ru-RU" altLang="ru-RU" sz="2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  <a:p>
            <a:pPr lvl="0" algn="ctr" defTabSz="457200">
              <a:lnSpc>
                <a:spcPct val="100000"/>
              </a:lnSpc>
              <a:spcBef>
                <a:spcPts val="0"/>
              </a:spcBef>
            </a:pP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Арифметические операции над вещественными числами на ограниченной разрядной сетке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3609020"/>
            <a:ext cx="41764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lvl="0" indent="-6350"/>
            <a:r>
              <a:rPr lang="ru-RU" sz="2400" b="1" i="1" dirty="0">
                <a:solidFill>
                  <a:prstClr val="black"/>
                </a:solidFill>
              </a:rPr>
              <a:t>Э</a:t>
            </a:r>
            <a:r>
              <a:rPr lang="ru-RU" sz="2400" b="1" dirty="0">
                <a:solidFill>
                  <a:prstClr val="black"/>
                </a:solidFill>
              </a:rPr>
              <a:t>квивалентная формула</a:t>
            </a:r>
            <a:br>
              <a:rPr lang="ru-RU" sz="2400" b="1" dirty="0">
                <a:solidFill>
                  <a:prstClr val="black"/>
                </a:solidFill>
              </a:rPr>
            </a:br>
            <a:r>
              <a:rPr lang="en-US" sz="2400" i="1" dirty="0">
                <a:solidFill>
                  <a:prstClr val="black"/>
                </a:solidFill>
                <a:latin typeface="Times New Roman" pitchFamily="18" charset="0"/>
              </a:rPr>
              <a:t>z</a:t>
            </a:r>
            <a:r>
              <a:rPr lang="ru-RU" sz="2400" i="1" dirty="0">
                <a:solidFill>
                  <a:prstClr val="black"/>
                </a:solidFill>
                <a:latin typeface="Times New Roman" pitchFamily="18" charset="0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ru-RU" sz="2400" i="1" dirty="0">
                <a:solidFill>
                  <a:prstClr val="black"/>
                </a:solidFill>
                <a:latin typeface="Times New Roman" pitchFamily="18" charset="0"/>
              </a:rPr>
              <a:t>) = 2sin</a:t>
            </a:r>
            <a:r>
              <a:rPr lang="ru-RU" sz="2400" i="1" baseline="30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lang="ru-RU" sz="2400" i="1" dirty="0">
                <a:solidFill>
                  <a:prstClr val="black"/>
                </a:solidFill>
                <a:latin typeface="Times New Roman" pitchFamily="18" charset="0"/>
              </a:rPr>
              <a:t>(x / 2) / x</a:t>
            </a:r>
            <a:r>
              <a:rPr lang="ru-RU" sz="2400" i="1" baseline="30000" dirty="0">
                <a:solidFill>
                  <a:prstClr val="black"/>
                </a:solidFill>
                <a:latin typeface="Times New Roman" pitchFamily="18" charset="0"/>
              </a:rPr>
              <a:t>2 </a:t>
            </a:r>
            <a:r>
              <a:rPr lang="ru-RU" sz="2400" i="1" dirty="0">
                <a:solidFill>
                  <a:prstClr val="black"/>
                </a:solidFill>
                <a:latin typeface="Times New Roman" pitchFamily="18" charset="0"/>
              </a:rPr>
              <a:t>= y(x)</a:t>
            </a:r>
            <a:endParaRPr lang="ru-RU" sz="2400" b="1" i="1" dirty="0">
              <a:solidFill>
                <a:prstClr val="black"/>
              </a:solidFill>
            </a:endParaRPr>
          </a:p>
          <a:p>
            <a:pPr marL="457200" lvl="0" indent="-457200"/>
            <a:r>
              <a:rPr lang="ru-RU" sz="2400" dirty="0">
                <a:solidFill>
                  <a:prstClr val="black"/>
                </a:solidFill>
              </a:rPr>
              <a:t>хорошо обусловлена</a:t>
            </a:r>
          </a:p>
          <a:p>
            <a:pPr marL="457200" lvl="0" indent="-457200"/>
            <a:r>
              <a:rPr lang="ru-RU" sz="2400" dirty="0">
                <a:solidFill>
                  <a:prstClr val="black"/>
                </a:solidFill>
              </a:rPr>
              <a:t>при малых </a:t>
            </a:r>
            <a:r>
              <a:rPr lang="en-US" sz="2400" i="1" dirty="0">
                <a:solidFill>
                  <a:prstClr val="black"/>
                </a:solidFill>
              </a:rPr>
              <a:t>x</a:t>
            </a:r>
          </a:p>
        </p:txBody>
      </p:sp>
      <p:grpSp>
        <p:nvGrpSpPr>
          <p:cNvPr id="14" name="Группа 13"/>
          <p:cNvGrpSpPr/>
          <p:nvPr/>
        </p:nvGrpSpPr>
        <p:grpSpPr>
          <a:xfrm>
            <a:off x="5760132" y="1700808"/>
            <a:ext cx="3262310" cy="688142"/>
            <a:chOff x="6084168" y="1772816"/>
            <a:chExt cx="2938274" cy="688142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6084168" y="1772816"/>
              <a:ext cx="2938274" cy="612068"/>
            </a:xfrm>
            <a:prstGeom prst="rect">
              <a:avLst/>
            </a:prstGeom>
            <a:ln w="31750">
              <a:solidFill>
                <a:schemeClr val="accent1"/>
              </a:solidFill>
            </a:ln>
          </p:spPr>
          <p:txBody>
            <a:bodyPr wrap="none" anchor="t">
              <a:noAutofit/>
            </a:bodyPr>
            <a:lstStyle/>
            <a:p>
              <a:r>
                <a:rPr lang="en-US" sz="2400" i="1" dirty="0">
                  <a:solidFill>
                    <a:prstClr val="black"/>
                  </a:solidFill>
                </a:rPr>
                <a:t>  </a:t>
              </a:r>
              <a:r>
                <a:rPr lang="en-US" sz="2400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Lim(</a:t>
              </a:r>
              <a:r>
                <a:rPr lang="ru-RU" sz="2400" i="1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cos</a:t>
              </a:r>
              <a:r>
                <a:rPr lang="ru-RU" sz="2400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x</a:t>
              </a:r>
              <a:r>
                <a:rPr lang="en-US" sz="2400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US" sz="2400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ru-RU" sz="2400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400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sz="2400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1 - x</a:t>
              </a:r>
              <a:r>
                <a:rPr lang="en-US" sz="2400" i="1" baseline="30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sz="2400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/2</a:t>
              </a:r>
              <a:endParaRPr lang="ru-RU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6120172" y="2060848"/>
              <a:ext cx="812611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ru-RU" sz="2000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ru-RU" sz="2000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000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sz="2000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endParaRPr lang="ru-RU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6084168" y="4401108"/>
            <a:ext cx="1332148" cy="468052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6EAC1C"/>
              </a:buClr>
              <a:buSzPct val="80000"/>
            </a:pPr>
            <a:r>
              <a:rPr lang="en-US" sz="2400" b="1" dirty="0">
                <a:solidFill>
                  <a:prstClr val="black"/>
                </a:solidFill>
              </a:rPr>
              <a:t>0.499582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6084168" y="4869160"/>
            <a:ext cx="1332148" cy="5040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6EAC1C"/>
              </a:buClr>
              <a:buSzPct val="80000"/>
            </a:pPr>
            <a:r>
              <a:rPr lang="en-US" sz="2400" b="1" dirty="0">
                <a:solidFill>
                  <a:prstClr val="black"/>
                </a:solidFill>
              </a:rPr>
              <a:t>0.5000</a:t>
            </a:r>
            <a:r>
              <a:rPr lang="ru-RU" sz="2400" b="1" dirty="0">
                <a:solidFill>
                  <a:prstClr val="black"/>
                </a:solidFill>
              </a:rPr>
              <a:t>83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6084168" y="5373217"/>
            <a:ext cx="1332148" cy="468052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6EAC1C"/>
              </a:buClr>
              <a:buSzPct val="80000"/>
            </a:pPr>
            <a:r>
              <a:rPr lang="en-US" sz="2400" b="1" dirty="0">
                <a:solidFill>
                  <a:prstClr val="black"/>
                </a:solidFill>
              </a:rPr>
              <a:t>0.476837</a:t>
            </a:r>
            <a:endParaRPr lang="ru-RU" sz="2400" b="1" dirty="0">
              <a:solidFill>
                <a:prstClr val="black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084168" y="5841268"/>
            <a:ext cx="1332148" cy="468052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6EAC1C"/>
              </a:buClr>
              <a:buSzPct val="80000"/>
            </a:pPr>
            <a:r>
              <a:rPr lang="en-US" sz="2400" b="1" dirty="0">
                <a:solidFill>
                  <a:prstClr val="black"/>
                </a:solidFill>
              </a:rPr>
              <a:t>0</a:t>
            </a:r>
            <a:endParaRPr lang="ru-RU" sz="2400" b="1" dirty="0">
              <a:solidFill>
                <a:prstClr val="black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7452320" y="3933056"/>
            <a:ext cx="1476164" cy="468052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6EAC1C"/>
              </a:buClr>
              <a:buSzPct val="80000"/>
            </a:pPr>
            <a:r>
              <a:rPr lang="en-US" sz="2400" b="1" i="1" dirty="0">
                <a:solidFill>
                  <a:srgbClr val="2683C6"/>
                </a:solidFill>
                <a:latin typeface="Times New Roman" pitchFamily="18" charset="0"/>
              </a:rPr>
              <a:t>z(x)</a:t>
            </a:r>
            <a:endParaRPr lang="ru-RU" sz="2400" b="1" i="1" dirty="0">
              <a:solidFill>
                <a:srgbClr val="2683C6"/>
              </a:solidFill>
              <a:latin typeface="Times New Roman" pitchFamily="18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7416316" y="4401109"/>
            <a:ext cx="1512168" cy="497670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6EAC1C"/>
              </a:buClr>
              <a:buSzPct val="80000"/>
            </a:pPr>
            <a:r>
              <a:rPr lang="en-US" sz="2400" b="1" dirty="0">
                <a:solidFill>
                  <a:prstClr val="black"/>
                </a:solidFill>
              </a:rPr>
              <a:t>0.499</a:t>
            </a:r>
            <a:r>
              <a:rPr lang="ru-RU" sz="2400" b="1" dirty="0">
                <a:solidFill>
                  <a:prstClr val="black"/>
                </a:solidFill>
              </a:rPr>
              <a:t>583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7416316" y="4905164"/>
            <a:ext cx="1512168" cy="461665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6EAC1C"/>
              </a:buClr>
              <a:buSzPct val="80000"/>
            </a:pPr>
            <a:r>
              <a:rPr lang="en-US" sz="2400" b="1" dirty="0">
                <a:solidFill>
                  <a:prstClr val="black"/>
                </a:solidFill>
              </a:rPr>
              <a:t>0.</a:t>
            </a:r>
            <a:r>
              <a:rPr lang="ru-RU" sz="2400" b="1" dirty="0">
                <a:solidFill>
                  <a:prstClr val="black"/>
                </a:solidFill>
              </a:rPr>
              <a:t>499996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7416316" y="5373216"/>
            <a:ext cx="1512168" cy="461665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6EAC1C"/>
              </a:buClr>
              <a:buSzPct val="80000"/>
            </a:pPr>
            <a:r>
              <a:rPr lang="en-US" sz="2400" b="1" dirty="0">
                <a:solidFill>
                  <a:prstClr val="black"/>
                </a:solidFill>
              </a:rPr>
              <a:t>0.500</a:t>
            </a:r>
            <a:r>
              <a:rPr lang="ru-RU" sz="2400" b="1" dirty="0">
                <a:solidFill>
                  <a:prstClr val="black"/>
                </a:solidFill>
              </a:rPr>
              <a:t>00</a:t>
            </a:r>
            <a:r>
              <a:rPr lang="en-US" sz="2400" b="1" dirty="0">
                <a:solidFill>
                  <a:prstClr val="black"/>
                </a:solidFill>
              </a:rPr>
              <a:t>0</a:t>
            </a:r>
            <a:endParaRPr lang="ru-RU" sz="2400" b="1" dirty="0">
              <a:solidFill>
                <a:prstClr val="black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7416316" y="5841268"/>
            <a:ext cx="1512168" cy="461665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6EAC1C"/>
              </a:buClr>
              <a:buSzPct val="80000"/>
            </a:pPr>
            <a:r>
              <a:rPr lang="en-US" sz="2400" b="1" dirty="0">
                <a:solidFill>
                  <a:prstClr val="black"/>
                </a:solidFill>
              </a:rPr>
              <a:t>0.500</a:t>
            </a:r>
            <a:r>
              <a:rPr lang="ru-RU" sz="2400" b="1" dirty="0">
                <a:solidFill>
                  <a:prstClr val="black"/>
                </a:solidFill>
              </a:rPr>
              <a:t>00</a:t>
            </a:r>
            <a:r>
              <a:rPr lang="en-US" sz="2400" b="1" dirty="0">
                <a:solidFill>
                  <a:prstClr val="black"/>
                </a:solidFill>
              </a:rPr>
              <a:t>0</a:t>
            </a:r>
            <a:endParaRPr lang="ru-RU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16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8" grpId="0"/>
      <p:bldP spid="20" grpId="0"/>
      <p:bldP spid="22" grpId="0"/>
      <p:bldP spid="24" grpId="0"/>
      <p:bldP spid="26" grpId="0"/>
      <p:bldP spid="28" grpId="0"/>
      <p:bldP spid="30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7432" y="3573016"/>
            <a:ext cx="7827176" cy="2732781"/>
          </a:xfrm>
        </p:spPr>
        <p:txBody>
          <a:bodyPr>
            <a:normAutofit/>
          </a:bodyPr>
          <a:lstStyle/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800" dirty="0"/>
              <a:t>перемножение или деление мантисс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800" dirty="0"/>
              <a:t>сложение или вычитание показателей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800" dirty="0"/>
              <a:t>нормализация</a:t>
            </a:r>
            <a:endParaRPr lang="en-US" sz="2800" dirty="0"/>
          </a:p>
          <a:p>
            <a:pPr marL="457200" lvl="1" indent="0">
              <a:lnSpc>
                <a:spcPct val="100000"/>
              </a:lnSpc>
              <a:buNone/>
            </a:pPr>
            <a:endParaRPr lang="ru-RU" sz="1400" b="1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9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51520" y="476672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вещественных</a:t>
            </a:r>
            <a:r>
              <a:rPr lang="ru-RU" altLang="ru-RU" sz="2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  <a:p>
            <a:pPr lvl="0" algn="ctr" defTabSz="457200">
              <a:lnSpc>
                <a:spcPct val="100000"/>
              </a:lnSpc>
              <a:spcBef>
                <a:spcPts val="0"/>
              </a:spcBef>
            </a:pP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Умножение и деление </a:t>
            </a: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</a:rPr>
              <a:t>чисел с плавающей запятой</a:t>
            </a:r>
            <a:endParaRPr lang="ru-RU" altLang="ru-RU" sz="2900" spc="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79612" y="1772816"/>
            <a:ext cx="73162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  <a:spcBef>
                <a:spcPct val="20000"/>
              </a:spcBef>
              <a:buClr>
                <a:srgbClr val="6EAC1C"/>
              </a:buClr>
              <a:buSzPct val="80000"/>
              <a:tabLst>
                <a:tab pos="1971675" algn="l"/>
                <a:tab pos="2149475" algn="l"/>
              </a:tabLst>
            </a:pPr>
            <a:r>
              <a:rPr lang="en-US" sz="3200" b="1" dirty="0">
                <a:solidFill>
                  <a:prstClr val="black"/>
                </a:solidFill>
              </a:rPr>
              <a:t>M</a:t>
            </a:r>
            <a:r>
              <a:rPr lang="en-US" sz="3200" b="1" baseline="-25000" dirty="0">
                <a:solidFill>
                  <a:prstClr val="black"/>
                </a:solidFill>
              </a:rPr>
              <a:t>1</a:t>
            </a:r>
            <a:r>
              <a:rPr lang="ru-RU" sz="3200" b="1" dirty="0">
                <a:solidFill>
                  <a:prstClr val="black"/>
                </a:solidFill>
              </a:rPr>
              <a:t> </a:t>
            </a:r>
            <a:r>
              <a:rPr lang="ru-RU" sz="3200" b="1" dirty="0">
                <a:solidFill>
                  <a:prstClr val="black"/>
                </a:solidFill>
                <a:latin typeface="Calibri" panose="020F0502020204030204" pitchFamily="34" charset="0"/>
                <a:sym typeface="Symbol" pitchFamily="18" charset="2"/>
              </a:rPr>
              <a:t>· </a:t>
            </a:r>
            <a:r>
              <a:rPr lang="en-US" sz="3200" b="1" dirty="0">
                <a:solidFill>
                  <a:prstClr val="black"/>
                </a:solidFill>
                <a:sym typeface="Symbol" pitchFamily="18" charset="2"/>
              </a:rPr>
              <a:t>10</a:t>
            </a:r>
            <a:r>
              <a:rPr lang="en-US" sz="3200" b="1" baseline="30000" dirty="0">
                <a:solidFill>
                  <a:prstClr val="black"/>
                </a:solidFill>
                <a:sym typeface="Symbol" pitchFamily="18" charset="2"/>
              </a:rPr>
              <a:t>P</a:t>
            </a:r>
            <a:r>
              <a:rPr lang="en-US" sz="3200" b="1" baseline="10000" dirty="0">
                <a:solidFill>
                  <a:prstClr val="black"/>
                </a:solidFill>
                <a:sym typeface="Symbol" pitchFamily="18" charset="2"/>
              </a:rPr>
              <a:t>1</a:t>
            </a:r>
            <a:r>
              <a:rPr lang="en-US" sz="3200" b="1" dirty="0">
                <a:solidFill>
                  <a:prstClr val="black"/>
                </a:solidFill>
                <a:sym typeface="Symbol" pitchFamily="18" charset="2"/>
              </a:rPr>
              <a:t> * </a:t>
            </a:r>
            <a:r>
              <a:rPr lang="en-US" sz="3200" b="1" dirty="0">
                <a:solidFill>
                  <a:prstClr val="black"/>
                </a:solidFill>
              </a:rPr>
              <a:t>M</a:t>
            </a:r>
            <a:r>
              <a:rPr lang="en-US" sz="3200" b="1" baseline="-25000" dirty="0">
                <a:solidFill>
                  <a:prstClr val="black"/>
                </a:solidFill>
              </a:rPr>
              <a:t>2</a:t>
            </a:r>
            <a:r>
              <a:rPr lang="ru-RU" sz="3200" b="1" dirty="0">
                <a:solidFill>
                  <a:prstClr val="black"/>
                </a:solidFill>
              </a:rPr>
              <a:t> </a:t>
            </a:r>
            <a:r>
              <a:rPr lang="ru-RU" sz="3200" b="1" dirty="0">
                <a:solidFill>
                  <a:prstClr val="black"/>
                </a:solidFill>
                <a:latin typeface="Calibri" panose="020F0502020204030204" pitchFamily="34" charset="0"/>
                <a:sym typeface="Symbol" pitchFamily="18" charset="2"/>
              </a:rPr>
              <a:t>· </a:t>
            </a:r>
            <a:r>
              <a:rPr lang="en-US" sz="3200" b="1" dirty="0">
                <a:solidFill>
                  <a:prstClr val="black"/>
                </a:solidFill>
                <a:sym typeface="Symbol" pitchFamily="18" charset="2"/>
              </a:rPr>
              <a:t>10</a:t>
            </a:r>
            <a:r>
              <a:rPr lang="en-US" sz="3200" b="1" baseline="30000" dirty="0">
                <a:solidFill>
                  <a:prstClr val="black"/>
                </a:solidFill>
                <a:sym typeface="Symbol" pitchFamily="18" charset="2"/>
              </a:rPr>
              <a:t>P</a:t>
            </a:r>
            <a:r>
              <a:rPr lang="en-US" sz="3200" b="1" baseline="10000" dirty="0">
                <a:solidFill>
                  <a:prstClr val="black"/>
                </a:solidFill>
                <a:sym typeface="Symbol" pitchFamily="18" charset="2"/>
              </a:rPr>
              <a:t>2</a:t>
            </a:r>
            <a:r>
              <a:rPr lang="en-US" sz="3200" b="1" dirty="0">
                <a:solidFill>
                  <a:prstClr val="black"/>
                </a:solidFill>
                <a:sym typeface="Symbol" pitchFamily="18" charset="2"/>
              </a:rPr>
              <a:t> = (</a:t>
            </a:r>
            <a:r>
              <a:rPr lang="en-US" sz="3200" b="1" dirty="0">
                <a:solidFill>
                  <a:prstClr val="black"/>
                </a:solidFill>
              </a:rPr>
              <a:t>M</a:t>
            </a:r>
            <a:r>
              <a:rPr lang="en-US" sz="3200" b="1" baseline="-25000" dirty="0">
                <a:solidFill>
                  <a:prstClr val="black"/>
                </a:solidFill>
              </a:rPr>
              <a:t>1 </a:t>
            </a:r>
            <a:r>
              <a:rPr lang="en-US" sz="3200" b="1" dirty="0">
                <a:solidFill>
                  <a:prstClr val="black"/>
                </a:solidFill>
              </a:rPr>
              <a:t>* M</a:t>
            </a:r>
            <a:r>
              <a:rPr lang="en-US" sz="3200" b="1" baseline="-25000" dirty="0">
                <a:solidFill>
                  <a:prstClr val="black"/>
                </a:solidFill>
              </a:rPr>
              <a:t>2</a:t>
            </a:r>
            <a:r>
              <a:rPr lang="en-US" sz="3200" b="1" dirty="0">
                <a:solidFill>
                  <a:prstClr val="black"/>
                </a:solidFill>
              </a:rPr>
              <a:t>) </a:t>
            </a:r>
            <a:r>
              <a:rPr lang="ru-RU" sz="3200" b="1" dirty="0">
                <a:solidFill>
                  <a:prstClr val="black"/>
                </a:solidFill>
                <a:latin typeface="Calibri" panose="020F0502020204030204" pitchFamily="34" charset="0"/>
                <a:sym typeface="Symbol" pitchFamily="18" charset="2"/>
              </a:rPr>
              <a:t>· </a:t>
            </a:r>
            <a:r>
              <a:rPr lang="en-US" sz="3200" b="1" dirty="0">
                <a:solidFill>
                  <a:prstClr val="black"/>
                </a:solidFill>
                <a:sym typeface="Symbol" pitchFamily="18" charset="2"/>
              </a:rPr>
              <a:t>10</a:t>
            </a:r>
            <a:r>
              <a:rPr lang="en-US" sz="3200" b="1" baseline="30000" dirty="0">
                <a:solidFill>
                  <a:prstClr val="black"/>
                </a:solidFill>
                <a:sym typeface="Symbol" pitchFamily="18" charset="2"/>
              </a:rPr>
              <a:t>P</a:t>
            </a:r>
            <a:r>
              <a:rPr lang="en-US" sz="3200" b="1" baseline="10000" dirty="0">
                <a:solidFill>
                  <a:prstClr val="black"/>
                </a:solidFill>
                <a:sym typeface="Symbol" pitchFamily="18" charset="2"/>
              </a:rPr>
              <a:t>1 </a:t>
            </a:r>
            <a:r>
              <a:rPr lang="en-US" sz="3200" b="1" baseline="30000" dirty="0">
                <a:solidFill>
                  <a:prstClr val="black"/>
                </a:solidFill>
                <a:sym typeface="Symbol" pitchFamily="18" charset="2"/>
              </a:rPr>
              <a:t>+ P</a:t>
            </a:r>
            <a:r>
              <a:rPr lang="en-US" sz="3200" b="1" baseline="10000" dirty="0">
                <a:solidFill>
                  <a:prstClr val="black"/>
                </a:solidFill>
                <a:sym typeface="Symbol" pitchFamily="18" charset="2"/>
              </a:rPr>
              <a:t>2</a:t>
            </a:r>
            <a:endParaRPr lang="ru-RU" sz="3200" b="1" dirty="0">
              <a:solidFill>
                <a:prstClr val="black"/>
              </a:solidFill>
              <a:sym typeface="Symbol" pitchFamily="18" charset="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151620" y="2672916"/>
            <a:ext cx="73162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  <a:spcBef>
                <a:spcPct val="20000"/>
              </a:spcBef>
              <a:buClr>
                <a:srgbClr val="6EAC1C"/>
              </a:buClr>
              <a:buSzPct val="80000"/>
              <a:tabLst>
                <a:tab pos="1971675" algn="l"/>
                <a:tab pos="2149475" algn="l"/>
              </a:tabLst>
            </a:pPr>
            <a:r>
              <a:rPr lang="en-US" sz="3200" b="1" dirty="0">
                <a:solidFill>
                  <a:prstClr val="black"/>
                </a:solidFill>
              </a:rPr>
              <a:t>M</a:t>
            </a:r>
            <a:r>
              <a:rPr lang="en-US" sz="3200" b="1" baseline="-25000" dirty="0">
                <a:solidFill>
                  <a:prstClr val="black"/>
                </a:solidFill>
              </a:rPr>
              <a:t>1</a:t>
            </a:r>
            <a:r>
              <a:rPr lang="ru-RU" sz="3200" b="1" dirty="0">
                <a:solidFill>
                  <a:prstClr val="black"/>
                </a:solidFill>
              </a:rPr>
              <a:t> </a:t>
            </a:r>
            <a:r>
              <a:rPr lang="ru-RU" sz="3200" b="1" dirty="0">
                <a:solidFill>
                  <a:prstClr val="black"/>
                </a:solidFill>
                <a:latin typeface="Calibri" panose="020F0502020204030204" pitchFamily="34" charset="0"/>
                <a:sym typeface="Symbol" pitchFamily="18" charset="2"/>
              </a:rPr>
              <a:t>· </a:t>
            </a:r>
            <a:r>
              <a:rPr lang="en-US" sz="3200" b="1" dirty="0">
                <a:solidFill>
                  <a:prstClr val="black"/>
                </a:solidFill>
                <a:sym typeface="Symbol" pitchFamily="18" charset="2"/>
              </a:rPr>
              <a:t>10</a:t>
            </a:r>
            <a:r>
              <a:rPr lang="en-US" sz="3200" b="1" baseline="30000" dirty="0">
                <a:solidFill>
                  <a:prstClr val="black"/>
                </a:solidFill>
                <a:sym typeface="Symbol" pitchFamily="18" charset="2"/>
              </a:rPr>
              <a:t>P</a:t>
            </a:r>
            <a:r>
              <a:rPr lang="en-US" sz="3200" b="1" baseline="10000" dirty="0">
                <a:solidFill>
                  <a:prstClr val="black"/>
                </a:solidFill>
                <a:sym typeface="Symbol" pitchFamily="18" charset="2"/>
              </a:rPr>
              <a:t>1</a:t>
            </a:r>
            <a:r>
              <a:rPr lang="en-US" sz="3200" b="1" dirty="0">
                <a:solidFill>
                  <a:prstClr val="black"/>
                </a:solidFill>
                <a:sym typeface="Symbol" pitchFamily="18" charset="2"/>
              </a:rPr>
              <a:t> / (</a:t>
            </a:r>
            <a:r>
              <a:rPr lang="en-US" sz="3200" b="1" dirty="0">
                <a:solidFill>
                  <a:prstClr val="black"/>
                </a:solidFill>
              </a:rPr>
              <a:t>M</a:t>
            </a:r>
            <a:r>
              <a:rPr lang="en-US" sz="3200" b="1" baseline="-25000" dirty="0">
                <a:solidFill>
                  <a:prstClr val="black"/>
                </a:solidFill>
              </a:rPr>
              <a:t>2</a:t>
            </a:r>
            <a:r>
              <a:rPr lang="ru-RU" sz="3200" b="1" dirty="0">
                <a:solidFill>
                  <a:prstClr val="black"/>
                </a:solidFill>
              </a:rPr>
              <a:t> </a:t>
            </a:r>
            <a:r>
              <a:rPr lang="ru-RU" sz="3200" b="1" dirty="0">
                <a:solidFill>
                  <a:prstClr val="black"/>
                </a:solidFill>
                <a:latin typeface="Calibri" panose="020F0502020204030204" pitchFamily="34" charset="0"/>
                <a:sym typeface="Symbol" pitchFamily="18" charset="2"/>
              </a:rPr>
              <a:t>· </a:t>
            </a:r>
            <a:r>
              <a:rPr lang="en-US" sz="3200" b="1" dirty="0">
                <a:solidFill>
                  <a:prstClr val="black"/>
                </a:solidFill>
                <a:sym typeface="Symbol" pitchFamily="18" charset="2"/>
              </a:rPr>
              <a:t>10</a:t>
            </a:r>
            <a:r>
              <a:rPr lang="en-US" sz="3200" b="1" baseline="30000" dirty="0">
                <a:solidFill>
                  <a:prstClr val="black"/>
                </a:solidFill>
                <a:sym typeface="Symbol" pitchFamily="18" charset="2"/>
              </a:rPr>
              <a:t>P</a:t>
            </a:r>
            <a:r>
              <a:rPr lang="en-US" sz="3200" b="1" baseline="10000" dirty="0">
                <a:solidFill>
                  <a:prstClr val="black"/>
                </a:solidFill>
                <a:sym typeface="Symbol" pitchFamily="18" charset="2"/>
              </a:rPr>
              <a:t>2</a:t>
            </a:r>
            <a:r>
              <a:rPr lang="en-US" sz="3200" b="1" dirty="0">
                <a:solidFill>
                  <a:prstClr val="black"/>
                </a:solidFill>
                <a:sym typeface="Symbol" pitchFamily="18" charset="2"/>
              </a:rPr>
              <a:t>) = (</a:t>
            </a:r>
            <a:r>
              <a:rPr lang="en-US" sz="3200" b="1" dirty="0">
                <a:solidFill>
                  <a:prstClr val="black"/>
                </a:solidFill>
              </a:rPr>
              <a:t>M</a:t>
            </a:r>
            <a:r>
              <a:rPr lang="en-US" sz="3200" b="1" baseline="-25000" dirty="0">
                <a:solidFill>
                  <a:prstClr val="black"/>
                </a:solidFill>
              </a:rPr>
              <a:t>1 </a:t>
            </a:r>
            <a:r>
              <a:rPr lang="en-US" sz="3200" b="1" dirty="0">
                <a:solidFill>
                  <a:prstClr val="black"/>
                </a:solidFill>
              </a:rPr>
              <a:t>/ M</a:t>
            </a:r>
            <a:r>
              <a:rPr lang="en-US" sz="3200" b="1" baseline="-25000" dirty="0">
                <a:solidFill>
                  <a:prstClr val="black"/>
                </a:solidFill>
              </a:rPr>
              <a:t>2</a:t>
            </a:r>
            <a:r>
              <a:rPr lang="en-US" sz="3200" b="1" dirty="0">
                <a:solidFill>
                  <a:prstClr val="black"/>
                </a:solidFill>
              </a:rPr>
              <a:t>) </a:t>
            </a:r>
            <a:r>
              <a:rPr lang="ru-RU" sz="3200" b="1" dirty="0">
                <a:solidFill>
                  <a:prstClr val="black"/>
                </a:solidFill>
                <a:latin typeface="Calibri" panose="020F0502020204030204" pitchFamily="34" charset="0"/>
                <a:sym typeface="Symbol" pitchFamily="18" charset="2"/>
              </a:rPr>
              <a:t>· </a:t>
            </a:r>
            <a:r>
              <a:rPr lang="en-US" sz="3200" b="1" dirty="0">
                <a:solidFill>
                  <a:prstClr val="black"/>
                </a:solidFill>
                <a:sym typeface="Symbol" pitchFamily="18" charset="2"/>
              </a:rPr>
              <a:t>10</a:t>
            </a:r>
            <a:r>
              <a:rPr lang="en-US" sz="3200" b="1" baseline="30000" dirty="0">
                <a:solidFill>
                  <a:prstClr val="black"/>
                </a:solidFill>
                <a:sym typeface="Symbol" pitchFamily="18" charset="2"/>
              </a:rPr>
              <a:t>P</a:t>
            </a:r>
            <a:r>
              <a:rPr lang="en-US" sz="3200" b="1" baseline="10000" dirty="0">
                <a:solidFill>
                  <a:prstClr val="black"/>
                </a:solidFill>
                <a:sym typeface="Symbol" pitchFamily="18" charset="2"/>
              </a:rPr>
              <a:t>1 </a:t>
            </a:r>
            <a:r>
              <a:rPr lang="en-US" sz="3200" b="1" baseline="30000" dirty="0">
                <a:solidFill>
                  <a:prstClr val="black"/>
                </a:solidFill>
                <a:sym typeface="Symbol" pitchFamily="18" charset="2"/>
              </a:rPr>
              <a:t>- P</a:t>
            </a:r>
            <a:r>
              <a:rPr lang="en-US" sz="3200" b="1" baseline="10000" dirty="0">
                <a:solidFill>
                  <a:prstClr val="black"/>
                </a:solidFill>
                <a:sym typeface="Symbol" pitchFamily="18" charset="2"/>
              </a:rPr>
              <a:t>2</a:t>
            </a:r>
            <a:endParaRPr lang="ru-RU" sz="3200" b="1" dirty="0">
              <a:solidFill>
                <a:prstClr val="black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361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>
            <a:extLst>
              <a:ext uri="{FF2B5EF4-FFF2-40B4-BE49-F238E27FC236}">
                <a16:creationId xmlns:a16="http://schemas.microsoft.com/office/drawing/2014/main" id="{A2C45794-7DF5-4E8C-8454-7465496DF533}"/>
              </a:ext>
            </a:extLst>
          </p:cNvPr>
          <p:cNvSpPr txBox="1">
            <a:spLocks noChangeArrowheads="1"/>
          </p:cNvSpPr>
          <p:nvPr/>
        </p:nvSpPr>
        <p:spPr>
          <a:xfrm>
            <a:off x="575556" y="1628800"/>
            <a:ext cx="8339393" cy="97210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None/>
              <a:tabLst>
                <a:tab pos="1971675" algn="l"/>
                <a:tab pos="2149475" algn="l"/>
              </a:tabLst>
            </a:pPr>
            <a:r>
              <a:rPr lang="ru-RU" sz="4000" spc="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000</a:t>
            </a:r>
            <a:r>
              <a:rPr lang="ru-RU" sz="4000" spc="200" dirty="0">
                <a:solidFill>
                  <a:schemeClr val="tx1"/>
                </a:solidFill>
                <a:latin typeface="Consolas" panose="020B0609020204030204" pitchFamily="49" charset="0"/>
              </a:rPr>
              <a:t>299792,458123</a:t>
            </a:r>
            <a:r>
              <a:rPr lang="ru-RU" sz="4000" spc="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000</a:t>
            </a:r>
            <a:endParaRPr lang="ru-RU" sz="4000" b="1" spc="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0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23528" y="3662748"/>
            <a:ext cx="8496944" cy="1728192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None/>
              <a:tabLst>
                <a:tab pos="1971675" algn="l"/>
                <a:tab pos="2149475" algn="l"/>
              </a:tabLst>
            </a:pPr>
            <a:r>
              <a:rPr lang="ru-RU" sz="2400" dirty="0"/>
              <a:t>В ней сразу можно выделить: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None/>
              <a:tabLst>
                <a:tab pos="1971675" algn="l"/>
                <a:tab pos="2149475" algn="l"/>
              </a:tabLst>
            </a:pPr>
            <a:r>
              <a:rPr lang="ru-RU" sz="2400" b="1" u="sng" dirty="0"/>
              <a:t>незначащие цифры</a:t>
            </a:r>
            <a:r>
              <a:rPr lang="ru-RU" sz="2400" dirty="0"/>
              <a:t> – лидирующие нули до запятой и концевые нули после запятой. Их можно вообще не указывать.</a:t>
            </a:r>
            <a:endParaRPr lang="ru-RU" sz="2400" b="1" baseline="30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None/>
              <a:tabLst>
                <a:tab pos="1971675" algn="l"/>
                <a:tab pos="2149475" algn="l"/>
              </a:tabLst>
            </a:pPr>
            <a:r>
              <a:rPr lang="ru-RU" sz="2400" b="1" u="sng" dirty="0"/>
              <a:t>значащие цифры</a:t>
            </a:r>
            <a:r>
              <a:rPr lang="ru-RU" sz="2400" dirty="0"/>
              <a:t>  - все остальные</a:t>
            </a:r>
            <a:endParaRPr lang="ru-RU" sz="2400" baseline="30000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CCB86500-22C8-40EB-99B3-A2994142DB54}"/>
              </a:ext>
            </a:extLst>
          </p:cNvPr>
          <p:cNvCxnSpPr/>
          <p:nvPr/>
        </p:nvCxnSpPr>
        <p:spPr>
          <a:xfrm>
            <a:off x="1907704" y="2456892"/>
            <a:ext cx="79208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FBC960D-8276-4F15-B56B-3EAAECB74440}"/>
              </a:ext>
            </a:extLst>
          </p:cNvPr>
          <p:cNvCxnSpPr/>
          <p:nvPr/>
        </p:nvCxnSpPr>
        <p:spPr>
          <a:xfrm>
            <a:off x="6732240" y="2456892"/>
            <a:ext cx="79208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B233D75-0D43-489D-858B-17CABC2D178A}"/>
              </a:ext>
            </a:extLst>
          </p:cNvPr>
          <p:cNvCxnSpPr/>
          <p:nvPr/>
        </p:nvCxnSpPr>
        <p:spPr>
          <a:xfrm>
            <a:off x="2303748" y="2456892"/>
            <a:ext cx="0" cy="972108"/>
          </a:xfrm>
          <a:prstGeom prst="line">
            <a:avLst/>
          </a:prstGeom>
          <a:ln>
            <a:head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A556F282-A334-4895-8DEB-B2744BF11643}"/>
              </a:ext>
            </a:extLst>
          </p:cNvPr>
          <p:cNvCxnSpPr/>
          <p:nvPr/>
        </p:nvCxnSpPr>
        <p:spPr>
          <a:xfrm>
            <a:off x="7128284" y="2456892"/>
            <a:ext cx="0" cy="972108"/>
          </a:xfrm>
          <a:prstGeom prst="line">
            <a:avLst/>
          </a:prstGeom>
          <a:ln>
            <a:head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FECDFF5F-27B6-4CD1-A077-C93F27811229}"/>
              </a:ext>
            </a:extLst>
          </p:cNvPr>
          <p:cNvSpPr txBox="1">
            <a:spLocks/>
          </p:cNvSpPr>
          <p:nvPr/>
        </p:nvSpPr>
        <p:spPr>
          <a:xfrm>
            <a:off x="251520" y="476672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3600" spc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Разряды числа: определения</a:t>
            </a:r>
            <a:endParaRPr lang="ru-RU" altLang="ru-RU" sz="3600" spc="0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B11196BB-3BB8-4FEE-A96C-AC2B706665A7}"/>
              </a:ext>
            </a:extLst>
          </p:cNvPr>
          <p:cNvSpPr/>
          <p:nvPr/>
        </p:nvSpPr>
        <p:spPr>
          <a:xfrm>
            <a:off x="383644" y="2714877"/>
            <a:ext cx="18787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prstClr val="black"/>
                </a:solidFill>
              </a:rPr>
              <a:t>незначащие цифры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862ABC30-76B5-4426-BF74-6FC5DE17B31E}"/>
              </a:ext>
            </a:extLst>
          </p:cNvPr>
          <p:cNvSpPr/>
          <p:nvPr/>
        </p:nvSpPr>
        <p:spPr>
          <a:xfrm>
            <a:off x="7274250" y="2685977"/>
            <a:ext cx="18787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prstClr val="black"/>
                </a:solidFill>
              </a:rPr>
              <a:t>незначащие цифры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endParaRPr lang="ru-RU" dirty="0"/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AEA1D63A-85FB-4C74-A413-93F664E99797}"/>
              </a:ext>
            </a:extLst>
          </p:cNvPr>
          <p:cNvCxnSpPr>
            <a:cxnSpLocks/>
          </p:cNvCxnSpPr>
          <p:nvPr/>
        </p:nvCxnSpPr>
        <p:spPr>
          <a:xfrm>
            <a:off x="2764640" y="2452524"/>
            <a:ext cx="385958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EE3DF2F6-E45B-4049-930D-CA93F3C39809}"/>
              </a:ext>
            </a:extLst>
          </p:cNvPr>
          <p:cNvSpPr/>
          <p:nvPr/>
        </p:nvSpPr>
        <p:spPr>
          <a:xfrm>
            <a:off x="3304709" y="2435828"/>
            <a:ext cx="25345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prstClr val="black"/>
                </a:solidFill>
              </a:rPr>
              <a:t>значащие цифры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702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7432" y="1988840"/>
            <a:ext cx="7827176" cy="431695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b="1" dirty="0">
                <a:solidFill>
                  <a:schemeClr val="accent2"/>
                </a:solidFill>
              </a:rPr>
              <a:t>Ошибки</a:t>
            </a:r>
            <a:r>
              <a:rPr lang="ru-RU" sz="2400" b="1" dirty="0">
                <a:solidFill>
                  <a:srgbClr val="C00000"/>
                </a:solidFill>
              </a:rPr>
              <a:t> </a:t>
            </a:r>
            <a:r>
              <a:rPr lang="ru-RU" sz="2400" b="1" dirty="0">
                <a:solidFill>
                  <a:schemeClr val="accent2"/>
                </a:solidFill>
              </a:rPr>
              <a:t>округления</a:t>
            </a:r>
            <a:r>
              <a:rPr lang="ru-RU" sz="2400" b="1" dirty="0">
                <a:solidFill>
                  <a:srgbClr val="C00000"/>
                </a:solidFill>
              </a:rPr>
              <a:t> </a:t>
            </a:r>
            <a:r>
              <a:rPr lang="ru-RU" sz="2400" dirty="0"/>
              <a:t>(3 разряда мантиссы, 2 - порядка):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/>
              <a:t>			</a:t>
            </a:r>
            <a:r>
              <a:rPr lang="ru-RU" sz="2400" dirty="0"/>
              <a:t>7.65 </a:t>
            </a:r>
            <a:r>
              <a:rPr lang="ru-RU" sz="2400" baseline="30000" dirty="0"/>
              <a:t>. </a:t>
            </a:r>
            <a:r>
              <a:rPr lang="ru-RU" sz="2400" dirty="0"/>
              <a:t>10</a:t>
            </a:r>
            <a:r>
              <a:rPr lang="ru-RU" sz="2400" baseline="30000" dirty="0"/>
              <a:t>02</a:t>
            </a:r>
            <a:r>
              <a:rPr lang="ru-RU" sz="2400" dirty="0"/>
              <a:t> * 2.61 </a:t>
            </a:r>
            <a:r>
              <a:rPr lang="ru-RU" sz="2400" baseline="30000" dirty="0"/>
              <a:t>. </a:t>
            </a:r>
            <a:r>
              <a:rPr lang="ru-RU" sz="2400" dirty="0"/>
              <a:t>10</a:t>
            </a:r>
            <a:r>
              <a:rPr lang="ru-RU" sz="2400" baseline="30000" dirty="0"/>
              <a:t>05 </a:t>
            </a:r>
            <a:r>
              <a:rPr lang="ru-RU" sz="2400" dirty="0"/>
              <a:t>= 19.9665</a:t>
            </a:r>
            <a:r>
              <a:rPr lang="ru-RU" sz="2400" baseline="30000" dirty="0"/>
              <a:t>.</a:t>
            </a:r>
            <a:r>
              <a:rPr lang="ru-RU" sz="2400" dirty="0"/>
              <a:t>10</a:t>
            </a:r>
            <a:r>
              <a:rPr lang="ru-RU" sz="2400" baseline="30000" dirty="0"/>
              <a:t>07</a:t>
            </a:r>
            <a:r>
              <a:rPr lang="ru-RU" sz="2400" dirty="0"/>
              <a:t> = 2.00</a:t>
            </a:r>
            <a:r>
              <a:rPr lang="ru-RU" sz="2400" baseline="30000" dirty="0"/>
              <a:t>.</a:t>
            </a:r>
            <a:r>
              <a:rPr lang="ru-RU" sz="2400" dirty="0"/>
              <a:t>10</a:t>
            </a:r>
            <a:r>
              <a:rPr lang="ru-RU" sz="2400" baseline="30000" dirty="0"/>
              <a:t>08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b="1" dirty="0">
                <a:solidFill>
                  <a:schemeClr val="accent2"/>
                </a:solidFill>
              </a:rPr>
              <a:t>Переполнение</a:t>
            </a:r>
            <a:r>
              <a:rPr lang="ru-RU" sz="2400" b="1" dirty="0">
                <a:solidFill>
                  <a:srgbClr val="C00000"/>
                </a:solidFill>
              </a:rPr>
              <a:t> </a:t>
            </a:r>
            <a:r>
              <a:rPr lang="ru-RU" sz="2400" dirty="0"/>
              <a:t>(</a:t>
            </a:r>
            <a:r>
              <a:rPr lang="ru-RU" sz="2400" dirty="0" err="1"/>
              <a:t>Overflow</a:t>
            </a:r>
            <a:r>
              <a:rPr lang="ru-RU" sz="2400" dirty="0"/>
              <a:t>):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/>
              <a:t>		</a:t>
            </a:r>
            <a:r>
              <a:rPr lang="ru-RU" sz="2400" dirty="0"/>
              <a:t>	8</a:t>
            </a:r>
            <a:r>
              <a:rPr lang="en-US" sz="2400" dirty="0"/>
              <a:t>.</a:t>
            </a:r>
            <a:r>
              <a:rPr lang="ru-RU" sz="2400" dirty="0"/>
              <a:t>23 </a:t>
            </a:r>
            <a:r>
              <a:rPr lang="ru-RU" sz="2400" baseline="30000" dirty="0"/>
              <a:t>. </a:t>
            </a:r>
            <a:r>
              <a:rPr lang="ru-RU" sz="2400" dirty="0"/>
              <a:t>10</a:t>
            </a:r>
            <a:r>
              <a:rPr lang="ru-RU" sz="2400" baseline="30000" dirty="0"/>
              <a:t>46 </a:t>
            </a:r>
            <a:r>
              <a:rPr lang="ru-RU" sz="2400" dirty="0"/>
              <a:t>*</a:t>
            </a:r>
            <a:r>
              <a:rPr lang="ru-RU" sz="2400" baseline="30000" dirty="0"/>
              <a:t> </a:t>
            </a:r>
            <a:r>
              <a:rPr lang="en-US" sz="2400" dirty="0"/>
              <a:t>1</a:t>
            </a:r>
            <a:r>
              <a:rPr lang="ru-RU" sz="2400" dirty="0"/>
              <a:t>.01 </a:t>
            </a:r>
            <a:r>
              <a:rPr lang="ru-RU" sz="2400" baseline="30000" dirty="0"/>
              <a:t>. </a:t>
            </a:r>
            <a:r>
              <a:rPr lang="ru-RU" sz="2400" dirty="0"/>
              <a:t>10</a:t>
            </a:r>
            <a:r>
              <a:rPr lang="ru-RU" sz="2400" baseline="30000" dirty="0"/>
              <a:t>65</a:t>
            </a:r>
            <a:r>
              <a:rPr lang="ru-RU" sz="2400" dirty="0"/>
              <a:t> = 8.3123</a:t>
            </a:r>
            <a:r>
              <a:rPr lang="ru-RU" sz="2400" baseline="30000" dirty="0"/>
              <a:t>.</a:t>
            </a:r>
            <a:r>
              <a:rPr lang="ru-RU" sz="2400" dirty="0"/>
              <a:t>10</a:t>
            </a:r>
            <a:r>
              <a:rPr lang="en-US" sz="2400" b="1" baseline="30000" dirty="0">
                <a:solidFill>
                  <a:srgbClr val="C00000"/>
                </a:solidFill>
              </a:rPr>
              <a:t>XX</a:t>
            </a:r>
            <a:endParaRPr lang="ru-RU" sz="2400" b="1" baseline="30000" dirty="0">
              <a:solidFill>
                <a:srgbClr val="C00000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b="1" dirty="0">
                <a:solidFill>
                  <a:schemeClr val="accent2"/>
                </a:solidFill>
              </a:rPr>
              <a:t>Потеря</a:t>
            </a:r>
            <a:r>
              <a:rPr lang="ru-RU" sz="2400" b="1" dirty="0">
                <a:solidFill>
                  <a:srgbClr val="C00000"/>
                </a:solidFill>
              </a:rPr>
              <a:t> </a:t>
            </a:r>
            <a:r>
              <a:rPr lang="ru-RU" sz="2400" b="1" dirty="0">
                <a:solidFill>
                  <a:schemeClr val="accent2"/>
                </a:solidFill>
              </a:rPr>
              <a:t>порядка</a:t>
            </a:r>
            <a:r>
              <a:rPr lang="ru-RU" sz="2400" b="1" dirty="0">
                <a:solidFill>
                  <a:srgbClr val="C00000"/>
                </a:solidFill>
              </a:rPr>
              <a:t> </a:t>
            </a:r>
            <a:r>
              <a:rPr lang="ru-RU" sz="2400" dirty="0"/>
              <a:t>(</a:t>
            </a:r>
            <a:r>
              <a:rPr lang="ru-RU" sz="2400" dirty="0" err="1"/>
              <a:t>Underflow</a:t>
            </a:r>
            <a:r>
              <a:rPr lang="ru-RU" sz="2400" dirty="0"/>
              <a:t>):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/>
              <a:t>		</a:t>
            </a:r>
            <a:r>
              <a:rPr lang="ru-RU" sz="2400" dirty="0"/>
              <a:t>	4</a:t>
            </a:r>
            <a:r>
              <a:rPr lang="en-US" sz="2400" dirty="0"/>
              <a:t>.</a:t>
            </a:r>
            <a:r>
              <a:rPr lang="ru-RU" sz="2400" dirty="0"/>
              <a:t>25</a:t>
            </a:r>
            <a:r>
              <a:rPr lang="ru-RU" sz="2400" baseline="30000" dirty="0"/>
              <a:t>.</a:t>
            </a:r>
            <a:r>
              <a:rPr lang="ru-RU" sz="2400" dirty="0"/>
              <a:t>10</a:t>
            </a:r>
            <a:r>
              <a:rPr lang="ru-RU" sz="2400" baseline="30000" dirty="0"/>
              <a:t>-27</a:t>
            </a:r>
            <a:r>
              <a:rPr lang="ru-RU" sz="2400" dirty="0"/>
              <a:t>/ 5</a:t>
            </a:r>
            <a:r>
              <a:rPr lang="en-US" sz="2400" dirty="0"/>
              <a:t>.</a:t>
            </a:r>
            <a:r>
              <a:rPr lang="ru-RU" sz="2400" dirty="0"/>
              <a:t>61</a:t>
            </a:r>
            <a:r>
              <a:rPr lang="ru-RU" sz="2400" baseline="30000" dirty="0"/>
              <a:t>.</a:t>
            </a:r>
            <a:r>
              <a:rPr lang="ru-RU" sz="2400" dirty="0"/>
              <a:t>10</a:t>
            </a:r>
            <a:r>
              <a:rPr lang="ru-RU" sz="2400" baseline="30000" dirty="0"/>
              <a:t>78</a:t>
            </a:r>
            <a:r>
              <a:rPr lang="ru-RU" sz="2400" dirty="0"/>
              <a:t> = 7</a:t>
            </a:r>
            <a:r>
              <a:rPr lang="en-US" sz="2400" dirty="0"/>
              <a:t>.</a:t>
            </a:r>
            <a:r>
              <a:rPr lang="ru-RU" sz="2400" dirty="0"/>
              <a:t>57575...</a:t>
            </a:r>
            <a:r>
              <a:rPr lang="ru-RU" sz="2400" baseline="30000" dirty="0"/>
              <a:t>.</a:t>
            </a:r>
            <a:r>
              <a:rPr lang="ru-RU" sz="2400" dirty="0"/>
              <a:t>10</a:t>
            </a:r>
            <a:r>
              <a:rPr lang="ru-RU" sz="2400" baseline="30000" dirty="0"/>
              <a:t>-10</a:t>
            </a:r>
            <a:r>
              <a:rPr lang="en-US" sz="2400" baseline="30000" dirty="0"/>
              <a:t>6</a:t>
            </a:r>
            <a:r>
              <a:rPr lang="ru-RU" sz="2400" dirty="0"/>
              <a:t> = 0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b="1" dirty="0">
                <a:solidFill>
                  <a:schemeClr val="accent2"/>
                </a:solidFill>
              </a:rPr>
              <a:t>Катастрофическая</a:t>
            </a:r>
            <a:r>
              <a:rPr lang="ru-RU" sz="2400" b="1" dirty="0">
                <a:solidFill>
                  <a:srgbClr val="C00000"/>
                </a:solidFill>
              </a:rPr>
              <a:t> </a:t>
            </a:r>
            <a:r>
              <a:rPr lang="ru-RU" sz="2400" b="1" dirty="0">
                <a:solidFill>
                  <a:schemeClr val="accent2"/>
                </a:solidFill>
              </a:rPr>
              <a:t>потеря</a:t>
            </a:r>
            <a:r>
              <a:rPr lang="ru-RU" sz="2400" b="1" dirty="0">
                <a:solidFill>
                  <a:srgbClr val="C00000"/>
                </a:solidFill>
              </a:rPr>
              <a:t> </a:t>
            </a:r>
            <a:r>
              <a:rPr lang="ru-RU" sz="2400" b="1" dirty="0">
                <a:solidFill>
                  <a:schemeClr val="accent2"/>
                </a:solidFill>
              </a:rPr>
              <a:t>порядка</a:t>
            </a:r>
            <a:r>
              <a:rPr lang="ru-RU" sz="2400" b="1" dirty="0">
                <a:solidFill>
                  <a:srgbClr val="C00000"/>
                </a:solidFill>
              </a:rPr>
              <a:t>: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/>
              <a:t>			   </a:t>
            </a:r>
            <a:r>
              <a:rPr lang="ru-RU" sz="2400" dirty="0"/>
              <a:t>4</a:t>
            </a:r>
            <a:r>
              <a:rPr lang="en-US" sz="2400" dirty="0"/>
              <a:t>.</a:t>
            </a:r>
            <a:r>
              <a:rPr lang="ru-RU" sz="2400" dirty="0"/>
              <a:t>25</a:t>
            </a:r>
            <a:r>
              <a:rPr lang="ru-RU" sz="2400" baseline="30000" dirty="0"/>
              <a:t>.</a:t>
            </a:r>
            <a:r>
              <a:rPr lang="ru-RU" sz="2400" dirty="0"/>
              <a:t>10</a:t>
            </a:r>
            <a:r>
              <a:rPr lang="ru-RU" sz="2400" baseline="30000" dirty="0"/>
              <a:t>-27</a:t>
            </a:r>
            <a:r>
              <a:rPr lang="ru-RU" sz="2400" dirty="0"/>
              <a:t> / 5</a:t>
            </a:r>
            <a:r>
              <a:rPr lang="en-US" sz="2400" dirty="0"/>
              <a:t>.</a:t>
            </a:r>
            <a:r>
              <a:rPr lang="ru-RU" sz="2400" dirty="0"/>
              <a:t>61</a:t>
            </a:r>
            <a:r>
              <a:rPr lang="ru-RU" sz="2400" baseline="30000" dirty="0"/>
              <a:t>.</a:t>
            </a:r>
            <a:r>
              <a:rPr lang="ru-RU" sz="2400" dirty="0"/>
              <a:t>10</a:t>
            </a:r>
            <a:r>
              <a:rPr lang="ru-RU" sz="2400" baseline="30000" dirty="0"/>
              <a:t>78</a:t>
            </a:r>
            <a:r>
              <a:rPr lang="ru-RU" sz="2400" dirty="0"/>
              <a:t> </a:t>
            </a:r>
            <a:r>
              <a:rPr lang="ru-RU" sz="2400" baseline="30000" dirty="0"/>
              <a:t>. </a:t>
            </a:r>
            <a:r>
              <a:rPr lang="ru-RU" sz="2400" dirty="0"/>
              <a:t>2</a:t>
            </a:r>
            <a:r>
              <a:rPr lang="en-US" sz="2400" dirty="0"/>
              <a:t>.</a:t>
            </a:r>
            <a:r>
              <a:rPr lang="ru-RU" sz="2400" dirty="0"/>
              <a:t>00</a:t>
            </a:r>
            <a:r>
              <a:rPr lang="ru-RU" sz="2400" baseline="30000" dirty="0"/>
              <a:t>.</a:t>
            </a:r>
            <a:r>
              <a:rPr lang="ru-RU" sz="2400" dirty="0"/>
              <a:t>10</a:t>
            </a:r>
            <a:r>
              <a:rPr lang="ru-RU" sz="2400" baseline="30000" dirty="0"/>
              <a:t>87</a:t>
            </a:r>
            <a:r>
              <a:rPr lang="ru-RU" sz="2400" dirty="0"/>
              <a:t> =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			= 7</a:t>
            </a:r>
            <a:r>
              <a:rPr lang="en-US" sz="2400" dirty="0"/>
              <a:t>.</a:t>
            </a:r>
            <a:r>
              <a:rPr lang="ru-RU" sz="2400" dirty="0"/>
              <a:t>57575... </a:t>
            </a:r>
            <a:r>
              <a:rPr lang="ru-RU" sz="2400" baseline="30000" dirty="0"/>
              <a:t>. </a:t>
            </a:r>
            <a:r>
              <a:rPr lang="ru-RU" sz="2400" dirty="0"/>
              <a:t>10</a:t>
            </a:r>
            <a:r>
              <a:rPr lang="ru-RU" sz="2400" baseline="30000" dirty="0"/>
              <a:t>-10</a:t>
            </a:r>
            <a:r>
              <a:rPr lang="en-US" sz="2400" baseline="30000" dirty="0"/>
              <a:t>6</a:t>
            </a:r>
            <a:r>
              <a:rPr lang="ru-RU" sz="2400" dirty="0"/>
              <a:t> (= 0)</a:t>
            </a:r>
            <a:r>
              <a:rPr lang="ru-RU" sz="2400" baseline="30000" dirty="0"/>
              <a:t> .</a:t>
            </a:r>
            <a:r>
              <a:rPr lang="ru-RU" sz="2400" dirty="0"/>
              <a:t> 2</a:t>
            </a:r>
            <a:r>
              <a:rPr lang="en-US" sz="2400" dirty="0"/>
              <a:t>.</a:t>
            </a:r>
            <a:r>
              <a:rPr lang="ru-RU" sz="2400" dirty="0"/>
              <a:t>00</a:t>
            </a:r>
            <a:r>
              <a:rPr lang="ru-RU" sz="2400" baseline="30000" dirty="0"/>
              <a:t>.</a:t>
            </a:r>
            <a:r>
              <a:rPr lang="ru-RU" sz="2400" dirty="0"/>
              <a:t>10</a:t>
            </a:r>
            <a:r>
              <a:rPr lang="ru-RU" sz="2400" baseline="30000" dirty="0"/>
              <a:t>87</a:t>
            </a:r>
            <a:r>
              <a:rPr lang="ru-RU" sz="2400" dirty="0"/>
              <a:t> = 0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			   (вместо 1</a:t>
            </a:r>
            <a:r>
              <a:rPr lang="en-US" sz="2400" dirty="0"/>
              <a:t>.</a:t>
            </a:r>
            <a:r>
              <a:rPr lang="ru-RU" sz="2400" dirty="0"/>
              <a:t>515151</a:t>
            </a:r>
            <a:r>
              <a:rPr lang="ru-RU" sz="2400" baseline="30000" dirty="0"/>
              <a:t>.</a:t>
            </a:r>
            <a:r>
              <a:rPr lang="ru-RU" sz="2400" dirty="0"/>
              <a:t>10</a:t>
            </a:r>
            <a:r>
              <a:rPr lang="ru-RU" sz="2400" baseline="30000" dirty="0"/>
              <a:t>-1</a:t>
            </a:r>
            <a:r>
              <a:rPr lang="en-US" sz="2400" baseline="30000" dirty="0"/>
              <a:t>8</a:t>
            </a:r>
            <a:r>
              <a:rPr lang="ru-RU" sz="2400" baseline="30000" dirty="0"/>
              <a:t> </a:t>
            </a:r>
            <a:r>
              <a:rPr lang="ru-RU" sz="2400" dirty="0"/>
              <a:t>= 1</a:t>
            </a:r>
            <a:r>
              <a:rPr lang="en-US" sz="2400" dirty="0"/>
              <a:t>.</a:t>
            </a:r>
            <a:r>
              <a:rPr lang="ru-RU" sz="2400" dirty="0"/>
              <a:t>52</a:t>
            </a:r>
            <a:r>
              <a:rPr lang="ru-RU" sz="2400" baseline="30000" dirty="0"/>
              <a:t>.</a:t>
            </a:r>
            <a:r>
              <a:rPr lang="ru-RU" sz="2400" dirty="0"/>
              <a:t>10</a:t>
            </a:r>
            <a:r>
              <a:rPr lang="ru-RU" sz="2400" baseline="30000" dirty="0"/>
              <a:t>-1</a:t>
            </a:r>
            <a:r>
              <a:rPr lang="en-US" sz="2400" baseline="30000" dirty="0"/>
              <a:t>8</a:t>
            </a:r>
            <a:r>
              <a:rPr lang="ru-RU" sz="2400" dirty="0"/>
              <a:t>)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9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51520" y="476672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вещественных</a:t>
            </a:r>
            <a:r>
              <a:rPr lang="ru-RU" altLang="ru-RU" sz="2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  <a:p>
            <a:pPr lvl="0" algn="ctr" defTabSz="457200">
              <a:lnSpc>
                <a:spcPct val="100000"/>
              </a:lnSpc>
              <a:spcBef>
                <a:spcPts val="0"/>
              </a:spcBef>
            </a:pP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Ошибки при умножении и делении</a:t>
            </a:r>
          </a:p>
        </p:txBody>
      </p:sp>
    </p:spTree>
    <p:extLst>
      <p:ext uri="{BB962C8B-B14F-4D97-AF65-F5344CB8AC3E}">
        <p14:creationId xmlns:p14="http://schemas.microsoft.com/office/powerpoint/2010/main" val="241147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412776"/>
                <a:ext cx="8496944" cy="267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±</m:t>
                          </m:r>
                          <m:r>
                            <a:rPr lang="en-US" sz="2400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sz="2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ctrlPr>
                            <a:rPr lang="el-G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±</m:t>
                          </m:r>
                          <m:r>
                            <a:rPr lang="en-US" sz="2400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sz="2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±</m:t>
                      </m:r>
                      <m:r>
                        <m:rPr>
                          <m:nor/>
                        </m:rPr>
                        <a:rPr lang="en-US" sz="2400" b="0" i="0" dirty="0" smtClean="0"/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2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2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sz="2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𝐴𝐵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±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ru-RU" sz="2400" dirty="0"/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12776"/>
                <a:ext cx="8496944" cy="26781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Прямая со стрелкой 18"/>
          <p:cNvCxnSpPr>
            <a:stCxn id="11" idx="0"/>
          </p:cNvCxnSpPr>
          <p:nvPr/>
        </p:nvCxnSpPr>
        <p:spPr>
          <a:xfrm flipV="1">
            <a:off x="2123728" y="3068960"/>
            <a:ext cx="1332148" cy="720080"/>
          </a:xfrm>
          <a:prstGeom prst="straightConnector1">
            <a:avLst/>
          </a:prstGeom>
          <a:ln w="381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7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  <p:grpSp>
        <p:nvGrpSpPr>
          <p:cNvPr id="7" name="Группа 6"/>
          <p:cNvGrpSpPr/>
          <p:nvPr/>
        </p:nvGrpSpPr>
        <p:grpSpPr>
          <a:xfrm>
            <a:off x="3527884" y="2168860"/>
            <a:ext cx="684076" cy="1080120"/>
            <a:chOff x="7020272" y="2384884"/>
            <a:chExt cx="684076" cy="1080120"/>
          </a:xfrm>
        </p:grpSpPr>
        <p:cxnSp>
          <p:nvCxnSpPr>
            <p:cNvPr id="4" name="Прямая соединительная линия 3"/>
            <p:cNvCxnSpPr/>
            <p:nvPr/>
          </p:nvCxnSpPr>
          <p:spPr>
            <a:xfrm>
              <a:off x="7020272" y="2384884"/>
              <a:ext cx="684076" cy="108012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H="1">
              <a:off x="7020272" y="2384884"/>
              <a:ext cx="684076" cy="108012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Скругленный прямоугольник 10"/>
              <p:cNvSpPr/>
              <p:nvPr/>
            </p:nvSpPr>
            <p:spPr>
              <a:xfrm>
                <a:off x="251520" y="3789040"/>
                <a:ext cx="3744416" cy="2448272"/>
              </a:xfrm>
              <a:prstGeom prst="round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−14</m:t>
                          </m:r>
                        </m:sup>
                      </m:sSup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≪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ru-RU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=&gt; </a:t>
                </a:r>
                <a:r>
                  <a:rPr lang="ru-RU" sz="2800" dirty="0">
                    <a:solidFill>
                      <a:schemeClr val="tx1"/>
                    </a:solidFill>
                  </a:rPr>
                  <a:t>пренебрегаем</a:t>
                </a:r>
              </a:p>
            </p:txBody>
          </p:sp>
        </mc:Choice>
        <mc:Fallback xmlns="">
          <p:sp>
            <p:nvSpPr>
              <p:cNvPr id="11" name="Скругленный 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789040"/>
                <a:ext cx="3744416" cy="2448272"/>
              </a:xfrm>
              <a:prstGeom prst="roundRect">
                <a:avLst/>
              </a:prstGeom>
              <a:blipFill rotWithShape="0">
                <a:blip r:embed="rId4"/>
                <a:stretch>
                  <a:fillRect b="-2217"/>
                </a:stretch>
              </a:blipFill>
              <a:ln w="317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Скругленный прямоугольник 20"/>
          <p:cNvSpPr/>
          <p:nvPr/>
        </p:nvSpPr>
        <p:spPr>
          <a:xfrm>
            <a:off x="4031940" y="3897052"/>
            <a:ext cx="4860540" cy="2268252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>
              <a:spcAft>
                <a:spcPts val="1200"/>
              </a:spcAft>
            </a:pPr>
            <a:r>
              <a:rPr lang="ru-RU" sz="2800" dirty="0">
                <a:solidFill>
                  <a:schemeClr val="tx1"/>
                </a:solidFill>
              </a:rPr>
              <a:t>Итого: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при умножении/делении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относительные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ru-RU" sz="2800" dirty="0">
                <a:solidFill>
                  <a:schemeClr val="tx1"/>
                </a:solidFill>
              </a:rPr>
              <a:t>погрешности складываются.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3851920" y="2132856"/>
                <a:ext cx="4831698" cy="10468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𝐴𝐵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±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132856"/>
                <a:ext cx="4831698" cy="104689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Заголовок 1"/>
          <p:cNvSpPr txBox="1">
            <a:spLocks/>
          </p:cNvSpPr>
          <p:nvPr/>
        </p:nvSpPr>
        <p:spPr>
          <a:xfrm>
            <a:off x="251520" y="476672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вещественных</a:t>
            </a:r>
            <a:r>
              <a:rPr lang="ru-RU" altLang="ru-RU" sz="2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  <a:p>
            <a:pPr lvl="0" algn="ctr" defTabSz="457200">
              <a:lnSpc>
                <a:spcPct val="100000"/>
              </a:lnSpc>
              <a:spcBef>
                <a:spcPts val="0"/>
              </a:spcBef>
            </a:pP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Ошибки при умножении и делении</a:t>
            </a:r>
          </a:p>
        </p:txBody>
      </p:sp>
    </p:spTree>
    <p:extLst>
      <p:ext uri="{BB962C8B-B14F-4D97-AF65-F5344CB8AC3E}">
        <p14:creationId xmlns:p14="http://schemas.microsoft.com/office/powerpoint/2010/main" val="242654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6255" y="3572426"/>
            <a:ext cx="884711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R = </a:t>
            </a:r>
            <a:r>
              <a:rPr lang="en-US" sz="2800" b="1" dirty="0">
                <a:solidFill>
                  <a:schemeClr val="bg1"/>
                </a:solidFill>
              </a:rPr>
              <a:t>s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(1 + </a:t>
            </a:r>
            <a:r>
              <a:rPr lang="pt-BR" sz="2800" b="1" dirty="0">
                <a:solidFill>
                  <a:schemeClr val="bg1"/>
                </a:solidFill>
              </a:rPr>
              <a:t>M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 </a:t>
            </a:r>
            <a:r>
              <a:rPr lang="pt-BR" sz="2800" baseline="30000" dirty="0">
                <a:solidFill>
                  <a:schemeClr val="bg1"/>
                </a:solidFill>
              </a:rPr>
              <a:t>-23</a:t>
            </a:r>
            <a:r>
              <a:rPr lang="pt-BR" sz="2800" dirty="0">
                <a:solidFill>
                  <a:schemeClr val="bg1"/>
                </a:solidFill>
              </a:rPr>
              <a:t>)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 </a:t>
            </a:r>
            <a:r>
              <a:rPr lang="pt-BR" sz="2800" b="1" baseline="30000" dirty="0">
                <a:solidFill>
                  <a:schemeClr val="bg1"/>
                </a:solidFill>
              </a:rPr>
              <a:t>P</a:t>
            </a:r>
            <a:r>
              <a:rPr lang="pt-BR" sz="2800" baseline="30000" dirty="0">
                <a:solidFill>
                  <a:schemeClr val="bg1"/>
                </a:solidFill>
              </a:rPr>
              <a:t> – 127 </a:t>
            </a:r>
            <a:r>
              <a:rPr lang="pt-BR" sz="2800" dirty="0">
                <a:solidFill>
                  <a:schemeClr val="bg1"/>
                </a:solidFill>
              </a:rPr>
              <a:t>=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1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(1 + 1000000000000000000000</a:t>
            </a:r>
            <a:r>
              <a:rPr lang="pt-BR" sz="2800" baseline="-25000" dirty="0">
                <a:solidFill>
                  <a:schemeClr val="bg1"/>
                </a:solidFill>
              </a:rPr>
              <a:t>2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 </a:t>
            </a:r>
            <a:r>
              <a:rPr lang="pt-BR" sz="2800" baseline="30000" dirty="0">
                <a:solidFill>
                  <a:schemeClr val="bg1"/>
                </a:solidFill>
              </a:rPr>
              <a:t>-23</a:t>
            </a:r>
            <a:r>
              <a:rPr lang="pt-BR" baseline="30000" dirty="0">
                <a:solidFill>
                  <a:schemeClr val="bg1"/>
                </a:solidFill>
              </a:rPr>
              <a:t>10</a:t>
            </a:r>
            <a:r>
              <a:rPr lang="pt-BR" sz="2800" dirty="0">
                <a:solidFill>
                  <a:schemeClr val="bg1"/>
                </a:solidFill>
              </a:rPr>
              <a:t>)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 </a:t>
            </a:r>
            <a:r>
              <a:rPr lang="pt-BR" sz="2800" baseline="30000" dirty="0">
                <a:solidFill>
                  <a:schemeClr val="bg1"/>
                </a:solidFill>
              </a:rPr>
              <a:t>1111100</a:t>
            </a:r>
            <a:r>
              <a:rPr lang="pt-BR" baseline="30000" dirty="0">
                <a:solidFill>
                  <a:schemeClr val="bg1"/>
                </a:solidFill>
              </a:rPr>
              <a:t>2</a:t>
            </a:r>
            <a:r>
              <a:rPr lang="pt-BR" sz="2800" baseline="30000" dirty="0">
                <a:solidFill>
                  <a:schemeClr val="bg1"/>
                </a:solidFill>
              </a:rPr>
              <a:t> - 127</a:t>
            </a:r>
            <a:r>
              <a:rPr lang="pt-BR" baseline="30000" dirty="0">
                <a:solidFill>
                  <a:schemeClr val="bg1"/>
                </a:solidFill>
              </a:rPr>
              <a:t>10</a:t>
            </a:r>
            <a:r>
              <a:rPr lang="pt-BR" sz="2800" baseline="30000" dirty="0">
                <a:solidFill>
                  <a:schemeClr val="bg1"/>
                </a:solidFill>
              </a:rPr>
              <a:t> </a:t>
            </a:r>
            <a:r>
              <a:rPr lang="pt-BR" sz="2800" dirty="0">
                <a:solidFill>
                  <a:schemeClr val="bg1"/>
                </a:solidFill>
              </a:rPr>
              <a:t>=</a:t>
            </a:r>
            <a:endParaRPr lang="en-US" sz="2800" baseline="30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1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(1 + 0.25)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 </a:t>
            </a:r>
            <a:r>
              <a:rPr lang="pt-BR" sz="2800" baseline="30000" dirty="0">
                <a:solidFill>
                  <a:schemeClr val="bg1"/>
                </a:solidFill>
              </a:rPr>
              <a:t>124 - 127 </a:t>
            </a:r>
            <a:r>
              <a:rPr lang="pt-BR" sz="2800" dirty="0">
                <a:solidFill>
                  <a:schemeClr val="bg1"/>
                </a:solidFill>
              </a:rPr>
              <a:t>= 1.25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</a:t>
            </a:r>
            <a:r>
              <a:rPr lang="pt-BR" sz="2800" baseline="30000" dirty="0">
                <a:solidFill>
                  <a:schemeClr val="bg1"/>
                </a:solidFill>
              </a:rPr>
              <a:t>-3 </a:t>
            </a:r>
            <a:r>
              <a:rPr lang="ru-RU" sz="2800" dirty="0">
                <a:solidFill>
                  <a:schemeClr val="bg1"/>
                </a:solidFill>
              </a:rPr>
              <a:t>= 0,15625</a:t>
            </a:r>
          </a:p>
          <a:p>
            <a:pPr algn="ctr">
              <a:lnSpc>
                <a:spcPct val="150000"/>
              </a:lnSpc>
            </a:pPr>
            <a:endParaRPr lang="pt-BR" sz="28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43508" y="1520788"/>
                <a:ext cx="8856984" cy="3877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ru-RU" sz="2400" dirty="0"/>
                  <a:t>Пусть </a:t>
                </a:r>
                <a:r>
                  <a:rPr lang="en-US" sz="2400" dirty="0"/>
                  <a:t>A = 1</a:t>
                </a:r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400" dirty="0"/>
                  <a:t>A</a:t>
                </a:r>
                <a:r>
                  <a:rPr lang="ru-RU" sz="2400" baseline="-25000" dirty="0"/>
                  <a:t>+</a:t>
                </a:r>
                <a:r>
                  <a:rPr lang="en-US" sz="2400" b="1" dirty="0"/>
                  <a:t> </a:t>
                </a:r>
                <a:r>
                  <a:rPr lang="en-US" sz="2400" dirty="0"/>
                  <a:t>= </a:t>
                </a:r>
                <a:r>
                  <a:rPr lang="ru-RU" sz="2400" dirty="0"/>
                  <a:t>+</a:t>
                </a:r>
                <a:r>
                  <a:rPr lang="en-US" sz="2400" dirty="0"/>
                  <a:t>2</a:t>
                </a:r>
                <a:r>
                  <a:rPr lang="en-US" sz="2400" baseline="30000" dirty="0"/>
                  <a:t>-24</a:t>
                </a:r>
                <a:endParaRPr lang="ru-RU" sz="2400" dirty="0"/>
              </a:p>
              <a:p>
                <a:pPr>
                  <a:spcAft>
                    <a:spcPts val="1200"/>
                  </a:spcAft>
                </a:pPr>
                <a:r>
                  <a:rPr lang="ru-RU" sz="2400" dirty="0"/>
                  <a:t>При представлении чисел в формате </a:t>
                </a:r>
                <a:r>
                  <a:rPr lang="en-US" sz="2400" dirty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float</a:t>
                </a:r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, </a:t>
                </a:r>
                <a:r>
                  <a:rPr lang="ru-RU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погрешность в большую и в меньшую сторону будет отличаться для некоторых чисел.</a:t>
                </a:r>
                <a:br>
                  <a:rPr lang="ru-RU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</a:br>
                <a:r>
                  <a:rPr lang="ru-RU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Чему равна погрешность в меньшую сторону для числа </a:t>
                </a:r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</a:t>
                </a:r>
                <a:r>
                  <a:rPr lang="ru-RU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?</a:t>
                </a:r>
                <a:endParaRPr lang="ru-RU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ru-RU" sz="2400" dirty="0"/>
                  <a:t>Ответ: для представления ближайшего меньшего чем </a:t>
                </a:r>
                <a:r>
                  <a:rPr lang="en-US" sz="2400" dirty="0"/>
                  <a:t>A=1 </a:t>
                </a:r>
                <a:r>
                  <a:rPr lang="ru-RU" sz="2400" dirty="0"/>
                  <a:t>числа придётся уменьшать порядок числа </a:t>
                </a:r>
                <a:r>
                  <a:rPr lang="en-US" sz="2400" dirty="0"/>
                  <a:t>P </a:t>
                </a:r>
                <a:r>
                  <a:rPr lang="ru-RU" sz="2400" dirty="0"/>
                  <a:t>на 1 =</a:t>
                </a:r>
                <a:r>
                  <a:rPr lang="en-US" sz="2400" dirty="0"/>
                  <a:t>&gt; </a:t>
                </a:r>
                <a:r>
                  <a:rPr lang="ru-RU" sz="2400" dirty="0"/>
                  <a:t>шаг между числами уменьшится в два раза: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400" dirty="0"/>
                  <a:t>A</a:t>
                </a:r>
                <a:r>
                  <a:rPr lang="ru-RU" sz="2400" baseline="-25000" dirty="0"/>
                  <a:t> -</a:t>
                </a:r>
                <a:r>
                  <a:rPr lang="en-US" sz="2400" b="1" dirty="0"/>
                  <a:t> </a:t>
                </a:r>
                <a:r>
                  <a:rPr lang="en-US" sz="2400" dirty="0"/>
                  <a:t>= </a:t>
                </a:r>
                <a:r>
                  <a:rPr lang="ru-RU" sz="2400" dirty="0"/>
                  <a:t>-</a:t>
                </a:r>
                <a:r>
                  <a:rPr lang="en-US" sz="2400" dirty="0"/>
                  <a:t>2</a:t>
                </a:r>
                <a:r>
                  <a:rPr lang="en-US" sz="2400" baseline="30000" dirty="0"/>
                  <a:t>-2</a:t>
                </a:r>
                <a:r>
                  <a:rPr lang="ru-RU" sz="2400" baseline="30000" dirty="0"/>
                  <a:t>5</a:t>
                </a:r>
                <a:r>
                  <a:rPr lang="ru-RU" sz="2400" dirty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ru-RU" sz="2400" dirty="0"/>
                  <a:t>То есть отношение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400" dirty="0"/>
                  <a:t>A</a:t>
                </a:r>
                <a:r>
                  <a:rPr lang="ru-RU" sz="2400" baseline="-25000" dirty="0"/>
                  <a:t>+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400" dirty="0"/>
                  <a:t>A</a:t>
                </a:r>
                <a:r>
                  <a:rPr lang="ru-RU" sz="2400" baseline="-25000" dirty="0"/>
                  <a:t> -</a:t>
                </a:r>
                <a:r>
                  <a:rPr lang="en-US" sz="2400" b="1" dirty="0"/>
                  <a:t> </a:t>
                </a:r>
                <a:r>
                  <a:rPr lang="ru-RU" sz="2400" b="1" dirty="0"/>
                  <a:t>= </a:t>
                </a:r>
                <a:r>
                  <a:rPr lang="en-US" sz="2400" dirty="0">
                    <a:solidFill>
                      <a:srgbClr val="7030A0"/>
                    </a:solidFill>
                  </a:rPr>
                  <a:t>FLT_RADIX</a:t>
                </a:r>
                <a:r>
                  <a:rPr lang="en-US" sz="2400" dirty="0">
                    <a:solidFill>
                      <a:srgbClr val="010001"/>
                    </a:solidFill>
                  </a:rPr>
                  <a:t> </a:t>
                </a:r>
                <a:r>
                  <a:rPr lang="ru-RU" sz="2400" dirty="0"/>
                  <a:t>или основанию порядка </a:t>
                </a:r>
                <a:r>
                  <a:rPr lang="en-US" sz="2400" dirty="0"/>
                  <a:t>P</a:t>
                </a:r>
                <a:r>
                  <a:rPr lang="ru-RU" sz="2400" dirty="0"/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8" y="1520788"/>
                <a:ext cx="8856984" cy="3877985"/>
              </a:xfrm>
              <a:prstGeom prst="rect">
                <a:avLst/>
              </a:prstGeom>
              <a:blipFill rotWithShape="0">
                <a:blip r:embed="rId3"/>
                <a:stretch>
                  <a:fillRect l="-1102" t="-1256" r="-826" b="-25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7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067944" y="1448780"/>
            <a:ext cx="47165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 = </a:t>
            </a:r>
            <a:r>
              <a:rPr lang="ru-RU" sz="2800" dirty="0">
                <a:solidFill>
                  <a:schemeClr val="bg1">
                    <a:lumMod val="50000"/>
                  </a:schemeClr>
                </a:solidFill>
              </a:rPr>
              <a:t>(-1)</a:t>
            </a:r>
            <a:r>
              <a:rPr lang="en-US" sz="2800" b="1" baseline="30000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 (1 +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pt-BR" sz="2800" baseline="30000" dirty="0">
                <a:solidFill>
                  <a:schemeClr val="bg1">
                    <a:lumMod val="50000"/>
                  </a:schemeClr>
                </a:solidFill>
              </a:rPr>
              <a:t>-23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28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800" b="1" baseline="3000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pt-BR" sz="2800" baseline="30000" dirty="0">
                <a:solidFill>
                  <a:schemeClr val="bg1">
                    <a:lumMod val="50000"/>
                  </a:schemeClr>
                </a:solidFill>
              </a:rPr>
              <a:t> – 127 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51520" y="224644"/>
            <a:ext cx="8640960" cy="90968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вещественных</a:t>
            </a:r>
            <a:r>
              <a:rPr lang="ru-RU" altLang="ru-RU" sz="2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  <a:p>
            <a:pPr lvl="0" algn="ctr" defTabSz="457200">
              <a:lnSpc>
                <a:spcPct val="100000"/>
              </a:lnSpc>
              <a:spcBef>
                <a:spcPts val="0"/>
              </a:spcBef>
            </a:pP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Представление вещественных чисел</a:t>
            </a:r>
            <a:b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по основаниям 2 и 16</a:t>
            </a:r>
            <a:endParaRPr lang="ru-RU" altLang="ru-RU" sz="2900" spc="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250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6255" y="3572426"/>
            <a:ext cx="884711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R = </a:t>
            </a:r>
            <a:r>
              <a:rPr lang="en-US" sz="2800" b="1" dirty="0">
                <a:solidFill>
                  <a:schemeClr val="bg1"/>
                </a:solidFill>
              </a:rPr>
              <a:t>s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(1 + </a:t>
            </a:r>
            <a:r>
              <a:rPr lang="pt-BR" sz="2800" b="1" dirty="0">
                <a:solidFill>
                  <a:schemeClr val="bg1"/>
                </a:solidFill>
              </a:rPr>
              <a:t>M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 </a:t>
            </a:r>
            <a:r>
              <a:rPr lang="pt-BR" sz="2800" baseline="30000" dirty="0">
                <a:solidFill>
                  <a:schemeClr val="bg1"/>
                </a:solidFill>
              </a:rPr>
              <a:t>-23</a:t>
            </a:r>
            <a:r>
              <a:rPr lang="pt-BR" sz="2800" dirty="0">
                <a:solidFill>
                  <a:schemeClr val="bg1"/>
                </a:solidFill>
              </a:rPr>
              <a:t>)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 </a:t>
            </a:r>
            <a:r>
              <a:rPr lang="pt-BR" sz="2800" b="1" baseline="30000" dirty="0">
                <a:solidFill>
                  <a:schemeClr val="bg1"/>
                </a:solidFill>
              </a:rPr>
              <a:t>P</a:t>
            </a:r>
            <a:r>
              <a:rPr lang="pt-BR" sz="2800" baseline="30000" dirty="0">
                <a:solidFill>
                  <a:schemeClr val="bg1"/>
                </a:solidFill>
              </a:rPr>
              <a:t> – 127 </a:t>
            </a:r>
            <a:r>
              <a:rPr lang="pt-BR" sz="2800" dirty="0">
                <a:solidFill>
                  <a:schemeClr val="bg1"/>
                </a:solidFill>
              </a:rPr>
              <a:t>=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1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(1 + 1000000000000000000000</a:t>
            </a:r>
            <a:r>
              <a:rPr lang="pt-BR" sz="2800" baseline="-25000" dirty="0">
                <a:solidFill>
                  <a:schemeClr val="bg1"/>
                </a:solidFill>
              </a:rPr>
              <a:t>2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 </a:t>
            </a:r>
            <a:r>
              <a:rPr lang="pt-BR" sz="2800" baseline="30000" dirty="0">
                <a:solidFill>
                  <a:schemeClr val="bg1"/>
                </a:solidFill>
              </a:rPr>
              <a:t>-23</a:t>
            </a:r>
            <a:r>
              <a:rPr lang="pt-BR" baseline="30000" dirty="0">
                <a:solidFill>
                  <a:schemeClr val="bg1"/>
                </a:solidFill>
              </a:rPr>
              <a:t>10</a:t>
            </a:r>
            <a:r>
              <a:rPr lang="pt-BR" sz="2800" dirty="0">
                <a:solidFill>
                  <a:schemeClr val="bg1"/>
                </a:solidFill>
              </a:rPr>
              <a:t>)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 </a:t>
            </a:r>
            <a:r>
              <a:rPr lang="pt-BR" sz="2800" baseline="30000" dirty="0">
                <a:solidFill>
                  <a:schemeClr val="bg1"/>
                </a:solidFill>
              </a:rPr>
              <a:t>1111100</a:t>
            </a:r>
            <a:r>
              <a:rPr lang="pt-BR" baseline="30000" dirty="0">
                <a:solidFill>
                  <a:schemeClr val="bg1"/>
                </a:solidFill>
              </a:rPr>
              <a:t>2</a:t>
            </a:r>
            <a:r>
              <a:rPr lang="pt-BR" sz="2800" baseline="30000" dirty="0">
                <a:solidFill>
                  <a:schemeClr val="bg1"/>
                </a:solidFill>
              </a:rPr>
              <a:t> - 127</a:t>
            </a:r>
            <a:r>
              <a:rPr lang="pt-BR" baseline="30000" dirty="0">
                <a:solidFill>
                  <a:schemeClr val="bg1"/>
                </a:solidFill>
              </a:rPr>
              <a:t>10</a:t>
            </a:r>
            <a:r>
              <a:rPr lang="pt-BR" sz="2800" baseline="30000" dirty="0">
                <a:solidFill>
                  <a:schemeClr val="bg1"/>
                </a:solidFill>
              </a:rPr>
              <a:t> </a:t>
            </a:r>
            <a:r>
              <a:rPr lang="pt-BR" sz="2800" dirty="0">
                <a:solidFill>
                  <a:schemeClr val="bg1"/>
                </a:solidFill>
              </a:rPr>
              <a:t>=</a:t>
            </a:r>
            <a:endParaRPr lang="en-US" sz="2800" baseline="30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1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(1 + 0.25)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 </a:t>
            </a:r>
            <a:r>
              <a:rPr lang="pt-BR" sz="2800" baseline="30000" dirty="0">
                <a:solidFill>
                  <a:schemeClr val="bg1"/>
                </a:solidFill>
              </a:rPr>
              <a:t>124 - 127 </a:t>
            </a:r>
            <a:r>
              <a:rPr lang="pt-BR" sz="2800" dirty="0">
                <a:solidFill>
                  <a:schemeClr val="bg1"/>
                </a:solidFill>
              </a:rPr>
              <a:t>= 1.25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</a:t>
            </a:r>
            <a:r>
              <a:rPr lang="pt-BR" sz="2800" baseline="30000" dirty="0">
                <a:solidFill>
                  <a:schemeClr val="bg1"/>
                </a:solidFill>
              </a:rPr>
              <a:t>-3 </a:t>
            </a:r>
            <a:r>
              <a:rPr lang="ru-RU" sz="2800" dirty="0">
                <a:solidFill>
                  <a:schemeClr val="bg1"/>
                </a:solidFill>
              </a:rPr>
              <a:t>= 0,15625</a:t>
            </a:r>
          </a:p>
          <a:p>
            <a:pPr algn="ctr">
              <a:lnSpc>
                <a:spcPct val="150000"/>
              </a:lnSpc>
            </a:pPr>
            <a:endParaRPr lang="pt-BR" sz="2800" baseline="30000" dirty="0"/>
          </a:p>
        </p:txBody>
      </p:sp>
      <p:sp>
        <p:nvSpPr>
          <p:cNvPr id="2" name="TextBox 1"/>
          <p:cNvSpPr txBox="1"/>
          <p:nvPr/>
        </p:nvSpPr>
        <p:spPr>
          <a:xfrm>
            <a:off x="287524" y="1304764"/>
            <a:ext cx="871296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А если взять основание для порядка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равным 16, а оставшиеся биты передать под мантиссу, сможем ли мы увеличить точность представления числа?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7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51520" y="224644"/>
            <a:ext cx="8640960" cy="90968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вещественных</a:t>
            </a:r>
            <a:r>
              <a:rPr lang="ru-RU" altLang="ru-RU" sz="2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  <a:p>
            <a:pPr lvl="0" algn="ctr" defTabSz="457200">
              <a:lnSpc>
                <a:spcPct val="100000"/>
              </a:lnSpc>
              <a:spcBef>
                <a:spcPts val="0"/>
              </a:spcBef>
            </a:pP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Представление вещественных чисел</a:t>
            </a:r>
            <a:b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по основаниям 2 и 16</a:t>
            </a:r>
            <a:endParaRPr lang="ru-RU" altLang="ru-RU" sz="2900" spc="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031940" y="2096852"/>
            <a:ext cx="61561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 = </a:t>
            </a:r>
            <a:r>
              <a:rPr lang="ru-RU" sz="2800" dirty="0">
                <a:solidFill>
                  <a:schemeClr val="bg1">
                    <a:lumMod val="50000"/>
                  </a:schemeClr>
                </a:solidFill>
              </a:rPr>
              <a:t>(-1)</a:t>
            </a:r>
            <a:r>
              <a:rPr lang="en-US" sz="2800" b="1" baseline="30000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 (1 +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pt-BR" sz="2800" baseline="30000" dirty="0">
                <a:solidFill>
                  <a:schemeClr val="bg1">
                    <a:lumMod val="50000"/>
                  </a:schemeClr>
                </a:solidFill>
              </a:rPr>
              <a:t>-23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2800" dirty="0">
                <a:solidFill>
                  <a:schemeClr val="bg1">
                    <a:lumMod val="50000"/>
                  </a:schemeClr>
                </a:solidFill>
              </a:rPr>
              <a:t>16</a:t>
            </a:r>
            <a:r>
              <a:rPr lang="pt-BR" sz="2800" b="1" baseline="3000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pt-BR" sz="2800" baseline="30000" dirty="0">
                <a:solidFill>
                  <a:schemeClr val="bg1">
                    <a:lumMod val="50000"/>
                  </a:schemeClr>
                </a:solidFill>
              </a:rPr>
              <a:t> – 127 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2564904"/>
            <a:ext cx="871296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Ответ: точность лучше не станет, поскольку</a:t>
            </a:r>
          </a:p>
          <a:p>
            <a:pPr>
              <a:spcAft>
                <a:spcPts val="1200"/>
              </a:spcAft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а) относительная погрешность для близких чисел может отличаться в </a:t>
            </a:r>
            <a:r>
              <a:rPr lang="en-US" sz="2400" dirty="0">
                <a:solidFill>
                  <a:srgbClr val="7030A0"/>
                </a:solidFill>
              </a:rPr>
              <a:t>FLT_RADIX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раз</a:t>
            </a:r>
          </a:p>
          <a:p>
            <a:pPr>
              <a:spcAft>
                <a:spcPts val="1200"/>
              </a:spcAft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б) а при выполнении арифметических операций погрешности складываются</a:t>
            </a:r>
          </a:p>
          <a:p>
            <a:pPr>
              <a:spcAft>
                <a:spcPts val="1200"/>
              </a:spcAft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для любого числа (результата арифметической операции) последние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</a:t>
            </a:r>
            <a:r>
              <a:rPr lang="en-US" sz="2400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2400" dirty="0">
                <a:solidFill>
                  <a:srgbClr val="7030A0"/>
                </a:solidFill>
              </a:rPr>
              <a:t>FLT_RADIX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бит могут быть ошибочными,</a:t>
            </a:r>
            <a:b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а это как раз именно столько бит, сколько можно было бы передать из порядка в мантиссу при увеличении основания.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130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06877" y="1772816"/>
            <a:ext cx="8906493" cy="447558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850" indent="0">
              <a:buNone/>
            </a:pP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Невыполнение ассоциативного закона сложения:</a:t>
            </a:r>
          </a:p>
          <a:p>
            <a:pPr marL="45085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dirty="0">
                <a:solidFill>
                  <a:srgbClr val="FF0000"/>
                </a:solidFill>
              </a:rPr>
              <a:t>(x</a:t>
            </a:r>
            <a:r>
              <a:rPr lang="ru-RU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+</a:t>
            </a:r>
            <a:r>
              <a:rPr lang="ru-RU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y)</a:t>
            </a:r>
            <a:r>
              <a:rPr lang="ru-RU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+</a:t>
            </a:r>
            <a:r>
              <a:rPr lang="ru-RU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z ≠ x</a:t>
            </a:r>
            <a:r>
              <a:rPr lang="ru-RU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+</a:t>
            </a:r>
            <a:r>
              <a:rPr lang="ru-RU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(y</a:t>
            </a:r>
            <a:r>
              <a:rPr lang="ru-RU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+</a:t>
            </a:r>
            <a:r>
              <a:rPr lang="ru-RU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z)</a:t>
            </a:r>
            <a:endParaRPr lang="ru-RU" sz="2800" b="1" dirty="0">
              <a:solidFill>
                <a:srgbClr val="FF0000"/>
              </a:solidFill>
            </a:endParaRPr>
          </a:p>
          <a:p>
            <a:pPr marL="45085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(R - R) + r </a:t>
            </a:r>
            <a:r>
              <a:rPr lang="en-US" sz="2800" b="1" dirty="0">
                <a:solidFill>
                  <a:srgbClr val="FF0000"/>
                </a:solidFill>
              </a:rPr>
              <a:t>≠</a:t>
            </a:r>
            <a:r>
              <a:rPr lang="en-US" sz="2800" dirty="0">
                <a:solidFill>
                  <a:schemeClr val="tx1"/>
                </a:solidFill>
              </a:rPr>
              <a:t> R + (-R + r)</a:t>
            </a:r>
            <a:endParaRPr lang="ru-RU" sz="2800" dirty="0">
              <a:solidFill>
                <a:schemeClr val="tx1"/>
              </a:solidFill>
            </a:endParaRPr>
          </a:p>
          <a:p>
            <a:pPr marL="45085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2800" dirty="0"/>
              <a:t>               </a:t>
            </a:r>
            <a:r>
              <a:rPr lang="en-US" sz="2800" dirty="0"/>
              <a:t>r </a:t>
            </a:r>
            <a:r>
              <a:rPr lang="en-US" sz="2800" b="1" dirty="0">
                <a:solidFill>
                  <a:srgbClr val="FF0000"/>
                </a:solidFill>
              </a:rPr>
              <a:t>≠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ru-RU" sz="2800" dirty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  <a:p>
            <a:pPr marL="45085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>
                <a:solidFill>
                  <a:srgbClr val="C00000"/>
                </a:solidFill>
              </a:rPr>
              <a:t>R </a:t>
            </a:r>
            <a:r>
              <a:rPr lang="en-US" sz="2400" b="1" dirty="0">
                <a:solidFill>
                  <a:schemeClr val="tx1"/>
                </a:solidFill>
              </a:rPr>
              <a:t>= 1,</a:t>
            </a:r>
            <a:r>
              <a:rPr lang="ru-RU" sz="2400" b="1" dirty="0">
                <a:solidFill>
                  <a:schemeClr val="tx1"/>
                </a:solidFill>
              </a:rPr>
              <a:t>00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· 10</a:t>
            </a:r>
            <a:r>
              <a:rPr lang="en-US" sz="2400" b="1" baseline="30000" dirty="0">
                <a:solidFill>
                  <a:schemeClr val="tx1"/>
                </a:solidFill>
                <a:latin typeface="Calibri" panose="020F0502020204030204" pitchFamily="34" charset="0"/>
              </a:rPr>
              <a:t>2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= 1,</a:t>
            </a:r>
            <a:r>
              <a:rPr lang="ru-RU" sz="2400" b="1" dirty="0">
                <a:solidFill>
                  <a:schemeClr val="tx1"/>
                </a:solidFill>
              </a:rPr>
              <a:t>00</a:t>
            </a:r>
            <a:r>
              <a:rPr lang="en-US" sz="2400" b="1" dirty="0">
                <a:solidFill>
                  <a:schemeClr val="tx1"/>
                </a:solidFill>
              </a:rPr>
              <a:t>0000         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· 10</a:t>
            </a:r>
            <a:r>
              <a:rPr lang="en-US" sz="2400" b="1" baseline="30000" dirty="0">
                <a:solidFill>
                  <a:schemeClr val="tx1"/>
                </a:solidFill>
                <a:latin typeface="Calibri" panose="020F0502020204030204" pitchFamily="34" charset="0"/>
              </a:rPr>
              <a:t>2</a:t>
            </a:r>
            <a:endParaRPr lang="ru-RU" sz="2400" b="1" dirty="0">
              <a:solidFill>
                <a:schemeClr val="tx1"/>
              </a:solidFill>
            </a:endParaRPr>
          </a:p>
          <a:p>
            <a:pPr marL="45085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>
                <a:solidFill>
                  <a:srgbClr val="C00000"/>
                </a:solidFill>
              </a:rPr>
              <a:t>r </a:t>
            </a:r>
            <a:r>
              <a:rPr lang="en-US" sz="2400" b="1" dirty="0">
                <a:solidFill>
                  <a:schemeClr val="tx1"/>
                </a:solidFill>
              </a:rPr>
              <a:t>= 1,</a:t>
            </a:r>
            <a:r>
              <a:rPr lang="ru-RU" sz="2400" b="1" dirty="0">
                <a:solidFill>
                  <a:schemeClr val="tx1"/>
                </a:solidFill>
              </a:rPr>
              <a:t>00</a:t>
            </a:r>
            <a:r>
              <a:rPr lang="en-US" sz="2400" b="1" dirty="0">
                <a:solidFill>
                  <a:schemeClr val="tx1"/>
                </a:solidFill>
              </a:rPr>
              <a:t> · 10</a:t>
            </a:r>
            <a:r>
              <a:rPr lang="en-US" sz="2400" b="1" baseline="30000" dirty="0">
                <a:solidFill>
                  <a:schemeClr val="tx1"/>
                </a:solidFill>
              </a:rPr>
              <a:t>-6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= 0,000000</a:t>
            </a:r>
            <a:r>
              <a:rPr lang="en-US" sz="2400" b="1" strike="sngStrike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ru-RU" sz="2400" b="1" strike="sngStrike" dirty="0">
                <a:solidFill>
                  <a:schemeClr val="bg1">
                    <a:lumMod val="50000"/>
                  </a:schemeClr>
                </a:solidFill>
              </a:rPr>
              <a:t>100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· 10</a:t>
            </a:r>
            <a:r>
              <a:rPr lang="en-US" sz="2400" b="1" baseline="30000" dirty="0">
                <a:solidFill>
                  <a:schemeClr val="tx1"/>
                </a:solidFill>
                <a:latin typeface="Calibri" panose="020F0502020204030204" pitchFamily="34" charset="0"/>
              </a:rPr>
              <a:t>2</a:t>
            </a:r>
            <a:endParaRPr lang="en-US" sz="2400" b="1" baseline="30000" dirty="0">
              <a:solidFill>
                <a:schemeClr val="tx1"/>
              </a:solidFill>
            </a:endParaRPr>
          </a:p>
          <a:p>
            <a:pPr marL="450850" lvl="1" indent="0">
              <a:buNone/>
            </a:pP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Зависимость результата от</a:t>
            </a:r>
            <a:br>
              <a:rPr lang="ru-RU" sz="24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сохранения промежуточных</a:t>
            </a:r>
            <a:br>
              <a:rPr lang="ru-RU" sz="24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данных </a:t>
            </a:r>
          </a:p>
          <a:p>
            <a:pPr marL="450850" lvl="1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w</a:t>
            </a:r>
            <a:r>
              <a:rPr lang="ru-RU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=</a:t>
            </a:r>
            <a:r>
              <a:rPr lang="ru-RU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y</a:t>
            </a:r>
            <a:r>
              <a:rPr lang="ru-RU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+</a:t>
            </a:r>
            <a:r>
              <a:rPr lang="ru-RU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z</a:t>
            </a:r>
            <a:br>
              <a:rPr lang="ru-RU" sz="2400" dirty="0"/>
            </a:br>
            <a:r>
              <a:rPr lang="en-US" sz="2800" b="1" dirty="0">
                <a:solidFill>
                  <a:srgbClr val="FF0000"/>
                </a:solidFill>
              </a:rPr>
              <a:t>x</a:t>
            </a:r>
            <a:r>
              <a:rPr lang="ru-RU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+</a:t>
            </a:r>
            <a:r>
              <a:rPr lang="ru-RU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(y</a:t>
            </a:r>
            <a:r>
              <a:rPr lang="ru-RU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+</a:t>
            </a:r>
            <a:r>
              <a:rPr lang="ru-RU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z) ≠</a:t>
            </a:r>
            <a:r>
              <a:rPr lang="ru-RU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x</a:t>
            </a:r>
            <a:r>
              <a:rPr lang="ru-RU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+</a:t>
            </a:r>
            <a:r>
              <a:rPr lang="ru-RU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7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51520" y="467087"/>
            <a:ext cx="8640960" cy="90968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вещественных</a:t>
            </a:r>
            <a:r>
              <a:rPr lang="ru-RU" altLang="ru-RU" sz="2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  <a:p>
            <a:pPr lvl="0" algn="ctr" defTabSz="457200">
              <a:lnSpc>
                <a:spcPct val="100000"/>
              </a:lnSpc>
              <a:spcBef>
                <a:spcPts val="0"/>
              </a:spcBef>
            </a:pP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Арифметические операции над вещественными числами на ограниченной разрядной сетке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5112060" y="2276872"/>
            <a:ext cx="3816424" cy="3780420"/>
          </a:xfrm>
          <a:prstGeom prst="roundRect">
            <a:avLst/>
          </a:prstGeom>
          <a:solidFill>
            <a:schemeClr val="accent1">
              <a:alpha val="2000"/>
            </a:schemeClr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Все операции над числами с плавающей запятой выполняются процессором </a:t>
            </a:r>
            <a:r>
              <a:rPr lang="en-US" sz="2400" dirty="0">
                <a:solidFill>
                  <a:schemeClr val="tx1"/>
                </a:solidFill>
              </a:rPr>
              <a:t>c </a:t>
            </a:r>
            <a:r>
              <a:rPr lang="ru-RU" sz="2400" dirty="0">
                <a:solidFill>
                  <a:schemeClr val="tx1"/>
                </a:solidFill>
              </a:rPr>
              <a:t>точностью </a:t>
            </a:r>
            <a:r>
              <a:rPr lang="en-US" sz="2400" dirty="0">
                <a:solidFill>
                  <a:schemeClr val="tx1"/>
                </a:solidFill>
              </a:rPr>
              <a:t>80 </a:t>
            </a:r>
            <a:r>
              <a:rPr lang="ru-RU" sz="2400" dirty="0">
                <a:solidFill>
                  <a:schemeClr val="tx1"/>
                </a:solidFill>
              </a:rPr>
              <a:t>бит, при сохранении во временную переменную результат обрезается до </a:t>
            </a:r>
            <a:r>
              <a:rPr lang="en-US" sz="2400" dirty="0">
                <a:solidFill>
                  <a:schemeClr val="tx1"/>
                </a:solidFill>
              </a:rPr>
              <a:t>32 </a:t>
            </a:r>
            <a:r>
              <a:rPr lang="ru-RU" sz="2400" dirty="0">
                <a:solidFill>
                  <a:schemeClr val="tx1"/>
                </a:solidFill>
              </a:rPr>
              <a:t>бит 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ru-RU" sz="2400" dirty="0">
                <a:solidFill>
                  <a:schemeClr val="tx1"/>
                </a:solidFill>
              </a:rPr>
              <a:t>) или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64 бит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72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88759" y="1412776"/>
            <a:ext cx="8277101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Эта программа демонстрирует невыполнение ассоциативного </a:t>
            </a:r>
          </a:p>
          <a:p>
            <a:pPr>
              <a:spcAft>
                <a:spcPts val="600"/>
              </a:spcAf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закона сложения при вычислениях с плавающей точкой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"stdafx.h"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включает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conio.h,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iostream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10001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10001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marL="355600">
              <a:tabLst>
                <a:tab pos="2778125" algn="l"/>
              </a:tabLst>
            </a:pP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pt-BR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>
                <a:solidFill>
                  <a:srgbClr val="010001"/>
                </a:solidFill>
                <a:latin typeface="Consolas" panose="020B0609020204030204" pitchFamily="49" charset="0"/>
              </a:rPr>
              <a:t>R</a:t>
            </a:r>
            <a:r>
              <a:rPr lang="pt-BR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= 1.1e7f,   </a:t>
            </a:r>
            <a:r>
              <a:rPr lang="pt-BR" sz="2000" b="1" dirty="0">
                <a:solidFill>
                  <a:srgbClr val="010001"/>
                </a:solidFill>
                <a:latin typeface="Consolas" panose="020B0609020204030204" pitchFamily="49" charset="0"/>
              </a:rPr>
              <a:t>r</a:t>
            </a:r>
            <a:r>
              <a:rPr lang="pt-BR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= 1.0e2f</a:t>
            </a:r>
            <a:r>
              <a:rPr lang="pt-BR" sz="2000" dirty="0">
                <a:solidFill>
                  <a:prstClr val="black"/>
                </a:solidFill>
                <a:latin typeface="Consolas" panose="020B0609020204030204" pitchFamily="49" charset="0"/>
              </a:rPr>
              <a:t>,  </a:t>
            </a:r>
            <a:r>
              <a:rPr lang="pt-BR" sz="2000" dirty="0">
                <a:solidFill>
                  <a:srgbClr val="010001"/>
                </a:solidFill>
                <a:latin typeface="Consolas" panose="020B0609020204030204" pitchFamily="49" charset="0"/>
              </a:rPr>
              <a:t>res</a:t>
            </a:r>
            <a:r>
              <a:rPr lang="pt-BR" sz="20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010001"/>
                </a:solidFill>
                <a:latin typeface="Consolas" panose="020B0609020204030204" pitchFamily="49" charset="0"/>
              </a:rPr>
              <a:t>vrem</a:t>
            </a:r>
            <a:r>
              <a:rPr lang="pt-BR" sz="20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marL="355600">
              <a:tabLst>
                <a:tab pos="2600325" algn="l"/>
                <a:tab pos="4848225" algn="l"/>
              </a:tabLst>
            </a:pPr>
            <a:r>
              <a:rPr lang="en-US" sz="2000" dirty="0">
                <a:solidFill>
                  <a:srgbClr val="010001"/>
                </a:solidFill>
                <a:latin typeface="Consolas" panose="020B0609020204030204" pitchFamily="49" charset="0"/>
              </a:rPr>
              <a:t>res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010001"/>
                </a:solidFill>
                <a:latin typeface="Consolas" panose="020B0609020204030204" pitchFamily="49" charset="0"/>
              </a:rPr>
              <a:t>R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- </a:t>
            </a:r>
            <a:r>
              <a:rPr lang="en-US" sz="2000" dirty="0">
                <a:solidFill>
                  <a:srgbClr val="010001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) + </a:t>
            </a:r>
            <a:r>
              <a:rPr lang="en-US" sz="2000" dirty="0">
                <a:solidFill>
                  <a:srgbClr val="010001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;	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cout &lt;&lt; res &lt;&lt; endl;</a:t>
            </a:r>
          </a:p>
          <a:p>
            <a:pPr marL="355600">
              <a:tabLst>
                <a:tab pos="2600325" algn="l"/>
                <a:tab pos="4848225" algn="l"/>
              </a:tabLst>
            </a:pPr>
            <a:r>
              <a:rPr lang="en-US" sz="2000" dirty="0">
                <a:solidFill>
                  <a:srgbClr val="010001"/>
                </a:solidFill>
                <a:latin typeface="Consolas" panose="020B0609020204030204" pitchFamily="49" charset="0"/>
              </a:rPr>
              <a:t>res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10001"/>
                </a:solidFill>
                <a:latin typeface="Consolas" panose="020B0609020204030204" pitchFamily="49" charset="0"/>
              </a:rPr>
              <a:t>R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+ (</a:t>
            </a:r>
            <a:r>
              <a:rPr lang="en-US" sz="2000" dirty="0">
                <a:solidFill>
                  <a:srgbClr val="010001"/>
                </a:solidFill>
                <a:latin typeface="Consolas" panose="020B0609020204030204" pitchFamily="49" charset="0"/>
              </a:rPr>
              <a:t>-R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+ </a:t>
            </a:r>
            <a:r>
              <a:rPr lang="en-US" sz="2000" dirty="0">
                <a:solidFill>
                  <a:srgbClr val="010001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);	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cout &lt;&lt; res &lt;&lt; endl;</a:t>
            </a:r>
          </a:p>
          <a:p>
            <a:pPr marL="355600">
              <a:tabLst>
                <a:tab pos="2600325" algn="l"/>
                <a:tab pos="4848225" algn="l"/>
              </a:tabLst>
            </a:pPr>
            <a:r>
              <a:rPr lang="en-US" sz="2000" dirty="0" err="1">
                <a:solidFill>
                  <a:srgbClr val="010001"/>
                </a:solidFill>
                <a:latin typeface="Consolas" panose="020B0609020204030204" pitchFamily="49" charset="0"/>
              </a:rPr>
              <a:t>vrem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10001"/>
                </a:solidFill>
                <a:latin typeface="Consolas" panose="020B0609020204030204" pitchFamily="49" charset="0"/>
              </a:rPr>
              <a:t>R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+ </a:t>
            </a:r>
            <a:r>
              <a:rPr lang="en-US" sz="2000" dirty="0">
                <a:solidFill>
                  <a:srgbClr val="010001"/>
                </a:solidFill>
                <a:latin typeface="Consolas" panose="020B0609020204030204" pitchFamily="49" charset="0"/>
              </a:rPr>
              <a:t>-R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;	</a:t>
            </a:r>
            <a:r>
              <a:rPr lang="en-US" sz="2000" dirty="0">
                <a:solidFill>
                  <a:srgbClr val="010001"/>
                </a:solidFill>
                <a:latin typeface="Consolas" panose="020B0609020204030204" pitchFamily="49" charset="0"/>
              </a:rPr>
              <a:t>res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10001"/>
                </a:solidFill>
                <a:latin typeface="Consolas" panose="020B0609020204030204" pitchFamily="49" charset="0"/>
              </a:rPr>
              <a:t>vrem</a:t>
            </a:r>
            <a:r>
              <a:rPr lang="en-US" sz="2000" dirty="0">
                <a:solidFill>
                  <a:srgbClr val="01000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+ </a:t>
            </a:r>
            <a:r>
              <a:rPr lang="en-US" sz="2000" dirty="0">
                <a:solidFill>
                  <a:srgbClr val="010001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; 	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cout &lt;&lt; res &lt;&lt; endl;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355600">
              <a:tabLst>
                <a:tab pos="2600325" algn="l"/>
                <a:tab pos="4848225" algn="l"/>
              </a:tabLst>
            </a:pPr>
            <a:r>
              <a:rPr lang="pt-BR" sz="2000" dirty="0">
                <a:solidFill>
                  <a:srgbClr val="010001"/>
                </a:solidFill>
                <a:latin typeface="Consolas" panose="020B0609020204030204" pitchFamily="49" charset="0"/>
              </a:rPr>
              <a:t>vrem</a:t>
            </a:r>
            <a:r>
              <a:rPr lang="pt-BR" sz="20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pt-BR" sz="2000" dirty="0">
                <a:solidFill>
                  <a:srgbClr val="010001"/>
                </a:solidFill>
                <a:latin typeface="Consolas" panose="020B0609020204030204" pitchFamily="49" charset="0"/>
              </a:rPr>
              <a:t>-R </a:t>
            </a:r>
            <a:r>
              <a:rPr lang="pt-BR" sz="2000" dirty="0">
                <a:solidFill>
                  <a:prstClr val="black"/>
                </a:solidFill>
                <a:latin typeface="Consolas" panose="020B0609020204030204" pitchFamily="49" charset="0"/>
              </a:rPr>
              <a:t>+ </a:t>
            </a:r>
            <a:r>
              <a:rPr lang="pt-BR" sz="2000" dirty="0">
                <a:solidFill>
                  <a:srgbClr val="010001"/>
                </a:solidFill>
                <a:latin typeface="Consolas" panose="020B0609020204030204" pitchFamily="49" charset="0"/>
              </a:rPr>
              <a:t>r</a:t>
            </a:r>
            <a:r>
              <a:rPr lang="pt-BR" sz="2000" dirty="0">
                <a:solidFill>
                  <a:prstClr val="black"/>
                </a:solidFill>
                <a:latin typeface="Consolas" panose="020B0609020204030204" pitchFamily="49" charset="0"/>
              </a:rPr>
              <a:t>;	</a:t>
            </a:r>
            <a:r>
              <a:rPr lang="pt-BR" sz="2000" dirty="0">
                <a:solidFill>
                  <a:srgbClr val="010001"/>
                </a:solidFill>
                <a:latin typeface="Consolas" panose="020B0609020204030204" pitchFamily="49" charset="0"/>
              </a:rPr>
              <a:t>res</a:t>
            </a:r>
            <a:r>
              <a:rPr lang="pt-BR" sz="20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pt-BR" sz="2000" dirty="0">
                <a:solidFill>
                  <a:srgbClr val="010001"/>
                </a:solidFill>
                <a:latin typeface="Consolas" panose="020B0609020204030204" pitchFamily="49" charset="0"/>
              </a:rPr>
              <a:t>R </a:t>
            </a:r>
            <a:r>
              <a:rPr lang="pt-BR" sz="2000" dirty="0">
                <a:solidFill>
                  <a:prstClr val="black"/>
                </a:solidFill>
                <a:latin typeface="Consolas" panose="020B0609020204030204" pitchFamily="49" charset="0"/>
              </a:rPr>
              <a:t>+ </a:t>
            </a:r>
            <a:r>
              <a:rPr lang="pt-BR" sz="2000" dirty="0">
                <a:solidFill>
                  <a:srgbClr val="010001"/>
                </a:solidFill>
                <a:latin typeface="Consolas" panose="020B0609020204030204" pitchFamily="49" charset="0"/>
              </a:rPr>
              <a:t>vrem</a:t>
            </a:r>
            <a:r>
              <a:rPr lang="pt-BR" sz="2000" dirty="0">
                <a:solidFill>
                  <a:prstClr val="black"/>
                </a:solidFill>
                <a:latin typeface="Consolas" panose="020B0609020204030204" pitchFamily="49" charset="0"/>
              </a:rPr>
              <a:t>; 	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cout &lt;&lt;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&lt;&lt; endl;</a:t>
            </a:r>
            <a:endParaRPr lang="pt-BR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355600">
              <a:tabLst>
                <a:tab pos="2600325" algn="l"/>
                <a:tab pos="4848225" algn="l"/>
              </a:tabLst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cout &lt;&lt; endl;</a:t>
            </a:r>
          </a:p>
        </p:txBody>
      </p:sp>
      <p:sp>
        <p:nvSpPr>
          <p:cNvPr id="7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0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359532" y="332656"/>
            <a:ext cx="8640960" cy="90968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вещественных</a:t>
            </a:r>
            <a:r>
              <a:rPr lang="ru-RU" altLang="ru-RU" sz="2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  <a:p>
            <a:pPr lvl="0" algn="ctr" defTabSz="457200">
              <a:lnSpc>
                <a:spcPct val="100000"/>
              </a:lnSpc>
              <a:spcBef>
                <a:spcPts val="0"/>
              </a:spcBef>
            </a:pP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Арифметические операции над вещественными числами на ограниченной разрядной сетке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73850" y="3645024"/>
            <a:ext cx="984019" cy="2520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endParaRPr lang="ru-RU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8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70875" y="1658354"/>
            <a:ext cx="772150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>
              <a:tabLst>
                <a:tab pos="2419350" algn="l"/>
                <a:tab pos="4667250" algn="l"/>
              </a:tabLst>
            </a:pPr>
            <a:r>
              <a:rPr lang="en-US" sz="2000" b="1" dirty="0">
                <a:solidFill>
                  <a:srgbClr val="010001"/>
                </a:solidFill>
                <a:latin typeface="Consolas" panose="020B0609020204030204" pitchFamily="49" charset="0"/>
              </a:rPr>
              <a:t>R</a:t>
            </a:r>
            <a:r>
              <a:rPr lang="en-US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= 1.1e8f; 	</a:t>
            </a:r>
            <a:r>
              <a:rPr lang="en-US" sz="2000" b="1" dirty="0">
                <a:solidFill>
                  <a:srgbClr val="010001"/>
                </a:solidFill>
                <a:latin typeface="Consolas" panose="020B0609020204030204" pitchFamily="49" charset="0"/>
              </a:rPr>
              <a:t>r</a:t>
            </a:r>
            <a:r>
              <a:rPr lang="en-US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= 1.0e2f;</a:t>
            </a:r>
          </a:p>
          <a:p>
            <a:pPr marL="355600">
              <a:tabLst>
                <a:tab pos="2419350" algn="l"/>
                <a:tab pos="4667250" algn="l"/>
              </a:tabLst>
            </a:pPr>
            <a:r>
              <a:rPr lang="en-US" sz="2000" dirty="0">
                <a:solidFill>
                  <a:srgbClr val="010001"/>
                </a:solidFill>
                <a:latin typeface="Consolas" panose="020B0609020204030204" pitchFamily="49" charset="0"/>
              </a:rPr>
              <a:t>res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010001"/>
                </a:solidFill>
                <a:latin typeface="Consolas" panose="020B0609020204030204" pitchFamily="49" charset="0"/>
              </a:rPr>
              <a:t>R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+ </a:t>
            </a:r>
            <a:r>
              <a:rPr lang="en-US" sz="2000" dirty="0">
                <a:solidFill>
                  <a:srgbClr val="010001"/>
                </a:solidFill>
                <a:latin typeface="Consolas" panose="020B0609020204030204" pitchFamily="49" charset="0"/>
              </a:rPr>
              <a:t>-R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) + </a:t>
            </a:r>
            <a:r>
              <a:rPr lang="en-US" sz="2000" dirty="0">
                <a:solidFill>
                  <a:srgbClr val="010001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;	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cout &lt;&lt; res &lt;&lt; endl;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355600">
              <a:tabLst>
                <a:tab pos="2419350" algn="l"/>
                <a:tab pos="4667250" algn="l"/>
              </a:tabLst>
            </a:pPr>
            <a:r>
              <a:rPr lang="en-US" sz="2000" dirty="0">
                <a:solidFill>
                  <a:srgbClr val="010001"/>
                </a:solidFill>
                <a:latin typeface="Consolas" panose="020B0609020204030204" pitchFamily="49" charset="0"/>
              </a:rPr>
              <a:t>res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10001"/>
                </a:solidFill>
                <a:latin typeface="Consolas" panose="020B0609020204030204" pitchFamily="49" charset="0"/>
              </a:rPr>
              <a:t>R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+ </a:t>
            </a:r>
            <a:r>
              <a:rPr lang="en-US" sz="2000" u="sng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u="sng" dirty="0">
                <a:solidFill>
                  <a:srgbClr val="010001"/>
                </a:solidFill>
                <a:latin typeface="Consolas" panose="020B0609020204030204" pitchFamily="49" charset="0"/>
              </a:rPr>
              <a:t>-R </a:t>
            </a:r>
            <a:r>
              <a:rPr lang="en-US" sz="2000" u="sng" dirty="0">
                <a:solidFill>
                  <a:prstClr val="black"/>
                </a:solidFill>
                <a:latin typeface="Consolas" panose="020B0609020204030204" pitchFamily="49" charset="0"/>
              </a:rPr>
              <a:t>+ </a:t>
            </a:r>
            <a:r>
              <a:rPr lang="en-US" sz="2000" u="sng" dirty="0">
                <a:solidFill>
                  <a:srgbClr val="010001"/>
                </a:solidFill>
                <a:latin typeface="Consolas" panose="020B0609020204030204" pitchFamily="49" charset="0"/>
              </a:rPr>
              <a:t>r</a:t>
            </a:r>
            <a:r>
              <a:rPr lang="en-US" sz="2000" u="sng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;	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cout &lt;&lt; res &lt;&lt; endl;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355600">
              <a:tabLst>
                <a:tab pos="2419350" algn="l"/>
                <a:tab pos="4667250" algn="l"/>
              </a:tabLst>
            </a:pPr>
            <a:r>
              <a:rPr lang="en-US" sz="2000" dirty="0" err="1">
                <a:solidFill>
                  <a:srgbClr val="010001"/>
                </a:solidFill>
                <a:latin typeface="Consolas" panose="020B0609020204030204" pitchFamily="49" charset="0"/>
              </a:rPr>
              <a:t>vrem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10001"/>
                </a:solidFill>
                <a:latin typeface="Consolas" panose="020B0609020204030204" pitchFamily="49" charset="0"/>
              </a:rPr>
              <a:t>R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+ </a:t>
            </a:r>
            <a:r>
              <a:rPr lang="en-US" sz="2000" dirty="0">
                <a:solidFill>
                  <a:srgbClr val="010001"/>
                </a:solidFill>
                <a:latin typeface="Consolas" panose="020B0609020204030204" pitchFamily="49" charset="0"/>
              </a:rPr>
              <a:t>-R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;	</a:t>
            </a:r>
            <a:r>
              <a:rPr lang="en-US" sz="2000" dirty="0">
                <a:solidFill>
                  <a:srgbClr val="010001"/>
                </a:solidFill>
                <a:latin typeface="Consolas" panose="020B0609020204030204" pitchFamily="49" charset="0"/>
              </a:rPr>
              <a:t>res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10001"/>
                </a:solidFill>
                <a:latin typeface="Consolas" panose="020B0609020204030204" pitchFamily="49" charset="0"/>
              </a:rPr>
              <a:t>vrem</a:t>
            </a:r>
            <a:r>
              <a:rPr lang="en-US" sz="2000" dirty="0">
                <a:solidFill>
                  <a:srgbClr val="01000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+ </a:t>
            </a:r>
            <a:r>
              <a:rPr lang="en-US" sz="2000" dirty="0">
                <a:solidFill>
                  <a:srgbClr val="010001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; 	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cout &lt;&lt; res &lt;&lt; endl;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355600">
              <a:tabLst>
                <a:tab pos="2419350" algn="l"/>
                <a:tab pos="4667250" algn="l"/>
              </a:tabLst>
            </a:pPr>
            <a:r>
              <a:rPr lang="pt-BR" sz="2000" dirty="0">
                <a:solidFill>
                  <a:srgbClr val="010001"/>
                </a:solidFill>
                <a:latin typeface="Consolas" panose="020B0609020204030204" pitchFamily="49" charset="0"/>
              </a:rPr>
              <a:t>vrem</a:t>
            </a:r>
            <a:r>
              <a:rPr lang="pt-BR" sz="20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pt-BR" sz="2000" u="sng" dirty="0">
                <a:solidFill>
                  <a:srgbClr val="010001"/>
                </a:solidFill>
                <a:latin typeface="Consolas" panose="020B0609020204030204" pitchFamily="49" charset="0"/>
              </a:rPr>
              <a:t>-R </a:t>
            </a:r>
            <a:r>
              <a:rPr lang="pt-BR" sz="2000" u="sng" dirty="0">
                <a:solidFill>
                  <a:prstClr val="black"/>
                </a:solidFill>
                <a:latin typeface="Consolas" panose="020B0609020204030204" pitchFamily="49" charset="0"/>
              </a:rPr>
              <a:t>+ </a:t>
            </a:r>
            <a:r>
              <a:rPr lang="pt-BR" sz="2000" u="sng" dirty="0">
                <a:solidFill>
                  <a:srgbClr val="010001"/>
                </a:solidFill>
                <a:latin typeface="Consolas" panose="020B0609020204030204" pitchFamily="49" charset="0"/>
              </a:rPr>
              <a:t>r</a:t>
            </a:r>
            <a:r>
              <a:rPr lang="pt-BR" sz="2000" dirty="0">
                <a:solidFill>
                  <a:prstClr val="black"/>
                </a:solidFill>
                <a:latin typeface="Consolas" panose="020B0609020204030204" pitchFamily="49" charset="0"/>
              </a:rPr>
              <a:t>;	</a:t>
            </a:r>
            <a:r>
              <a:rPr lang="pt-BR" sz="2000" dirty="0">
                <a:solidFill>
                  <a:srgbClr val="010001"/>
                </a:solidFill>
                <a:latin typeface="Consolas" panose="020B0609020204030204" pitchFamily="49" charset="0"/>
              </a:rPr>
              <a:t>res</a:t>
            </a:r>
            <a:r>
              <a:rPr lang="pt-BR" sz="20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pt-BR" sz="2000" dirty="0">
                <a:solidFill>
                  <a:srgbClr val="010001"/>
                </a:solidFill>
                <a:latin typeface="Consolas" panose="020B0609020204030204" pitchFamily="49" charset="0"/>
              </a:rPr>
              <a:t>R </a:t>
            </a:r>
            <a:r>
              <a:rPr lang="pt-BR" sz="2000" dirty="0">
                <a:solidFill>
                  <a:prstClr val="black"/>
                </a:solidFill>
                <a:latin typeface="Consolas" panose="020B0609020204030204" pitchFamily="49" charset="0"/>
              </a:rPr>
              <a:t>+ </a:t>
            </a:r>
            <a:r>
              <a:rPr lang="pt-BR" sz="2000" dirty="0">
                <a:solidFill>
                  <a:srgbClr val="010001"/>
                </a:solidFill>
                <a:latin typeface="Consolas" panose="020B0609020204030204" pitchFamily="49" charset="0"/>
              </a:rPr>
              <a:t>vrem</a:t>
            </a:r>
            <a:r>
              <a:rPr lang="pt-BR" sz="2000" dirty="0">
                <a:solidFill>
                  <a:prstClr val="black"/>
                </a:solidFill>
                <a:latin typeface="Consolas" panose="020B0609020204030204" pitchFamily="49" charset="0"/>
              </a:rPr>
              <a:t>; 	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cout &lt;&lt; res &lt;&lt; endl;</a:t>
            </a:r>
            <a:endParaRPr lang="pt-BR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355600">
              <a:spcAft>
                <a:spcPts val="2400"/>
              </a:spcAft>
              <a:tabLst>
                <a:tab pos="2419350" algn="l"/>
                <a:tab pos="4667250" algn="l"/>
              </a:tabLst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cout &lt;&lt; endl;</a:t>
            </a:r>
          </a:p>
          <a:p>
            <a:pPr marL="355600">
              <a:tabLst>
                <a:tab pos="2419350" algn="l"/>
                <a:tab pos="4667250" algn="l"/>
              </a:tabLst>
            </a:pPr>
            <a:r>
              <a:rPr lang="en-US" sz="2000" b="1" dirty="0">
                <a:solidFill>
                  <a:srgbClr val="010001"/>
                </a:solidFill>
                <a:latin typeface="Consolas" panose="020B0609020204030204" pitchFamily="49" charset="0"/>
              </a:rPr>
              <a:t>R</a:t>
            </a:r>
            <a:r>
              <a:rPr lang="en-US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= 1.1e10f;	</a:t>
            </a:r>
            <a:r>
              <a:rPr lang="en-US" sz="2000" b="1" dirty="0">
                <a:solidFill>
                  <a:srgbClr val="010001"/>
                </a:solidFill>
                <a:latin typeface="Consolas" panose="020B0609020204030204" pitchFamily="49" charset="0"/>
              </a:rPr>
              <a:t>r</a:t>
            </a:r>
            <a:r>
              <a:rPr lang="en-US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= 1.0e2f;</a:t>
            </a:r>
          </a:p>
          <a:p>
            <a:pPr marL="355600">
              <a:tabLst>
                <a:tab pos="2419350" algn="l"/>
                <a:tab pos="4667250" algn="l"/>
              </a:tabLst>
            </a:pPr>
            <a:r>
              <a:rPr lang="en-US" sz="2000" dirty="0">
                <a:solidFill>
                  <a:srgbClr val="010001"/>
                </a:solidFill>
                <a:latin typeface="Consolas" panose="020B0609020204030204" pitchFamily="49" charset="0"/>
              </a:rPr>
              <a:t>res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010001"/>
                </a:solidFill>
                <a:latin typeface="Consolas" panose="020B0609020204030204" pitchFamily="49" charset="0"/>
              </a:rPr>
              <a:t>R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+ </a:t>
            </a:r>
            <a:r>
              <a:rPr lang="en-US" sz="2000" dirty="0">
                <a:solidFill>
                  <a:srgbClr val="010001"/>
                </a:solidFill>
                <a:latin typeface="Consolas" panose="020B0609020204030204" pitchFamily="49" charset="0"/>
              </a:rPr>
              <a:t>-R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) + </a:t>
            </a:r>
            <a:r>
              <a:rPr lang="en-US" sz="2000" dirty="0">
                <a:solidFill>
                  <a:srgbClr val="010001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;	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cout &lt;&lt; res &lt;&lt; endl;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355600">
              <a:tabLst>
                <a:tab pos="2419350" algn="l"/>
                <a:tab pos="4667250" algn="l"/>
              </a:tabLst>
            </a:pPr>
            <a:r>
              <a:rPr lang="en-US" sz="2000" dirty="0">
                <a:solidFill>
                  <a:srgbClr val="010001"/>
                </a:solidFill>
                <a:latin typeface="Consolas" panose="020B0609020204030204" pitchFamily="49" charset="0"/>
              </a:rPr>
              <a:t>res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10001"/>
                </a:solidFill>
                <a:latin typeface="Consolas" panose="020B0609020204030204" pitchFamily="49" charset="0"/>
              </a:rPr>
              <a:t>R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+ (</a:t>
            </a:r>
            <a:r>
              <a:rPr lang="en-US" sz="2000" dirty="0">
                <a:solidFill>
                  <a:srgbClr val="010001"/>
                </a:solidFill>
                <a:latin typeface="Consolas" panose="020B0609020204030204" pitchFamily="49" charset="0"/>
              </a:rPr>
              <a:t>-R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+ </a:t>
            </a:r>
            <a:r>
              <a:rPr lang="en-US" sz="2000" dirty="0">
                <a:solidFill>
                  <a:srgbClr val="010001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);	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cout &lt;&lt; res &lt;&lt; endl;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355600">
              <a:tabLst>
                <a:tab pos="2419350" algn="l"/>
                <a:tab pos="4667250" algn="l"/>
              </a:tabLst>
            </a:pPr>
            <a:r>
              <a:rPr lang="en-US" sz="2000" dirty="0" err="1">
                <a:solidFill>
                  <a:srgbClr val="010001"/>
                </a:solidFill>
                <a:latin typeface="Consolas" panose="020B0609020204030204" pitchFamily="49" charset="0"/>
              </a:rPr>
              <a:t>vrem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10001"/>
                </a:solidFill>
                <a:latin typeface="Consolas" panose="020B0609020204030204" pitchFamily="49" charset="0"/>
              </a:rPr>
              <a:t>R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+ </a:t>
            </a:r>
            <a:r>
              <a:rPr lang="en-US" sz="2000" dirty="0">
                <a:solidFill>
                  <a:srgbClr val="010001"/>
                </a:solidFill>
                <a:latin typeface="Consolas" panose="020B0609020204030204" pitchFamily="49" charset="0"/>
              </a:rPr>
              <a:t>-R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;	</a:t>
            </a:r>
            <a:r>
              <a:rPr lang="en-US" sz="2000" dirty="0">
                <a:solidFill>
                  <a:srgbClr val="010001"/>
                </a:solidFill>
                <a:latin typeface="Consolas" panose="020B0609020204030204" pitchFamily="49" charset="0"/>
              </a:rPr>
              <a:t>res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10001"/>
                </a:solidFill>
                <a:latin typeface="Consolas" panose="020B0609020204030204" pitchFamily="49" charset="0"/>
              </a:rPr>
              <a:t>vrem</a:t>
            </a:r>
            <a:r>
              <a:rPr lang="en-US" sz="2000" dirty="0">
                <a:solidFill>
                  <a:srgbClr val="01000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+ </a:t>
            </a:r>
            <a:r>
              <a:rPr lang="en-US" sz="2000" dirty="0">
                <a:solidFill>
                  <a:srgbClr val="010001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; 	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cout &lt;&lt; res &lt;&lt; endl;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355600">
              <a:tabLst>
                <a:tab pos="2419350" algn="l"/>
                <a:tab pos="4667250" algn="l"/>
              </a:tabLst>
            </a:pPr>
            <a:r>
              <a:rPr lang="pt-BR" sz="2000" dirty="0">
                <a:solidFill>
                  <a:srgbClr val="010001"/>
                </a:solidFill>
                <a:latin typeface="Consolas" panose="020B0609020204030204" pitchFamily="49" charset="0"/>
              </a:rPr>
              <a:t>vrem</a:t>
            </a:r>
            <a:r>
              <a:rPr lang="pt-BR" sz="20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pt-BR" sz="2000" dirty="0">
                <a:solidFill>
                  <a:srgbClr val="010001"/>
                </a:solidFill>
                <a:latin typeface="Consolas" panose="020B0609020204030204" pitchFamily="49" charset="0"/>
              </a:rPr>
              <a:t>-R </a:t>
            </a:r>
            <a:r>
              <a:rPr lang="pt-BR" sz="2000" dirty="0">
                <a:solidFill>
                  <a:prstClr val="black"/>
                </a:solidFill>
                <a:latin typeface="Consolas" panose="020B0609020204030204" pitchFamily="49" charset="0"/>
              </a:rPr>
              <a:t>+ </a:t>
            </a:r>
            <a:r>
              <a:rPr lang="pt-BR" sz="2000" dirty="0">
                <a:solidFill>
                  <a:srgbClr val="010001"/>
                </a:solidFill>
                <a:latin typeface="Consolas" panose="020B0609020204030204" pitchFamily="49" charset="0"/>
              </a:rPr>
              <a:t>r</a:t>
            </a:r>
            <a:r>
              <a:rPr lang="pt-BR" sz="2000" dirty="0">
                <a:solidFill>
                  <a:prstClr val="black"/>
                </a:solidFill>
                <a:latin typeface="Consolas" panose="020B0609020204030204" pitchFamily="49" charset="0"/>
              </a:rPr>
              <a:t>;	</a:t>
            </a:r>
            <a:r>
              <a:rPr lang="pt-BR" sz="2000" dirty="0">
                <a:solidFill>
                  <a:srgbClr val="010001"/>
                </a:solidFill>
                <a:latin typeface="Consolas" panose="020B0609020204030204" pitchFamily="49" charset="0"/>
              </a:rPr>
              <a:t>res</a:t>
            </a:r>
            <a:r>
              <a:rPr lang="pt-BR" sz="20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pt-BR" sz="2000" dirty="0">
                <a:solidFill>
                  <a:srgbClr val="010001"/>
                </a:solidFill>
                <a:latin typeface="Consolas" panose="020B0609020204030204" pitchFamily="49" charset="0"/>
              </a:rPr>
              <a:t>R </a:t>
            </a:r>
            <a:r>
              <a:rPr lang="pt-BR" sz="2000" dirty="0">
                <a:solidFill>
                  <a:prstClr val="black"/>
                </a:solidFill>
                <a:latin typeface="Consolas" panose="020B0609020204030204" pitchFamily="49" charset="0"/>
              </a:rPr>
              <a:t>+ </a:t>
            </a:r>
            <a:r>
              <a:rPr lang="pt-BR" sz="2000" dirty="0">
                <a:solidFill>
                  <a:srgbClr val="010001"/>
                </a:solidFill>
                <a:latin typeface="Consolas" panose="020B0609020204030204" pitchFamily="49" charset="0"/>
              </a:rPr>
              <a:t>vrem</a:t>
            </a:r>
            <a:r>
              <a:rPr lang="pt-BR" sz="2000" dirty="0">
                <a:solidFill>
                  <a:prstClr val="black"/>
                </a:solidFill>
                <a:latin typeface="Consolas" panose="020B0609020204030204" pitchFamily="49" charset="0"/>
              </a:rPr>
              <a:t>; 	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cout &lt;&lt; res &lt;&lt; endl;</a:t>
            </a:r>
            <a:endParaRPr lang="pt-BR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355600">
              <a:tabLst>
                <a:tab pos="2419350" algn="l"/>
                <a:tab pos="4667250" algn="l"/>
              </a:tabLst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cout &lt;&lt; endl;</a:t>
            </a: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9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51520" y="467087"/>
            <a:ext cx="8640960" cy="90968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вещественных</a:t>
            </a:r>
            <a:r>
              <a:rPr lang="ru-RU" altLang="ru-RU" sz="2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  <a:p>
            <a:pPr lvl="0" algn="ctr" defTabSz="457200">
              <a:lnSpc>
                <a:spcPct val="100000"/>
              </a:lnSpc>
              <a:spcBef>
                <a:spcPts val="0"/>
              </a:spcBef>
            </a:pP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Арифметические операции над вещественными числами на ограниченной разрядной сетке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87566" y="1952836"/>
            <a:ext cx="1188132" cy="42124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</a:p>
          <a:p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96</a:t>
            </a:r>
          </a:p>
          <a:p>
            <a:pPr>
              <a:spcAft>
                <a:spcPts val="2400"/>
              </a:spcAft>
            </a:pPr>
            <a:endParaRPr lang="ru-RU" sz="2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</a:p>
          <a:p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</a:p>
          <a:p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</a:p>
          <a:p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9715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03548" y="1880828"/>
            <a:ext cx="79343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>
              <a:tabLst>
                <a:tab pos="2419350" algn="l"/>
                <a:tab pos="4667250" algn="l"/>
              </a:tabLst>
            </a:pPr>
            <a:r>
              <a:rPr lang="en-US" sz="2000" b="1" dirty="0">
                <a:solidFill>
                  <a:srgbClr val="010001"/>
                </a:solidFill>
                <a:latin typeface="Consolas" panose="020B0609020204030204" pitchFamily="49" charset="0"/>
              </a:rPr>
              <a:t>R</a:t>
            </a:r>
            <a:r>
              <a:rPr lang="en-US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= 1.1e22f;	</a:t>
            </a:r>
            <a:r>
              <a:rPr lang="en-US" sz="2000" b="1" dirty="0">
                <a:solidFill>
                  <a:srgbClr val="010001"/>
                </a:solidFill>
                <a:latin typeface="Consolas" panose="020B0609020204030204" pitchFamily="49" charset="0"/>
              </a:rPr>
              <a:t>r</a:t>
            </a:r>
            <a:r>
              <a:rPr lang="en-US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= 1.0e2f;</a:t>
            </a:r>
          </a:p>
          <a:p>
            <a:pPr marL="355600">
              <a:tabLst>
                <a:tab pos="2419350" algn="l"/>
                <a:tab pos="4667250" algn="l"/>
              </a:tabLst>
            </a:pPr>
            <a:r>
              <a:rPr lang="en-US" sz="2000" dirty="0">
                <a:solidFill>
                  <a:srgbClr val="010001"/>
                </a:solidFill>
                <a:latin typeface="Consolas" panose="020B0609020204030204" pitchFamily="49" charset="0"/>
              </a:rPr>
              <a:t>res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010001"/>
                </a:solidFill>
                <a:latin typeface="Consolas" panose="020B0609020204030204" pitchFamily="49" charset="0"/>
              </a:rPr>
              <a:t>R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+ </a:t>
            </a:r>
            <a:r>
              <a:rPr lang="en-US" sz="2000" dirty="0">
                <a:solidFill>
                  <a:srgbClr val="010001"/>
                </a:solidFill>
                <a:latin typeface="Consolas" panose="020B0609020204030204" pitchFamily="49" charset="0"/>
              </a:rPr>
              <a:t>-R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) + </a:t>
            </a:r>
            <a:r>
              <a:rPr lang="en-US" sz="2000" dirty="0">
                <a:solidFill>
                  <a:srgbClr val="010001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;	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cout &lt;&lt; res &lt;&lt; endl;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355600">
              <a:tabLst>
                <a:tab pos="2419350" algn="l"/>
                <a:tab pos="4667250" algn="l"/>
              </a:tabLst>
            </a:pPr>
            <a:r>
              <a:rPr lang="en-US" sz="2000" dirty="0">
                <a:solidFill>
                  <a:srgbClr val="010001"/>
                </a:solidFill>
                <a:latin typeface="Consolas" panose="020B0609020204030204" pitchFamily="49" charset="0"/>
              </a:rPr>
              <a:t>res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10001"/>
                </a:solidFill>
                <a:latin typeface="Consolas" panose="020B0609020204030204" pitchFamily="49" charset="0"/>
              </a:rPr>
              <a:t>R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+ (</a:t>
            </a:r>
            <a:r>
              <a:rPr lang="en-US" sz="2000" dirty="0">
                <a:solidFill>
                  <a:srgbClr val="010001"/>
                </a:solidFill>
                <a:latin typeface="Consolas" panose="020B0609020204030204" pitchFamily="49" charset="0"/>
              </a:rPr>
              <a:t>-R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+ </a:t>
            </a:r>
            <a:r>
              <a:rPr lang="en-US" sz="2000" dirty="0">
                <a:solidFill>
                  <a:srgbClr val="010001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);	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cout &lt;&lt; res &lt;&lt; endl;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355600">
              <a:tabLst>
                <a:tab pos="2419350" algn="l"/>
                <a:tab pos="4667250" algn="l"/>
              </a:tabLst>
            </a:pPr>
            <a:r>
              <a:rPr lang="en-US" sz="2000" dirty="0" err="1">
                <a:solidFill>
                  <a:srgbClr val="010001"/>
                </a:solidFill>
                <a:latin typeface="Consolas" panose="020B0609020204030204" pitchFamily="49" charset="0"/>
              </a:rPr>
              <a:t>vrem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10001"/>
                </a:solidFill>
                <a:latin typeface="Consolas" panose="020B0609020204030204" pitchFamily="49" charset="0"/>
              </a:rPr>
              <a:t>R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+ </a:t>
            </a:r>
            <a:r>
              <a:rPr lang="en-US" sz="2000" dirty="0">
                <a:solidFill>
                  <a:srgbClr val="010001"/>
                </a:solidFill>
                <a:latin typeface="Consolas" panose="020B0609020204030204" pitchFamily="49" charset="0"/>
              </a:rPr>
              <a:t>-R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;	</a:t>
            </a:r>
            <a:r>
              <a:rPr lang="en-US" sz="2000" dirty="0">
                <a:solidFill>
                  <a:srgbClr val="010001"/>
                </a:solidFill>
                <a:latin typeface="Consolas" panose="020B0609020204030204" pitchFamily="49" charset="0"/>
              </a:rPr>
              <a:t>res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10001"/>
                </a:solidFill>
                <a:latin typeface="Consolas" panose="020B0609020204030204" pitchFamily="49" charset="0"/>
              </a:rPr>
              <a:t>vrem</a:t>
            </a:r>
            <a:r>
              <a:rPr lang="en-US" sz="2000" dirty="0">
                <a:solidFill>
                  <a:srgbClr val="01000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+ </a:t>
            </a:r>
            <a:r>
              <a:rPr lang="en-US" sz="2000" dirty="0">
                <a:solidFill>
                  <a:srgbClr val="010001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; 	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cout &lt;&lt; res &lt;&lt; endl;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355600">
              <a:tabLst>
                <a:tab pos="2419350" algn="l"/>
                <a:tab pos="4667250" algn="l"/>
              </a:tabLst>
            </a:pPr>
            <a:r>
              <a:rPr lang="pt-BR" sz="2000" dirty="0">
                <a:solidFill>
                  <a:srgbClr val="010001"/>
                </a:solidFill>
                <a:latin typeface="Consolas" panose="020B0609020204030204" pitchFamily="49" charset="0"/>
              </a:rPr>
              <a:t>vrem</a:t>
            </a:r>
            <a:r>
              <a:rPr lang="pt-BR" sz="20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pt-BR" sz="2000" dirty="0">
                <a:solidFill>
                  <a:srgbClr val="010001"/>
                </a:solidFill>
                <a:latin typeface="Consolas" panose="020B0609020204030204" pitchFamily="49" charset="0"/>
              </a:rPr>
              <a:t>-R </a:t>
            </a:r>
            <a:r>
              <a:rPr lang="pt-BR" sz="2000" dirty="0">
                <a:solidFill>
                  <a:prstClr val="black"/>
                </a:solidFill>
                <a:latin typeface="Consolas" panose="020B0609020204030204" pitchFamily="49" charset="0"/>
              </a:rPr>
              <a:t>+ </a:t>
            </a:r>
            <a:r>
              <a:rPr lang="pt-BR" sz="2000" dirty="0">
                <a:solidFill>
                  <a:srgbClr val="010001"/>
                </a:solidFill>
                <a:latin typeface="Consolas" panose="020B0609020204030204" pitchFamily="49" charset="0"/>
              </a:rPr>
              <a:t>r</a:t>
            </a:r>
            <a:r>
              <a:rPr lang="pt-BR" sz="2000" dirty="0">
                <a:solidFill>
                  <a:prstClr val="black"/>
                </a:solidFill>
                <a:latin typeface="Consolas" panose="020B0609020204030204" pitchFamily="49" charset="0"/>
              </a:rPr>
              <a:t>;	</a:t>
            </a:r>
            <a:r>
              <a:rPr lang="pt-BR" sz="2000" dirty="0">
                <a:solidFill>
                  <a:srgbClr val="010001"/>
                </a:solidFill>
                <a:latin typeface="Consolas" panose="020B0609020204030204" pitchFamily="49" charset="0"/>
              </a:rPr>
              <a:t>res</a:t>
            </a:r>
            <a:r>
              <a:rPr lang="pt-BR" sz="20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pt-BR" sz="2000" dirty="0">
                <a:solidFill>
                  <a:srgbClr val="010001"/>
                </a:solidFill>
                <a:latin typeface="Consolas" panose="020B0609020204030204" pitchFamily="49" charset="0"/>
              </a:rPr>
              <a:t>R </a:t>
            </a:r>
            <a:r>
              <a:rPr lang="pt-BR" sz="2000" dirty="0">
                <a:solidFill>
                  <a:prstClr val="black"/>
                </a:solidFill>
                <a:latin typeface="Consolas" panose="020B0609020204030204" pitchFamily="49" charset="0"/>
              </a:rPr>
              <a:t>+ </a:t>
            </a:r>
            <a:r>
              <a:rPr lang="pt-BR" sz="2000" dirty="0">
                <a:solidFill>
                  <a:srgbClr val="010001"/>
                </a:solidFill>
                <a:latin typeface="Consolas" panose="020B0609020204030204" pitchFamily="49" charset="0"/>
              </a:rPr>
              <a:t>vrem</a:t>
            </a:r>
            <a:r>
              <a:rPr lang="pt-BR" sz="2000" dirty="0">
                <a:solidFill>
                  <a:prstClr val="black"/>
                </a:solidFill>
                <a:latin typeface="Consolas" panose="020B0609020204030204" pitchFamily="49" charset="0"/>
              </a:rPr>
              <a:t>; 	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cout &lt;&lt; res &lt;&lt; endl;</a:t>
            </a:r>
            <a:endParaRPr lang="pt-BR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355600">
              <a:tabLst>
                <a:tab pos="2419350" algn="l"/>
                <a:tab pos="4667250" algn="l"/>
              </a:tabLst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cout &lt;&lt; endl;</a:t>
            </a:r>
          </a:p>
          <a:p>
            <a:pPr marL="355600">
              <a:tabLst>
                <a:tab pos="2419350" algn="l"/>
                <a:tab pos="4667250" algn="l"/>
              </a:tabLst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355600">
              <a:tabLst>
                <a:tab pos="2419350" algn="l"/>
                <a:tab pos="4667250" algn="l"/>
              </a:tabLst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 0;</a:t>
            </a:r>
          </a:p>
          <a:p>
            <a:pPr>
              <a:tabLst>
                <a:tab pos="2419350" algn="l"/>
                <a:tab pos="4667250" algn="l"/>
              </a:tabLst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9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51520" y="467087"/>
            <a:ext cx="8640960" cy="90968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вещественных</a:t>
            </a:r>
            <a:r>
              <a:rPr lang="ru-RU" altLang="ru-RU" sz="2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  <a:p>
            <a:pPr lvl="0" algn="ctr" defTabSz="457200">
              <a:lnSpc>
                <a:spcPct val="100000"/>
              </a:lnSpc>
              <a:spcBef>
                <a:spcPts val="0"/>
              </a:spcBef>
            </a:pP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Арифметические операции над вещественными числами на ограниченной разрядной сетке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55907" y="2168860"/>
            <a:ext cx="969090" cy="212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</a:p>
          <a:p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ru-RU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46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75013" y="1579418"/>
            <a:ext cx="8277101" cy="44012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876300" lvl="1" indent="-419100" algn="ctr"/>
            <a:r>
              <a:rPr lang="ru-RU" sz="3200" dirty="0"/>
              <a:t>R</a:t>
            </a:r>
            <a:r>
              <a:rPr lang="en-US" sz="3200" dirty="0"/>
              <a:t> </a:t>
            </a:r>
            <a:r>
              <a:rPr lang="ru-RU" sz="3200" dirty="0"/>
              <a:t>= </a:t>
            </a:r>
            <a:r>
              <a:rPr lang="en-US" sz="3200" dirty="0"/>
              <a:t>M</a:t>
            </a:r>
            <a:r>
              <a:rPr lang="ru-RU" sz="3200" dirty="0"/>
              <a:t> </a:t>
            </a:r>
            <a:r>
              <a:rPr lang="ru-RU" sz="3200" baseline="30000" dirty="0"/>
              <a:t>.</a:t>
            </a:r>
            <a:r>
              <a:rPr lang="ru-RU" sz="3200" dirty="0"/>
              <a:t> 2 </a:t>
            </a:r>
            <a:r>
              <a:rPr lang="ru-RU" sz="3200" baseline="30000" dirty="0"/>
              <a:t>P</a:t>
            </a:r>
            <a:endParaRPr lang="ru-RU" sz="3200" dirty="0"/>
          </a:p>
          <a:p>
            <a:pPr marL="876300" lvl="1" indent="-419100"/>
            <a:r>
              <a:rPr lang="ru-RU" sz="2400" dirty="0"/>
              <a:t>Веса разрядов мантиссы равны не 1, 2, 4,.., а ½</a:t>
            </a:r>
            <a:r>
              <a:rPr lang="en-US" sz="2400" dirty="0"/>
              <a:t>,</a:t>
            </a:r>
            <a:r>
              <a:rPr lang="ru-RU" sz="2400" dirty="0"/>
              <a:t> ¼</a:t>
            </a:r>
            <a:r>
              <a:rPr lang="en-US" sz="2400" dirty="0"/>
              <a:t>, ⅛</a:t>
            </a:r>
            <a:r>
              <a:rPr lang="ru-RU" sz="2400" dirty="0"/>
              <a:t>…</a:t>
            </a:r>
          </a:p>
          <a:p>
            <a:pPr marL="723900"/>
            <a:r>
              <a:rPr lang="en-US" sz="2400" b="1" dirty="0"/>
              <a:t>		   </a:t>
            </a:r>
            <a:r>
              <a:rPr lang="ru-RU" sz="2400" b="1" dirty="0"/>
              <a:t>0.25</a:t>
            </a:r>
            <a:r>
              <a:rPr lang="ru-RU" sz="2400" b="1" baseline="-25000" dirty="0"/>
              <a:t>10</a:t>
            </a:r>
            <a:r>
              <a:rPr lang="ru-RU" sz="2400" b="1" dirty="0"/>
              <a:t>	= 0.01</a:t>
            </a:r>
            <a:r>
              <a:rPr lang="ru-RU" sz="2400" b="1" baseline="-25000" dirty="0"/>
              <a:t>2</a:t>
            </a:r>
            <a:r>
              <a:rPr lang="ru-RU" sz="2400" b="1" dirty="0"/>
              <a:t>	= 1</a:t>
            </a:r>
            <a:r>
              <a:rPr lang="en-US" sz="2400" b="1" dirty="0"/>
              <a:t>.</a:t>
            </a:r>
            <a:r>
              <a:rPr lang="ru-RU" sz="2400" b="1" dirty="0"/>
              <a:t>0000000</a:t>
            </a:r>
            <a:r>
              <a:rPr lang="ru-RU" sz="2400" b="1" baseline="-25000" dirty="0"/>
              <a:t>2</a:t>
            </a:r>
            <a:r>
              <a:rPr lang="ru-RU" sz="2400" b="1" dirty="0"/>
              <a:t> </a:t>
            </a:r>
            <a:r>
              <a:rPr lang="ru-RU" sz="2400" b="1" baseline="30000" dirty="0"/>
              <a:t>.</a:t>
            </a:r>
            <a:r>
              <a:rPr lang="ru-RU" sz="2400" b="1" dirty="0"/>
              <a:t> 2 </a:t>
            </a:r>
            <a:r>
              <a:rPr lang="ru-RU" sz="2400" b="1" baseline="30000" dirty="0"/>
              <a:t>-2</a:t>
            </a:r>
          </a:p>
          <a:p>
            <a:pPr marL="723900"/>
            <a:r>
              <a:rPr lang="en-US" sz="2400" b="1" dirty="0"/>
              <a:t>		   </a:t>
            </a:r>
            <a:r>
              <a:rPr lang="ru-RU" sz="2400" b="1" dirty="0"/>
              <a:t>0.1</a:t>
            </a:r>
            <a:r>
              <a:rPr lang="ru-RU" sz="2400" b="1" baseline="-25000" dirty="0"/>
              <a:t>10</a:t>
            </a:r>
            <a:r>
              <a:rPr lang="en-US" sz="2400" b="1" baseline="-25000" dirty="0"/>
              <a:t> </a:t>
            </a:r>
            <a:r>
              <a:rPr lang="ru-RU" sz="2400" b="1" dirty="0"/>
              <a:t>= 0.00</a:t>
            </a:r>
            <a:r>
              <a:rPr lang="en-US" sz="2400" b="1" dirty="0"/>
              <a:t>0</a:t>
            </a:r>
            <a:r>
              <a:rPr lang="ru-RU" sz="2400" b="1" dirty="0"/>
              <a:t>1100110...</a:t>
            </a:r>
            <a:r>
              <a:rPr lang="ru-RU" sz="2400" b="1" baseline="-25000" dirty="0"/>
              <a:t>2</a:t>
            </a:r>
            <a:r>
              <a:rPr lang="ru-RU" sz="2400" b="1" dirty="0"/>
              <a:t> = 1</a:t>
            </a:r>
            <a:r>
              <a:rPr lang="en-US" sz="2400" b="1" dirty="0"/>
              <a:t>.</a:t>
            </a:r>
            <a:r>
              <a:rPr lang="ru-RU" sz="2400" b="1" dirty="0"/>
              <a:t>1001100</a:t>
            </a:r>
            <a:r>
              <a:rPr lang="ru-RU" sz="2400" b="1" baseline="-25000" dirty="0"/>
              <a:t>2</a:t>
            </a:r>
            <a:r>
              <a:rPr lang="ru-RU" sz="2400" b="1" dirty="0"/>
              <a:t> </a:t>
            </a:r>
            <a:r>
              <a:rPr lang="ru-RU" sz="2400" b="1" baseline="30000" dirty="0"/>
              <a:t>.</a:t>
            </a:r>
            <a:r>
              <a:rPr lang="ru-RU" sz="2400" b="1" dirty="0"/>
              <a:t> 2 </a:t>
            </a:r>
            <a:r>
              <a:rPr lang="ru-RU" sz="2400" b="1" baseline="30000" dirty="0"/>
              <a:t>-4</a:t>
            </a:r>
            <a:endParaRPr lang="en-US" sz="2400" b="1" baseline="30000" dirty="0"/>
          </a:p>
          <a:p>
            <a:pPr marL="723900"/>
            <a:endParaRPr lang="ru-RU" sz="2400" b="1" baseline="30000" dirty="0"/>
          </a:p>
          <a:p>
            <a:r>
              <a:rPr lang="en-US" sz="2800" dirty="0"/>
              <a:t>cout &lt;&lt; (0.3f - 0.1f - 0.1f - 0.1f) &lt;&lt; endl;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</p:txBody>
      </p:sp>
      <p:sp>
        <p:nvSpPr>
          <p:cNvPr id="9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0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51520" y="467087"/>
            <a:ext cx="8640960" cy="90968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вещественных</a:t>
            </a:r>
            <a:r>
              <a:rPr lang="ru-RU" altLang="ru-RU" sz="2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  <a:p>
            <a:pPr lvl="0" algn="ctr" defTabSz="457200">
              <a:lnSpc>
                <a:spcPct val="100000"/>
              </a:lnSpc>
              <a:spcBef>
                <a:spcPts val="0"/>
              </a:spcBef>
            </a:pP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Ошибки представления вещественных чисел по двоичному основанию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6216" y="3429000"/>
            <a:ext cx="2376264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1.49012e-008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151620" y="4329100"/>
            <a:ext cx="6912768" cy="1872208"/>
          </a:xfrm>
          <a:prstGeom prst="roundRect">
            <a:avLst/>
          </a:prstGeom>
          <a:solidFill>
            <a:schemeClr val="accent1">
              <a:alpha val="2000"/>
            </a:schemeClr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ru-RU" sz="2400" dirty="0">
                <a:solidFill>
                  <a:prstClr val="black"/>
                </a:solidFill>
              </a:rPr>
              <a:t>Некорректно сравнивать на точное равенство вещественные числа, поскольку на ограниченной разрядной сетке при любой операции присутствуют арифметические ошибки порядка половины младшего значащего бита</a:t>
            </a:r>
          </a:p>
        </p:txBody>
      </p:sp>
    </p:spTree>
    <p:extLst>
      <p:ext uri="{BB962C8B-B14F-4D97-AF65-F5344CB8AC3E}">
        <p14:creationId xmlns:p14="http://schemas.microsoft.com/office/powerpoint/2010/main" val="2148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11560" y="332656"/>
            <a:ext cx="8087295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Сравнение вещественных чисел на точное равенство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31540" y="1628800"/>
            <a:ext cx="604867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1.5;</a:t>
            </a:r>
          </a:p>
          <a:p>
            <a:pPr>
              <a:tabLst>
                <a:tab pos="5562600" algn="l"/>
              </a:tabLst>
            </a:pP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1.5)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	</a:t>
            </a:r>
          </a:p>
          <a:p>
            <a:pPr>
              <a:tabLst>
                <a:tab pos="5562600" algn="l"/>
              </a:tabLst>
            </a:pP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-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0.1;</a:t>
            </a:r>
          </a:p>
          <a:p>
            <a:pPr>
              <a:tabLst>
                <a:tab pos="5562600" algn="l"/>
              </a:tabLst>
            </a:pP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1.4)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0">
              <a:tabLst>
                <a:tab pos="5562600" algn="l"/>
              </a:tabLst>
            </a:pP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-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0.1;</a:t>
            </a:r>
          </a:p>
          <a:p>
            <a:pPr>
              <a:tabLst>
                <a:tab pos="5562600" algn="l"/>
              </a:tabLst>
            </a:pPr>
            <a:r>
              <a:rPr lang="fr-FR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(</a:t>
            </a:r>
            <a:r>
              <a:rPr lang="fr-FR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1.3) &lt;&lt; </a:t>
            </a:r>
            <a:r>
              <a:rPr lang="fr-FR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20072" y="1988840"/>
            <a:ext cx="1692188" cy="3996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lvl="0"/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</a:p>
          <a:p>
            <a:pPr lvl="0"/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ru-RU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</a:p>
          <a:p>
            <a:pPr lvl="0"/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0</a:t>
            </a:r>
            <a:endParaRPr lang="ru-RU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  <p:sp>
        <p:nvSpPr>
          <p:cNvPr id="9" name="Нижний колонтитул 2">
            <a:extLst>
              <a:ext uri="{FF2B5EF4-FFF2-40B4-BE49-F238E27FC236}">
                <a16:creationId xmlns:a16="http://schemas.microsoft.com/office/drawing/2014/main" id="{9D14AF83-B1B8-494C-A4AF-0EE65A930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</p:spTree>
    <p:extLst>
      <p:ext uri="{BB962C8B-B14F-4D97-AF65-F5344CB8AC3E}">
        <p14:creationId xmlns:p14="http://schemas.microsoft.com/office/powerpoint/2010/main" val="170359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7D4641C-66DD-4BA0-807E-793420060406}"/>
              </a:ext>
            </a:extLst>
          </p:cNvPr>
          <p:cNvSpPr txBox="1">
            <a:spLocks noChangeArrowheads="1"/>
          </p:cNvSpPr>
          <p:nvPr/>
        </p:nvSpPr>
        <p:spPr>
          <a:xfrm>
            <a:off x="575556" y="1628800"/>
            <a:ext cx="8339393" cy="97210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None/>
              <a:tabLst>
                <a:tab pos="1971675" algn="l"/>
                <a:tab pos="2149475" algn="l"/>
              </a:tabLst>
            </a:pPr>
            <a:r>
              <a:rPr lang="ru-RU" sz="4000" spc="200" dirty="0">
                <a:solidFill>
                  <a:schemeClr val="tx1"/>
                </a:solidFill>
                <a:latin typeface="Consolas" panose="020B0609020204030204" pitchFamily="49" charset="0"/>
              </a:rPr>
              <a:t>299792,458</a:t>
            </a:r>
            <a:r>
              <a:rPr lang="ru-RU" sz="4000" spc="200" dirty="0">
                <a:solidFill>
                  <a:schemeClr val="bg1"/>
                </a:solidFill>
                <a:latin typeface="Consolas" panose="020B0609020204030204" pitchFamily="49" charset="0"/>
              </a:rPr>
              <a:t>123</a:t>
            </a:r>
            <a:endParaRPr lang="ru-RU" sz="4000" b="1" spc="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0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66576" y="3426959"/>
            <a:ext cx="8496944" cy="71329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None/>
              <a:tabLst>
                <a:tab pos="1971675" algn="l"/>
                <a:tab pos="2149475" algn="l"/>
              </a:tabLst>
            </a:pPr>
            <a:r>
              <a:rPr lang="ru-RU" sz="2400" dirty="0"/>
              <a:t>Допустим точность прибора, с помощью которого производилось измерение равна ±</a:t>
            </a:r>
            <a:r>
              <a:rPr lang="en-US" sz="2400" dirty="0"/>
              <a:t>0.00</a:t>
            </a:r>
            <a:r>
              <a:rPr lang="ru-RU" sz="2400" dirty="0"/>
              <a:t>2</a:t>
            </a:r>
            <a:r>
              <a:rPr lang="en-US" sz="2400" dirty="0"/>
              <a:t>.</a:t>
            </a:r>
            <a:endParaRPr lang="ru-RU" sz="2400" baseline="30000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CCB86500-22C8-40EB-99B3-A2994142DB54}"/>
              </a:ext>
            </a:extLst>
          </p:cNvPr>
          <p:cNvCxnSpPr>
            <a:cxnSpLocks/>
          </p:cNvCxnSpPr>
          <p:nvPr/>
        </p:nvCxnSpPr>
        <p:spPr>
          <a:xfrm flipV="1">
            <a:off x="2764640" y="2454757"/>
            <a:ext cx="2707460" cy="21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FBC960D-8276-4F15-B56B-3EAAECB74440}"/>
              </a:ext>
            </a:extLst>
          </p:cNvPr>
          <p:cNvCxnSpPr>
            <a:cxnSpLocks/>
          </p:cNvCxnSpPr>
          <p:nvPr/>
        </p:nvCxnSpPr>
        <p:spPr>
          <a:xfrm>
            <a:off x="5557149" y="2453457"/>
            <a:ext cx="216024" cy="13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A556F282-A334-4895-8DEB-B2744BF11643}"/>
              </a:ext>
            </a:extLst>
          </p:cNvPr>
          <p:cNvCxnSpPr>
            <a:cxnSpLocks/>
          </p:cNvCxnSpPr>
          <p:nvPr/>
        </p:nvCxnSpPr>
        <p:spPr>
          <a:xfrm flipH="1">
            <a:off x="5076057" y="2487428"/>
            <a:ext cx="589104" cy="581532"/>
          </a:xfrm>
          <a:prstGeom prst="line">
            <a:avLst/>
          </a:prstGeom>
          <a:ln>
            <a:head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">
            <a:extLst>
              <a:ext uri="{FF2B5EF4-FFF2-40B4-BE49-F238E27FC236}">
                <a16:creationId xmlns:a16="http://schemas.microsoft.com/office/drawing/2014/main" id="{32B2961B-EC93-4CA7-AB13-D5540DBD9873}"/>
              </a:ext>
            </a:extLst>
          </p:cNvPr>
          <p:cNvSpPr txBox="1">
            <a:spLocks noChangeArrowheads="1"/>
          </p:cNvSpPr>
          <p:nvPr/>
        </p:nvSpPr>
        <p:spPr>
          <a:xfrm>
            <a:off x="575556" y="1366003"/>
            <a:ext cx="8339393" cy="50166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None/>
              <a:tabLst>
                <a:tab pos="1971675" algn="l"/>
                <a:tab pos="2149475" algn="l"/>
              </a:tabLst>
            </a:pPr>
            <a:r>
              <a:rPr lang="ru-RU" sz="4000" spc="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±</a:t>
            </a:r>
            <a:r>
              <a:rPr lang="en-US" sz="4000" spc="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0,00</a:t>
            </a:r>
            <a:r>
              <a:rPr lang="ru-RU" sz="4000" spc="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228737B-1ED9-4D8A-A6DF-8BDA51CB0FD6}"/>
              </a:ext>
            </a:extLst>
          </p:cNvPr>
          <p:cNvSpPr/>
          <p:nvPr/>
        </p:nvSpPr>
        <p:spPr>
          <a:xfrm>
            <a:off x="183334" y="4478219"/>
            <a:ext cx="8960666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6EAC1C"/>
              </a:buClr>
              <a:buSzPct val="80000"/>
              <a:tabLst>
                <a:tab pos="1971675" algn="l"/>
                <a:tab pos="2149475" algn="l"/>
              </a:tabLst>
            </a:pPr>
            <a:r>
              <a:rPr lang="ru-RU" sz="2300" b="1" u="sng" dirty="0">
                <a:solidFill>
                  <a:prstClr val="black"/>
                </a:solidFill>
              </a:rPr>
              <a:t>верные цифры числа</a:t>
            </a:r>
            <a:r>
              <a:rPr lang="ru-RU" sz="2300" dirty="0">
                <a:solidFill>
                  <a:prstClr val="black"/>
                </a:solidFill>
              </a:rPr>
              <a:t> (левее первой значащей цифры погрешности)</a:t>
            </a:r>
          </a:p>
          <a:p>
            <a:pPr lvl="0">
              <a:buClr>
                <a:srgbClr val="6EAC1C"/>
              </a:buClr>
              <a:buSzPct val="80000"/>
              <a:tabLst>
                <a:tab pos="1971675" algn="l"/>
                <a:tab pos="2149475" algn="l"/>
              </a:tabLst>
            </a:pPr>
            <a:r>
              <a:rPr lang="ru-RU" sz="2300" b="1" u="sng" dirty="0">
                <a:solidFill>
                  <a:prstClr val="black"/>
                </a:solidFill>
              </a:rPr>
              <a:t>сомнительная цифра</a:t>
            </a:r>
            <a:r>
              <a:rPr lang="ru-RU" sz="2300" dirty="0">
                <a:solidFill>
                  <a:prstClr val="black"/>
                </a:solidFill>
              </a:rPr>
              <a:t> (совпадает со старшим разрядом погрешности)</a:t>
            </a:r>
          </a:p>
          <a:p>
            <a:pPr lvl="0">
              <a:buClr>
                <a:srgbClr val="6EAC1C"/>
              </a:buClr>
              <a:buSzPct val="80000"/>
              <a:tabLst>
                <a:tab pos="1971675" algn="l"/>
                <a:tab pos="2149475" algn="l"/>
              </a:tabLst>
            </a:pPr>
            <a:r>
              <a:rPr lang="ru-RU" sz="2300" b="1" u="sng" dirty="0">
                <a:solidFill>
                  <a:prstClr val="black"/>
                </a:solidFill>
              </a:rPr>
              <a:t>неверные цифры</a:t>
            </a:r>
            <a:r>
              <a:rPr lang="ru-RU" sz="2300" dirty="0">
                <a:solidFill>
                  <a:prstClr val="black"/>
                </a:solidFill>
              </a:rPr>
              <a:t> (правее сомнительной цифры)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74FEC7B-F7A7-46B4-BEBC-992C65577F01}"/>
              </a:ext>
            </a:extLst>
          </p:cNvPr>
          <p:cNvSpPr/>
          <p:nvPr/>
        </p:nvSpPr>
        <p:spPr>
          <a:xfrm>
            <a:off x="2804101" y="2390109"/>
            <a:ext cx="2207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prstClr val="black"/>
                </a:solidFill>
              </a:rPr>
              <a:t>верные цифры</a:t>
            </a:r>
            <a:endParaRPr lang="ru-RU" b="1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A62904F0-204E-4079-9C84-E69C91800C93}"/>
              </a:ext>
            </a:extLst>
          </p:cNvPr>
          <p:cNvSpPr/>
          <p:nvPr/>
        </p:nvSpPr>
        <p:spPr>
          <a:xfrm>
            <a:off x="3085815" y="2931472"/>
            <a:ext cx="30343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prstClr val="black"/>
                </a:solidFill>
              </a:rPr>
              <a:t>сомнительная цифра</a:t>
            </a:r>
            <a:endParaRPr lang="ru-RU" b="1" dirty="0"/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5F0928DE-157C-4E98-B9E9-8DDB11724C67}"/>
              </a:ext>
            </a:extLst>
          </p:cNvPr>
          <p:cNvCxnSpPr>
            <a:cxnSpLocks/>
          </p:cNvCxnSpPr>
          <p:nvPr/>
        </p:nvCxnSpPr>
        <p:spPr>
          <a:xfrm>
            <a:off x="5832140" y="2453457"/>
            <a:ext cx="874303" cy="13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5DC4DD36-99F4-446D-BF73-F49F9B9999E2}"/>
              </a:ext>
            </a:extLst>
          </p:cNvPr>
          <p:cNvCxnSpPr>
            <a:cxnSpLocks/>
          </p:cNvCxnSpPr>
          <p:nvPr/>
        </p:nvCxnSpPr>
        <p:spPr>
          <a:xfrm>
            <a:off x="6408204" y="2473172"/>
            <a:ext cx="1509149" cy="595788"/>
          </a:xfrm>
          <a:prstGeom prst="line">
            <a:avLst/>
          </a:prstGeom>
          <a:ln>
            <a:head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41AE883-F8CB-4788-B11E-87588C9ABF94}"/>
              </a:ext>
            </a:extLst>
          </p:cNvPr>
          <p:cNvSpPr/>
          <p:nvPr/>
        </p:nvSpPr>
        <p:spPr>
          <a:xfrm>
            <a:off x="6570318" y="2945260"/>
            <a:ext cx="2531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prstClr val="black"/>
                </a:solidFill>
              </a:rPr>
              <a:t>неверные цифры</a:t>
            </a:r>
            <a:endParaRPr lang="ru-RU" b="1" dirty="0"/>
          </a:p>
        </p:txBody>
      </p:sp>
      <p:sp>
        <p:nvSpPr>
          <p:cNvPr id="39" name="Заголовок 1">
            <a:extLst>
              <a:ext uri="{FF2B5EF4-FFF2-40B4-BE49-F238E27FC236}">
                <a16:creationId xmlns:a16="http://schemas.microsoft.com/office/drawing/2014/main" id="{4D835BBA-AB81-4F96-AB4E-41D30D958CD4}"/>
              </a:ext>
            </a:extLst>
          </p:cNvPr>
          <p:cNvSpPr txBox="1">
            <a:spLocks/>
          </p:cNvSpPr>
          <p:nvPr/>
        </p:nvSpPr>
        <p:spPr>
          <a:xfrm>
            <a:off x="251520" y="476672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3600" spc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Разряды числа: определения</a:t>
            </a:r>
            <a:endParaRPr lang="ru-RU" altLang="ru-RU" sz="3600" spc="0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C7352A01-50C2-479A-B851-EBB118654CE5}"/>
              </a:ext>
            </a:extLst>
          </p:cNvPr>
          <p:cNvSpPr/>
          <p:nvPr/>
        </p:nvSpPr>
        <p:spPr>
          <a:xfrm>
            <a:off x="5715293" y="1755269"/>
            <a:ext cx="11079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spc="200" dirty="0">
                <a:solidFill>
                  <a:prstClr val="black"/>
                </a:solidFill>
                <a:latin typeface="Consolas" panose="020B0609020204030204" pitchFamily="49" charset="0"/>
              </a:rPr>
              <a:t>123</a:t>
            </a:r>
            <a:endParaRPr lang="ru-RU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99AAB380-785B-46E2-B5CD-4928348EFF83}"/>
              </a:ext>
            </a:extLst>
          </p:cNvPr>
          <p:cNvSpPr/>
          <p:nvPr/>
        </p:nvSpPr>
        <p:spPr>
          <a:xfrm>
            <a:off x="178981" y="4160199"/>
            <a:ext cx="32614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prstClr val="black"/>
                </a:solidFill>
              </a:rPr>
              <a:t>Тогда можно выделить: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16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23" grpId="0"/>
      <p:bldP spid="32" grpId="0"/>
      <p:bldP spid="32" grpId="1"/>
      <p:bldP spid="41" grpId="0"/>
      <p:bldP spid="4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11560" y="332656"/>
            <a:ext cx="8087295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Сравнение вещественных чисел на точное равенство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484784"/>
            <a:ext cx="856895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&lt;float.h&gt;</a:t>
            </a:r>
            <a:endParaRPr lang="en-US" sz="2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FLT</a:t>
            </a:r>
            <a:r>
              <a:rPr lang="ru-RU" sz="2200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_EPSILON</a:t>
            </a:r>
            <a:r>
              <a:rPr lang="en-US" sz="2200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/>
              <a:t>— минимальное положительное х, такое,</a:t>
            </a:r>
            <a:r>
              <a:rPr lang="en-US" sz="2200" dirty="0"/>
              <a:t> </a:t>
            </a:r>
            <a:r>
              <a:rPr lang="ru-RU" sz="2200" dirty="0"/>
              <a:t>что</a:t>
            </a:r>
            <a:br>
              <a:rPr lang="ru-RU" sz="2200" dirty="0"/>
            </a:br>
            <a:r>
              <a:rPr lang="ru-RU" sz="2200" dirty="0"/>
              <a:t>					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1.0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+ x != 1.0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</a:p>
          <a:p>
            <a:r>
              <a:rPr lang="en-US" sz="2200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ru-RU" sz="2200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_EPSILON</a:t>
            </a:r>
            <a:r>
              <a:rPr lang="en-US" sz="2200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/>
              <a:t>—</a:t>
            </a:r>
            <a:r>
              <a:rPr lang="en-US" sz="2200" dirty="0"/>
              <a:t> </a:t>
            </a:r>
            <a:r>
              <a:rPr lang="ru-RU" sz="2200" dirty="0"/>
              <a:t>аналогично, для типа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200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/>
          </p:nvPr>
        </p:nvGraphicFramePr>
        <p:xfrm>
          <a:off x="377642" y="2960948"/>
          <a:ext cx="8429248" cy="1984821"/>
        </p:xfrm>
        <a:graphic>
          <a:graphicData uri="http://schemas.openxmlformats.org/drawingml/2006/table">
            <a:tbl>
              <a:tblPr/>
              <a:tblGrid>
                <a:gridCol w="262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</a:tblGrid>
              <a:tr h="256657">
                <a:tc gridSpan="8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dirty="0">
                          <a:effectLst/>
                        </a:rPr>
                        <a:t>Знак</a:t>
                      </a:r>
                      <a:r>
                        <a:rPr lang="en-US" sz="2400" dirty="0">
                          <a:effectLst/>
                        </a:rPr>
                        <a:t>   </a:t>
                      </a:r>
                      <a:r>
                        <a:rPr lang="en-US" sz="2400" b="1" dirty="0">
                          <a:effectLst/>
                        </a:rPr>
                        <a:t>S</a:t>
                      </a:r>
                      <a:r>
                        <a:rPr lang="ru-RU" sz="2400" b="1" dirty="0">
                          <a:effectLst/>
                        </a:rPr>
                        <a:t> </a:t>
                      </a:r>
                      <a:r>
                        <a:rPr lang="en-US" sz="2400" b="0" dirty="0">
                          <a:effectLst/>
                        </a:rPr>
                        <a:t>:</a:t>
                      </a:r>
                      <a:r>
                        <a:rPr lang="en-US" sz="2400" b="0" baseline="0" dirty="0">
                          <a:effectLst/>
                        </a:rPr>
                        <a:t> </a:t>
                      </a:r>
                      <a:r>
                        <a:rPr lang="ru-RU" sz="2400" b="0" baseline="0" dirty="0">
                          <a:effectLst/>
                        </a:rPr>
                        <a:t>1 бит</a:t>
                      </a:r>
                      <a:endParaRPr lang="ru-RU" sz="2400" b="0" dirty="0"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5"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ru-RU" sz="2400" dirty="0"/>
                        <a:t>   </a:t>
                      </a:r>
                      <a:r>
                        <a:rPr lang="en-US" sz="2400" b="1" dirty="0"/>
                        <a:t>float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912"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 gridSpan="9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Порядок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 :</a:t>
                      </a:r>
                      <a:b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8 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бит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Мантисса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400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r>
                        <a:rPr lang="ru-RU" sz="2400" b="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ru-RU" sz="2400" b="0" baseline="0" dirty="0">
                          <a:solidFill>
                            <a:schemeClr val="tx1"/>
                          </a:solidFill>
                          <a:effectLst/>
                        </a:rPr>
                        <a:t>23 бита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  <a:endParaRPr lang="ru-RU" sz="2400" b="0" dirty="0"/>
                    </a:p>
                  </a:txBody>
                  <a:tcPr marL="36000" marR="36000"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0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0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0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0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0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0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0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0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0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0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0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0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0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0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0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0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0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0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0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0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0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ru-RU" sz="2400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657">
                <a:tc gridSpan="4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ru-RU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ru-RU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104" y="4977172"/>
            <a:ext cx="9144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 = </a:t>
            </a:r>
            <a:r>
              <a:rPr lang="ru-RU" sz="2800" dirty="0"/>
              <a:t>(-1)</a:t>
            </a:r>
            <a:r>
              <a:rPr lang="en-US" sz="2800" b="1" baseline="30000" dirty="0"/>
              <a:t>S</a:t>
            </a:r>
            <a:r>
              <a:rPr lang="pt-BR" sz="2800" dirty="0"/>
              <a:t> </a:t>
            </a:r>
            <a:r>
              <a:rPr lang="pt-BR" sz="2800" dirty="0">
                <a:latin typeface="Calibri" panose="020F0502020204030204" pitchFamily="34" charset="0"/>
              </a:rPr>
              <a:t>·</a:t>
            </a:r>
            <a:r>
              <a:rPr lang="pt-BR" sz="2800" dirty="0"/>
              <a:t> (1 + </a:t>
            </a:r>
            <a:r>
              <a:rPr lang="pt-BR" sz="2800" b="1" dirty="0"/>
              <a:t>M</a:t>
            </a:r>
            <a:r>
              <a:rPr lang="pt-BR" sz="2800" dirty="0"/>
              <a:t> </a:t>
            </a:r>
            <a:r>
              <a:rPr lang="pt-BR" sz="2800" dirty="0">
                <a:latin typeface="Calibri" panose="020F0502020204030204" pitchFamily="34" charset="0"/>
              </a:rPr>
              <a:t>·</a:t>
            </a:r>
            <a:r>
              <a:rPr lang="pt-BR" sz="2800" dirty="0"/>
              <a:t> 2</a:t>
            </a:r>
            <a:r>
              <a:rPr lang="pt-BR" sz="2800" baseline="30000" dirty="0"/>
              <a:t>-23</a:t>
            </a:r>
            <a:r>
              <a:rPr lang="pt-BR" sz="2800" dirty="0"/>
              <a:t>) </a:t>
            </a:r>
            <a:r>
              <a:rPr lang="pt-BR" sz="2800" dirty="0">
                <a:latin typeface="Calibri" panose="020F0502020204030204" pitchFamily="34" charset="0"/>
              </a:rPr>
              <a:t>·</a:t>
            </a:r>
            <a:r>
              <a:rPr lang="pt-BR" sz="2800" dirty="0"/>
              <a:t> 2 </a:t>
            </a:r>
            <a:r>
              <a:rPr lang="pt-BR" sz="2800" b="1" baseline="30000" dirty="0"/>
              <a:t>P</a:t>
            </a:r>
            <a:r>
              <a:rPr lang="pt-BR" sz="2800" baseline="30000" dirty="0"/>
              <a:t> – 127 </a:t>
            </a:r>
            <a:r>
              <a:rPr lang="pt-BR" sz="2800" dirty="0"/>
              <a:t>=</a:t>
            </a:r>
            <a:endParaRPr lang="ru-RU" sz="2800" dirty="0"/>
          </a:p>
          <a:p>
            <a:pPr algn="ctr"/>
            <a:r>
              <a:rPr lang="pt-BR" sz="2800" dirty="0"/>
              <a:t>1 </a:t>
            </a:r>
            <a:r>
              <a:rPr lang="pt-BR" sz="2800" dirty="0">
                <a:latin typeface="Calibri" panose="020F0502020204030204" pitchFamily="34" charset="0"/>
              </a:rPr>
              <a:t>·</a:t>
            </a:r>
            <a:r>
              <a:rPr lang="pt-BR" sz="2800" dirty="0"/>
              <a:t> (1 + 0000000000000000000000</a:t>
            </a:r>
            <a:r>
              <a:rPr lang="pt-BR" sz="3000" dirty="0"/>
              <a:t>1</a:t>
            </a:r>
            <a:r>
              <a:rPr lang="pt-BR" sz="2800" baseline="-25000" dirty="0"/>
              <a:t>2</a:t>
            </a:r>
            <a:r>
              <a:rPr lang="pt-BR" sz="2800" dirty="0"/>
              <a:t> </a:t>
            </a:r>
            <a:r>
              <a:rPr lang="pt-BR" sz="2800" dirty="0">
                <a:latin typeface="Calibri" panose="020F0502020204030204" pitchFamily="34" charset="0"/>
              </a:rPr>
              <a:t>·</a:t>
            </a:r>
            <a:r>
              <a:rPr lang="pt-BR" sz="2800" dirty="0"/>
              <a:t> 2 </a:t>
            </a:r>
            <a:r>
              <a:rPr lang="pt-BR" sz="2800" baseline="30000" dirty="0"/>
              <a:t>-23</a:t>
            </a:r>
            <a:r>
              <a:rPr lang="pt-BR" baseline="30000" dirty="0"/>
              <a:t>10</a:t>
            </a:r>
            <a:r>
              <a:rPr lang="pt-BR" sz="2800" dirty="0"/>
              <a:t>) </a:t>
            </a:r>
            <a:r>
              <a:rPr lang="pt-BR" sz="2800" dirty="0">
                <a:latin typeface="Calibri" panose="020F0502020204030204" pitchFamily="34" charset="0"/>
              </a:rPr>
              <a:t>·</a:t>
            </a:r>
            <a:r>
              <a:rPr lang="pt-BR" sz="2800" dirty="0"/>
              <a:t> 2 </a:t>
            </a:r>
            <a:r>
              <a:rPr lang="pt-BR" sz="2800" baseline="30000" dirty="0"/>
              <a:t>0</a:t>
            </a:r>
            <a:r>
              <a:rPr lang="pt-BR" sz="2800" dirty="0"/>
              <a:t>=</a:t>
            </a:r>
            <a:endParaRPr lang="ru-RU" sz="2800" dirty="0"/>
          </a:p>
          <a:p>
            <a:pPr algn="ctr"/>
            <a:r>
              <a:rPr lang="pt-BR" sz="2800" dirty="0"/>
              <a:t>1 + </a:t>
            </a:r>
            <a:r>
              <a:rPr lang="en-US" sz="2800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FLT</a:t>
            </a:r>
            <a:r>
              <a:rPr lang="ru-RU" sz="2800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_EPSILON</a:t>
            </a:r>
            <a:endParaRPr lang="pt-BR" sz="2800" dirty="0"/>
          </a:p>
        </p:txBody>
      </p:sp>
      <p:sp>
        <p:nvSpPr>
          <p:cNvPr id="10" name="Нижний колонтитул 2">
            <a:extLst>
              <a:ext uri="{FF2B5EF4-FFF2-40B4-BE49-F238E27FC236}">
                <a16:creationId xmlns:a16="http://schemas.microsoft.com/office/drawing/2014/main" id="{6F6CF3D2-EFC7-4F7F-A106-CA596DE77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</p:spTree>
    <p:extLst>
      <p:ext uri="{BB962C8B-B14F-4D97-AF65-F5344CB8AC3E}">
        <p14:creationId xmlns:p14="http://schemas.microsoft.com/office/powerpoint/2010/main" val="269963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11560" y="332656"/>
            <a:ext cx="8087295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Сравнение вещественных чисел на точное равенство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87524" y="1304764"/>
            <a:ext cx="590465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1.5;	</a:t>
            </a:r>
          </a:p>
          <a:p>
            <a:pPr>
              <a:tabLst>
                <a:tab pos="5562600" algn="l"/>
              </a:tabLst>
            </a:pP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-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0.1;</a:t>
            </a:r>
          </a:p>
          <a:p>
            <a:pPr>
              <a:tabLst>
                <a:tab pos="5562600" algn="l"/>
              </a:tabLst>
            </a:pP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-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0.1;</a:t>
            </a:r>
          </a:p>
          <a:p>
            <a:pPr>
              <a:tabLst>
                <a:tab pos="5562600" algn="l"/>
              </a:tabLs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- 1.3) &lt;= </a:t>
            </a:r>
            <a:r>
              <a:rPr lang="en-US" sz="22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DBL_EPSILON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5562600" algn="l"/>
              </a:tabLst>
            </a:pP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5562600" algn="l"/>
              </a:tabLst>
            </a:pP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-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0.1;</a:t>
            </a:r>
          </a:p>
          <a:p>
            <a:pPr>
              <a:tabLst>
                <a:tab pos="5562600" algn="l"/>
              </a:tabLst>
            </a:pP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- 1.2) &lt;= </a:t>
            </a:r>
            <a:r>
              <a:rPr lang="en-US" sz="22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DBL_EPSILON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5562600" algn="l"/>
              </a:tabLst>
            </a:pP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5562600" algn="l"/>
              </a:tabLst>
            </a:pP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-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0.1;</a:t>
            </a:r>
          </a:p>
          <a:p>
            <a:pPr>
              <a:tabLst>
                <a:tab pos="5562600" algn="l"/>
              </a:tabLst>
            </a:pP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- 1.1) &lt;= </a:t>
            </a:r>
            <a:r>
              <a:rPr lang="en-US" sz="22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DBL_EPSILON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5562600" algn="l"/>
              </a:tabLst>
            </a:pP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5562600" algn="l"/>
              </a:tabLst>
            </a:pP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- 1.1) &lt;= </a:t>
            </a:r>
            <a:r>
              <a:rPr lang="en-US" sz="22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DBL_EPSILON </a:t>
            </a:r>
            <a:r>
              <a:rPr lang="en-US" sz="2200" u="sng" dirty="0"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ru-RU" sz="2200" u="sng" dirty="0"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5562600" algn="l"/>
              </a:tabLst>
            </a:pP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071259" y="1623393"/>
            <a:ext cx="1692188" cy="43924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lvl="0"/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ru-RU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</a:p>
          <a:p>
            <a:pPr lvl="0"/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ru-RU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</a:p>
          <a:p>
            <a:pPr lvl="0"/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ru-RU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0</a:t>
            </a:r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endParaRPr lang="ru-RU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  <p:sp>
        <p:nvSpPr>
          <p:cNvPr id="9" name="Нижний колонтитул 2">
            <a:extLst>
              <a:ext uri="{FF2B5EF4-FFF2-40B4-BE49-F238E27FC236}">
                <a16:creationId xmlns:a16="http://schemas.microsoft.com/office/drawing/2014/main" id="{4D631A9E-FAB0-48F5-B589-A3749E2FD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</p:spTree>
    <p:extLst>
      <p:ext uri="{BB962C8B-B14F-4D97-AF65-F5344CB8AC3E}">
        <p14:creationId xmlns:p14="http://schemas.microsoft.com/office/powerpoint/2010/main" val="391648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/>
          <p:cNvSpPr txBox="1">
            <a:spLocks/>
          </p:cNvSpPr>
          <p:nvPr/>
        </p:nvSpPr>
        <p:spPr>
          <a:xfrm>
            <a:off x="288759" y="207014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/>
                </a:solidFill>
                <a:latin typeface="+mn-lt"/>
              </a:rPr>
              <a:t>Задача</a:t>
            </a:r>
            <a:r>
              <a:rPr lang="en-US" altLang="ru-RU" sz="2900" dirty="0">
                <a:solidFill>
                  <a:schemeClr val="tx1"/>
                </a:solidFill>
                <a:latin typeface="+mn-lt"/>
              </a:rPr>
              <a:t>:</a:t>
            </a:r>
            <a:r>
              <a:rPr lang="ru-RU" altLang="ru-RU" sz="2900" dirty="0">
                <a:solidFill>
                  <a:schemeClr val="tx1"/>
                </a:solidFill>
                <a:latin typeface="+mn-lt"/>
              </a:rPr>
              <a:t> вывести на экран вторую цифру после запятой данного вещественного числа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284" y="2497501"/>
            <a:ext cx="31209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</a:rPr>
              <a:t> = 1234.1230f;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</a:rPr>
              <a:t> = 1234.1200f;</a:t>
            </a:r>
          </a:p>
          <a:p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</a:rPr>
              <a:t> = 1234.119995117f;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8759" y="1160576"/>
            <a:ext cx="6109081" cy="122302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fraction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</a:rPr>
              <a:t> –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digit</a:t>
            </a:r>
            <a:r>
              <a:rPr lang="en-US" sz="2000" dirty="0"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)(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fraction</a:t>
            </a:r>
            <a:r>
              <a:rPr lang="en-US" sz="2000" dirty="0">
                <a:latin typeface="Consolas" panose="020B0609020204030204" pitchFamily="49" charset="0"/>
              </a:rPr>
              <a:t> * 100) % 10;</a:t>
            </a:r>
          </a:p>
          <a:p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digit </a:t>
            </a:r>
            <a:r>
              <a:rPr lang="en-US" sz="2000" dirty="0">
                <a:latin typeface="Consolas" panose="020B0609020204030204" pitchFamily="49" charset="0"/>
              </a:rPr>
              <a:t>&lt;&lt; </a:t>
            </a:r>
            <a:r>
              <a:rPr lang="en-US" sz="2000" dirty="0">
                <a:solidFill>
                  <a:srgbClr val="76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  <p:sp>
        <p:nvSpPr>
          <p:cNvPr id="11" name="Скругленный прямоугольник 1">
            <a:extLst>
              <a:ext uri="{FF2B5EF4-FFF2-40B4-BE49-F238E27FC236}">
                <a16:creationId xmlns:a16="http://schemas.microsoft.com/office/drawing/2014/main" id="{C8FC263C-2129-4F70-93AC-D1D00A1D239D}"/>
              </a:ext>
            </a:extLst>
          </p:cNvPr>
          <p:cNvSpPr/>
          <p:nvPr/>
        </p:nvSpPr>
        <p:spPr>
          <a:xfrm>
            <a:off x="5788290" y="964423"/>
            <a:ext cx="3274107" cy="1615331"/>
          </a:xfrm>
          <a:prstGeom prst="roundRect">
            <a:avLst/>
          </a:prstGeom>
          <a:solidFill>
            <a:srgbClr val="F3FBFE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</a:rPr>
              <a:t>Забегая вперёд: 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C++11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dirty="0" err="1">
                <a:solidFill>
                  <a:srgbClr val="760000"/>
                </a:solidFill>
                <a:latin typeface="Consolas" panose="020B0609020204030204" pitchFamily="49" charset="0"/>
              </a:rPr>
              <a:t>fmod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 – </a:t>
            </a:r>
            <a:r>
              <a:rPr lang="ru-RU" sz="2200" dirty="0">
                <a:solidFill>
                  <a:schemeClr val="tx1"/>
                </a:solidFill>
              </a:rPr>
              <a:t>остаток от деления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ru-RU" sz="2200" dirty="0">
                <a:solidFill>
                  <a:schemeClr val="tx1"/>
                </a:solidFill>
              </a:rPr>
              <a:t>вещественных чисел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7CFBBD-5752-48DE-8ADF-3150584D3AAD}"/>
              </a:ext>
            </a:extLst>
          </p:cNvPr>
          <p:cNvSpPr txBox="1"/>
          <p:nvPr/>
        </p:nvSpPr>
        <p:spPr>
          <a:xfrm>
            <a:off x="3435364" y="2506701"/>
            <a:ext cx="1136636" cy="11337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ru-RU" sz="2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E00445E-6BE8-4900-8215-CCCFC4898AC5}"/>
              </a:ext>
            </a:extLst>
          </p:cNvPr>
          <p:cNvSpPr/>
          <p:nvPr/>
        </p:nvSpPr>
        <p:spPr>
          <a:xfrm>
            <a:off x="288759" y="3846742"/>
            <a:ext cx="8922635" cy="35301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lnSpc>
                <a:spcPct val="90000"/>
              </a:lnSpc>
              <a:buClr>
                <a:schemeClr val="accent1"/>
              </a:buClr>
              <a:buSzPct val="100000"/>
              <a:tabLst>
                <a:tab pos="538163" algn="l"/>
                <a:tab pos="2955925" algn="l"/>
                <a:tab pos="4033838" algn="l"/>
              </a:tabLst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 сохранении в переменную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число переводится в двоичную систему</a:t>
            </a:r>
          </a:p>
          <a:p>
            <a:pPr lvl="0" defTabSz="914400">
              <a:lnSpc>
                <a:spcPct val="90000"/>
              </a:lnSpc>
              <a:buClr>
                <a:schemeClr val="accent1"/>
              </a:buClr>
              <a:buSzPct val="100000"/>
              <a:tabLst>
                <a:tab pos="538163" algn="l"/>
                <a:tab pos="2955925" algn="l"/>
                <a:tab pos="4033838" algn="l"/>
              </a:tabLst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счисления, при этом не помещающиеся в выбранный формат разряды</a:t>
            </a:r>
          </a:p>
          <a:p>
            <a:pPr lvl="0" defTabSz="914400">
              <a:lnSpc>
                <a:spcPct val="90000"/>
              </a:lnSpc>
              <a:buClr>
                <a:schemeClr val="accent1"/>
              </a:buClr>
              <a:buSzPct val="100000"/>
              <a:tabLst>
                <a:tab pos="538163" algn="l"/>
                <a:tab pos="2955925" algn="l"/>
                <a:tab pos="4033838" algn="l"/>
              </a:tabLst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округляются.</a:t>
            </a:r>
          </a:p>
          <a:p>
            <a:pPr lvl="0" defTabSz="914400">
              <a:lnSpc>
                <a:spcPct val="90000"/>
              </a:lnSpc>
              <a:buClr>
                <a:schemeClr val="accent1"/>
              </a:buClr>
              <a:buSzPct val="100000"/>
              <a:tabLst>
                <a:tab pos="538163" algn="l"/>
                <a:tab pos="2955925" algn="l"/>
                <a:tab pos="4033838" algn="l"/>
              </a:tabLst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чтобы избежать уменьшения числа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убедимся что округление будет</a:t>
            </a:r>
          </a:p>
          <a:p>
            <a:pPr lvl="0" defTabSz="914400">
              <a:lnSpc>
                <a:spcPct val="90000"/>
              </a:lnSpc>
              <a:buClr>
                <a:schemeClr val="accent1"/>
              </a:buClr>
              <a:buSzPct val="100000"/>
              <a:tabLst>
                <a:tab pos="538163" algn="l"/>
                <a:tab pos="2955925" algn="l"/>
                <a:tab pos="4033838" algn="l"/>
              </a:tabLst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 верхнюю сторону.</a:t>
            </a:r>
          </a:p>
          <a:p>
            <a:pPr lvl="0" defTabSz="914400">
              <a:lnSpc>
                <a:spcPct val="90000"/>
              </a:lnSpc>
              <a:buClr>
                <a:schemeClr val="accent1"/>
              </a:buClr>
              <a:buSzPct val="100000"/>
              <a:tabLst>
                <a:tab pos="538163" algn="l"/>
                <a:tab pos="2955925" algn="l"/>
                <a:tab pos="4033838" algn="l"/>
              </a:tabLst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Для этого добавим к числу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добавку равную</a:t>
            </a:r>
          </a:p>
          <a:p>
            <a:pPr lvl="0" defTabSz="914400">
              <a:lnSpc>
                <a:spcPct val="90000"/>
              </a:lnSpc>
              <a:buClr>
                <a:schemeClr val="accent1"/>
              </a:buClr>
              <a:buSzPct val="100000"/>
              <a:tabLst>
                <a:tab pos="538163" algn="l"/>
                <a:tab pos="2955925" algn="l"/>
                <a:tab pos="4033838" algn="l"/>
              </a:tabLst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величине младшего значащего бита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ru-RU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 defTabSz="914400">
              <a:lnSpc>
                <a:spcPct val="90000"/>
              </a:lnSpc>
              <a:buClr>
                <a:schemeClr val="accent1"/>
              </a:buClr>
              <a:buSzPct val="100000"/>
              <a:tabLst>
                <a:tab pos="538163" algn="l"/>
                <a:tab pos="2955925" algn="l"/>
                <a:tab pos="4033838" algn="l"/>
              </a:tabLst>
            </a:pP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+ </a:t>
            </a:r>
            <a:r>
              <a:rPr lang="el-GR" sz="2000" dirty="0">
                <a:solidFill>
                  <a:srgbClr val="002060"/>
                </a:solidFill>
                <a:latin typeface="Consolas" panose="020B0609020204030204" pitchFamily="49" charset="0"/>
              </a:rPr>
              <a:t>Δ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lvl="0" defTabSz="914400">
              <a:lnSpc>
                <a:spcPct val="90000"/>
              </a:lnSpc>
              <a:buClr>
                <a:schemeClr val="accent1"/>
              </a:buClr>
              <a:buSzPct val="100000"/>
              <a:tabLst>
                <a:tab pos="538163" algn="l"/>
                <a:tab pos="2955925" algn="l"/>
                <a:tab pos="4033838" algn="l"/>
              </a:tabLst>
            </a:pPr>
            <a:endParaRPr lang="ru-RU" sz="2000" dirty="0">
              <a:latin typeface="Consolas" panose="020B0609020204030204" pitchFamily="49" charset="0"/>
            </a:endParaRPr>
          </a:p>
          <a:p>
            <a:pPr lvl="0" defTabSz="914400">
              <a:lnSpc>
                <a:spcPct val="90000"/>
              </a:lnSpc>
              <a:buClr>
                <a:schemeClr val="accent1"/>
              </a:buClr>
              <a:buSzPct val="100000"/>
              <a:tabLst>
                <a:tab pos="538163" algn="l"/>
                <a:tab pos="2955925" algn="l"/>
                <a:tab pos="4033838" algn="l"/>
              </a:tabLst>
            </a:pPr>
            <a:endParaRPr lang="ru-RU" sz="2000" dirty="0">
              <a:latin typeface="Consolas" panose="020B0609020204030204" pitchFamily="49" charset="0"/>
            </a:endParaRPr>
          </a:p>
          <a:p>
            <a:pPr lvl="0" defTabSz="914400">
              <a:lnSpc>
                <a:spcPct val="90000"/>
              </a:lnSpc>
              <a:buClr>
                <a:schemeClr val="accent1"/>
              </a:buClr>
              <a:buSzPct val="100000"/>
              <a:tabLst>
                <a:tab pos="538163" algn="l"/>
                <a:tab pos="2955925" algn="l"/>
                <a:tab pos="4033838" algn="l"/>
              </a:tabLst>
            </a:pPr>
            <a:endParaRPr lang="ru-RU" sz="2000" dirty="0">
              <a:latin typeface="Consolas" panose="020B0609020204030204" pitchFamily="49" charset="0"/>
            </a:endParaRPr>
          </a:p>
          <a:p>
            <a:pPr lvl="0" defTabSz="914400">
              <a:lnSpc>
                <a:spcPct val="90000"/>
              </a:lnSpc>
              <a:buClr>
                <a:schemeClr val="accent1"/>
              </a:buClr>
              <a:buSzPct val="100000"/>
              <a:tabLst>
                <a:tab pos="538163" algn="l"/>
                <a:tab pos="2955925" algn="l"/>
                <a:tab pos="4033838" algn="l"/>
              </a:tabLst>
            </a:pPr>
            <a:endParaRPr lang="ru-RU" sz="2000" dirty="0">
              <a:latin typeface="Consolas" panose="020B0609020204030204" pitchFamily="49" charset="0"/>
            </a:endParaRPr>
          </a:p>
          <a:p>
            <a:pPr lvl="0"/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25" name="Скругленный прямоугольник 1">
            <a:extLst>
              <a:ext uri="{FF2B5EF4-FFF2-40B4-BE49-F238E27FC236}">
                <a16:creationId xmlns:a16="http://schemas.microsoft.com/office/drawing/2014/main" id="{3F43C999-0037-40B3-8CAF-CAEEF439DAAD}"/>
              </a:ext>
            </a:extLst>
          </p:cNvPr>
          <p:cNvSpPr/>
          <p:nvPr/>
        </p:nvSpPr>
        <p:spPr>
          <a:xfrm>
            <a:off x="5183599" y="2706175"/>
            <a:ext cx="3878798" cy="1045398"/>
          </a:xfrm>
          <a:prstGeom prst="roundRect">
            <a:avLst/>
          </a:prstGeom>
          <a:solidFill>
            <a:srgbClr val="F3FBFE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</a:rPr>
              <a:t>Число было сохранено в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bin </a:t>
            </a:r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</a:rPr>
              <a:t>С/С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</a:rPr>
              <a:t>с округлением до ближайшего допустимого</a:t>
            </a:r>
            <a:endParaRPr lang="ru-RU" sz="2200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64C7FE82-E239-4B98-A0AF-6F15C5340028}"/>
              </a:ext>
            </a:extLst>
          </p:cNvPr>
          <p:cNvCxnSpPr/>
          <p:nvPr/>
        </p:nvCxnSpPr>
        <p:spPr>
          <a:xfrm flipH="1">
            <a:off x="3745190" y="2975642"/>
            <a:ext cx="1422818" cy="15877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Скругленный прямоугольник 1">
            <a:extLst>
              <a:ext uri="{FF2B5EF4-FFF2-40B4-BE49-F238E27FC236}">
                <a16:creationId xmlns:a16="http://schemas.microsoft.com/office/drawing/2014/main" id="{249908CF-83D0-4148-8E92-BEBC46E04CB0}"/>
              </a:ext>
            </a:extLst>
          </p:cNvPr>
          <p:cNvSpPr/>
          <p:nvPr/>
        </p:nvSpPr>
        <p:spPr>
          <a:xfrm>
            <a:off x="3017852" y="5624006"/>
            <a:ext cx="1454675" cy="502202"/>
          </a:xfrm>
          <a:prstGeom prst="roundRect">
            <a:avLst/>
          </a:prstGeom>
          <a:solidFill>
            <a:srgbClr val="F3FBFE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el-GR" sz="2400" dirty="0">
                <a:solidFill>
                  <a:srgbClr val="002060"/>
                </a:solidFill>
                <a:latin typeface="Consolas" panose="020B0609020204030204" pitchFamily="49" charset="0"/>
              </a:rPr>
              <a:t>Δ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= ?</a:t>
            </a:r>
          </a:p>
        </p:txBody>
      </p:sp>
    </p:spTree>
    <p:extLst>
      <p:ext uri="{BB962C8B-B14F-4D97-AF65-F5344CB8AC3E}">
        <p14:creationId xmlns:p14="http://schemas.microsoft.com/office/powerpoint/2010/main" val="190713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1" grpId="0" animBg="1"/>
      <p:bldP spid="14" grpId="0" animBg="1"/>
      <p:bldP spid="4" grpId="0"/>
      <p:bldP spid="25" grpId="0" animBg="1"/>
      <p:bldP spid="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Скругленный прямоугольник 1">
            <a:extLst>
              <a:ext uri="{FF2B5EF4-FFF2-40B4-BE49-F238E27FC236}">
                <a16:creationId xmlns:a16="http://schemas.microsoft.com/office/drawing/2014/main" id="{33474E75-77B2-4A72-9BD4-52625F80247A}"/>
              </a:ext>
            </a:extLst>
          </p:cNvPr>
          <p:cNvSpPr/>
          <p:nvPr/>
        </p:nvSpPr>
        <p:spPr>
          <a:xfrm>
            <a:off x="3319577" y="4429583"/>
            <a:ext cx="5742820" cy="1233994"/>
          </a:xfrm>
          <a:prstGeom prst="roundRect">
            <a:avLst/>
          </a:prstGeom>
          <a:solidFill>
            <a:srgbClr val="F3FBFE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el-GR" sz="2400" dirty="0">
                <a:solidFill>
                  <a:srgbClr val="002060"/>
                </a:solidFill>
                <a:latin typeface="Consolas" panose="020B0609020204030204" pitchFamily="49" charset="0"/>
              </a:rPr>
              <a:t>Δ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= ?</a:t>
            </a: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52031"/>
              </p:ext>
            </p:extLst>
          </p:nvPr>
        </p:nvGraphicFramePr>
        <p:xfrm>
          <a:off x="295398" y="1437960"/>
          <a:ext cx="8429248" cy="1965886"/>
        </p:xfrm>
        <a:graphic>
          <a:graphicData uri="http://schemas.openxmlformats.org/drawingml/2006/table">
            <a:tbl>
              <a:tblPr/>
              <a:tblGrid>
                <a:gridCol w="262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</a:tblGrid>
              <a:tr h="256657">
                <a:tc gridSpan="8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dirty="0">
                          <a:effectLst/>
                        </a:rPr>
                        <a:t>Знак</a:t>
                      </a:r>
                      <a:r>
                        <a:rPr lang="en-US" sz="2400" dirty="0">
                          <a:effectLst/>
                        </a:rPr>
                        <a:t>   </a:t>
                      </a:r>
                      <a:r>
                        <a:rPr lang="en-US" sz="2400" b="1" dirty="0">
                          <a:effectLst/>
                        </a:rPr>
                        <a:t>S</a:t>
                      </a:r>
                      <a:r>
                        <a:rPr lang="ru-RU" sz="2400" b="1" dirty="0">
                          <a:effectLst/>
                        </a:rPr>
                        <a:t> </a:t>
                      </a:r>
                      <a:r>
                        <a:rPr lang="en-US" sz="2400" b="0" dirty="0">
                          <a:effectLst/>
                        </a:rPr>
                        <a:t>:</a:t>
                      </a:r>
                      <a:r>
                        <a:rPr lang="en-US" sz="2400" b="0" baseline="0" dirty="0">
                          <a:effectLst/>
                        </a:rPr>
                        <a:t> </a:t>
                      </a:r>
                      <a:r>
                        <a:rPr lang="ru-RU" sz="2400" b="0" baseline="0" dirty="0">
                          <a:effectLst/>
                        </a:rPr>
                        <a:t>1 бит</a:t>
                      </a:r>
                      <a:endParaRPr lang="ru-RU" sz="2400" b="0" dirty="0"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5"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ru-RU" sz="2400" dirty="0"/>
                        <a:t>   </a:t>
                      </a:r>
                      <a:r>
                        <a:rPr lang="en-US" sz="2400" b="1" dirty="0"/>
                        <a:t>float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912"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 gridSpan="9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Порядок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 :</a:t>
                      </a:r>
                      <a:b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8 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бит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Мантисса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400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r>
                        <a:rPr lang="ru-RU" sz="2400" b="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ru-RU" sz="2400" b="0" baseline="0" dirty="0">
                          <a:solidFill>
                            <a:schemeClr val="tx1"/>
                          </a:solidFill>
                          <a:effectLst/>
                        </a:rPr>
                        <a:t>23 бита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  <a:endParaRPr lang="ru-RU" sz="2400" b="0" dirty="0"/>
                    </a:p>
                  </a:txBody>
                  <a:tcPr marL="36000" marR="36000"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657">
                <a:tc gridSpan="4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ru-RU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ru-RU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3453516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 = </a:t>
            </a:r>
            <a:r>
              <a:rPr lang="ru-RU" sz="2800" dirty="0"/>
              <a:t>(-1)</a:t>
            </a:r>
            <a:r>
              <a:rPr lang="en-US" sz="2800" b="1" baseline="30000" dirty="0"/>
              <a:t>S</a:t>
            </a:r>
            <a:r>
              <a:rPr lang="pt-BR" sz="2800" dirty="0"/>
              <a:t> </a:t>
            </a:r>
            <a:r>
              <a:rPr lang="pt-BR" sz="2800" dirty="0">
                <a:latin typeface="Calibri" panose="020F0502020204030204" pitchFamily="34" charset="0"/>
              </a:rPr>
              <a:t>·</a:t>
            </a:r>
            <a:r>
              <a:rPr lang="pt-BR" sz="2800" dirty="0"/>
              <a:t> (1 + </a:t>
            </a:r>
            <a:r>
              <a:rPr lang="pt-BR" sz="2800" b="1" dirty="0"/>
              <a:t>M</a:t>
            </a:r>
            <a:r>
              <a:rPr lang="pt-BR" sz="2800" dirty="0"/>
              <a:t> </a:t>
            </a:r>
            <a:r>
              <a:rPr lang="pt-BR" sz="2800" dirty="0">
                <a:latin typeface="Calibri" panose="020F0502020204030204" pitchFamily="34" charset="0"/>
              </a:rPr>
              <a:t>·</a:t>
            </a:r>
            <a:r>
              <a:rPr lang="pt-BR" sz="2800" dirty="0"/>
              <a:t> 2</a:t>
            </a:r>
            <a:r>
              <a:rPr lang="pt-BR" sz="2800" baseline="30000" dirty="0"/>
              <a:t>-23</a:t>
            </a:r>
            <a:r>
              <a:rPr lang="pt-BR" sz="2800" dirty="0"/>
              <a:t>) </a:t>
            </a:r>
            <a:r>
              <a:rPr lang="pt-BR" sz="2800" dirty="0">
                <a:latin typeface="Calibri" panose="020F0502020204030204" pitchFamily="34" charset="0"/>
              </a:rPr>
              <a:t>·</a:t>
            </a:r>
            <a:r>
              <a:rPr lang="pt-BR" sz="2800" dirty="0"/>
              <a:t> 2 </a:t>
            </a:r>
            <a:r>
              <a:rPr lang="pt-BR" sz="2800" b="1" baseline="30000" dirty="0"/>
              <a:t>P</a:t>
            </a:r>
            <a:r>
              <a:rPr lang="pt-BR" sz="2800" baseline="30000" dirty="0"/>
              <a:t> – 127 </a:t>
            </a:r>
            <a:r>
              <a:rPr lang="pt-BR" sz="2800" dirty="0"/>
              <a:t>=</a:t>
            </a:r>
            <a:endParaRPr lang="ru-RU" sz="2800" dirty="0"/>
          </a:p>
          <a:p>
            <a:pPr algn="ctr"/>
            <a:r>
              <a:rPr lang="pt-BR" sz="2800" dirty="0"/>
              <a:t>1 </a:t>
            </a:r>
            <a:r>
              <a:rPr lang="pt-BR" sz="2800" dirty="0">
                <a:latin typeface="Calibri" panose="020F0502020204030204" pitchFamily="34" charset="0"/>
              </a:rPr>
              <a:t>·</a:t>
            </a:r>
            <a:r>
              <a:rPr lang="pt-BR" sz="2800" dirty="0"/>
              <a:t> (1 + </a:t>
            </a:r>
            <a:r>
              <a:rPr lang="en-US" sz="2800" dirty="0"/>
              <a:t>00110100100001111010111</a:t>
            </a:r>
            <a:r>
              <a:rPr lang="pt-BR" sz="2800" baseline="-25000" dirty="0"/>
              <a:t>2</a:t>
            </a:r>
            <a:r>
              <a:rPr lang="pt-BR" sz="2800" dirty="0"/>
              <a:t> </a:t>
            </a:r>
            <a:r>
              <a:rPr lang="pt-BR" sz="2800" dirty="0">
                <a:latin typeface="Calibri" panose="020F0502020204030204" pitchFamily="34" charset="0"/>
              </a:rPr>
              <a:t>·</a:t>
            </a:r>
            <a:r>
              <a:rPr lang="pt-BR" sz="2800" dirty="0"/>
              <a:t> 2 </a:t>
            </a:r>
            <a:r>
              <a:rPr lang="pt-BR" sz="2800" baseline="30000" dirty="0"/>
              <a:t>-23</a:t>
            </a:r>
            <a:r>
              <a:rPr lang="pt-BR" baseline="30000" dirty="0"/>
              <a:t>10</a:t>
            </a:r>
            <a:r>
              <a:rPr lang="pt-BR" sz="2800" dirty="0"/>
              <a:t>) </a:t>
            </a:r>
            <a:r>
              <a:rPr lang="pt-BR" sz="2800" dirty="0">
                <a:latin typeface="Calibri" panose="020F0502020204030204" pitchFamily="34" charset="0"/>
              </a:rPr>
              <a:t>·</a:t>
            </a:r>
            <a:r>
              <a:rPr lang="pt-BR" sz="2800" dirty="0"/>
              <a:t> 2 </a:t>
            </a:r>
            <a:r>
              <a:rPr lang="ru-RU" sz="2800" baseline="30000" dirty="0"/>
              <a:t>137</a:t>
            </a:r>
            <a:r>
              <a:rPr lang="pt-BR" baseline="30000" dirty="0">
                <a:solidFill>
                  <a:prstClr val="black"/>
                </a:solidFill>
              </a:rPr>
              <a:t>10</a:t>
            </a:r>
            <a:r>
              <a:rPr lang="pt-BR" sz="2800" baseline="30000" dirty="0"/>
              <a:t> - 127</a:t>
            </a:r>
            <a:r>
              <a:rPr lang="pt-BR" baseline="30000" dirty="0"/>
              <a:t>10</a:t>
            </a:r>
            <a:endParaRPr lang="pt-BR" sz="280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E38C052-70B3-462A-9965-174C4CB97C5B}"/>
              </a:ext>
            </a:extLst>
          </p:cNvPr>
          <p:cNvSpPr/>
          <p:nvPr/>
        </p:nvSpPr>
        <p:spPr>
          <a:xfrm>
            <a:off x="221835" y="5828105"/>
            <a:ext cx="46025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</a:rPr>
              <a:t>(1 + 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FLT_EPSILON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r>
              <a:rPr lang="ru-RU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Скругленный прямоугольник 1">
            <a:extLst>
              <a:ext uri="{FF2B5EF4-FFF2-40B4-BE49-F238E27FC236}">
                <a16:creationId xmlns:a16="http://schemas.microsoft.com/office/drawing/2014/main" id="{2989623A-B0C5-4676-9FC8-9915EAA5D550}"/>
              </a:ext>
            </a:extLst>
          </p:cNvPr>
          <p:cNvSpPr/>
          <p:nvPr/>
        </p:nvSpPr>
        <p:spPr>
          <a:xfrm>
            <a:off x="3319577" y="4429583"/>
            <a:ext cx="5742820" cy="1233994"/>
          </a:xfrm>
          <a:prstGeom prst="roundRect">
            <a:avLst/>
          </a:prstGeom>
          <a:solidFill>
            <a:srgbClr val="F3FBFE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l-GR" sz="2400" dirty="0">
                <a:solidFill>
                  <a:srgbClr val="002060"/>
                </a:solidFill>
                <a:latin typeface="Consolas" panose="020B0609020204030204" pitchFamily="49" charset="0"/>
              </a:rPr>
              <a:t>Δ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=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2</a:t>
            </a:r>
            <a:r>
              <a:rPr lang="pt-BR" sz="2400" baseline="30000" dirty="0">
                <a:solidFill>
                  <a:prstClr val="black"/>
                </a:solidFill>
                <a:latin typeface="Consolas" panose="020B0609020204030204" pitchFamily="49" charset="0"/>
              </a:rPr>
              <a:t>-23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· 2</a:t>
            </a:r>
            <a:r>
              <a:rPr lang="en-US" sz="2400" baseline="30000" dirty="0">
                <a:solidFill>
                  <a:prstClr val="black"/>
                </a:solidFill>
                <a:latin typeface="Consolas" panose="020B0609020204030204" pitchFamily="49" charset="0"/>
              </a:rPr>
              <a:t>P</a:t>
            </a:r>
            <a:r>
              <a:rPr lang="pt-BR" sz="2400" baseline="30000" dirty="0">
                <a:solidFill>
                  <a:prstClr val="black"/>
                </a:solidFill>
                <a:latin typeface="Consolas" panose="020B0609020204030204" pitchFamily="49" charset="0"/>
              </a:rPr>
              <a:t> - 127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=</a:t>
            </a:r>
          </a:p>
          <a:p>
            <a:pPr lvl="0"/>
            <a:endParaRPr lang="pt-BR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Скругленный прямоугольник 1">
            <a:extLst>
              <a:ext uri="{FF2B5EF4-FFF2-40B4-BE49-F238E27FC236}">
                <a16:creationId xmlns:a16="http://schemas.microsoft.com/office/drawing/2014/main" id="{E1E61692-BE08-4757-900D-087106371F7A}"/>
              </a:ext>
            </a:extLst>
          </p:cNvPr>
          <p:cNvSpPr/>
          <p:nvPr/>
        </p:nvSpPr>
        <p:spPr>
          <a:xfrm>
            <a:off x="3319577" y="4429583"/>
            <a:ext cx="5742820" cy="1233994"/>
          </a:xfrm>
          <a:prstGeom prst="roundRect">
            <a:avLst/>
          </a:prstGeom>
          <a:solidFill>
            <a:srgbClr val="F3FBFE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l-GR" sz="2400" dirty="0">
                <a:solidFill>
                  <a:srgbClr val="002060"/>
                </a:solidFill>
                <a:latin typeface="Consolas" panose="020B0609020204030204" pitchFamily="49" charset="0"/>
              </a:rPr>
              <a:t>Δ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=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2</a:t>
            </a:r>
            <a:r>
              <a:rPr lang="pt-BR" sz="2400" baseline="30000" dirty="0">
                <a:solidFill>
                  <a:prstClr val="black"/>
                </a:solidFill>
                <a:latin typeface="Consolas" panose="020B0609020204030204" pitchFamily="49" charset="0"/>
              </a:rPr>
              <a:t>-23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· 2</a:t>
            </a:r>
            <a:r>
              <a:rPr lang="en-US" sz="2400" baseline="30000" dirty="0">
                <a:solidFill>
                  <a:prstClr val="black"/>
                </a:solidFill>
                <a:latin typeface="Consolas" panose="020B0609020204030204" pitchFamily="49" charset="0"/>
              </a:rPr>
              <a:t>P</a:t>
            </a:r>
            <a:r>
              <a:rPr lang="pt-BR" sz="2400" baseline="30000" dirty="0">
                <a:solidFill>
                  <a:prstClr val="black"/>
                </a:solidFill>
                <a:latin typeface="Consolas" panose="020B0609020204030204" pitchFamily="49" charset="0"/>
              </a:rPr>
              <a:t> - 127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≈ 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</a:rPr>
              <a:t>2</a:t>
            </a:r>
            <a:r>
              <a:rPr lang="ru-RU" sz="2400" baseline="30000" dirty="0">
                <a:solidFill>
                  <a:prstClr val="black"/>
                </a:solidFill>
                <a:latin typeface="Consolas" panose="020B0609020204030204" pitchFamily="49" charset="0"/>
              </a:rPr>
              <a:t>-23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·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=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0" name="Скругленный прямоугольник 1">
            <a:extLst>
              <a:ext uri="{FF2B5EF4-FFF2-40B4-BE49-F238E27FC236}">
                <a16:creationId xmlns:a16="http://schemas.microsoft.com/office/drawing/2014/main" id="{913AE74A-75EC-4081-927F-A1EBA1CC45D8}"/>
              </a:ext>
            </a:extLst>
          </p:cNvPr>
          <p:cNvSpPr/>
          <p:nvPr/>
        </p:nvSpPr>
        <p:spPr>
          <a:xfrm>
            <a:off x="3319577" y="4429583"/>
            <a:ext cx="5742820" cy="1233994"/>
          </a:xfrm>
          <a:prstGeom prst="roundRect">
            <a:avLst/>
          </a:prstGeom>
          <a:solidFill>
            <a:srgbClr val="F3FBFE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l-GR" sz="2400" dirty="0">
                <a:solidFill>
                  <a:srgbClr val="002060"/>
                </a:solidFill>
                <a:latin typeface="Consolas" panose="020B0609020204030204" pitchFamily="49" charset="0"/>
              </a:rPr>
              <a:t>Δ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=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2</a:t>
            </a:r>
            <a:r>
              <a:rPr lang="pt-BR" sz="2400" baseline="30000" dirty="0">
                <a:solidFill>
                  <a:prstClr val="black"/>
                </a:solidFill>
                <a:latin typeface="Consolas" panose="020B0609020204030204" pitchFamily="49" charset="0"/>
              </a:rPr>
              <a:t>-23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· 2</a:t>
            </a:r>
            <a:r>
              <a:rPr lang="en-US" sz="2400" baseline="30000" dirty="0">
                <a:solidFill>
                  <a:prstClr val="black"/>
                </a:solidFill>
                <a:latin typeface="Consolas" panose="020B0609020204030204" pitchFamily="49" charset="0"/>
              </a:rPr>
              <a:t>P</a:t>
            </a:r>
            <a:r>
              <a:rPr lang="pt-BR" sz="2400" baseline="30000" dirty="0">
                <a:solidFill>
                  <a:prstClr val="black"/>
                </a:solidFill>
                <a:latin typeface="Consolas" panose="020B0609020204030204" pitchFamily="49" charset="0"/>
              </a:rPr>
              <a:t> - 127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≈ 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</a:rPr>
              <a:t>2</a:t>
            </a:r>
            <a:r>
              <a:rPr lang="ru-RU" sz="2400" baseline="30000" dirty="0">
                <a:solidFill>
                  <a:prstClr val="black"/>
                </a:solidFill>
                <a:latin typeface="Consolas" panose="020B0609020204030204" pitchFamily="49" charset="0"/>
              </a:rPr>
              <a:t>-23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·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=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  = 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FLT_EPSILON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 float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1" name="Скругленный прямоугольник 1">
            <a:extLst>
              <a:ext uri="{FF2B5EF4-FFF2-40B4-BE49-F238E27FC236}">
                <a16:creationId xmlns:a16="http://schemas.microsoft.com/office/drawing/2014/main" id="{83A85873-C915-49DD-A687-89F6D433A5AB}"/>
              </a:ext>
            </a:extLst>
          </p:cNvPr>
          <p:cNvSpPr/>
          <p:nvPr/>
        </p:nvSpPr>
        <p:spPr>
          <a:xfrm>
            <a:off x="3319577" y="4429583"/>
            <a:ext cx="5742820" cy="1233994"/>
          </a:xfrm>
          <a:prstGeom prst="roundRect">
            <a:avLst/>
          </a:prstGeom>
          <a:solidFill>
            <a:srgbClr val="F3FBFE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l-GR" sz="2400" dirty="0">
                <a:solidFill>
                  <a:srgbClr val="002060"/>
                </a:solidFill>
                <a:latin typeface="Consolas" panose="020B0609020204030204" pitchFamily="49" charset="0"/>
              </a:rPr>
              <a:t>Δ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=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2</a:t>
            </a:r>
            <a:r>
              <a:rPr lang="pt-BR" sz="2400" baseline="30000" dirty="0">
                <a:solidFill>
                  <a:prstClr val="black"/>
                </a:solidFill>
                <a:latin typeface="Consolas" panose="020B0609020204030204" pitchFamily="49" charset="0"/>
              </a:rPr>
              <a:t>-23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· 2</a:t>
            </a:r>
            <a:r>
              <a:rPr lang="en-US" sz="2400" baseline="30000" dirty="0">
                <a:solidFill>
                  <a:prstClr val="black"/>
                </a:solidFill>
                <a:latin typeface="Consolas" panose="020B0609020204030204" pitchFamily="49" charset="0"/>
              </a:rPr>
              <a:t>P</a:t>
            </a:r>
            <a:r>
              <a:rPr lang="pt-BR" sz="2400" baseline="30000" dirty="0">
                <a:solidFill>
                  <a:prstClr val="black"/>
                </a:solidFill>
                <a:latin typeface="Consolas" panose="020B0609020204030204" pitchFamily="49" charset="0"/>
              </a:rPr>
              <a:t> - 127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≈ 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</a:rPr>
              <a:t>2</a:t>
            </a:r>
            <a:r>
              <a:rPr lang="ru-RU" sz="2400" baseline="30000" dirty="0">
                <a:solidFill>
                  <a:prstClr val="black"/>
                </a:solidFill>
                <a:latin typeface="Consolas" panose="020B0609020204030204" pitchFamily="49" charset="0"/>
              </a:rPr>
              <a:t>-23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·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=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  = 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FLT_EPSILON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 float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DBL_EPSILON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 double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2D4C388-B7BB-453C-BE45-FF71F8B236F7}"/>
              </a:ext>
            </a:extLst>
          </p:cNvPr>
          <p:cNvSpPr/>
          <p:nvPr/>
        </p:nvSpPr>
        <p:spPr>
          <a:xfrm>
            <a:off x="295398" y="1019642"/>
            <a:ext cx="6814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бинарное представление числа </a:t>
            </a:r>
            <a:r>
              <a:rPr lang="da-DK" sz="2000" dirty="0">
                <a:solidFill>
                  <a:srgbClr val="008000"/>
                </a:solidFill>
                <a:latin typeface="Consolas" panose="020B0609020204030204" pitchFamily="49" charset="0"/>
              </a:rPr>
              <a:t>1234.119995117f</a:t>
            </a:r>
            <a:endParaRPr lang="ru-RU" sz="2000" dirty="0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D0EF8811-A83C-4672-BB54-DBF0DA232341}"/>
              </a:ext>
            </a:extLst>
          </p:cNvPr>
          <p:cNvSpPr txBox="1">
            <a:spLocks/>
          </p:cNvSpPr>
          <p:nvPr/>
        </p:nvSpPr>
        <p:spPr>
          <a:xfrm>
            <a:off x="288759" y="207014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/>
                </a:solidFill>
                <a:latin typeface="+mn-lt"/>
              </a:rPr>
              <a:t>Задача</a:t>
            </a:r>
            <a:r>
              <a:rPr lang="en-US" altLang="ru-RU" sz="2900" dirty="0">
                <a:solidFill>
                  <a:schemeClr val="tx1"/>
                </a:solidFill>
                <a:latin typeface="+mn-lt"/>
              </a:rPr>
              <a:t>:</a:t>
            </a:r>
            <a:r>
              <a:rPr lang="ru-RU" altLang="ru-RU" sz="2900" dirty="0">
                <a:solidFill>
                  <a:schemeClr val="tx1"/>
                </a:solidFill>
                <a:latin typeface="+mn-lt"/>
              </a:rPr>
              <a:t> вывести на экран вторую цифру после запятой данного вещественного числа</a:t>
            </a:r>
            <a:endParaRPr lang="ru-RU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18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" grpId="0"/>
      <p:bldP spid="14" grpId="0" animBg="1"/>
      <p:bldP spid="19" grpId="0" animBg="1"/>
      <p:bldP spid="20" grpId="0" animBg="1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11560" y="332656"/>
            <a:ext cx="8087295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Сравнение вещественных чисел на точное равенство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87524" y="1304764"/>
            <a:ext cx="698477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.5;	</a:t>
            </a:r>
          </a:p>
          <a:p>
            <a:pPr>
              <a:tabLst>
                <a:tab pos="5562600" algn="l"/>
              </a:tabLst>
            </a:pP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-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0.1;</a:t>
            </a:r>
          </a:p>
          <a:p>
            <a:pPr>
              <a:tabLst>
                <a:tab pos="5562600" algn="l"/>
              </a:tabLst>
            </a:pP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-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0.1;</a:t>
            </a:r>
          </a:p>
          <a:p>
            <a:pPr>
              <a:tabLst>
                <a:tab pos="5562600" algn="l"/>
              </a:tabLs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.3) &lt;= </a:t>
            </a:r>
            <a:r>
              <a:rPr lang="en-US" sz="22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DBL_EPSILON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5562600" algn="l"/>
              </a:tabLst>
            </a:pP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5562600" algn="l"/>
              </a:tabLst>
            </a:pP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-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0.1;</a:t>
            </a:r>
          </a:p>
          <a:p>
            <a:pPr>
              <a:tabLst>
                <a:tab pos="5562600" algn="l"/>
              </a:tabLst>
            </a:pP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.2) &lt;= </a:t>
            </a:r>
            <a:r>
              <a:rPr lang="en-US" sz="22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DBL_EPSILON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5562600" algn="l"/>
              </a:tabLst>
            </a:pP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5562600" algn="l"/>
              </a:tabLst>
            </a:pP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&lt;= </a:t>
            </a:r>
            <a:r>
              <a:rPr lang="en-US" sz="22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DBL_EPSILON</a:t>
            </a:r>
            <a:r>
              <a:rPr lang="ru-RU" sz="2200" i="1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5562600" algn="l"/>
              </a:tabLst>
            </a:pP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071259" y="1625200"/>
            <a:ext cx="1692188" cy="43924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lvl="0"/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ru-RU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</a:p>
          <a:p>
            <a:pPr lvl="0"/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ru-RU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0</a:t>
            </a:r>
          </a:p>
          <a:p>
            <a:pPr lvl="0"/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ru-RU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  <p:sp>
        <p:nvSpPr>
          <p:cNvPr id="9" name="Нижний колонтитул 2">
            <a:extLst>
              <a:ext uri="{FF2B5EF4-FFF2-40B4-BE49-F238E27FC236}">
                <a16:creationId xmlns:a16="http://schemas.microsoft.com/office/drawing/2014/main" id="{85F57E13-95C5-42FF-99D6-7E582850D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</p:spTree>
    <p:extLst>
      <p:ext uri="{BB962C8B-B14F-4D97-AF65-F5344CB8AC3E}">
        <p14:creationId xmlns:p14="http://schemas.microsoft.com/office/powerpoint/2010/main" val="105266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609189" y="4581128"/>
                <a:ext cx="3384376" cy="8640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189" y="4581128"/>
                <a:ext cx="3384376" cy="8640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Заголовок 1"/>
          <p:cNvSpPr txBox="1">
            <a:spLocks/>
          </p:cNvSpPr>
          <p:nvPr/>
        </p:nvSpPr>
        <p:spPr>
          <a:xfrm>
            <a:off x="323528" y="692696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/>
                </a:solidFill>
                <a:latin typeface="+mn-lt"/>
              </a:rPr>
              <a:t>Задача</a:t>
            </a:r>
            <a:r>
              <a:rPr lang="en-US" altLang="ru-RU" sz="2900" dirty="0">
                <a:solidFill>
                  <a:schemeClr val="tx1"/>
                </a:solidFill>
                <a:latin typeface="+mn-lt"/>
              </a:rPr>
              <a:t>:</a:t>
            </a:r>
            <a:r>
              <a:rPr lang="ru-RU" altLang="ru-RU" sz="2900" dirty="0">
                <a:solidFill>
                  <a:schemeClr val="tx1"/>
                </a:solidFill>
                <a:latin typeface="+mn-lt"/>
              </a:rPr>
              <a:t> оценить с учётом точности младшего значащего бита насколько близко расположены два числа </a:t>
            </a:r>
            <a:r>
              <a:rPr lang="en-US" altLang="ru-RU" sz="2900" dirty="0">
                <a:solidFill>
                  <a:schemeClr val="tx1"/>
                </a:solidFill>
                <a:latin typeface="+mn-lt"/>
              </a:rPr>
              <a:t>A </a:t>
            </a:r>
            <a:r>
              <a:rPr lang="ru-RU" altLang="ru-RU" sz="2900" dirty="0">
                <a:solidFill>
                  <a:schemeClr val="tx1"/>
                </a:solidFill>
                <a:latin typeface="+mn-lt"/>
              </a:rPr>
              <a:t>и </a:t>
            </a:r>
            <a:r>
              <a:rPr lang="en-US" altLang="ru-RU" sz="2900" dirty="0">
                <a:solidFill>
                  <a:schemeClr val="tx1"/>
                </a:solidFill>
                <a:latin typeface="+mn-lt"/>
              </a:rPr>
              <a:t>B </a:t>
            </a:r>
            <a:r>
              <a:rPr lang="ru-RU" altLang="ru-RU" sz="2900" dirty="0">
                <a:solidFill>
                  <a:schemeClr val="tx1"/>
                </a:solidFill>
                <a:latin typeface="+mn-lt"/>
              </a:rPr>
              <a:t>в формате с плавающей запятой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4853" y="4797152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Способ 1: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51520" y="1772816"/>
            <a:ext cx="8640960" cy="2448272"/>
          </a:xfrm>
          <a:prstGeom prst="roundRect">
            <a:avLst/>
          </a:prstGeom>
          <a:solidFill>
            <a:srgbClr val="F3FBFE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Чтобы отследить ошибку "потеря значащих бит" при вычитании необходимо иметь способ оценки насколько два числа близки друг к другу, и если они близки, то результат операции может быть не точен.</a:t>
            </a:r>
          </a:p>
          <a:p>
            <a:pPr algn="ctr">
              <a:spcBef>
                <a:spcPts val="1200"/>
              </a:spcBef>
            </a:pPr>
            <a:r>
              <a:rPr lang="ru-RU" sz="2000" dirty="0">
                <a:solidFill>
                  <a:schemeClr val="tx1"/>
                </a:solidFill>
              </a:rPr>
              <a:t>Тривиальный способ: взять разницу между числами и </a:t>
            </a:r>
            <a:r>
              <a:rPr lang="ru-RU" sz="2000" dirty="0" err="1">
                <a:solidFill>
                  <a:schemeClr val="tx1"/>
                </a:solidFill>
              </a:rPr>
              <a:t>отнормировать</a:t>
            </a:r>
            <a:r>
              <a:rPr lang="ru-RU" sz="2000" dirty="0">
                <a:solidFill>
                  <a:schemeClr val="tx1"/>
                </a:solidFill>
              </a:rPr>
              <a:t> на большее из них (все операции по модулю).</a:t>
            </a:r>
          </a:p>
          <a:p>
            <a:pPr algn="ctr">
              <a:spcBef>
                <a:spcPts val="1200"/>
              </a:spcBef>
            </a:pPr>
            <a:r>
              <a:rPr lang="ru-RU" sz="2000" dirty="0">
                <a:solidFill>
                  <a:schemeClr val="tx1"/>
                </a:solidFill>
              </a:rPr>
              <a:t>(При этом надо учесть, что оба числа могут быть равны 0).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99792" y="4581128"/>
                <a:ext cx="5157869" cy="8640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𝐹𝐿𝑇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𝑀𝐼𝑁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4581128"/>
                <a:ext cx="5157869" cy="8640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</p:spTree>
    <p:extLst>
      <p:ext uri="{BB962C8B-B14F-4D97-AF65-F5344CB8AC3E}">
        <p14:creationId xmlns:p14="http://schemas.microsoft.com/office/powerpoint/2010/main" val="161722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/>
      <p:bldP spid="2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/>
          <p:cNvSpPr txBox="1">
            <a:spLocks/>
          </p:cNvSpPr>
          <p:nvPr/>
        </p:nvSpPr>
        <p:spPr>
          <a:xfrm>
            <a:off x="287524" y="368660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</a:t>
            </a: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вещественных</a:t>
            </a:r>
            <a:r>
              <a:rPr lang="ru-RU" altLang="ru-RU" sz="2900" b="1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</a:pPr>
            <a:r>
              <a:rPr lang="ru-RU" sz="29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	</a:t>
            </a: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Формат чисел с плавающей запятой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IEEE 754</a:t>
            </a: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/>
          </p:nvPr>
        </p:nvGraphicFramePr>
        <p:xfrm>
          <a:off x="395536" y="5301208"/>
          <a:ext cx="8429248" cy="890576"/>
        </p:xfrm>
        <a:graphic>
          <a:graphicData uri="http://schemas.openxmlformats.org/drawingml/2006/table">
            <a:tbl>
              <a:tblPr/>
              <a:tblGrid>
                <a:gridCol w="262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66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499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  <a:endParaRPr lang="ru-RU" sz="2400" b="0" dirty="0"/>
                    </a:p>
                  </a:txBody>
                  <a:tcPr marL="36000" marR="36000"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657">
                <a:tc gridSpan="4"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536" y="4365104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Ближайшее большее число</a:t>
            </a:r>
            <a:r>
              <a:rPr lang="en-US" sz="2400" dirty="0"/>
              <a:t>,</a:t>
            </a:r>
            <a:r>
              <a:rPr lang="ru-RU" sz="2400" dirty="0"/>
              <a:t> представимое в формате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400" dirty="0">
                <a:cs typeface="Consolas" panose="020B0609020204030204" pitchFamily="49" charset="0"/>
              </a:rPr>
              <a:t>:</a:t>
            </a:r>
          </a:p>
          <a:p>
            <a:r>
              <a:rPr lang="ru-RU" sz="2400" dirty="0">
                <a:cs typeface="Consolas" panose="020B0609020204030204" pitchFamily="49" charset="0"/>
              </a:rPr>
              <a:t>если порядок не меняется, то просто добавить к мантиссе 1</a:t>
            </a: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/>
          </p:nvPr>
        </p:nvGraphicFramePr>
        <p:xfrm>
          <a:off x="395536" y="1268760"/>
          <a:ext cx="8429248" cy="1965886"/>
        </p:xfrm>
        <a:graphic>
          <a:graphicData uri="http://schemas.openxmlformats.org/drawingml/2006/table">
            <a:tbl>
              <a:tblPr/>
              <a:tblGrid>
                <a:gridCol w="262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</a:tblGrid>
              <a:tr h="256657">
                <a:tc gridSpan="8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dirty="0">
                          <a:effectLst/>
                        </a:rPr>
                        <a:t>Знак</a:t>
                      </a:r>
                      <a:r>
                        <a:rPr lang="en-US" sz="2400" dirty="0">
                          <a:effectLst/>
                        </a:rPr>
                        <a:t>   </a:t>
                      </a:r>
                      <a:r>
                        <a:rPr lang="en-US" sz="2400" b="1" dirty="0">
                          <a:effectLst/>
                        </a:rPr>
                        <a:t>S</a:t>
                      </a:r>
                      <a:r>
                        <a:rPr lang="ru-RU" sz="2400" b="1" dirty="0">
                          <a:effectLst/>
                        </a:rPr>
                        <a:t> </a:t>
                      </a:r>
                      <a:r>
                        <a:rPr lang="en-US" sz="2400" b="0" dirty="0">
                          <a:effectLst/>
                        </a:rPr>
                        <a:t>:</a:t>
                      </a:r>
                      <a:r>
                        <a:rPr lang="en-US" sz="2400" b="0" baseline="0" dirty="0">
                          <a:effectLst/>
                        </a:rPr>
                        <a:t> </a:t>
                      </a:r>
                      <a:r>
                        <a:rPr lang="ru-RU" sz="2400" b="0" baseline="0" dirty="0">
                          <a:effectLst/>
                        </a:rPr>
                        <a:t>1 бит</a:t>
                      </a:r>
                      <a:endParaRPr lang="ru-RU" sz="2400" b="0" dirty="0"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5"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ru-RU" sz="2400" dirty="0"/>
                        <a:t>   </a:t>
                      </a:r>
                      <a:r>
                        <a:rPr lang="en-US" sz="2400" b="1" dirty="0"/>
                        <a:t>float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912"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 gridSpan="9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Порядок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 :</a:t>
                      </a:r>
                      <a:b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8 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бит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Мантисса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400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r>
                        <a:rPr lang="ru-RU" sz="2400" b="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ru-RU" sz="2400" b="0" baseline="0" dirty="0">
                          <a:solidFill>
                            <a:schemeClr val="tx1"/>
                          </a:solidFill>
                          <a:effectLst/>
                        </a:rPr>
                        <a:t>23 бита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  <a:endParaRPr lang="ru-RU" sz="2400" b="0" dirty="0"/>
                    </a:p>
                  </a:txBody>
                  <a:tcPr marL="36000" marR="36000"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657">
                <a:tc gridSpan="4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ru-RU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ru-RU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1998" y="3284984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 = </a:t>
            </a:r>
            <a:r>
              <a:rPr lang="ru-RU" sz="2800" dirty="0"/>
              <a:t>(-1)</a:t>
            </a:r>
            <a:r>
              <a:rPr lang="en-US" sz="2800" b="1" baseline="30000" dirty="0"/>
              <a:t>S</a:t>
            </a:r>
            <a:r>
              <a:rPr lang="pt-BR" sz="2800" dirty="0"/>
              <a:t> </a:t>
            </a:r>
            <a:r>
              <a:rPr lang="pt-BR" sz="2800" dirty="0">
                <a:latin typeface="Calibri" panose="020F0502020204030204" pitchFamily="34" charset="0"/>
              </a:rPr>
              <a:t>·</a:t>
            </a:r>
            <a:r>
              <a:rPr lang="pt-BR" sz="2800" dirty="0"/>
              <a:t> (1 + </a:t>
            </a:r>
            <a:r>
              <a:rPr lang="pt-BR" sz="2800" b="1" dirty="0"/>
              <a:t>M</a:t>
            </a:r>
            <a:r>
              <a:rPr lang="pt-BR" sz="2800" dirty="0"/>
              <a:t> </a:t>
            </a:r>
            <a:r>
              <a:rPr lang="pt-BR" sz="2800" dirty="0">
                <a:latin typeface="Calibri" panose="020F0502020204030204" pitchFamily="34" charset="0"/>
              </a:rPr>
              <a:t>·</a:t>
            </a:r>
            <a:r>
              <a:rPr lang="pt-BR" sz="2800" dirty="0"/>
              <a:t> 2</a:t>
            </a:r>
            <a:r>
              <a:rPr lang="pt-BR" sz="2800" baseline="30000" dirty="0"/>
              <a:t>-23</a:t>
            </a:r>
            <a:r>
              <a:rPr lang="pt-BR" sz="2800" dirty="0"/>
              <a:t>) </a:t>
            </a:r>
            <a:r>
              <a:rPr lang="pt-BR" sz="2800" dirty="0">
                <a:latin typeface="Calibri" panose="020F0502020204030204" pitchFamily="34" charset="0"/>
              </a:rPr>
              <a:t>·</a:t>
            </a:r>
            <a:r>
              <a:rPr lang="pt-BR" sz="2800" dirty="0"/>
              <a:t> 2 </a:t>
            </a:r>
            <a:r>
              <a:rPr lang="pt-BR" sz="2800" b="1" baseline="30000" dirty="0"/>
              <a:t>P</a:t>
            </a:r>
            <a:r>
              <a:rPr lang="pt-BR" sz="2800" baseline="30000" dirty="0"/>
              <a:t> – 127 </a:t>
            </a:r>
            <a:r>
              <a:rPr lang="pt-BR" sz="2800" dirty="0"/>
              <a:t>=</a:t>
            </a:r>
            <a:endParaRPr lang="ru-RU" sz="2800" dirty="0"/>
          </a:p>
          <a:p>
            <a:pPr algn="ctr"/>
            <a:r>
              <a:rPr lang="pt-BR" sz="2800" dirty="0"/>
              <a:t>1 </a:t>
            </a:r>
            <a:r>
              <a:rPr lang="pt-BR" sz="2800" dirty="0">
                <a:latin typeface="Calibri" panose="020F0502020204030204" pitchFamily="34" charset="0"/>
              </a:rPr>
              <a:t>·</a:t>
            </a:r>
            <a:r>
              <a:rPr lang="pt-BR" sz="2800" dirty="0"/>
              <a:t> (1 + 11111111111111111111101</a:t>
            </a:r>
            <a:r>
              <a:rPr lang="pt-BR" sz="2800" baseline="-25000" dirty="0"/>
              <a:t>2</a:t>
            </a:r>
            <a:r>
              <a:rPr lang="pt-BR" sz="2800" dirty="0"/>
              <a:t> </a:t>
            </a:r>
            <a:r>
              <a:rPr lang="pt-BR" sz="2800" dirty="0">
                <a:latin typeface="Calibri" panose="020F0502020204030204" pitchFamily="34" charset="0"/>
              </a:rPr>
              <a:t>·</a:t>
            </a:r>
            <a:r>
              <a:rPr lang="pt-BR" sz="2800" dirty="0"/>
              <a:t> 2 </a:t>
            </a:r>
            <a:r>
              <a:rPr lang="pt-BR" sz="2800" baseline="30000" dirty="0"/>
              <a:t>-23</a:t>
            </a:r>
            <a:r>
              <a:rPr lang="pt-BR" baseline="30000" dirty="0"/>
              <a:t>10</a:t>
            </a:r>
            <a:r>
              <a:rPr lang="pt-BR" sz="2800" dirty="0"/>
              <a:t>) </a:t>
            </a:r>
            <a:r>
              <a:rPr lang="pt-BR" sz="2800" dirty="0">
                <a:latin typeface="Calibri" panose="020F0502020204030204" pitchFamily="34" charset="0"/>
              </a:rPr>
              <a:t>·</a:t>
            </a:r>
            <a:r>
              <a:rPr lang="pt-BR" sz="2800" dirty="0"/>
              <a:t> 2 </a:t>
            </a:r>
            <a:r>
              <a:rPr lang="pt-BR" sz="2800" baseline="30000" dirty="0"/>
              <a:t>01111100</a:t>
            </a:r>
            <a:r>
              <a:rPr lang="pt-BR" baseline="30000" dirty="0"/>
              <a:t>2</a:t>
            </a:r>
            <a:r>
              <a:rPr lang="pt-BR" sz="2800" baseline="30000" dirty="0"/>
              <a:t> - 127</a:t>
            </a:r>
            <a:r>
              <a:rPr lang="pt-BR" baseline="30000" dirty="0"/>
              <a:t>10</a:t>
            </a:r>
            <a:endParaRPr lang="pt-BR" sz="280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</p:spTree>
    <p:extLst>
      <p:ext uri="{BB962C8B-B14F-4D97-AF65-F5344CB8AC3E}">
        <p14:creationId xmlns:p14="http://schemas.microsoft.com/office/powerpoint/2010/main" val="352132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/>
          <p:cNvSpPr txBox="1">
            <a:spLocks/>
          </p:cNvSpPr>
          <p:nvPr/>
        </p:nvSpPr>
        <p:spPr>
          <a:xfrm>
            <a:off x="287524" y="368660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</a:t>
            </a: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вещественных</a:t>
            </a:r>
            <a:r>
              <a:rPr lang="ru-RU" altLang="ru-RU" sz="2900" b="1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</a:pPr>
            <a:r>
              <a:rPr lang="ru-RU" sz="29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	</a:t>
            </a: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Формат чисел с плавающей запятой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IEEE 754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19675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Следующие два числа</a:t>
            </a:r>
            <a:r>
              <a:rPr lang="en-US" sz="2400" dirty="0"/>
              <a:t>,</a:t>
            </a:r>
            <a:r>
              <a:rPr lang="ru-RU" sz="2400" dirty="0"/>
              <a:t> представимые в формате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/>
          </p:nvPr>
        </p:nvGraphicFramePr>
        <p:xfrm>
          <a:off x="395536" y="1628800"/>
          <a:ext cx="8429248" cy="1965886"/>
        </p:xfrm>
        <a:graphic>
          <a:graphicData uri="http://schemas.openxmlformats.org/drawingml/2006/table">
            <a:tbl>
              <a:tblPr/>
              <a:tblGrid>
                <a:gridCol w="262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</a:tblGrid>
              <a:tr h="256657">
                <a:tc gridSpan="8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dirty="0">
                          <a:effectLst/>
                        </a:rPr>
                        <a:t>Знак</a:t>
                      </a:r>
                      <a:r>
                        <a:rPr lang="en-US" sz="2400" dirty="0">
                          <a:effectLst/>
                        </a:rPr>
                        <a:t>   </a:t>
                      </a:r>
                      <a:r>
                        <a:rPr lang="en-US" sz="2400" b="1" dirty="0">
                          <a:effectLst/>
                        </a:rPr>
                        <a:t>S</a:t>
                      </a:r>
                      <a:r>
                        <a:rPr lang="ru-RU" sz="2400" b="1" dirty="0">
                          <a:effectLst/>
                        </a:rPr>
                        <a:t> </a:t>
                      </a:r>
                      <a:r>
                        <a:rPr lang="en-US" sz="2400" b="0" dirty="0">
                          <a:effectLst/>
                        </a:rPr>
                        <a:t>:</a:t>
                      </a:r>
                      <a:r>
                        <a:rPr lang="en-US" sz="2400" b="0" baseline="0" dirty="0">
                          <a:effectLst/>
                        </a:rPr>
                        <a:t> </a:t>
                      </a:r>
                      <a:r>
                        <a:rPr lang="ru-RU" sz="2400" b="0" baseline="0" dirty="0">
                          <a:effectLst/>
                        </a:rPr>
                        <a:t>1 бит</a:t>
                      </a:r>
                      <a:endParaRPr lang="ru-RU" sz="2400" b="0" dirty="0"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5"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ru-RU" sz="2400" dirty="0"/>
                        <a:t>   </a:t>
                      </a:r>
                      <a:r>
                        <a:rPr lang="en-US" sz="2400" b="1" dirty="0"/>
                        <a:t>float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912"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 gridSpan="9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Порядок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 :</a:t>
                      </a:r>
                      <a:b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8 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бит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Мантисса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400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r>
                        <a:rPr lang="ru-RU" sz="2400" b="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ru-RU" sz="2400" b="0" baseline="0" dirty="0">
                          <a:solidFill>
                            <a:schemeClr val="tx1"/>
                          </a:solidFill>
                          <a:effectLst/>
                        </a:rPr>
                        <a:t>23 бита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  <a:endParaRPr lang="ru-RU" sz="2400" b="0" dirty="0"/>
                    </a:p>
                  </a:txBody>
                  <a:tcPr marL="36000" marR="36000"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657">
                <a:tc gridSpan="4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ru-RU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ru-RU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/>
          </p:nvPr>
        </p:nvGraphicFramePr>
        <p:xfrm>
          <a:off x="395536" y="4509120"/>
          <a:ext cx="8429248" cy="890576"/>
        </p:xfrm>
        <a:graphic>
          <a:graphicData uri="http://schemas.openxmlformats.org/drawingml/2006/table">
            <a:tbl>
              <a:tblPr/>
              <a:tblGrid>
                <a:gridCol w="262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66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499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  <a:endParaRPr lang="ru-RU" sz="2400" b="0" dirty="0"/>
                    </a:p>
                  </a:txBody>
                  <a:tcPr marL="36000" marR="36000"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657">
                <a:tc gridSpan="4"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1520" y="5445224"/>
            <a:ext cx="8712968" cy="830997"/>
          </a:xfrm>
          <a:prstGeom prst="rect">
            <a:avLst/>
          </a:prstGeom>
          <a:solidFill>
            <a:srgbClr val="F3FBFE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То есть, для нахождения следующего представимого в формате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ru-RU" sz="2400" dirty="0"/>
              <a:t> числа надо его проинтерпретировать как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2400" dirty="0"/>
              <a:t> и добавить 1.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3573016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1 </a:t>
            </a:r>
            <a:r>
              <a:rPr lang="pt-BR" sz="2800" dirty="0">
                <a:latin typeface="Calibri" panose="020F0502020204030204" pitchFamily="34" charset="0"/>
              </a:rPr>
              <a:t>·</a:t>
            </a:r>
            <a:r>
              <a:rPr lang="pt-BR" sz="2800" dirty="0"/>
              <a:t> (1 + 111111111111111111111</a:t>
            </a:r>
            <a:r>
              <a:rPr lang="ru-RU" sz="2800" dirty="0"/>
              <a:t>1</a:t>
            </a:r>
            <a:r>
              <a:rPr lang="pt-BR" sz="2800" dirty="0"/>
              <a:t>1</a:t>
            </a:r>
            <a:r>
              <a:rPr lang="pt-BR" sz="2800" baseline="-25000" dirty="0"/>
              <a:t>2</a:t>
            </a:r>
            <a:r>
              <a:rPr lang="pt-BR" sz="2800" dirty="0"/>
              <a:t> </a:t>
            </a:r>
            <a:r>
              <a:rPr lang="pt-BR" sz="2800" dirty="0">
                <a:latin typeface="Calibri" panose="020F0502020204030204" pitchFamily="34" charset="0"/>
              </a:rPr>
              <a:t>·</a:t>
            </a:r>
            <a:r>
              <a:rPr lang="pt-BR" sz="2800" dirty="0"/>
              <a:t> 2 </a:t>
            </a:r>
            <a:r>
              <a:rPr lang="pt-BR" sz="2800" baseline="30000" dirty="0"/>
              <a:t>-23</a:t>
            </a:r>
            <a:r>
              <a:rPr lang="pt-BR" baseline="30000" dirty="0">
                <a:solidFill>
                  <a:prstClr val="black"/>
                </a:solidFill>
              </a:rPr>
              <a:t>10</a:t>
            </a:r>
            <a:r>
              <a:rPr lang="pt-BR" sz="2800" dirty="0"/>
              <a:t>) </a:t>
            </a:r>
            <a:r>
              <a:rPr lang="pt-BR" sz="2800" dirty="0">
                <a:latin typeface="Calibri" panose="020F0502020204030204" pitchFamily="34" charset="0"/>
              </a:rPr>
              <a:t>·</a:t>
            </a:r>
            <a:r>
              <a:rPr lang="pt-BR" sz="2800" dirty="0"/>
              <a:t> 2 </a:t>
            </a:r>
            <a:r>
              <a:rPr lang="ru-RU" sz="2800" baseline="30000" dirty="0"/>
              <a:t>124</a:t>
            </a:r>
            <a:r>
              <a:rPr lang="pt-BR" baseline="30000" dirty="0">
                <a:solidFill>
                  <a:prstClr val="black"/>
                </a:solidFill>
              </a:rPr>
              <a:t>10</a:t>
            </a:r>
            <a:r>
              <a:rPr lang="pt-BR" sz="2800" baseline="30000" dirty="0"/>
              <a:t> - 127</a:t>
            </a:r>
            <a:r>
              <a:rPr lang="pt-BR" baseline="30000" dirty="0">
                <a:solidFill>
                  <a:prstClr val="black"/>
                </a:solidFill>
              </a:rPr>
              <a:t>10</a:t>
            </a:r>
            <a:endParaRPr lang="pt-BR" sz="2800" dirty="0"/>
          </a:p>
          <a:p>
            <a:pPr algn="ctr"/>
            <a:r>
              <a:rPr lang="pt-BR" sz="2800" dirty="0"/>
              <a:t>1 </a:t>
            </a:r>
            <a:r>
              <a:rPr lang="pt-BR" sz="2800" dirty="0">
                <a:latin typeface="Calibri" panose="020F0502020204030204" pitchFamily="34" charset="0"/>
              </a:rPr>
              <a:t>·</a:t>
            </a:r>
            <a:r>
              <a:rPr lang="pt-BR" sz="2800" dirty="0"/>
              <a:t> (1 + </a:t>
            </a:r>
            <a:r>
              <a:rPr lang="ru-RU" sz="2800" dirty="0"/>
              <a:t>00000000000000000000000</a:t>
            </a:r>
            <a:r>
              <a:rPr lang="pt-BR" sz="2800" baseline="-25000" dirty="0"/>
              <a:t>2</a:t>
            </a:r>
            <a:r>
              <a:rPr lang="pt-BR" sz="2800" dirty="0"/>
              <a:t> </a:t>
            </a:r>
            <a:r>
              <a:rPr lang="pt-BR" sz="2800" dirty="0">
                <a:latin typeface="Calibri" panose="020F0502020204030204" pitchFamily="34" charset="0"/>
              </a:rPr>
              <a:t>·</a:t>
            </a:r>
            <a:r>
              <a:rPr lang="pt-BR" sz="2800" dirty="0"/>
              <a:t> 2 </a:t>
            </a:r>
            <a:r>
              <a:rPr lang="pt-BR" sz="2800" baseline="30000" dirty="0"/>
              <a:t>-23</a:t>
            </a:r>
            <a:r>
              <a:rPr lang="pt-BR" baseline="30000" dirty="0"/>
              <a:t>10</a:t>
            </a:r>
            <a:r>
              <a:rPr lang="pt-BR" sz="2800" dirty="0"/>
              <a:t>) </a:t>
            </a:r>
            <a:r>
              <a:rPr lang="pt-BR" sz="2800" dirty="0">
                <a:latin typeface="Calibri" panose="020F0502020204030204" pitchFamily="34" charset="0"/>
              </a:rPr>
              <a:t>·</a:t>
            </a:r>
            <a:r>
              <a:rPr lang="pt-BR" sz="2800" dirty="0"/>
              <a:t> 2 </a:t>
            </a:r>
            <a:r>
              <a:rPr lang="ru-RU" sz="2800" baseline="30000" dirty="0"/>
              <a:t>125</a:t>
            </a:r>
            <a:r>
              <a:rPr lang="ru-RU" baseline="30000" dirty="0"/>
              <a:t>10</a:t>
            </a:r>
            <a:r>
              <a:rPr lang="pt-BR" sz="2800" baseline="30000" dirty="0"/>
              <a:t> - 127</a:t>
            </a:r>
            <a:r>
              <a:rPr lang="pt-BR" baseline="30000" dirty="0"/>
              <a:t>10</a:t>
            </a:r>
            <a:endParaRPr lang="pt-BR" sz="280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4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</p:spTree>
    <p:extLst>
      <p:ext uri="{BB962C8B-B14F-4D97-AF65-F5344CB8AC3E}">
        <p14:creationId xmlns:p14="http://schemas.microsoft.com/office/powerpoint/2010/main" val="48813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654491" y="1916832"/>
                <a:ext cx="5157869" cy="8640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𝐹𝐿𝑇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𝑀𝐼𝑁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491" y="1916832"/>
                <a:ext cx="5157869" cy="8640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66255" y="3572426"/>
            <a:ext cx="884711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R = </a:t>
            </a:r>
            <a:r>
              <a:rPr lang="en-US" sz="2800" b="1" dirty="0">
                <a:solidFill>
                  <a:schemeClr val="bg1"/>
                </a:solidFill>
              </a:rPr>
              <a:t>s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(1 + </a:t>
            </a:r>
            <a:r>
              <a:rPr lang="pt-BR" sz="2800" b="1" dirty="0">
                <a:solidFill>
                  <a:schemeClr val="bg1"/>
                </a:solidFill>
              </a:rPr>
              <a:t>M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 </a:t>
            </a:r>
            <a:r>
              <a:rPr lang="pt-BR" sz="2800" baseline="30000" dirty="0">
                <a:solidFill>
                  <a:schemeClr val="bg1"/>
                </a:solidFill>
              </a:rPr>
              <a:t>-23</a:t>
            </a:r>
            <a:r>
              <a:rPr lang="pt-BR" sz="2800" dirty="0">
                <a:solidFill>
                  <a:schemeClr val="bg1"/>
                </a:solidFill>
              </a:rPr>
              <a:t>)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 </a:t>
            </a:r>
            <a:r>
              <a:rPr lang="pt-BR" sz="2800" b="1" baseline="30000" dirty="0">
                <a:solidFill>
                  <a:schemeClr val="bg1"/>
                </a:solidFill>
              </a:rPr>
              <a:t>P</a:t>
            </a:r>
            <a:r>
              <a:rPr lang="pt-BR" sz="2800" baseline="30000" dirty="0">
                <a:solidFill>
                  <a:schemeClr val="bg1"/>
                </a:solidFill>
              </a:rPr>
              <a:t> – 127 </a:t>
            </a:r>
            <a:r>
              <a:rPr lang="pt-BR" sz="2800" dirty="0">
                <a:solidFill>
                  <a:schemeClr val="bg1"/>
                </a:solidFill>
              </a:rPr>
              <a:t>=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1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(1 + 1000000000000000000000</a:t>
            </a:r>
            <a:r>
              <a:rPr lang="pt-BR" sz="2800" baseline="-25000" dirty="0">
                <a:solidFill>
                  <a:schemeClr val="bg1"/>
                </a:solidFill>
              </a:rPr>
              <a:t>2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 </a:t>
            </a:r>
            <a:r>
              <a:rPr lang="pt-BR" sz="2800" baseline="30000" dirty="0">
                <a:solidFill>
                  <a:schemeClr val="bg1"/>
                </a:solidFill>
              </a:rPr>
              <a:t>-23</a:t>
            </a:r>
            <a:r>
              <a:rPr lang="pt-BR" baseline="30000" dirty="0">
                <a:solidFill>
                  <a:schemeClr val="bg1"/>
                </a:solidFill>
              </a:rPr>
              <a:t>10</a:t>
            </a:r>
            <a:r>
              <a:rPr lang="pt-BR" sz="2800" dirty="0">
                <a:solidFill>
                  <a:schemeClr val="bg1"/>
                </a:solidFill>
              </a:rPr>
              <a:t>)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 </a:t>
            </a:r>
            <a:r>
              <a:rPr lang="pt-BR" sz="2800" baseline="30000" dirty="0">
                <a:solidFill>
                  <a:schemeClr val="bg1"/>
                </a:solidFill>
              </a:rPr>
              <a:t>1111100</a:t>
            </a:r>
            <a:r>
              <a:rPr lang="pt-BR" baseline="30000" dirty="0">
                <a:solidFill>
                  <a:schemeClr val="bg1"/>
                </a:solidFill>
              </a:rPr>
              <a:t>2</a:t>
            </a:r>
            <a:r>
              <a:rPr lang="pt-BR" sz="2800" baseline="30000" dirty="0">
                <a:solidFill>
                  <a:schemeClr val="bg1"/>
                </a:solidFill>
              </a:rPr>
              <a:t> - 127</a:t>
            </a:r>
            <a:r>
              <a:rPr lang="pt-BR" baseline="30000" dirty="0">
                <a:solidFill>
                  <a:schemeClr val="bg1"/>
                </a:solidFill>
              </a:rPr>
              <a:t>10</a:t>
            </a:r>
            <a:r>
              <a:rPr lang="pt-BR" sz="2800" baseline="30000" dirty="0">
                <a:solidFill>
                  <a:schemeClr val="bg1"/>
                </a:solidFill>
              </a:rPr>
              <a:t> </a:t>
            </a:r>
            <a:r>
              <a:rPr lang="pt-BR" sz="2800" dirty="0">
                <a:solidFill>
                  <a:schemeClr val="bg1"/>
                </a:solidFill>
              </a:rPr>
              <a:t>=</a:t>
            </a:r>
            <a:endParaRPr lang="en-US" sz="2800" baseline="30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1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(1 + 0.25)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 </a:t>
            </a:r>
            <a:r>
              <a:rPr lang="pt-BR" sz="2800" baseline="30000" dirty="0">
                <a:solidFill>
                  <a:schemeClr val="bg1"/>
                </a:solidFill>
              </a:rPr>
              <a:t>124 - 127 </a:t>
            </a:r>
            <a:r>
              <a:rPr lang="pt-BR" sz="2800" dirty="0">
                <a:solidFill>
                  <a:schemeClr val="bg1"/>
                </a:solidFill>
              </a:rPr>
              <a:t>= 1.25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</a:t>
            </a:r>
            <a:r>
              <a:rPr lang="pt-BR" sz="2800" baseline="30000" dirty="0">
                <a:solidFill>
                  <a:schemeClr val="bg1"/>
                </a:solidFill>
              </a:rPr>
              <a:t>-3 </a:t>
            </a:r>
            <a:r>
              <a:rPr lang="ru-RU" sz="2800" dirty="0">
                <a:solidFill>
                  <a:schemeClr val="bg1"/>
                </a:solidFill>
              </a:rPr>
              <a:t>= 0,15625</a:t>
            </a:r>
          </a:p>
          <a:p>
            <a:pPr algn="ctr">
              <a:lnSpc>
                <a:spcPct val="150000"/>
              </a:lnSpc>
            </a:pPr>
            <a:endParaRPr lang="pt-BR" sz="2800" baseline="30000" dirty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323528" y="692696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/>
                </a:solidFill>
                <a:latin typeface="+mn-lt"/>
              </a:rPr>
              <a:t>Задача</a:t>
            </a:r>
            <a:r>
              <a:rPr lang="en-US" altLang="ru-RU" sz="2900" dirty="0">
                <a:solidFill>
                  <a:schemeClr val="tx1"/>
                </a:solidFill>
                <a:latin typeface="+mn-lt"/>
              </a:rPr>
              <a:t>:</a:t>
            </a:r>
            <a:r>
              <a:rPr lang="ru-RU" altLang="ru-RU" sz="2900" dirty="0">
                <a:solidFill>
                  <a:schemeClr val="tx1"/>
                </a:solidFill>
                <a:latin typeface="+mn-lt"/>
              </a:rPr>
              <a:t> оценить с учётом точности младшего значащего бита насколько близко расположены два числа </a:t>
            </a:r>
            <a:r>
              <a:rPr lang="en-US" altLang="ru-RU" sz="2900" dirty="0">
                <a:solidFill>
                  <a:schemeClr val="tx1"/>
                </a:solidFill>
                <a:latin typeface="+mn-lt"/>
              </a:rPr>
              <a:t>A </a:t>
            </a:r>
            <a:r>
              <a:rPr lang="ru-RU" altLang="ru-RU" sz="2900" dirty="0">
                <a:solidFill>
                  <a:schemeClr val="tx1"/>
                </a:solidFill>
                <a:latin typeface="+mn-lt"/>
              </a:rPr>
              <a:t>и </a:t>
            </a:r>
            <a:r>
              <a:rPr lang="en-US" altLang="ru-RU" sz="2900" dirty="0">
                <a:solidFill>
                  <a:schemeClr val="tx1"/>
                </a:solidFill>
                <a:latin typeface="+mn-lt"/>
              </a:rPr>
              <a:t>B </a:t>
            </a:r>
            <a:r>
              <a:rPr lang="ru-RU" altLang="ru-RU" sz="2900" dirty="0">
                <a:solidFill>
                  <a:schemeClr val="tx1"/>
                </a:solidFill>
                <a:latin typeface="+mn-lt"/>
              </a:rPr>
              <a:t>в формате с плавающей запятой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314096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Способ 2: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7704" y="3140968"/>
            <a:ext cx="71287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Проинтерпретировать ячейки в памяти,</a:t>
            </a:r>
            <a:br>
              <a:rPr lang="ru-RU" sz="2400" dirty="0"/>
            </a:br>
            <a:r>
              <a:rPr lang="ru-RU" sz="2400" dirty="0"/>
              <a:t>как будто там хранится целое число в формате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/>
              <a:t> </a:t>
            </a:r>
            <a:r>
              <a:rPr lang="ru-RU" sz="2400" dirty="0">
                <a:solidFill>
                  <a:srgbClr val="0000FF"/>
                </a:solidFill>
              </a:rPr>
              <a:t> </a:t>
            </a:r>
            <a:r>
              <a:rPr lang="ru-RU" sz="2400" dirty="0"/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400" dirty="0"/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ru-RU" sz="2400" dirty="0">
                <a:solidFill>
                  <a:srgbClr val="0000FF"/>
                </a:solidFill>
              </a:rPr>
              <a:t> </a:t>
            </a:r>
            <a:r>
              <a:rPr lang="ru-RU" sz="2400" dirty="0"/>
              <a:t>для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400" dirty="0"/>
              <a:t>) </a:t>
            </a:r>
            <a:r>
              <a:rPr lang="ru-RU" sz="2400" dirty="0"/>
              <a:t>и вычесть из большего меньшее.</a:t>
            </a:r>
          </a:p>
          <a:p>
            <a:r>
              <a:rPr lang="ru-RU" sz="2400" dirty="0"/>
              <a:t>Полученный результат покажет, сколько шагов формата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0000FF"/>
                </a:solidFill>
                <a:cs typeface="Consolas" panose="020B0609020204030204" pitchFamily="49" charset="0"/>
              </a:rPr>
              <a:t> </a:t>
            </a:r>
            <a:r>
              <a:rPr lang="ru-RU" sz="2400" dirty="0"/>
              <a:t>находится между значениями </a:t>
            </a:r>
            <a:r>
              <a:rPr lang="en-US" sz="2400" dirty="0"/>
              <a:t>A </a:t>
            </a:r>
            <a:r>
              <a:rPr lang="ru-RU" sz="2400" dirty="0"/>
              <a:t>и </a:t>
            </a:r>
            <a:r>
              <a:rPr lang="en-US" sz="2400" dirty="0"/>
              <a:t>B.</a:t>
            </a:r>
          </a:p>
          <a:p>
            <a:r>
              <a:rPr lang="en-US" sz="2400" dirty="0"/>
              <a:t>(</a:t>
            </a:r>
            <a:r>
              <a:rPr lang="ru-RU" sz="2400" dirty="0"/>
              <a:t>Примечание: бит знака придётся обрабатывать отдельно</a:t>
            </a:r>
            <a:r>
              <a:rPr lang="ru-RU" sz="2400"/>
              <a:t>, но </a:t>
            </a:r>
            <a:r>
              <a:rPr lang="ru-RU" sz="2400" u="sng"/>
              <a:t>только </a:t>
            </a:r>
            <a:r>
              <a:rPr lang="ru-RU" sz="2400" u="sng" dirty="0"/>
              <a:t>если </a:t>
            </a:r>
            <a:r>
              <a:rPr lang="en-US" sz="2400" u="sng" dirty="0"/>
              <a:t>A </a:t>
            </a:r>
            <a:r>
              <a:rPr lang="ru-RU" sz="2400" u="sng" dirty="0"/>
              <a:t>и </a:t>
            </a:r>
            <a:r>
              <a:rPr lang="en-US" sz="2400" u="sng" dirty="0"/>
              <a:t>B </a:t>
            </a:r>
            <a:r>
              <a:rPr lang="ru-RU" sz="2400" u="sng" dirty="0"/>
              <a:t>разного знака</a:t>
            </a:r>
            <a:r>
              <a:rPr lang="ru-RU" sz="2400" dirty="0"/>
              <a:t>).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9552" y="213285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Способ 1: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7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</p:spTree>
    <p:extLst>
      <p:ext uri="{BB962C8B-B14F-4D97-AF65-F5344CB8AC3E}">
        <p14:creationId xmlns:p14="http://schemas.microsoft.com/office/powerpoint/2010/main" val="333186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6" y="1016732"/>
            <a:ext cx="8496943" cy="4310880"/>
          </a:xfrm>
        </p:spPr>
        <p:txBody>
          <a:bodyPr>
            <a:noAutofit/>
          </a:bodyPr>
          <a:lstStyle/>
          <a:p>
            <a:pPr marL="0" lvl="0" indent="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6"/>
              <a:tabLst>
                <a:tab pos="358775" algn="l"/>
              </a:tabLs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Представление в памяти ЭВМ целых чисел.</a:t>
            </a:r>
            <a:br>
              <a:rPr lang="ru-RU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Двоично-десятичный, прямой и дополнительный двоичный коды. </a:t>
            </a: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6"/>
              <a:tabLst>
                <a:tab pos="358775" algn="l"/>
              </a:tabLs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Особенности представления целых чисел на ограниченной разрядной сетке. Переполнение в целочисленной арифметике: арифметика по модулю. </a:t>
            </a: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6"/>
              <a:tabLst>
                <a:tab pos="358775" algn="l"/>
              </a:tabLs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Представление в памяти ЭВМ вещественных чисел. Мантисса и порядок. Представление по основаниям 2 и 16. Основные свойства представления вещественных чисел на ограниченной разрядной сетке</a:t>
            </a:r>
            <a:r>
              <a:rPr lang="be-BY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6"/>
              <a:tabLst>
                <a:tab pos="358775" algn="l"/>
              </a:tabLs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Арифметические операции над вещественными числами на ограниченной разрядной сетке.  Сравнение вещественных чисел на точное равенство.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91580" y="240423"/>
            <a:ext cx="810090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Вопросы</a:t>
            </a:r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</p:spTree>
    <p:extLst>
      <p:ext uri="{BB962C8B-B14F-4D97-AF65-F5344CB8AC3E}">
        <p14:creationId xmlns:p14="http://schemas.microsoft.com/office/powerpoint/2010/main" val="166119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75556" y="1628800"/>
            <a:ext cx="8339393" cy="97210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None/>
              <a:tabLst>
                <a:tab pos="1971675" algn="l"/>
                <a:tab pos="2149475" algn="l"/>
              </a:tabLst>
            </a:pPr>
            <a:r>
              <a:rPr lang="ru-RU" sz="2400" dirty="0"/>
              <a:t>Договоримся, что последние два разряда числа – дробные:</a:t>
            </a:r>
            <a:endParaRPr lang="en-US" sz="24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None/>
              <a:tabLst>
                <a:tab pos="1971675" algn="l"/>
                <a:tab pos="2149475" algn="l"/>
              </a:tabLst>
            </a:pPr>
            <a:r>
              <a:rPr lang="ru-RU" sz="2400" b="1" dirty="0"/>
              <a:t>23456 </a:t>
            </a:r>
            <a:r>
              <a:rPr lang="en-US" sz="2400" b="1" dirty="0"/>
              <a:t>     ~     </a:t>
            </a:r>
            <a:r>
              <a:rPr lang="ru-RU" sz="2400" b="1" dirty="0"/>
              <a:t> 234,56 </a:t>
            </a:r>
            <a:r>
              <a:rPr lang="en-US" sz="2400" b="1" dirty="0"/>
              <a:t>     ~     </a:t>
            </a:r>
            <a:r>
              <a:rPr lang="ru-RU" sz="2400" b="1" dirty="0"/>
              <a:t> 234р 56 коп</a:t>
            </a:r>
            <a:endParaRPr lang="ru-RU" sz="2400" b="1" baseline="30000" dirty="0"/>
          </a:p>
        </p:txBody>
      </p:sp>
      <p:sp>
        <p:nvSpPr>
          <p:cNvPr id="9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0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39552" y="2888940"/>
            <a:ext cx="8339393" cy="15121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None/>
              <a:tabLst>
                <a:tab pos="1971675" algn="l"/>
                <a:tab pos="2149475" algn="l"/>
              </a:tabLst>
            </a:pPr>
            <a:r>
              <a:rPr lang="ru-RU" sz="2400" dirty="0"/>
              <a:t>Операции сложения и вычитания над такими </a:t>
            </a:r>
            <a:r>
              <a:rPr lang="en-US" sz="2400" dirty="0"/>
              <a:t>"</a:t>
            </a:r>
            <a:r>
              <a:rPr lang="ru-RU" sz="2400" dirty="0"/>
              <a:t>дробными числами</a:t>
            </a:r>
            <a:r>
              <a:rPr lang="en-US" sz="2400" dirty="0"/>
              <a:t>"</a:t>
            </a:r>
            <a:r>
              <a:rPr lang="ru-RU" sz="2400" dirty="0"/>
              <a:t> производятся так же как и над целыми: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None/>
              <a:tabLst>
                <a:tab pos="3949700" algn="l"/>
                <a:tab pos="4572000" algn="l"/>
              </a:tabLst>
            </a:pPr>
            <a:r>
              <a:rPr lang="ru-RU" sz="2400" b="1" dirty="0"/>
              <a:t>23456</a:t>
            </a:r>
            <a:r>
              <a:rPr lang="en-US" sz="2400" b="1" dirty="0"/>
              <a:t> + 01111 = </a:t>
            </a:r>
            <a:r>
              <a:rPr lang="ru-RU" sz="2400" b="1" dirty="0"/>
              <a:t>2</a:t>
            </a:r>
            <a:r>
              <a:rPr lang="en-US" sz="2400" b="1" dirty="0"/>
              <a:t>4567       ~       </a:t>
            </a:r>
            <a:r>
              <a:rPr lang="ru-RU" sz="2400" b="1" dirty="0"/>
              <a:t>234</a:t>
            </a:r>
            <a:r>
              <a:rPr lang="en-US" sz="2400" b="1" dirty="0"/>
              <a:t>,</a:t>
            </a:r>
            <a:r>
              <a:rPr lang="ru-RU" sz="2400" b="1" dirty="0"/>
              <a:t>56</a:t>
            </a:r>
            <a:r>
              <a:rPr lang="en-US" sz="2400" b="1" dirty="0"/>
              <a:t> + 011,11 = </a:t>
            </a:r>
            <a:r>
              <a:rPr lang="ru-RU" sz="2400" b="1" dirty="0"/>
              <a:t>2</a:t>
            </a:r>
            <a:r>
              <a:rPr lang="en-US" sz="2400" b="1" dirty="0"/>
              <a:t>45,67</a:t>
            </a:r>
            <a:endParaRPr lang="ru-RU" sz="2400" b="1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None/>
              <a:tabLst>
                <a:tab pos="3949700" algn="l"/>
                <a:tab pos="4572000" algn="l"/>
              </a:tabLst>
            </a:pPr>
            <a:r>
              <a:rPr lang="ru-RU" sz="2400" b="1" dirty="0"/>
              <a:t>23456</a:t>
            </a:r>
            <a:r>
              <a:rPr lang="en-US" sz="2400" b="1" dirty="0"/>
              <a:t> </a:t>
            </a:r>
            <a:r>
              <a:rPr lang="ru-RU" sz="2400" b="1" dirty="0"/>
              <a:t>-</a:t>
            </a:r>
            <a:r>
              <a:rPr lang="en-US" sz="2400" b="1" dirty="0"/>
              <a:t> 01111 = </a:t>
            </a:r>
            <a:r>
              <a:rPr lang="ru-RU" sz="2400" b="1" dirty="0"/>
              <a:t>22222</a:t>
            </a:r>
            <a:r>
              <a:rPr lang="en-US" sz="2400" b="1" dirty="0"/>
              <a:t>       ~       </a:t>
            </a:r>
            <a:r>
              <a:rPr lang="ru-RU" sz="2400" b="1" dirty="0"/>
              <a:t>234</a:t>
            </a:r>
            <a:r>
              <a:rPr lang="en-US" sz="2400" b="1" dirty="0"/>
              <a:t>,</a:t>
            </a:r>
            <a:r>
              <a:rPr lang="ru-RU" sz="2400" b="1" dirty="0"/>
              <a:t>56</a:t>
            </a:r>
            <a:r>
              <a:rPr lang="en-US" sz="2400" b="1" dirty="0"/>
              <a:t> </a:t>
            </a:r>
            <a:r>
              <a:rPr lang="ru-RU" sz="2400" b="1" dirty="0"/>
              <a:t>-</a:t>
            </a:r>
            <a:r>
              <a:rPr lang="en-US" sz="2400" b="1" dirty="0"/>
              <a:t> 011,11 = </a:t>
            </a:r>
            <a:r>
              <a:rPr lang="ru-RU" sz="2400" b="1" dirty="0"/>
              <a:t>222</a:t>
            </a:r>
            <a:r>
              <a:rPr lang="en-US" sz="2400" b="1" dirty="0"/>
              <a:t>,</a:t>
            </a:r>
            <a:r>
              <a:rPr lang="ru-RU" sz="2400" b="1" dirty="0"/>
              <a:t>22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None/>
              <a:tabLst>
                <a:tab pos="3949700" algn="l"/>
                <a:tab pos="4572000" algn="l"/>
              </a:tabLst>
            </a:pPr>
            <a:endParaRPr lang="ru-RU" sz="2400" b="1" baseline="300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95536" y="4473116"/>
            <a:ext cx="8496944" cy="1728192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None/>
              <a:tabLst>
                <a:tab pos="1971675" algn="l"/>
                <a:tab pos="2149475" algn="l"/>
              </a:tabLst>
            </a:pPr>
            <a:endParaRPr lang="ru-RU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None/>
            </a:pPr>
            <a:r>
              <a:rPr lang="ru-RU" sz="2400" dirty="0"/>
              <a:t>Операции умножения и деления требуют дополнительного деления или умножения на 100</a:t>
            </a:r>
            <a:r>
              <a:rPr lang="en-US" sz="2400" dirty="0"/>
              <a:t>:</a:t>
            </a:r>
            <a:endParaRPr lang="ru-RU" sz="24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None/>
              <a:tabLst>
                <a:tab pos="4041775" algn="l"/>
                <a:tab pos="4664075" algn="l"/>
              </a:tabLst>
            </a:pPr>
            <a:r>
              <a:rPr lang="en-US" sz="2400" b="1" dirty="0"/>
              <a:t>10001 * 10001 = 100020001        ~      100,01 * 100,01 = 10002,0001</a:t>
            </a:r>
            <a:endParaRPr lang="ru-RU" sz="2400" b="1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None/>
              <a:tabLst>
                <a:tab pos="4041775" algn="l"/>
                <a:tab pos="4664075" algn="l"/>
              </a:tabLst>
            </a:pPr>
            <a:r>
              <a:rPr lang="en-US" sz="2400" b="1" dirty="0"/>
              <a:t>20002 / 10001 = 2            ~      200,02 / 100,01 = 2,00</a:t>
            </a:r>
            <a:endParaRPr lang="ru-RU" sz="2400" b="1" baseline="300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None/>
            </a:pPr>
            <a:endParaRPr lang="ru-RU" sz="2400" b="1" baseline="300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None/>
              <a:tabLst>
                <a:tab pos="1971675" algn="l"/>
                <a:tab pos="2149475" algn="l"/>
              </a:tabLst>
            </a:pPr>
            <a:endParaRPr lang="ru-RU" sz="2400" baseline="30000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251520" y="476672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</a:t>
            </a: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вещественных</a:t>
            </a:r>
            <a:r>
              <a:rPr lang="ru-RU" altLang="ru-RU" sz="2900" b="1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  <a:r>
              <a:rPr lang="en-US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:</a:t>
            </a:r>
            <a:endParaRPr lang="ru-RU" altLang="ru-RU" sz="29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9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	</a:t>
            </a: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Формат чисел с фиксированной запятой</a:t>
            </a:r>
          </a:p>
        </p:txBody>
      </p:sp>
    </p:spTree>
    <p:extLst>
      <p:ext uri="{BB962C8B-B14F-4D97-AF65-F5344CB8AC3E}">
        <p14:creationId xmlns:p14="http://schemas.microsoft.com/office/powerpoint/2010/main" val="303520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4036" y="1430246"/>
            <a:ext cx="8280400" cy="467995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lvl="1" indent="0">
              <a:buNone/>
            </a:pPr>
            <a:r>
              <a:rPr lang="ru-RU" sz="2800" dirty="0"/>
              <a:t>экспоненциальная форма записи десятичных чисел:</a:t>
            </a:r>
          </a:p>
          <a:p>
            <a:pPr marL="0" indent="0">
              <a:lnSpc>
                <a:spcPct val="50000"/>
              </a:lnSpc>
              <a:spcBef>
                <a:spcPct val="20000"/>
              </a:spcBef>
              <a:buClr>
                <a:schemeClr val="hlink"/>
              </a:buClr>
              <a:buSzPct val="80000"/>
              <a:buNone/>
              <a:tabLst>
                <a:tab pos="1971675" algn="l"/>
                <a:tab pos="2149475" algn="l"/>
              </a:tabLst>
            </a:pPr>
            <a:endParaRPr lang="ru-RU" sz="3200" dirty="0"/>
          </a:p>
          <a:p>
            <a:pPr marL="0" indent="0" algn="ctr">
              <a:lnSpc>
                <a:spcPct val="50000"/>
              </a:lnSpc>
              <a:spcBef>
                <a:spcPct val="20000"/>
              </a:spcBef>
              <a:buClr>
                <a:schemeClr val="hlink"/>
              </a:buClr>
              <a:buSzPct val="80000"/>
              <a:buNone/>
              <a:tabLst>
                <a:tab pos="1971675" algn="l"/>
                <a:tab pos="2149475" algn="l"/>
              </a:tabLst>
            </a:pPr>
            <a:r>
              <a:rPr lang="ru-RU" sz="3200" b="1" dirty="0"/>
              <a:t>значение = </a:t>
            </a:r>
            <a:r>
              <a:rPr lang="en-US" sz="3200" b="1" dirty="0"/>
              <a:t>M</a:t>
            </a:r>
            <a:r>
              <a:rPr lang="ru-RU" sz="3200" b="1" dirty="0"/>
              <a:t> </a:t>
            </a:r>
            <a:r>
              <a:rPr lang="ru-RU" sz="3200" b="1" dirty="0">
                <a:latin typeface="Calibri" panose="020F0502020204030204" pitchFamily="34" charset="0"/>
                <a:sym typeface="Symbol" pitchFamily="18" charset="2"/>
              </a:rPr>
              <a:t>· </a:t>
            </a:r>
            <a:r>
              <a:rPr lang="en-US" sz="3200" b="1" dirty="0">
                <a:sym typeface="Symbol" pitchFamily="18" charset="2"/>
              </a:rPr>
              <a:t>10</a:t>
            </a:r>
            <a:r>
              <a:rPr lang="en-US" sz="3200" b="1" baseline="30000" dirty="0">
                <a:sym typeface="Symbol" pitchFamily="18" charset="2"/>
              </a:rPr>
              <a:t>P</a:t>
            </a:r>
            <a:endParaRPr lang="ru-RU" sz="3200" b="1" baseline="30000" dirty="0">
              <a:sym typeface="Symbol" pitchFamily="18" charset="2"/>
            </a:endParaRPr>
          </a:p>
          <a:p>
            <a:pPr marL="0" indent="0" algn="ctr">
              <a:lnSpc>
                <a:spcPct val="50000"/>
              </a:lnSpc>
              <a:spcBef>
                <a:spcPct val="20000"/>
              </a:spcBef>
              <a:buClr>
                <a:schemeClr val="hlink"/>
              </a:buClr>
              <a:buSzPct val="80000"/>
              <a:buNone/>
              <a:tabLst>
                <a:tab pos="1971675" algn="l"/>
                <a:tab pos="2149475" algn="l"/>
              </a:tabLst>
            </a:pPr>
            <a:endParaRPr lang="ru-RU" sz="3200" b="1" baseline="30000" dirty="0"/>
          </a:p>
          <a:p>
            <a:pPr marL="0" indent="0" algn="ctr">
              <a:lnSpc>
                <a:spcPct val="50000"/>
              </a:lnSpc>
              <a:spcBef>
                <a:spcPct val="20000"/>
              </a:spcBef>
              <a:buClr>
                <a:schemeClr val="hlink"/>
              </a:buClr>
              <a:buSzPct val="80000"/>
              <a:buNone/>
              <a:tabLst>
                <a:tab pos="1971675" algn="l"/>
                <a:tab pos="2149475" algn="l"/>
              </a:tabLst>
            </a:pPr>
            <a:r>
              <a:rPr lang="en-US" sz="3200" b="1" dirty="0"/>
              <a:t>M </a:t>
            </a:r>
            <a:r>
              <a:rPr lang="en-US" sz="3200" dirty="0"/>
              <a:t>– </a:t>
            </a:r>
            <a:r>
              <a:rPr lang="ru-RU" sz="3200" dirty="0"/>
              <a:t>мантисса, </a:t>
            </a:r>
            <a:r>
              <a:rPr lang="en-US" sz="3200" b="1" dirty="0"/>
              <a:t>P - </a:t>
            </a:r>
            <a:r>
              <a:rPr lang="ru-RU" sz="3200" dirty="0"/>
              <a:t>порядок числа </a:t>
            </a:r>
          </a:p>
          <a:p>
            <a:pPr marL="0" indent="0" algn="ctr">
              <a:lnSpc>
                <a:spcPct val="50000"/>
              </a:lnSpc>
              <a:spcBef>
                <a:spcPct val="20000"/>
              </a:spcBef>
              <a:buClr>
                <a:schemeClr val="hlink"/>
              </a:buClr>
              <a:buSzPct val="80000"/>
              <a:buNone/>
              <a:tabLst>
                <a:tab pos="1971675" algn="l"/>
                <a:tab pos="2149475" algn="l"/>
              </a:tabLst>
            </a:pPr>
            <a:endParaRPr lang="ru-RU" sz="3200" b="1" dirty="0"/>
          </a:p>
          <a:p>
            <a:pPr marL="0" lvl="1" indent="0" algn="ctr">
              <a:lnSpc>
                <a:spcPct val="80000"/>
              </a:lnSpc>
              <a:buNone/>
            </a:pPr>
            <a:r>
              <a:rPr lang="ru-RU" sz="2800" dirty="0"/>
              <a:t>-5678,56 = -56,7856</a:t>
            </a:r>
            <a:r>
              <a:rPr lang="ru-RU" sz="2800" b="1" dirty="0"/>
              <a:t>·</a:t>
            </a:r>
            <a:r>
              <a:rPr lang="ru-RU" sz="2800" dirty="0"/>
              <a:t>10</a:t>
            </a:r>
            <a:r>
              <a:rPr lang="ru-RU" sz="2800" baseline="30000" dirty="0"/>
              <a:t>2</a:t>
            </a:r>
            <a:r>
              <a:rPr lang="ru-RU" sz="2800" dirty="0"/>
              <a:t> = -0,567856</a:t>
            </a:r>
            <a:r>
              <a:rPr lang="ru-RU" sz="2800" b="1" dirty="0"/>
              <a:t>·</a:t>
            </a:r>
            <a:r>
              <a:rPr lang="ru-RU" sz="2800" dirty="0"/>
              <a:t>10</a:t>
            </a:r>
            <a:r>
              <a:rPr lang="en-US" sz="2800" baseline="30000" dirty="0"/>
              <a:t>4</a:t>
            </a:r>
            <a:r>
              <a:rPr lang="ru-RU" sz="2800" dirty="0"/>
              <a:t> = </a:t>
            </a:r>
            <a:r>
              <a:rPr lang="ru-RU" sz="2800" b="1" dirty="0">
                <a:solidFill>
                  <a:srgbClr val="0070C0"/>
                </a:solidFill>
              </a:rPr>
              <a:t>-5,67856·10</a:t>
            </a:r>
            <a:r>
              <a:rPr lang="ru-RU" sz="2800" b="1" baseline="30000" dirty="0">
                <a:solidFill>
                  <a:srgbClr val="0070C0"/>
                </a:solidFill>
              </a:rPr>
              <a:t>3</a:t>
            </a:r>
          </a:p>
          <a:p>
            <a:pPr marL="876300" lvl="1" indent="-419100" algn="ctr">
              <a:lnSpc>
                <a:spcPct val="80000"/>
              </a:lnSpc>
              <a:buNone/>
            </a:pPr>
            <a:endParaRPr lang="ru-RU" sz="2800" baseline="30000" dirty="0"/>
          </a:p>
          <a:p>
            <a:pPr marL="0" lvl="1" indent="0" algn="ctr">
              <a:lnSpc>
                <a:spcPct val="80000"/>
              </a:lnSpc>
              <a:buNone/>
            </a:pPr>
            <a:r>
              <a:rPr lang="ru-RU" sz="2800" dirty="0"/>
              <a:t>0,000234 = 234</a:t>
            </a:r>
            <a:r>
              <a:rPr lang="ru-RU" sz="2800" b="1" dirty="0"/>
              <a:t>·</a:t>
            </a:r>
            <a:r>
              <a:rPr lang="ru-RU" sz="2800" dirty="0"/>
              <a:t>10</a:t>
            </a:r>
            <a:r>
              <a:rPr lang="ru-RU" sz="2800" baseline="30000" dirty="0"/>
              <a:t>-6</a:t>
            </a:r>
            <a:r>
              <a:rPr lang="ru-RU" sz="2800" dirty="0"/>
              <a:t> = 0,234</a:t>
            </a:r>
            <a:r>
              <a:rPr lang="ru-RU" sz="2800" b="1" dirty="0"/>
              <a:t>·</a:t>
            </a:r>
            <a:r>
              <a:rPr lang="ru-RU" sz="2800" dirty="0"/>
              <a:t>10</a:t>
            </a:r>
            <a:r>
              <a:rPr lang="ru-RU" sz="2800" baseline="30000" dirty="0"/>
              <a:t>-</a:t>
            </a:r>
            <a:r>
              <a:rPr lang="en-US" sz="2800" baseline="30000" dirty="0"/>
              <a:t>3</a:t>
            </a:r>
            <a:r>
              <a:rPr lang="ru-RU" sz="2800" baseline="30000" dirty="0"/>
              <a:t> </a:t>
            </a:r>
            <a:r>
              <a:rPr lang="ru-RU" sz="2800" dirty="0"/>
              <a:t>= </a:t>
            </a:r>
            <a:r>
              <a:rPr lang="ru-RU" sz="2800" b="1" dirty="0">
                <a:solidFill>
                  <a:srgbClr val="0070C0"/>
                </a:solidFill>
              </a:rPr>
              <a:t>2,34·10</a:t>
            </a:r>
            <a:r>
              <a:rPr lang="ru-RU" sz="2800" b="1" baseline="30000" dirty="0">
                <a:solidFill>
                  <a:srgbClr val="0070C0"/>
                </a:solidFill>
              </a:rPr>
              <a:t>-4</a:t>
            </a:r>
            <a:endParaRPr lang="en-US" sz="2800" b="1" baseline="30000" dirty="0">
              <a:solidFill>
                <a:srgbClr val="0070C0"/>
              </a:solidFill>
            </a:endParaRPr>
          </a:p>
          <a:p>
            <a:pPr marL="0" lvl="1" indent="0" algn="ctr">
              <a:lnSpc>
                <a:spcPct val="80000"/>
              </a:lnSpc>
              <a:buNone/>
            </a:pPr>
            <a:endParaRPr lang="ru-RU" sz="2800" b="1" baseline="30000" dirty="0">
              <a:solidFill>
                <a:srgbClr val="0070C0"/>
              </a:solidFill>
            </a:endParaRPr>
          </a:p>
          <a:p>
            <a:pPr marL="0" indent="0">
              <a:spcBef>
                <a:spcPct val="20000"/>
              </a:spcBef>
              <a:buClr>
                <a:schemeClr val="hlink"/>
              </a:buClr>
              <a:buSzPct val="80000"/>
              <a:buNone/>
              <a:tabLst>
                <a:tab pos="1971675" algn="l"/>
                <a:tab pos="2149475" algn="l"/>
              </a:tabLst>
            </a:pPr>
            <a:r>
              <a:rPr lang="ru-RU" sz="2800" dirty="0">
                <a:solidFill>
                  <a:schemeClr val="tx1"/>
                </a:solidFill>
              </a:rPr>
              <a:t>Запись числа, при которой мантисса имеет ровно одну значащую цифру перед запятой называется</a:t>
            </a:r>
            <a:r>
              <a:rPr lang="ru-RU" sz="2800" dirty="0">
                <a:solidFill>
                  <a:srgbClr val="0070C0"/>
                </a:solidFill>
              </a:rPr>
              <a:t> </a:t>
            </a:r>
            <a:r>
              <a:rPr lang="ru-RU" sz="2800" u="sng" dirty="0">
                <a:solidFill>
                  <a:srgbClr val="0070C0"/>
                </a:solidFill>
              </a:rPr>
              <a:t>нормализованной экспоненциальной записью числа</a:t>
            </a:r>
            <a:endParaRPr lang="ru-RU" sz="3200" u="sng" baseline="30000" dirty="0"/>
          </a:p>
        </p:txBody>
      </p:sp>
      <p:sp>
        <p:nvSpPr>
          <p:cNvPr id="9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0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251520" y="476672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</a:t>
            </a: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вещественных</a:t>
            </a:r>
            <a:r>
              <a:rPr lang="ru-RU" altLang="ru-RU" sz="2900" b="1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9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	</a:t>
            </a: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Формат чисел с плавающей запятой</a:t>
            </a:r>
          </a:p>
        </p:txBody>
      </p:sp>
    </p:spTree>
    <p:extLst>
      <p:ext uri="{BB962C8B-B14F-4D97-AF65-F5344CB8AC3E}">
        <p14:creationId xmlns:p14="http://schemas.microsoft.com/office/powerpoint/2010/main" val="340153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9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808938" y="1700808"/>
            <a:ext cx="34628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50000"/>
              </a:lnSpc>
              <a:spcBef>
                <a:spcPct val="20000"/>
              </a:spcBef>
              <a:buClr>
                <a:srgbClr val="6EAC1C"/>
              </a:buClr>
              <a:buSzPct val="80000"/>
              <a:tabLst>
                <a:tab pos="1971675" algn="l"/>
                <a:tab pos="2149475" algn="l"/>
              </a:tabLst>
            </a:pPr>
            <a:r>
              <a:rPr lang="ru-RU" sz="3200" b="1" dirty="0"/>
              <a:t>значение</a:t>
            </a:r>
            <a:r>
              <a:rPr lang="ru-RU" sz="3200" b="1" dirty="0">
                <a:solidFill>
                  <a:prstClr val="black"/>
                </a:solidFill>
              </a:rPr>
              <a:t> = </a:t>
            </a:r>
            <a:r>
              <a:rPr lang="en-US" sz="3200" b="1" dirty="0">
                <a:solidFill>
                  <a:prstClr val="black"/>
                </a:solidFill>
              </a:rPr>
              <a:t>M</a:t>
            </a:r>
            <a:r>
              <a:rPr lang="ru-RU" sz="3200" b="1" dirty="0">
                <a:solidFill>
                  <a:prstClr val="black"/>
                </a:solidFill>
              </a:rPr>
              <a:t> </a:t>
            </a:r>
            <a:r>
              <a:rPr lang="ru-RU" sz="3200" b="1" dirty="0">
                <a:solidFill>
                  <a:prstClr val="black"/>
                </a:solidFill>
                <a:latin typeface="Calibri" panose="020F0502020204030204" pitchFamily="34" charset="0"/>
                <a:sym typeface="Symbol" pitchFamily="18" charset="2"/>
              </a:rPr>
              <a:t>· </a:t>
            </a:r>
            <a:r>
              <a:rPr lang="en-US" sz="3200" b="1" dirty="0">
                <a:solidFill>
                  <a:prstClr val="black"/>
                </a:solidFill>
                <a:sym typeface="Symbol" pitchFamily="18" charset="2"/>
              </a:rPr>
              <a:t>10</a:t>
            </a:r>
            <a:r>
              <a:rPr lang="en-US" sz="3200" b="1" baseline="30000" dirty="0">
                <a:solidFill>
                  <a:prstClr val="black"/>
                </a:solidFill>
                <a:sym typeface="Symbol" pitchFamily="18" charset="2"/>
              </a:rPr>
              <a:t>P</a:t>
            </a:r>
            <a:endParaRPr lang="ru-RU" sz="3200" b="1" baseline="30000" dirty="0">
              <a:solidFill>
                <a:prstClr val="black"/>
              </a:solidFill>
              <a:sym typeface="Symbol" pitchFamily="18" charset="2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476672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</a:t>
            </a: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вещественных</a:t>
            </a:r>
            <a:r>
              <a:rPr lang="ru-RU" altLang="ru-RU" sz="2900" b="1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9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	</a:t>
            </a: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Формат чисел с плавающей запятой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-1440668" y="3714419"/>
            <a:ext cx="6552728" cy="205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90000"/>
              </a:lnSpc>
              <a:spcBef>
                <a:spcPct val="20000"/>
              </a:spcBef>
              <a:spcAft>
                <a:spcPts val="200"/>
              </a:spcAft>
              <a:buClr>
                <a:srgbClr val="6EAC1C"/>
              </a:buClr>
              <a:buSzPct val="80000"/>
              <a:tabLst>
                <a:tab pos="2327275" algn="l"/>
                <a:tab pos="3670300" algn="l"/>
                <a:tab pos="4041775" algn="l"/>
                <a:tab pos="4121150" algn="l"/>
              </a:tabLst>
              <a:defRPr/>
            </a:pPr>
            <a:r>
              <a:rPr 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ru-RU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71</a:t>
            </a:r>
            <a:r>
              <a:rPr lang="en-US" sz="2400" b="1" kern="0" dirty="0">
                <a:solidFill>
                  <a:srgbClr val="FF0000"/>
                </a:solidFill>
              </a:rPr>
              <a:t>828</a:t>
            </a:r>
            <a:r>
              <a:rPr 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ru-RU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=  </a:t>
            </a:r>
            <a:r>
              <a:rPr 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ru-RU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72 </a:t>
            </a:r>
            <a:r>
              <a:rPr lang="ru-RU" sz="2400" b="1" kern="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en-US" sz="2400" b="1" kern="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10 </a:t>
            </a:r>
            <a:r>
              <a:rPr lang="ru-RU" sz="2400" b="1" kern="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0</a:t>
            </a:r>
            <a:r>
              <a:rPr lang="en-US" sz="2400" b="1" kern="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0</a:t>
            </a:r>
            <a:r>
              <a:rPr lang="ru-RU" sz="24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marL="457200" lvl="0" indent="-457200" defTabSz="914400">
              <a:lnSpc>
                <a:spcPct val="90000"/>
              </a:lnSpc>
              <a:spcBef>
                <a:spcPct val="20000"/>
              </a:spcBef>
              <a:spcAft>
                <a:spcPts val="200"/>
              </a:spcAft>
              <a:buClr>
                <a:srgbClr val="6EAC1C"/>
              </a:buClr>
              <a:buSzPct val="80000"/>
              <a:tabLst>
                <a:tab pos="2327275" algn="l"/>
                <a:tab pos="3670300" algn="l"/>
                <a:tab pos="4041775" algn="l"/>
                <a:tab pos="4121150" algn="l"/>
              </a:tabLst>
              <a:defRPr/>
            </a:pPr>
            <a:r>
              <a:rPr lang="ru-RU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		123</a:t>
            </a:r>
            <a:r>
              <a:rPr lang="ru-RU" sz="2400" b="1" kern="0" dirty="0">
                <a:solidFill>
                  <a:srgbClr val="FF0000"/>
                </a:solidFill>
              </a:rPr>
              <a:t>4</a:t>
            </a:r>
            <a:r>
              <a:rPr 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ru-RU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=  </a:t>
            </a:r>
            <a:r>
              <a:rPr 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ru-RU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23 </a:t>
            </a:r>
            <a:r>
              <a:rPr lang="ru-RU" sz="2400" b="1" kern="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en-US" sz="2400" b="1" kern="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10 </a:t>
            </a:r>
            <a:r>
              <a:rPr lang="ru-RU" sz="2400" b="1" kern="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</a:p>
          <a:p>
            <a:pPr marL="457200" lvl="0" indent="-457200" defTabSz="914400">
              <a:lnSpc>
                <a:spcPct val="90000"/>
              </a:lnSpc>
              <a:spcBef>
                <a:spcPct val="20000"/>
              </a:spcBef>
              <a:spcAft>
                <a:spcPts val="200"/>
              </a:spcAft>
              <a:buClr>
                <a:srgbClr val="6EAC1C"/>
              </a:buClr>
              <a:buSzPct val="80000"/>
              <a:tabLst>
                <a:tab pos="2239963" algn="l"/>
                <a:tab pos="3670300" algn="l"/>
                <a:tab pos="4041775" algn="l"/>
                <a:tab pos="4121150" algn="l"/>
              </a:tabLst>
              <a:defRPr/>
            </a:pPr>
            <a:r>
              <a:rPr lang="ru-RU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		-0.0012 </a:t>
            </a:r>
            <a:r>
              <a:rPr 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ru-RU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= -1</a:t>
            </a:r>
            <a:r>
              <a:rPr 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ru-RU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</a:t>
            </a:r>
            <a:r>
              <a:rPr 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2400" b="1" kern="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en-US" sz="2400" b="1" kern="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10 </a:t>
            </a:r>
            <a:r>
              <a:rPr lang="ru-RU" sz="2400" b="1" kern="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-0</a:t>
            </a:r>
            <a:r>
              <a:rPr lang="en-US" sz="2400" b="1" kern="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ru-RU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		</a:t>
            </a:r>
            <a:endParaRPr lang="ru-RU" sz="2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0" indent="-457200" defTabSz="914400">
              <a:lnSpc>
                <a:spcPct val="90000"/>
              </a:lnSpc>
              <a:spcBef>
                <a:spcPct val="20000"/>
              </a:spcBef>
              <a:spcAft>
                <a:spcPts val="200"/>
              </a:spcAft>
              <a:buClr>
                <a:srgbClr val="6EAC1C"/>
              </a:buClr>
              <a:buSzPct val="80000"/>
              <a:tabLst>
                <a:tab pos="2239963" algn="l"/>
                <a:tab pos="3670300" algn="l"/>
                <a:tab pos="4041775" algn="l"/>
                <a:tab pos="4121150" algn="l"/>
              </a:tabLst>
              <a:defRPr/>
            </a:pPr>
            <a:r>
              <a:rPr lang="ru-RU" sz="24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		-</a:t>
            </a:r>
            <a:r>
              <a:rPr lang="ru-RU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2.3</a:t>
            </a:r>
            <a:r>
              <a:rPr lang="ru-RU" sz="2400" b="1" kern="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ru-RU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10 </a:t>
            </a:r>
            <a:r>
              <a:rPr lang="ru-RU" sz="2400" b="1" kern="0" baseline="30000" dirty="0">
                <a:solidFill>
                  <a:srgbClr val="FF0000"/>
                </a:solidFill>
              </a:rPr>
              <a:t>-10</a:t>
            </a:r>
            <a:r>
              <a:rPr lang="en-US" sz="2400" b="1" kern="0" baseline="30000" dirty="0">
                <a:solidFill>
                  <a:srgbClr val="FF0000"/>
                </a:solidFill>
              </a:rPr>
              <a:t>1</a:t>
            </a:r>
            <a:r>
              <a:rPr lang="en-US" sz="2400" b="1" kern="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ru-RU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= -0.02</a:t>
            </a:r>
            <a:r>
              <a:rPr 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2400" b="1" kern="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en-US" sz="2400" b="1" kern="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10 </a:t>
            </a:r>
            <a:r>
              <a:rPr lang="ru-RU" sz="2400" b="1" kern="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-99</a:t>
            </a:r>
            <a:endParaRPr lang="ru-RU" sz="24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83568" y="2204864"/>
            <a:ext cx="81729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Примеры представления десятичных вещественных чисел в нормализованном виде на ограниченной разрядной сетке</a:t>
            </a:r>
            <a:r>
              <a:rPr lang="en-US" sz="24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 </a:t>
            </a:r>
            <a:r>
              <a:rPr lang="ru-RU" sz="24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(3 десятичных разряда мантиссы, 2 разряда порядка)</a:t>
            </a:r>
            <a:r>
              <a:rPr lang="en-US" sz="24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endParaRPr lang="ru-RU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5505411-7A7C-4312-8231-9DF5EBCB8D12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103950" y="5041411"/>
            <a:ext cx="1008110" cy="475821"/>
          </a:xfrm>
          <a:prstGeom prst="straightConnector1">
            <a:avLst/>
          </a:prstGeom>
          <a:ln w="31750"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Скругленный прямоугольник 9">
            <a:extLst>
              <a:ext uri="{FF2B5EF4-FFF2-40B4-BE49-F238E27FC236}">
                <a16:creationId xmlns:a16="http://schemas.microsoft.com/office/drawing/2014/main" id="{FEC64362-940B-44FC-8F71-A20BB3E8F12B}"/>
              </a:ext>
            </a:extLst>
          </p:cNvPr>
          <p:cNvSpPr/>
          <p:nvPr/>
        </p:nvSpPr>
        <p:spPr>
          <a:xfrm>
            <a:off x="5112060" y="3925287"/>
            <a:ext cx="3888890" cy="2232248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lvl="0"/>
            <a:r>
              <a:rPr lang="ru-RU" sz="2000" b="1" u="sng" dirty="0" err="1">
                <a:solidFill>
                  <a:prstClr val="black"/>
                </a:solidFill>
              </a:rPr>
              <a:t>денормализованный</a:t>
            </a:r>
            <a:r>
              <a:rPr lang="ru-RU" sz="2000" b="1" u="sng" dirty="0">
                <a:solidFill>
                  <a:prstClr val="black"/>
                </a:solidFill>
              </a:rPr>
              <a:t> формат </a:t>
            </a:r>
            <a:r>
              <a:rPr lang="ru-RU" sz="2000" dirty="0">
                <a:solidFill>
                  <a:prstClr val="black"/>
                </a:solidFill>
              </a:rPr>
              <a:t>– число хранится с меньшим количеством разрядов, однако всё ещё может быть представлено в нашем ограниченном формате</a:t>
            </a:r>
            <a:br>
              <a:rPr lang="ru-RU" sz="2000" dirty="0">
                <a:solidFill>
                  <a:prstClr val="black"/>
                </a:solidFill>
              </a:rPr>
            </a:br>
            <a:r>
              <a:rPr lang="ru-RU" sz="2000" dirty="0">
                <a:solidFill>
                  <a:prstClr val="black"/>
                </a:solidFill>
              </a:rPr>
              <a:t>(лучше чем ничего)</a:t>
            </a:r>
          </a:p>
        </p:txBody>
      </p:sp>
    </p:spTree>
    <p:extLst>
      <p:ext uri="{BB962C8B-B14F-4D97-AF65-F5344CB8AC3E}">
        <p14:creationId xmlns:p14="http://schemas.microsoft.com/office/powerpoint/2010/main" val="118767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0239" y="1340768"/>
            <a:ext cx="7827176" cy="4792573"/>
          </a:xfrm>
        </p:spPr>
        <p:txBody>
          <a:bodyPr>
            <a:normAutofit/>
          </a:bodyPr>
          <a:lstStyle/>
          <a:p>
            <a:pPr marL="457200" indent="-457200"/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Основные свойства представления чисел на ограниченной разрядной сетке: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/>
            <a:endParaRPr lang="ru-RU" sz="800" b="1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2400" dirty="0"/>
              <a:t>Ограниченный диапазон представимых чисел:</a:t>
            </a:r>
            <a:br>
              <a:rPr lang="en-US" sz="2400" dirty="0"/>
            </a:br>
            <a:r>
              <a:rPr lang="ru-RU" sz="2400" dirty="0"/>
              <a:t>от М</a:t>
            </a:r>
            <a:r>
              <a:rPr lang="en-US" sz="2400" dirty="0"/>
              <a:t> </a:t>
            </a:r>
            <a:r>
              <a:rPr lang="ru-RU" sz="2400" dirty="0"/>
              <a:t>=</a:t>
            </a:r>
            <a:r>
              <a:rPr lang="en-US" sz="2400" dirty="0"/>
              <a:t> -9</a:t>
            </a:r>
            <a:r>
              <a:rPr lang="ru-RU" sz="2400" dirty="0"/>
              <a:t>.99</a:t>
            </a:r>
            <a:r>
              <a:rPr lang="ru-RU" sz="2400" baseline="30000" dirty="0"/>
              <a:t>.</a:t>
            </a:r>
            <a:r>
              <a:rPr lang="ru-RU" sz="2400" dirty="0"/>
              <a:t>10</a:t>
            </a:r>
            <a:r>
              <a:rPr lang="ru-RU" sz="2400" baseline="30000" dirty="0"/>
              <a:t>99</a:t>
            </a:r>
            <a:r>
              <a:rPr lang="ru-RU" sz="2400" dirty="0"/>
              <a:t>  до  М</a:t>
            </a:r>
            <a:r>
              <a:rPr lang="en-US" sz="2400" dirty="0"/>
              <a:t> </a:t>
            </a:r>
            <a:r>
              <a:rPr lang="ru-RU" sz="2400" dirty="0"/>
              <a:t>=</a:t>
            </a:r>
            <a:r>
              <a:rPr lang="en-US" sz="2400" dirty="0"/>
              <a:t> 9</a:t>
            </a:r>
            <a:r>
              <a:rPr lang="ru-RU" sz="2400" dirty="0"/>
              <a:t>.99</a:t>
            </a:r>
            <a:r>
              <a:rPr lang="ru-RU" sz="2400" baseline="30000" dirty="0"/>
              <a:t>.</a:t>
            </a:r>
            <a:r>
              <a:rPr lang="ru-RU" sz="2400" dirty="0"/>
              <a:t>10</a:t>
            </a:r>
            <a:r>
              <a:rPr lang="ru-RU" sz="2400" baseline="30000" dirty="0"/>
              <a:t>99</a:t>
            </a:r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2400" dirty="0"/>
              <a:t>Конечное  число  чисел  на  вещественной  оси</a:t>
            </a:r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2400" dirty="0"/>
              <a:t>Различная плотность множества представимых чисел на числовой оси</a:t>
            </a:r>
            <a:br>
              <a:rPr lang="en-US" sz="2400" dirty="0"/>
            </a:br>
            <a:r>
              <a:rPr lang="ru-RU" sz="2400" dirty="0"/>
              <a:t>(на интервале от 10</a:t>
            </a:r>
            <a:r>
              <a:rPr lang="ru-RU" sz="2400" baseline="30000" dirty="0"/>
              <a:t>-99</a:t>
            </a:r>
            <a:r>
              <a:rPr lang="ru-RU" sz="2400" dirty="0"/>
              <a:t> до 10</a:t>
            </a:r>
            <a:r>
              <a:rPr lang="ru-RU" sz="2400" baseline="30000" dirty="0"/>
              <a:t>-98</a:t>
            </a:r>
            <a:r>
              <a:rPr lang="ru-RU" sz="2400" dirty="0"/>
              <a:t> – 999 чисел и на интервале от 10 до 100 тоже 999 чисел).</a:t>
            </a:r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2400" dirty="0"/>
              <a:t>Обособленность 0</a:t>
            </a:r>
            <a:br>
              <a:rPr lang="ru-RU" sz="2400" dirty="0"/>
            </a:br>
            <a:r>
              <a:rPr lang="ru-RU" sz="2400" dirty="0"/>
              <a:t>(близлежащие к нему числа: ±0.01</a:t>
            </a:r>
            <a:r>
              <a:rPr lang="ru-RU" sz="2400" baseline="30000" dirty="0"/>
              <a:t>.</a:t>
            </a:r>
            <a:r>
              <a:rPr lang="ru-RU" sz="2400" dirty="0"/>
              <a:t>10</a:t>
            </a:r>
            <a:r>
              <a:rPr lang="ru-RU" sz="2400" baseline="30000" dirty="0"/>
              <a:t>-99</a:t>
            </a:r>
            <a:r>
              <a:rPr lang="ru-RU" sz="2400" dirty="0"/>
              <a:t>)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9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51520" y="476672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</a:t>
            </a: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вещественных</a:t>
            </a:r>
            <a:r>
              <a:rPr lang="ru-RU" altLang="ru-RU" sz="2900" b="1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9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	</a:t>
            </a: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Формат чисел с плавающей запятой</a:t>
            </a:r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96EF92AE-35ED-438C-AAA0-5FE8E0DDEC93}"/>
              </a:ext>
            </a:extLst>
          </p:cNvPr>
          <p:cNvGrpSpPr/>
          <p:nvPr/>
        </p:nvGrpSpPr>
        <p:grpSpPr>
          <a:xfrm>
            <a:off x="8140458" y="1048605"/>
            <a:ext cx="591127" cy="5080630"/>
            <a:chOff x="8409363" y="728700"/>
            <a:chExt cx="591127" cy="5080630"/>
          </a:xfrm>
        </p:grpSpPr>
        <p:cxnSp>
          <p:nvCxnSpPr>
            <p:cNvPr id="4" name="Прямая со стрелкой 3">
              <a:extLst>
                <a:ext uri="{FF2B5EF4-FFF2-40B4-BE49-F238E27FC236}">
                  <a16:creationId xmlns:a16="http://schemas.microsoft.com/office/drawing/2014/main" id="{E75FF474-3F63-430C-A835-FC08AE1BE4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9363" y="728700"/>
              <a:ext cx="0" cy="5080630"/>
            </a:xfrm>
            <a:prstGeom prst="straightConnector1">
              <a:avLst/>
            </a:prstGeom>
            <a:ln w="31750"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54ED76FD-9043-45CF-8ACB-908FCE6AB046}"/>
                </a:ext>
              </a:extLst>
            </p:cNvPr>
            <p:cNvCxnSpPr>
              <a:cxnSpLocks/>
            </p:cNvCxnSpPr>
            <p:nvPr/>
          </p:nvCxnSpPr>
          <p:spPr>
            <a:xfrm>
              <a:off x="8409363" y="5589240"/>
              <a:ext cx="3030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14E78A-CF20-458D-BC6A-A382601507B6}"/>
                </a:ext>
              </a:extLst>
            </p:cNvPr>
            <p:cNvSpPr txBox="1"/>
            <p:nvPr/>
          </p:nvSpPr>
          <p:spPr>
            <a:xfrm>
              <a:off x="8748464" y="5409220"/>
              <a:ext cx="252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/>
                <a:t>0</a:t>
              </a:r>
              <a:endParaRPr lang="ru-RU" dirty="0"/>
            </a:p>
          </p:txBody>
        </p: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FA08D19A-F9A6-438F-86F8-06766BC27541}"/>
                </a:ext>
              </a:extLst>
            </p:cNvPr>
            <p:cNvCxnSpPr>
              <a:cxnSpLocks/>
            </p:cNvCxnSpPr>
            <p:nvPr/>
          </p:nvCxnSpPr>
          <p:spPr>
            <a:xfrm>
              <a:off x="8409363" y="5445224"/>
              <a:ext cx="3030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895B3363-2AD9-4A41-A98B-FB49A9E780A6}"/>
                </a:ext>
              </a:extLst>
            </p:cNvPr>
            <p:cNvCxnSpPr>
              <a:cxnSpLocks/>
            </p:cNvCxnSpPr>
            <p:nvPr/>
          </p:nvCxnSpPr>
          <p:spPr>
            <a:xfrm>
              <a:off x="8409363" y="5301208"/>
              <a:ext cx="3030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E55F4463-820E-4CD7-A298-B32B870E5A4B}"/>
                </a:ext>
              </a:extLst>
            </p:cNvPr>
            <p:cNvCxnSpPr>
              <a:cxnSpLocks/>
            </p:cNvCxnSpPr>
            <p:nvPr/>
          </p:nvCxnSpPr>
          <p:spPr>
            <a:xfrm>
              <a:off x="8409363" y="5157192"/>
              <a:ext cx="3030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B77BEBAD-F138-4411-B640-7873743443F0}"/>
                </a:ext>
              </a:extLst>
            </p:cNvPr>
            <p:cNvCxnSpPr>
              <a:cxnSpLocks/>
            </p:cNvCxnSpPr>
            <p:nvPr/>
          </p:nvCxnSpPr>
          <p:spPr>
            <a:xfrm>
              <a:off x="8409363" y="5013176"/>
              <a:ext cx="3030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D87463CE-F15E-42FE-945A-C0F46BFBF1CF}"/>
                </a:ext>
              </a:extLst>
            </p:cNvPr>
            <p:cNvCxnSpPr>
              <a:cxnSpLocks/>
            </p:cNvCxnSpPr>
            <p:nvPr/>
          </p:nvCxnSpPr>
          <p:spPr>
            <a:xfrm>
              <a:off x="8409363" y="4725144"/>
              <a:ext cx="3030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5BC79DB2-6C00-40CB-BF9B-671770EC4228}"/>
                </a:ext>
              </a:extLst>
            </p:cNvPr>
            <p:cNvCxnSpPr>
              <a:cxnSpLocks/>
            </p:cNvCxnSpPr>
            <p:nvPr/>
          </p:nvCxnSpPr>
          <p:spPr>
            <a:xfrm>
              <a:off x="8409363" y="4437112"/>
              <a:ext cx="3030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8EC3963D-9D6C-4DDE-A50C-B1AA4CCD359A}"/>
                </a:ext>
              </a:extLst>
            </p:cNvPr>
            <p:cNvCxnSpPr>
              <a:cxnSpLocks/>
            </p:cNvCxnSpPr>
            <p:nvPr/>
          </p:nvCxnSpPr>
          <p:spPr>
            <a:xfrm>
              <a:off x="8409363" y="3861048"/>
              <a:ext cx="3030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990BFD60-F6EC-4EBD-9CF7-136DD6B4C02C}"/>
                </a:ext>
              </a:extLst>
            </p:cNvPr>
            <p:cNvCxnSpPr>
              <a:cxnSpLocks/>
            </p:cNvCxnSpPr>
            <p:nvPr/>
          </p:nvCxnSpPr>
          <p:spPr>
            <a:xfrm>
              <a:off x="8409363" y="3284984"/>
              <a:ext cx="3030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0645D18D-D2C2-40F1-A4D4-D96E32EE0E2C}"/>
                </a:ext>
              </a:extLst>
            </p:cNvPr>
            <p:cNvCxnSpPr>
              <a:cxnSpLocks/>
            </p:cNvCxnSpPr>
            <p:nvPr/>
          </p:nvCxnSpPr>
          <p:spPr>
            <a:xfrm>
              <a:off x="8409363" y="2132856"/>
              <a:ext cx="3030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715AB3F1-8998-4658-BAC2-8561EE982F91}"/>
                </a:ext>
              </a:extLst>
            </p:cNvPr>
            <p:cNvCxnSpPr>
              <a:cxnSpLocks/>
            </p:cNvCxnSpPr>
            <p:nvPr/>
          </p:nvCxnSpPr>
          <p:spPr>
            <a:xfrm>
              <a:off x="8409363" y="980728"/>
              <a:ext cx="3030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997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6255" y="3572426"/>
            <a:ext cx="884711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R = </a:t>
            </a:r>
            <a:r>
              <a:rPr lang="en-US" sz="2800" b="1" dirty="0">
                <a:solidFill>
                  <a:schemeClr val="bg1"/>
                </a:solidFill>
              </a:rPr>
              <a:t>s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(1 + </a:t>
            </a:r>
            <a:r>
              <a:rPr lang="pt-BR" sz="2800" b="1" dirty="0">
                <a:solidFill>
                  <a:schemeClr val="bg1"/>
                </a:solidFill>
              </a:rPr>
              <a:t>M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 </a:t>
            </a:r>
            <a:r>
              <a:rPr lang="pt-BR" sz="2800" baseline="30000" dirty="0">
                <a:solidFill>
                  <a:schemeClr val="bg1"/>
                </a:solidFill>
              </a:rPr>
              <a:t>-23</a:t>
            </a:r>
            <a:r>
              <a:rPr lang="pt-BR" sz="2800" dirty="0">
                <a:solidFill>
                  <a:schemeClr val="bg1"/>
                </a:solidFill>
              </a:rPr>
              <a:t>)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 </a:t>
            </a:r>
            <a:r>
              <a:rPr lang="pt-BR" sz="2800" b="1" baseline="30000" dirty="0">
                <a:solidFill>
                  <a:schemeClr val="bg1"/>
                </a:solidFill>
              </a:rPr>
              <a:t>P</a:t>
            </a:r>
            <a:r>
              <a:rPr lang="pt-BR" sz="2800" baseline="30000" dirty="0">
                <a:solidFill>
                  <a:schemeClr val="bg1"/>
                </a:solidFill>
              </a:rPr>
              <a:t> – 127 </a:t>
            </a:r>
            <a:r>
              <a:rPr lang="pt-BR" sz="2800" dirty="0">
                <a:solidFill>
                  <a:schemeClr val="bg1"/>
                </a:solidFill>
              </a:rPr>
              <a:t>=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1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(1 + 1000000000000000000000</a:t>
            </a:r>
            <a:r>
              <a:rPr lang="pt-BR" sz="2800" baseline="-25000" dirty="0">
                <a:solidFill>
                  <a:schemeClr val="bg1"/>
                </a:solidFill>
              </a:rPr>
              <a:t>2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 </a:t>
            </a:r>
            <a:r>
              <a:rPr lang="pt-BR" sz="2800" baseline="30000" dirty="0">
                <a:solidFill>
                  <a:schemeClr val="bg1"/>
                </a:solidFill>
              </a:rPr>
              <a:t>-23</a:t>
            </a:r>
            <a:r>
              <a:rPr lang="pt-BR" baseline="30000" dirty="0">
                <a:solidFill>
                  <a:schemeClr val="bg1"/>
                </a:solidFill>
              </a:rPr>
              <a:t>10</a:t>
            </a:r>
            <a:r>
              <a:rPr lang="pt-BR" sz="2800" dirty="0">
                <a:solidFill>
                  <a:schemeClr val="bg1"/>
                </a:solidFill>
              </a:rPr>
              <a:t>)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 </a:t>
            </a:r>
            <a:r>
              <a:rPr lang="pt-BR" sz="2800" baseline="30000" dirty="0">
                <a:solidFill>
                  <a:schemeClr val="bg1"/>
                </a:solidFill>
              </a:rPr>
              <a:t>1111100</a:t>
            </a:r>
            <a:r>
              <a:rPr lang="pt-BR" baseline="30000" dirty="0">
                <a:solidFill>
                  <a:schemeClr val="bg1"/>
                </a:solidFill>
              </a:rPr>
              <a:t>2</a:t>
            </a:r>
            <a:r>
              <a:rPr lang="pt-BR" sz="2800" baseline="30000" dirty="0">
                <a:solidFill>
                  <a:schemeClr val="bg1"/>
                </a:solidFill>
              </a:rPr>
              <a:t> - 127</a:t>
            </a:r>
            <a:r>
              <a:rPr lang="pt-BR" baseline="30000" dirty="0">
                <a:solidFill>
                  <a:schemeClr val="bg1"/>
                </a:solidFill>
              </a:rPr>
              <a:t>10</a:t>
            </a:r>
            <a:r>
              <a:rPr lang="pt-BR" sz="2800" baseline="30000" dirty="0">
                <a:solidFill>
                  <a:schemeClr val="bg1"/>
                </a:solidFill>
              </a:rPr>
              <a:t> </a:t>
            </a:r>
            <a:r>
              <a:rPr lang="pt-BR" sz="2800" dirty="0">
                <a:solidFill>
                  <a:schemeClr val="bg1"/>
                </a:solidFill>
              </a:rPr>
              <a:t>=</a:t>
            </a:r>
            <a:endParaRPr lang="en-US" sz="2800" baseline="30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1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(1 + 0.25)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 </a:t>
            </a:r>
            <a:r>
              <a:rPr lang="pt-BR" sz="2800" baseline="30000" dirty="0">
                <a:solidFill>
                  <a:schemeClr val="bg1"/>
                </a:solidFill>
              </a:rPr>
              <a:t>124 - 127 </a:t>
            </a:r>
            <a:r>
              <a:rPr lang="pt-BR" sz="2800" dirty="0">
                <a:solidFill>
                  <a:schemeClr val="bg1"/>
                </a:solidFill>
              </a:rPr>
              <a:t>= 1.25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schemeClr val="bg1"/>
                </a:solidFill>
              </a:rPr>
              <a:t> 2</a:t>
            </a:r>
            <a:r>
              <a:rPr lang="pt-BR" sz="2800" baseline="30000" dirty="0">
                <a:solidFill>
                  <a:schemeClr val="bg1"/>
                </a:solidFill>
              </a:rPr>
              <a:t>-3 </a:t>
            </a:r>
            <a:r>
              <a:rPr lang="ru-RU" sz="2800" dirty="0">
                <a:solidFill>
                  <a:schemeClr val="bg1"/>
                </a:solidFill>
              </a:rPr>
              <a:t>= 0,15625</a:t>
            </a:r>
          </a:p>
          <a:p>
            <a:pPr algn="ctr">
              <a:lnSpc>
                <a:spcPct val="150000"/>
              </a:lnSpc>
            </a:pPr>
            <a:endParaRPr lang="pt-BR" sz="2800" baseline="30000" dirty="0"/>
          </a:p>
        </p:txBody>
      </p:sp>
      <p:sp>
        <p:nvSpPr>
          <p:cNvPr id="9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0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040617"/>
              </p:ext>
            </p:extLst>
          </p:nvPr>
        </p:nvGraphicFramePr>
        <p:xfrm>
          <a:off x="395536" y="1268760"/>
          <a:ext cx="8429248" cy="2236585"/>
        </p:xfrm>
        <a:graphic>
          <a:graphicData uri="http://schemas.openxmlformats.org/drawingml/2006/table">
            <a:tbl>
              <a:tblPr/>
              <a:tblGrid>
                <a:gridCol w="262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2341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</a:tblGrid>
              <a:tr h="256657">
                <a:tc gridSpan="8">
                  <a:txBody>
                    <a:bodyPr/>
                    <a:lstStyle/>
                    <a:p>
                      <a:r>
                        <a:rPr lang="ru-RU" sz="2400" dirty="0">
                          <a:effectLst/>
                        </a:rPr>
                        <a:t>Знак</a:t>
                      </a:r>
                      <a:r>
                        <a:rPr lang="en-US" sz="2400" dirty="0">
                          <a:effectLst/>
                        </a:rPr>
                        <a:t>   </a:t>
                      </a:r>
                      <a:r>
                        <a:rPr lang="en-US" sz="2400" b="1" dirty="0">
                          <a:effectLst/>
                        </a:rPr>
                        <a:t>S</a:t>
                      </a:r>
                      <a:r>
                        <a:rPr lang="ru-RU" sz="2400" b="1" dirty="0">
                          <a:effectLst/>
                        </a:rPr>
                        <a:t> </a:t>
                      </a:r>
                      <a:r>
                        <a:rPr lang="en-US" sz="2400" b="0" dirty="0">
                          <a:effectLst/>
                        </a:rPr>
                        <a:t>:</a:t>
                      </a:r>
                      <a:r>
                        <a:rPr lang="en-US" sz="2400" b="0" baseline="0" dirty="0">
                          <a:effectLst/>
                        </a:rPr>
                        <a:t> </a:t>
                      </a:r>
                      <a:r>
                        <a:rPr lang="ru-RU" sz="2400" b="0" baseline="0" dirty="0">
                          <a:effectLst/>
                        </a:rPr>
                        <a:t>1 бит</a:t>
                      </a:r>
                      <a:endParaRPr lang="ru-RU" sz="2400" b="0" dirty="0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5">
                  <a:txBody>
                    <a:bodyPr/>
                    <a:lstStyle/>
                    <a:p>
                      <a:pPr algn="r"/>
                      <a:r>
                        <a:rPr lang="ru-RU" sz="2400" dirty="0"/>
                        <a:t>   </a:t>
                      </a:r>
                      <a:r>
                        <a:rPr lang="en-US" sz="2400" b="1" dirty="0"/>
                        <a:t>float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657"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 gridSpan="9"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Порядок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 : 8 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бит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Мантисса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400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r>
                        <a:rPr lang="ru-RU" sz="2400" b="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ru-RU" sz="2400" b="0" baseline="0" dirty="0">
                          <a:solidFill>
                            <a:schemeClr val="tx1"/>
                          </a:solidFill>
                          <a:effectLst/>
                        </a:rPr>
                        <a:t>23 бита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2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  <a:endParaRPr lang="ru-RU" sz="2400" b="1" dirty="0"/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657">
                <a:tc gridSpan="4">
                  <a:txBody>
                    <a:bodyPr/>
                    <a:lstStyle/>
                    <a:p>
                      <a:pPr algn="l"/>
                      <a:r>
                        <a:rPr lang="ru-RU" sz="2400">
                          <a:effectLst/>
                        </a:rPr>
                        <a:t>31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r"/>
                      <a:r>
                        <a:rPr lang="ru-RU" sz="2400" dirty="0">
                          <a:effectLst/>
                        </a:rPr>
                        <a:t>24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2400" dirty="0">
                          <a:effectLst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2400" dirty="0">
                          <a:effectLst/>
                        </a:rPr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2400" dirty="0">
                          <a:effectLst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2400" dirty="0"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2400" dirty="0">
                          <a:effectLst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24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Группа 1"/>
          <p:cNvGrpSpPr/>
          <p:nvPr/>
        </p:nvGrpSpPr>
        <p:grpSpPr>
          <a:xfrm>
            <a:off x="7272299" y="3284984"/>
            <a:ext cx="1800201" cy="648072"/>
            <a:chOff x="7596336" y="3068960"/>
            <a:chExt cx="1476165" cy="468052"/>
          </a:xfrm>
        </p:grpSpPr>
        <p:cxnSp>
          <p:nvCxnSpPr>
            <p:cNvPr id="5" name="Прямая со стрелкой 4"/>
            <p:cNvCxnSpPr/>
            <p:nvPr/>
          </p:nvCxnSpPr>
          <p:spPr>
            <a:xfrm flipH="1">
              <a:off x="8836314" y="3068960"/>
              <a:ext cx="236187" cy="0"/>
            </a:xfrm>
            <a:prstGeom prst="straightConnector1">
              <a:avLst/>
            </a:prstGeom>
            <a:ln w="25400" cap="rnd"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H="1">
              <a:off x="8784468" y="3068960"/>
              <a:ext cx="288032" cy="468052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H="1">
              <a:off x="7596336" y="3537012"/>
              <a:ext cx="1188132" cy="0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7128284" y="3573016"/>
            <a:ext cx="1692188" cy="3240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2200" dirty="0"/>
              <a:t>номера бит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4149080"/>
            <a:ext cx="9144000" cy="2103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 = </a:t>
            </a:r>
            <a:r>
              <a:rPr lang="ru-RU" sz="2800" dirty="0"/>
              <a:t>(-1)</a:t>
            </a:r>
            <a:r>
              <a:rPr lang="en-US" sz="2800" b="1" baseline="30000" dirty="0"/>
              <a:t>S</a:t>
            </a:r>
            <a:r>
              <a:rPr lang="pt-BR" sz="2800" dirty="0"/>
              <a:t> </a:t>
            </a:r>
            <a:r>
              <a:rPr lang="pt-BR" sz="2800" dirty="0">
                <a:latin typeface="Calibri" panose="020F0502020204030204" pitchFamily="34" charset="0"/>
              </a:rPr>
              <a:t>·</a:t>
            </a:r>
            <a:r>
              <a:rPr lang="pt-BR" sz="2800" dirty="0"/>
              <a:t> (1 + </a:t>
            </a:r>
            <a:r>
              <a:rPr lang="pt-BR" sz="2800" b="1" dirty="0"/>
              <a:t>M</a:t>
            </a:r>
            <a:r>
              <a:rPr lang="pt-BR" sz="2800" dirty="0"/>
              <a:t> </a:t>
            </a:r>
            <a:r>
              <a:rPr lang="pt-BR" sz="2800" dirty="0">
                <a:latin typeface="Calibri" panose="020F0502020204030204" pitchFamily="34" charset="0"/>
              </a:rPr>
              <a:t>·</a:t>
            </a:r>
            <a:r>
              <a:rPr lang="pt-BR" sz="2800" dirty="0"/>
              <a:t> 2 </a:t>
            </a:r>
            <a:r>
              <a:rPr lang="pt-BR" sz="2800" baseline="30000" dirty="0"/>
              <a:t>-23</a:t>
            </a:r>
            <a:r>
              <a:rPr lang="pt-BR" sz="2800" dirty="0"/>
              <a:t>) </a:t>
            </a:r>
            <a:r>
              <a:rPr lang="pt-BR" sz="2800" dirty="0">
                <a:latin typeface="Calibri" panose="020F0502020204030204" pitchFamily="34" charset="0"/>
              </a:rPr>
              <a:t>·</a:t>
            </a:r>
            <a:r>
              <a:rPr lang="pt-BR" sz="2800" dirty="0"/>
              <a:t> 2 </a:t>
            </a:r>
            <a:r>
              <a:rPr lang="pt-BR" sz="2800" b="1" baseline="30000" dirty="0"/>
              <a:t>P</a:t>
            </a:r>
            <a:r>
              <a:rPr lang="pt-BR" sz="2800" baseline="30000" dirty="0"/>
              <a:t> – 127 </a:t>
            </a:r>
            <a:r>
              <a:rPr lang="pt-BR" sz="2800" dirty="0"/>
              <a:t>=</a:t>
            </a:r>
            <a:endParaRPr lang="ru-RU" sz="2800" dirty="0"/>
          </a:p>
          <a:p>
            <a:pPr algn="ctr"/>
            <a:r>
              <a:rPr lang="pt-BR" sz="2800" dirty="0"/>
              <a:t>1 </a:t>
            </a:r>
            <a:r>
              <a:rPr lang="pt-BR" sz="2800" dirty="0">
                <a:latin typeface="Calibri" panose="020F0502020204030204" pitchFamily="34" charset="0"/>
              </a:rPr>
              <a:t>·</a:t>
            </a:r>
            <a:r>
              <a:rPr lang="pt-BR" sz="2800" dirty="0"/>
              <a:t> (1 + 01000000000000000000000</a:t>
            </a:r>
            <a:r>
              <a:rPr lang="pt-BR" sz="2800" baseline="-25000" dirty="0"/>
              <a:t>2</a:t>
            </a:r>
            <a:r>
              <a:rPr lang="pt-BR" sz="2800" dirty="0"/>
              <a:t> </a:t>
            </a:r>
            <a:r>
              <a:rPr lang="pt-BR" sz="2800" dirty="0">
                <a:latin typeface="Calibri" panose="020F0502020204030204" pitchFamily="34" charset="0"/>
              </a:rPr>
              <a:t>·</a:t>
            </a:r>
            <a:r>
              <a:rPr lang="pt-BR" sz="2800" dirty="0"/>
              <a:t> 2 </a:t>
            </a:r>
            <a:r>
              <a:rPr lang="pt-BR" sz="2800" baseline="30000" dirty="0"/>
              <a:t>-23</a:t>
            </a:r>
            <a:r>
              <a:rPr lang="pt-BR" baseline="30000" dirty="0"/>
              <a:t>10</a:t>
            </a:r>
            <a:r>
              <a:rPr lang="pt-BR" sz="2800" dirty="0"/>
              <a:t>) </a:t>
            </a:r>
            <a:r>
              <a:rPr lang="pt-BR" sz="2800" dirty="0">
                <a:latin typeface="Calibri" panose="020F0502020204030204" pitchFamily="34" charset="0"/>
              </a:rPr>
              <a:t>·</a:t>
            </a:r>
            <a:r>
              <a:rPr lang="pt-BR" sz="2800" dirty="0"/>
              <a:t> 2 </a:t>
            </a:r>
            <a:r>
              <a:rPr lang="pt-BR" sz="2800" baseline="30000" dirty="0"/>
              <a:t>01111100</a:t>
            </a:r>
            <a:r>
              <a:rPr lang="pt-BR" baseline="30000" dirty="0"/>
              <a:t>2</a:t>
            </a:r>
            <a:r>
              <a:rPr lang="pt-BR" sz="2800" baseline="30000" dirty="0"/>
              <a:t> - 127</a:t>
            </a:r>
            <a:r>
              <a:rPr lang="pt-BR" baseline="30000" dirty="0"/>
              <a:t>10</a:t>
            </a:r>
            <a:r>
              <a:rPr lang="pt-BR" sz="2800" baseline="30000" dirty="0"/>
              <a:t> </a:t>
            </a:r>
            <a:r>
              <a:rPr lang="pt-BR" sz="2800" dirty="0"/>
              <a:t>=</a:t>
            </a:r>
            <a:endParaRPr lang="en-US" sz="2800" baseline="30000" dirty="0"/>
          </a:p>
          <a:p>
            <a:pPr algn="ctr"/>
            <a:r>
              <a:rPr lang="pt-BR" sz="2800" dirty="0"/>
              <a:t>1 </a:t>
            </a:r>
            <a:r>
              <a:rPr lang="pt-BR" sz="2800" dirty="0">
                <a:latin typeface="Calibri" panose="020F0502020204030204" pitchFamily="34" charset="0"/>
              </a:rPr>
              <a:t>·</a:t>
            </a:r>
            <a:r>
              <a:rPr lang="pt-BR" sz="2800" dirty="0"/>
              <a:t> (1 + 2</a:t>
            </a:r>
            <a:r>
              <a:rPr lang="pt-BR" sz="2800" baseline="30000" dirty="0"/>
              <a:t>-2</a:t>
            </a:r>
            <a:r>
              <a:rPr lang="pt-BR" sz="2800" dirty="0"/>
              <a:t>) </a:t>
            </a:r>
            <a:r>
              <a:rPr lang="pt-BR" sz="2800" dirty="0">
                <a:latin typeface="Calibri" panose="020F0502020204030204" pitchFamily="34" charset="0"/>
              </a:rPr>
              <a:t>·</a:t>
            </a:r>
            <a:r>
              <a:rPr lang="pt-BR" sz="2800" dirty="0"/>
              <a:t> 2 </a:t>
            </a:r>
            <a:r>
              <a:rPr lang="pt-BR" sz="2800" baseline="30000" dirty="0"/>
              <a:t>124 - 127 </a:t>
            </a:r>
            <a:r>
              <a:rPr lang="pt-BR" sz="2800" dirty="0"/>
              <a:t>=</a:t>
            </a:r>
            <a:endParaRPr lang="ru-RU" sz="2800" dirty="0"/>
          </a:p>
          <a:p>
            <a:pPr algn="ctr"/>
            <a:r>
              <a:rPr lang="pt-BR" sz="2800" dirty="0"/>
              <a:t>1.25 </a:t>
            </a:r>
            <a:r>
              <a:rPr lang="pt-BR" sz="2800" dirty="0">
                <a:latin typeface="Calibri" panose="020F0502020204030204" pitchFamily="34" charset="0"/>
              </a:rPr>
              <a:t>·</a:t>
            </a:r>
            <a:r>
              <a:rPr lang="pt-BR" sz="2800" dirty="0"/>
              <a:t> 2</a:t>
            </a:r>
            <a:r>
              <a:rPr lang="pt-BR" sz="2800" baseline="30000" dirty="0"/>
              <a:t>-3 </a:t>
            </a:r>
            <a:r>
              <a:rPr lang="ru-RU" sz="2800" dirty="0"/>
              <a:t>= </a:t>
            </a:r>
            <a:r>
              <a:rPr lang="en-US" sz="2800" dirty="0"/>
              <a:t>5/32 = </a:t>
            </a:r>
            <a:r>
              <a:rPr lang="ru-RU" sz="2800" dirty="0"/>
              <a:t>0,15625</a:t>
            </a:r>
          </a:p>
          <a:p>
            <a:pPr algn="ctr"/>
            <a:endParaRPr lang="pt-BR" sz="2800" baseline="30000" dirty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287524" y="368660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</a:t>
            </a: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вещественных</a:t>
            </a:r>
            <a:r>
              <a:rPr lang="ru-RU" altLang="ru-RU" sz="2900" b="1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</a:pPr>
            <a:r>
              <a:rPr lang="ru-RU" sz="29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	</a:t>
            </a: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Формат чисел с плавающей запятой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IEEE 754</a:t>
            </a:r>
          </a:p>
        </p:txBody>
      </p:sp>
    </p:spTree>
    <p:extLst>
      <p:ext uri="{BB962C8B-B14F-4D97-AF65-F5344CB8AC3E}">
        <p14:creationId xmlns:p14="http://schemas.microsoft.com/office/powerpoint/2010/main" val="153490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057280"/>
              </p:ext>
            </p:extLst>
          </p:nvPr>
        </p:nvGraphicFramePr>
        <p:xfrm>
          <a:off x="251520" y="1772816"/>
          <a:ext cx="8604955" cy="3767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83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aseline="0" dirty="0"/>
                        <a:t>число</a:t>
                      </a:r>
                      <a:r>
                        <a:rPr lang="en-US" sz="2400" baseline="-25000" dirty="0"/>
                        <a:t>16</a:t>
                      </a:r>
                      <a:endParaRPr lang="ru-RU" sz="2400" baseline="-250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dirty="0"/>
                        <a:t>S (</a:t>
                      </a:r>
                      <a:r>
                        <a:rPr lang="ru-RU" sz="2400" dirty="0"/>
                        <a:t>знак</a:t>
                      </a:r>
                      <a:r>
                        <a:rPr lang="en-US" sz="2400" dirty="0"/>
                        <a:t>)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dirty="0"/>
                        <a:t>P</a:t>
                      </a:r>
                      <a:r>
                        <a:rPr lang="en-US" sz="2400" baseline="-25000" dirty="0"/>
                        <a:t>1</a:t>
                      </a:r>
                      <a:r>
                        <a:rPr lang="ru-RU" sz="2400" baseline="-25000" dirty="0"/>
                        <a:t>0 </a:t>
                      </a:r>
                      <a:r>
                        <a:rPr lang="ru-RU" sz="2400" baseline="0" dirty="0"/>
                        <a:t>(порядок)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dirty="0"/>
                        <a:t>M</a:t>
                      </a:r>
                      <a:r>
                        <a:rPr lang="en-US" sz="2400" baseline="-25000" dirty="0"/>
                        <a:t>2</a:t>
                      </a:r>
                      <a:r>
                        <a:rPr lang="ru-RU" sz="2400" baseline="-25000" dirty="0"/>
                        <a:t> </a:t>
                      </a:r>
                      <a:r>
                        <a:rPr lang="ru-RU" sz="2400" dirty="0"/>
                        <a:t>(мантисса)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R</a:t>
                      </a:r>
                      <a:r>
                        <a:rPr lang="en-US" sz="2400" baseline="-25000" dirty="0"/>
                        <a:t>10</a:t>
                      </a:r>
                      <a:r>
                        <a:rPr lang="ru-RU" sz="2400" baseline="-25000" dirty="0"/>
                        <a:t> </a:t>
                      </a:r>
                      <a:r>
                        <a:rPr lang="en-US" sz="2400" dirty="0"/>
                        <a:t>(</a:t>
                      </a:r>
                      <a:r>
                        <a:rPr lang="ru-RU" sz="2400" dirty="0"/>
                        <a:t>значение)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ru-RU" alt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kumimoji="0" lang="en-US" alt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r>
                        <a:rPr kumimoji="0" lang="ru-RU" alt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80 0000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127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11111111111111111111111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868144" y="2528900"/>
            <a:ext cx="2988332" cy="4680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lvl="0" algn="ctr" defTabSz="914400"/>
            <a:r>
              <a:rPr lang="ru-RU" sz="24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0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51520" y="476672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</a:t>
            </a: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вещественных</a:t>
            </a:r>
            <a:r>
              <a:rPr lang="ru-RU" altLang="ru-RU" sz="2900" b="1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чисел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</a:pPr>
            <a:r>
              <a:rPr lang="ru-RU" sz="29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	</a:t>
            </a:r>
            <a:r>
              <a:rPr lang="ru-RU" altLang="ru-RU" sz="2900" spc="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Формат чисел с плавающей запятой </a:t>
            </a:r>
            <a:r>
              <a:rPr lang="ru-RU" sz="2800" b="1" dirty="0">
                <a:solidFill>
                  <a:schemeClr val="bg1">
                    <a:lumMod val="50000"/>
                  </a:schemeClr>
                </a:solidFill>
              </a:rPr>
              <a:t>IEEE 754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232756"/>
            <a:ext cx="71647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prstClr val="black"/>
                </a:solidFill>
              </a:rPr>
              <a:t>значение</a:t>
            </a:r>
            <a:r>
              <a:rPr lang="en-US" sz="2800" dirty="0">
                <a:solidFill>
                  <a:prstClr val="black"/>
                </a:solidFill>
              </a:rPr>
              <a:t> = </a:t>
            </a:r>
            <a:r>
              <a:rPr lang="ru-RU" sz="2800" dirty="0">
                <a:solidFill>
                  <a:prstClr val="black"/>
                </a:solidFill>
              </a:rPr>
              <a:t>(-1)</a:t>
            </a:r>
            <a:r>
              <a:rPr lang="en-US" sz="2800" b="1" baseline="30000" dirty="0">
                <a:solidFill>
                  <a:prstClr val="black"/>
                </a:solidFill>
              </a:rPr>
              <a:t>S</a:t>
            </a:r>
            <a:r>
              <a:rPr lang="pt-BR" sz="2800" dirty="0">
                <a:solidFill>
                  <a:prstClr val="black"/>
                </a:solidFill>
              </a:rPr>
              <a:t> </a:t>
            </a:r>
            <a:r>
              <a:rPr lang="pt-BR" sz="2800" dirty="0">
                <a:solidFill>
                  <a:prstClr val="black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prstClr val="black"/>
                </a:solidFill>
              </a:rPr>
              <a:t> (1 + </a:t>
            </a:r>
            <a:r>
              <a:rPr lang="pt-BR" sz="2800" b="1" dirty="0">
                <a:solidFill>
                  <a:prstClr val="black"/>
                </a:solidFill>
              </a:rPr>
              <a:t>M</a:t>
            </a:r>
            <a:r>
              <a:rPr lang="pt-BR" sz="2800" dirty="0">
                <a:solidFill>
                  <a:prstClr val="black"/>
                </a:solidFill>
              </a:rPr>
              <a:t> </a:t>
            </a:r>
            <a:r>
              <a:rPr lang="pt-BR" sz="2800" dirty="0">
                <a:solidFill>
                  <a:prstClr val="black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prstClr val="black"/>
                </a:solidFill>
              </a:rPr>
              <a:t> 2 </a:t>
            </a:r>
            <a:r>
              <a:rPr lang="pt-BR" sz="2800" baseline="30000" dirty="0">
                <a:solidFill>
                  <a:prstClr val="black"/>
                </a:solidFill>
              </a:rPr>
              <a:t>-23</a:t>
            </a:r>
            <a:r>
              <a:rPr lang="pt-BR" sz="2800" dirty="0">
                <a:solidFill>
                  <a:prstClr val="black"/>
                </a:solidFill>
              </a:rPr>
              <a:t>) </a:t>
            </a:r>
            <a:r>
              <a:rPr lang="pt-BR" sz="2800" dirty="0">
                <a:solidFill>
                  <a:prstClr val="black"/>
                </a:solidFill>
                <a:latin typeface="Calibri" panose="020F0502020204030204" pitchFamily="34" charset="0"/>
              </a:rPr>
              <a:t>·</a:t>
            </a:r>
            <a:r>
              <a:rPr lang="pt-BR" sz="2800" dirty="0">
                <a:solidFill>
                  <a:prstClr val="black"/>
                </a:solidFill>
              </a:rPr>
              <a:t> 2 </a:t>
            </a:r>
            <a:r>
              <a:rPr lang="pt-BR" sz="2800" b="1" baseline="30000" dirty="0">
                <a:solidFill>
                  <a:prstClr val="black"/>
                </a:solidFill>
              </a:rPr>
              <a:t>P</a:t>
            </a:r>
            <a:r>
              <a:rPr lang="pt-BR" sz="2800" baseline="30000" dirty="0">
                <a:solidFill>
                  <a:prstClr val="black"/>
                </a:solidFill>
              </a:rPr>
              <a:t> – 127 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15516" y="5553236"/>
            <a:ext cx="83889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tabLst>
                <a:tab pos="1433513" algn="l"/>
                <a:tab pos="3768725" algn="l"/>
                <a:tab pos="5114925" algn="l"/>
              </a:tabLst>
            </a:pPr>
            <a:r>
              <a:rPr lang="ru-RU" alt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(1)</a:t>
            </a:r>
            <a:r>
              <a:rPr lang="en-US" alt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alt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Минимальное </a:t>
            </a:r>
            <a:r>
              <a:rPr lang="ru-RU" altLang="ru-RU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нормализованное</a:t>
            </a:r>
            <a:r>
              <a:rPr lang="en-US" alt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alt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положительное число</a:t>
            </a:r>
            <a:endParaRPr lang="en-US" alt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tabLst>
                <a:tab pos="1433513" algn="l"/>
                <a:tab pos="3768725" algn="l"/>
                <a:tab pos="5114925" algn="l"/>
              </a:tabLst>
            </a:pP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(2)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alt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Минимальное </a:t>
            </a:r>
            <a:r>
              <a:rPr lang="ru-RU" altLang="ru-RU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денормализованное</a:t>
            </a:r>
            <a:r>
              <a:rPr lang="ru-RU" altLang="ru-RU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alt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положительное</a:t>
            </a:r>
            <a:r>
              <a:rPr lang="en-US" alt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alt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число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8144" y="2960948"/>
            <a:ext cx="2988332" cy="4680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lvl="0" algn="ctr" defTabSz="914400"/>
            <a:r>
              <a:rPr lang="en-US" sz="2400" dirty="0">
                <a:solidFill>
                  <a:prstClr val="black"/>
                </a:solidFill>
              </a:rPr>
              <a:t>- 2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68144" y="3429000"/>
            <a:ext cx="2988332" cy="118813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lvl="0" algn="ctr" defTabSz="914400">
              <a:defRPr/>
            </a:pPr>
            <a:r>
              <a:rPr lang="ru-RU" altLang="ru-RU" sz="2400" dirty="0"/>
              <a:t>3.402 × 10</a:t>
            </a:r>
            <a:r>
              <a:rPr lang="ru-RU" altLang="ru-RU" sz="2400" baseline="30000" dirty="0"/>
              <a:t>38</a:t>
            </a:r>
            <a:r>
              <a:rPr lang="ru-RU" altLang="ru-RU" sz="2400" dirty="0"/>
              <a:t> </a:t>
            </a:r>
            <a:r>
              <a:rPr lang="ru-RU" altLang="ru-RU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FLT_MAX</a:t>
            </a:r>
            <a:r>
              <a:rPr lang="ru-RU" altLang="ru-RU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68144" y="4617132"/>
            <a:ext cx="2988332" cy="4680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altLang="ru-RU" sz="2400" dirty="0">
                <a:solidFill>
                  <a:prstClr val="black"/>
                </a:solidFill>
              </a:rPr>
              <a:t>2</a:t>
            </a:r>
            <a:r>
              <a:rPr lang="ru-RU" altLang="ru-RU" sz="2400" baseline="30000" dirty="0">
                <a:solidFill>
                  <a:prstClr val="black"/>
                </a:solidFill>
              </a:rPr>
              <a:t>-126</a:t>
            </a:r>
            <a:r>
              <a:rPr lang="ru-RU" altLang="ru-RU" sz="2400" dirty="0">
                <a:solidFill>
                  <a:prstClr val="black"/>
                </a:solidFill>
              </a:rPr>
              <a:t> ≈</a:t>
            </a:r>
            <a:r>
              <a:rPr lang="en-US" altLang="ru-RU" sz="2400" dirty="0">
                <a:solidFill>
                  <a:prstClr val="black"/>
                </a:solidFill>
              </a:rPr>
              <a:t> </a:t>
            </a:r>
            <a:r>
              <a:rPr lang="ru-RU" altLang="ru-RU" sz="2400" dirty="0">
                <a:solidFill>
                  <a:prstClr val="black"/>
                </a:solidFill>
              </a:rPr>
              <a:t>1.175 × 10</a:t>
            </a:r>
            <a:r>
              <a:rPr lang="ru-RU" altLang="ru-RU" sz="2400" baseline="30000" dirty="0">
                <a:solidFill>
                  <a:prstClr val="black"/>
                </a:solidFill>
              </a:rPr>
              <a:t>−38</a:t>
            </a:r>
            <a:r>
              <a:rPr lang="ru-RU" altLang="ru-RU" sz="2400" dirty="0">
                <a:solidFill>
                  <a:prstClr val="black"/>
                </a:solidFill>
              </a:rPr>
              <a:t> </a:t>
            </a:r>
            <a:r>
              <a:rPr lang="ru-RU" altLang="ru-RU" sz="2400" baseline="30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ru-RU" sz="2400" baseline="30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ru-RU" altLang="ru-RU" sz="2400" baseline="300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8144" y="5085184"/>
            <a:ext cx="2988332" cy="4680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altLang="ru-RU" sz="2400" dirty="0"/>
              <a:t>2</a:t>
            </a:r>
            <a:r>
              <a:rPr lang="ru-RU" altLang="ru-RU" sz="2400" baseline="30000" dirty="0"/>
              <a:t>-149</a:t>
            </a:r>
            <a:r>
              <a:rPr lang="ru-RU" altLang="ru-RU" sz="2400" dirty="0"/>
              <a:t> ≈ 1.401 × 10</a:t>
            </a:r>
            <a:r>
              <a:rPr lang="ru-RU" altLang="ru-RU" sz="2400" baseline="30000" dirty="0"/>
              <a:t>−45</a:t>
            </a:r>
            <a:r>
              <a:rPr lang="ru-RU" altLang="ru-RU" sz="2400" dirty="0"/>
              <a:t> </a:t>
            </a:r>
            <a:r>
              <a:rPr lang="ru-RU" altLang="ru-RU" sz="2400" baseline="30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ru-RU" sz="2400" baseline="30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ru-RU" altLang="ru-RU" sz="2400" baseline="300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ru-R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51520" y="2996952"/>
            <a:ext cx="1512168" cy="43204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ru-RU" sz="2400" dirty="0"/>
              <a:t>C0</a:t>
            </a:r>
            <a:r>
              <a:rPr lang="ru-RU" altLang="ru-RU" sz="2400" dirty="0"/>
              <a:t>00 0000</a:t>
            </a:r>
            <a:endParaRPr lang="ru-R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763688" y="2996952"/>
            <a:ext cx="972108" cy="43204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24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35796" y="2996952"/>
            <a:ext cx="1476164" cy="43204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2400" dirty="0"/>
              <a:t>128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11960" y="2996952"/>
            <a:ext cx="1656184" cy="43204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2400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1520" y="3429000"/>
            <a:ext cx="1512168" cy="118813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altLang="ru-RU" sz="2400" dirty="0"/>
              <a:t>7</a:t>
            </a:r>
            <a:r>
              <a:rPr lang="en-US" altLang="ru-RU" sz="2400" dirty="0"/>
              <a:t>F7F</a:t>
            </a:r>
            <a:r>
              <a:rPr lang="ru-RU" altLang="ru-RU" sz="2400" dirty="0"/>
              <a:t> </a:t>
            </a:r>
            <a:r>
              <a:rPr lang="en-US" altLang="ru-RU" sz="2400" dirty="0"/>
              <a:t>FFFF</a:t>
            </a:r>
            <a:endParaRPr lang="ru-R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51520" y="4617132"/>
            <a:ext cx="1512168" cy="43204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altLang="ru-RU" sz="2400" dirty="0">
                <a:solidFill>
                  <a:prstClr val="black"/>
                </a:solidFill>
              </a:rPr>
              <a:t>0080 0000</a:t>
            </a:r>
            <a:endParaRPr lang="ru-R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51520" y="5085184"/>
            <a:ext cx="1512168" cy="43204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altLang="ru-RU" sz="2400" dirty="0"/>
              <a:t>0000 0001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763688" y="4617132"/>
            <a:ext cx="972108" cy="4680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/>
              <a:t>0</a:t>
            </a:r>
            <a:endParaRPr lang="ru-RU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763688" y="5085184"/>
            <a:ext cx="972108" cy="4680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/>
              <a:t>0</a:t>
            </a:r>
            <a:endParaRPr lang="ru-RU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1763688" y="3429000"/>
            <a:ext cx="972108" cy="118813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/>
              <a:t>0</a:t>
            </a:r>
            <a:endParaRPr lang="ru-RU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735796" y="3429000"/>
            <a:ext cx="1476164" cy="118813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/>
              <a:t>254</a:t>
            </a:r>
            <a:endParaRPr lang="ru-RU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735796" y="4653136"/>
            <a:ext cx="1476164" cy="43204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/>
              <a:t>1</a:t>
            </a:r>
            <a:endParaRPr lang="ru-RU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735796" y="5085184"/>
            <a:ext cx="1476164" cy="43204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/>
              <a:t>0</a:t>
            </a:r>
            <a:endParaRPr lang="ru-RU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4211960" y="4617132"/>
            <a:ext cx="1656184" cy="4680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/>
              <a:t>0</a:t>
            </a:r>
            <a:endParaRPr lang="ru-RU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4211960" y="5085184"/>
            <a:ext cx="1656184" cy="4680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/>
              <a:t>1</a:t>
            </a:r>
            <a:endParaRPr lang="ru-RU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4211960" y="3429000"/>
            <a:ext cx="1656184" cy="118813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/>
              <a:t>11111111111111111111111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672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23235</TotalTime>
  <Words>5542</Words>
  <Application>Microsoft Office PowerPoint</Application>
  <PresentationFormat>Экран (4:3)</PresentationFormat>
  <Paragraphs>1105</Paragraphs>
  <Slides>39</Slides>
  <Notes>36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Consolas</vt:lpstr>
      <vt:lpstr>Times New Roman</vt:lpstr>
      <vt:lpstr>Wingdings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Раздел 1. Компьютеры и информация</dc:title>
  <dc:creator>.</dc:creator>
  <cp:lastModifiedBy>Ion</cp:lastModifiedBy>
  <cp:revision>577</cp:revision>
  <dcterms:created xsi:type="dcterms:W3CDTF">2017-05-18T18:58:30Z</dcterms:created>
  <dcterms:modified xsi:type="dcterms:W3CDTF">2021-10-25T11:48:24Z</dcterms:modified>
</cp:coreProperties>
</file>