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7"/>
  </p:notesMasterIdLst>
  <p:handoutMasterIdLst>
    <p:handoutMasterId r:id="rId18"/>
  </p:handoutMasterIdLst>
  <p:sldIdLst>
    <p:sldId id="326" r:id="rId2"/>
    <p:sldId id="327" r:id="rId3"/>
    <p:sldId id="325" r:id="rId4"/>
    <p:sldId id="329" r:id="rId5"/>
    <p:sldId id="330" r:id="rId6"/>
    <p:sldId id="331" r:id="rId7"/>
    <p:sldId id="332" r:id="rId8"/>
    <p:sldId id="667" r:id="rId9"/>
    <p:sldId id="668" r:id="rId10"/>
    <p:sldId id="670" r:id="rId11"/>
    <p:sldId id="334" r:id="rId12"/>
    <p:sldId id="333" r:id="rId13"/>
    <p:sldId id="683" r:id="rId14"/>
    <p:sldId id="671" r:id="rId15"/>
    <p:sldId id="64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1. Языки программирования" id="{DF49A6C4-0C20-48BE-94C6-3904DAD6AB02}">
          <p14:sldIdLst>
            <p14:sldId id="326"/>
            <p14:sldId id="327"/>
            <p14:sldId id="325"/>
            <p14:sldId id="329"/>
            <p14:sldId id="330"/>
            <p14:sldId id="331"/>
            <p14:sldId id="332"/>
            <p14:sldId id="667"/>
            <p14:sldId id="668"/>
            <p14:sldId id="670"/>
            <p14:sldId id="334"/>
            <p14:sldId id="333"/>
            <p14:sldId id="683"/>
            <p14:sldId id="671"/>
            <p14:sldId id="6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80"/>
    <a:srgbClr val="008000"/>
    <a:srgbClr val="680000"/>
    <a:srgbClr val="216F85"/>
    <a:srgbClr val="E8D9F3"/>
    <a:srgbClr val="FF8585"/>
    <a:srgbClr val="EFE5F7"/>
    <a:srgbClr val="FBFEFF"/>
    <a:srgbClr val="CBEC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Средний стиль 1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52" autoAdjust="0"/>
    <p:restoredTop sz="68680" autoAdjust="0"/>
  </p:normalViewPr>
  <p:slideViewPr>
    <p:cSldViewPr>
      <p:cViewPr varScale="1">
        <p:scale>
          <a:sx n="78" d="100"/>
          <a:sy n="78" d="100"/>
        </p:scale>
        <p:origin x="2052" y="96"/>
      </p:cViewPr>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1" d="100"/>
          <a:sy n="71" d="100"/>
        </p:scale>
        <p:origin x="2842" y="77"/>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718B83-884C-4387-8A1C-768BFF1AD479}" type="datetimeFigureOut">
              <a:rPr lang="ru-RU" smtClean="0"/>
              <a:t>06.03.2022</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733673-5A20-474F-926B-4F9866922212}" type="slidenum">
              <a:rPr lang="ru-RU" smtClean="0"/>
              <a:t>‹#›</a:t>
            </a:fld>
            <a:endParaRPr lang="ru-RU"/>
          </a:p>
        </p:txBody>
      </p:sp>
    </p:spTree>
    <p:extLst>
      <p:ext uri="{BB962C8B-B14F-4D97-AF65-F5344CB8AC3E}">
        <p14:creationId xmlns:p14="http://schemas.microsoft.com/office/powerpoint/2010/main" val="2241177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4035-3941-448D-A29D-12677BB4643A}" type="datetimeFigureOut">
              <a:rPr lang="ru-RU" smtClean="0"/>
              <a:t>06.03.2022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8C350-4DE1-4956-942B-64CFE5E0D8AA}" type="slidenum">
              <a:rPr lang="ru-RU" smtClean="0"/>
              <a:t>‹#›</a:t>
            </a:fld>
            <a:endParaRPr lang="ru-RU"/>
          </a:p>
        </p:txBody>
      </p:sp>
    </p:spTree>
    <p:extLst>
      <p:ext uri="{BB962C8B-B14F-4D97-AF65-F5344CB8AC3E}">
        <p14:creationId xmlns:p14="http://schemas.microsoft.com/office/powerpoint/2010/main" val="408734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"Алгоритмы + структуры данных = программы." – название монографии Вирта Н.</a:t>
            </a:r>
            <a:r>
              <a:rPr lang="ru-RU" baseline="0" dirty="0"/>
              <a:t> -</a:t>
            </a:r>
            <a:r>
              <a:rPr lang="ru-RU" dirty="0"/>
              <a:t> известного швейцарского специалиста по системному программированию.</a:t>
            </a:r>
          </a:p>
          <a:p>
            <a:r>
              <a:rPr lang="ru-RU" dirty="0"/>
              <a:t>На лабораторных работах в нашем курсе</a:t>
            </a:r>
            <a:r>
              <a:rPr lang="ru-RU" baseline="0" dirty="0"/>
              <a:t> изучается не только язык программирования, но и алгоритмы обработки данных.</a:t>
            </a:r>
          </a:p>
          <a:p>
            <a:r>
              <a:rPr lang="ru-RU" baseline="0" dirty="0"/>
              <a:t>В варианте А – синтаксис языка программирования + немного алгоритмов,</a:t>
            </a:r>
            <a:br>
              <a:rPr lang="ru-RU" baseline="0" dirty="0"/>
            </a:br>
            <a:r>
              <a:rPr lang="ru-RU" baseline="0" dirty="0"/>
              <a:t>в варианте Б – синтаксис языка программирования + много алгоритмов.</a:t>
            </a:r>
          </a:p>
          <a:p>
            <a:r>
              <a:rPr lang="ru-RU" baseline="0" dirty="0"/>
              <a:t>Приёмы из раздела "искусство программирования" будут озвучиваться на лекциях и отрабатываться на лабораторных задачах.</a:t>
            </a:r>
          </a:p>
          <a:p>
            <a:r>
              <a:rPr lang="ru-RU" baseline="0" dirty="0"/>
              <a:t>Применение таких приёмов не является обязательным – преподаватели проверяют, что вы получили верный результат, но не сколько времени вы на него потратили. Приёмы из разряда "искусство программирования" позволяют делать меньше ошибок и, соответственно, меньше времени тратить на их поиск.</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2</a:t>
            </a:fld>
            <a:endParaRPr lang="ru-RU"/>
          </a:p>
        </p:txBody>
      </p:sp>
    </p:spTree>
    <p:extLst>
      <p:ext uri="{BB962C8B-B14F-4D97-AF65-F5344CB8AC3E}">
        <p14:creationId xmlns:p14="http://schemas.microsoft.com/office/powerpoint/2010/main" val="341354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a:t>
            </a:r>
            <a:r>
              <a:rPr lang="en-US" dirty="0"/>
              <a:t>TR</a:t>
            </a:r>
            <a:r>
              <a:rPr lang="ru-RU" dirty="0"/>
              <a:t>1 –</a:t>
            </a:r>
            <a:r>
              <a:rPr lang="en-US" dirty="0"/>
              <a:t> Technical</a:t>
            </a:r>
            <a:r>
              <a:rPr lang="en-US" baseline="0" dirty="0"/>
              <a:t> Report</a:t>
            </a:r>
            <a:endParaRPr lang="ru-RU" dirty="0"/>
          </a:p>
          <a:p>
            <a:r>
              <a:rPr lang="ru-RU" dirty="0"/>
              <a:t>Язык си</a:t>
            </a:r>
            <a:r>
              <a:rPr lang="ru-RU" baseline="0" dirty="0"/>
              <a:t> создан в 19</a:t>
            </a:r>
            <a:r>
              <a:rPr lang="en-US" baseline="0" dirty="0"/>
              <a:t>69-1973 </a:t>
            </a:r>
            <a:r>
              <a:rPr lang="ru-RU" baseline="0" dirty="0" err="1"/>
              <a:t>Деннисом</a:t>
            </a:r>
            <a:r>
              <a:rPr lang="ru-RU" baseline="0" dirty="0"/>
              <a:t> </a:t>
            </a:r>
            <a:r>
              <a:rPr lang="ru-RU" baseline="0" dirty="0" err="1"/>
              <a:t>Ритчи</a:t>
            </a:r>
            <a:r>
              <a:rPr lang="ru-RU" baseline="0" dirty="0"/>
              <a:t>, а первая книга по нему вышла в 1978г за авторством Брайана </a:t>
            </a:r>
            <a:r>
              <a:rPr lang="ru-RU" baseline="0" dirty="0" err="1"/>
              <a:t>Кернигана</a:t>
            </a:r>
            <a:r>
              <a:rPr lang="ru-RU" baseline="0" dirty="0"/>
              <a:t> и </a:t>
            </a:r>
            <a:r>
              <a:rPr lang="ru-RU" baseline="0" dirty="0" err="1"/>
              <a:t>Денниса</a:t>
            </a:r>
            <a:r>
              <a:rPr lang="ru-RU" baseline="0" dirty="0"/>
              <a:t> </a:t>
            </a:r>
            <a:r>
              <a:rPr lang="ru-RU" baseline="0" dirty="0" err="1"/>
              <a:t>Ритчи</a:t>
            </a:r>
            <a:r>
              <a:rPr lang="ru-RU" baseline="0" dirty="0"/>
              <a:t>.</a:t>
            </a:r>
          </a:p>
          <a:p>
            <a:endParaRPr lang="ru-RU" baseline="0" dirty="0"/>
          </a:p>
          <a:p>
            <a:r>
              <a:rPr lang="ru-RU" baseline="0" dirty="0"/>
              <a:t>Я выношу в отдельную строку издание первой книги по языку, потому что именно эта книга стала первым "неофициальным" стандартом языка. Первое официальное издание стандарта по языку С++ произошло только в 98 году.</a:t>
            </a:r>
          </a:p>
          <a:p>
            <a:endParaRPr lang="ru-RU" baseline="0" dirty="0"/>
          </a:p>
          <a:p>
            <a:r>
              <a:rPr lang="en-US" dirty="0"/>
              <a:t>C++23 – </a:t>
            </a:r>
            <a:r>
              <a:rPr lang="ru-RU" dirty="0"/>
              <a:t>ждём</a:t>
            </a:r>
            <a:r>
              <a:rPr lang="ru-RU" baseline="0" dirty="0"/>
              <a:t> поддержку </a:t>
            </a:r>
            <a:r>
              <a:rPr lang="en-US" baseline="0" dirty="0"/>
              <a:t>UNICODE </a:t>
            </a:r>
            <a:r>
              <a:rPr lang="ru-RU" baseline="0" dirty="0"/>
              <a:t>в стандарте.</a:t>
            </a:r>
          </a:p>
        </p:txBody>
      </p:sp>
      <p:sp>
        <p:nvSpPr>
          <p:cNvPr id="4" name="Номер слайда 3"/>
          <p:cNvSpPr>
            <a:spLocks noGrp="1"/>
          </p:cNvSpPr>
          <p:nvPr>
            <p:ph type="sldNum" sz="quarter" idx="10"/>
          </p:nvPr>
        </p:nvSpPr>
        <p:spPr/>
        <p:txBody>
          <a:bodyPr/>
          <a:lstStyle/>
          <a:p>
            <a:fld id="{2E08C350-4DE1-4956-942B-64CFE5E0D8AA}" type="slidenum">
              <a:rPr lang="ru-RU" smtClean="0"/>
              <a:t>12</a:t>
            </a:fld>
            <a:endParaRPr lang="ru-RU"/>
          </a:p>
        </p:txBody>
      </p:sp>
    </p:spTree>
    <p:extLst>
      <p:ext uri="{BB962C8B-B14F-4D97-AF65-F5344CB8AC3E}">
        <p14:creationId xmlns:p14="http://schemas.microsoft.com/office/powerpoint/2010/main" val="2442632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Хронология разработки предложений для внедрения в стандарт языка </a:t>
            </a:r>
            <a:r>
              <a:rPr lang="en-US" baseline="0" dirty="0"/>
              <a:t>C++.</a:t>
            </a: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13</a:t>
            </a:fld>
            <a:endParaRPr lang="ru-RU"/>
          </a:p>
        </p:txBody>
      </p:sp>
    </p:spTree>
    <p:extLst>
      <p:ext uri="{BB962C8B-B14F-4D97-AF65-F5344CB8AC3E}">
        <p14:creationId xmlns:p14="http://schemas.microsoft.com/office/powerpoint/2010/main" val="220641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Язык С++ с самого начала расширял язык С, то есть любая программа на языке С свободно компилировалась и исполнялась компилятором С++.</a:t>
            </a:r>
          </a:p>
          <a:p>
            <a:r>
              <a:rPr lang="ru-RU" baseline="0" dirty="0"/>
              <a:t>Все последующие версии языка также старались поддерживать обратную совместимость и с языком С и с языком С++: программы написанные под предыдущие стандарты свободно компилируются новыми версиями компиляторов.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Язык С в то же время пошёл своей дорогой: на текущий момент есть некоторые моменты которые делают код на </a:t>
            </a:r>
            <a:r>
              <a:rPr lang="en-US" baseline="0" dirty="0"/>
              <a:t>C11 </a:t>
            </a:r>
            <a:r>
              <a:rPr lang="ru-RU" baseline="0" dirty="0"/>
              <a:t>не совместимым со стандартом С++11 (например инициализаторы массивов).</a:t>
            </a:r>
          </a:p>
          <a:p>
            <a:r>
              <a:rPr lang="ru-RU" baseline="0" dirty="0"/>
              <a:t>Примечание:</a:t>
            </a:r>
          </a:p>
          <a:p>
            <a:r>
              <a:rPr lang="ru-RU" baseline="0" dirty="0"/>
              <a:t>Комитет по стандарту языка С собирается параллельно с комитетом по языку С++, стандарты языка С по годам:</a:t>
            </a:r>
          </a:p>
          <a:p>
            <a:r>
              <a:rPr lang="ru-RU" dirty="0"/>
              <a:t>С89</a:t>
            </a:r>
            <a:r>
              <a:rPr lang="ru-RU" baseline="0" dirty="0"/>
              <a:t> (он же С90 ибо принят в 1990 году)</a:t>
            </a:r>
          </a:p>
          <a:p>
            <a:r>
              <a:rPr lang="ru-RU" baseline="0" dirty="0"/>
              <a:t>С99 (принят в 2000)</a:t>
            </a:r>
          </a:p>
          <a:p>
            <a:r>
              <a:rPr lang="ru-RU" baseline="0" dirty="0"/>
              <a:t>С11</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Однако многие компиляторы ещё не поддерживают даже С99.</a:t>
            </a:r>
          </a:p>
          <a:p>
            <a:endParaRPr lang="ru-RU" baseline="0" dirty="0"/>
          </a:p>
          <a:p>
            <a:r>
              <a:rPr lang="ru-RU" baseline="0" dirty="0"/>
              <a:t>Стандарт С++ достаточно большой, поэтому мы будем его изучать итеративно. В основном мы будем рассматривать неизменный набор правил языка - самое ядро</a:t>
            </a:r>
            <a:r>
              <a:rPr lang="en-US" baseline="0" dirty="0"/>
              <a:t>, </a:t>
            </a:r>
            <a:r>
              <a:rPr lang="ru-RU" baseline="0" dirty="0"/>
              <a:t>работающее в любой версии компилятора - </a:t>
            </a:r>
            <a:r>
              <a:rPr lang="en-US" baseline="0" dirty="0"/>
              <a:t>C++98</a:t>
            </a:r>
            <a:r>
              <a:rPr lang="ru-RU" baseline="0" dirty="0"/>
              <a:t>. В некоторых местах я буду делать отступления включая детали из более поздних стандартов.</a:t>
            </a:r>
          </a:p>
          <a:p>
            <a:endParaRPr lang="ru-RU" baseline="0" dirty="0"/>
          </a:p>
          <a:p>
            <a:r>
              <a:rPr lang="ru-RU" baseline="0" dirty="0"/>
              <a:t>Интересное наблюдение: чем более поздние версии компиляторов используются, тем больше там функций, тем дольше идёт процесс компиляции и тем больше получаются исполняемые файлы. Причём все эти закономерности наблюдаются даже если компилировать один и те же исходные файлы разными версиями компиляторов.</a:t>
            </a:r>
          </a:p>
        </p:txBody>
      </p:sp>
      <p:sp>
        <p:nvSpPr>
          <p:cNvPr id="4" name="Номер слайда 3"/>
          <p:cNvSpPr>
            <a:spLocks noGrp="1"/>
          </p:cNvSpPr>
          <p:nvPr>
            <p:ph type="sldNum" sz="quarter" idx="10"/>
          </p:nvPr>
        </p:nvSpPr>
        <p:spPr/>
        <p:txBody>
          <a:bodyPr/>
          <a:lstStyle/>
          <a:p>
            <a:fld id="{2E08C350-4DE1-4956-942B-64CFE5E0D8AA}" type="slidenum">
              <a:rPr lang="ru-RU" smtClean="0"/>
              <a:t>14</a:t>
            </a:fld>
            <a:endParaRPr lang="ru-RU"/>
          </a:p>
        </p:txBody>
      </p:sp>
    </p:spTree>
    <p:extLst>
      <p:ext uri="{BB962C8B-B14F-4D97-AF65-F5344CB8AC3E}">
        <p14:creationId xmlns:p14="http://schemas.microsoft.com/office/powerpoint/2010/main" val="427601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Индекс популярности языков фирмы </a:t>
            </a:r>
            <a:r>
              <a:rPr lang="en-US" dirty="0" err="1"/>
              <a:t>Tiobe</a:t>
            </a:r>
            <a:r>
              <a:rPr lang="en-US" dirty="0"/>
              <a:t> </a:t>
            </a:r>
            <a:r>
              <a:rPr lang="ru-RU" dirty="0"/>
              <a:t>– исторически</a:t>
            </a:r>
            <a:r>
              <a:rPr lang="ru-RU" baseline="0" dirty="0"/>
              <a:t> самый старый из множества рейтингов</a:t>
            </a:r>
            <a:r>
              <a:rPr lang="ru-RU" dirty="0"/>
              <a:t>,</a:t>
            </a:r>
            <a:r>
              <a:rPr lang="ru-RU" baseline="0" dirty="0"/>
              <a:t> поэтому посмотрим его.</a:t>
            </a:r>
            <a:endParaRPr lang="ru-RU" dirty="0"/>
          </a:p>
          <a:p>
            <a:r>
              <a:rPr lang="ru-RU" dirty="0"/>
              <a:t>Основан на подсчёте количества ссылок найденных разными поисковиками по комбинации "</a:t>
            </a:r>
            <a:r>
              <a:rPr lang="en-US" dirty="0"/>
              <a:t>&lt;language&gt;</a:t>
            </a:r>
            <a:r>
              <a:rPr lang="ru-RU" dirty="0"/>
              <a:t> </a:t>
            </a:r>
            <a:r>
              <a:rPr lang="en-US" dirty="0"/>
              <a:t>programming</a:t>
            </a:r>
            <a:r>
              <a:rPr lang="ru-RU" dirty="0"/>
              <a:t>"</a:t>
            </a:r>
            <a:r>
              <a:rPr lang="en-US" dirty="0"/>
              <a:t>.</a:t>
            </a:r>
            <a:endParaRPr lang="ru-RU" dirty="0"/>
          </a:p>
          <a:p>
            <a:r>
              <a:rPr lang="ru-RU" dirty="0"/>
              <a:t>Оценивает 255 языков программирования.</a:t>
            </a:r>
          </a:p>
          <a:p>
            <a:r>
              <a:rPr lang="ru-RU" dirty="0"/>
              <a:t>Из неоднозначного по поводу таких рейтингов:</a:t>
            </a:r>
            <a:endParaRPr lang="en-US" dirty="0"/>
          </a:p>
          <a:p>
            <a:pPr marL="171450" indent="-171450">
              <a:buFont typeface="Arial" panose="020B0604020202020204" pitchFamily="34" charset="0"/>
              <a:buChar char="•"/>
            </a:pPr>
            <a:r>
              <a:rPr lang="ru-RU" dirty="0"/>
              <a:t>язык программирования </a:t>
            </a:r>
            <a:r>
              <a:rPr lang="en-US" dirty="0"/>
              <a:t>Scratch</a:t>
            </a:r>
            <a:r>
              <a:rPr lang="en-US" baseline="0" dirty="0"/>
              <a:t> </a:t>
            </a:r>
            <a:r>
              <a:rPr lang="ru-RU" baseline="0" dirty="0"/>
              <a:t>на 2</a:t>
            </a:r>
            <a:r>
              <a:rPr lang="en-US" baseline="0" dirty="0"/>
              <a:t>4</a:t>
            </a:r>
            <a:r>
              <a:rPr lang="ru-RU" baseline="0" dirty="0"/>
              <a:t> месте, как и в 2020 году, до этого в 201</a:t>
            </a:r>
            <a:r>
              <a:rPr lang="en-US" baseline="0" dirty="0"/>
              <a:t>9</a:t>
            </a:r>
            <a:r>
              <a:rPr lang="ru-RU" baseline="0" dirty="0"/>
              <a:t> году он был на 2</a:t>
            </a:r>
            <a:r>
              <a:rPr lang="en-US" baseline="0" dirty="0"/>
              <a:t>8</a:t>
            </a:r>
            <a:r>
              <a:rPr lang="ru-RU" baseline="0" dirty="0"/>
              <a:t> месте из 255</a:t>
            </a:r>
          </a:p>
        </p:txBody>
      </p:sp>
      <p:sp>
        <p:nvSpPr>
          <p:cNvPr id="4" name="Номер слайда 3"/>
          <p:cNvSpPr>
            <a:spLocks noGrp="1"/>
          </p:cNvSpPr>
          <p:nvPr>
            <p:ph type="sldNum" sz="quarter" idx="10"/>
          </p:nvPr>
        </p:nvSpPr>
        <p:spPr/>
        <p:txBody>
          <a:bodyPr/>
          <a:lstStyle/>
          <a:p>
            <a:fld id="{2E08C350-4DE1-4956-942B-64CFE5E0D8AA}" type="slidenum">
              <a:rPr lang="ru-RU" smtClean="0"/>
              <a:t>3</a:t>
            </a:fld>
            <a:endParaRPr lang="ru-RU"/>
          </a:p>
        </p:txBody>
      </p:sp>
    </p:spTree>
    <p:extLst>
      <p:ext uri="{BB962C8B-B14F-4D97-AF65-F5344CB8AC3E}">
        <p14:creationId xmlns:p14="http://schemas.microsoft.com/office/powerpoint/2010/main" val="99888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Тот же рейтинг в историческом</a:t>
            </a:r>
            <a:r>
              <a:rPr lang="ru-RU" baseline="0" dirty="0"/>
              <a:t> разрезе: видно как в 2004 году </a:t>
            </a:r>
            <a:r>
              <a:rPr lang="en-US" baseline="0" dirty="0"/>
              <a:t>Google </a:t>
            </a:r>
            <a:r>
              <a:rPr lang="ru-RU" baseline="0" dirty="0"/>
              <a:t>стал активно удалять из результатов сайты использующие накрутки и количество ссылок на сайты с описанием языков программирования </a:t>
            </a:r>
            <a:r>
              <a:rPr lang="en-US" baseline="0" dirty="0"/>
              <a:t>Java</a:t>
            </a:r>
            <a:r>
              <a:rPr lang="ru-RU" baseline="0" dirty="0"/>
              <a:t> и </a:t>
            </a:r>
            <a:r>
              <a:rPr lang="en-US" baseline="0" dirty="0"/>
              <a:t>C++ </a:t>
            </a:r>
            <a:r>
              <a:rPr lang="ru-RU" baseline="0" dirty="0"/>
              <a:t>резко упало.</a:t>
            </a:r>
          </a:p>
          <a:p>
            <a:r>
              <a:rPr lang="ru-RU" baseline="0" dirty="0"/>
              <a:t>В 2016 были включены в рейтинг много новых языков, из-за чего проценты "влияния" были откушены у лидеров рейтинга.</a:t>
            </a:r>
          </a:p>
          <a:p>
            <a:r>
              <a:rPr lang="ru-RU" baseline="0" dirty="0"/>
              <a:t>В фирме </a:t>
            </a:r>
            <a:r>
              <a:rPr lang="en-US" baseline="0" dirty="0" err="1"/>
              <a:t>Tiobe</a:t>
            </a:r>
            <a:r>
              <a:rPr lang="en-US" baseline="0" dirty="0"/>
              <a:t> </a:t>
            </a:r>
            <a:r>
              <a:rPr lang="ru-RU" baseline="0" dirty="0"/>
              <a:t>утверждают, что свой алгоритм ранжирования не меняли в течении времени наблюдения, только добавили других поисковиков в алгоритм, чтобы уменьшить влияние чисток ссылок с накрутками проведенных </a:t>
            </a:r>
            <a:r>
              <a:rPr lang="en-US" baseline="0" dirty="0"/>
              <a:t>Google</a:t>
            </a:r>
            <a:r>
              <a:rPr lang="ru-RU" baseline="0" dirty="0"/>
              <a:t>.</a:t>
            </a:r>
          </a:p>
          <a:p>
            <a:endParaRPr lang="ru-RU" baseline="0" dirty="0"/>
          </a:p>
          <a:p>
            <a:r>
              <a:rPr lang="ru-RU" baseline="0" dirty="0"/>
              <a:t>Обратите внимание: </a:t>
            </a:r>
            <a:r>
              <a:rPr lang="en-US" baseline="0" dirty="0"/>
              <a:t>C++ </a:t>
            </a:r>
            <a:r>
              <a:rPr lang="ru-RU" baseline="0" dirty="0"/>
              <a:t> ещё ни разу не смог превысить по популярности язык С.</a:t>
            </a:r>
          </a:p>
          <a:p>
            <a:r>
              <a:rPr lang="ru-RU" baseline="0" dirty="0"/>
              <a:t>(ядра всех операционных систем пишутся на </a:t>
            </a:r>
            <a:r>
              <a:rPr lang="en-US" baseline="0" dirty="0"/>
              <a:t>C, </a:t>
            </a:r>
            <a:r>
              <a:rPr lang="ru-RU" baseline="0" dirty="0"/>
              <a:t>поскольку быстродействие там очень важно, также как и для программ на микропроцессорах,</a:t>
            </a:r>
            <a:br>
              <a:rPr lang="ru-RU" baseline="0" dirty="0"/>
            </a:br>
            <a:r>
              <a:rPr lang="ru-RU" baseline="0" dirty="0"/>
              <a:t>кроме того язык </a:t>
            </a:r>
            <a:r>
              <a:rPr lang="en-US" baseline="0" dirty="0"/>
              <a:t>C </a:t>
            </a:r>
            <a:r>
              <a:rPr lang="ru-RU" baseline="0" dirty="0"/>
              <a:t>достаточно прост для изучения).</a:t>
            </a:r>
          </a:p>
          <a:p>
            <a:endParaRPr lang="ru-RU" baseline="0" dirty="0"/>
          </a:p>
          <a:p>
            <a:r>
              <a:rPr lang="ru-RU" baseline="0" dirty="0"/>
              <a:t>В последние годы популярность языка </a:t>
            </a:r>
            <a:r>
              <a:rPr lang="en-US" baseline="0" dirty="0"/>
              <a:t>Python </a:t>
            </a:r>
            <a:r>
              <a:rPr lang="ru-RU" baseline="0" dirty="0"/>
              <a:t>сильно выросла, что объясняется тем что все Американские университеты перевели преподавание на первом курсе на этот язык. Потому как считается, что нынешние студенты не тянут более профессиональные языки. А раньше тянули.</a:t>
            </a:r>
          </a:p>
          <a:p>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4</a:t>
            </a:fld>
            <a:endParaRPr lang="ru-RU"/>
          </a:p>
        </p:txBody>
      </p:sp>
    </p:spTree>
    <p:extLst>
      <p:ext uri="{BB962C8B-B14F-4D97-AF65-F5344CB8AC3E}">
        <p14:creationId xmlns:p14="http://schemas.microsoft.com/office/powerpoint/2010/main" val="407799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К этому слайду надо обязательно вернуться в конце курса (перед экзаменом), на данный момент</a:t>
            </a:r>
            <a:r>
              <a:rPr lang="ru-RU" baseline="0" dirty="0"/>
              <a:t> многие термины могут быть не понятны</a:t>
            </a:r>
            <a:r>
              <a:rPr lang="ru-RU" dirty="0"/>
              <a:t>.</a:t>
            </a:r>
          </a:p>
          <a:p>
            <a:pPr marL="228600" indent="-228600">
              <a:buAutoNum type="arabicParenR"/>
            </a:pPr>
            <a:r>
              <a:rPr lang="ru-RU" dirty="0"/>
              <a:t>По модели исполнения:</a:t>
            </a:r>
            <a:br>
              <a:rPr lang="ru-RU" baseline="0" dirty="0"/>
            </a:br>
            <a:r>
              <a:rPr lang="ru-RU" baseline="0" dirty="0"/>
              <a:t>- </a:t>
            </a:r>
            <a:r>
              <a:rPr lang="ru-RU" b="1" baseline="0" dirty="0"/>
              <a:t>интерпретируемые</a:t>
            </a:r>
            <a:r>
              <a:rPr lang="ru-RU" baseline="0" dirty="0"/>
              <a:t> – программа интерпретатор читает каждую строчку программы последовательно и выполняет её. На преобразование и анализ каждой строки требуется тратить время, при этом его надо тратить при каждом исполнении этой строки, поэтому получается очень медленно (10-100 раз медленнее компилируемых языков).</a:t>
            </a:r>
            <a:br>
              <a:rPr lang="ru-RU" baseline="0" dirty="0"/>
            </a:br>
            <a:r>
              <a:rPr lang="ru-RU" baseline="0" dirty="0"/>
              <a:t>- </a:t>
            </a:r>
            <a:r>
              <a:rPr lang="ru-RU" b="1" baseline="0" dirty="0"/>
              <a:t>компилируемые </a:t>
            </a:r>
            <a:r>
              <a:rPr lang="ru-RU" baseline="0" dirty="0"/>
              <a:t>– текст программы преобразуется в машинные коды, исполняемые процессором, однократно на этапе компиляции.</a:t>
            </a:r>
            <a:br>
              <a:rPr lang="ru-RU" baseline="0" dirty="0"/>
            </a:br>
            <a:r>
              <a:rPr lang="ru-RU" baseline="0" dirty="0"/>
              <a:t>- </a:t>
            </a:r>
            <a:r>
              <a:rPr lang="ru-RU" b="1" dirty="0"/>
              <a:t>транс-компилируемые</a:t>
            </a:r>
            <a:r>
              <a:rPr lang="ru-RU" b="1" baseline="0" dirty="0"/>
              <a:t> </a:t>
            </a:r>
            <a:r>
              <a:rPr lang="ru-RU" b="0" baseline="0" dirty="0"/>
              <a:t>языки – программа на таком языке компилируется не в машинные коды а в инструкции более простого языка. Например, первая реализация языка С++ была транс-компилируемой – программа компилировалась в текст на языке </a:t>
            </a:r>
            <a:r>
              <a:rPr lang="en-US" b="0" baseline="0" dirty="0"/>
              <a:t>C</a:t>
            </a:r>
            <a:r>
              <a:rPr lang="ru-RU" b="0" baseline="0" dirty="0"/>
              <a:t>, а далее уже компилятором языка С преобразовывалась в машинные коды.</a:t>
            </a:r>
            <a:br>
              <a:rPr lang="ru-RU" b="0" baseline="0" dirty="0"/>
            </a:br>
            <a:r>
              <a:rPr lang="ru-RU" b="0" baseline="0" dirty="0"/>
              <a:t>- также н</a:t>
            </a:r>
            <a:r>
              <a:rPr lang="ru-RU" baseline="0" dirty="0"/>
              <a:t>ичто не мешает для одного и того же языка написать и компилятор и интерпретатор</a:t>
            </a:r>
            <a:r>
              <a:rPr lang="ru-RU" b="0" dirty="0"/>
              <a:t>.</a:t>
            </a:r>
          </a:p>
          <a:p>
            <a:pPr marL="228600" indent="-228600">
              <a:buAutoNum type="arabicParenR"/>
            </a:pPr>
            <a:r>
              <a:rPr lang="ru-RU" b="0" dirty="0"/>
              <a:t>Парадигма программирования </a:t>
            </a:r>
            <a:r>
              <a:rPr lang="ru-RU" dirty="0"/>
              <a:t>— это совокупность идей и понятий, определяющих стиль написания компьютерных программ (подход к </a:t>
            </a:r>
            <a:r>
              <a:rPr lang="ru-RU" b="0" dirty="0"/>
              <a:t>программированию</a:t>
            </a:r>
            <a:r>
              <a:rPr lang="ru-RU" dirty="0"/>
              <a:t>). Их много и не все из них взаимоисключающие.</a:t>
            </a:r>
          </a:p>
          <a:p>
            <a:pPr marL="0" indent="0">
              <a:buNone/>
            </a:pPr>
            <a:r>
              <a:rPr lang="ru-RU" b="1" baseline="0" dirty="0"/>
              <a:t>Императивное программирование</a:t>
            </a:r>
            <a:r>
              <a:rPr lang="ru-RU" baseline="0" dirty="0"/>
              <a:t> – в программе задаётся конкретный порядок операций.</a:t>
            </a:r>
          </a:p>
          <a:p>
            <a:pPr marL="0" indent="0">
              <a:buNone/>
            </a:pPr>
            <a:r>
              <a:rPr lang="ru-RU" b="1" baseline="0" dirty="0"/>
              <a:t>Декларативное</a:t>
            </a:r>
            <a:r>
              <a:rPr lang="ru-RU" baseline="0" dirty="0"/>
              <a:t> </a:t>
            </a:r>
            <a:r>
              <a:rPr lang="ru-RU" b="1" baseline="0" dirty="0"/>
              <a:t>программирование </a:t>
            </a:r>
            <a:r>
              <a:rPr lang="ru-RU" baseline="0" dirty="0"/>
              <a:t>– в программе задаётся результат, который нужно получить, а уже компилятор сам подбирает свои функции для получения этого результата:</a:t>
            </a:r>
          </a:p>
          <a:p>
            <a:pPr marL="0" indent="0">
              <a:buNone/>
            </a:pPr>
            <a:r>
              <a:rPr lang="ru-RU" baseline="0" dirty="0"/>
              <a:t>Например на языке программирования </a:t>
            </a:r>
            <a:r>
              <a:rPr lang="en-US" baseline="0" dirty="0"/>
              <a:t>C#</a:t>
            </a:r>
            <a:r>
              <a:rPr lang="ru-RU" baseline="0" dirty="0"/>
              <a:t> можно записать следующую команду</a:t>
            </a:r>
          </a:p>
          <a:p>
            <a:pPr marL="0" indent="0">
              <a:buNone/>
            </a:pPr>
            <a:r>
              <a:rPr lang="en-US" dirty="0"/>
              <a:t>int sum = </a:t>
            </a:r>
            <a:r>
              <a:rPr lang="en-US" dirty="0" err="1"/>
              <a:t>arr.Where</a:t>
            </a:r>
            <a:r>
              <a:rPr lang="en-US" dirty="0"/>
              <a:t>(x =&gt; x &gt;</a:t>
            </a:r>
            <a:r>
              <a:rPr lang="ru-RU" baseline="0" dirty="0"/>
              <a:t> </a:t>
            </a:r>
            <a:r>
              <a:rPr lang="en-US" dirty="0"/>
              <a:t>10).Sum();</a:t>
            </a:r>
            <a:endParaRPr lang="ru-RU" dirty="0"/>
          </a:p>
          <a:p>
            <a:pPr marL="0" indent="0">
              <a:buNone/>
            </a:pPr>
            <a:r>
              <a:rPr lang="ru-RU" baseline="0" dirty="0"/>
              <a:t>Она из массива </a:t>
            </a:r>
            <a:r>
              <a:rPr lang="en-US" baseline="0" dirty="0" err="1"/>
              <a:t>arr</a:t>
            </a:r>
            <a:r>
              <a:rPr lang="en-US" baseline="0" dirty="0"/>
              <a:t> </a:t>
            </a:r>
            <a:r>
              <a:rPr lang="ru-RU" baseline="0" dirty="0"/>
              <a:t>сперва извлекает все элементы, большие 10, а потом суммирует их.</a:t>
            </a:r>
          </a:p>
          <a:p>
            <a:pPr marL="0" indent="0">
              <a:buNone/>
            </a:pPr>
            <a:r>
              <a:rPr lang="ru-RU" baseline="0" dirty="0"/>
              <a:t>Про парадигмы функционального, структурного, объектно-ориентированного программирования (ООП) будет подробнее на одной из последующих лекций:</a:t>
            </a:r>
          </a:p>
          <a:p>
            <a:pPr marL="0" indent="0">
              <a:buNone/>
            </a:pPr>
            <a:r>
              <a:rPr lang="ru-RU" b="1" baseline="0" dirty="0"/>
              <a:t>структурное программирование</a:t>
            </a:r>
            <a:r>
              <a:rPr lang="ru-RU" b="0" baseline="0" dirty="0"/>
              <a:t> – программирование с использованием таких структурных блоков как ветвление, циклов, функций</a:t>
            </a:r>
          </a:p>
          <a:p>
            <a:pPr marL="0" indent="0">
              <a:buNone/>
            </a:pPr>
            <a:r>
              <a:rPr lang="ru-RU" b="1" baseline="0" dirty="0"/>
              <a:t>ООП</a:t>
            </a:r>
            <a:r>
              <a:rPr lang="ru-RU" b="0" baseline="0" dirty="0"/>
              <a:t> – парадигма программирования на основе использования объектов.</a:t>
            </a:r>
          </a:p>
          <a:p>
            <a:pPr marL="0" indent="0">
              <a:buNone/>
            </a:pPr>
            <a:r>
              <a:rPr lang="ru-RU" b="1" baseline="0" dirty="0"/>
              <a:t>функциональное программирование </a:t>
            </a:r>
            <a:r>
              <a:rPr lang="ru-RU" b="0" baseline="0" dirty="0"/>
              <a:t>– парадигма использующая описание программы, как набора последовательно применяемых функций. Пример приведённый чуть выше для декларативного программирования также иллюстрирует и функциональный подход.</a:t>
            </a:r>
          </a:p>
          <a:p>
            <a:pPr marL="0" indent="0">
              <a:buNone/>
            </a:pPr>
            <a:r>
              <a:rPr lang="ru-RU" b="1" baseline="0" dirty="0"/>
              <a:t>3) </a:t>
            </a:r>
            <a:r>
              <a:rPr lang="ru-RU" baseline="0" dirty="0"/>
              <a:t>Про систему типов будет отдельная лекция с более подробными объяснениями.</a:t>
            </a:r>
          </a:p>
          <a:p>
            <a:pPr marL="0" indent="0">
              <a:buNone/>
            </a:pPr>
            <a:r>
              <a:rPr lang="ru-RU" b="1" baseline="0" dirty="0"/>
              <a:t>3.1) динамическая типизация</a:t>
            </a:r>
            <a:r>
              <a:rPr lang="ru-RU" baseline="0" dirty="0"/>
              <a:t> - проверка типов переменных осуществляется во время исполнения программы (</a:t>
            </a:r>
            <a:r>
              <a:rPr lang="en-US" baseline="0" dirty="0"/>
              <a:t>run-time</a:t>
            </a:r>
            <a:r>
              <a:rPr lang="ru-RU" baseline="0" dirty="0"/>
              <a:t>), это может понадобиться например если переменная может менять свой тип во время выполнения программы. Например:</a:t>
            </a:r>
          </a:p>
          <a:p>
            <a:pPr marL="0" indent="0">
              <a:buNone/>
            </a:pPr>
            <a:r>
              <a:rPr lang="en-US" baseline="0" dirty="0" err="1"/>
              <a:t>var</a:t>
            </a:r>
            <a:r>
              <a:rPr lang="en-US" baseline="0" dirty="0"/>
              <a:t> x = 3; </a:t>
            </a:r>
            <a:r>
              <a:rPr lang="ru-RU" baseline="0" dirty="0"/>
              <a:t>- объявили переменную и присвоили ей значение 3, её тип стал </a:t>
            </a:r>
            <a:r>
              <a:rPr lang="en-US" baseline="0" dirty="0"/>
              <a:t>integer</a:t>
            </a:r>
          </a:p>
          <a:p>
            <a:pPr marL="0" indent="0">
              <a:buNone/>
            </a:pPr>
            <a:r>
              <a:rPr lang="en-US" baseline="0" dirty="0"/>
              <a:t>x = "abc"; </a:t>
            </a:r>
            <a:r>
              <a:rPr lang="ru-RU" baseline="0" dirty="0"/>
              <a:t>- присвоили этой же переменной строковое значение, её тип поменялся на строковый.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1" baseline="0" dirty="0"/>
              <a:t>статическая типизация</a:t>
            </a:r>
            <a:r>
              <a:rPr lang="ru-RU" baseline="0" dirty="0"/>
              <a:t> - проверка типов переменных осуществляется во время компиляции программы (</a:t>
            </a:r>
            <a:r>
              <a:rPr lang="en-US" baseline="0" dirty="0"/>
              <a:t>compile-time</a:t>
            </a:r>
            <a:r>
              <a:rPr lang="ru-RU"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Первоначально </a:t>
            </a:r>
            <a:r>
              <a:rPr lang="en-US" baseline="0" dirty="0"/>
              <a:t>C</a:t>
            </a:r>
            <a:r>
              <a:rPr lang="ru-RU" baseline="0" dirty="0"/>
              <a:t>++</a:t>
            </a:r>
            <a:r>
              <a:rPr lang="en-US" baseline="0" dirty="0"/>
              <a:t> -</a:t>
            </a:r>
            <a:r>
              <a:rPr lang="ru-RU" baseline="0" dirty="0"/>
              <a:t> язык со статической типизацией, но в стандарте </a:t>
            </a:r>
            <a:r>
              <a:rPr lang="en-US" baseline="0" dirty="0"/>
              <a:t>C++17 </a:t>
            </a:r>
            <a:r>
              <a:rPr lang="ru-RU" baseline="0" dirty="0"/>
              <a:t>был добавлен тип позволяющий использовать при желании динамическую типизацию для некоторых переменных (</a:t>
            </a:r>
            <a:r>
              <a:rPr lang="en-US" baseline="0" dirty="0"/>
              <a:t>std::variant)</a:t>
            </a:r>
            <a:r>
              <a:rPr lang="ru-RU"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a:t>3.2)</a:t>
            </a:r>
            <a:r>
              <a:rPr lang="ru-RU" b="1" baseline="0" dirty="0"/>
              <a:t> </a:t>
            </a:r>
            <a:r>
              <a:rPr lang="ru-RU" b="1" baseline="0" dirty="0" err="1"/>
              <a:t>нетипизированные</a:t>
            </a:r>
            <a:r>
              <a:rPr lang="ru-RU" b="1" baseline="0" dirty="0"/>
              <a:t> языки программирования </a:t>
            </a:r>
            <a:r>
              <a:rPr lang="ru-RU" baseline="0" dirty="0"/>
              <a:t>– программа не знает какого типа данные лежат в какой ячейке, программист в каждой команде указывает, как интерпретировать данные к которым он обращается: как целое число, вещественное или как символ. В основном это низкоуровневые языки, например ассемблеры.</a:t>
            </a:r>
          </a:p>
          <a:p>
            <a:pPr marL="0" indent="0">
              <a:buNone/>
            </a:pPr>
            <a:r>
              <a:rPr lang="ru-RU" b="1" baseline="0" dirty="0"/>
              <a:t>слабая типизация</a:t>
            </a:r>
            <a:r>
              <a:rPr lang="ru-RU" b="0" baseline="0" dirty="0"/>
              <a:t> – язык программирования позволяет проводить операции над переменными разных типов</a:t>
            </a:r>
            <a:r>
              <a:rPr lang="en-US" b="0" baseline="0" dirty="0"/>
              <a:t>, </a:t>
            </a:r>
            <a:r>
              <a:rPr lang="ru-RU" b="0" baseline="0" dirty="0"/>
              <a:t>неявно осуществляя преобразование по смыслу, например при выполнении инструкции </a:t>
            </a:r>
          </a:p>
          <a:p>
            <a:pPr marL="0" indent="0">
              <a:buNone/>
            </a:pPr>
            <a:r>
              <a:rPr lang="en-US" b="0" baseline="0" dirty="0"/>
              <a:t>"Hello" + 5</a:t>
            </a:r>
            <a:endParaRPr lang="ru-RU" b="0" baseline="0" dirty="0"/>
          </a:p>
          <a:p>
            <a:pPr marL="0" indent="0">
              <a:buNone/>
            </a:pPr>
            <a:r>
              <a:rPr lang="ru-RU" b="0" baseline="0" dirty="0"/>
              <a:t>в </a:t>
            </a:r>
            <a:r>
              <a:rPr lang="en-US" b="0" baseline="0" dirty="0"/>
              <a:t>JavaScript</a:t>
            </a:r>
            <a:r>
              <a:rPr lang="ru-RU" b="0" baseline="0" dirty="0"/>
              <a:t> получится </a:t>
            </a:r>
            <a:r>
              <a:rPr lang="en-US" b="0" baseline="0" dirty="0"/>
              <a:t>"Hello5"</a:t>
            </a:r>
            <a:r>
              <a:rPr lang="ru-RU" b="0" baseline="0" dirty="0"/>
              <a:t>, поскольку число 5 будет преобразовано в строку.</a:t>
            </a:r>
          </a:p>
          <a:p>
            <a:pPr marL="0" indent="0">
              <a:buNone/>
            </a:pPr>
            <a:r>
              <a:rPr lang="ru-RU" b="0" baseline="0" dirty="0"/>
              <a:t>в </a:t>
            </a:r>
            <a:r>
              <a:rPr lang="ru-RU" b="1" baseline="0" dirty="0"/>
              <a:t>сильно типизированных </a:t>
            </a:r>
            <a:r>
              <a:rPr lang="ru-RU" b="0" baseline="0" dirty="0"/>
              <a:t>языках такие действия можно осуществлять только с операндами одного типа, иначе</a:t>
            </a:r>
            <a:br>
              <a:rPr lang="ru-RU" b="0" baseline="0" dirty="0"/>
            </a:br>
            <a:r>
              <a:rPr lang="ru-RU" b="0" baseline="0" dirty="0"/>
              <a:t>- генерируется ошибка и программа прекращает выполнение (если язык с динамической компиляцией)</a:t>
            </a:r>
            <a:br>
              <a:rPr lang="ru-RU" b="0" baseline="0" dirty="0"/>
            </a:br>
            <a:r>
              <a:rPr lang="ru-RU" b="0" baseline="0" dirty="0"/>
              <a:t>- или программа просто не компилируется (если язык со статической типизацией).</a:t>
            </a:r>
          </a:p>
          <a:p>
            <a:pPr marL="0" indent="0">
              <a:buNone/>
            </a:pPr>
            <a:r>
              <a:rPr lang="ru-RU" b="0" baseline="0" dirty="0"/>
              <a:t>Для сложения строки и числа (как в примере выше для языка </a:t>
            </a:r>
            <a:r>
              <a:rPr lang="en-US" b="0" baseline="0" dirty="0"/>
              <a:t>JavaScript</a:t>
            </a:r>
            <a:r>
              <a:rPr lang="ru-RU" b="0" baseline="0" dirty="0"/>
              <a:t>), надо явно преобразовать число в строку и потом выполнить объединение строк.</a:t>
            </a:r>
          </a:p>
          <a:p>
            <a:pPr marL="0" indent="0">
              <a:buNone/>
            </a:pPr>
            <a:r>
              <a:rPr lang="ru-RU" b="0" baseline="0" dirty="0"/>
              <a:t>В слабо типизированных языках получается меньше кода, ведь все действия по приведения переменных осуществляются автоматически неявно. В то же время в сильно типизированных языках программист всегда осознанно совершает все действия, что позволяет отслеживать ошибки ещё на стадии написания кода – такой код пишется дольше, но он содержит меньше ошибок. Поэтому в тех областях применения, где требуется надёжность программ (авиация, космонавтика, атомная энергетика, медицина) используются сильно типизированные языки с явной статической типизацией.</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 </a:t>
            </a:r>
            <a:r>
              <a:rPr lang="ru-RU" baseline="0" dirty="0"/>
              <a:t>находится где-то между сильно и слабой типизацией – некоторые преобразования осуществляются автоматически, некоторые с выдачей предупреждения при компиляции.</a:t>
            </a:r>
          </a:p>
          <a:p>
            <a:pPr marL="0" indent="0">
              <a:buNone/>
            </a:pPr>
            <a:r>
              <a:rPr lang="en-US" b="1" baseline="0" dirty="0"/>
              <a:t>3.3)</a:t>
            </a:r>
            <a:r>
              <a:rPr lang="ru-RU" b="1" baseline="0" dirty="0"/>
              <a:t> явно и неявно типизированные </a:t>
            </a:r>
            <a:r>
              <a:rPr lang="ru-RU" baseline="0" dirty="0"/>
              <a:t>– надо ли указывать программисту тип каждой переменной вручную или компилятор сам определит тип в зависимости от присваиваемого значения.</a:t>
            </a:r>
          </a:p>
          <a:p>
            <a:pPr marL="0" indent="0">
              <a:buNone/>
            </a:pPr>
            <a:r>
              <a:rPr lang="ru-RU" baseline="0" dirty="0"/>
              <a:t>Первоначально </a:t>
            </a:r>
            <a:r>
              <a:rPr lang="en-US" baseline="0" dirty="0"/>
              <a:t>C++ </a:t>
            </a:r>
            <a:r>
              <a:rPr lang="ru-RU" baseline="0" dirty="0"/>
              <a:t>был явно типизированным, но начиная со стандарта </a:t>
            </a:r>
            <a:r>
              <a:rPr lang="en-US" baseline="0" dirty="0"/>
              <a:t>C++11 </a:t>
            </a:r>
            <a:r>
              <a:rPr lang="ru-RU" baseline="0" dirty="0"/>
              <a:t>появилась возможность использовать неявную типизацию (ключевое слово </a:t>
            </a:r>
            <a:r>
              <a:rPr lang="en-US" baseline="0" dirty="0"/>
              <a:t>auto)</a:t>
            </a:r>
            <a:r>
              <a:rPr lang="ru-RU" baseline="0" dirty="0"/>
              <a:t>.</a:t>
            </a:r>
          </a:p>
          <a:p>
            <a:pPr marL="0" indent="0">
              <a:buNone/>
            </a:pPr>
            <a:r>
              <a:rPr lang="ru-RU" dirty="0"/>
              <a:t>Замечание:</a:t>
            </a:r>
            <a:r>
              <a:rPr lang="ru-RU" baseline="0" dirty="0"/>
              <a:t> а</a:t>
            </a:r>
            <a:r>
              <a:rPr lang="ru-RU" dirty="0"/>
              <a:t>ссемблеров существует</a:t>
            </a:r>
            <a:r>
              <a:rPr lang="ru-RU" baseline="0" dirty="0"/>
              <a:t> много – для каждого семейства процессоров своя система регистров и команд и совершенно другой ассемблер.</a:t>
            </a:r>
          </a:p>
          <a:p>
            <a:pPr marL="0" indent="0">
              <a:buNone/>
            </a:pPr>
            <a:r>
              <a:rPr lang="ru-RU" baseline="0" dirty="0"/>
              <a:t>4) </a:t>
            </a:r>
            <a:r>
              <a:rPr lang="ru-RU" b="1" baseline="0" dirty="0"/>
              <a:t>По уровню абстракции</a:t>
            </a:r>
            <a:r>
              <a:rPr lang="ru-RU" baseline="0" dirty="0"/>
              <a:t> – см. на следующем слайде.</a:t>
            </a:r>
          </a:p>
          <a:p>
            <a:pPr marL="0" indent="0">
              <a:buNone/>
            </a:pPr>
            <a:r>
              <a:rPr lang="ru-RU" baseline="0" dirty="0"/>
              <a:t>5) </a:t>
            </a:r>
            <a:r>
              <a:rPr lang="ru-RU" b="1" baseline="0" dirty="0"/>
              <a:t>По поколению </a:t>
            </a:r>
            <a:r>
              <a:rPr lang="ru-RU" baseline="0" dirty="0"/>
              <a:t>– см. на слайде через один.</a:t>
            </a:r>
            <a:endParaRPr lang="ru-RU" dirty="0"/>
          </a:p>
        </p:txBody>
      </p:sp>
      <p:sp>
        <p:nvSpPr>
          <p:cNvPr id="4" name="Номер слайда 3"/>
          <p:cNvSpPr>
            <a:spLocks noGrp="1"/>
          </p:cNvSpPr>
          <p:nvPr>
            <p:ph type="sldNum" sz="quarter" idx="10"/>
          </p:nvPr>
        </p:nvSpPr>
        <p:spPr/>
        <p:txBody>
          <a:bodyPr/>
          <a:lstStyle/>
          <a:p>
            <a:fld id="{2E08C350-4DE1-4956-942B-64CFE5E0D8AA}" type="slidenum">
              <a:rPr lang="ru-RU" smtClean="0"/>
              <a:t>5</a:t>
            </a:fld>
            <a:endParaRPr lang="ru-RU"/>
          </a:p>
        </p:txBody>
      </p:sp>
    </p:spTree>
    <p:extLst>
      <p:ext uri="{BB962C8B-B14F-4D97-AF65-F5344CB8AC3E}">
        <p14:creationId xmlns:p14="http://schemas.microsoft.com/office/powerpoint/2010/main" val="371487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программирования на </a:t>
            </a:r>
            <a:r>
              <a:rPr lang="ru-RU" b="1" dirty="0"/>
              <a:t>низко</a:t>
            </a:r>
            <a:r>
              <a:rPr lang="ru-RU" b="1" baseline="0" dirty="0"/>
              <a:t> уровневых языках программирования</a:t>
            </a:r>
            <a:r>
              <a:rPr lang="ru-RU" baseline="0" dirty="0"/>
              <a:t> нужно знать и учитывать все нюансы конкретного процессора, на котором будет исполнятся программа. Деталей много, и при переходе на другой процессор может потребоваться полностью переписывать программу. Однако именно это знание позволяет выжать максимум из "железа". (в поисковике смотреть "</a:t>
            </a:r>
            <a:r>
              <a:rPr lang="en-US" baseline="0" dirty="0"/>
              <a:t>Darkness Lay Your Eyes Upon Me</a:t>
            </a:r>
            <a:r>
              <a:rPr lang="ru-RU" baseline="0" dirty="0"/>
              <a:t>" – пример </a:t>
            </a:r>
            <a:r>
              <a:rPr lang="en-US" baseline="0" dirty="0"/>
              <a:t>64K intro </a:t>
            </a:r>
            <a:r>
              <a:rPr lang="ru-RU" baseline="0" dirty="0"/>
              <a:t>программы, у которой исполняемый файл занимает около </a:t>
            </a:r>
            <a:r>
              <a:rPr lang="en-US" baseline="0" dirty="0"/>
              <a:t>64</a:t>
            </a:r>
            <a:r>
              <a:rPr lang="ru-RU" baseline="0" dirty="0"/>
              <a:t>Кб).</a:t>
            </a:r>
          </a:p>
          <a:p>
            <a:r>
              <a:rPr lang="ru-RU" baseline="0" dirty="0"/>
              <a:t>И сравните с программой </a:t>
            </a:r>
            <a:r>
              <a:rPr lang="en-US" baseline="0" dirty="0" err="1"/>
              <a:t>Vyber</a:t>
            </a:r>
            <a:r>
              <a:rPr lang="en-US" baseline="0" dirty="0"/>
              <a:t>, </a:t>
            </a:r>
            <a:r>
              <a:rPr lang="ru-RU" baseline="0" dirty="0"/>
              <a:t>которая занимает на диске 300 М</a:t>
            </a:r>
            <a:r>
              <a:rPr lang="en-US" baseline="0" dirty="0" err="1"/>
              <a:t>iB.</a:t>
            </a:r>
            <a:endParaRPr lang="ru-RU" baseline="0" dirty="0"/>
          </a:p>
          <a:p>
            <a:r>
              <a:rPr lang="ru-RU" b="1" baseline="0" dirty="0"/>
              <a:t>Высокоуровневые языки </a:t>
            </a:r>
            <a:r>
              <a:rPr lang="ru-RU" baseline="0" dirty="0"/>
              <a:t>позволяют наоборот абстрагироваться и не думать о конкретном процессоре.</a:t>
            </a:r>
          </a:p>
          <a:p>
            <a:r>
              <a:rPr lang="ru-RU" baseline="0" dirty="0"/>
              <a:t>Плюсы таких языков:</a:t>
            </a:r>
          </a:p>
          <a:p>
            <a:pPr marL="171450" indent="-171450">
              <a:buFontTx/>
              <a:buChar char="-"/>
            </a:pPr>
            <a:r>
              <a:rPr lang="ru-RU" baseline="0" dirty="0"/>
              <a:t>программировать получается проще, поскольку нужно учитывать меньше нюансов.</a:t>
            </a:r>
          </a:p>
          <a:p>
            <a:pPr marL="171450" indent="-171450">
              <a:buFontTx/>
              <a:buChar char="-"/>
            </a:pPr>
            <a:r>
              <a:rPr lang="ru-RU" baseline="0" dirty="0"/>
              <a:t>программа написанная для одного процессора может быть скомпилирована для множества других без изменения исходного кода.</a:t>
            </a:r>
          </a:p>
          <a:p>
            <a:pPr marL="171450" indent="-171450">
              <a:buFontTx/>
              <a:buChar char="-"/>
            </a:pPr>
            <a:r>
              <a:rPr lang="ru-RU" baseline="0" dirty="0"/>
              <a:t>программы получаются более гибкими: внесение новой функциональности в программу получается проще и быстрее.</a:t>
            </a:r>
          </a:p>
          <a:p>
            <a:pPr marL="0" indent="0">
              <a:buFontTx/>
              <a:buNone/>
            </a:pPr>
            <a:r>
              <a:rPr lang="ru-RU" baseline="0" dirty="0"/>
              <a:t>Минусы:</a:t>
            </a:r>
          </a:p>
          <a:p>
            <a:pPr marL="171450" indent="-171450">
              <a:buFontTx/>
              <a:buChar char="-"/>
            </a:pPr>
            <a:r>
              <a:rPr lang="ru-RU" baseline="0" dirty="0"/>
              <a:t>больший размер исполняемого файла (существенно).</a:t>
            </a:r>
          </a:p>
          <a:p>
            <a:pPr marL="171450" indent="-171450">
              <a:buFontTx/>
              <a:buChar char="-"/>
            </a:pPr>
            <a:r>
              <a:rPr lang="ru-RU" baseline="0" dirty="0"/>
              <a:t>ниже быстродействие программы (не столь существенно, если есть хороший компилятор).</a:t>
            </a:r>
          </a:p>
          <a:p>
            <a:pPr marL="0" indent="0">
              <a:buFontTx/>
              <a:buNone/>
            </a:pPr>
            <a:endParaRPr lang="ru-RU" baseline="0" dirty="0"/>
          </a:p>
          <a:p>
            <a:pPr marL="0" indent="0">
              <a:buFontTx/>
              <a:buNone/>
            </a:pPr>
            <a:r>
              <a:rPr lang="ru-RU" baseline="0" dirty="0"/>
              <a:t>С++ находится посредине. На нём можно писать программы без учёта особенностей аппаратного обеспечений, но зная эти особенности можно делать программы быстрее и компактнее.</a:t>
            </a:r>
            <a:br>
              <a:rPr lang="ru-RU" baseline="0" dirty="0"/>
            </a:br>
            <a:r>
              <a:rPr lang="ru-RU" baseline="0" dirty="0"/>
              <a:t>Вообще использовать термины </a:t>
            </a:r>
            <a:r>
              <a:rPr lang="en-US" baseline="0" dirty="0"/>
              <a:t>"</a:t>
            </a:r>
            <a:r>
              <a:rPr lang="ru-RU" baseline="0" dirty="0"/>
              <a:t>язык высокого уровня</a:t>
            </a:r>
            <a:r>
              <a:rPr lang="en-US" baseline="0" dirty="0"/>
              <a:t>"</a:t>
            </a:r>
            <a:r>
              <a:rPr lang="ru-RU" baseline="0" dirty="0"/>
              <a:t> и "язык низкого уровня" можно только относительно: "язык С++ более высокоуровневый, чем ассемблер</a:t>
            </a:r>
            <a:r>
              <a:rPr lang="en-US" baseline="0" dirty="0"/>
              <a:t> </a:t>
            </a:r>
            <a:r>
              <a:rPr lang="ru-RU" baseline="0" dirty="0"/>
              <a:t>и более низкоуровневый, чем </a:t>
            </a:r>
            <a:r>
              <a:rPr lang="en-US" baseline="0" dirty="0"/>
              <a:t>Python".</a:t>
            </a:r>
            <a:endParaRPr lang="ru-RU" baseline="0" dirty="0"/>
          </a:p>
        </p:txBody>
      </p:sp>
      <p:sp>
        <p:nvSpPr>
          <p:cNvPr id="4" name="Номер слайда 3"/>
          <p:cNvSpPr>
            <a:spLocks noGrp="1"/>
          </p:cNvSpPr>
          <p:nvPr>
            <p:ph type="sldNum" sz="quarter" idx="10"/>
          </p:nvPr>
        </p:nvSpPr>
        <p:spPr/>
        <p:txBody>
          <a:bodyPr/>
          <a:lstStyle/>
          <a:p>
            <a:fld id="{2E08C350-4DE1-4956-942B-64CFE5E0D8AA}" type="slidenum">
              <a:rPr lang="ru-RU" smtClean="0"/>
              <a:t>6</a:t>
            </a:fld>
            <a:endParaRPr lang="ru-RU"/>
          </a:p>
        </p:txBody>
      </p:sp>
    </p:spTree>
    <p:extLst>
      <p:ext uri="{BB962C8B-B14F-4D97-AF65-F5344CB8AC3E}">
        <p14:creationId xmlns:p14="http://schemas.microsoft.com/office/powerpoint/2010/main" val="2369992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a:t>До языков программирования можно выделить программирование на машинных кодах.</a:t>
            </a:r>
          </a:p>
          <a:p>
            <a:r>
              <a:rPr lang="ru-RU" b="0" dirty="0"/>
              <a:t>Далее можно указать ассемблер – одна строка = одна машинная инструкция.</a:t>
            </a:r>
          </a:p>
          <a:p>
            <a:r>
              <a:rPr lang="ru-RU" b="0" dirty="0"/>
              <a:t>А после ассемблера уже пошли поколения языков программирования.</a:t>
            </a:r>
          </a:p>
          <a:p>
            <a:endParaRPr lang="ru-RU" b="0" dirty="0"/>
          </a:p>
          <a:p>
            <a:r>
              <a:rPr lang="ru-RU" b="0" dirty="0"/>
              <a:t>Языки первого поколения использовались</a:t>
            </a:r>
            <a:r>
              <a:rPr lang="ru-RU" b="0" baseline="0" dirty="0"/>
              <a:t> для математических расчётов и математического моделирования.</a:t>
            </a:r>
            <a:br>
              <a:rPr lang="ru-RU" b="0" baseline="0" dirty="0"/>
            </a:br>
            <a:r>
              <a:rPr lang="ru-RU" b="0" baseline="0" dirty="0"/>
              <a:t>В них не нужно было писать машинные инструкции, они понимали математические формулы.</a:t>
            </a:r>
          </a:p>
          <a:p>
            <a:r>
              <a:rPr lang="ru-RU" b="0" baseline="0" dirty="0"/>
              <a:t>Подпрограммы были, но для передачи параметров использовались только глобальные переменные.</a:t>
            </a:r>
          </a:p>
          <a:p>
            <a:endParaRPr lang="ru-RU" b="0" baseline="0" dirty="0"/>
          </a:p>
          <a:p>
            <a:r>
              <a:rPr lang="ru-RU" b="0" dirty="0"/>
              <a:t>Языки программирования второго поколения перенесли акцент на алгоритмические абстракции: появились подпрограммы с нормальной передачей параметров, однако всё ещё работать с кашей из подпрограмм было неудобно: невозможно было создавать большие программы.</a:t>
            </a:r>
            <a:endParaRPr lang="en-US" b="0" dirty="0"/>
          </a:p>
        </p:txBody>
      </p:sp>
      <p:sp>
        <p:nvSpPr>
          <p:cNvPr id="4" name="Номер слайда 3"/>
          <p:cNvSpPr>
            <a:spLocks noGrp="1"/>
          </p:cNvSpPr>
          <p:nvPr>
            <p:ph type="sldNum" sz="quarter" idx="10"/>
          </p:nvPr>
        </p:nvSpPr>
        <p:spPr/>
        <p:txBody>
          <a:bodyPr/>
          <a:lstStyle/>
          <a:p>
            <a:fld id="{2E08C350-4DE1-4956-942B-64CFE5E0D8AA}" type="slidenum">
              <a:rPr lang="ru-RU" smtClean="0"/>
              <a:t>7</a:t>
            </a:fld>
            <a:endParaRPr lang="ru-RU"/>
          </a:p>
        </p:txBody>
      </p:sp>
    </p:spTree>
    <p:extLst>
      <p:ext uri="{BB962C8B-B14F-4D97-AF65-F5344CB8AC3E}">
        <p14:creationId xmlns:p14="http://schemas.microsoft.com/office/powerpoint/2010/main" val="3267790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a:t>Языки третьего поколения, такие как ALGOL-68 и </a:t>
            </a:r>
            <a:r>
              <a:rPr lang="ru-RU" b="0" dirty="0" err="1"/>
              <a:t>Pascal</a:t>
            </a:r>
            <a:r>
              <a:rPr lang="ru-RU" b="0" dirty="0"/>
              <a:t>, поддерживают абстракцию данных.</a:t>
            </a:r>
          </a:p>
          <a:p>
            <a:r>
              <a:rPr lang="ru-RU" b="0" dirty="0"/>
              <a:t>Теперь разработчики получили возможность описывать свои собственные виды данных (т.е. создавать пользовательские типы).</a:t>
            </a:r>
          </a:p>
          <a:p>
            <a:endParaRPr lang="ru-RU" b="0" dirty="0"/>
          </a:p>
          <a:p>
            <a:r>
              <a:rPr lang="ru-RU" b="0" dirty="0"/>
              <a:t>1970-е годы ознаменовались бурным всплеском активности в области разработки языков программирования. В результате было создано несколько тысяч разных языков программирования и их вариантов. Со временем необходимость разрабатывать все более крупные программы сделала очевидной неадекватность старых языков. Многие механизмы новых языков программирования разрабатывались именно для того, чтобы преодолеть эти ограничения. Лишь немногие из этих языков прошли проверку временем (вы когда-нибудь видели современный учебник по языкам </a:t>
            </a:r>
            <a:r>
              <a:rPr lang="ru-RU" b="0" dirty="0" err="1"/>
              <a:t>Fred</a:t>
            </a:r>
            <a:r>
              <a:rPr lang="ru-RU" b="0" dirty="0"/>
              <a:t>, </a:t>
            </a:r>
            <a:r>
              <a:rPr lang="ru-RU" b="0" dirty="0" err="1"/>
              <a:t>Chaos</a:t>
            </a:r>
            <a:r>
              <a:rPr lang="ru-RU" b="0" dirty="0"/>
              <a:t> или </a:t>
            </a:r>
            <a:r>
              <a:rPr lang="ru-RU" b="0" dirty="0" err="1"/>
              <a:t>Tranquil</a:t>
            </a:r>
            <a:r>
              <a:rPr lang="ru-RU" b="0" dirty="0"/>
              <a:t>?). Однако многие из концепций, воплощенных в этих языках, были внедрены в новых версиях более ранних языков. </a:t>
            </a:r>
          </a:p>
          <a:p>
            <a:endParaRPr lang="en-US" b="0" dirty="0"/>
          </a:p>
        </p:txBody>
      </p:sp>
      <p:sp>
        <p:nvSpPr>
          <p:cNvPr id="4" name="Номер слайда 3"/>
          <p:cNvSpPr>
            <a:spLocks noGrp="1"/>
          </p:cNvSpPr>
          <p:nvPr>
            <p:ph type="sldNum" sz="quarter" idx="10"/>
          </p:nvPr>
        </p:nvSpPr>
        <p:spPr/>
        <p:txBody>
          <a:bodyPr/>
          <a:lstStyle/>
          <a:p>
            <a:fld id="{2E08C350-4DE1-4956-942B-64CFE5E0D8AA}" type="slidenum">
              <a:rPr lang="ru-RU" smtClean="0"/>
              <a:t>8</a:t>
            </a:fld>
            <a:endParaRPr lang="ru-RU"/>
          </a:p>
        </p:txBody>
      </p:sp>
    </p:spTree>
    <p:extLst>
      <p:ext uri="{BB962C8B-B14F-4D97-AF65-F5344CB8AC3E}">
        <p14:creationId xmlns:p14="http://schemas.microsoft.com/office/powerpoint/2010/main" val="2822624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dirty="0"/>
              <a:t>Объектно-ориентированное программирование мы будем проходить весь второй семестр. ООП</a:t>
            </a:r>
            <a:r>
              <a:rPr lang="ru-RU" b="0" baseline="0" dirty="0"/>
              <a:t> позволяет создавать поистине огромные программы, создаваемые огромными коллективами разработчиков и не потонуть в сложности. Используют главный принцип борьбы со сложностью - принцип "разделяй и властвуй".</a:t>
            </a:r>
            <a:endParaRPr lang="ru-RU" b="0" dirty="0"/>
          </a:p>
        </p:txBody>
      </p:sp>
      <p:sp>
        <p:nvSpPr>
          <p:cNvPr id="4" name="Номер слайда 3"/>
          <p:cNvSpPr>
            <a:spLocks noGrp="1"/>
          </p:cNvSpPr>
          <p:nvPr>
            <p:ph type="sldNum" sz="quarter" idx="10"/>
          </p:nvPr>
        </p:nvSpPr>
        <p:spPr/>
        <p:txBody>
          <a:bodyPr/>
          <a:lstStyle/>
          <a:p>
            <a:fld id="{2E08C350-4DE1-4956-942B-64CFE5E0D8AA}" type="slidenum">
              <a:rPr lang="ru-RU" smtClean="0"/>
              <a:t>9</a:t>
            </a:fld>
            <a:endParaRPr lang="ru-RU"/>
          </a:p>
        </p:txBody>
      </p:sp>
    </p:spTree>
    <p:extLst>
      <p:ext uri="{BB962C8B-B14F-4D97-AF65-F5344CB8AC3E}">
        <p14:creationId xmlns:p14="http://schemas.microsoft.com/office/powerpoint/2010/main" val="41829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Идея из конца 80 годов, но в учебниках пишут поэтому упоминаю. Предназначены для написания программ людьми далёкими от программирования.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Раз уж пятое поколение не состоялось, наверное сейчас переосмысливая, надо добавить пятое поколение – параллельные языки программирования. То есть языки программирования, которые позволяют описывать программу автоматически </a:t>
            </a:r>
            <a:r>
              <a:rPr lang="ru-RU" baseline="0" dirty="0" err="1"/>
              <a:t>задействующую</a:t>
            </a:r>
            <a:r>
              <a:rPr lang="ru-RU" baseline="0" dirty="0"/>
              <a:t> все имеющиеся ядра процессора и/или видеокарты. И как вы понимаете в язык </a:t>
            </a:r>
            <a:r>
              <a:rPr lang="en-US" baseline="0" dirty="0"/>
              <a:t>C++ </a:t>
            </a:r>
            <a:r>
              <a:rPr lang="ru-RU" baseline="0" dirty="0"/>
              <a:t>были добавлены параллельные алгоритмы в стандарте </a:t>
            </a:r>
            <a:r>
              <a:rPr lang="en-US" baseline="0" dirty="0"/>
              <a:t>C++17.</a:t>
            </a:r>
            <a:r>
              <a:rPr lang="ru-RU" baseline="0" dirty="0"/>
              <a:t> Их немного, но это уже движение в сторону того, чтобы язык С</a:t>
            </a:r>
            <a:r>
              <a:rPr lang="en-US" baseline="0" dirty="0"/>
              <a:t>++ </a:t>
            </a:r>
            <a:r>
              <a:rPr lang="ru-RU" baseline="0" dirty="0"/>
              <a:t>поддерживал и эту парадигму программирования.</a:t>
            </a:r>
          </a:p>
          <a:p>
            <a:endParaRPr lang="ru-RU" baseline="0" dirty="0"/>
          </a:p>
          <a:p>
            <a:r>
              <a:rPr lang="ru-RU" baseline="0" dirty="0"/>
              <a:t>Все приведенные выше "классификации" языков программирования приведены для понимания, чем могут отличаться разные языки. Они все условны, и чаще всего языки не относятся к одному типу однозначно. Более того в процессе развития в языки добавляют новые элементы так что язык начинает относится как бы к двум противоположным классам:</a:t>
            </a:r>
          </a:p>
          <a:p>
            <a:pPr marL="171450" indent="-171450">
              <a:buFontTx/>
              <a:buChar char="-"/>
            </a:pPr>
            <a:r>
              <a:rPr lang="ru-RU" baseline="0" dirty="0"/>
              <a:t>интерпретируемые и компилируемые языки: для каждого компилируемого языка можно написать интерпретатор и наоборот,</a:t>
            </a:r>
          </a:p>
          <a:p>
            <a:pPr marL="171450" indent="-171450">
              <a:buFontTx/>
              <a:buChar char="-"/>
            </a:pPr>
            <a:r>
              <a:rPr lang="ru-RU" baseline="0" dirty="0"/>
              <a:t>В С++11 была добавлена возможность использовать неявную типизацию (</a:t>
            </a:r>
            <a:r>
              <a:rPr lang="en-US" baseline="0" dirty="0"/>
              <a:t>auto </a:t>
            </a:r>
            <a:r>
              <a:rPr lang="ru-RU" baseline="0" dirty="0"/>
              <a:t>при объявлении переменных), хотя изначально язык был явно типизируемым.</a:t>
            </a:r>
          </a:p>
          <a:p>
            <a:pPr marL="171450" indent="-171450">
              <a:buFontTx/>
              <a:buChar char="-"/>
            </a:pPr>
            <a:r>
              <a:rPr lang="ru-RU" baseline="0" dirty="0"/>
              <a:t>Аналогично с введением лямбда функций С++ стал поддерживать функциональную парадигму, хотя изначально создавался в русле структурного программирования (объектно-ориентированное программирование является развитием структурного программирования).</a:t>
            </a:r>
          </a:p>
          <a:p>
            <a:endParaRPr lang="en-US" b="0" dirty="0"/>
          </a:p>
        </p:txBody>
      </p:sp>
      <p:sp>
        <p:nvSpPr>
          <p:cNvPr id="4" name="Номер слайда 3"/>
          <p:cNvSpPr>
            <a:spLocks noGrp="1"/>
          </p:cNvSpPr>
          <p:nvPr>
            <p:ph type="sldNum" sz="quarter" idx="10"/>
          </p:nvPr>
        </p:nvSpPr>
        <p:spPr/>
        <p:txBody>
          <a:bodyPr/>
          <a:lstStyle/>
          <a:p>
            <a:fld id="{2E08C350-4DE1-4956-942B-64CFE5E0D8AA}" type="slidenum">
              <a:rPr lang="ru-RU" smtClean="0"/>
              <a:t>10</a:t>
            </a:fld>
            <a:endParaRPr lang="ru-RU"/>
          </a:p>
        </p:txBody>
      </p:sp>
    </p:spTree>
    <p:extLst>
      <p:ext uri="{BB962C8B-B14F-4D97-AF65-F5344CB8AC3E}">
        <p14:creationId xmlns:p14="http://schemas.microsoft.com/office/powerpoint/2010/main" val="201316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825038" y="4455621"/>
            <a:ext cx="7543800" cy="413158"/>
          </a:xfrm>
        </p:spPr>
        <p:txBody>
          <a:bodyPr lIns="91440" rIns="91440">
            <a:normAutofit/>
          </a:bodyPr>
          <a:lstStyle>
            <a:lvl1pPr marL="0" indent="0" algn="l">
              <a:buNone/>
              <a:tabLst>
                <a:tab pos="0" algn="l"/>
                <a:tab pos="7380000" algn="r"/>
              </a:tabLst>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dirty="0"/>
              <a:t>Образец подзаголовка</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Номер слайда 12"/>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5"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360189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Номер слайда 8"/>
          <p:cNvSpPr>
            <a:spLocks noGrp="1"/>
          </p:cNvSpPr>
          <p:nvPr>
            <p:ph type="sldNum" sz="quarter" idx="12"/>
          </p:nvPr>
        </p:nvSpPr>
        <p:spPr>
          <a:xfrm>
            <a:off x="7425344" y="6459786"/>
            <a:ext cx="984019" cy="365125"/>
          </a:xfrm>
          <a:prstGeom prst="rect">
            <a:avLst/>
          </a:prstGeom>
        </p:spPr>
        <p:txBody>
          <a:bodyPr/>
          <a:lstStyle>
            <a:lvl1pPr>
              <a:defRPr sz="2000"/>
            </a:lvl1pPr>
          </a:lstStyle>
          <a:p>
            <a:fld id="{4FAB73BC-B049-4115-A692-8D63A059BFB8}" type="slidenum">
              <a:rPr lang="en-US" smtClean="0"/>
              <a:pPr/>
              <a:t>‹#›</a:t>
            </a:fld>
            <a:endParaRPr lang="en-US"/>
          </a:p>
        </p:txBody>
      </p:sp>
      <p:sp>
        <p:nvSpPr>
          <p:cNvPr id="10"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2"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374425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олько текст">
    <p:spTree>
      <p:nvGrpSpPr>
        <p:cNvPr id="1" name=""/>
        <p:cNvGrpSpPr/>
        <p:nvPr/>
      </p:nvGrpSpPr>
      <p:grpSpPr>
        <a:xfrm>
          <a:off x="0" y="0"/>
          <a:ext cx="0" cy="0"/>
          <a:chOff x="0" y="0"/>
          <a:chExt cx="0" cy="0"/>
        </a:xfrm>
      </p:grpSpPr>
      <p:sp>
        <p:nvSpPr>
          <p:cNvPr id="6" name="Content Placeholder 2"/>
          <p:cNvSpPr>
            <a:spLocks noGrp="1"/>
          </p:cNvSpPr>
          <p:nvPr>
            <p:ph idx="1"/>
          </p:nvPr>
        </p:nvSpPr>
        <p:spPr>
          <a:xfrm>
            <a:off x="822959" y="513347"/>
            <a:ext cx="7543801" cy="546233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Номер слайда 7"/>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1"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19032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Номер слайда 11"/>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3"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5"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354328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Номер слайда 9"/>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1"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3"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04344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22960" y="2582335"/>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63440" y="2582334"/>
            <a:ext cx="3703320" cy="32867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Номер слайда 11"/>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13" name="Date Placeholder 3"/>
          <p:cNvSpPr>
            <a:spLocks noGrp="1"/>
          </p:cNvSpPr>
          <p:nvPr>
            <p:ph type="dt" sz="half" idx="13"/>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5" name="Footer Placeholder 4"/>
          <p:cNvSpPr>
            <a:spLocks noGrp="1"/>
          </p:cNvSpPr>
          <p:nvPr>
            <p:ph type="ftr" sz="quarter" idx="14"/>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21885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8" name="Номер слайда 7"/>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1"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06455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Номер слайда 3"/>
          <p:cNvSpPr>
            <a:spLocks noGrp="1"/>
          </p:cNvSpPr>
          <p:nvPr>
            <p:ph type="sldNum" sz="quarter" idx="12"/>
          </p:nvPr>
        </p:nvSpPr>
        <p:spPr>
          <a:xfrm>
            <a:off x="7425344" y="6459786"/>
            <a:ext cx="984019" cy="365125"/>
          </a:xfrm>
          <a:prstGeom prst="rect">
            <a:avLst/>
          </a:prstGeom>
        </p:spPr>
        <p:txBody>
          <a:bodyPr/>
          <a:lstStyle/>
          <a:p>
            <a:fld id="{4FAB73BC-B049-4115-A692-8D63A059BFB8}" type="slidenum">
              <a:rPr lang="en-US" smtClean="0"/>
              <a:pPr/>
              <a:t>‹#›</a:t>
            </a:fld>
            <a:endParaRPr lang="en-US"/>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8"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285933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11"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2"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2000" baseline="0">
                <a:solidFill>
                  <a:srgbClr val="FFFFFF"/>
                </a:solidFill>
              </a:defRPr>
            </a:lvl1pPr>
          </a:lstStyle>
          <a:p>
            <a:fld id="{4FAB73BC-B049-4115-A692-8D63A059BFB8}" type="slidenum">
              <a:rPr lang="en-US" smtClean="0"/>
              <a:pPr/>
              <a:t>‹#›</a:t>
            </a:fld>
            <a:endParaRPr lang="en-US" dirty="0"/>
          </a:p>
        </p:txBody>
      </p:sp>
      <p:sp>
        <p:nvSpPr>
          <p:cNvPr id="13" name="Footer Placeholder 4"/>
          <p:cNvSpPr>
            <a:spLocks noGrp="1"/>
          </p:cNvSpPr>
          <p:nvPr>
            <p:ph type="ftr" sz="quarter" idx="3"/>
          </p:nvPr>
        </p:nvSpPr>
        <p:spPr>
          <a:xfrm>
            <a:off x="2764640" y="6381328"/>
            <a:ext cx="3764498" cy="443583"/>
          </a:xfrm>
          <a:prstGeom prst="rect">
            <a:avLst/>
          </a:prstGeom>
        </p:spPr>
        <p:txBody>
          <a:bodyPr vert="horz" lIns="91440" tIns="45720" rIns="91440" bIns="45720" rtlCol="0" anchor="ctr"/>
          <a:lstStyle>
            <a:lvl1pPr algn="ctr">
              <a:defRPr sz="1600" cap="all" baseline="0">
                <a:solidFill>
                  <a:srgbClr val="FFFFFF"/>
                </a:solidFill>
              </a:defRPr>
            </a:lvl1pPr>
          </a:lstStyle>
          <a:p>
            <a:r>
              <a:rPr lang="ru-RU" dirty="0"/>
              <a:t>ОСНОВЫ </a:t>
            </a:r>
            <a:r>
              <a:rPr lang="ru-RU" dirty="0" err="1"/>
              <a:t>ПРОГРаммирования</a:t>
            </a:r>
            <a:endParaRPr lang="ru-RU" dirty="0"/>
          </a:p>
        </p:txBody>
      </p:sp>
    </p:spTree>
    <p:extLst>
      <p:ext uri="{BB962C8B-B14F-4D97-AF65-F5344CB8AC3E}">
        <p14:creationId xmlns:p14="http://schemas.microsoft.com/office/powerpoint/2010/main" val="1093819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74" r:id="rId3"/>
    <p:sldLayoutId id="2147483664" r:id="rId4"/>
    <p:sldLayoutId id="2147483665" r:id="rId5"/>
    <p:sldLayoutId id="2147483666" r:id="rId6"/>
    <p:sldLayoutId id="2147483667" r:id="rId7"/>
    <p:sldLayoutId id="2147483668" r:id="rId8"/>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1</a:t>
            </a:fld>
            <a:endParaRPr lang="en-US" dirty="0"/>
          </a:p>
        </p:txBody>
      </p:sp>
      <p:sp>
        <p:nvSpPr>
          <p:cNvPr id="7" name="Прямоугольник 6"/>
          <p:cNvSpPr/>
          <p:nvPr/>
        </p:nvSpPr>
        <p:spPr>
          <a:xfrm>
            <a:off x="607222" y="296652"/>
            <a:ext cx="8536778" cy="6135719"/>
          </a:xfrm>
          <a:prstGeom prst="rect">
            <a:avLst/>
          </a:prstGeom>
          <a:noFill/>
        </p:spPr>
        <p:txBody>
          <a:bodyPr wrap="square">
            <a:spAutoFit/>
          </a:bodyPr>
          <a:lstStyle/>
          <a:p>
            <a:pPr marL="342900" indent="-342900">
              <a:lnSpc>
                <a:spcPct val="107000"/>
              </a:lnSpc>
              <a:spcAft>
                <a:spcPts val="0"/>
              </a:spcAft>
              <a:buFont typeface="Wingdings" panose="05000000000000000000" pitchFamily="2" charset="2"/>
              <a:buChar char="ü"/>
            </a:pPr>
            <a:r>
              <a:rPr lang="ru-RU" b="1" dirty="0">
                <a:solidFill>
                  <a:schemeClr val="bg1">
                    <a:lumMod val="65000"/>
                  </a:schemeClr>
                </a:solidFill>
                <a:ea typeface="Calibri" panose="020F0502020204030204" pitchFamily="34" charset="0"/>
                <a:cs typeface="Times New Roman" panose="02020603050405020304" pitchFamily="18" charset="0"/>
              </a:rPr>
              <a:t>Раздел 1. Компьютеры и информация</a:t>
            </a:r>
            <a:endParaRPr lang="en-US" b="1" dirty="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a:solidFill>
                  <a:schemeClr val="bg1">
                    <a:lumMod val="65000"/>
                  </a:schemeClr>
                </a:solidFill>
                <a:ea typeface="Calibri" panose="020F0502020204030204" pitchFamily="34" charset="0"/>
                <a:cs typeface="Times New Roman" panose="02020603050405020304" pitchFamily="18" charset="0"/>
              </a:rPr>
              <a:t>Тема 1. Принципы работы компьютера</a:t>
            </a:r>
            <a:endParaRPr lang="en-US" dirty="0">
              <a:solidFill>
                <a:schemeClr val="bg1">
                  <a:lumMod val="65000"/>
                </a:schemeClr>
              </a:solidFill>
              <a:ea typeface="Calibri" panose="020F0502020204030204" pitchFamily="34" charset="0"/>
              <a:cs typeface="Times New Roman" panose="02020603050405020304" pitchFamily="18" charset="0"/>
            </a:endParaRPr>
          </a:p>
          <a:p>
            <a:pPr marL="627063" indent="-263525">
              <a:lnSpc>
                <a:spcPct val="107000"/>
              </a:lnSpc>
              <a:spcAft>
                <a:spcPts val="0"/>
              </a:spcAft>
              <a:buFont typeface="Wingdings" panose="05000000000000000000" pitchFamily="2" charset="2"/>
              <a:buChar char="ü"/>
            </a:pPr>
            <a:r>
              <a:rPr lang="ru-RU" dirty="0">
                <a:solidFill>
                  <a:schemeClr val="bg1">
                    <a:lumMod val="65000"/>
                  </a:schemeClr>
                </a:solidFill>
                <a:ea typeface="Calibri" panose="020F0502020204030204" pitchFamily="34" charset="0"/>
                <a:cs typeface="Times New Roman" panose="02020603050405020304" pitchFamily="18" charset="0"/>
              </a:rPr>
              <a:t>Тема 2. Информация</a:t>
            </a:r>
            <a:endParaRPr lang="en-US" dirty="0">
              <a:solidFill>
                <a:schemeClr val="bg1">
                  <a:lumMod val="65000"/>
                </a:schemeClr>
              </a:solidFill>
              <a:ea typeface="Calibri" panose="020F0502020204030204" pitchFamily="34" charset="0"/>
              <a:cs typeface="Times New Roman" panose="02020603050405020304" pitchFamily="18" charset="0"/>
            </a:endParaRPr>
          </a:p>
          <a:p>
            <a:pPr marL="628650">
              <a:lnSpc>
                <a:spcPct val="107000"/>
              </a:lnSpc>
              <a:spcAft>
                <a:spcPts val="0"/>
              </a:spcAft>
            </a:pPr>
            <a:r>
              <a:rPr lang="ru-RU" dirty="0">
                <a:solidFill>
                  <a:schemeClr val="bg1">
                    <a:lumMod val="65000"/>
                  </a:schemeClr>
                </a:solidFill>
                <a:ea typeface="Calibri" panose="020F0502020204030204" pitchFamily="34" charset="0"/>
                <a:cs typeface="Times New Roman" panose="02020603050405020304" pitchFamily="18" charset="0"/>
              </a:rPr>
              <a:t>Тема 3. Представление данных в компьютере</a:t>
            </a:r>
            <a:endParaRPr lang="ru-RU" sz="1400" dirty="0">
              <a:solidFill>
                <a:schemeClr val="bg1">
                  <a:lumMod val="65000"/>
                </a:schemeClr>
              </a:solidFill>
              <a:ea typeface="Calibri" panose="020F0502020204030204" pitchFamily="34" charset="0"/>
              <a:cs typeface="Times New Roman" panose="02020603050405020304" pitchFamily="18" charset="0"/>
            </a:endParaRPr>
          </a:p>
          <a:p>
            <a:pPr marL="628650" indent="-628650">
              <a:lnSpc>
                <a:spcPct val="107000"/>
              </a:lnSpc>
              <a:spcAft>
                <a:spcPts val="0"/>
              </a:spcAft>
            </a:pPr>
            <a:r>
              <a:rPr lang="ru-RU" sz="3600" b="1" u="sng" dirty="0">
                <a:solidFill>
                  <a:schemeClr val="tx1">
                    <a:lumMod val="75000"/>
                    <a:lumOff val="25000"/>
                  </a:schemeClr>
                </a:solidFill>
                <a:ea typeface="Calibri" panose="020F0502020204030204" pitchFamily="34" charset="0"/>
                <a:cs typeface="Times New Roman" panose="02020603050405020304" pitchFamily="18" charset="0"/>
              </a:rPr>
              <a:t>Раздел 2. Основы</a:t>
            </a:r>
            <a:r>
              <a:rPr lang="en-US" sz="3600" b="1" u="sng" dirty="0">
                <a:solidFill>
                  <a:schemeClr val="tx1">
                    <a:lumMod val="75000"/>
                    <a:lumOff val="25000"/>
                  </a:schemeClr>
                </a:solidFill>
                <a:ea typeface="Calibri" panose="020F0502020204030204" pitchFamily="34" charset="0"/>
                <a:cs typeface="Times New Roman" panose="02020603050405020304" pitchFamily="18" charset="0"/>
              </a:rPr>
              <a:t> </a:t>
            </a:r>
            <a:r>
              <a:rPr lang="ru-RU" sz="3600" b="1" u="sng" dirty="0">
                <a:solidFill>
                  <a:schemeClr val="tx1">
                    <a:lumMod val="75000"/>
                    <a:lumOff val="25000"/>
                  </a:schemeClr>
                </a:solidFill>
                <a:ea typeface="Calibri" panose="020F0502020204030204" pitchFamily="34" charset="0"/>
                <a:cs typeface="Times New Roman" panose="02020603050405020304" pitchFamily="18" charset="0"/>
              </a:rPr>
              <a:t>программирования</a:t>
            </a:r>
            <a:endParaRPr lang="en-US" sz="3600" b="1" u="sng" dirty="0">
              <a:solidFill>
                <a:schemeClr val="tx1">
                  <a:lumMod val="75000"/>
                  <a:lumOff val="25000"/>
                </a:schemeClr>
              </a:solidFill>
              <a:ea typeface="Calibri" panose="020F0502020204030204" pitchFamily="34" charset="0"/>
              <a:cs typeface="Times New Roman" panose="02020603050405020304" pitchFamily="18" charset="0"/>
            </a:endParaRPr>
          </a:p>
          <a:p>
            <a:pPr marL="627063" indent="-452438">
              <a:spcBef>
                <a:spcPts val="1800"/>
              </a:spcBef>
              <a:spcAft>
                <a:spcPts val="0"/>
              </a:spcAft>
              <a:buClr>
                <a:schemeClr val="accent2"/>
              </a:buClr>
              <a:buFont typeface="Wingdings" panose="05000000000000000000" pitchFamily="2" charset="2"/>
              <a:buChar char="Ø"/>
            </a:pPr>
            <a:r>
              <a:rPr lang="ru-RU" sz="3600" b="1" i="1" dirty="0">
                <a:solidFill>
                  <a:schemeClr val="tx1">
                    <a:lumMod val="75000"/>
                    <a:lumOff val="25000"/>
                  </a:schemeClr>
                </a:solidFill>
                <a:ea typeface="Calibri" panose="020F0502020204030204" pitchFamily="34" charset="0"/>
                <a:cs typeface="Times New Roman" panose="02020603050405020304" pitchFamily="18" charset="0"/>
              </a:rPr>
              <a:t>Тема 4. Языки программирования</a:t>
            </a:r>
            <a:endParaRPr lang="en-US" sz="3600" b="1" i="1" dirty="0">
              <a:solidFill>
                <a:schemeClr val="tx1">
                  <a:lumMod val="75000"/>
                  <a:lumOff val="25000"/>
                </a:schemeClr>
              </a:solidFill>
              <a:ea typeface="Calibri" panose="020F0502020204030204" pitchFamily="34" charset="0"/>
              <a:cs typeface="Times New Roman" panose="02020603050405020304" pitchFamily="18" charset="0"/>
            </a:endParaRPr>
          </a:p>
          <a:p>
            <a:pPr marL="627063" indent="-263525">
              <a:lnSpc>
                <a:spcPct val="107000"/>
              </a:lnSpc>
              <a:buFont typeface="Wingdings" panose="05000000000000000000" pitchFamily="2" charset="2"/>
              <a:buChar char="ü"/>
            </a:pPr>
            <a:r>
              <a:rPr lang="ru-RU" dirty="0">
                <a:solidFill>
                  <a:schemeClr val="bg1">
                    <a:lumMod val="65000"/>
                  </a:schemeClr>
                </a:solidFill>
                <a:cs typeface="Times New Roman" panose="02020603050405020304" pitchFamily="18" charset="0"/>
              </a:rPr>
              <a:t>Тема 5. Базовые элементы языка программирования</a:t>
            </a:r>
            <a:endParaRPr lang="en-US" dirty="0">
              <a:solidFill>
                <a:schemeClr val="bg1">
                  <a:lumMod val="65000"/>
                </a:schemeClr>
              </a:solidFill>
              <a:cs typeface="Times New Roman" panose="02020603050405020304" pitchFamily="18" charset="0"/>
            </a:endParaRPr>
          </a:p>
          <a:p>
            <a:pPr marL="627063" indent="-263525">
              <a:lnSpc>
                <a:spcPct val="107000"/>
              </a:lnSpc>
              <a:buFont typeface="Wingdings" panose="05000000000000000000" pitchFamily="2" charset="2"/>
              <a:buChar char="ü"/>
            </a:pPr>
            <a:r>
              <a:rPr lang="ru-RU" dirty="0">
                <a:solidFill>
                  <a:schemeClr val="bg1">
                    <a:lumMod val="65000"/>
                  </a:schemeClr>
                </a:solidFill>
                <a:cs typeface="Times New Roman" panose="02020603050405020304" pitchFamily="18" charset="0"/>
              </a:rPr>
              <a:t>Тема 6. Концепция типа данных</a:t>
            </a:r>
            <a:endParaRPr lang="en-US" dirty="0">
              <a:solidFill>
                <a:schemeClr val="bg1">
                  <a:lumMod val="65000"/>
                </a:schemeClr>
              </a:solidFill>
              <a:cs typeface="Times New Roman" panose="02020603050405020304" pitchFamily="18" charset="0"/>
            </a:endParaRPr>
          </a:p>
          <a:p>
            <a:pPr marL="627063" indent="-263525">
              <a:lnSpc>
                <a:spcPct val="107000"/>
              </a:lnSpc>
            </a:pPr>
            <a:r>
              <a:rPr lang="ru-RU" b="1" dirty="0">
                <a:solidFill>
                  <a:schemeClr val="bg1">
                    <a:lumMod val="65000"/>
                  </a:schemeClr>
                </a:solidFill>
              </a:rPr>
              <a:t>Раздел 3. Процедурное программирование</a:t>
            </a:r>
            <a:endParaRPr lang="en-US" b="1" dirty="0">
              <a:solidFill>
                <a:schemeClr val="bg1">
                  <a:lumMod val="65000"/>
                </a:schemeClr>
              </a:solidFill>
            </a:endParaRPr>
          </a:p>
          <a:p>
            <a:pPr marL="627063" indent="-263525">
              <a:lnSpc>
                <a:spcPct val="107000"/>
              </a:lnSpc>
              <a:buFont typeface="Wingdings" panose="05000000000000000000" pitchFamily="2" charset="2"/>
              <a:buChar char="ü"/>
            </a:pPr>
            <a:r>
              <a:rPr lang="ru-RU" dirty="0">
                <a:solidFill>
                  <a:schemeClr val="bg1">
                    <a:lumMod val="65000"/>
                  </a:schemeClr>
                </a:solidFill>
                <a:cs typeface="Times New Roman" panose="02020603050405020304" pitchFamily="18" charset="0"/>
              </a:rPr>
              <a:t>Тема 7. Введение в процедурное и структурное программирование</a:t>
            </a:r>
            <a:endParaRPr lang="en-US" dirty="0">
              <a:solidFill>
                <a:schemeClr val="bg1">
                  <a:lumMod val="65000"/>
                </a:schemeClr>
              </a:solidFill>
              <a:cs typeface="Times New Roman" panose="02020603050405020304" pitchFamily="18" charset="0"/>
            </a:endParaRPr>
          </a:p>
          <a:p>
            <a:pPr marL="627063" indent="-263525">
              <a:lnSpc>
                <a:spcPct val="107000"/>
              </a:lnSpc>
              <a:buFont typeface="Wingdings" panose="05000000000000000000" pitchFamily="2" charset="2"/>
              <a:buChar char="ü"/>
            </a:pPr>
            <a:r>
              <a:rPr lang="ru-RU" dirty="0">
                <a:solidFill>
                  <a:schemeClr val="bg1">
                    <a:lumMod val="65000"/>
                  </a:schemeClr>
                </a:solidFill>
                <a:cs typeface="Times New Roman" panose="02020603050405020304" pitchFamily="18" charset="0"/>
              </a:rPr>
              <a:t>Тема 8. Управляющие инструкции</a:t>
            </a:r>
            <a:endParaRPr lang="en-US" dirty="0">
              <a:solidFill>
                <a:schemeClr val="bg1">
                  <a:lumMod val="65000"/>
                </a:schemeClr>
              </a:solidFill>
              <a:cs typeface="Times New Roman" panose="02020603050405020304" pitchFamily="18" charset="0"/>
            </a:endParaRPr>
          </a:p>
          <a:p>
            <a:pPr marL="714375" indent="-87313">
              <a:lnSpc>
                <a:spcPct val="107000"/>
              </a:lnSpc>
            </a:pPr>
            <a:r>
              <a:rPr lang="ru-RU" dirty="0">
                <a:solidFill>
                  <a:schemeClr val="bg1">
                    <a:lumMod val="75000"/>
                  </a:schemeClr>
                </a:solidFill>
              </a:rPr>
              <a:t>Тема 9. Базовые структуры данных</a:t>
            </a:r>
            <a:endParaRPr lang="en-US" dirty="0">
              <a:solidFill>
                <a:schemeClr val="bg1">
                  <a:lumMod val="75000"/>
                </a:schemeClr>
              </a:solidFill>
            </a:endParaRPr>
          </a:p>
          <a:p>
            <a:pPr marL="714375" indent="-87313">
              <a:lnSpc>
                <a:spcPct val="107000"/>
              </a:lnSpc>
            </a:pPr>
            <a:r>
              <a:rPr lang="ru-RU" dirty="0">
                <a:solidFill>
                  <a:schemeClr val="bg1">
                    <a:lumMod val="75000"/>
                  </a:schemeClr>
                </a:solidFill>
              </a:rPr>
              <a:t>Тема 10. Управление памятью</a:t>
            </a:r>
          </a:p>
          <a:p>
            <a:pPr marL="628650" indent="-1588">
              <a:lnSpc>
                <a:spcPct val="107000"/>
              </a:lnSpc>
            </a:pPr>
            <a:r>
              <a:rPr lang="ru-RU" dirty="0">
                <a:solidFill>
                  <a:schemeClr val="bg1">
                    <a:lumMod val="75000"/>
                  </a:schemeClr>
                </a:solidFill>
              </a:rPr>
              <a:t>Тема 11. Функции</a:t>
            </a:r>
            <a:endParaRPr lang="en-US" dirty="0">
              <a:solidFill>
                <a:schemeClr val="bg1">
                  <a:lumMod val="75000"/>
                </a:schemeClr>
              </a:solidFill>
            </a:endParaRPr>
          </a:p>
          <a:p>
            <a:pPr marL="627063">
              <a:lnSpc>
                <a:spcPct val="107000"/>
              </a:lnSpc>
              <a:buClr>
                <a:prstClr val="white">
                  <a:lumMod val="65000"/>
                </a:prstClr>
              </a:buClr>
            </a:pPr>
            <a:r>
              <a:rPr lang="ru-RU" dirty="0">
                <a:solidFill>
                  <a:prstClr val="white">
                    <a:lumMod val="75000"/>
                  </a:prstClr>
                </a:solidFill>
              </a:rPr>
              <a:t>Тема 12. Асимптотическая оценка сложности алгоритмов</a:t>
            </a:r>
            <a:endParaRPr lang="en-US" dirty="0">
              <a:solidFill>
                <a:prstClr val="white">
                  <a:lumMod val="75000"/>
                </a:prstClr>
              </a:solidFill>
            </a:endParaRPr>
          </a:p>
          <a:p>
            <a:pPr marL="627063" lvl="0">
              <a:lnSpc>
                <a:spcPct val="107000"/>
              </a:lnSpc>
              <a:buClr>
                <a:prstClr val="white">
                  <a:lumMod val="65000"/>
                </a:prstClr>
              </a:buClr>
            </a:pPr>
            <a:r>
              <a:rPr lang="ru-RU" dirty="0">
                <a:solidFill>
                  <a:prstClr val="white">
                    <a:lumMod val="75000"/>
                  </a:prstClr>
                </a:solidFill>
              </a:rPr>
              <a:t>Тема 13. Рекурсия</a:t>
            </a:r>
          </a:p>
          <a:p>
            <a:pPr marL="627063" lvl="0">
              <a:lnSpc>
                <a:spcPct val="107000"/>
              </a:lnSpc>
              <a:buClr>
                <a:prstClr val="white">
                  <a:lumMod val="65000"/>
                </a:prstClr>
              </a:buClr>
            </a:pPr>
            <a:r>
              <a:rPr lang="ru-RU" dirty="0">
                <a:solidFill>
                  <a:prstClr val="white">
                    <a:lumMod val="75000"/>
                  </a:prstClr>
                </a:solidFill>
              </a:rPr>
              <a:t>Тема 14. Связанные динамические структуры данных</a:t>
            </a: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102911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10</a:t>
            </a:fld>
            <a:endParaRPr lang="en-US"/>
          </a:p>
        </p:txBody>
      </p:sp>
      <p:sp>
        <p:nvSpPr>
          <p:cNvPr id="7" name="Rectangle 1"/>
          <p:cNvSpPr>
            <a:spLocks noGrp="1" noChangeArrowheads="1"/>
          </p:cNvSpPr>
          <p:nvPr>
            <p:ph idx="1"/>
          </p:nvPr>
        </p:nvSpPr>
        <p:spPr bwMode="auto">
          <a:xfrm>
            <a:off x="215516" y="850353"/>
            <a:ext cx="8712968"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1" indent="0" eaLnBrk="0" fontAlgn="base" hangingPunct="0">
              <a:lnSpc>
                <a:spcPct val="100000"/>
              </a:lnSpc>
              <a:spcBef>
                <a:spcPct val="0"/>
              </a:spcBef>
              <a:spcAft>
                <a:spcPts val="0"/>
              </a:spcAft>
              <a:buClr>
                <a:schemeClr val="accent2"/>
              </a:buClr>
              <a:buNone/>
              <a:tabLst>
                <a:tab pos="266700" algn="l"/>
              </a:tabLst>
            </a:pPr>
            <a:r>
              <a:rPr lang="ru-RU" altLang="ru-RU" sz="2200" dirty="0">
                <a:solidFill>
                  <a:schemeClr val="tx1"/>
                </a:solidFill>
              </a:rPr>
              <a:t>Пятое поколение</a:t>
            </a:r>
            <a:r>
              <a:rPr lang="en-US" altLang="ru-RU" sz="2200" dirty="0">
                <a:solidFill>
                  <a:schemeClr val="tx1"/>
                </a:solidFill>
              </a:rPr>
              <a:t> </a:t>
            </a:r>
            <a:r>
              <a:rPr lang="ru-RU" altLang="ru-RU" sz="2200" dirty="0">
                <a:solidFill>
                  <a:schemeClr val="tx1"/>
                </a:solidFill>
              </a:rPr>
              <a:t>(идея середины 90х) “программы пишут себя сами”.</a:t>
            </a:r>
          </a:p>
          <a:p>
            <a:pPr marL="0" lvl="1" indent="0" eaLnBrk="0" fontAlgn="base" hangingPunct="0">
              <a:lnSpc>
                <a:spcPct val="100000"/>
              </a:lnSpc>
              <a:spcBef>
                <a:spcPct val="0"/>
              </a:spcBef>
              <a:spcAft>
                <a:spcPts val="0"/>
              </a:spcAft>
              <a:buClr>
                <a:schemeClr val="accent2"/>
              </a:buClr>
              <a:buNone/>
              <a:tabLst>
                <a:tab pos="266700" algn="l"/>
              </a:tabLst>
            </a:pPr>
            <a:r>
              <a:rPr lang="ru-RU" altLang="ru-RU" sz="2200" dirty="0">
                <a:solidFill>
                  <a:schemeClr val="tx1"/>
                </a:solidFill>
              </a:rPr>
              <a:t>Идея состоит в том, что программы создавать должны люди далёкие от программирования. На естественном языке формулируется, что должна делать программа, а остальное сделает компьютер.</a:t>
            </a:r>
          </a:p>
          <a:p>
            <a:pPr marL="361950" lvl="1" indent="0" eaLnBrk="0" fontAlgn="base" hangingPunct="0">
              <a:lnSpc>
                <a:spcPct val="100000"/>
              </a:lnSpc>
              <a:spcBef>
                <a:spcPct val="0"/>
              </a:spcBef>
              <a:spcAft>
                <a:spcPts val="1200"/>
              </a:spcAft>
              <a:buClr>
                <a:schemeClr val="accent2"/>
              </a:buClr>
              <a:buNone/>
              <a:tabLst>
                <a:tab pos="266700" algn="l"/>
              </a:tabLst>
            </a:pPr>
            <a:r>
              <a:rPr lang="ru-RU" altLang="ru-RU" sz="2200" dirty="0">
                <a:solidFill>
                  <a:schemeClr val="tx1"/>
                </a:solidFill>
              </a:rPr>
              <a:t>Всё ещё не реализовано…</a:t>
            </a:r>
            <a:endParaRPr lang="en-US" altLang="ru-RU" sz="2200" dirty="0">
              <a:solidFill>
                <a:schemeClr val="tx1"/>
              </a:solidFill>
            </a:endParaRPr>
          </a:p>
          <a:p>
            <a:pPr marL="361950" lvl="1" indent="0" eaLnBrk="0" fontAlgn="base" hangingPunct="0">
              <a:lnSpc>
                <a:spcPct val="100000"/>
              </a:lnSpc>
              <a:spcBef>
                <a:spcPct val="0"/>
              </a:spcBef>
              <a:spcAft>
                <a:spcPts val="1200"/>
              </a:spcAft>
              <a:buClr>
                <a:schemeClr val="accent2"/>
              </a:buClr>
              <a:buNone/>
              <a:tabLst>
                <a:tab pos="266700" algn="l"/>
              </a:tabLst>
            </a:pPr>
            <a:r>
              <a:rPr lang="ru-RU" altLang="ru-RU" sz="2200" dirty="0">
                <a:solidFill>
                  <a:schemeClr val="tx1"/>
                </a:solidFill>
              </a:rPr>
              <a:t>Это по прежнему очень передовая идея, но теперь уже с использованием нейросетей.</a:t>
            </a: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228145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652" y="1340285"/>
            <a:ext cx="6105076" cy="4578807"/>
          </a:xfrm>
        </p:spPr>
      </p:pic>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11</a:t>
            </a:fld>
            <a:endParaRPr lang="en-US"/>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3" name="TextBox 2"/>
          <p:cNvSpPr txBox="1"/>
          <p:nvPr/>
        </p:nvSpPr>
        <p:spPr>
          <a:xfrm>
            <a:off x="395536" y="332656"/>
            <a:ext cx="8424936" cy="892873"/>
          </a:xfrm>
          <a:prstGeom prst="rect">
            <a:avLst/>
          </a:prstGeom>
          <a:noFill/>
        </p:spPr>
        <p:txBody>
          <a:bodyPr wrap="square" rtlCol="0">
            <a:spAutoFit/>
          </a:bodyPr>
          <a:lstStyle/>
          <a:p>
            <a:pPr>
              <a:lnSpc>
                <a:spcPct val="70000"/>
              </a:lnSpc>
            </a:pPr>
            <a:r>
              <a:rPr lang="ru-RU" sz="3600" b="1" spc="-50" dirty="0">
                <a:solidFill>
                  <a:schemeClr val="tx1">
                    <a:lumMod val="50000"/>
                    <a:lumOff val="50000"/>
                  </a:schemeClr>
                </a:solidFill>
                <a:latin typeface="Calibri Light" panose="020F0302020204030204"/>
                <a:ea typeface="+mj-ea"/>
                <a:cs typeface="+mj-cs"/>
              </a:rPr>
              <a:t>Bjarne </a:t>
            </a:r>
            <a:r>
              <a:rPr lang="ru-RU" sz="3600" b="1" spc="-50" dirty="0" err="1">
                <a:solidFill>
                  <a:schemeClr val="tx1">
                    <a:lumMod val="50000"/>
                    <a:lumOff val="50000"/>
                  </a:schemeClr>
                </a:solidFill>
                <a:latin typeface="Calibri Light" panose="020F0302020204030204"/>
                <a:ea typeface="+mj-ea"/>
                <a:cs typeface="+mj-cs"/>
              </a:rPr>
              <a:t>Stroustrup</a:t>
            </a:r>
            <a:endParaRPr lang="ru-RU" sz="3600" b="1" spc="-50" dirty="0">
              <a:solidFill>
                <a:schemeClr val="tx1">
                  <a:lumMod val="50000"/>
                  <a:lumOff val="50000"/>
                </a:schemeClr>
              </a:solidFill>
              <a:latin typeface="Calibri Light" panose="020F0302020204030204"/>
              <a:ea typeface="+mj-ea"/>
              <a:cs typeface="+mj-cs"/>
            </a:endParaRPr>
          </a:p>
          <a:p>
            <a:pPr>
              <a:lnSpc>
                <a:spcPct val="70000"/>
              </a:lnSpc>
            </a:pPr>
            <a:r>
              <a:rPr lang="ru-RU" sz="3600" spc="-50" dirty="0">
                <a:solidFill>
                  <a:schemeClr val="tx1">
                    <a:lumMod val="65000"/>
                    <a:lumOff val="35000"/>
                  </a:schemeClr>
                </a:solidFill>
                <a:latin typeface="Calibri Light" panose="020F0302020204030204"/>
                <a:ea typeface="+mj-ea"/>
                <a:cs typeface="+mj-cs"/>
              </a:rPr>
              <a:t>создатель языка C++</a:t>
            </a:r>
            <a:endParaRPr lang="ru-RU" dirty="0">
              <a:solidFill>
                <a:schemeClr val="tx1">
                  <a:lumMod val="65000"/>
                  <a:lumOff val="35000"/>
                </a:schemeClr>
              </a:solidFill>
            </a:endParaRPr>
          </a:p>
        </p:txBody>
      </p:sp>
    </p:spTree>
    <p:extLst>
      <p:ext uri="{BB962C8B-B14F-4D97-AF65-F5344CB8AC3E}">
        <p14:creationId xmlns:p14="http://schemas.microsoft.com/office/powerpoint/2010/main" val="53782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30833"/>
            <a:ext cx="7543800" cy="652848"/>
          </a:xfrm>
        </p:spPr>
        <p:txBody>
          <a:bodyPr>
            <a:normAutofit fontScale="90000"/>
          </a:bodyPr>
          <a:lstStyle/>
          <a:p>
            <a:r>
              <a:rPr lang="ru-RU" dirty="0"/>
              <a:t>Немного истории</a:t>
            </a:r>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12</a:t>
            </a:fld>
            <a:endParaRPr lang="en-US"/>
          </a:p>
        </p:txBody>
      </p:sp>
      <p:graphicFrame>
        <p:nvGraphicFramePr>
          <p:cNvPr id="7" name="Таблица 6"/>
          <p:cNvGraphicFramePr>
            <a:graphicFrameLocks noGrp="1"/>
          </p:cNvGraphicFramePr>
          <p:nvPr>
            <p:extLst>
              <p:ext uri="{D42A27DB-BD31-4B8C-83A1-F6EECF244321}">
                <p14:modId xmlns:p14="http://schemas.microsoft.com/office/powerpoint/2010/main" val="3847313839"/>
              </p:ext>
            </p:extLst>
          </p:nvPr>
        </p:nvGraphicFramePr>
        <p:xfrm>
          <a:off x="225258" y="546100"/>
          <a:ext cx="8640959" cy="5765800"/>
        </p:xfrm>
        <a:graphic>
          <a:graphicData uri="http://schemas.openxmlformats.org/drawingml/2006/table">
            <a:tbl>
              <a:tblPr bandRow="1">
                <a:tableStyleId>{5C22544A-7EE6-4342-B048-85BDC9FD1C3A}</a:tableStyleId>
              </a:tblPr>
              <a:tblGrid>
                <a:gridCol w="748927">
                  <a:extLst>
                    <a:ext uri="{9D8B030D-6E8A-4147-A177-3AD203B41FA5}">
                      <a16:colId xmlns:a16="http://schemas.microsoft.com/office/drawing/2014/main" val="20000"/>
                    </a:ext>
                  </a:extLst>
                </a:gridCol>
                <a:gridCol w="823819">
                  <a:extLst>
                    <a:ext uri="{9D8B030D-6E8A-4147-A177-3AD203B41FA5}">
                      <a16:colId xmlns:a16="http://schemas.microsoft.com/office/drawing/2014/main" val="20001"/>
                    </a:ext>
                  </a:extLst>
                </a:gridCol>
                <a:gridCol w="7068213">
                  <a:extLst>
                    <a:ext uri="{9D8B030D-6E8A-4147-A177-3AD203B41FA5}">
                      <a16:colId xmlns:a16="http://schemas.microsoft.com/office/drawing/2014/main" val="20002"/>
                    </a:ext>
                  </a:extLst>
                </a:gridCol>
              </a:tblGrid>
              <a:tr h="123613">
                <a:tc>
                  <a:txBody>
                    <a:bodyPr/>
                    <a:lstStyle/>
                    <a:p>
                      <a:r>
                        <a:rPr lang="ru-RU" dirty="0"/>
                        <a:t>1973</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Брайан Керниган и Деннис </a:t>
                      </a:r>
                      <a:r>
                        <a:rPr lang="ru-RU" dirty="0" err="1"/>
                        <a:t>Ритчи</a:t>
                      </a:r>
                      <a:r>
                        <a:rPr lang="ru-RU" baseline="0" dirty="0"/>
                        <a:t> разработали язык </a:t>
                      </a:r>
                      <a:r>
                        <a:rPr lang="en-US" baseline="0" dirty="0"/>
                        <a:t>C</a:t>
                      </a:r>
                      <a:r>
                        <a:rPr lang="ru-RU" baseline="0" dirty="0"/>
                        <a:t>и</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123613">
                <a:tc>
                  <a:txBody>
                    <a:bodyPr/>
                    <a:lstStyle/>
                    <a:p>
                      <a:r>
                        <a:rPr lang="ru-RU" dirty="0"/>
                        <a:t>1978</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Керниган и </a:t>
                      </a:r>
                      <a:r>
                        <a:rPr lang="ru-RU" dirty="0" err="1"/>
                        <a:t>Ритчи</a:t>
                      </a:r>
                      <a:r>
                        <a:rPr lang="ru-RU" dirty="0"/>
                        <a:t> опубликовали первую редакцию книги</a:t>
                      </a:r>
                      <a:br>
                        <a:rPr lang="en-US" dirty="0"/>
                      </a:br>
                      <a:r>
                        <a:rPr lang="ru-RU" dirty="0"/>
                        <a:t>«Язык программирования Си»</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123613">
                <a:tc>
                  <a:txBody>
                    <a:bodyPr/>
                    <a:lstStyle/>
                    <a:p>
                      <a:r>
                        <a:rPr lang="ru-RU" dirty="0"/>
                        <a:t>1983 </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err="1"/>
                        <a:t>Бьёрн</a:t>
                      </a:r>
                      <a:r>
                        <a:rPr lang="ru-RU" dirty="0"/>
                        <a:t> Страуструп представил раннюю версию языка «Си с классами»</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74248">
                <a:tc>
                  <a:txBody>
                    <a:bodyPr/>
                    <a:lstStyle/>
                    <a:p>
                      <a:r>
                        <a:rPr lang="ru-RU"/>
                        <a:t>1985 </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Первый коммерческий выпуск C++,</a:t>
                      </a:r>
                      <a:br>
                        <a:rPr lang="en-US" dirty="0"/>
                      </a:br>
                      <a:r>
                        <a:rPr lang="ru-RU" dirty="0"/>
                        <a:t>язык приобретает современное название</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160496">
                <a:tc>
                  <a:txBody>
                    <a:bodyPr/>
                    <a:lstStyle/>
                    <a:p>
                      <a:r>
                        <a:rPr lang="ru-RU"/>
                        <a:t>1986 </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Первая книга по С++ - </a:t>
                      </a:r>
                      <a:r>
                        <a:rPr lang="en-US" dirty="0"/>
                        <a:t>The C++ Programming Language</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123613">
                <a:tc>
                  <a:txBody>
                    <a:bodyPr/>
                    <a:lstStyle/>
                    <a:p>
                      <a:r>
                        <a:rPr lang="ru-RU" dirty="0"/>
                        <a:t>1998</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a:t>С++98</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1800" kern="1200" dirty="0">
                          <a:solidFill>
                            <a:schemeClr val="dk1"/>
                          </a:solidFill>
                          <a:effectLst/>
                          <a:latin typeface="+mn-lt"/>
                          <a:ea typeface="+mn-ea"/>
                          <a:cs typeface="+mn-cs"/>
                        </a:rPr>
                        <a:t>Принят первый настоящий стандарт языка</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r h="339120">
                <a:tc>
                  <a:txBody>
                    <a:bodyPr/>
                    <a:lstStyle/>
                    <a:p>
                      <a:r>
                        <a:rPr lang="ru-RU" dirty="0"/>
                        <a:t>2003</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a:t>С++03</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a:t>Исправление ошибок и недочётов С++98</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ru-RU" dirty="0"/>
                        <a:t>2005</a:t>
                      </a:r>
                    </a:p>
                    <a:p>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kern="1200">
                          <a:solidFill>
                            <a:schemeClr val="dk1"/>
                          </a:solidFill>
                          <a:effectLst/>
                          <a:latin typeface="+mn-lt"/>
                          <a:ea typeface="+mn-ea"/>
                          <a:cs typeface="+mn-cs"/>
                        </a:rPr>
                        <a:t>Опубликован отчет </a:t>
                      </a:r>
                      <a:r>
                        <a:rPr lang="ru-RU"/>
                        <a:t>С++</a:t>
                      </a:r>
                      <a:r>
                        <a:rPr lang="en-US"/>
                        <a:t>TR1</a:t>
                      </a:r>
                      <a:r>
                        <a:rPr lang="ru-RU"/>
                        <a:t> </a:t>
                      </a:r>
                      <a:r>
                        <a:rPr lang="ru-RU" sz="1800" kern="1200">
                          <a:solidFill>
                            <a:schemeClr val="dk1"/>
                          </a:solidFill>
                          <a:effectLst/>
                          <a:latin typeface="+mn-lt"/>
                          <a:ea typeface="+mn-ea"/>
                          <a:cs typeface="+mn-cs"/>
                        </a:rPr>
                        <a:t>с предложения</a:t>
                      </a:r>
                      <a:r>
                        <a:rPr lang="ru-RU" sz="1800" kern="1200" baseline="0">
                          <a:solidFill>
                            <a:schemeClr val="dk1"/>
                          </a:solidFill>
                          <a:effectLst/>
                          <a:latin typeface="+mn-lt"/>
                          <a:ea typeface="+mn-ea"/>
                          <a:cs typeface="+mn-cs"/>
                        </a:rPr>
                        <a:t> по расширению языка (</a:t>
                      </a:r>
                      <a:r>
                        <a:rPr lang="en-US" sz="1800" kern="1200" baseline="0">
                          <a:solidFill>
                            <a:schemeClr val="dk1"/>
                          </a:solidFill>
                          <a:effectLst/>
                          <a:latin typeface="+mn-lt"/>
                          <a:ea typeface="+mn-ea"/>
                          <a:cs typeface="+mn-cs"/>
                        </a:rPr>
                        <a:t>smart pointers, auto, move, </a:t>
                      </a:r>
                      <a:r>
                        <a:rPr lang="ru-RU" sz="1800" kern="1200" baseline="0">
                          <a:solidFill>
                            <a:schemeClr val="dk1"/>
                          </a:solidFill>
                          <a:effectLst/>
                          <a:latin typeface="+mn-lt"/>
                          <a:ea typeface="+mn-ea"/>
                          <a:cs typeface="+mn-cs"/>
                        </a:rPr>
                        <a:t>лямбды и др.</a:t>
                      </a:r>
                      <a:r>
                        <a:rPr lang="en-US" sz="1800" kern="1200" baseline="0">
                          <a:solidFill>
                            <a:schemeClr val="dk1"/>
                          </a:solidFill>
                          <a:effectLst/>
                          <a:latin typeface="+mn-lt"/>
                          <a:ea typeface="+mn-ea"/>
                          <a:cs typeface="+mn-cs"/>
                        </a:rPr>
                        <a:t>)</a:t>
                      </a:r>
                      <a:endParaRPr lang="ru-RU" sz="1800" kern="1200">
                        <a:solidFill>
                          <a:schemeClr val="dk1"/>
                        </a:solidFill>
                        <a:effectLst/>
                        <a:latin typeface="+mn-lt"/>
                        <a:ea typeface="+mn-ea"/>
                        <a:cs typeface="+mn-cs"/>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ru-RU" dirty="0"/>
                        <a:t>2011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a:t>С++11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a:t>Принят новый стандарт включающий С++</a:t>
                      </a:r>
                      <a:r>
                        <a:rPr lang="en-US"/>
                        <a:t>TR1</a:t>
                      </a:r>
                      <a:endParaRPr lang="ru-RU"/>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8"/>
                  </a:ext>
                </a:extLst>
              </a:tr>
              <a:tr h="320040">
                <a:tc>
                  <a:txBody>
                    <a:bodyPr/>
                    <a:lstStyle/>
                    <a:p>
                      <a:r>
                        <a:rPr lang="ru-RU" dirty="0"/>
                        <a:t>2014</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a:t>С++14</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a:t>Исправление ошибок и недочётов </a:t>
                      </a:r>
                      <a:r>
                        <a:rPr lang="en-US" sz="1800" kern="1200">
                          <a:solidFill>
                            <a:schemeClr val="dk1"/>
                          </a:solidFill>
                          <a:effectLst/>
                          <a:latin typeface="+mn-lt"/>
                          <a:ea typeface="+mn-ea"/>
                          <a:cs typeface="+mn-cs"/>
                        </a:rPr>
                        <a:t>C++</a:t>
                      </a:r>
                      <a:r>
                        <a:rPr lang="ru-RU" sz="1800" kern="1200">
                          <a:solidFill>
                            <a:schemeClr val="dk1"/>
                          </a:solidFill>
                          <a:effectLst/>
                          <a:latin typeface="+mn-lt"/>
                          <a:ea typeface="+mn-ea"/>
                          <a:cs typeface="+mn-cs"/>
                        </a:rPr>
                        <a:t>11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9"/>
                  </a:ext>
                </a:extLst>
              </a:tr>
              <a:tr h="182880">
                <a:tc>
                  <a:txBody>
                    <a:bodyPr/>
                    <a:lstStyle/>
                    <a:p>
                      <a:r>
                        <a:rPr lang="ru-RU" dirty="0"/>
                        <a:t>Март 2017</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a:t>С++17</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0" dirty="0"/>
                        <a:t>Декомпозиция при объявлении</a:t>
                      </a:r>
                      <a:r>
                        <a:rPr lang="en-US" b="0" dirty="0"/>
                        <a:t>, </a:t>
                      </a:r>
                      <a:r>
                        <a:rPr lang="en-US" b="0" dirty="0" err="1"/>
                        <a:t>string_view</a:t>
                      </a: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std::filesystem, </a:t>
                      </a:r>
                      <a:r>
                        <a:rPr lang="en-US" sz="1800" kern="1200" dirty="0">
                          <a:solidFill>
                            <a:schemeClr val="dk1"/>
                          </a:solidFill>
                          <a:effectLst/>
                          <a:latin typeface="+mn-lt"/>
                          <a:ea typeface="+mn-ea"/>
                          <a:cs typeface="+mn-cs"/>
                        </a:rPr>
                        <a:t>std::optional, std::variant, …</a:t>
                      </a:r>
                      <a:endParaRPr lang="ru-RU" sz="1800" kern="1200" dirty="0">
                        <a:solidFill>
                          <a:schemeClr val="dk1"/>
                        </a:solidFill>
                        <a:effectLst/>
                        <a:latin typeface="+mn-lt"/>
                        <a:ea typeface="+mn-ea"/>
                        <a:cs typeface="+mn-cs"/>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10"/>
                  </a:ext>
                </a:extLst>
              </a:tr>
              <a:tr h="182880">
                <a:tc>
                  <a:txBody>
                    <a:bodyPr/>
                    <a:lstStyle/>
                    <a:p>
                      <a:r>
                        <a:rPr lang="en-US" dirty="0"/>
                        <a:t>7</a:t>
                      </a:r>
                      <a:r>
                        <a:rPr lang="ru-RU" dirty="0"/>
                        <a:t> сен</a:t>
                      </a:r>
                      <a:r>
                        <a:rPr lang="en-US" dirty="0"/>
                        <a:t> 2020</a:t>
                      </a:r>
                      <a:endParaRPr lang="ru-RU"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a:t>С++20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ru-RU" sz="1800" kern="1200" dirty="0">
                          <a:solidFill>
                            <a:schemeClr val="dk1"/>
                          </a:solidFill>
                          <a:effectLst/>
                          <a:latin typeface="+mn-lt"/>
                          <a:ea typeface="+mn-ea"/>
                          <a:cs typeface="+mn-cs"/>
                        </a:rPr>
                        <a:t>Модули, </a:t>
                      </a:r>
                      <a:r>
                        <a:rPr lang="ru-RU" sz="1800" kern="1200" dirty="0" err="1">
                          <a:solidFill>
                            <a:schemeClr val="dk1"/>
                          </a:solidFill>
                          <a:effectLst/>
                          <a:latin typeface="+mn-lt"/>
                          <a:ea typeface="+mn-ea"/>
                          <a:cs typeface="+mn-cs"/>
                        </a:rPr>
                        <a:t>корутины</a:t>
                      </a:r>
                      <a:r>
                        <a:rPr lang="ru-RU" sz="18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 </a:t>
                      </a:r>
                      <a:r>
                        <a:rPr lang="ru-RU" sz="1800" kern="1200" dirty="0">
                          <a:solidFill>
                            <a:schemeClr val="dk1"/>
                          </a:solidFill>
                          <a:effectLst/>
                          <a:latin typeface="+mn-lt"/>
                          <a:ea typeface="+mn-ea"/>
                          <a:cs typeface="+mn-cs"/>
                        </a:rPr>
                        <a:t>диапазоны,</a:t>
                      </a:r>
                      <a:r>
                        <a:rPr lang="en-US" sz="1800" kern="1200" dirty="0">
                          <a:solidFill>
                            <a:schemeClr val="dk1"/>
                          </a:solidFill>
                          <a:effectLst/>
                          <a:latin typeface="+mn-lt"/>
                          <a:ea typeface="+mn-ea"/>
                          <a:cs typeface="+mn-cs"/>
                        </a:rPr>
                        <a:t> </a:t>
                      </a:r>
                      <a:r>
                        <a:rPr lang="ru-RU" sz="1800" kern="1200" dirty="0">
                          <a:solidFill>
                            <a:schemeClr val="dk1"/>
                          </a:solidFill>
                          <a:effectLst/>
                          <a:latin typeface="+mn-lt"/>
                          <a:ea typeface="+mn-ea"/>
                          <a:cs typeface="+mn-cs"/>
                        </a:rPr>
                        <a:t>оператор</a:t>
                      </a:r>
                      <a:r>
                        <a:rPr lang="en-US" sz="1800" kern="1200" dirty="0">
                          <a:solidFill>
                            <a:schemeClr val="dk1"/>
                          </a:solidFill>
                          <a:effectLst/>
                          <a:latin typeface="+mn-lt"/>
                          <a:ea typeface="+mn-ea"/>
                          <a:cs typeface="+mn-cs"/>
                        </a:rPr>
                        <a:t> spaceship</a:t>
                      </a:r>
                      <a:r>
                        <a:rPr lang="ru-RU" sz="1800" kern="1200" baseline="0" dirty="0">
                          <a:solidFill>
                            <a:schemeClr val="dk1"/>
                          </a:solidFill>
                          <a:effectLst/>
                          <a:latin typeface="+mn-lt"/>
                          <a:ea typeface="+mn-ea"/>
                          <a:cs typeface="+mn-cs"/>
                        </a:rPr>
                        <a:t>…</a:t>
                      </a:r>
                      <a:endParaRPr lang="ru-RU" sz="1800" kern="1200" dirty="0">
                        <a:solidFill>
                          <a:schemeClr val="dk1"/>
                        </a:solidFill>
                        <a:effectLst/>
                        <a:latin typeface="+mn-lt"/>
                        <a:ea typeface="+mn-ea"/>
                        <a:cs typeface="+mn-cs"/>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396800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13</a:t>
            </a:fld>
            <a:endParaRPr lang="en-US"/>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pic>
        <p:nvPicPr>
          <p:cNvPr id="7" name="Рисунок 6">
            <a:extLst>
              <a:ext uri="{FF2B5EF4-FFF2-40B4-BE49-F238E27FC236}">
                <a16:creationId xmlns:a16="http://schemas.microsoft.com/office/drawing/2014/main" id="{B5C88380-9FA4-423F-A039-0915C7D097FA}"/>
              </a:ext>
            </a:extLst>
          </p:cNvPr>
          <p:cNvPicPr>
            <a:picLocks noChangeAspect="1"/>
          </p:cNvPicPr>
          <p:nvPr/>
        </p:nvPicPr>
        <p:blipFill>
          <a:blip r:embed="rId3"/>
          <a:stretch>
            <a:fillRect/>
          </a:stretch>
        </p:blipFill>
        <p:spPr>
          <a:xfrm>
            <a:off x="1190069" y="138564"/>
            <a:ext cx="6568252" cy="6062744"/>
          </a:xfrm>
          <a:prstGeom prst="rect">
            <a:avLst/>
          </a:prstGeom>
        </p:spPr>
      </p:pic>
    </p:spTree>
    <p:extLst>
      <p:ext uri="{BB962C8B-B14F-4D97-AF65-F5344CB8AC3E}">
        <p14:creationId xmlns:p14="http://schemas.microsoft.com/office/powerpoint/2010/main" val="18955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Овал 15"/>
          <p:cNvSpPr/>
          <p:nvPr/>
        </p:nvSpPr>
        <p:spPr>
          <a:xfrm>
            <a:off x="827584" y="1988840"/>
            <a:ext cx="3329614" cy="2526799"/>
          </a:xfrm>
          <a:prstGeom prst="ellipse">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200" dirty="0">
              <a:solidFill>
                <a:schemeClr val="tx1"/>
              </a:solidFill>
            </a:endParaRPr>
          </a:p>
        </p:txBody>
      </p:sp>
      <p:sp>
        <p:nvSpPr>
          <p:cNvPr id="11" name="Овал 10"/>
          <p:cNvSpPr/>
          <p:nvPr/>
        </p:nvSpPr>
        <p:spPr>
          <a:xfrm>
            <a:off x="1835696" y="1880827"/>
            <a:ext cx="4314862" cy="2800989"/>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9" name="Овал 8"/>
          <p:cNvSpPr/>
          <p:nvPr/>
        </p:nvSpPr>
        <p:spPr>
          <a:xfrm>
            <a:off x="1835696" y="1988840"/>
            <a:ext cx="3329614" cy="2541638"/>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200" dirty="0">
              <a:solidFill>
                <a:schemeClr val="tx1"/>
              </a:solidFill>
            </a:endParaRPr>
          </a:p>
        </p:txBody>
      </p:sp>
      <p:sp>
        <p:nvSpPr>
          <p:cNvPr id="2" name="Заголовок 1"/>
          <p:cNvSpPr>
            <a:spLocks noGrp="1"/>
          </p:cNvSpPr>
          <p:nvPr>
            <p:ph type="title"/>
          </p:nvPr>
        </p:nvSpPr>
        <p:spPr>
          <a:xfrm>
            <a:off x="143508" y="116632"/>
            <a:ext cx="8856984" cy="652848"/>
          </a:xfrm>
        </p:spPr>
        <p:txBody>
          <a:bodyPr>
            <a:normAutofit fontScale="90000"/>
          </a:bodyPr>
          <a:lstStyle/>
          <a:p>
            <a:r>
              <a:rPr lang="ru-RU" dirty="0"/>
              <a:t>Соотношение между языками С и С++</a:t>
            </a:r>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14</a:t>
            </a:fld>
            <a:endParaRPr lang="en-US"/>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10" name="TextBox 9"/>
          <p:cNvSpPr txBox="1"/>
          <p:nvPr/>
        </p:nvSpPr>
        <p:spPr>
          <a:xfrm rot="18865748">
            <a:off x="3968737" y="3183783"/>
            <a:ext cx="1260140" cy="553998"/>
          </a:xfrm>
          <a:prstGeom prst="rect">
            <a:avLst/>
          </a:prstGeom>
          <a:noFill/>
        </p:spPr>
        <p:txBody>
          <a:bodyPr wrap="square" lIns="0" tIns="0" rIns="0" bIns="0" rtlCol="0">
            <a:spAutoFit/>
          </a:bodyPr>
          <a:lstStyle/>
          <a:p>
            <a:r>
              <a:rPr lang="en-US" sz="3600" dirty="0"/>
              <a:t>C++98</a:t>
            </a:r>
            <a:endParaRPr lang="ru-RU" sz="3600" dirty="0"/>
          </a:p>
        </p:txBody>
      </p:sp>
      <p:sp>
        <p:nvSpPr>
          <p:cNvPr id="12" name="TextBox 11"/>
          <p:cNvSpPr txBox="1"/>
          <p:nvPr/>
        </p:nvSpPr>
        <p:spPr>
          <a:xfrm rot="18705553">
            <a:off x="4997642" y="3143895"/>
            <a:ext cx="1172399" cy="553998"/>
          </a:xfrm>
          <a:prstGeom prst="rect">
            <a:avLst/>
          </a:prstGeom>
          <a:noFill/>
        </p:spPr>
        <p:txBody>
          <a:bodyPr wrap="square" lIns="0" tIns="0" rIns="0" bIns="0" rtlCol="0">
            <a:spAutoFit/>
          </a:bodyPr>
          <a:lstStyle/>
          <a:p>
            <a:r>
              <a:rPr lang="en-US" sz="3600" dirty="0"/>
              <a:t>C++11</a:t>
            </a:r>
            <a:endParaRPr lang="ru-RU" sz="3600" dirty="0"/>
          </a:p>
        </p:txBody>
      </p:sp>
      <p:sp>
        <p:nvSpPr>
          <p:cNvPr id="14" name="TextBox 13"/>
          <p:cNvSpPr txBox="1"/>
          <p:nvPr/>
        </p:nvSpPr>
        <p:spPr>
          <a:xfrm rot="18807490">
            <a:off x="5987123" y="3114578"/>
            <a:ext cx="1172399" cy="553998"/>
          </a:xfrm>
          <a:prstGeom prst="rect">
            <a:avLst/>
          </a:prstGeom>
          <a:noFill/>
        </p:spPr>
        <p:txBody>
          <a:bodyPr wrap="square" lIns="0" tIns="0" rIns="0" bIns="0" rtlCol="0">
            <a:spAutoFit/>
          </a:bodyPr>
          <a:lstStyle/>
          <a:p>
            <a:r>
              <a:rPr lang="en-US" sz="3600" dirty="0"/>
              <a:t>C++17</a:t>
            </a:r>
            <a:endParaRPr lang="ru-RU" sz="3600" dirty="0"/>
          </a:p>
        </p:txBody>
      </p:sp>
      <p:sp>
        <p:nvSpPr>
          <p:cNvPr id="17" name="TextBox 16"/>
          <p:cNvSpPr txBox="1"/>
          <p:nvPr/>
        </p:nvSpPr>
        <p:spPr>
          <a:xfrm>
            <a:off x="971600" y="2888940"/>
            <a:ext cx="1031711" cy="553998"/>
          </a:xfrm>
          <a:prstGeom prst="rect">
            <a:avLst/>
          </a:prstGeom>
          <a:noFill/>
        </p:spPr>
        <p:txBody>
          <a:bodyPr wrap="square" lIns="0" tIns="0" rIns="0" bIns="0" rtlCol="0">
            <a:spAutoFit/>
          </a:bodyPr>
          <a:lstStyle/>
          <a:p>
            <a:r>
              <a:rPr lang="en-US" sz="3600" dirty="0"/>
              <a:t>C11</a:t>
            </a:r>
            <a:endParaRPr lang="ru-RU" sz="3600" dirty="0"/>
          </a:p>
        </p:txBody>
      </p:sp>
      <p:sp>
        <p:nvSpPr>
          <p:cNvPr id="13" name="Овал 12"/>
          <p:cNvSpPr/>
          <p:nvPr/>
        </p:nvSpPr>
        <p:spPr>
          <a:xfrm>
            <a:off x="1835697" y="1772816"/>
            <a:ext cx="5256584" cy="306034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4" name="Овал 3"/>
          <p:cNvSpPr/>
          <p:nvPr/>
        </p:nvSpPr>
        <p:spPr>
          <a:xfrm>
            <a:off x="1871700" y="2168860"/>
            <a:ext cx="2251006" cy="2178547"/>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a:t>
            </a:r>
            <a:endParaRPr lang="ru-RU" sz="3600" dirty="0">
              <a:solidFill>
                <a:schemeClr val="tx1"/>
              </a:solidFill>
            </a:endParaRPr>
          </a:p>
        </p:txBody>
      </p:sp>
      <p:sp>
        <p:nvSpPr>
          <p:cNvPr id="15" name="Овал 14">
            <a:extLst>
              <a:ext uri="{FF2B5EF4-FFF2-40B4-BE49-F238E27FC236}">
                <a16:creationId xmlns:a16="http://schemas.microsoft.com/office/drawing/2014/main" id="{A24D6D9F-F9E1-4FB4-8EF4-FA81C00FC0F0}"/>
              </a:ext>
            </a:extLst>
          </p:cNvPr>
          <p:cNvSpPr/>
          <p:nvPr/>
        </p:nvSpPr>
        <p:spPr>
          <a:xfrm>
            <a:off x="1835697" y="1664804"/>
            <a:ext cx="6192688" cy="3276364"/>
          </a:xfrm>
          <a:prstGeom prst="ellipse">
            <a:avLst/>
          </a:prstGeom>
          <a:noFill/>
          <a:ln w="317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8" name="TextBox 17">
            <a:extLst>
              <a:ext uri="{FF2B5EF4-FFF2-40B4-BE49-F238E27FC236}">
                <a16:creationId xmlns:a16="http://schemas.microsoft.com/office/drawing/2014/main" id="{45F1EC3E-933E-4282-B37E-CCEFF22C85DD}"/>
              </a:ext>
            </a:extLst>
          </p:cNvPr>
          <p:cNvSpPr txBox="1"/>
          <p:nvPr/>
        </p:nvSpPr>
        <p:spPr>
          <a:xfrm rot="18807490">
            <a:off x="6916709" y="3138173"/>
            <a:ext cx="1172399" cy="553998"/>
          </a:xfrm>
          <a:prstGeom prst="rect">
            <a:avLst/>
          </a:prstGeom>
          <a:noFill/>
        </p:spPr>
        <p:txBody>
          <a:bodyPr wrap="square" lIns="0" tIns="0" rIns="0" bIns="0" rtlCol="0">
            <a:spAutoFit/>
          </a:bodyPr>
          <a:lstStyle/>
          <a:p>
            <a:r>
              <a:rPr lang="en-US" sz="3600" dirty="0"/>
              <a:t>C++</a:t>
            </a:r>
            <a:r>
              <a:rPr lang="ru-RU" sz="3600" dirty="0"/>
              <a:t>20</a:t>
            </a:r>
          </a:p>
        </p:txBody>
      </p:sp>
      <p:sp>
        <p:nvSpPr>
          <p:cNvPr id="19" name="TextBox 18">
            <a:extLst>
              <a:ext uri="{FF2B5EF4-FFF2-40B4-BE49-F238E27FC236}">
                <a16:creationId xmlns:a16="http://schemas.microsoft.com/office/drawing/2014/main" id="{F91151D6-1702-4D67-8EDE-FA20E9C6FFE0}"/>
              </a:ext>
            </a:extLst>
          </p:cNvPr>
          <p:cNvSpPr txBox="1"/>
          <p:nvPr/>
        </p:nvSpPr>
        <p:spPr>
          <a:xfrm rot="18865748">
            <a:off x="3968737" y="3183782"/>
            <a:ext cx="1260140" cy="553998"/>
          </a:xfrm>
          <a:prstGeom prst="rect">
            <a:avLst/>
          </a:prstGeom>
          <a:noFill/>
        </p:spPr>
        <p:txBody>
          <a:bodyPr wrap="square" lIns="0" tIns="0" rIns="0" bIns="0" rtlCol="0">
            <a:spAutoFit/>
          </a:bodyPr>
          <a:lstStyle/>
          <a:p>
            <a:r>
              <a:rPr lang="en-US" sz="3600" dirty="0"/>
              <a:t>C++</a:t>
            </a:r>
            <a:endParaRPr lang="ru-RU" sz="3600" dirty="0"/>
          </a:p>
        </p:txBody>
      </p:sp>
      <p:sp>
        <p:nvSpPr>
          <p:cNvPr id="20" name="Овал 19">
            <a:extLst>
              <a:ext uri="{FF2B5EF4-FFF2-40B4-BE49-F238E27FC236}">
                <a16:creationId xmlns:a16="http://schemas.microsoft.com/office/drawing/2014/main" id="{074E62E6-F240-49D2-99AC-AE8F12DA5C01}"/>
              </a:ext>
            </a:extLst>
          </p:cNvPr>
          <p:cNvSpPr/>
          <p:nvPr/>
        </p:nvSpPr>
        <p:spPr>
          <a:xfrm>
            <a:off x="1835695" y="1520788"/>
            <a:ext cx="7213207" cy="3528392"/>
          </a:xfrm>
          <a:prstGeom prst="ellipse">
            <a:avLst/>
          </a:prstGeom>
          <a:noFill/>
          <a:ln w="317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21" name="TextBox 20">
            <a:extLst>
              <a:ext uri="{FF2B5EF4-FFF2-40B4-BE49-F238E27FC236}">
                <a16:creationId xmlns:a16="http://schemas.microsoft.com/office/drawing/2014/main" id="{012D7CE8-9F8F-4226-A231-64CF95160C41}"/>
              </a:ext>
            </a:extLst>
          </p:cNvPr>
          <p:cNvSpPr txBox="1"/>
          <p:nvPr/>
        </p:nvSpPr>
        <p:spPr>
          <a:xfrm rot="18807490">
            <a:off x="7909930" y="3153952"/>
            <a:ext cx="1172399" cy="553998"/>
          </a:xfrm>
          <a:prstGeom prst="rect">
            <a:avLst/>
          </a:prstGeom>
          <a:noFill/>
        </p:spPr>
        <p:txBody>
          <a:bodyPr wrap="square" lIns="0" tIns="0" rIns="0" bIns="0" rtlCol="0">
            <a:spAutoFit/>
          </a:bodyPr>
          <a:lstStyle/>
          <a:p>
            <a:r>
              <a:rPr lang="en-US" sz="3600" dirty="0">
                <a:solidFill>
                  <a:schemeClr val="bg1">
                    <a:lumMod val="50000"/>
                  </a:schemeClr>
                </a:solidFill>
              </a:rPr>
              <a:t>C++</a:t>
            </a:r>
            <a:r>
              <a:rPr lang="ru-RU" sz="3600" dirty="0">
                <a:solidFill>
                  <a:schemeClr val="bg1">
                    <a:lumMod val="50000"/>
                  </a:schemeClr>
                </a:solidFill>
              </a:rPr>
              <a:t>23</a:t>
            </a:r>
          </a:p>
        </p:txBody>
      </p:sp>
    </p:spTree>
    <p:extLst>
      <p:ext uri="{BB962C8B-B14F-4D97-AF65-F5344CB8AC3E}">
        <p14:creationId xmlns:p14="http://schemas.microsoft.com/office/powerpoint/2010/main" val="3274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9" grpId="0" animBg="1"/>
      <p:bldP spid="10" grpId="0"/>
      <p:bldP spid="12" grpId="0"/>
      <p:bldP spid="14" grpId="0"/>
      <p:bldP spid="17" grpId="0"/>
      <p:bldP spid="13" grpId="0" animBg="1"/>
      <p:bldP spid="15" grpId="0" animBg="1"/>
      <p:bldP spid="18" grpId="0"/>
      <p:bldP spid="19" grpId="0"/>
      <p:bldP spid="20"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23528" y="1412776"/>
            <a:ext cx="8568952" cy="2016224"/>
          </a:xfrm>
        </p:spPr>
        <p:txBody>
          <a:bodyPr>
            <a:noAutofit/>
          </a:bodyPr>
          <a:lstStyle/>
          <a:p>
            <a:pPr marL="0" lvl="0" indent="0" eaLnBrk="0" fontAlgn="base" hangingPunct="0">
              <a:lnSpc>
                <a:spcPct val="100000"/>
              </a:lnSpc>
              <a:spcBef>
                <a:spcPct val="0"/>
              </a:spcBef>
              <a:spcAft>
                <a:spcPct val="0"/>
              </a:spcAft>
              <a:buClr>
                <a:schemeClr val="accent2"/>
              </a:buClr>
              <a:buSzTx/>
              <a:buFont typeface="+mj-lt"/>
              <a:buAutoNum type="arabicPeriod" startAt="10"/>
              <a:tabLst>
                <a:tab pos="446088" algn="l"/>
              </a:tabLst>
            </a:pP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ru-RU" altLang="ru-RU" sz="2400" dirty="0">
                <a:solidFill>
                  <a:schemeClr val="tx1"/>
                </a:solidFill>
                <a:ea typeface="Calibri" panose="020F0502020204030204" pitchFamily="34" charset="0"/>
                <a:cs typeface="Times New Roman" panose="02020603050405020304" pitchFamily="18" charset="0"/>
              </a:rPr>
              <a:t>Понятие языка программирования.</a:t>
            </a:r>
            <a:br>
              <a:rPr lang="en-US" altLang="ru-RU" sz="2400" dirty="0">
                <a:solidFill>
                  <a:schemeClr val="tx1"/>
                </a:solidFill>
                <a:ea typeface="Calibri" panose="020F0502020204030204" pitchFamily="34" charset="0"/>
                <a:cs typeface="Times New Roman" panose="02020603050405020304" pitchFamily="18" charset="0"/>
              </a:rPr>
            </a:br>
            <a:r>
              <a:rPr lang="ru-RU" altLang="ru-RU" sz="2400" dirty="0">
                <a:solidFill>
                  <a:schemeClr val="tx1"/>
                </a:solidFill>
                <a:ea typeface="Calibri" panose="020F0502020204030204" pitchFamily="34" charset="0"/>
                <a:cs typeface="Times New Roman" panose="02020603050405020304" pitchFamily="18" charset="0"/>
              </a:rPr>
              <a:t>Алгоритмы, структуры данных и программы.</a:t>
            </a:r>
            <a:br>
              <a:rPr lang="en-US" altLang="ru-RU" sz="2400" dirty="0">
                <a:solidFill>
                  <a:schemeClr val="tx1"/>
                </a:solidFill>
                <a:ea typeface="Calibri" panose="020F0502020204030204" pitchFamily="34" charset="0"/>
                <a:cs typeface="Times New Roman" panose="02020603050405020304" pitchFamily="18" charset="0"/>
              </a:rPr>
            </a:br>
            <a:r>
              <a:rPr lang="ru-RU" altLang="ru-RU" sz="2400" dirty="0">
                <a:solidFill>
                  <a:schemeClr val="tx1"/>
                </a:solidFill>
                <a:ea typeface="Calibri" panose="020F0502020204030204" pitchFamily="34" charset="0"/>
                <a:cs typeface="Times New Roman" panose="02020603050405020304" pitchFamily="18" charset="0"/>
              </a:rPr>
              <a:t>Основы классификации языков программирования.</a:t>
            </a:r>
            <a:br>
              <a:rPr lang="en-US" altLang="ru-RU" sz="2400" dirty="0">
                <a:solidFill>
                  <a:schemeClr val="tx1"/>
                </a:solidFill>
                <a:ea typeface="Calibri" panose="020F0502020204030204" pitchFamily="34" charset="0"/>
                <a:cs typeface="Times New Roman" panose="02020603050405020304" pitchFamily="18" charset="0"/>
              </a:rPr>
            </a:br>
            <a:r>
              <a:rPr lang="ru-RU" altLang="ru-RU" sz="2400" dirty="0">
                <a:solidFill>
                  <a:schemeClr val="tx1"/>
                </a:solidFill>
                <a:ea typeface="Calibri" panose="020F0502020204030204" pitchFamily="34" charset="0"/>
                <a:cs typeface="Times New Roman" panose="02020603050405020304" pitchFamily="18" charset="0"/>
              </a:rPr>
              <a:t>Язык программирования С++, его соотношение с современными стандартами языка С.</a:t>
            </a:r>
            <a:r>
              <a:rPr lang="be-BY" altLang="ru-RU" sz="2400" dirty="0">
                <a:solidFill>
                  <a:schemeClr val="tx1"/>
                </a:solidFill>
                <a:ea typeface="Calibri" panose="020F0502020204030204" pitchFamily="34" charset="0"/>
                <a:cs typeface="Times New Roman" panose="02020603050405020304" pitchFamily="18" charset="0"/>
              </a:rPr>
              <a:t> </a:t>
            </a:r>
            <a:endParaRPr lang="be-BY" altLang="ru-RU" sz="3200" dirty="0">
              <a:solidFill>
                <a:schemeClr val="tx1"/>
              </a:solidFill>
            </a:endParaRPr>
          </a:p>
        </p:txBody>
      </p:sp>
      <p:sp>
        <p:nvSpPr>
          <p:cNvPr id="3" name="Дата 2"/>
          <p:cNvSpPr>
            <a:spLocks noGrp="1"/>
          </p:cNvSpPr>
          <p:nvPr>
            <p:ph type="dt" sz="half" idx="2"/>
          </p:nvPr>
        </p:nvSpPr>
        <p:spPr/>
        <p:txBody>
          <a:bodyPr/>
          <a:lstStyle/>
          <a:p>
            <a:pPr>
              <a:tabLst>
                <a:tab pos="1347788" algn="l"/>
              </a:tabLst>
            </a:pPr>
            <a:r>
              <a:rPr lang="ru-RU" dirty="0"/>
              <a:t>Левкович Н.В.</a:t>
            </a:r>
            <a:r>
              <a:rPr lang="en-US" dirty="0"/>
              <a:t>	</a:t>
            </a:r>
            <a:r>
              <a:rPr lang="ru-RU" dirty="0"/>
              <a:t>2021/2022</a:t>
            </a:r>
          </a:p>
        </p:txBody>
      </p:sp>
      <p:sp>
        <p:nvSpPr>
          <p:cNvPr id="4" name="Нижний колонтитул 3"/>
          <p:cNvSpPr>
            <a:spLocks noGrp="1"/>
          </p:cNvSpPr>
          <p:nvPr>
            <p:ph type="ftr" sz="quarter" idx="3"/>
          </p:nvPr>
        </p:nvSpPr>
        <p:spPr/>
        <p:txBody>
          <a:bodyPr/>
          <a:lstStyle/>
          <a:p>
            <a:r>
              <a:rPr lang="ru-RU"/>
              <a:t>принципы работы компьютера</a:t>
            </a:r>
            <a:endParaRPr lang="ru-RU" dirty="0"/>
          </a:p>
        </p:txBody>
      </p:sp>
      <p:sp>
        <p:nvSpPr>
          <p:cNvPr id="5" name="Номер слайда 4"/>
          <p:cNvSpPr>
            <a:spLocks noGrp="1"/>
          </p:cNvSpPr>
          <p:nvPr>
            <p:ph type="sldNum" sz="quarter" idx="4294967295"/>
          </p:nvPr>
        </p:nvSpPr>
        <p:spPr>
          <a:xfrm>
            <a:off x="7425344" y="6459786"/>
            <a:ext cx="984019" cy="365125"/>
          </a:xfrm>
          <a:prstGeom prst="rect">
            <a:avLst/>
          </a:prstGeom>
        </p:spPr>
        <p:txBody>
          <a:bodyPr/>
          <a:lstStyle/>
          <a:p>
            <a:fld id="{4FAB73BC-B049-4115-A692-8D63A059BFB8}" type="slidenum">
              <a:rPr lang="en-US" smtClean="0"/>
              <a:pPr/>
              <a:t>15</a:t>
            </a:fld>
            <a:endParaRPr lang="en-US" dirty="0"/>
          </a:p>
        </p:txBody>
      </p:sp>
      <p:sp>
        <p:nvSpPr>
          <p:cNvPr id="6" name="Заголовок 1"/>
          <p:cNvSpPr txBox="1">
            <a:spLocks/>
          </p:cNvSpPr>
          <p:nvPr/>
        </p:nvSpPr>
        <p:spPr>
          <a:xfrm>
            <a:off x="791580" y="240423"/>
            <a:ext cx="8100900" cy="729665"/>
          </a:xfrm>
          <a:prstGeom prst="rect">
            <a:avLst/>
          </a:prstGeom>
        </p:spPr>
        <p:txBody>
          <a:bodyPr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ru-RU" sz="3600" b="1" dirty="0">
                <a:solidFill>
                  <a:schemeClr val="tx1">
                    <a:lumMod val="50000"/>
                    <a:lumOff val="50000"/>
                  </a:schemeClr>
                </a:solidFill>
              </a:rPr>
              <a:t>Вопросы</a:t>
            </a:r>
          </a:p>
        </p:txBody>
      </p:sp>
    </p:spTree>
    <p:extLst>
      <p:ext uri="{BB962C8B-B14F-4D97-AF65-F5344CB8AC3E}">
        <p14:creationId xmlns:p14="http://schemas.microsoft.com/office/powerpoint/2010/main" val="190070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2</a:t>
            </a:fld>
            <a:endParaRPr lang="en-US"/>
          </a:p>
        </p:txBody>
      </p:sp>
      <p:sp>
        <p:nvSpPr>
          <p:cNvPr id="10" name="Rectangle 3"/>
          <p:cNvSpPr txBox="1">
            <a:spLocks noChangeArrowheads="1"/>
          </p:cNvSpPr>
          <p:nvPr/>
        </p:nvSpPr>
        <p:spPr>
          <a:xfrm>
            <a:off x="289397" y="1724295"/>
            <a:ext cx="8560821" cy="426930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74625" indent="0"/>
            <a:r>
              <a:rPr lang="ru-RU" b="1" dirty="0"/>
              <a:t>СТРУКТУРА  ДАННЫХ </a:t>
            </a:r>
            <a:r>
              <a:rPr lang="ru-RU" dirty="0"/>
              <a:t>– способ представления данных в программе для компьютера</a:t>
            </a:r>
          </a:p>
          <a:p>
            <a:pPr marL="174625" indent="0"/>
            <a:r>
              <a:rPr lang="ru-RU" b="1" dirty="0"/>
              <a:t>АЛГОРИТМ </a:t>
            </a:r>
            <a:r>
              <a:rPr lang="ru-RU" dirty="0"/>
              <a:t>– заранее заданная последовательность однозначно трактуемых команд для получения решения задачи за конечное число шагов</a:t>
            </a:r>
          </a:p>
          <a:p>
            <a:pPr marL="174625" indent="0"/>
            <a:r>
              <a:rPr lang="ru-RU" b="1" dirty="0"/>
              <a:t>ПРОГРАММА </a:t>
            </a:r>
            <a:r>
              <a:rPr lang="ru-RU" dirty="0"/>
              <a:t>- описание структур данных и алгоритма решения задачи на языке программирования, автоматически переводимое на язык машинных команд конкретной ЭВМ помощи транслятора (интерпретатора). </a:t>
            </a:r>
            <a:endParaRPr lang="en-US" dirty="0"/>
          </a:p>
          <a:p>
            <a:pPr marL="174625" indent="0"/>
            <a:r>
              <a:rPr lang="ru-RU" b="1" dirty="0"/>
              <a:t>ЯЗЫК  ПРОГРАММИРОВАНИЯ</a:t>
            </a:r>
            <a:r>
              <a:rPr lang="ru-RU" dirty="0"/>
              <a:t> — формальная знаковая система, предназначенная для описания структур данных и алгоритмов в форме, пригодной для дальнейшей компиляции (интерпретации) и исполнения на компьютере.  Язык программирования определяет набор лексических, синтаксических и семантических правил, используемых при составлении компьютерной программы. </a:t>
            </a:r>
          </a:p>
        </p:txBody>
      </p:sp>
      <p:sp>
        <p:nvSpPr>
          <p:cNvPr id="12" name="Rectangle 3"/>
          <p:cNvSpPr txBox="1">
            <a:spLocks noChangeArrowheads="1"/>
          </p:cNvSpPr>
          <p:nvPr/>
        </p:nvSpPr>
        <p:spPr bwMode="auto">
          <a:xfrm>
            <a:off x="548952" y="576197"/>
            <a:ext cx="8041710" cy="726510"/>
          </a:xfrm>
          <a:prstGeom prst="rect">
            <a:avLst/>
          </a:prstGeom>
          <a:noFill/>
          <a:ln w="38100">
            <a:solidFill>
              <a:srgbClr val="C00000"/>
            </a:solidFill>
            <a:miter lim="800000"/>
            <a:headEnd/>
            <a:tailEnd/>
          </a:ln>
        </p:spPr>
        <p:txBody>
          <a:bodyPr anchor="ctr"/>
          <a:lstStyle/>
          <a:p>
            <a:pPr marL="457200" indent="-457200" algn="ctr" eaLnBrk="0" hangingPunct="0">
              <a:spcBef>
                <a:spcPct val="20000"/>
              </a:spcBef>
              <a:buClr>
                <a:schemeClr val="hlink"/>
              </a:buClr>
              <a:buSzPct val="80000"/>
              <a:buFont typeface="Wingdings" pitchFamily="2" charset="2"/>
              <a:buNone/>
              <a:defRPr/>
            </a:pPr>
            <a:r>
              <a:rPr lang="ru-RU" sz="3100" b="1" kern="0">
                <a:solidFill>
                  <a:srgbClr val="FF3300"/>
                </a:solidFill>
                <a:latin typeface="+mn-lt"/>
              </a:rPr>
              <a:t>Программа = Структуры данных + Алгоритмы</a:t>
            </a:r>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208296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1429462"/>
          </a:xfrm>
        </p:spPr>
        <p:txBody>
          <a:bodyPr>
            <a:normAutofit/>
          </a:bodyPr>
          <a:lstStyle/>
          <a:p>
            <a:r>
              <a:rPr lang="en-US" sz="3600" b="1" dirty="0">
                <a:solidFill>
                  <a:schemeClr val="tx1">
                    <a:lumMod val="50000"/>
                    <a:lumOff val="50000"/>
                  </a:schemeClr>
                </a:solidFill>
              </a:rPr>
              <a:t>TIOBE Index for September 2020</a:t>
            </a:r>
            <a:br>
              <a:rPr lang="en-US" sz="3600" b="1" dirty="0">
                <a:solidFill>
                  <a:schemeClr val="tx1">
                    <a:lumMod val="50000"/>
                    <a:lumOff val="50000"/>
                  </a:schemeClr>
                </a:solidFill>
              </a:rPr>
            </a:br>
            <a:br>
              <a:rPr lang="en-US" sz="1100" b="1" dirty="0">
                <a:solidFill>
                  <a:schemeClr val="tx1">
                    <a:lumMod val="50000"/>
                    <a:lumOff val="50000"/>
                  </a:schemeClr>
                </a:solidFill>
              </a:rPr>
            </a:br>
            <a:r>
              <a:rPr lang="en-US" sz="2000" u="sng" dirty="0">
                <a:solidFill>
                  <a:srgbClr val="0070C0"/>
                </a:solidFill>
              </a:rPr>
              <a:t>https://www.tiobe.com/tiobe-index</a:t>
            </a:r>
            <a:r>
              <a:rPr lang="en-US" sz="2000" dirty="0">
                <a:solidFill>
                  <a:srgbClr val="0070C0"/>
                </a:solidFill>
              </a:rPr>
              <a:t> </a:t>
            </a:r>
            <a:r>
              <a:rPr lang="en-US" sz="2000" dirty="0"/>
              <a:t>The TIOBE Programming Community index gives an indication of the popularity of programming languages.</a:t>
            </a:r>
            <a:endParaRPr lang="ru-RU" sz="2000" dirty="0"/>
          </a:p>
        </p:txBody>
      </p:sp>
      <p:graphicFrame>
        <p:nvGraphicFramePr>
          <p:cNvPr id="7" name="Объект 6"/>
          <p:cNvGraphicFramePr>
            <a:graphicFrameLocks noGrp="1"/>
          </p:cNvGraphicFramePr>
          <p:nvPr>
            <p:ph idx="1"/>
            <p:extLst>
              <p:ext uri="{D42A27DB-BD31-4B8C-83A1-F6EECF244321}">
                <p14:modId xmlns:p14="http://schemas.microsoft.com/office/powerpoint/2010/main" val="470597982"/>
              </p:ext>
            </p:extLst>
          </p:nvPr>
        </p:nvGraphicFramePr>
        <p:xfrm>
          <a:off x="822325" y="1846263"/>
          <a:ext cx="7551105" cy="4079240"/>
        </p:xfrm>
        <a:graphic>
          <a:graphicData uri="http://schemas.openxmlformats.org/drawingml/2006/table">
            <a:tbl>
              <a:tblPr firstRow="1" bandRow="1">
                <a:tableStyleId>{69012ECD-51FC-41F1-AA8D-1B2483CD663E}</a:tableStyleId>
              </a:tblPr>
              <a:tblGrid>
                <a:gridCol w="1095693">
                  <a:extLst>
                    <a:ext uri="{9D8B030D-6E8A-4147-A177-3AD203B41FA5}">
                      <a16:colId xmlns:a16="http://schemas.microsoft.com/office/drawing/2014/main" val="20000"/>
                    </a:ext>
                  </a:extLst>
                </a:gridCol>
                <a:gridCol w="1095693">
                  <a:extLst>
                    <a:ext uri="{9D8B030D-6E8A-4147-A177-3AD203B41FA5}">
                      <a16:colId xmlns:a16="http://schemas.microsoft.com/office/drawing/2014/main" val="20001"/>
                    </a:ext>
                  </a:extLst>
                </a:gridCol>
                <a:gridCol w="932879">
                  <a:extLst>
                    <a:ext uri="{9D8B030D-6E8A-4147-A177-3AD203B41FA5}">
                      <a16:colId xmlns:a16="http://schemas.microsoft.com/office/drawing/2014/main" val="20002"/>
                    </a:ext>
                  </a:extLst>
                </a:gridCol>
                <a:gridCol w="2458593">
                  <a:extLst>
                    <a:ext uri="{9D8B030D-6E8A-4147-A177-3AD203B41FA5}">
                      <a16:colId xmlns:a16="http://schemas.microsoft.com/office/drawing/2014/main" val="20003"/>
                    </a:ext>
                  </a:extLst>
                </a:gridCol>
                <a:gridCol w="1035368">
                  <a:extLst>
                    <a:ext uri="{9D8B030D-6E8A-4147-A177-3AD203B41FA5}">
                      <a16:colId xmlns:a16="http://schemas.microsoft.com/office/drawing/2014/main" val="20004"/>
                    </a:ext>
                  </a:extLst>
                </a:gridCol>
                <a:gridCol w="932879">
                  <a:extLst>
                    <a:ext uri="{9D8B030D-6E8A-4147-A177-3AD203B41FA5}">
                      <a16:colId xmlns:a16="http://schemas.microsoft.com/office/drawing/2014/main" val="20005"/>
                    </a:ext>
                  </a:extLst>
                </a:gridCol>
              </a:tblGrid>
              <a:tr h="370840">
                <a:tc>
                  <a:txBody>
                    <a:bodyPr/>
                    <a:lstStyle/>
                    <a:p>
                      <a:pPr algn="ctr"/>
                      <a:r>
                        <a:rPr lang="en-US" dirty="0"/>
                        <a:t>Oct 2021</a:t>
                      </a:r>
                    </a:p>
                  </a:txBody>
                  <a:tcPr anchor="ctr"/>
                </a:tc>
                <a:tc>
                  <a:txBody>
                    <a:bodyPr/>
                    <a:lstStyle/>
                    <a:p>
                      <a:pPr algn="ctr"/>
                      <a:r>
                        <a:rPr lang="en-US" dirty="0"/>
                        <a:t>Oct 2019</a:t>
                      </a:r>
                    </a:p>
                  </a:txBody>
                  <a:tcPr anchor="ctr"/>
                </a:tc>
                <a:tc>
                  <a:txBody>
                    <a:bodyPr/>
                    <a:lstStyle/>
                    <a:p>
                      <a:pPr algn="ctr"/>
                      <a:r>
                        <a:rPr lang="en-US" dirty="0"/>
                        <a:t>Change</a:t>
                      </a:r>
                    </a:p>
                  </a:txBody>
                  <a:tcPr anchor="ctr"/>
                </a:tc>
                <a:tc>
                  <a:txBody>
                    <a:bodyPr/>
                    <a:lstStyle/>
                    <a:p>
                      <a:pPr algn="ctr"/>
                      <a:r>
                        <a:rPr lang="en-US" dirty="0"/>
                        <a:t>Programming Language</a:t>
                      </a:r>
                    </a:p>
                  </a:txBody>
                  <a:tcPr anchor="ctr"/>
                </a:tc>
                <a:tc>
                  <a:txBody>
                    <a:bodyPr/>
                    <a:lstStyle/>
                    <a:p>
                      <a:pPr algn="ctr"/>
                      <a:r>
                        <a:rPr lang="en-US" dirty="0"/>
                        <a:t>Ratings</a:t>
                      </a:r>
                    </a:p>
                  </a:txBody>
                  <a:tcPr anchor="ctr"/>
                </a:tc>
                <a:tc>
                  <a:txBody>
                    <a:bodyPr/>
                    <a:lstStyle/>
                    <a:p>
                      <a:pPr algn="ctr"/>
                      <a:r>
                        <a:rPr lang="en-US"/>
                        <a:t>Change</a:t>
                      </a:r>
                    </a:p>
                  </a:txBody>
                  <a:tcPr anchor="ctr"/>
                </a:tc>
                <a:extLst>
                  <a:ext uri="{0D108BD9-81ED-4DB2-BD59-A6C34878D82A}">
                    <a16:rowId xmlns:a16="http://schemas.microsoft.com/office/drawing/2014/main" val="10000"/>
                  </a:ext>
                </a:extLst>
              </a:tr>
              <a:tr h="370840">
                <a:tc>
                  <a:txBody>
                    <a:bodyPr/>
                    <a:lstStyle/>
                    <a:p>
                      <a:pPr algn="ctr" fontAlgn="ctr"/>
                      <a:r>
                        <a:rPr lang="ru-RU" sz="1800" b="0" i="0" u="none" strike="noStrike">
                          <a:solidFill>
                            <a:srgbClr val="000000"/>
                          </a:solidFill>
                          <a:effectLst/>
                          <a:latin typeface="+mn-lt"/>
                        </a:rPr>
                        <a:t>1</a:t>
                      </a:r>
                    </a:p>
                  </a:txBody>
                  <a:tcPr marL="9525" marR="9525" marT="9525" marB="0" anchor="ctr"/>
                </a:tc>
                <a:tc>
                  <a:txBody>
                    <a:bodyPr/>
                    <a:lstStyle/>
                    <a:p>
                      <a:pPr algn="ctr" fontAlgn="ctr"/>
                      <a:r>
                        <a:rPr lang="en-US" sz="1800" b="0" i="0" u="none" strike="noStrike" dirty="0">
                          <a:solidFill>
                            <a:srgbClr val="000000"/>
                          </a:solidFill>
                          <a:effectLst/>
                          <a:latin typeface="+mn-lt"/>
                        </a:rPr>
                        <a:t>3</a:t>
                      </a:r>
                      <a:endParaRPr lang="ru-RU" sz="1800" b="0" i="0" u="none" strike="noStrike" dirty="0">
                        <a:solidFill>
                          <a:srgbClr val="000000"/>
                        </a:solidFill>
                        <a:effectLst/>
                        <a:latin typeface="+mn-lt"/>
                      </a:endParaRPr>
                    </a:p>
                  </a:txBody>
                  <a:tcPr marL="9525" marR="9525" marT="9525" marB="0" anchor="ctr"/>
                </a:tc>
                <a:tc>
                  <a:txBody>
                    <a:bodyPr/>
                    <a:lstStyle/>
                    <a:p>
                      <a:pPr algn="ctr"/>
                      <a:r>
                        <a:rPr lang="ru-RU" sz="1800" b="1" dirty="0">
                          <a:solidFill>
                            <a:srgbClr val="00B050"/>
                          </a:solidFill>
                        </a:rPr>
                        <a:t>↑</a:t>
                      </a:r>
                      <a:endParaRPr lang="ru-RU" dirty="0"/>
                    </a:p>
                  </a:txBody>
                  <a:tcPr anchor="ctr"/>
                </a:tc>
                <a:tc>
                  <a:txBody>
                    <a:bodyPr/>
                    <a:lstStyle/>
                    <a:p>
                      <a:pPr algn="ctr" fontAlgn="ctr"/>
                      <a:r>
                        <a:rPr lang="en-US" sz="1800" b="0" i="0" u="none" strike="noStrike" dirty="0">
                          <a:solidFill>
                            <a:srgbClr val="000000"/>
                          </a:solidFill>
                          <a:effectLst/>
                          <a:latin typeface="+mn-lt"/>
                        </a:rPr>
                        <a:t>Python</a:t>
                      </a:r>
                    </a:p>
                  </a:txBody>
                  <a:tcPr marL="9525" marR="9525" marT="9525" marB="0" anchor="ctr"/>
                </a:tc>
                <a:tc>
                  <a:txBody>
                    <a:bodyPr/>
                    <a:lstStyle/>
                    <a:p>
                      <a:pPr algn="ctr" fontAlgn="ctr"/>
                      <a:r>
                        <a:rPr lang="en-US" sz="1800" b="0" i="0" u="none" strike="noStrike" dirty="0">
                          <a:solidFill>
                            <a:srgbClr val="000000"/>
                          </a:solidFill>
                          <a:effectLst/>
                          <a:latin typeface="+mn-lt"/>
                        </a:rPr>
                        <a:t>11</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27</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a:t>
                      </a:r>
                      <a:r>
                        <a:rPr lang="ru-RU" sz="1800" b="0" i="0" u="none" strike="noStrike" dirty="0">
                          <a:solidFill>
                            <a:srgbClr val="000000"/>
                          </a:solidFill>
                          <a:effectLst/>
                          <a:latin typeface="+mn-lt"/>
                        </a:rPr>
                        <a:t>0.</a:t>
                      </a:r>
                      <a:r>
                        <a:rPr lang="en-US" sz="1800" b="0" i="0" u="none" strike="noStrike" dirty="0">
                          <a:solidFill>
                            <a:srgbClr val="000000"/>
                          </a:solidFill>
                          <a:effectLst/>
                          <a:latin typeface="+mn-lt"/>
                        </a:rPr>
                        <a:t>00</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1"/>
                  </a:ext>
                </a:extLst>
              </a:tr>
              <a:tr h="370840">
                <a:tc>
                  <a:txBody>
                    <a:bodyPr/>
                    <a:lstStyle/>
                    <a:p>
                      <a:pPr algn="ctr" fontAlgn="ctr"/>
                      <a:r>
                        <a:rPr lang="ru-RU" sz="1800" b="0" i="0" u="none" strike="noStrike">
                          <a:solidFill>
                            <a:srgbClr val="000000"/>
                          </a:solidFill>
                          <a:effectLst/>
                          <a:latin typeface="+mn-lt"/>
                        </a:rPr>
                        <a:t>2</a:t>
                      </a:r>
                    </a:p>
                  </a:txBody>
                  <a:tcPr marL="9525" marR="9525" marT="9525" marB="0" anchor="ctr"/>
                </a:tc>
                <a:tc>
                  <a:txBody>
                    <a:bodyPr/>
                    <a:lstStyle/>
                    <a:p>
                      <a:pPr algn="ctr" fontAlgn="ctr"/>
                      <a:r>
                        <a:rPr lang="en-US" sz="1800" b="0" i="0" u="none" strike="noStrike" dirty="0">
                          <a:solidFill>
                            <a:srgbClr val="000000"/>
                          </a:solidFill>
                          <a:effectLst/>
                          <a:latin typeface="+mn-lt"/>
                        </a:rPr>
                        <a:t>1</a:t>
                      </a:r>
                      <a:endParaRPr lang="ru-RU" sz="18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rgbClr val="FF0000"/>
                          </a:solidFill>
                        </a:rPr>
                        <a:t>↓</a:t>
                      </a:r>
                      <a:endParaRPr lang="ru-RU" sz="1800" b="1" dirty="0">
                        <a:solidFill>
                          <a:srgbClr val="FFC000"/>
                        </a:solidFill>
                      </a:endParaRPr>
                    </a:p>
                  </a:txBody>
                  <a:tcPr anchor="ctr"/>
                </a:tc>
                <a:tc>
                  <a:txBody>
                    <a:bodyPr/>
                    <a:lstStyle/>
                    <a:p>
                      <a:pPr algn="ctr" fontAlgn="ctr"/>
                      <a:r>
                        <a:rPr lang="en-US" sz="1800" b="0" i="0" u="none" strike="noStrike" dirty="0">
                          <a:solidFill>
                            <a:srgbClr val="000000"/>
                          </a:solidFill>
                          <a:effectLst/>
                          <a:latin typeface="+mn-lt"/>
                        </a:rPr>
                        <a:t>C</a:t>
                      </a:r>
                    </a:p>
                  </a:txBody>
                  <a:tcPr marL="9525" marR="9525" marT="9525" marB="0" anchor="ctr"/>
                </a:tc>
                <a:tc>
                  <a:txBody>
                    <a:bodyPr/>
                    <a:lstStyle/>
                    <a:p>
                      <a:pPr algn="ctr" fontAlgn="ctr"/>
                      <a:r>
                        <a:rPr lang="ru-RU" sz="1800" b="0" i="0" u="none" strike="noStrike" dirty="0">
                          <a:solidFill>
                            <a:srgbClr val="000000"/>
                          </a:solidFill>
                          <a:effectLst/>
                          <a:latin typeface="+mn-lt"/>
                        </a:rPr>
                        <a:t>1</a:t>
                      </a:r>
                      <a:r>
                        <a:rPr lang="en-US" sz="1800" b="0" i="0" u="none" strike="noStrike" dirty="0">
                          <a:solidFill>
                            <a:srgbClr val="000000"/>
                          </a:solidFill>
                          <a:effectLst/>
                          <a:latin typeface="+mn-lt"/>
                        </a:rPr>
                        <a:t>1</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16</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5</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79</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2"/>
                  </a:ext>
                </a:extLst>
              </a:tr>
              <a:tr h="370840">
                <a:tc>
                  <a:txBody>
                    <a:bodyPr/>
                    <a:lstStyle/>
                    <a:p>
                      <a:pPr algn="ctr" fontAlgn="ctr"/>
                      <a:r>
                        <a:rPr lang="ru-RU" sz="1800" b="0" i="0" u="none" strike="noStrike">
                          <a:solidFill>
                            <a:srgbClr val="000000"/>
                          </a:solidFill>
                          <a:effectLst/>
                          <a:latin typeface="+mn-lt"/>
                        </a:rPr>
                        <a:t>3</a:t>
                      </a:r>
                    </a:p>
                  </a:txBody>
                  <a:tcPr marL="9525" marR="9525" marT="9525" marB="0" anchor="ctr"/>
                </a:tc>
                <a:tc>
                  <a:txBody>
                    <a:bodyPr/>
                    <a:lstStyle/>
                    <a:p>
                      <a:pPr algn="ctr" fontAlgn="ctr"/>
                      <a:r>
                        <a:rPr lang="en-US" sz="1800" b="0" i="0" u="none" strike="noStrike" dirty="0">
                          <a:solidFill>
                            <a:srgbClr val="000000"/>
                          </a:solidFill>
                          <a:effectLst/>
                          <a:latin typeface="+mn-lt"/>
                        </a:rPr>
                        <a:t>2</a:t>
                      </a:r>
                      <a:endParaRPr lang="ru-RU" sz="18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rgbClr val="FF0000"/>
                          </a:solidFill>
                        </a:rPr>
                        <a:t>↓</a:t>
                      </a:r>
                      <a:endParaRPr lang="ru-RU" sz="1800" b="1" dirty="0">
                        <a:solidFill>
                          <a:srgbClr val="FFC000"/>
                        </a:solidFill>
                      </a:endParaRPr>
                    </a:p>
                  </a:txBody>
                  <a:tcPr anchor="ctr"/>
                </a:tc>
                <a:tc>
                  <a:txBody>
                    <a:bodyPr/>
                    <a:lstStyle/>
                    <a:p>
                      <a:pPr algn="ctr" fontAlgn="ctr"/>
                      <a:r>
                        <a:rPr lang="en-US" sz="1800" b="0" i="0" u="none" strike="noStrike" dirty="0">
                          <a:solidFill>
                            <a:srgbClr val="000000"/>
                          </a:solidFill>
                          <a:effectLst/>
                          <a:latin typeface="+mn-lt"/>
                        </a:rPr>
                        <a:t>Java</a:t>
                      </a:r>
                    </a:p>
                  </a:txBody>
                  <a:tcPr marL="9525" marR="9525" marT="9525" marB="0" anchor="ctr"/>
                </a:tc>
                <a:tc>
                  <a:txBody>
                    <a:bodyPr/>
                    <a:lstStyle/>
                    <a:p>
                      <a:pPr algn="ctr" fontAlgn="ctr"/>
                      <a:r>
                        <a:rPr lang="en-US" sz="1800" b="0" i="0" u="none" strike="noStrike" dirty="0">
                          <a:solidFill>
                            <a:srgbClr val="000000"/>
                          </a:solidFill>
                          <a:effectLst/>
                          <a:latin typeface="+mn-lt"/>
                        </a:rPr>
                        <a:t>10</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46</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-2</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11</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3"/>
                  </a:ext>
                </a:extLst>
              </a:tr>
              <a:tr h="370840">
                <a:tc>
                  <a:txBody>
                    <a:bodyPr/>
                    <a:lstStyle/>
                    <a:p>
                      <a:pPr algn="ctr" fontAlgn="ctr"/>
                      <a:r>
                        <a:rPr lang="ru-RU" sz="1800" b="0" i="0" u="none" strike="noStrike">
                          <a:solidFill>
                            <a:srgbClr val="000000"/>
                          </a:solidFill>
                          <a:effectLst/>
                          <a:latin typeface="+mn-lt"/>
                        </a:rPr>
                        <a:t>4</a:t>
                      </a:r>
                    </a:p>
                  </a:txBody>
                  <a:tcPr marL="9525" marR="9525" marT="9525" marB="0" anchor="ctr"/>
                </a:tc>
                <a:tc>
                  <a:txBody>
                    <a:bodyPr/>
                    <a:lstStyle/>
                    <a:p>
                      <a:pPr algn="ctr" fontAlgn="ctr"/>
                      <a:r>
                        <a:rPr lang="ru-RU" sz="1800" b="0" i="0" u="none" strike="noStrike" dirty="0">
                          <a:solidFill>
                            <a:srgbClr val="000000"/>
                          </a:solidFill>
                          <a:effectLst/>
                          <a:latin typeface="+mn-lt"/>
                        </a:rPr>
                        <a:t>4</a:t>
                      </a: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FFC000"/>
                          </a:solidFill>
                        </a:rPr>
                        <a:t>=</a:t>
                      </a:r>
                      <a:endParaRPr lang="ru-RU" sz="1800" b="1" dirty="0">
                        <a:solidFill>
                          <a:srgbClr val="FFC000"/>
                        </a:solidFill>
                      </a:endParaRPr>
                    </a:p>
                  </a:txBody>
                  <a:tcPr anchor="ctr"/>
                </a:tc>
                <a:tc>
                  <a:txBody>
                    <a:bodyPr/>
                    <a:lstStyle/>
                    <a:p>
                      <a:pPr algn="ctr" fontAlgn="ctr"/>
                      <a:r>
                        <a:rPr lang="en-US" sz="1800" b="0" i="0" u="none" strike="noStrike" dirty="0">
                          <a:solidFill>
                            <a:srgbClr val="000000"/>
                          </a:solidFill>
                          <a:effectLst/>
                          <a:latin typeface="+mn-lt"/>
                        </a:rPr>
                        <a:t>C++</a:t>
                      </a:r>
                    </a:p>
                  </a:txBody>
                  <a:tcPr marL="9525" marR="9525" marT="9525" marB="0" anchor="ctr"/>
                </a:tc>
                <a:tc>
                  <a:txBody>
                    <a:bodyPr/>
                    <a:lstStyle/>
                    <a:p>
                      <a:pPr algn="ctr" fontAlgn="ctr"/>
                      <a:r>
                        <a:rPr lang="en-US" sz="1800" b="0" i="0" u="none" strike="noStrike" dirty="0">
                          <a:solidFill>
                            <a:srgbClr val="000000"/>
                          </a:solidFill>
                          <a:effectLst/>
                          <a:latin typeface="+mn-lt"/>
                        </a:rPr>
                        <a:t>7</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50</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+0</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57</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4"/>
                  </a:ext>
                </a:extLst>
              </a:tr>
              <a:tr h="370840">
                <a:tc>
                  <a:txBody>
                    <a:bodyPr/>
                    <a:lstStyle/>
                    <a:p>
                      <a:pPr algn="ctr" fontAlgn="ctr"/>
                      <a:r>
                        <a:rPr lang="ru-RU" sz="1800" b="0" i="0" u="none" strike="noStrike">
                          <a:solidFill>
                            <a:srgbClr val="000000"/>
                          </a:solidFill>
                          <a:effectLst/>
                          <a:latin typeface="+mn-lt"/>
                        </a:rPr>
                        <a:t>5</a:t>
                      </a:r>
                    </a:p>
                  </a:txBody>
                  <a:tcPr marL="9525" marR="9525" marT="9525" marB="0" anchor="ctr"/>
                </a:tc>
                <a:tc>
                  <a:txBody>
                    <a:bodyPr/>
                    <a:lstStyle/>
                    <a:p>
                      <a:pPr algn="ctr" fontAlgn="ctr"/>
                      <a:r>
                        <a:rPr lang="en-US" sz="1800" b="0" i="0" u="none" strike="noStrike" dirty="0">
                          <a:solidFill>
                            <a:srgbClr val="000000"/>
                          </a:solidFill>
                          <a:effectLst/>
                          <a:latin typeface="+mn-lt"/>
                        </a:rPr>
                        <a:t>5</a:t>
                      </a:r>
                      <a:endParaRPr lang="ru-RU" sz="1800" b="0" i="0" u="none" strike="noStrike" dirty="0">
                        <a:solidFill>
                          <a:srgbClr val="000000"/>
                        </a:solidFill>
                        <a:effectLst/>
                        <a:latin typeface="+mn-lt"/>
                      </a:endParaRPr>
                    </a:p>
                  </a:txBody>
                  <a:tcPr marL="9525" marR="9525" marT="9525" marB="0" anchor="ctr"/>
                </a:tc>
                <a:tc>
                  <a:txBody>
                    <a:bodyPr/>
                    <a:lstStyle/>
                    <a:p>
                      <a:pPr algn="ctr"/>
                      <a:r>
                        <a:rPr lang="en-US" sz="1800" b="1" dirty="0">
                          <a:solidFill>
                            <a:srgbClr val="FFC000"/>
                          </a:solidFill>
                        </a:rPr>
                        <a:t>=</a:t>
                      </a:r>
                      <a:endParaRPr lang="ru-RU" dirty="0"/>
                    </a:p>
                  </a:txBody>
                  <a:tcPr anchor="ctr"/>
                </a:tc>
                <a:tc>
                  <a:txBody>
                    <a:bodyPr/>
                    <a:lstStyle/>
                    <a:p>
                      <a:pPr algn="ctr" fontAlgn="ctr"/>
                      <a:r>
                        <a:rPr lang="en-US" sz="1800" b="0" i="0" u="none" strike="noStrike" dirty="0">
                          <a:solidFill>
                            <a:srgbClr val="000000"/>
                          </a:solidFill>
                          <a:effectLst/>
                          <a:latin typeface="+mn-lt"/>
                        </a:rPr>
                        <a:t>C#</a:t>
                      </a:r>
                    </a:p>
                  </a:txBody>
                  <a:tcPr marL="9525" marR="9525" marT="9525" marB="0" anchor="ctr"/>
                </a:tc>
                <a:tc>
                  <a:txBody>
                    <a:bodyPr/>
                    <a:lstStyle/>
                    <a:p>
                      <a:pPr algn="ctr" fontAlgn="ctr"/>
                      <a:r>
                        <a:rPr lang="en-US" sz="1800" b="0" i="0" u="none" strike="noStrike" dirty="0">
                          <a:solidFill>
                            <a:srgbClr val="000000"/>
                          </a:solidFill>
                          <a:effectLst/>
                          <a:latin typeface="+mn-lt"/>
                        </a:rPr>
                        <a:t>5</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26</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+1</a:t>
                      </a:r>
                      <a:r>
                        <a:rPr lang="ru-RU" sz="1800" b="0" i="0" u="none" strike="noStrike" dirty="0">
                          <a:solidFill>
                            <a:srgbClr val="000000"/>
                          </a:solidFill>
                          <a:effectLst/>
                          <a:latin typeface="+mn-lt"/>
                        </a:rPr>
                        <a:t>.1</a:t>
                      </a:r>
                      <a:r>
                        <a:rPr lang="en-US" sz="1800" b="0" i="0" u="none" strike="noStrike" dirty="0">
                          <a:solidFill>
                            <a:srgbClr val="000000"/>
                          </a:solidFill>
                          <a:effectLst/>
                          <a:latin typeface="+mn-lt"/>
                        </a:rPr>
                        <a:t>0</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5"/>
                  </a:ext>
                </a:extLst>
              </a:tr>
              <a:tr h="370840">
                <a:tc>
                  <a:txBody>
                    <a:bodyPr/>
                    <a:lstStyle/>
                    <a:p>
                      <a:pPr algn="ctr" fontAlgn="ctr"/>
                      <a:r>
                        <a:rPr lang="ru-RU" sz="1800" b="0" i="0" u="none" strike="noStrike">
                          <a:solidFill>
                            <a:srgbClr val="000000"/>
                          </a:solidFill>
                          <a:effectLst/>
                          <a:latin typeface="+mn-lt"/>
                        </a:rPr>
                        <a:t>6</a:t>
                      </a:r>
                    </a:p>
                  </a:txBody>
                  <a:tcPr marL="9525" marR="9525" marT="9525" marB="0" anchor="ctr"/>
                </a:tc>
                <a:tc>
                  <a:txBody>
                    <a:bodyPr/>
                    <a:lstStyle/>
                    <a:p>
                      <a:pPr algn="ctr" fontAlgn="ctr"/>
                      <a:r>
                        <a:rPr lang="en-US" sz="1800" b="0" i="0" u="none" strike="noStrike" dirty="0">
                          <a:solidFill>
                            <a:srgbClr val="000000"/>
                          </a:solidFill>
                          <a:effectLst/>
                          <a:latin typeface="+mn-lt"/>
                        </a:rPr>
                        <a:t>6</a:t>
                      </a:r>
                      <a:endParaRPr lang="ru-RU" sz="18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FFC000"/>
                          </a:solidFill>
                        </a:rPr>
                        <a:t>=</a:t>
                      </a:r>
                      <a:endParaRPr lang="ru-RU" sz="1800" b="1" dirty="0">
                        <a:solidFill>
                          <a:srgbClr val="FF0000"/>
                        </a:solidFill>
                      </a:endParaRPr>
                    </a:p>
                  </a:txBody>
                  <a:tcPr anchor="ctr"/>
                </a:tc>
                <a:tc>
                  <a:txBody>
                    <a:bodyPr/>
                    <a:lstStyle/>
                    <a:p>
                      <a:pPr algn="ctr" fontAlgn="ctr"/>
                      <a:r>
                        <a:rPr lang="en-US" sz="1800" b="0" i="0" u="none" strike="noStrike" dirty="0">
                          <a:solidFill>
                            <a:srgbClr val="000000"/>
                          </a:solidFill>
                          <a:effectLst/>
                          <a:latin typeface="+mn-lt"/>
                        </a:rPr>
                        <a:t>Visual Basic .NET</a:t>
                      </a:r>
                    </a:p>
                  </a:txBody>
                  <a:tcPr marL="9525" marR="9525" marT="9525" marB="0" anchor="ctr"/>
                </a:tc>
                <a:tc>
                  <a:txBody>
                    <a:bodyPr/>
                    <a:lstStyle/>
                    <a:p>
                      <a:pPr algn="ctr" fontAlgn="ctr"/>
                      <a:r>
                        <a:rPr lang="en-US" sz="1800" b="0" i="0" u="none" strike="noStrike" dirty="0">
                          <a:solidFill>
                            <a:srgbClr val="000000"/>
                          </a:solidFill>
                          <a:effectLst/>
                          <a:latin typeface="+mn-lt"/>
                        </a:rPr>
                        <a:t>5</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24</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+1</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27</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6"/>
                  </a:ext>
                </a:extLst>
              </a:tr>
              <a:tr h="370840">
                <a:tc>
                  <a:txBody>
                    <a:bodyPr/>
                    <a:lstStyle/>
                    <a:p>
                      <a:pPr algn="ctr" fontAlgn="ctr"/>
                      <a:r>
                        <a:rPr lang="ru-RU" sz="1800" b="0" i="0" u="none" strike="noStrike">
                          <a:solidFill>
                            <a:srgbClr val="000000"/>
                          </a:solidFill>
                          <a:effectLst/>
                          <a:latin typeface="+mn-lt"/>
                        </a:rPr>
                        <a:t>7</a:t>
                      </a:r>
                    </a:p>
                  </a:txBody>
                  <a:tcPr marL="9525" marR="9525" marT="9525" marB="0" anchor="ctr"/>
                </a:tc>
                <a:tc>
                  <a:txBody>
                    <a:bodyPr/>
                    <a:lstStyle/>
                    <a:p>
                      <a:pPr algn="ctr" fontAlgn="ctr"/>
                      <a:r>
                        <a:rPr lang="en-US" sz="1800" b="0" i="0" u="none" strike="noStrike" dirty="0">
                          <a:solidFill>
                            <a:srgbClr val="000000"/>
                          </a:solidFill>
                          <a:effectLst/>
                          <a:latin typeface="+mn-lt"/>
                        </a:rPr>
                        <a:t>7</a:t>
                      </a:r>
                      <a:endParaRPr lang="ru-RU" sz="18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FFC000"/>
                          </a:solidFill>
                        </a:rPr>
                        <a:t>=</a:t>
                      </a:r>
                      <a:endParaRPr lang="ru-RU" sz="1800" b="1" dirty="0">
                        <a:solidFill>
                          <a:srgbClr val="FF0000"/>
                        </a:solidFill>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n-lt"/>
                        </a:rPr>
                        <a:t>JavaScript</a:t>
                      </a:r>
                    </a:p>
                  </a:txBody>
                  <a:tcPr marL="9525" marR="9525" marT="9525" marB="0" anchor="ctr"/>
                </a:tc>
                <a:tc>
                  <a:txBody>
                    <a:bodyPr/>
                    <a:lstStyle/>
                    <a:p>
                      <a:pPr algn="ctr" fontAlgn="ctr"/>
                      <a:r>
                        <a:rPr lang="ru-RU" sz="1800" b="0" i="0" u="none" strike="noStrike" dirty="0">
                          <a:solidFill>
                            <a:srgbClr val="000000"/>
                          </a:solidFill>
                          <a:effectLst/>
                          <a:latin typeface="+mn-lt"/>
                        </a:rPr>
                        <a:t>2.</a:t>
                      </a:r>
                      <a:r>
                        <a:rPr lang="en-US" sz="1800" b="0" i="0" u="none" strike="noStrike" dirty="0">
                          <a:solidFill>
                            <a:srgbClr val="000000"/>
                          </a:solidFill>
                          <a:effectLst/>
                          <a:latin typeface="+mn-lt"/>
                        </a:rPr>
                        <a:t>19</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a:t>
                      </a:r>
                      <a:r>
                        <a:rPr lang="ru-RU" sz="1800" b="0" i="0" u="none" strike="noStrike" dirty="0">
                          <a:solidFill>
                            <a:srgbClr val="000000"/>
                          </a:solidFill>
                          <a:effectLst/>
                          <a:latin typeface="+mn-lt"/>
                        </a:rPr>
                        <a:t>0.</a:t>
                      </a:r>
                      <a:r>
                        <a:rPr lang="en-US" sz="1800" b="0" i="0" u="none" strike="noStrike" dirty="0">
                          <a:solidFill>
                            <a:srgbClr val="000000"/>
                          </a:solidFill>
                          <a:effectLst/>
                          <a:latin typeface="+mn-lt"/>
                        </a:rPr>
                        <a:t>05</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7"/>
                  </a:ext>
                </a:extLst>
              </a:tr>
              <a:tr h="370840">
                <a:tc>
                  <a:txBody>
                    <a:bodyPr/>
                    <a:lstStyle/>
                    <a:p>
                      <a:pPr algn="ctr" fontAlgn="ctr"/>
                      <a:r>
                        <a:rPr lang="ru-RU" sz="1800" b="0" i="0" u="none" strike="noStrike">
                          <a:solidFill>
                            <a:srgbClr val="000000"/>
                          </a:solidFill>
                          <a:effectLst/>
                          <a:latin typeface="+mn-lt"/>
                        </a:rPr>
                        <a:t>8</a:t>
                      </a:r>
                    </a:p>
                  </a:txBody>
                  <a:tcPr marL="9525" marR="9525" marT="9525" marB="0" anchor="ctr"/>
                </a:tc>
                <a:tc>
                  <a:txBody>
                    <a:bodyPr/>
                    <a:lstStyle/>
                    <a:p>
                      <a:pPr algn="ctr" fontAlgn="ctr"/>
                      <a:r>
                        <a:rPr lang="en-US" sz="1800" b="0" i="0" u="none" strike="noStrike" dirty="0">
                          <a:solidFill>
                            <a:srgbClr val="000000"/>
                          </a:solidFill>
                          <a:effectLst/>
                          <a:latin typeface="+mn-lt"/>
                        </a:rPr>
                        <a:t>10</a:t>
                      </a:r>
                      <a:endParaRPr lang="ru-RU" sz="1800" b="0" i="0" u="none" strike="noStrike" dirty="0">
                        <a:solidFill>
                          <a:srgbClr val="000000"/>
                        </a:solidFill>
                        <a:effectLst/>
                        <a:latin typeface="+mn-lt"/>
                      </a:endParaRPr>
                    </a:p>
                  </a:txBody>
                  <a:tcPr marL="9525" marR="9525" marT="9525"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rgbClr val="00B050"/>
                          </a:solidFill>
                        </a:rPr>
                        <a:t>↑</a:t>
                      </a:r>
                      <a:endParaRPr lang="ru-RU" sz="1800" b="1" dirty="0">
                        <a:solidFill>
                          <a:srgbClr val="FF0000"/>
                        </a:solidFill>
                      </a:endParaRP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n-lt"/>
                        </a:rPr>
                        <a:t>SQL</a:t>
                      </a:r>
                    </a:p>
                  </a:txBody>
                  <a:tcPr marL="9525" marR="9525" marT="9525" marB="0" anchor="ctr"/>
                </a:tc>
                <a:tc>
                  <a:txBody>
                    <a:bodyPr/>
                    <a:lstStyle/>
                    <a:p>
                      <a:pPr algn="ctr" fontAlgn="ctr"/>
                      <a:r>
                        <a:rPr lang="en-US" sz="1800" b="0" i="0" u="none" strike="noStrike" dirty="0">
                          <a:solidFill>
                            <a:srgbClr val="000000"/>
                          </a:solidFill>
                          <a:effectLst/>
                          <a:latin typeface="+mn-lt"/>
                        </a:rPr>
                        <a:t>2</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17</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a:t>
                      </a:r>
                      <a:r>
                        <a:rPr lang="ru-RU" sz="1800" b="0" i="0" u="none" strike="noStrike" dirty="0">
                          <a:solidFill>
                            <a:srgbClr val="000000"/>
                          </a:solidFill>
                          <a:effectLst/>
                          <a:latin typeface="+mn-lt"/>
                        </a:rPr>
                        <a:t>0.</a:t>
                      </a:r>
                      <a:r>
                        <a:rPr lang="en-US" sz="1800" b="0" i="0" u="none" strike="noStrike" dirty="0">
                          <a:solidFill>
                            <a:srgbClr val="000000"/>
                          </a:solidFill>
                          <a:effectLst/>
                          <a:latin typeface="+mn-lt"/>
                        </a:rPr>
                        <a:t>61</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8"/>
                  </a:ext>
                </a:extLst>
              </a:tr>
              <a:tr h="370840">
                <a:tc>
                  <a:txBody>
                    <a:bodyPr/>
                    <a:lstStyle/>
                    <a:p>
                      <a:pPr algn="ctr" fontAlgn="ctr"/>
                      <a:r>
                        <a:rPr lang="ru-RU" sz="1800" b="0" i="0" u="none" strike="noStrike">
                          <a:solidFill>
                            <a:srgbClr val="000000"/>
                          </a:solidFill>
                          <a:effectLst/>
                          <a:latin typeface="+mn-lt"/>
                        </a:rPr>
                        <a:t>9</a:t>
                      </a:r>
                    </a:p>
                  </a:txBody>
                  <a:tcPr marL="9525" marR="9525" marT="9525" marB="0" anchor="ctr"/>
                </a:tc>
                <a:tc>
                  <a:txBody>
                    <a:bodyPr/>
                    <a:lstStyle/>
                    <a:p>
                      <a:pPr algn="ctr" fontAlgn="ctr"/>
                      <a:r>
                        <a:rPr lang="en-US" sz="1800" b="0" i="0" u="none" strike="noStrike" dirty="0">
                          <a:solidFill>
                            <a:srgbClr val="000000"/>
                          </a:solidFill>
                          <a:effectLst/>
                          <a:latin typeface="+mn-lt"/>
                        </a:rPr>
                        <a:t>8</a:t>
                      </a:r>
                      <a:endParaRPr lang="ru-RU" sz="1800" b="0" i="0" u="none" strike="noStrike" dirty="0">
                        <a:solidFill>
                          <a:srgbClr val="000000"/>
                        </a:solidFill>
                        <a:effectLst/>
                        <a:latin typeface="+mn-lt"/>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dirty="0">
                          <a:solidFill>
                            <a:srgbClr val="FF0000"/>
                          </a:solidFill>
                        </a:rPr>
                        <a:t>↓</a:t>
                      </a:r>
                    </a:p>
                  </a:txBody>
                  <a:tcPr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mn-lt"/>
                        </a:rPr>
                        <a:t>PHP</a:t>
                      </a:r>
                    </a:p>
                  </a:txBody>
                  <a:tcPr marL="9525" marR="9525" marT="9525" marB="0" anchor="ctr"/>
                </a:tc>
                <a:tc>
                  <a:txBody>
                    <a:bodyPr/>
                    <a:lstStyle/>
                    <a:p>
                      <a:pPr algn="ctr" fontAlgn="ctr"/>
                      <a:r>
                        <a:rPr lang="en-US" sz="1800" b="0" i="0" u="none" strike="noStrike" dirty="0">
                          <a:solidFill>
                            <a:srgbClr val="000000"/>
                          </a:solidFill>
                          <a:effectLst/>
                          <a:latin typeface="+mn-lt"/>
                        </a:rPr>
                        <a:t>2</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10</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+0</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01</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09"/>
                  </a:ext>
                </a:extLst>
              </a:tr>
              <a:tr h="370840">
                <a:tc>
                  <a:txBody>
                    <a:bodyPr/>
                    <a:lstStyle/>
                    <a:p>
                      <a:pPr algn="ctr" fontAlgn="ctr"/>
                      <a:r>
                        <a:rPr lang="ru-RU" sz="1800" b="0" i="0" u="none" strike="noStrike">
                          <a:solidFill>
                            <a:srgbClr val="000000"/>
                          </a:solidFill>
                          <a:effectLst/>
                          <a:latin typeface="+mn-lt"/>
                        </a:rPr>
                        <a:t>10</a:t>
                      </a:r>
                    </a:p>
                  </a:txBody>
                  <a:tcPr marL="9525" marR="9525" marT="9525" marB="0" anchor="ctr"/>
                </a:tc>
                <a:tc>
                  <a:txBody>
                    <a:bodyPr/>
                    <a:lstStyle/>
                    <a:p>
                      <a:pPr algn="ctr" fontAlgn="ctr"/>
                      <a:r>
                        <a:rPr lang="ru-RU" sz="1800" b="0" i="0" u="none" strike="noStrike" dirty="0">
                          <a:solidFill>
                            <a:srgbClr val="000000"/>
                          </a:solidFill>
                          <a:effectLst/>
                          <a:latin typeface="+mn-lt"/>
                        </a:rPr>
                        <a:t>1</a:t>
                      </a:r>
                      <a:r>
                        <a:rPr lang="en-US" sz="1800" b="0" i="0" u="none" strike="noStrike" dirty="0">
                          <a:solidFill>
                            <a:srgbClr val="000000"/>
                          </a:solidFill>
                          <a:effectLst/>
                          <a:latin typeface="+mn-lt"/>
                        </a:rPr>
                        <a:t>7</a:t>
                      </a:r>
                      <a:endParaRPr lang="ru-RU" sz="1800" b="0" i="0" u="none" strike="noStrike" dirty="0">
                        <a:solidFill>
                          <a:srgbClr val="000000"/>
                        </a:solidFill>
                        <a:effectLst/>
                        <a:latin typeface="+mn-lt"/>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dirty="0">
                          <a:solidFill>
                            <a:srgbClr val="00B050"/>
                          </a:solidFill>
                        </a:rPr>
                        <a:t>↑↑</a:t>
                      </a:r>
                      <a:endParaRPr lang="ru-RU" dirty="0"/>
                    </a:p>
                  </a:txBody>
                  <a:tcPr anchor="ctr"/>
                </a:tc>
                <a:tc>
                  <a:txBody>
                    <a:bodyPr/>
                    <a:lstStyle/>
                    <a:p>
                      <a:pPr algn="ctr" fontAlgn="ctr"/>
                      <a:r>
                        <a:rPr lang="en-US" sz="1800" b="0" i="0" u="none" strike="noStrike" dirty="0">
                          <a:solidFill>
                            <a:srgbClr val="000000"/>
                          </a:solidFill>
                          <a:effectLst/>
                          <a:latin typeface="+mn-lt"/>
                        </a:rPr>
                        <a:t>Assembly language</a:t>
                      </a:r>
                    </a:p>
                  </a:txBody>
                  <a:tcPr marL="9525" marR="9525" marT="9525" marB="0" anchor="ctr"/>
                </a:tc>
                <a:tc>
                  <a:txBody>
                    <a:bodyPr/>
                    <a:lstStyle/>
                    <a:p>
                      <a:pPr algn="ctr" fontAlgn="ctr"/>
                      <a:r>
                        <a:rPr lang="en-US" sz="1800" b="0" i="0" u="none" strike="noStrike" dirty="0">
                          <a:solidFill>
                            <a:srgbClr val="000000"/>
                          </a:solidFill>
                          <a:effectLst/>
                          <a:latin typeface="+mn-lt"/>
                        </a:rPr>
                        <a:t>2</a:t>
                      </a:r>
                      <a:r>
                        <a:rPr lang="ru-RU" sz="1800" b="0" i="0" u="none" strike="noStrike" dirty="0">
                          <a:solidFill>
                            <a:srgbClr val="000000"/>
                          </a:solidFill>
                          <a:effectLst/>
                          <a:latin typeface="+mn-lt"/>
                        </a:rPr>
                        <a:t>.</a:t>
                      </a:r>
                      <a:r>
                        <a:rPr lang="en-US" sz="1800" b="0" i="0" u="none" strike="noStrike" dirty="0">
                          <a:solidFill>
                            <a:srgbClr val="000000"/>
                          </a:solidFill>
                          <a:effectLst/>
                          <a:latin typeface="+mn-lt"/>
                        </a:rPr>
                        <a:t>06</a:t>
                      </a:r>
                      <a:r>
                        <a:rPr lang="ru-RU" sz="1800" b="0" i="0" u="none" strike="noStrike" dirty="0">
                          <a:solidFill>
                            <a:srgbClr val="000000"/>
                          </a:solidFill>
                          <a:effectLst/>
                          <a:latin typeface="+mn-lt"/>
                        </a:rPr>
                        <a:t>%</a:t>
                      </a:r>
                    </a:p>
                  </a:txBody>
                  <a:tcPr marL="9525" marR="9525" marT="9525" marB="0" anchor="ctr"/>
                </a:tc>
                <a:tc>
                  <a:txBody>
                    <a:bodyPr/>
                    <a:lstStyle/>
                    <a:p>
                      <a:pPr algn="ctr" fontAlgn="ctr"/>
                      <a:r>
                        <a:rPr lang="en-US" sz="1800" b="0" i="0" u="none" strike="noStrike" dirty="0">
                          <a:solidFill>
                            <a:srgbClr val="000000"/>
                          </a:solidFill>
                          <a:effectLst/>
                          <a:latin typeface="+mn-lt"/>
                        </a:rPr>
                        <a:t>+</a:t>
                      </a:r>
                      <a:r>
                        <a:rPr lang="ru-RU" sz="1800" b="0" i="0" u="none" strike="noStrike" dirty="0">
                          <a:solidFill>
                            <a:srgbClr val="000000"/>
                          </a:solidFill>
                          <a:effectLst/>
                          <a:latin typeface="+mn-lt"/>
                        </a:rPr>
                        <a:t>0.</a:t>
                      </a:r>
                      <a:r>
                        <a:rPr lang="en-US" sz="1800" b="0" i="0" u="none" strike="noStrike" dirty="0">
                          <a:solidFill>
                            <a:srgbClr val="000000"/>
                          </a:solidFill>
                          <a:effectLst/>
                          <a:latin typeface="+mn-lt"/>
                        </a:rPr>
                        <a:t>99</a:t>
                      </a:r>
                      <a:r>
                        <a:rPr lang="ru-RU" sz="1800" b="0" i="0" u="none" strike="noStrike" dirty="0">
                          <a:solidFill>
                            <a:srgbClr val="000000"/>
                          </a:solidFill>
                          <a:effectLst/>
                          <a:latin typeface="+mn-lt"/>
                        </a:rPr>
                        <a:t>%</a:t>
                      </a:r>
                    </a:p>
                  </a:txBody>
                  <a:tcPr marL="9525" marR="9525" marT="9525" marB="0" anchor="ctr"/>
                </a:tc>
                <a:extLst>
                  <a:ext uri="{0D108BD9-81ED-4DB2-BD59-A6C34878D82A}">
                    <a16:rowId xmlns:a16="http://schemas.microsoft.com/office/drawing/2014/main" val="10010"/>
                  </a:ext>
                </a:extLst>
              </a:tr>
            </a:tbl>
          </a:graphicData>
        </a:graphic>
      </p:graphicFrame>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3</a:t>
            </a:fld>
            <a:endParaRPr lang="en-US"/>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2205924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Рисунок 17">
            <a:extLst>
              <a:ext uri="{FF2B5EF4-FFF2-40B4-BE49-F238E27FC236}">
                <a16:creationId xmlns:a16="http://schemas.microsoft.com/office/drawing/2014/main" id="{877A23E8-6835-441C-8740-A6AB624BC598}"/>
              </a:ext>
            </a:extLst>
          </p:cNvPr>
          <p:cNvPicPr>
            <a:picLocks noChangeAspect="1"/>
          </p:cNvPicPr>
          <p:nvPr/>
        </p:nvPicPr>
        <p:blipFill>
          <a:blip r:embed="rId3"/>
          <a:stretch>
            <a:fillRect/>
          </a:stretch>
        </p:blipFill>
        <p:spPr>
          <a:xfrm>
            <a:off x="0" y="1326353"/>
            <a:ext cx="9144000" cy="4205294"/>
          </a:xfrm>
          <a:prstGeom prst="rect">
            <a:avLst/>
          </a:prstGeom>
        </p:spPr>
      </p:pic>
      <p:pic>
        <p:nvPicPr>
          <p:cNvPr id="16" name="Рисунок 15">
            <a:extLst>
              <a:ext uri="{FF2B5EF4-FFF2-40B4-BE49-F238E27FC236}">
                <a16:creationId xmlns:a16="http://schemas.microsoft.com/office/drawing/2014/main" id="{20F4830B-D5EC-4256-86DB-5BC8BDD3E958}"/>
              </a:ext>
            </a:extLst>
          </p:cNvPr>
          <p:cNvPicPr>
            <a:picLocks noChangeAspect="1"/>
          </p:cNvPicPr>
          <p:nvPr/>
        </p:nvPicPr>
        <p:blipFill>
          <a:blip r:embed="rId4"/>
          <a:stretch>
            <a:fillRect/>
          </a:stretch>
        </p:blipFill>
        <p:spPr>
          <a:xfrm>
            <a:off x="0" y="1329072"/>
            <a:ext cx="9144000" cy="4202575"/>
          </a:xfrm>
          <a:prstGeom prst="rect">
            <a:avLst/>
          </a:prstGeom>
        </p:spPr>
      </p:pic>
      <p:pic>
        <p:nvPicPr>
          <p:cNvPr id="14" name="Рисунок 13">
            <a:extLst>
              <a:ext uri="{FF2B5EF4-FFF2-40B4-BE49-F238E27FC236}">
                <a16:creationId xmlns:a16="http://schemas.microsoft.com/office/drawing/2014/main" id="{CE950DD6-1CCD-4924-9B44-23E23B426FFD}"/>
              </a:ext>
            </a:extLst>
          </p:cNvPr>
          <p:cNvPicPr>
            <a:picLocks noChangeAspect="1"/>
          </p:cNvPicPr>
          <p:nvPr/>
        </p:nvPicPr>
        <p:blipFill>
          <a:blip r:embed="rId5"/>
          <a:stretch>
            <a:fillRect/>
          </a:stretch>
        </p:blipFill>
        <p:spPr>
          <a:xfrm>
            <a:off x="-600" y="1326353"/>
            <a:ext cx="9144000" cy="4205294"/>
          </a:xfrm>
          <a:prstGeom prst="rect">
            <a:avLst/>
          </a:prstGeom>
        </p:spPr>
      </p:pic>
      <p:pic>
        <p:nvPicPr>
          <p:cNvPr id="12" name="Рисунок 11">
            <a:extLst>
              <a:ext uri="{FF2B5EF4-FFF2-40B4-BE49-F238E27FC236}">
                <a16:creationId xmlns:a16="http://schemas.microsoft.com/office/drawing/2014/main" id="{1ADE2A1F-F18B-44AE-9226-5706329D2C6B}"/>
              </a:ext>
            </a:extLst>
          </p:cNvPr>
          <p:cNvPicPr>
            <a:picLocks noChangeAspect="1"/>
          </p:cNvPicPr>
          <p:nvPr/>
        </p:nvPicPr>
        <p:blipFill>
          <a:blip r:embed="rId6"/>
          <a:stretch>
            <a:fillRect/>
          </a:stretch>
        </p:blipFill>
        <p:spPr>
          <a:xfrm>
            <a:off x="0" y="1326353"/>
            <a:ext cx="9144000" cy="4205294"/>
          </a:xfrm>
          <a:prstGeom prst="rect">
            <a:avLst/>
          </a:prstGeom>
        </p:spPr>
      </p:pic>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4</a:t>
            </a:fld>
            <a:endParaRPr lang="en-US"/>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9131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solidFill>
                  <a:schemeClr val="tx1">
                    <a:lumMod val="50000"/>
                    <a:lumOff val="50000"/>
                  </a:schemeClr>
                </a:solidFill>
              </a:rPr>
              <a:t>Классификация языков программирования</a:t>
            </a:r>
          </a:p>
        </p:txBody>
      </p:sp>
      <p:sp>
        <p:nvSpPr>
          <p:cNvPr id="3" name="Объект 2"/>
          <p:cNvSpPr>
            <a:spLocks noGrp="1"/>
          </p:cNvSpPr>
          <p:nvPr>
            <p:ph idx="1"/>
          </p:nvPr>
        </p:nvSpPr>
        <p:spPr>
          <a:xfrm>
            <a:off x="438410" y="1801277"/>
            <a:ext cx="8526077" cy="4292019"/>
          </a:xfrm>
        </p:spPr>
        <p:txBody>
          <a:bodyPr>
            <a:normAutofit fontScale="92500" lnSpcReduction="20000"/>
          </a:bodyPr>
          <a:lstStyle/>
          <a:p>
            <a:pPr marL="266700" indent="-266700">
              <a:buClr>
                <a:schemeClr val="accent2"/>
              </a:buClr>
              <a:buFont typeface="Calibri" panose="020F0502020204030204" pitchFamily="34" charset="0"/>
              <a:buChar char="●"/>
              <a:tabLst>
                <a:tab pos="361950" algn="l"/>
              </a:tabLst>
            </a:pPr>
            <a:r>
              <a:rPr lang="ru-RU" sz="2800" dirty="0"/>
              <a:t>	</a:t>
            </a:r>
            <a:r>
              <a:rPr lang="ru-RU" sz="2800" i="1" u="sng" dirty="0"/>
              <a:t>По модели исполнения программы</a:t>
            </a:r>
            <a:br>
              <a:rPr lang="ru-RU" sz="2400" dirty="0"/>
            </a:br>
            <a:r>
              <a:rPr lang="ru-RU" sz="2400" dirty="0"/>
              <a:t> интерпретируемые, компилируемые, </a:t>
            </a:r>
            <a:r>
              <a:rPr lang="ru-RU" sz="2400" dirty="0" err="1"/>
              <a:t>транскомпилируемые</a:t>
            </a:r>
            <a:endParaRPr lang="ru-RU" sz="2400" dirty="0"/>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a:t>По парадигме программирования</a:t>
            </a:r>
            <a:br>
              <a:rPr lang="ru-RU" sz="2400" dirty="0"/>
            </a:br>
            <a:r>
              <a:rPr lang="ru-RU" sz="2400" dirty="0"/>
              <a:t>  декларативные, императивные</a:t>
            </a:r>
            <a:br>
              <a:rPr lang="en-US" sz="2400" dirty="0"/>
            </a:br>
            <a:r>
              <a:rPr lang="ru-RU" sz="2400" dirty="0"/>
              <a:t>  функциональные, структурные, объектно-ориентированные и т.д.</a:t>
            </a:r>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a:t>По системе типов</a:t>
            </a:r>
          </a:p>
          <a:p>
            <a:pPr marL="266700" indent="0">
              <a:spcBef>
                <a:spcPts val="0"/>
              </a:spcBef>
              <a:spcAft>
                <a:spcPts val="0"/>
              </a:spcAft>
              <a:buClr>
                <a:schemeClr val="accent2"/>
              </a:buClr>
              <a:buNone/>
              <a:tabLst>
                <a:tab pos="361950" algn="l"/>
              </a:tabLst>
            </a:pPr>
            <a:r>
              <a:rPr lang="ru-RU" sz="2400" dirty="0">
                <a:solidFill>
                  <a:schemeClr val="accent2"/>
                </a:solidFill>
              </a:rPr>
              <a:t>-</a:t>
            </a:r>
            <a:r>
              <a:rPr lang="ru-RU" sz="2400" dirty="0">
                <a:solidFill>
                  <a:srgbClr val="00B0F0"/>
                </a:solidFill>
              </a:rPr>
              <a:t> </a:t>
            </a:r>
            <a:r>
              <a:rPr lang="ru-RU" sz="2400" dirty="0"/>
              <a:t>динамические</a:t>
            </a:r>
            <a:r>
              <a:rPr lang="en-US" sz="2400" dirty="0"/>
              <a:t> </a:t>
            </a:r>
            <a:r>
              <a:rPr lang="ru-RU" sz="2400" dirty="0"/>
              <a:t>и</a:t>
            </a:r>
            <a:r>
              <a:rPr lang="en-US" sz="2400" dirty="0"/>
              <a:t> </a:t>
            </a:r>
            <a:r>
              <a:rPr lang="ru-RU" sz="2400" dirty="0"/>
              <a:t>статические</a:t>
            </a:r>
          </a:p>
          <a:p>
            <a:pPr marL="266700" indent="0">
              <a:spcBef>
                <a:spcPts val="0"/>
              </a:spcBef>
              <a:spcAft>
                <a:spcPts val="0"/>
              </a:spcAft>
              <a:buClr>
                <a:schemeClr val="accent2"/>
              </a:buClr>
              <a:buNone/>
              <a:tabLst>
                <a:tab pos="361950" algn="l"/>
              </a:tabLst>
            </a:pPr>
            <a:r>
              <a:rPr lang="ru-RU" sz="2400" dirty="0">
                <a:solidFill>
                  <a:schemeClr val="accent2"/>
                </a:solidFill>
              </a:rPr>
              <a:t>-</a:t>
            </a:r>
            <a:r>
              <a:rPr lang="ru-RU" sz="2400" dirty="0">
                <a:solidFill>
                  <a:srgbClr val="00B0F0"/>
                </a:solidFill>
              </a:rPr>
              <a:t> </a:t>
            </a:r>
            <a:r>
              <a:rPr lang="ru-RU" sz="2400" dirty="0"/>
              <a:t>сильно- и </a:t>
            </a:r>
            <a:r>
              <a:rPr lang="ru-RU" sz="2400" dirty="0" err="1"/>
              <a:t>слаботипизированные</a:t>
            </a:r>
            <a:r>
              <a:rPr lang="ru-RU" sz="2400" dirty="0"/>
              <a:t>, </a:t>
            </a:r>
            <a:r>
              <a:rPr lang="ru-RU" sz="2400" dirty="0" err="1"/>
              <a:t>нетипизированные</a:t>
            </a:r>
            <a:endParaRPr lang="ru-RU" sz="2400" dirty="0"/>
          </a:p>
          <a:p>
            <a:pPr marL="266700" indent="0">
              <a:spcBef>
                <a:spcPts val="0"/>
              </a:spcBef>
              <a:spcAft>
                <a:spcPts val="0"/>
              </a:spcAft>
              <a:buClr>
                <a:schemeClr val="accent2"/>
              </a:buClr>
              <a:buNone/>
              <a:tabLst>
                <a:tab pos="361950" algn="l"/>
              </a:tabLst>
            </a:pPr>
            <a:r>
              <a:rPr lang="ru-RU" sz="2400" dirty="0">
                <a:solidFill>
                  <a:schemeClr val="accent2"/>
                </a:solidFill>
              </a:rPr>
              <a:t>-</a:t>
            </a:r>
            <a:r>
              <a:rPr lang="ru-RU" sz="2400" dirty="0">
                <a:solidFill>
                  <a:srgbClr val="00B0F0"/>
                </a:solidFill>
              </a:rPr>
              <a:t> </a:t>
            </a:r>
            <a:r>
              <a:rPr lang="ru-RU" sz="2400" dirty="0"/>
              <a:t>явно и неявно типизированные</a:t>
            </a:r>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a:t>По уровню абстракции</a:t>
            </a:r>
            <a:br>
              <a:rPr lang="ru-RU" sz="2400" dirty="0"/>
            </a:br>
            <a:r>
              <a:rPr lang="ru-RU" sz="2400" dirty="0"/>
              <a:t>  высокого, низкого уровня</a:t>
            </a:r>
          </a:p>
          <a:p>
            <a:pPr marL="266700" indent="-266700">
              <a:buClr>
                <a:schemeClr val="accent2"/>
              </a:buClr>
              <a:buFont typeface="Calibri" panose="020F0502020204030204" pitchFamily="34" charset="0"/>
              <a:buChar char="●"/>
              <a:tabLst>
                <a:tab pos="361950" algn="l"/>
              </a:tabLst>
            </a:pPr>
            <a:r>
              <a:rPr lang="ru-RU" sz="2800" dirty="0"/>
              <a:t>	</a:t>
            </a:r>
            <a:r>
              <a:rPr lang="ru-RU" sz="2800" i="1" u="sng" dirty="0"/>
              <a:t>По </a:t>
            </a:r>
            <a:r>
              <a:rPr lang="en-US" sz="2800" i="1" u="sng" dirty="0"/>
              <a:t>"</a:t>
            </a:r>
            <a:r>
              <a:rPr lang="ru-RU" sz="2800" i="1" u="sng" dirty="0"/>
              <a:t>поколению</a:t>
            </a:r>
            <a:r>
              <a:rPr lang="en-US" sz="2800" i="1" u="sng" dirty="0"/>
              <a:t>"</a:t>
            </a:r>
            <a:br>
              <a:rPr lang="ru-RU" sz="2800" i="1" u="sng" dirty="0"/>
            </a:br>
            <a:r>
              <a:rPr lang="ru-RU" sz="2800" dirty="0"/>
              <a:t>  </a:t>
            </a:r>
            <a:r>
              <a:rPr lang="ru-RU" sz="2400" dirty="0"/>
              <a:t>исторически</a:t>
            </a:r>
          </a:p>
          <a:p>
            <a:pPr marL="266700" indent="-266700">
              <a:tabLst>
                <a:tab pos="361950" algn="l"/>
              </a:tabLst>
            </a:pPr>
            <a:endParaRPr lang="ru-RU" dirty="0"/>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5</a:t>
            </a:fld>
            <a:endParaRPr lang="en-US"/>
          </a:p>
        </p:txBody>
      </p:sp>
      <p:sp>
        <p:nvSpPr>
          <p:cNvPr id="7"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265523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89140" y="286605"/>
            <a:ext cx="7577620" cy="822810"/>
          </a:xfrm>
        </p:spPr>
        <p:txBody>
          <a:bodyPr>
            <a:normAutofit/>
          </a:bodyPr>
          <a:lstStyle/>
          <a:p>
            <a:r>
              <a:rPr lang="ru-RU">
                <a:solidFill>
                  <a:schemeClr val="tx1">
                    <a:lumMod val="50000"/>
                    <a:lumOff val="50000"/>
                  </a:schemeClr>
                </a:solidFill>
              </a:rPr>
              <a:t>по уровню абстракции</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6</a:t>
            </a:fld>
            <a:endParaRPr lang="en-US"/>
          </a:p>
        </p:txBody>
      </p:sp>
      <p:graphicFrame>
        <p:nvGraphicFramePr>
          <p:cNvPr id="7" name="Таблица 6"/>
          <p:cNvGraphicFramePr>
            <a:graphicFrameLocks noGrp="1"/>
          </p:cNvGraphicFramePr>
          <p:nvPr>
            <p:extLst>
              <p:ext uri="{D42A27DB-BD31-4B8C-83A1-F6EECF244321}">
                <p14:modId xmlns:p14="http://schemas.microsoft.com/office/powerpoint/2010/main" val="3995661249"/>
              </p:ext>
            </p:extLst>
          </p:nvPr>
        </p:nvGraphicFramePr>
        <p:xfrm>
          <a:off x="783049" y="1156248"/>
          <a:ext cx="3788230" cy="5120640"/>
        </p:xfrm>
        <a:graphic>
          <a:graphicData uri="http://schemas.openxmlformats.org/drawingml/2006/table">
            <a:tbl>
              <a:tblPr firstRow="1" bandRow="1">
                <a:tableStyleId>{0660B408-B3CF-4A94-85FC-2B1E0A45F4A2}</a:tableStyleId>
              </a:tblPr>
              <a:tblGrid>
                <a:gridCol w="1894115">
                  <a:extLst>
                    <a:ext uri="{9D8B030D-6E8A-4147-A177-3AD203B41FA5}">
                      <a16:colId xmlns:a16="http://schemas.microsoft.com/office/drawing/2014/main" val="20000"/>
                    </a:ext>
                  </a:extLst>
                </a:gridCol>
                <a:gridCol w="1894115">
                  <a:extLst>
                    <a:ext uri="{9D8B030D-6E8A-4147-A177-3AD203B41FA5}">
                      <a16:colId xmlns:a16="http://schemas.microsoft.com/office/drawing/2014/main" val="20001"/>
                    </a:ext>
                  </a:extLst>
                </a:gridCol>
              </a:tblGrid>
              <a:tr h="326617">
                <a:tc>
                  <a:txBody>
                    <a:bodyPr/>
                    <a:lstStyle/>
                    <a:p>
                      <a:r>
                        <a:rPr lang="ru-RU" dirty="0">
                          <a:solidFill>
                            <a:sysClr val="windowText" lastClr="000000"/>
                          </a:solidFill>
                        </a:rPr>
                        <a:t>Уровень языка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solidFill>
                            <a:sysClr val="windowText" lastClr="000000"/>
                          </a:solidFill>
                        </a:rPr>
                        <a:t>Примеры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26617">
                <a:tc>
                  <a:txBody>
                    <a:bodyPr/>
                    <a:lstStyle/>
                    <a:p>
                      <a:r>
                        <a:rPr lang="ru-RU" sz="1800"/>
                        <a:t>Высокий</a:t>
                      </a:r>
                      <a:endParaRPr lang="ru-RU" sz="1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err="1"/>
                        <a:t>Ada</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26617">
                <a:tc>
                  <a:txBody>
                    <a:bodyPr/>
                    <a:lstStyle/>
                    <a:p>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err="1"/>
                        <a:t>Matlab</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Python</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6617">
                <a:tc>
                  <a:txBody>
                    <a:bodyPr/>
                    <a:lstStyle/>
                    <a:p>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FORTRAN</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JavaScript</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26617">
                <a:tc>
                  <a:txBody>
                    <a:bodyPr/>
                    <a:lstStyle/>
                    <a:p>
                      <a:r>
                        <a:rPr lang="ru-RU" sz="1800" strike="sngStrike" baseline="0">
                          <a:solidFill>
                            <a:schemeClr val="accent2">
                              <a:lumMod val="75000"/>
                            </a:schemeClr>
                          </a:solidFill>
                        </a:rPr>
                        <a:t>Средний</a:t>
                      </a:r>
                      <a:endParaRPr lang="ru-RU" sz="1800" b="1" strike="sngStrike" baseline="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Java</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C#</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C++</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C</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26617">
                <a:tc>
                  <a:txBody>
                    <a:bodyPr/>
                    <a:lstStyle/>
                    <a:p>
                      <a:r>
                        <a:rPr lang="ru-RU" sz="1800"/>
                        <a:t>Низкий</a:t>
                      </a:r>
                      <a:r>
                        <a:rPr lang="ru-RU" sz="1800" baseline="0"/>
                        <a:t> </a:t>
                      </a:r>
                      <a:endParaRPr lang="ru-RU" sz="18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a:t>Macro-assembler</a:t>
                      </a:r>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26617">
                <a:tc>
                  <a:txBody>
                    <a:bodyPr/>
                    <a:lstStyle/>
                    <a:p>
                      <a:endParaRPr lang="ru-RU"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Assembler</a:t>
                      </a:r>
                      <a:endParaRPr lang="ru-RU"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bl>
          </a:graphicData>
        </a:graphic>
      </p:graphicFrame>
      <p:sp>
        <p:nvSpPr>
          <p:cNvPr id="8" name="Скругленная прямоугольная выноска 7"/>
          <p:cNvSpPr/>
          <p:nvPr/>
        </p:nvSpPr>
        <p:spPr>
          <a:xfrm>
            <a:off x="4283968" y="2276872"/>
            <a:ext cx="4538984" cy="3167112"/>
          </a:xfrm>
          <a:prstGeom prst="wedgeRoundRectCallout">
            <a:avLst>
              <a:gd name="adj1" fmla="val -73493"/>
              <a:gd name="adj2" fmla="val 24623"/>
              <a:gd name="adj3" fmla="val 16667"/>
            </a:avLst>
          </a:prstGeom>
          <a:solidFill>
            <a:srgbClr val="FBFEFF"/>
          </a:solidFill>
          <a:ln w="31750">
            <a:solidFill>
              <a:schemeClr val="accent2"/>
            </a:solidFill>
          </a:ln>
        </p:spPr>
        <p:style>
          <a:lnRef idx="1">
            <a:schemeClr val="accent6"/>
          </a:lnRef>
          <a:fillRef idx="3">
            <a:schemeClr val="accent6"/>
          </a:fillRef>
          <a:effectRef idx="2">
            <a:schemeClr val="accent6"/>
          </a:effectRef>
          <a:fontRef idx="minor">
            <a:schemeClr val="lt1"/>
          </a:fontRef>
        </p:style>
        <p:txBody>
          <a:bodyPr anchor="ctr"/>
          <a:lstStyle/>
          <a:p>
            <a:pPr marL="363538" indent="-188913">
              <a:buFont typeface="Arial" pitchFamily="34" charset="0"/>
              <a:buChar char="•"/>
              <a:defRPr/>
            </a:pPr>
            <a:r>
              <a:rPr lang="ru-RU" dirty="0">
                <a:solidFill>
                  <a:schemeClr val="tx1">
                    <a:lumMod val="75000"/>
                    <a:lumOff val="25000"/>
                  </a:schemeClr>
                </a:solidFill>
              </a:rPr>
              <a:t>Использует концепцию типа данных</a:t>
            </a:r>
          </a:p>
          <a:p>
            <a:pPr marL="363538" indent="-188913">
              <a:buFont typeface="Arial" pitchFamily="34" charset="0"/>
              <a:buChar char="•"/>
              <a:defRPr/>
            </a:pPr>
            <a:r>
              <a:rPr lang="ru-RU" dirty="0">
                <a:solidFill>
                  <a:schemeClr val="tx1">
                    <a:lumMod val="75000"/>
                    <a:lumOff val="25000"/>
                  </a:schemeClr>
                </a:solidFill>
              </a:rPr>
              <a:t>Структурирован</a:t>
            </a:r>
          </a:p>
          <a:p>
            <a:pPr marL="363538" indent="-188913">
              <a:buFont typeface="Arial" pitchFamily="34" charset="0"/>
              <a:buChar char="•"/>
              <a:defRPr/>
            </a:pPr>
            <a:r>
              <a:rPr lang="ru-RU" dirty="0" err="1">
                <a:solidFill>
                  <a:schemeClr val="tx1">
                    <a:lumMod val="75000"/>
                    <a:lumOff val="25000"/>
                  </a:schemeClr>
                </a:solidFill>
              </a:rPr>
              <a:t>Машинонезависим</a:t>
            </a:r>
            <a:br>
              <a:rPr lang="ru-RU" dirty="0">
                <a:solidFill>
                  <a:schemeClr val="tx1">
                    <a:lumMod val="75000"/>
                    <a:lumOff val="25000"/>
                  </a:schemeClr>
                </a:solidFill>
              </a:rPr>
            </a:br>
            <a:endParaRPr lang="ru-RU" dirty="0">
              <a:solidFill>
                <a:schemeClr val="tx1">
                  <a:lumMod val="75000"/>
                  <a:lumOff val="25000"/>
                </a:schemeClr>
              </a:solidFill>
            </a:endParaRPr>
          </a:p>
          <a:p>
            <a:pPr marL="363538" indent="-188913">
              <a:buFont typeface="Arial" pitchFamily="34" charset="0"/>
              <a:buChar char="•"/>
              <a:defRPr/>
            </a:pPr>
            <a:r>
              <a:rPr lang="ru-RU" dirty="0">
                <a:solidFill>
                  <a:schemeClr val="tx1">
                    <a:lumMod val="75000"/>
                    <a:lumOff val="25000"/>
                  </a:schemeClr>
                </a:solidFill>
              </a:rPr>
              <a:t>Свободные преобразования типов</a:t>
            </a:r>
          </a:p>
          <a:p>
            <a:pPr marL="363538" indent="-188913">
              <a:buFont typeface="Arial" pitchFamily="34" charset="0"/>
              <a:buChar char="•"/>
              <a:defRPr/>
            </a:pPr>
            <a:r>
              <a:rPr lang="ru-RU" dirty="0">
                <a:solidFill>
                  <a:schemeClr val="tx1">
                    <a:lumMod val="75000"/>
                    <a:lumOff val="25000"/>
                  </a:schemeClr>
                </a:solidFill>
              </a:rPr>
              <a:t>Манипуляции с адресами, битами и байтами</a:t>
            </a:r>
          </a:p>
          <a:p>
            <a:pPr marL="363538" indent="-188913">
              <a:buFont typeface="Arial" pitchFamily="34" charset="0"/>
              <a:buChar char="•"/>
              <a:defRPr/>
            </a:pPr>
            <a:r>
              <a:rPr lang="ru-RU" dirty="0">
                <a:solidFill>
                  <a:schemeClr val="tx1">
                    <a:lumMod val="75000"/>
                    <a:lumOff val="25000"/>
                  </a:schemeClr>
                </a:solidFill>
              </a:rPr>
              <a:t>Не контролирует ошибки на этапе выполнения программы</a:t>
            </a:r>
          </a:p>
        </p:txBody>
      </p:sp>
      <p:sp>
        <p:nvSpPr>
          <p:cNvPr id="9"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127907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7</a:t>
            </a:fld>
            <a:endParaRPr lang="en-US"/>
          </a:p>
        </p:txBody>
      </p:sp>
      <p:sp>
        <p:nvSpPr>
          <p:cNvPr id="7" name="Rectangle 1"/>
          <p:cNvSpPr>
            <a:spLocks noGrp="1" noChangeArrowheads="1"/>
          </p:cNvSpPr>
          <p:nvPr>
            <p:ph idx="1"/>
          </p:nvPr>
        </p:nvSpPr>
        <p:spPr bwMode="auto">
          <a:xfrm>
            <a:off x="323528" y="1088740"/>
            <a:ext cx="845819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Языки программирования первого поколения (1954-1958):</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bg1">
                    <a:lumMod val="50000"/>
                  </a:schemeClr>
                </a:solidFill>
              </a:rPr>
              <a:t>FORTRAN I	Математические формулы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bg1">
                    <a:lumMod val="50000"/>
                  </a:schemeClr>
                </a:solidFill>
              </a:rPr>
              <a:t>ALGOL-58	Математические формулы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err="1">
                <a:solidFill>
                  <a:schemeClr val="bg1">
                    <a:lumMod val="50000"/>
                  </a:schemeClr>
                </a:solidFill>
              </a:rPr>
              <a:t>Flowmatic</a:t>
            </a:r>
            <a:r>
              <a:rPr lang="ru-RU" altLang="ru-RU" sz="2200" dirty="0">
                <a:solidFill>
                  <a:schemeClr val="bg1">
                    <a:lumMod val="50000"/>
                  </a:schemeClr>
                </a:solidFill>
              </a:rPr>
              <a:t>	Математические формулы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bg1">
                    <a:lumMod val="50000"/>
                  </a:schemeClr>
                </a:solidFill>
              </a:rPr>
              <a:t>IPL V	Математические формулы </a:t>
            </a:r>
            <a:endParaRPr kumimoji="0" lang="ru-RU" altLang="ru-RU" sz="2200" b="0" i="0" u="none" strike="noStrike" cap="none" normalizeH="0" baseline="0" dirty="0">
              <a:ln>
                <a:noFill/>
              </a:ln>
              <a:solidFill>
                <a:schemeClr val="bg1">
                  <a:lumMod val="50000"/>
                </a:schemeClr>
              </a:solidFill>
              <a:effectLst/>
            </a:endParaRP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9" name="Rectangle 1"/>
          <p:cNvSpPr txBox="1">
            <a:spLocks noChangeArrowheads="1"/>
          </p:cNvSpPr>
          <p:nvPr/>
        </p:nvSpPr>
        <p:spPr bwMode="auto">
          <a:xfrm>
            <a:off x="287524" y="3501008"/>
            <a:ext cx="845819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Языки программирования второго поколения (1959-1961):</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bg1">
                    <a:lumMod val="50000"/>
                  </a:schemeClr>
                </a:solidFill>
              </a:rPr>
              <a:t>FORTRAN II	Подпрограммы, раздельная компиляция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bg1">
                    <a:lumMod val="50000"/>
                  </a:schemeClr>
                </a:solidFill>
              </a:rPr>
              <a:t>ALGOL-60	Блочная структура, типы данных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bg1">
                    <a:lumMod val="50000"/>
                  </a:schemeClr>
                </a:solidFill>
              </a:rPr>
              <a:t>COBOL	Описание данных, работа с файлами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err="1">
                <a:solidFill>
                  <a:schemeClr val="bg1">
                    <a:lumMod val="50000"/>
                  </a:schemeClr>
                </a:solidFill>
              </a:rPr>
              <a:t>Lisp</a:t>
            </a:r>
            <a:r>
              <a:rPr lang="ru-RU" altLang="ru-RU" sz="2200" dirty="0">
                <a:solidFill>
                  <a:schemeClr val="bg1">
                    <a:lumMod val="50000"/>
                  </a:schemeClr>
                </a:solidFill>
              </a:rPr>
              <a:t>	Обработка списков, указатели, сборка мусора </a:t>
            </a:r>
          </a:p>
        </p:txBody>
      </p:sp>
    </p:spTree>
    <p:extLst>
      <p:ext uri="{BB962C8B-B14F-4D97-AF65-F5344CB8AC3E}">
        <p14:creationId xmlns:p14="http://schemas.microsoft.com/office/powerpoint/2010/main" val="204003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8</a:t>
            </a:fld>
            <a:endParaRPr lang="en-US"/>
          </a:p>
        </p:txBody>
      </p:sp>
      <p:sp>
        <p:nvSpPr>
          <p:cNvPr id="7" name="Rectangle 1"/>
          <p:cNvSpPr>
            <a:spLocks noGrp="1" noChangeArrowheads="1"/>
          </p:cNvSpPr>
          <p:nvPr>
            <p:ph idx="1"/>
          </p:nvPr>
        </p:nvSpPr>
        <p:spPr bwMode="auto">
          <a:xfrm>
            <a:off x="323528" y="1088740"/>
            <a:ext cx="845819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Языки программирования третьего поколения (1962-1970):</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a:solidFill>
                  <a:schemeClr val="bg1">
                    <a:lumMod val="50000"/>
                  </a:schemeClr>
                </a:solidFill>
              </a:rPr>
              <a:t>PL/I</a:t>
            </a:r>
            <a:r>
              <a:rPr lang="ru-RU" altLang="ru-RU" sz="2200" dirty="0">
                <a:solidFill>
                  <a:schemeClr val="bg1">
                    <a:lumMod val="50000"/>
                  </a:schemeClr>
                </a:solidFill>
              </a:rPr>
              <a:t>	</a:t>
            </a:r>
            <a:r>
              <a:rPr lang="en-US" altLang="ru-RU" sz="2200" dirty="0">
                <a:solidFill>
                  <a:schemeClr val="bg1">
                    <a:lumMod val="50000"/>
                  </a:schemeClr>
                </a:solidFill>
              </a:rPr>
              <a:t>FORTRAN</a:t>
            </a:r>
            <a:r>
              <a:rPr lang="ru-RU" altLang="ru-RU" sz="2200" dirty="0">
                <a:solidFill>
                  <a:schemeClr val="bg1">
                    <a:lumMod val="50000"/>
                  </a:schemeClr>
                </a:solidFill>
              </a:rPr>
              <a:t> </a:t>
            </a:r>
            <a:r>
              <a:rPr lang="en-US" altLang="ru-RU" sz="2200" dirty="0">
                <a:solidFill>
                  <a:schemeClr val="bg1">
                    <a:lumMod val="50000"/>
                  </a:schemeClr>
                </a:solidFill>
              </a:rPr>
              <a:t>+</a:t>
            </a:r>
            <a:r>
              <a:rPr lang="ru-RU" altLang="ru-RU" sz="2200" dirty="0">
                <a:solidFill>
                  <a:schemeClr val="bg1">
                    <a:lumMod val="50000"/>
                  </a:schemeClr>
                </a:solidFill>
              </a:rPr>
              <a:t> </a:t>
            </a:r>
            <a:r>
              <a:rPr lang="en-US" altLang="ru-RU" sz="2200" dirty="0">
                <a:solidFill>
                  <a:schemeClr val="bg1">
                    <a:lumMod val="50000"/>
                  </a:schemeClr>
                </a:solidFill>
              </a:rPr>
              <a:t>ALGOL</a:t>
            </a:r>
            <a:r>
              <a:rPr lang="ru-RU" altLang="ru-RU" sz="2200" dirty="0">
                <a:solidFill>
                  <a:schemeClr val="bg1">
                    <a:lumMod val="50000"/>
                  </a:schemeClr>
                </a:solidFill>
              </a:rPr>
              <a:t> </a:t>
            </a:r>
            <a:r>
              <a:rPr lang="en-US" altLang="ru-RU" sz="2200" dirty="0">
                <a:solidFill>
                  <a:schemeClr val="bg1">
                    <a:lumMod val="50000"/>
                  </a:schemeClr>
                </a:solidFill>
              </a:rPr>
              <a:t>+</a:t>
            </a:r>
            <a:r>
              <a:rPr lang="ru-RU" altLang="ru-RU" sz="2200" dirty="0">
                <a:solidFill>
                  <a:schemeClr val="bg1">
                    <a:lumMod val="50000"/>
                  </a:schemeClr>
                </a:solidFill>
              </a:rPr>
              <a:t> </a:t>
            </a:r>
            <a:r>
              <a:rPr lang="en-US" altLang="ru-RU" sz="2200" dirty="0">
                <a:solidFill>
                  <a:schemeClr val="bg1">
                    <a:lumMod val="50000"/>
                  </a:schemeClr>
                </a:solidFill>
              </a:rPr>
              <a:t>COBOL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a:solidFill>
                  <a:schemeClr val="bg1">
                    <a:lumMod val="50000"/>
                  </a:schemeClr>
                </a:solidFill>
              </a:rPr>
              <a:t>ALGOL-68</a:t>
            </a:r>
            <a:r>
              <a:rPr lang="ru-RU" altLang="ru-RU" sz="2200" dirty="0">
                <a:solidFill>
                  <a:schemeClr val="bg1">
                    <a:lumMod val="50000"/>
                  </a:schemeClr>
                </a:solidFill>
              </a:rPr>
              <a:t>	Ближайший наследник </a:t>
            </a:r>
            <a:r>
              <a:rPr lang="en-US" altLang="ru-RU" sz="2200" dirty="0">
                <a:solidFill>
                  <a:schemeClr val="bg1">
                    <a:lumMod val="50000"/>
                  </a:schemeClr>
                </a:solidFill>
              </a:rPr>
              <a:t>ALGOL-60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a:solidFill>
                  <a:schemeClr val="tx1"/>
                </a:solidFill>
              </a:rPr>
              <a:t>Pascal</a:t>
            </a:r>
            <a:r>
              <a:rPr lang="ru-RU" altLang="ru-RU" sz="2200" dirty="0">
                <a:solidFill>
                  <a:schemeClr val="bg1">
                    <a:lumMod val="50000"/>
                  </a:schemeClr>
                </a:solidFill>
              </a:rPr>
              <a:t>	Простой наследник </a:t>
            </a:r>
            <a:r>
              <a:rPr lang="en-US" altLang="ru-RU" sz="2200" dirty="0">
                <a:solidFill>
                  <a:schemeClr val="bg1">
                    <a:lumMod val="50000"/>
                  </a:schemeClr>
                </a:solidFill>
              </a:rPr>
              <a:t>ALGOL-60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en-US" altLang="ru-RU" sz="2200" dirty="0" err="1">
                <a:solidFill>
                  <a:schemeClr val="bg1">
                    <a:lumMod val="50000"/>
                  </a:schemeClr>
                </a:solidFill>
              </a:rPr>
              <a:t>Simula</a:t>
            </a:r>
            <a:r>
              <a:rPr lang="ru-RU" altLang="ru-RU" sz="2200" dirty="0">
                <a:solidFill>
                  <a:schemeClr val="bg1">
                    <a:lumMod val="50000"/>
                  </a:schemeClr>
                </a:solidFill>
              </a:rPr>
              <a:t>	Классы, абстракция данных </a:t>
            </a: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
        <p:nvSpPr>
          <p:cNvPr id="9" name="Rectangle 1"/>
          <p:cNvSpPr txBox="1">
            <a:spLocks noChangeArrowheads="1"/>
          </p:cNvSpPr>
          <p:nvPr/>
        </p:nvSpPr>
        <p:spPr bwMode="auto">
          <a:xfrm>
            <a:off x="287524" y="3465004"/>
            <a:ext cx="8604956"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Разрыв преемственности (1970-1980):</a:t>
            </a:r>
          </a:p>
          <a:p>
            <a:pPr mar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В этот период было изобретено много языков, но лишь немногие из них выдержали испытание временем.</a:t>
            </a:r>
            <a:br>
              <a:rPr lang="ru-RU" altLang="ru-RU" sz="2200" dirty="0">
                <a:solidFill>
                  <a:schemeClr val="tx1"/>
                </a:solidFill>
              </a:rPr>
            </a:br>
            <a:r>
              <a:rPr lang="ru-RU" altLang="ru-RU" sz="2200" dirty="0">
                <a:solidFill>
                  <a:schemeClr val="tx1"/>
                </a:solidFill>
              </a:rPr>
              <a:t>Среди них заслуживают упоминания следующие языки:</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tx1"/>
                </a:solidFill>
              </a:rPr>
              <a:t>С	Эффективен; характеризуется малым размером</a:t>
            </a:r>
            <a:br>
              <a:rPr lang="ru-RU" altLang="ru-RU" sz="2200" dirty="0">
                <a:solidFill>
                  <a:schemeClr val="tx1"/>
                </a:solidFill>
              </a:rPr>
            </a:br>
            <a:r>
              <a:rPr lang="ru-RU" altLang="ru-RU" sz="2200" dirty="0">
                <a:solidFill>
                  <a:schemeClr val="tx1"/>
                </a:solidFill>
              </a:rPr>
              <a:t>		исполняемых модулей </a:t>
            </a:r>
          </a:p>
          <a:p>
            <a:pPr marL="265113"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509838" algn="l"/>
              </a:tabLst>
            </a:pPr>
            <a:r>
              <a:rPr lang="ru-RU" altLang="ru-RU" sz="2200" dirty="0">
                <a:solidFill>
                  <a:schemeClr val="tx1"/>
                </a:solidFill>
              </a:rPr>
              <a:t>FORTRAN 77	Прошел стандартизацию ANSI </a:t>
            </a:r>
          </a:p>
        </p:txBody>
      </p:sp>
    </p:spTree>
    <p:extLst>
      <p:ext uri="{BB962C8B-B14F-4D97-AF65-F5344CB8AC3E}">
        <p14:creationId xmlns:p14="http://schemas.microsoft.com/office/powerpoint/2010/main" val="36353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22960" y="286605"/>
            <a:ext cx="7543800" cy="740530"/>
          </a:xfrm>
        </p:spPr>
        <p:txBody>
          <a:bodyPr/>
          <a:lstStyle/>
          <a:p>
            <a:r>
              <a:rPr lang="ru-RU">
                <a:solidFill>
                  <a:schemeClr val="tx1">
                    <a:lumMod val="50000"/>
                    <a:lumOff val="50000"/>
                  </a:schemeClr>
                </a:solidFill>
              </a:rPr>
              <a:t>по «поколению»</a:t>
            </a:r>
            <a:endParaRPr lang="ru-RU"/>
          </a:p>
        </p:txBody>
      </p:sp>
      <p:sp>
        <p:nvSpPr>
          <p:cNvPr id="5" name="Нижний колонтитул 4"/>
          <p:cNvSpPr>
            <a:spLocks noGrp="1"/>
          </p:cNvSpPr>
          <p:nvPr>
            <p:ph type="ftr" sz="quarter" idx="3"/>
          </p:nvPr>
        </p:nvSpPr>
        <p:spPr>
          <a:xfrm>
            <a:off x="2764639" y="6459786"/>
            <a:ext cx="3617103" cy="365125"/>
          </a:xfrm>
        </p:spPr>
        <p:txBody>
          <a:bodyPr/>
          <a:lstStyle/>
          <a:p>
            <a:r>
              <a:rPr lang="ru-RU" dirty="0"/>
              <a:t>Языки программирования</a:t>
            </a:r>
            <a:endParaRPr lang="en-US" dirty="0"/>
          </a:p>
        </p:txBody>
      </p:sp>
      <p:sp>
        <p:nvSpPr>
          <p:cNvPr id="6" name="Номер слайда 5"/>
          <p:cNvSpPr>
            <a:spLocks noGrp="1"/>
          </p:cNvSpPr>
          <p:nvPr>
            <p:ph type="sldNum" sz="quarter" idx="12"/>
          </p:nvPr>
        </p:nvSpPr>
        <p:spPr/>
        <p:txBody>
          <a:bodyPr/>
          <a:lstStyle/>
          <a:p>
            <a:fld id="{4FAB73BC-B049-4115-A692-8D63A059BFB8}" type="slidenum">
              <a:rPr lang="en-US" smtClean="0"/>
              <a:pPr/>
              <a:t>9</a:t>
            </a:fld>
            <a:endParaRPr lang="en-US"/>
          </a:p>
        </p:txBody>
      </p:sp>
      <p:sp>
        <p:nvSpPr>
          <p:cNvPr id="7" name="Rectangle 1"/>
          <p:cNvSpPr>
            <a:spLocks noGrp="1" noChangeArrowheads="1"/>
          </p:cNvSpPr>
          <p:nvPr>
            <p:ph idx="1"/>
          </p:nvPr>
        </p:nvSpPr>
        <p:spPr bwMode="auto">
          <a:xfrm>
            <a:off x="215516" y="916995"/>
            <a:ext cx="8820980"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ts val="600"/>
              </a:spcAft>
              <a:buClr>
                <a:schemeClr val="accent2"/>
              </a:buClr>
              <a:buSzTx/>
              <a:buNone/>
              <a:tabLst>
                <a:tab pos="266700" algn="l"/>
              </a:tabLst>
            </a:pPr>
            <a:r>
              <a:rPr lang="ru-RU" altLang="ru-RU" sz="2200" dirty="0">
                <a:solidFill>
                  <a:schemeClr val="tx1"/>
                </a:solidFill>
              </a:rPr>
              <a:t>Четвёртое поколение, бум объектно-ориентированного программирования (1980-1990),</a:t>
            </a:r>
            <a:br>
              <a:rPr lang="ru-RU" altLang="ru-RU" sz="2200" dirty="0">
                <a:solidFill>
                  <a:schemeClr val="tx1"/>
                </a:solidFill>
              </a:rPr>
            </a:br>
            <a:r>
              <a:rPr lang="ru-RU" altLang="ru-RU" sz="2200" dirty="0">
                <a:solidFill>
                  <a:schemeClr val="tx1"/>
                </a:solidFill>
              </a:rPr>
              <a:t>проверку временем прошли лишь несколько языков: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err="1">
                <a:solidFill>
                  <a:schemeClr val="tx1"/>
                </a:solidFill>
              </a:rPr>
              <a:t>Smalltalk</a:t>
            </a:r>
            <a:r>
              <a:rPr lang="ru-RU" altLang="ru-RU" sz="2200" dirty="0">
                <a:solidFill>
                  <a:schemeClr val="tx1"/>
                </a:solidFill>
              </a:rPr>
              <a:t> 90	Чисто объектно-ориентированный язык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a:solidFill>
                  <a:schemeClr val="tx1"/>
                </a:solidFill>
              </a:rPr>
              <a:t>C++	Происходит от языков С и </a:t>
            </a:r>
            <a:r>
              <a:rPr lang="ru-RU" altLang="ru-RU" sz="2200" dirty="0" err="1">
                <a:solidFill>
                  <a:schemeClr val="tx1"/>
                </a:solidFill>
              </a:rPr>
              <a:t>Simula</a:t>
            </a:r>
            <a:r>
              <a:rPr lang="ru-RU" altLang="ru-RU" sz="2200" dirty="0">
                <a:solidFill>
                  <a:schemeClr val="tx1"/>
                </a:solidFill>
              </a:rPr>
              <a:t>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a:solidFill>
                  <a:schemeClr val="tx1"/>
                </a:solidFill>
              </a:rPr>
              <a:t>Ada83	Строгий контроль типов; сильное влияние языка </a:t>
            </a:r>
            <a:r>
              <a:rPr lang="ru-RU" altLang="ru-RU" sz="2200" dirty="0" err="1">
                <a:solidFill>
                  <a:schemeClr val="tx1"/>
                </a:solidFill>
              </a:rPr>
              <a:t>Pascal</a:t>
            </a:r>
            <a:r>
              <a:rPr lang="ru-RU" altLang="ru-RU" sz="2200" dirty="0">
                <a:solidFill>
                  <a:schemeClr val="tx1"/>
                </a:solidFill>
              </a:rPr>
              <a:t> </a:t>
            </a:r>
          </a:p>
          <a:p>
            <a:pPr marL="265113" lvl="0" indent="-265113" eaLnBrk="0" fontAlgn="base" hangingPunct="0">
              <a:lnSpc>
                <a:spcPct val="100000"/>
              </a:lnSpc>
              <a:spcBef>
                <a:spcPct val="0"/>
              </a:spcBef>
              <a:spcAft>
                <a:spcPts val="600"/>
              </a:spcAft>
              <a:buClr>
                <a:schemeClr val="accent2"/>
              </a:buClr>
              <a:buSzTx/>
              <a:buFont typeface="Calibri" panose="020F0502020204030204" pitchFamily="34" charset="0"/>
              <a:buChar char="●"/>
              <a:tabLst>
                <a:tab pos="266700" algn="l"/>
                <a:tab pos="2062163" algn="l"/>
              </a:tabLst>
            </a:pPr>
            <a:r>
              <a:rPr lang="ru-RU" altLang="ru-RU" sz="2200" dirty="0" err="1">
                <a:solidFill>
                  <a:schemeClr val="tx1"/>
                </a:solidFill>
              </a:rPr>
              <a:t>Eiffel</a:t>
            </a:r>
            <a:r>
              <a:rPr lang="ru-RU" altLang="ru-RU" sz="2200" dirty="0">
                <a:solidFill>
                  <a:schemeClr val="tx1"/>
                </a:solidFill>
              </a:rPr>
              <a:t>	Происходит от языков </a:t>
            </a:r>
            <a:r>
              <a:rPr lang="ru-RU" altLang="ru-RU" sz="2200" dirty="0" err="1">
                <a:solidFill>
                  <a:schemeClr val="tx1"/>
                </a:solidFill>
              </a:rPr>
              <a:t>Ada</a:t>
            </a:r>
            <a:r>
              <a:rPr lang="ru-RU" altLang="ru-RU" sz="2200" dirty="0">
                <a:solidFill>
                  <a:schemeClr val="tx1"/>
                </a:solidFill>
              </a:rPr>
              <a:t> и </a:t>
            </a:r>
            <a:r>
              <a:rPr lang="ru-RU" altLang="ru-RU" sz="2200" dirty="0" err="1">
                <a:solidFill>
                  <a:schemeClr val="tx1"/>
                </a:solidFill>
              </a:rPr>
              <a:t>Simula</a:t>
            </a:r>
            <a:r>
              <a:rPr lang="ru-RU" altLang="ru-RU" sz="2200" dirty="0">
                <a:solidFill>
                  <a:schemeClr val="tx1"/>
                </a:solidFill>
              </a:rPr>
              <a:t> </a:t>
            </a:r>
          </a:p>
        </p:txBody>
      </p:sp>
      <p:sp>
        <p:nvSpPr>
          <p:cNvPr id="8" name="Date Placeholder 3"/>
          <p:cNvSpPr>
            <a:spLocks noGrp="1"/>
          </p:cNvSpPr>
          <p:nvPr>
            <p:ph type="dt" sz="half" idx="2"/>
          </p:nvPr>
        </p:nvSpPr>
        <p:spPr>
          <a:xfrm>
            <a:off x="288759" y="6459786"/>
            <a:ext cx="2388406" cy="365125"/>
          </a:xfrm>
          <a:prstGeom prst="rect">
            <a:avLst/>
          </a:prstGeom>
        </p:spPr>
        <p:txBody>
          <a:bodyPr vert="horz" lIns="91440" tIns="45720" rIns="91440" bIns="45720" rtlCol="0" anchor="ctr"/>
          <a:lstStyle>
            <a:lvl1pPr algn="l">
              <a:defRPr sz="1400" baseline="0">
                <a:solidFill>
                  <a:srgbClr val="FFFFFF"/>
                </a:solidFill>
              </a:defRPr>
            </a:lvl1pPr>
          </a:lstStyle>
          <a:p>
            <a:pPr>
              <a:tabLst>
                <a:tab pos="1347788" algn="l"/>
              </a:tabLst>
            </a:pPr>
            <a:r>
              <a:rPr lang="ru-RU" dirty="0"/>
              <a:t>Левкович Н.В.</a:t>
            </a:r>
            <a:r>
              <a:rPr lang="en-US" dirty="0"/>
              <a:t>	</a:t>
            </a:r>
            <a:r>
              <a:rPr lang="ru-RU" dirty="0"/>
              <a:t>2021/2022</a:t>
            </a:r>
          </a:p>
        </p:txBody>
      </p:sp>
    </p:spTree>
    <p:extLst>
      <p:ext uri="{BB962C8B-B14F-4D97-AF65-F5344CB8AC3E}">
        <p14:creationId xmlns:p14="http://schemas.microsoft.com/office/powerpoint/2010/main" val="743080004"/>
      </p:ext>
    </p:extLst>
  </p:cSld>
  <p:clrMapOvr>
    <a:masterClrMapping/>
  </p:clrMapOvr>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accent2"/>
        </a:solidFill>
        <a:ln>
          <a:noFill/>
        </a:ln>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22167</TotalTime>
  <Words>2065</Words>
  <Application>Microsoft Office PowerPoint</Application>
  <PresentationFormat>Экран (4:3)</PresentationFormat>
  <Paragraphs>357</Paragraphs>
  <Slides>15</Slides>
  <Notes>12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Wingdings</vt:lpstr>
      <vt:lpstr>Ретро</vt:lpstr>
      <vt:lpstr>Презентация PowerPoint</vt:lpstr>
      <vt:lpstr>Презентация PowerPoint</vt:lpstr>
      <vt:lpstr>TIOBE Index for September 2020  https://www.tiobe.com/tiobe-index The TIOBE Programming Community index gives an indication of the popularity of programming languages.</vt:lpstr>
      <vt:lpstr>Презентация PowerPoint</vt:lpstr>
      <vt:lpstr>Классификация языков программирования</vt:lpstr>
      <vt:lpstr>по уровню абстракции</vt:lpstr>
      <vt:lpstr>по «поколению»</vt:lpstr>
      <vt:lpstr>по «поколению»</vt:lpstr>
      <vt:lpstr>по «поколению»</vt:lpstr>
      <vt:lpstr>по «поколению»</vt:lpstr>
      <vt:lpstr>Презентация PowerPoint</vt:lpstr>
      <vt:lpstr>Немного истории</vt:lpstr>
      <vt:lpstr>Презентация PowerPoint</vt:lpstr>
      <vt:lpstr>Соотношение между языками С и С++</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2.Основы программирования</dc:title>
  <dc:creator>.</dc:creator>
  <cp:lastModifiedBy>Ion</cp:lastModifiedBy>
  <cp:revision>680</cp:revision>
  <dcterms:created xsi:type="dcterms:W3CDTF">2017-05-18T18:58:30Z</dcterms:created>
  <dcterms:modified xsi:type="dcterms:W3CDTF">2022-03-05T22:51:10Z</dcterms:modified>
</cp:coreProperties>
</file>