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48" r:id="rId2"/>
    <p:sldId id="361" r:id="rId3"/>
    <p:sldId id="362" r:id="rId4"/>
    <p:sldId id="363" r:id="rId5"/>
    <p:sldId id="365" r:id="rId6"/>
    <p:sldId id="364" r:id="rId7"/>
    <p:sldId id="368" r:id="rId8"/>
    <p:sldId id="371" r:id="rId9"/>
    <p:sldId id="369" r:id="rId10"/>
    <p:sldId id="598" r:id="rId11"/>
    <p:sldId id="597" r:id="rId12"/>
    <p:sldId id="528" r:id="rId13"/>
    <p:sldId id="370" r:id="rId14"/>
    <p:sldId id="347" r:id="rId15"/>
    <p:sldId id="396" r:id="rId16"/>
    <p:sldId id="398" r:id="rId17"/>
    <p:sldId id="570" r:id="rId18"/>
    <p:sldId id="604" r:id="rId19"/>
    <p:sldId id="400" r:id="rId20"/>
    <p:sldId id="399" r:id="rId21"/>
    <p:sldId id="401" r:id="rId22"/>
    <p:sldId id="403" r:id="rId23"/>
    <p:sldId id="402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574" r:id="rId33"/>
    <p:sldId id="575" r:id="rId34"/>
    <p:sldId id="576" r:id="rId35"/>
    <p:sldId id="414" r:id="rId36"/>
    <p:sldId id="606" r:id="rId37"/>
    <p:sldId id="578" r:id="rId38"/>
    <p:sldId id="587" r:id="rId39"/>
    <p:sldId id="571" r:id="rId40"/>
    <p:sldId id="57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роки" id="{4D13F69C-12B8-468F-B38A-F85903F09B67}">
          <p14:sldIdLst>
            <p14:sldId id="348"/>
            <p14:sldId id="361"/>
            <p14:sldId id="362"/>
            <p14:sldId id="363"/>
            <p14:sldId id="365"/>
            <p14:sldId id="364"/>
            <p14:sldId id="368"/>
            <p14:sldId id="371"/>
            <p14:sldId id="369"/>
            <p14:sldId id="598"/>
            <p14:sldId id="597"/>
            <p14:sldId id="528"/>
            <p14:sldId id="370"/>
          </p14:sldIdLst>
        </p14:section>
        <p14:section name="структуры" id="{6E508593-1BFD-4692-90C4-0812282EBC6B}">
          <p14:sldIdLst>
            <p14:sldId id="347"/>
            <p14:sldId id="396"/>
            <p14:sldId id="398"/>
            <p14:sldId id="570"/>
            <p14:sldId id="604"/>
            <p14:sldId id="400"/>
            <p14:sldId id="399"/>
            <p14:sldId id="401"/>
            <p14:sldId id="403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574"/>
            <p14:sldId id="575"/>
            <p14:sldId id="576"/>
            <p14:sldId id="414"/>
            <p14:sldId id="606"/>
            <p14:sldId id="578"/>
            <p14:sldId id="587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008000"/>
    <a:srgbClr val="00A42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4944" autoAdjust="0"/>
  </p:normalViewPr>
  <p:slideViewPr>
    <p:cSldViewPr>
      <p:cViewPr varScale="1">
        <p:scale>
          <a:sx n="86" d="100"/>
          <a:sy n="86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С++ со строками можно работать как на "нижнем" уровне абстракции (строки заканчивающиеся концевым нулём, есть прямой доступ к каждому байту) так и на "высоком" (объекты типа </a:t>
            </a:r>
            <a:r>
              <a:rPr lang="en-US" baseline="0" dirty="0"/>
              <a:t>string</a:t>
            </a:r>
            <a:r>
              <a:rPr lang="ru-RU" baseline="0" dirty="0"/>
              <a:t>, работа со строками ведётся как с цельными сущностями</a:t>
            </a:r>
            <a:r>
              <a:rPr lang="en-US" baseline="0" dirty="0"/>
              <a:t>).</a:t>
            </a:r>
          </a:p>
          <a:p>
            <a:pPr marL="0" indent="0">
              <a:buNone/>
            </a:pPr>
            <a:r>
              <a:rPr lang="ru-RU" baseline="0" dirty="0"/>
              <a:t>Работать с объектами типа </a:t>
            </a:r>
            <a:r>
              <a:rPr lang="en-US" baseline="0" dirty="0"/>
              <a:t>string </a:t>
            </a:r>
            <a:r>
              <a:rPr lang="ru-RU" baseline="0" dirty="0"/>
              <a:t>удобно и просто, но если начинать изучение с них, то потом совсем не очевидно, почему написанная программа тормозит.</a:t>
            </a:r>
          </a:p>
          <a:p>
            <a:pPr marL="0" indent="0">
              <a:buNone/>
            </a:pPr>
            <a:r>
              <a:rPr lang="ru-RU" baseline="0" dirty="0"/>
              <a:t>Поэтому в лабораторной работе №4 разбираемся подробно, как устроены строки на нижнем уровне и делаем все операции</a:t>
            </a:r>
            <a:r>
              <a:rPr lang="en-US" baseline="0" dirty="0"/>
              <a:t> </a:t>
            </a:r>
            <a:r>
              <a:rPr lang="ru-RU" baseline="0" dirty="0"/>
              <a:t>с ними самостоятельно, то есть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Позволяем</a:t>
            </a:r>
            <a:r>
              <a:rPr lang="ru-RU" baseline="0" dirty="0"/>
              <a:t> ввести несколько строк и будем подсчитывать длину каждой из них</a:t>
            </a:r>
            <a:r>
              <a:rPr lang="en-US" baseline="0" dirty="0"/>
              <a:t>: </a:t>
            </a:r>
            <a:r>
              <a:rPr lang="ru-RU" baseline="0" dirty="0"/>
              <a:t>ввод данных в цикле</a:t>
            </a:r>
          </a:p>
          <a:p>
            <a:pPr marL="228600" indent="-228600">
              <a:buAutoNum type="arabicParenR"/>
            </a:pPr>
            <a:r>
              <a:rPr lang="ru-RU" dirty="0"/>
              <a:t>выход из программы будем осуществлять если введена пустая строка</a:t>
            </a:r>
          </a:p>
          <a:p>
            <a:pPr marL="228600" indent="-228600">
              <a:buAutoNum type="arabicParenR"/>
            </a:pPr>
            <a:r>
              <a:rPr lang="ru-RU" dirty="0"/>
              <a:t>функция </a:t>
            </a:r>
            <a:r>
              <a:rPr lang="en-US" dirty="0" err="1"/>
              <a:t>strcmp</a:t>
            </a:r>
            <a:r>
              <a:rPr lang="ru-RU" dirty="0"/>
              <a:t> сравнивает две переданные</a:t>
            </a:r>
            <a:r>
              <a:rPr lang="ru-RU" baseline="0" dirty="0"/>
              <a:t> ей строки и возвращает 0 если они равны, 1 если первая строка больше, -1 если вторая строка больше (имеется ввиду сравнение в лексикографическом порядке – как в словаре)</a:t>
            </a:r>
          </a:p>
          <a:p>
            <a:pPr marL="228600" indent="-228600">
              <a:buAutoNum type="arabicParenR"/>
            </a:pPr>
            <a:r>
              <a:rPr lang="ru-RU" dirty="0"/>
              <a:t>обратите внимание на вывод символа</a:t>
            </a:r>
            <a:r>
              <a:rPr lang="ru-RU" baseline="0" dirty="0"/>
              <a:t> кавычки через использование </a:t>
            </a:r>
            <a:r>
              <a:rPr lang="en-US" baseline="0" dirty="0"/>
              <a:t>escape </a:t>
            </a:r>
            <a:r>
              <a:rPr lang="ru-RU" baseline="0" dirty="0"/>
              <a:t>символа:</a:t>
            </a:r>
            <a:r>
              <a:rPr lang="en-US" baseline="0" dirty="0"/>
              <a:t> cout &lt;&lt; "\"</a:t>
            </a:r>
            <a:r>
              <a:rPr lang="ru-RU" baseline="0" dirty="0"/>
              <a:t>текст в кавычках</a:t>
            </a:r>
            <a:r>
              <a:rPr lang="en-US" baseline="0" dirty="0"/>
              <a:t>\"";</a:t>
            </a:r>
            <a:br>
              <a:rPr lang="en-US" baseline="0" dirty="0"/>
            </a:br>
            <a:r>
              <a:rPr lang="ru-RU" baseline="0" dirty="0"/>
              <a:t>этот код выведет: </a:t>
            </a:r>
            <a:r>
              <a:rPr lang="en-US" baseline="0" dirty="0"/>
              <a:t>"</a:t>
            </a:r>
            <a:r>
              <a:rPr lang="ru-RU" baseline="0" dirty="0"/>
              <a:t>текст в кавычках</a:t>
            </a:r>
            <a:r>
              <a:rPr lang="en-US" baseline="0" dirty="0"/>
              <a:t>"</a:t>
            </a:r>
          </a:p>
          <a:p>
            <a:pPr marL="228600" indent="-228600">
              <a:buAutoNum type="arabicParenR"/>
            </a:pPr>
            <a:r>
              <a:rPr lang="ru-RU" dirty="0"/>
              <a:t>обратите внимание определение</a:t>
            </a:r>
            <a:r>
              <a:rPr lang="ru-RU" baseline="0" dirty="0"/>
              <a:t> длины строки: в цикле без тела ищем концевой ноль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первой итерации будет введено 20 символов с учётом концевого нуля, то есть первые 19 символов строки + концевой ноль.</a:t>
            </a:r>
            <a:br>
              <a:rPr lang="ru-RU" baseline="0" dirty="0"/>
            </a:br>
            <a:r>
              <a:rPr lang="ru-RU" baseline="0" dirty="0"/>
              <a:t>На второй итерации хотя и будет выведено приглашение для ввода новой строки, но программа введёт 2 оставшихся в буфере символа.</a:t>
            </a:r>
            <a:br>
              <a:rPr lang="ru-RU" baseline="0" dirty="0"/>
            </a:br>
            <a:r>
              <a:rPr lang="ru-RU" baseline="0" dirty="0"/>
              <a:t>На третьей итерации программа остановится и будет ждать ввода следующей строки от пользователя.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0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Немного улучшим программу:</a:t>
            </a:r>
          </a:p>
          <a:p>
            <a:pPr marL="228600" indent="-228600">
              <a:buAutoNum type="arabicParenR"/>
            </a:pPr>
            <a:r>
              <a:rPr lang="ru-RU" baseline="0" dirty="0"/>
              <a:t>вместо строки </a:t>
            </a:r>
            <a:r>
              <a:rPr lang="en-US" baseline="0" dirty="0"/>
              <a:t>if (</a:t>
            </a:r>
            <a:r>
              <a:rPr lang="en-US" baseline="0" dirty="0" err="1"/>
              <a:t>strcmp</a:t>
            </a:r>
            <a:r>
              <a:rPr lang="en-US" baseline="0" dirty="0"/>
              <a:t>(buffer, "") == 0), </a:t>
            </a:r>
            <a:r>
              <a:rPr lang="ru-RU" baseline="0" dirty="0"/>
              <a:t>которая сравнивает введённую строку с пустой, просто можно проверить, что первый символ в строке – концевой ноль.</a:t>
            </a:r>
          </a:p>
          <a:p>
            <a:pPr marL="228600" indent="-228600">
              <a:buAutoNum type="arabicParenR"/>
            </a:pPr>
            <a:r>
              <a:rPr lang="ru-RU" baseline="0" dirty="0"/>
              <a:t>используем в цикле определения длины строки вместо явного сравнения очередного символа с нулём</a:t>
            </a:r>
          </a:p>
          <a:p>
            <a:pPr marL="0" indent="0">
              <a:buNone/>
            </a:pPr>
            <a:r>
              <a:rPr lang="ru-RU" baseline="0" dirty="0"/>
              <a:t>неявное сравнение: в данном случае очередной символ неявно приводится к типу </a:t>
            </a:r>
            <a:r>
              <a:rPr lang="en-US" baseline="0" dirty="0"/>
              <a:t>bool</a:t>
            </a:r>
            <a:r>
              <a:rPr lang="ru-RU" baseline="0" dirty="0"/>
              <a:t> (так как он используется в условии)</a:t>
            </a:r>
            <a:r>
              <a:rPr lang="en-US" baseline="0" dirty="0"/>
              <a:t>, </a:t>
            </a:r>
            <a:r>
              <a:rPr lang="ru-RU" baseline="0" dirty="0"/>
              <a:t>то есть условие станет ложным, когда попадётся символ с кодом 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0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этой программе вместо типа </a:t>
            </a:r>
            <a:r>
              <a:rPr lang="en-US" dirty="0"/>
              <a:t>unsigned int </a:t>
            </a:r>
            <a:r>
              <a:rPr lang="ru-RU" dirty="0"/>
              <a:t>можно использовать тип </a:t>
            </a:r>
            <a:r>
              <a:rPr lang="en-US" dirty="0" err="1"/>
              <a:t>size_t</a:t>
            </a:r>
            <a:r>
              <a:rPr lang="ru-RU" dirty="0"/>
              <a:t>. Функция </a:t>
            </a:r>
            <a:r>
              <a:rPr lang="en-US" dirty="0" err="1"/>
              <a:t>strlen</a:t>
            </a:r>
            <a:r>
              <a:rPr lang="en-US" dirty="0"/>
              <a:t> </a:t>
            </a:r>
            <a:r>
              <a:rPr lang="ru-RU" dirty="0"/>
              <a:t>возвращает результат именно такого типа. </a:t>
            </a:r>
            <a:r>
              <a:rPr lang="en-US" baseline="0" dirty="0" err="1"/>
              <a:t>size_t</a:t>
            </a:r>
            <a:r>
              <a:rPr lang="en-US" baseline="0" dirty="0"/>
              <a:t> – </a:t>
            </a:r>
            <a:r>
              <a:rPr lang="ru-RU" baseline="0" dirty="0"/>
              <a:t>это не встроенный тип, а производный. Его ввели для случаев, когда программа должна компилироваться и в 32 битной и в 64 битной версии. Этот тип удобно использовать для хранения количества элементов в массиве, например, длину строки. В 32 битной версии доступно 4ГБ памяти для одного процесса, и поэтому размер такой переменной будет 32 бита. А в 64 битной версии памяти доступно значительно больше и переменная используется 64 битная.</a:t>
            </a:r>
          </a:p>
          <a:p>
            <a:pPr marL="0" indent="0">
              <a:buNone/>
            </a:pPr>
            <a:r>
              <a:rPr lang="ru-RU" dirty="0"/>
              <a:t>В 32 битной версии тип</a:t>
            </a:r>
            <a:r>
              <a:rPr lang="ru-RU" baseline="0" dirty="0"/>
              <a:t> </a:t>
            </a:r>
            <a:r>
              <a:rPr lang="en-US" baseline="0" dirty="0" err="1"/>
              <a:t>size_t</a:t>
            </a:r>
            <a:r>
              <a:rPr lang="en-US" baseline="0" dirty="0"/>
              <a:t> </a:t>
            </a:r>
            <a:r>
              <a:rPr lang="ru-RU" baseline="0" dirty="0"/>
              <a:t>эквивалентен типам </a:t>
            </a:r>
            <a:r>
              <a:rPr lang="en-US" baseline="0" dirty="0"/>
              <a:t>unsigned int </a:t>
            </a:r>
            <a:r>
              <a:rPr lang="ru-RU" baseline="0" dirty="0"/>
              <a:t>и </a:t>
            </a:r>
            <a:r>
              <a:rPr lang="en-US" baseline="0" dirty="0"/>
              <a:t>unsigned </a:t>
            </a:r>
            <a:r>
              <a:rPr lang="ru-RU" baseline="0" dirty="0"/>
              <a:t>__</a:t>
            </a:r>
            <a:r>
              <a:rPr lang="en-US" baseline="0" dirty="0"/>
              <a:t>int</a:t>
            </a:r>
            <a:r>
              <a:rPr lang="ru-RU" baseline="0" dirty="0"/>
              <a:t>32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</a:t>
            </a:r>
            <a:r>
              <a:rPr lang="en-US" dirty="0"/>
              <a:t>64</a:t>
            </a:r>
            <a:r>
              <a:rPr lang="ru-RU" dirty="0"/>
              <a:t> битной версии тип</a:t>
            </a:r>
            <a:r>
              <a:rPr lang="ru-RU" baseline="0" dirty="0"/>
              <a:t> </a:t>
            </a:r>
            <a:r>
              <a:rPr lang="en-US" baseline="0" dirty="0" err="1"/>
              <a:t>size_t</a:t>
            </a:r>
            <a:r>
              <a:rPr lang="en-US" baseline="0" dirty="0"/>
              <a:t> </a:t>
            </a:r>
            <a:r>
              <a:rPr lang="ru-RU" baseline="0" dirty="0"/>
              <a:t>эквивалентен типам </a:t>
            </a:r>
            <a:r>
              <a:rPr lang="en-US" baseline="0" dirty="0"/>
              <a:t>unsigned long long </a:t>
            </a:r>
            <a:r>
              <a:rPr lang="ru-RU" baseline="0" dirty="0"/>
              <a:t>и </a:t>
            </a:r>
            <a:r>
              <a:rPr lang="en-US" baseline="0" dirty="0"/>
              <a:t>unsigned </a:t>
            </a:r>
            <a:r>
              <a:rPr lang="ru-RU" baseline="0" dirty="0"/>
              <a:t>__</a:t>
            </a:r>
            <a:r>
              <a:rPr lang="en-US" baseline="0" dirty="0"/>
              <a:t>int</a:t>
            </a:r>
            <a:r>
              <a:rPr lang="ru-RU" baseline="0" dirty="0"/>
              <a:t>64</a:t>
            </a:r>
            <a:r>
              <a:rPr lang="en-US" baseline="0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Три</a:t>
            </a:r>
            <a:r>
              <a:rPr lang="ru-RU" baseline="0" dirty="0"/>
              <a:t> приведенных на этом слайде программы делают одно и то же, но первый пример написан студентом, не понимающим, что функция </a:t>
            </a:r>
            <a:r>
              <a:rPr lang="en-US" baseline="0" dirty="0"/>
              <a:t>strlen </a:t>
            </a:r>
            <a:r>
              <a:rPr lang="ru-RU" baseline="0" dirty="0"/>
              <a:t>будет вызываться на каждой итерации цикла.</a:t>
            </a:r>
          </a:p>
          <a:p>
            <a:pPr marL="0" indent="0">
              <a:buNone/>
            </a:pPr>
            <a:r>
              <a:rPr lang="ru-RU" baseline="0" dirty="0"/>
              <a:t>Второй пример написан студентом понимающим оптимизацию циклов, но не знающим как строки хранятся в памяти.</a:t>
            </a:r>
          </a:p>
          <a:p>
            <a:pPr marL="0" indent="0">
              <a:buNone/>
            </a:pPr>
            <a:r>
              <a:rPr lang="ru-RU" baseline="0" dirty="0"/>
              <a:t>Третий пример отличается тем, что операция определения длины строки совмещена с операцией обработки символов строки, то есть она в два раза эффективнее второй версии, и значительно эффективнее первой.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7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57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Составляем</a:t>
            </a:r>
            <a:r>
              <a:rPr lang="ru-RU" baseline="0" dirty="0"/>
              <a:t> техническое задание(сокращённо ТЗ), где прописываем, что требуется от программы, какие данные о каждом сотруднике надо хранить.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9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Полей много, чтобы не запутаться, надо их сгруппировать, чтобы оперировать с данными об одном человеке как с единой сущностью.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46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/>
              <a:t>Структурный</a:t>
            </a:r>
            <a:r>
              <a:rPr lang="ru-RU" baseline="0" dirty="0"/>
              <a:t> тип - </a:t>
            </a:r>
            <a:r>
              <a:rPr lang="ru-RU" dirty="0"/>
              <a:t>пользовательский тип</a:t>
            </a:r>
            <a:r>
              <a:rPr lang="ru-RU" baseline="0" dirty="0"/>
              <a:t> данных, конструируемый путём объединения и именования полей других типов.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 err="1"/>
              <a:t>имя_структуры</a:t>
            </a:r>
            <a:r>
              <a:rPr lang="ru-RU" baseline="0" dirty="0"/>
              <a:t> </a:t>
            </a:r>
            <a:r>
              <a:rPr lang="en-US" baseline="0" dirty="0"/>
              <a:t>~</a:t>
            </a:r>
            <a:r>
              <a:rPr lang="ru-RU" baseline="0" dirty="0"/>
              <a:t> имя нового типа данных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/>
              <a:t>это тот случай когда объявление не является выделением памяти</a:t>
            </a:r>
            <a:r>
              <a:rPr lang="en-US" baseline="0" dirty="0"/>
              <a:t>:</a:t>
            </a:r>
            <a:br>
              <a:rPr lang="ru-RU" baseline="0" dirty="0"/>
            </a:br>
            <a:r>
              <a:rPr lang="ru-RU" baseline="0" dirty="0"/>
              <a:t>объявление структуры определяет новый тип данных,</a:t>
            </a:r>
            <a:br>
              <a:rPr lang="en-US" baseline="0" dirty="0"/>
            </a:br>
            <a:r>
              <a:rPr lang="ru-RU" baseline="0" dirty="0"/>
              <a:t>а далее уже можно будет объявить переменную этого типа, и только тогда выделится память.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8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</a:t>
            </a:r>
            <a:r>
              <a:rPr lang="en-US" baseline="0" dirty="0"/>
              <a:t> – </a:t>
            </a:r>
            <a:r>
              <a:rPr lang="ru-RU" baseline="0" dirty="0"/>
              <a:t>(англ. пустота) зарезервированное слово используемое</a:t>
            </a:r>
            <a:r>
              <a:rPr lang="en-US" baseline="0" dirty="0"/>
              <a:t>,</a:t>
            </a:r>
            <a:r>
              <a:rPr lang="ru-RU" baseline="0" dirty="0"/>
              <a:t> когда надо показать</a:t>
            </a:r>
            <a:r>
              <a:rPr lang="en-US" baseline="0" dirty="0"/>
              <a:t>,</a:t>
            </a:r>
            <a:r>
              <a:rPr lang="ru-RU" baseline="0" dirty="0"/>
              <a:t> что</a:t>
            </a:r>
            <a:r>
              <a:rPr lang="en-US" baseline="0" dirty="0"/>
              <a:t> </a:t>
            </a:r>
            <a:r>
              <a:rPr lang="ru-RU" baseline="0" dirty="0"/>
              <a:t>никакая переменная не передаётся (например из или в функцию). Объявить переменную такого типа нельзя.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01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Почему надо ставить </a:t>
            </a:r>
            <a:r>
              <a:rPr lang="en-US" baseline="0" dirty="0"/>
              <a:t>';' 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потому что можно при объявлении структурного типа сразу же и объявить новые переменные этого типа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ru-RU" baseline="0" dirty="0"/>
              <a:t>Без точки с запятой будет считаться, что следующее за структурой слово – объявление переменной, даже если это слово будет, например, </a:t>
            </a:r>
            <a:r>
              <a:rPr lang="en-US" baseline="0" dirty="0"/>
              <a:t>struct.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0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35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рисунке ячейки каждая</a:t>
            </a:r>
            <a:r>
              <a:rPr lang="ru-RU" baseline="0" dirty="0"/>
              <a:t> клетка – 1 байт, </a:t>
            </a:r>
            <a:r>
              <a:rPr lang="en-US" baseline="0" dirty="0"/>
              <a:t>float </a:t>
            </a:r>
            <a:r>
              <a:rPr lang="ru-RU" baseline="0" dirty="0"/>
              <a:t>переменные занимают 4 байта и т. 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Я специально подобрал типы в структурах,</a:t>
            </a:r>
            <a:r>
              <a:rPr lang="ru-RU" baseline="0" dirty="0"/>
              <a:t> чтобы компилятор поставил между ними зазор</a:t>
            </a:r>
            <a:r>
              <a:rPr lang="ru-RU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Дело в том, что процессор при обращении к любому байту вычитывает из</a:t>
            </a:r>
            <a:r>
              <a:rPr lang="ru-RU" baseline="0" dirty="0"/>
              <a:t> оперативной памяти в кэш сразу 64 байта. Поэтому обращение к переменным длиннее 1 байта будет быстрее, если эта переменная не пересекает границу в 64 байта. Поэтому компилятор старается выделять память для переменных типа </a:t>
            </a:r>
            <a:r>
              <a:rPr lang="en-US" baseline="0" dirty="0"/>
              <a:t>double </a:t>
            </a:r>
            <a:r>
              <a:rPr lang="ru-RU" baseline="0" dirty="0"/>
              <a:t>с адресов кратных 8, а для типа </a:t>
            </a:r>
            <a:r>
              <a:rPr lang="en-US" baseline="0" dirty="0"/>
              <a:t>float </a:t>
            </a:r>
            <a:r>
              <a:rPr lang="ru-RU" baseline="0" dirty="0"/>
              <a:t>с адресов кратных 4. Для структур это правило тоже действует: для них память выделяется с адреса кратного либо размеру структуры либо 8, в зависимости от того, что из них меньше.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Более того, в некоторых процессорах вообще отсутствуют команды для обращения к переменной типа </a:t>
            </a:r>
            <a:r>
              <a:rPr lang="en-US" baseline="0" dirty="0"/>
              <a:t>float</a:t>
            </a:r>
            <a:r>
              <a:rPr lang="ru-RU" baseline="0" dirty="0"/>
              <a:t>, если её адрес не кратен 4 (и аналогично для всех типов длиннее 1 байта).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Вопрос:</a:t>
            </a:r>
            <a:r>
              <a:rPr lang="ru-RU" b="1" baseline="0" dirty="0"/>
              <a:t> будут ли зазоры при размещении структур показанных на предыдущем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/>
              <a:t>может ли быть дырка в конце структуры?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 1: в тех структурах зазоров не будет, поскольку структура </a:t>
            </a:r>
            <a:r>
              <a:rPr lang="en-US" baseline="0" dirty="0" err="1"/>
              <a:t>DataPoint</a:t>
            </a:r>
            <a:r>
              <a:rPr lang="en-US" baseline="0" dirty="0"/>
              <a:t> </a:t>
            </a:r>
            <a:r>
              <a:rPr lang="ru-RU" baseline="0" dirty="0"/>
              <a:t>состоит из элементов одного типа,</a:t>
            </a:r>
            <a:br>
              <a:rPr lang="ru-RU" baseline="0" dirty="0"/>
            </a:br>
            <a:r>
              <a:rPr lang="ru-RU" baseline="0" dirty="0"/>
              <a:t>структура </a:t>
            </a:r>
            <a:r>
              <a:rPr lang="en-US" baseline="0" dirty="0"/>
              <a:t>Name </a:t>
            </a:r>
            <a:r>
              <a:rPr lang="ru-RU" baseline="0" dirty="0"/>
              <a:t>состоит из полей размером кратным 8,</a:t>
            </a:r>
            <a:br>
              <a:rPr lang="ru-RU" baseline="0" dirty="0"/>
            </a:br>
            <a:r>
              <a:rPr lang="ru-RU" baseline="0" dirty="0"/>
              <a:t>В структуре </a:t>
            </a:r>
            <a:r>
              <a:rPr lang="en-US" baseline="0" dirty="0"/>
              <a:t>Date </a:t>
            </a:r>
            <a:r>
              <a:rPr lang="ru-RU" baseline="0" dirty="0"/>
              <a:t>только одно поле занимает больше 1 байта и оно первое, остальные поля занимают по байту. Зазор ставить негде.</a:t>
            </a:r>
            <a:br>
              <a:rPr lang="ru-RU" baseline="0" dirty="0"/>
            </a:br>
            <a:r>
              <a:rPr lang="ru-RU" baseline="0" dirty="0"/>
              <a:t>Ответ 2: для структур может выделяться место с зазором в конце, чтобы при объявлении массива структур все они начинались с адреса кратного 8 (или ближайшей большей степени двойки если структура занимает менее 8 байт).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53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описании переменных структурного типа венгерскую</a:t>
            </a:r>
            <a:r>
              <a:rPr lang="ru-RU" baseline="0" dirty="0"/>
              <a:t> нотацию использовать становится затруднительно: типов много, на всех префиксы не напастись, кроме того тут они не дают практически никакого выигрыша. Поэтому венгерская нотация на слайдах для именования переменных структурных типов не используется.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81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объявляется и инициализируется несколько переменных.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Оформлено</a:t>
            </a:r>
            <a:r>
              <a:rPr lang="ru-RU" baseline="0" dirty="0"/>
              <a:t> так</a:t>
            </a:r>
            <a:r>
              <a:rPr lang="en-US" baseline="0" dirty="0"/>
              <a:t>,</a:t>
            </a:r>
            <a:r>
              <a:rPr lang="ru-RU" baseline="0" dirty="0"/>
              <a:t> чтобы выдерживать правило – одна строчка = объявление одной переменной.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Хотя, кроме хорошего тона, ничто не запрещает объявить несколько переменных в одной строке через запятую.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68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12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66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</a:t>
            </a:r>
            <a:r>
              <a:rPr lang="en-US" dirty="0"/>
              <a:t>) </a:t>
            </a:r>
            <a:r>
              <a:rPr lang="ru-RU" dirty="0"/>
              <a:t>инициализацию вложенных</a:t>
            </a:r>
            <a:r>
              <a:rPr lang="ru-RU" baseline="0" dirty="0"/>
              <a:t> структур добавили в С++11, в </a:t>
            </a:r>
            <a:r>
              <a:rPr lang="en-US" baseline="0" dirty="0"/>
              <a:t>VS2008</a:t>
            </a:r>
            <a:r>
              <a:rPr lang="ru-RU" baseline="0" dirty="0"/>
              <a:t> приходилось инициализировать вложенные структуры поэлементно.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</a:t>
            </a:r>
            <a:r>
              <a:rPr lang="en-US" baseline="0" dirty="0"/>
              <a:t>) </a:t>
            </a:r>
            <a:r>
              <a:rPr lang="ru-RU" baseline="0" dirty="0"/>
              <a:t>тут хотелось бы использовать </a:t>
            </a:r>
            <a:r>
              <a:rPr lang="en-US" baseline="0" dirty="0"/>
              <a:t>string </a:t>
            </a:r>
            <a:r>
              <a:rPr lang="ru-RU" baseline="0" dirty="0"/>
              <a:t>вместо </a:t>
            </a:r>
            <a:r>
              <a:rPr lang="en-US" baseline="0" dirty="0"/>
              <a:t>char[]</a:t>
            </a:r>
            <a:r>
              <a:rPr lang="ru-RU" baseline="0" dirty="0"/>
              <a:t>, но их мы проходим позже.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можно за одну команду присвоения сразу скопировать все поля структуры в другую структуру(включая строки).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4</a:t>
            </a:r>
            <a:r>
              <a:rPr lang="en-US" baseline="0" dirty="0"/>
              <a:t>) </a:t>
            </a:r>
            <a:r>
              <a:rPr lang="ru-RU" baseline="0" dirty="0"/>
              <a:t>можно и домашний адрес разбить на части, но для этого было слишком мало места на слайде.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5) в последних версиях </a:t>
            </a:r>
            <a:r>
              <a:rPr lang="en-US" baseline="0" dirty="0"/>
              <a:t>VS </a:t>
            </a:r>
            <a:r>
              <a:rPr lang="ru-RU" baseline="0" dirty="0"/>
              <a:t>вместо </a:t>
            </a:r>
            <a:r>
              <a:rPr lang="en-US" baseline="0" dirty="0"/>
              <a:t>strcpy </a:t>
            </a:r>
            <a:r>
              <a:rPr lang="ru-RU" baseline="0" dirty="0"/>
              <a:t>используется функция </a:t>
            </a:r>
            <a:r>
              <a:rPr lang="en-US" baseline="0" dirty="0"/>
              <a:t>strcpy_s</a:t>
            </a:r>
            <a:r>
              <a:rPr lang="ru-RU" baseline="0" dirty="0"/>
              <a:t>, которая проверяет, что нет выхода за пределы выделенной памяти (для динамических массивов ей надо передавать дополнительный параметр – длину массива, для статических массивов(а других мы пока не проходили) она сама может определить длину, поэтому для них вызов такой же, как и для </a:t>
            </a:r>
            <a:r>
              <a:rPr lang="en-US" baseline="0" dirty="0"/>
              <a:t>strcpy</a:t>
            </a:r>
            <a:r>
              <a:rPr lang="ru-RU" baseline="0" dirty="0"/>
              <a:t>)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23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Объявлять 800 переменных, чтобы хранить всех сотрудников – неудобно.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Выход один – использовать массив структур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2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Ответ на вопрос</a:t>
            </a:r>
            <a:r>
              <a:rPr lang="ru-RU" baseline="0" dirty="0"/>
              <a:t> выше: в этой структуре в конце добавляется 1 байт для выравнивания до размера, кратного 4 байтам.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Чтобы выделить память надо заранее решить сколько максимально элементов может быть в нашем массиве – </a:t>
            </a:r>
            <a:r>
              <a:rPr lang="en-US" baseline="0" dirty="0"/>
              <a:t>const int </a:t>
            </a:r>
            <a:r>
              <a:rPr lang="en-US" dirty="0"/>
              <a:t>MAXMEMBERS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</a:t>
            </a:r>
            <a:r>
              <a:rPr lang="ru-RU" baseline="0" dirty="0"/>
              <a:t> будем считать в отдельной переменной</a:t>
            </a:r>
            <a:r>
              <a:rPr lang="en-US" baseline="0" dirty="0"/>
              <a:t> int </a:t>
            </a:r>
            <a:r>
              <a:rPr lang="en-US" dirty="0"/>
              <a:t>membersCnt</a:t>
            </a:r>
            <a:r>
              <a:rPr lang="ru-RU" baseline="0" dirty="0"/>
              <a:t> сколько на данный момент реально используемых элементов в нашем массиве.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47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Объявление пользовательских типов (структур) идёт до </a:t>
            </a:r>
            <a:r>
              <a:rPr lang="en-US" dirty="0"/>
              <a:t>main</a:t>
            </a:r>
            <a:r>
              <a:rPr lang="ru-RU" dirty="0"/>
              <a:t>,</a:t>
            </a:r>
            <a:br>
              <a:rPr lang="ru-RU" baseline="0" dirty="0"/>
            </a:br>
            <a:r>
              <a:rPr lang="ru-RU" baseline="0" dirty="0"/>
              <a:t>использовать их можно только ниже объявления.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37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9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Более полная таблица функций</a:t>
            </a:r>
            <a:r>
              <a:rPr lang="ru-RU" baseline="0" dirty="0"/>
              <a:t> для работы со строками </a:t>
            </a:r>
            <a:r>
              <a:rPr lang="ru-RU" dirty="0"/>
              <a:t>есть в методичке.</a:t>
            </a:r>
          </a:p>
          <a:p>
            <a:pPr marL="0" indent="0">
              <a:buNone/>
            </a:pPr>
            <a:r>
              <a:rPr lang="ru-RU" dirty="0"/>
              <a:t>Для всех функций</a:t>
            </a:r>
            <a:r>
              <a:rPr lang="ru-RU" baseline="0" dirty="0"/>
              <a:t> надо заранее выделять буфер для результата.</a:t>
            </a:r>
          </a:p>
          <a:p>
            <a:pPr marL="0" indent="0">
              <a:buNone/>
            </a:pPr>
            <a:r>
              <a:rPr lang="ru-RU" dirty="0"/>
              <a:t>Использование большинства из этих функций требует</a:t>
            </a:r>
            <a:r>
              <a:rPr lang="ru-RU" baseline="0" dirty="0"/>
              <a:t> знания понятия указатель, поэтому разбирать подробнее их будем в теме "управление памятью".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14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Перед</a:t>
            </a:r>
            <a:r>
              <a:rPr lang="ru-RU" baseline="0" dirty="0"/>
              <a:t> использованием инициализируем весь массив чтобы в элементах нигде не было мусора – записываем пустые строки и нули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6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Примечание: 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ru-RU" dirty="0"/>
              <a:t>возвращает 0 если обе строки</a:t>
            </a:r>
            <a:r>
              <a:rPr lang="ru-RU" baseline="0" dirty="0"/>
              <a:t> одинаковы.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5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оператор </a:t>
            </a:r>
            <a:r>
              <a:rPr lang="en-US" dirty="0"/>
              <a:t>sizeof </a:t>
            </a:r>
            <a:r>
              <a:rPr lang="ru-RU" dirty="0"/>
              <a:t>можно использовать как функцию </a:t>
            </a:r>
            <a:r>
              <a:rPr lang="en-US" dirty="0"/>
              <a:t>sizeof(a),</a:t>
            </a:r>
            <a:r>
              <a:rPr lang="en-US" baseline="0" dirty="0"/>
              <a:t> </a:t>
            </a:r>
            <a:r>
              <a:rPr lang="ru-RU" baseline="0" dirty="0"/>
              <a:t>а м</a:t>
            </a:r>
            <a:r>
              <a:rPr lang="ru-RU" dirty="0"/>
              <a:t>ожно как унарный оператор </a:t>
            </a:r>
            <a:r>
              <a:rPr lang="en-US" dirty="0"/>
              <a:t>sizeof 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258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Примечания: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1) В</a:t>
            </a:r>
            <a:r>
              <a:rPr lang="ru-RU" baseline="0" dirty="0"/>
              <a:t> </a:t>
            </a:r>
            <a:r>
              <a:rPr lang="en-US" dirty="0"/>
              <a:t>define </a:t>
            </a:r>
            <a:r>
              <a:rPr lang="ru-RU" dirty="0"/>
              <a:t>не должно быть пробелов (первый пробел отделяет сам макрос от команды </a:t>
            </a:r>
            <a:r>
              <a:rPr lang="en-US" dirty="0"/>
              <a:t>#define</a:t>
            </a:r>
            <a:r>
              <a:rPr lang="ru-RU" dirty="0"/>
              <a:t>, второй пробел отделяет</a:t>
            </a:r>
            <a:r>
              <a:rPr lang="ru-RU" baseline="0" dirty="0"/>
              <a:t> имя макроса с параметрами от того, на что оно будет заменено при компиляции).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В примере со строкой четвёртый символ записан через "управляющую последовательность" </a:t>
            </a:r>
            <a:r>
              <a:rPr lang="en-US" baseline="0" dirty="0"/>
              <a:t>\0, </a:t>
            </a:r>
            <a:r>
              <a:rPr lang="ru-RU" baseline="0" dirty="0"/>
              <a:t>то есть будет содержать символ с кодом 0, а значит функция </a:t>
            </a:r>
            <a:r>
              <a:rPr lang="en-US" baseline="0" dirty="0"/>
              <a:t>strlen </a:t>
            </a:r>
            <a:r>
              <a:rPr lang="ru-RU" baseline="0" dirty="0"/>
              <a:t>определит по нему конец строки и будет считать</a:t>
            </a:r>
            <a:r>
              <a:rPr lang="en-US" baseline="0" dirty="0"/>
              <a:t>,</a:t>
            </a:r>
            <a:r>
              <a:rPr lang="ru-RU" baseline="0" dirty="0"/>
              <a:t> что в ней только 3 символа. Размер массива </a:t>
            </a:r>
            <a:r>
              <a:rPr lang="en-US" baseline="0" dirty="0"/>
              <a:t>vcStr </a:t>
            </a:r>
            <a:r>
              <a:rPr lang="ru-RU" baseline="0" dirty="0"/>
              <a:t>при этом будет 8 (7 символов + автоматически добавляемый концевой  ноль).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69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последних</a:t>
            </a:r>
            <a:r>
              <a:rPr lang="ru-RU" baseline="0" dirty="0"/>
              <a:t> двух строках </a:t>
            </a:r>
            <a:r>
              <a:rPr lang="ru-RU" dirty="0"/>
              <a:t>возвращается количество элементов массива </a:t>
            </a:r>
            <a:r>
              <a:rPr lang="en-US" dirty="0"/>
              <a:t>vwArr – </a:t>
            </a:r>
            <a:r>
              <a:rPr lang="ru-RU" dirty="0"/>
              <a:t>то есть</a:t>
            </a:r>
            <a:r>
              <a:rPr lang="ru-RU" baseline="0" dirty="0"/>
              <a:t> количество строк в двумерном массиве - 6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94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Этот слайд уже устарел и оставлен тут только для истории. Лучше вместо инструкции </a:t>
            </a:r>
            <a:r>
              <a:rPr lang="en-US" dirty="0"/>
              <a:t>typedef </a:t>
            </a:r>
            <a:r>
              <a:rPr lang="ru-RU" dirty="0"/>
              <a:t>использовать инструкцию </a:t>
            </a:r>
            <a:r>
              <a:rPr lang="en-US" dirty="0"/>
              <a:t>using</a:t>
            </a:r>
            <a:r>
              <a:rPr lang="ru-RU" dirty="0"/>
              <a:t>. О ней на следующем слайде.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0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стандарте </a:t>
            </a:r>
            <a:r>
              <a:rPr lang="en-US" dirty="0"/>
              <a:t>C++17 </a:t>
            </a:r>
            <a:r>
              <a:rPr lang="ru-RU" dirty="0"/>
              <a:t>ввели более удобный способ объявления синонима типа – через инструкцию </a:t>
            </a:r>
            <a:r>
              <a:rPr lang="en-US" dirty="0"/>
              <a:t>using.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Часто она используется, чтобы ввести для какого либо длинного типа более короткий синоним.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Можно как в примере 1 на этом слайде прописать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using </a:t>
            </a:r>
            <a:r>
              <a:rPr lang="en-US" baseline="0" dirty="0" err="1"/>
              <a:t>MyFloat</a:t>
            </a:r>
            <a:r>
              <a:rPr lang="en-US" baseline="0" dirty="0"/>
              <a:t> = double;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 далее в программе использовать для вещественных чисел тип </a:t>
            </a:r>
            <a:r>
              <a:rPr lang="en-US" baseline="0" dirty="0" err="1"/>
              <a:t>MyFloat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Таким образом, можно поменять точность используемых в программе вычислений изменяя только одну строчку, или с помощью макросов сделать исходник выбирающий в зависимости от типа процессора</a:t>
            </a:r>
            <a:r>
              <a:rPr lang="en-US" baseline="0" dirty="0"/>
              <a:t>,</a:t>
            </a:r>
            <a:r>
              <a:rPr lang="ru-RU" baseline="0" dirty="0"/>
              <a:t> под который компилируется программа</a:t>
            </a:r>
            <a:r>
              <a:rPr lang="en-US" baseline="0" dirty="0"/>
              <a:t>,</a:t>
            </a:r>
            <a:r>
              <a:rPr lang="ru-RU" baseline="0" dirty="0"/>
              <a:t> точность вещественного формата.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8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Объединения позволяют хранить в одной и той же области памяти данные разных типов (но не одномоментно).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Также можно с помощью объединений преобразовывать битовое представление данных одного типа в другой тип.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Например, ранее мы рассматривали задачу сравнения на сколько близко находятся значения двух чисел в формате </a:t>
            </a:r>
            <a:r>
              <a:rPr lang="en-US" baseline="0" dirty="0"/>
              <a:t>float</a:t>
            </a:r>
            <a:r>
              <a:rPr lang="ru-RU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Было показано, что если битовые представления чисел </a:t>
            </a:r>
            <a:r>
              <a:rPr lang="en-US" baseline="0" dirty="0"/>
              <a:t>float </a:t>
            </a:r>
            <a:r>
              <a:rPr lang="ru-RU" baseline="0" dirty="0"/>
              <a:t>воспринимать как числа в формате </a:t>
            </a:r>
            <a:r>
              <a:rPr lang="en-US" baseline="0" dirty="0"/>
              <a:t>int, </a:t>
            </a:r>
            <a:r>
              <a:rPr lang="ru-RU" baseline="0" dirty="0"/>
              <a:t>то их разница показывает сколько значений формата </a:t>
            </a:r>
            <a:r>
              <a:rPr lang="en-US" baseline="0" dirty="0"/>
              <a:t>float </a:t>
            </a:r>
            <a:r>
              <a:rPr lang="ru-RU" baseline="0" dirty="0"/>
              <a:t>находится между двумя представленными числами. Программа на следующем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1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структуре </a:t>
            </a:r>
            <a:r>
              <a:rPr lang="en-US" baseline="0" dirty="0" err="1"/>
              <a:t>IntFloat</a:t>
            </a:r>
            <a:r>
              <a:rPr lang="en-US" baseline="0" dirty="0"/>
              <a:t> </a:t>
            </a:r>
            <a:r>
              <a:rPr lang="ru-RU" baseline="0" dirty="0"/>
              <a:t>поля </a:t>
            </a:r>
            <a:r>
              <a:rPr lang="en-US" baseline="0" dirty="0" err="1"/>
              <a:t>iVal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fVal</a:t>
            </a:r>
            <a:r>
              <a:rPr lang="en-US" baseline="0" dirty="0"/>
              <a:t> </a:t>
            </a:r>
            <a:r>
              <a:rPr lang="ru-RU" baseline="0" dirty="0"/>
              <a:t>занимают одни и те же 4 байта.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Размер структуры </a:t>
            </a:r>
            <a:r>
              <a:rPr lang="en-US" baseline="0" dirty="0" err="1"/>
              <a:t>IntFloat</a:t>
            </a:r>
            <a:r>
              <a:rPr lang="en-US" baseline="0" dirty="0"/>
              <a:t> – 4 </a:t>
            </a:r>
            <a:r>
              <a:rPr lang="ru-RU" baseline="0"/>
              <a:t>байта.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19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3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этом слайде демонстрируется,</a:t>
            </a:r>
            <a:r>
              <a:rPr lang="ru-RU" baseline="0" dirty="0"/>
              <a:t> что для работы со строками приходится выделять буфер с запасом. В этой неиспользуемой части (после символа концевого </a:t>
            </a:r>
            <a:r>
              <a:rPr lang="en-US" baseline="0" dirty="0"/>
              <a:t>'\0'</a:t>
            </a:r>
            <a:r>
              <a:rPr lang="ru-RU" baseline="0" dirty="0"/>
              <a:t>) может сохранятся "мусор" –куски предыдущих строк, хранившихся в этом массиве.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2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этом слайде</a:t>
            </a:r>
            <a:r>
              <a:rPr lang="ru-RU" baseline="0" dirty="0"/>
              <a:t> строки выводятся не целиком, а посимвольно.</a:t>
            </a:r>
            <a:br>
              <a:rPr lang="ru-RU" baseline="0" dirty="0"/>
            </a:br>
            <a:r>
              <a:rPr lang="ru-RU" baseline="0" dirty="0"/>
              <a:t>Это позволяет увидеть что хранится после символа концевого </a:t>
            </a:r>
            <a:r>
              <a:rPr lang="en-US" baseline="0" dirty="0"/>
              <a:t>'\0'.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Обращаю внимание, что максимальная длина строки, которую можно вместить в массив из 20 символов составляет только 19, потому что одна позиция зарезервирована для концевого </a:t>
            </a:r>
            <a:r>
              <a:rPr lang="en-US" baseline="0" dirty="0"/>
              <a:t>'\0'</a:t>
            </a:r>
            <a:r>
              <a:rPr lang="ru-RU" baseline="0" dirty="0"/>
              <a:t>.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dirty="0"/>
              <a:t>При</a:t>
            </a:r>
            <a:r>
              <a:rPr lang="ru-RU" baseline="0" dirty="0"/>
              <a:t> выводе символа с кодом 0 выводится пустой символ (аналогичен пробелу).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0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Такие</a:t>
            </a:r>
            <a:r>
              <a:rPr lang="ru-RU" baseline="0" dirty="0"/>
              <a:t> строки – это массивы и все ограничения из-за этого.</a:t>
            </a:r>
          </a:p>
          <a:p>
            <a:pPr marL="0" indent="0">
              <a:buNone/>
            </a:pPr>
            <a:r>
              <a:rPr lang="ru-RU" baseline="0" dirty="0"/>
              <a:t>При работе с такими строками для наиболее часто употребляемых операций есть готовые встроенные функции (не смотря на то, что такие функции элементарны и состоят из одного цикла в одну строчку).</a:t>
            </a:r>
          </a:p>
          <a:p>
            <a:pPr marL="0" indent="0">
              <a:buNone/>
            </a:pPr>
            <a:r>
              <a:rPr lang="ru-RU" baseline="0" dirty="0"/>
              <a:t>Подход когда длина строки определяется </a:t>
            </a:r>
            <a:r>
              <a:rPr lang="ru-RU" b="1" baseline="0" dirty="0"/>
              <a:t>концевым нулём </a:t>
            </a:r>
            <a:r>
              <a:rPr lang="ru-RU" baseline="0" dirty="0"/>
              <a:t>позволяет многие алгоритмы писать </a:t>
            </a:r>
            <a:r>
              <a:rPr lang="ru-RU" b="1" baseline="0" dirty="0"/>
              <a:t>проще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2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Можем сразу </a:t>
            </a:r>
            <a:r>
              <a:rPr lang="ru-RU" dirty="0" err="1"/>
              <a:t>занулить</a:t>
            </a:r>
            <a:r>
              <a:rPr lang="ru-RU" dirty="0"/>
              <a:t> буфер для строки, а можем оставить там мусор (это быстрее).</a:t>
            </a:r>
          </a:p>
          <a:p>
            <a:pPr marL="0" indent="0">
              <a:buNone/>
            </a:pPr>
            <a:r>
              <a:rPr lang="ru-RU" dirty="0"/>
              <a:t>2) Манипулятор </a:t>
            </a:r>
            <a:r>
              <a:rPr lang="en-US" dirty="0"/>
              <a:t>setw </a:t>
            </a:r>
            <a:r>
              <a:rPr lang="ru-RU" dirty="0"/>
              <a:t>позволяет</a:t>
            </a:r>
            <a:r>
              <a:rPr lang="ru-RU" baseline="0" dirty="0"/>
              <a:t> ограничить длину вводимой строки, чтобы случайно не перезаписать данные вне массива </a:t>
            </a:r>
            <a:r>
              <a:rPr lang="en-US" baseline="0" dirty="0" err="1"/>
              <a:t>st.</a:t>
            </a:r>
            <a:br>
              <a:rPr lang="en-US" baseline="0" dirty="0"/>
            </a:br>
            <a:r>
              <a:rPr lang="ru-RU" dirty="0"/>
              <a:t>Если не вся введённая строка была прочтена за раз (пользователь</a:t>
            </a:r>
            <a:r>
              <a:rPr lang="ru-RU" baseline="0" dirty="0"/>
              <a:t> ввёл больше чем </a:t>
            </a:r>
            <a:r>
              <a:rPr lang="en-US" baseline="0" dirty="0"/>
              <a:t>MAX </a:t>
            </a:r>
            <a:r>
              <a:rPr lang="ru-RU" baseline="0" dirty="0"/>
              <a:t>символов), то остаток строки остаётся в буфере ввода и будет прочтён при следующей команде чтения.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3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Первый параметр – массив, куда будет записана введённая строка.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Второй параметр – ограничение длины вводимой строки (показывает, какого массив </a:t>
            </a:r>
            <a:r>
              <a:rPr lang="en-US" baseline="0" dirty="0" err="1"/>
              <a:t>st</a:t>
            </a:r>
            <a:r>
              <a:rPr lang="ru-RU" baseline="0" dirty="0"/>
              <a:t>, концевой ноль также должен помещаться в этот буфер. То есть, если указать значение 10, то будет введено не более 9 символов, а десятым будет добавлен концевой 0</a:t>
            </a:r>
            <a:r>
              <a:rPr lang="en-US" baseline="0" dirty="0"/>
              <a:t>).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Третий параметр позволяет указать альтернативный символ разделитель строк,</a:t>
            </a:r>
          </a:p>
          <a:p>
            <a:pPr marL="0" indent="0">
              <a:buNone/>
            </a:pPr>
            <a:r>
              <a:rPr lang="ru-RU" baseline="0" dirty="0"/>
              <a:t>при его указании строка будет введена до этого символа.</a:t>
            </a:r>
          </a:p>
          <a:p>
            <a:pPr marL="0" indent="0">
              <a:buNone/>
            </a:pPr>
            <a:r>
              <a:rPr lang="ru-RU" baseline="0" dirty="0"/>
              <a:t>Однако консоль по умолчанию всё равно не завершит ввод пока пользователь не нажмёт </a:t>
            </a:r>
            <a:r>
              <a:rPr lang="en-US" baseline="0" dirty="0"/>
              <a:t>Enter.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Если этот параметр не указывать, то строка будет прочтена до позиции, где пользователь нажал </a:t>
            </a:r>
            <a:r>
              <a:rPr lang="en-US" baseline="0" dirty="0"/>
              <a:t>Enter </a:t>
            </a:r>
            <a:r>
              <a:rPr lang="ru-RU" baseline="0" dirty="0"/>
              <a:t>(но не более чем </a:t>
            </a:r>
            <a:r>
              <a:rPr lang="en-US" baseline="0" dirty="0"/>
              <a:t>MAX </a:t>
            </a:r>
            <a:r>
              <a:rPr lang="ru-RU" baseline="0" dirty="0"/>
              <a:t>символов </a:t>
            </a:r>
            <a:r>
              <a:rPr lang="ru-RU" u="sng" baseline="0" dirty="0"/>
              <a:t>считая концевой нуль</a:t>
            </a:r>
            <a:r>
              <a:rPr lang="ru-RU" baseline="0" dirty="0"/>
              <a:t>).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3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 можно сделать найдя в строке первый символ с кодом </a:t>
            </a:r>
            <a:r>
              <a:rPr lang="en-US" baseline="0" dirty="0"/>
              <a:t>'</a:t>
            </a:r>
            <a:r>
              <a:rPr lang="ru-RU" baseline="0" dirty="0"/>
              <a:t>\0</a:t>
            </a:r>
            <a:r>
              <a:rPr lang="en-US" baseline="0" dirty="0"/>
              <a:t>'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712968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Строки символов в С++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ru-RU" sz="2400" dirty="0"/>
              <a:t> </a:t>
            </a:r>
            <a:r>
              <a:rPr lang="ru-RU" altLang="ru-RU" sz="2400" dirty="0"/>
              <a:t>В С++ есть несколько способов представления строк символов: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в виде одномерного массива символов</a:t>
            </a:r>
            <a:br>
              <a:rPr lang="en-US" altLang="ru-RU" sz="2400" dirty="0"/>
            </a:br>
            <a:r>
              <a:rPr lang="ru-RU" altLang="ru-RU" sz="2400" dirty="0"/>
              <a:t>(строки, завершающиеся нулевым байтом)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в виде объекта классов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2200" dirty="0">
                <a:cs typeface="Consolas" panose="020B0609020204030204" pitchFamily="49" charset="0"/>
              </a:rPr>
              <a:t>,</a:t>
            </a:r>
            <a:r>
              <a:rPr lang="ru-RU" altLang="ru-RU" sz="2200" dirty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string_view</a:t>
            </a:r>
            <a:endParaRPr lang="en-US" alt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</a:pPr>
            <a:r>
              <a:rPr lang="ru-RU" altLang="ru-RU" sz="2400" dirty="0"/>
              <a:t>другие способы в зависимости от реализации</a:t>
            </a:r>
            <a:endParaRPr lang="en-US" alt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3717032"/>
            <a:ext cx="842493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Строки, завершающиеся нулевым байтом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Описываются как одномерный массив, каждый элемент которого имеет тип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ru-RU" alt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Символы строки последовательно располагаются в элементах  массива, начиная с нулевого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400" dirty="0">
                <a:solidFill>
                  <a:prstClr val="black"/>
                </a:solidFill>
              </a:rPr>
              <a:t>В элемент массива, следующий за последним символом  автоматически записывается элемент с </a:t>
            </a:r>
            <a:r>
              <a:rPr lang="en-US" altLang="ru-RU" sz="2400" dirty="0">
                <a:solidFill>
                  <a:prstClr val="black"/>
                </a:solidFill>
              </a:rPr>
              <a:t>ASCII </a:t>
            </a:r>
            <a:r>
              <a:rPr lang="ru-RU" altLang="ru-RU" sz="2400" dirty="0">
                <a:solidFill>
                  <a:prstClr val="black"/>
                </a:solidFill>
              </a:rPr>
              <a:t>кодом  0: </a:t>
            </a:r>
            <a:r>
              <a:rPr lang="en-US" altLang="ru-RU" sz="2400" dirty="0">
                <a:solidFill>
                  <a:prstClr val="black"/>
                </a:solidFill>
              </a:rPr>
              <a:t>'</a:t>
            </a:r>
            <a:r>
              <a:rPr lang="ru-RU" altLang="ru-RU" sz="2400" dirty="0">
                <a:solidFill>
                  <a:prstClr val="black"/>
                </a:solidFill>
              </a:rPr>
              <a:t>\0</a:t>
            </a:r>
            <a:r>
              <a:rPr lang="en-US" altLang="ru-RU" sz="2400" dirty="0">
                <a:solidFill>
                  <a:prstClr val="black"/>
                </a:solidFill>
              </a:rPr>
              <a:t>'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2493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буфер, сразу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зануляем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20 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</a:t>
            </a:r>
            <a:r>
              <a:rPr lang="ru-RU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b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691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буфер, сразу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зануляем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20 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\""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"\" "</a:t>
            </a:r>
            <a:b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2492896"/>
            <a:ext cx="7920880" cy="576064"/>
          </a:xfrm>
          <a:prstGeom prst="rect">
            <a:avLst/>
          </a:prstGeom>
          <a:solidFill>
            <a:schemeClr val="tx1"/>
          </a:solidFill>
        </p:spPr>
        <p:txBody>
          <a:bodyPr wrap="square" tIns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строку (менее 20 символов):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Введена строка "01" длиной 2 символов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3068960"/>
            <a:ext cx="7920880" cy="936104"/>
          </a:xfrm>
          <a:prstGeom prst="rect">
            <a:avLst/>
          </a:prstGeom>
          <a:solidFill>
            <a:schemeClr val="tx1"/>
          </a:solidFill>
        </p:spPr>
        <p:txBody>
          <a:bodyPr wrap="square" tIns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строку (менее 20 символов):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43608" y="2204864"/>
            <a:ext cx="7920880" cy="288032"/>
          </a:xfrm>
          <a:prstGeom prst="rect">
            <a:avLst/>
          </a:prstGeom>
          <a:solidFill>
            <a:schemeClr val="tx1"/>
          </a:solidFill>
        </p:spPr>
        <p:txBody>
          <a:bodyPr wrap="square" tIns="0" bIns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Введена строка "1234567890123456789" длиной 19 символов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1628800"/>
            <a:ext cx="7920880" cy="596875"/>
          </a:xfrm>
          <a:prstGeom prst="rect">
            <a:avLst/>
          </a:prstGeom>
          <a:solidFill>
            <a:schemeClr val="tx1"/>
          </a:solidFill>
        </p:spPr>
        <p:txBody>
          <a:bodyPr wrap="square" bIns="0">
            <a:no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строку (менее 20 символов):</a:t>
            </a:r>
          </a:p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123456789012345678901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60032" y="836712"/>
            <a:ext cx="4025085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Что выведет программа если ввести более 20 символов?</a:t>
            </a:r>
          </a:p>
        </p:txBody>
      </p:sp>
    </p:spTree>
    <p:extLst>
      <p:ext uri="{BB962C8B-B14F-4D97-AF65-F5344CB8AC3E}">
        <p14:creationId xmlns:p14="http://schemas.microsoft.com/office/powerpoint/2010/main" val="11646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1340768"/>
            <a:ext cx="8496944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максимальная длина строки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буфер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(менее 20 символов):\n"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buffer[0]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символов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проверяем на концевой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\""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"\" "</a:t>
            </a:r>
            <a:b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&lt;&lt; 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длиной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31640" y="3573016"/>
            <a:ext cx="2664296" cy="576064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47864" y="4365104"/>
            <a:ext cx="1872208" cy="36004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620688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количества пробелов в строке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34076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79715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292494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"Пробелов в строке: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2852936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0" y="4725144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8172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99592" y="1124744"/>
            <a:ext cx="7344816" cy="48101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ru-RU" sz="2400" kern="0" dirty="0">
                <a:latin typeface="+mn-lt"/>
              </a:rPr>
              <a:t>Программа = </a:t>
            </a:r>
            <a:r>
              <a:rPr lang="ru-RU" sz="2400" b="1" u="sng" kern="0" dirty="0">
                <a:latin typeface="+mn-lt"/>
              </a:rPr>
              <a:t>Структуры данных</a:t>
            </a:r>
            <a:r>
              <a:rPr lang="ru-RU" sz="2400" kern="0" dirty="0">
                <a:latin typeface="+mn-lt"/>
              </a:rPr>
              <a:t> + Алгоритмы</a:t>
            </a:r>
            <a:endParaRPr lang="ru-RU" sz="2000" kern="0" dirty="0"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916832"/>
            <a:ext cx="81369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СТРУКТУРА  ДАННЫХ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способ представления данных в программе для компьютера</a:t>
            </a:r>
          </a:p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АЛГОРИТМ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заранее заданная последовательность однозначно трактуемых команд для получения решения задачи за конечное число шагов</a:t>
            </a:r>
          </a:p>
          <a:p>
            <a:pPr marL="174625" lvl="0">
              <a:spcBef>
                <a:spcPts val="1200"/>
              </a:spcBef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ПРОГРАММА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описание структур данных и алгоритма решения задачи на языке программирования, автоматически переводимое на язык машинных команд конкретной ЭВМ помощи транслятора (интерпретатора).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55576" y="4581128"/>
            <a:ext cx="792088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/>
              <a:t>Задача:</a:t>
            </a:r>
          </a:p>
          <a:p>
            <a:pPr eaLnBrk="1" hangingPunct="1"/>
            <a:r>
              <a:rPr lang="ru-RU" altLang="ru-RU" sz="2200" dirty="0"/>
              <a:t>Спроектировать структуру данных для представления в памяти компьютера информации о членах университетского коллектива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25231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24744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cap="all" dirty="0"/>
              <a:t>НАЧНЕМ С ДАННЫХ О члене университетского коллектива.</a:t>
            </a:r>
          </a:p>
          <a:p>
            <a:r>
              <a:rPr lang="ru-RU" sz="2000" b="1" cap="all" dirty="0"/>
              <a:t>ПОСТАВЛЕНА ЗАДАЧА ХРАНИТЬ И ОБРАБАТЫВАТЬ СЛЕДУЮЩУЮ</a:t>
            </a:r>
          </a:p>
          <a:p>
            <a:r>
              <a:rPr lang="ru-RU" sz="2000" b="1" cap="all" dirty="0"/>
              <a:t>ИНФОРМАЦИЮ О нем: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348880"/>
            <a:ext cx="6102424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Идентификационный номер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(студенческого билета или удостоверения)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Фамилия 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Имя 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Отчество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Дата рождения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Домашний адрес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Дата зачисления (на работу или учебу)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Должность</a:t>
            </a:r>
          </a:p>
          <a:p>
            <a:pPr marL="342900" lvl="1" indent="-342900"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Является ли членом профсоюза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24744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cap="all" dirty="0"/>
              <a:t>Выберем типы данных и имена переменных для хранения информации о каждом человеке: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1988840"/>
            <a:ext cx="47160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sFirstname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sPatronymic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wBirthYear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wBirthMonth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wBirthDay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sAddress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wEnterYear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wEnterMonth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wEnterDay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Идентификационный номер</a:t>
            </a:r>
            <a:endParaRPr lang="en-US" sz="2400" b="1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Фамилия</a:t>
            </a: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Имя</a:t>
            </a: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Отчество</a:t>
            </a:r>
            <a:endParaRPr lang="ru-RU" sz="2400" b="1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Дата рождения</a:t>
            </a:r>
          </a:p>
          <a:p>
            <a:pPr marL="447675" lvl="1" indent="-447675">
              <a:tabLst>
                <a:tab pos="3767138" algn="l"/>
              </a:tabLst>
            </a:pPr>
            <a:endParaRPr lang="ru-RU" sz="2400" b="1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Адрес</a:t>
            </a:r>
            <a:endParaRPr lang="ru-RU" sz="2400" b="1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Дата зачисления</a:t>
            </a:r>
          </a:p>
          <a:p>
            <a:pPr marL="447675" lvl="1" indent="-447675">
              <a:tabLst>
                <a:tab pos="3767138" algn="l"/>
              </a:tabLst>
            </a:pPr>
            <a:endParaRPr lang="ru-RU" sz="2400" dirty="0"/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Должность</a:t>
            </a:r>
            <a:endParaRPr lang="ru-RU" sz="2400" dirty="0">
              <a:solidFill>
                <a:srgbClr val="0070C0"/>
              </a:solidFill>
            </a:endParaRPr>
          </a:p>
          <a:p>
            <a:pPr marL="447675" lvl="1" indent="-447675">
              <a:tabLst>
                <a:tab pos="3767138" algn="l"/>
              </a:tabLst>
            </a:pPr>
            <a:r>
              <a:rPr lang="ru-RU" sz="2400" dirty="0"/>
              <a:t>Является ли членом профсоюза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9064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05588" y="2348880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1172" y="2348880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Синтаксис объявления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структурного типа: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1172" y="4725144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Объявление переменной 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структурного типа: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05588" y="4797152"/>
            <a:ext cx="4572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8814" y="1052052"/>
            <a:ext cx="862366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683C6"/>
              </a:buClr>
              <a:buSzPct val="80000"/>
            </a:pPr>
            <a:r>
              <a:rPr lang="ru-RU" sz="2400" b="1" i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Структура</a:t>
            </a:r>
            <a:r>
              <a:rPr lang="ru-RU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b="1" dirty="0">
                <a:solidFill>
                  <a:srgbClr val="000000"/>
                </a:solidFill>
              </a:rPr>
              <a:t>– </a:t>
            </a:r>
            <a:r>
              <a:rPr lang="ru-RU" sz="2400" dirty="0">
                <a:solidFill>
                  <a:srgbClr val="000000"/>
                </a:solidFill>
              </a:rPr>
              <a:t>упорядоченное множество данных </a:t>
            </a:r>
            <a:r>
              <a:rPr lang="ru-RU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различного типа</a:t>
            </a:r>
            <a:r>
              <a:rPr lang="ru-RU" sz="2400" dirty="0">
                <a:solidFill>
                  <a:srgbClr val="000000"/>
                </a:solidFill>
              </a:rPr>
              <a:t>, которые называются </a:t>
            </a:r>
            <a:r>
              <a:rPr lang="ru-RU" sz="2400" b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полями</a:t>
            </a:r>
            <a:r>
              <a:rPr lang="ru-RU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или </a:t>
            </a:r>
            <a:r>
              <a:rPr lang="ru-RU" sz="2400" b="1" i="1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членами</a:t>
            </a:r>
            <a:r>
              <a:rPr lang="ru-RU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2346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4096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Доступ к полю структуры осуществляется по имени структуры и имени поля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Поля структуры могут иметь любой тип (кроме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ru-RU" sz="2400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Структура может содержать только такие поля, длина которых известна компилятору в момент определения структуры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Структурным типом данных или просто структурой называется тип, описывающий структуру</a:t>
            </a:r>
            <a:endParaRPr lang="en-US" sz="2400" dirty="0">
              <a:solidFill>
                <a:srgbClr val="000000"/>
              </a:solidFill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dirty="0">
                <a:solidFill>
                  <a:srgbClr val="000000"/>
                </a:solidFill>
              </a:rPr>
              <a:t>Компилятор не гарантирует размещение полей структуры в смежных ячейках памяти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0981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00808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sPatronymic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3769879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cxnSpLocks/>
            <a:stCxn id="13" idx="1"/>
          </p:cNvCxnSpPr>
          <p:nvPr/>
        </p:nvCxnSpPr>
        <p:spPr>
          <a:xfrm flipH="1" flipV="1">
            <a:off x="5292080" y="3595906"/>
            <a:ext cx="648072" cy="674726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cxnSpLocks/>
            <a:stCxn id="13" idx="1"/>
          </p:cNvCxnSpPr>
          <p:nvPr/>
        </p:nvCxnSpPr>
        <p:spPr>
          <a:xfrm flipH="1" flipV="1">
            <a:off x="1115616" y="3429000"/>
            <a:ext cx="4824536" cy="841632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940152" y="3595906"/>
            <a:ext cx="2592288" cy="1349451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Обратите внимание:</a:t>
            </a:r>
            <a:b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описание структуры</a:t>
            </a:r>
            <a:b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заканчивается</a:t>
            </a:r>
            <a:b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точкой с запятой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объявления структурных типов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0EDC66-A64B-42B3-8814-284177B6D849}"/>
              </a:ext>
            </a:extLst>
          </p:cNvPr>
          <p:cNvSpPr/>
          <p:nvPr/>
        </p:nvSpPr>
        <p:spPr>
          <a:xfrm>
            <a:off x="611560" y="5551903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7" name="Скругленный прямоугольник 12">
            <a:extLst>
              <a:ext uri="{FF2B5EF4-FFF2-40B4-BE49-F238E27FC236}">
                <a16:creationId xmlns:a16="http://schemas.microsoft.com/office/drawing/2014/main" id="{84F38111-9B26-414D-AE1E-5B3DD114FC28}"/>
              </a:ext>
            </a:extLst>
          </p:cNvPr>
          <p:cNvSpPr/>
          <p:nvPr/>
        </p:nvSpPr>
        <p:spPr>
          <a:xfrm>
            <a:off x="5220072" y="5401095"/>
            <a:ext cx="3312368" cy="81483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Объявление переменных структурного типа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7C32E2A-FBCF-4B3E-A0DD-8486EEB067F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43808" y="5229201"/>
            <a:ext cx="2376264" cy="579312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7E4509C-EFD1-42E8-A3C7-7FC68B0BE02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43808" y="5720033"/>
            <a:ext cx="2376264" cy="88480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9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Описание строк, завершающихся нулевым байтом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628800"/>
            <a:ext cx="820891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Строка описывается как обычный массив символов </a:t>
            </a:r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Размер массива должен быть на 1 больше длины самой длинной строки, которую предполагается в этом массиве хранить </a:t>
            </a:r>
            <a:endParaRPr lang="en-US" alt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780928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8797"/>
              </p:ext>
            </p:extLst>
          </p:nvPr>
        </p:nvGraphicFramePr>
        <p:xfrm>
          <a:off x="3491880" y="2780928"/>
          <a:ext cx="5500690" cy="118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 marL="91436" marR="91436" marT="45749" marB="45749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\</a:t>
                      </a:r>
                      <a:r>
                        <a:rPr 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marL="91436" marR="91436" marT="45749" marB="45749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</a:t>
                      </a:r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6" marR="91436" marT="45749" marB="4574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51520" y="4005064"/>
            <a:ext cx="864096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отличия строк от массивов: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dirty="0"/>
              <a:t>В </a:t>
            </a:r>
            <a:r>
              <a:rPr lang="ru-RU" altLang="ru-RU" sz="2000" dirty="0"/>
              <a:t>процессе выполнения программы отслеживается текущая длина строки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Строка в целом может быть проинициализирована значением строкового литерала  (а не только поэлементно символьными значениями)</a:t>
            </a:r>
            <a:endParaRPr lang="en-US" altLang="ru-RU" sz="20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altLang="ru-RU" sz="2000" dirty="0"/>
              <a:t>При помещении идентификатора символьного массива в поток </a:t>
            </a:r>
            <a:r>
              <a:rPr lang="en-US" altLang="ru-RU" sz="2000" dirty="0"/>
              <a:t>cout  </a:t>
            </a:r>
            <a:r>
              <a:rPr lang="ru-RU" altLang="ru-RU" sz="2000" dirty="0"/>
              <a:t>выводится не адрес массива, а его содержимое  от  0-го элемента до последнего перед  завершающим символом  \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000" dirty="0"/>
              <a:t> 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3664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Размещение в памяти структурных типов 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251520" y="1772816"/>
            <a:ext cx="7962900" cy="43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TimeEx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cMinute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fSecond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tSunrise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DataPoint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fAmplitude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dSum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ptCurrent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01257"/>
              </p:ext>
            </p:extLst>
          </p:nvPr>
        </p:nvGraphicFramePr>
        <p:xfrm>
          <a:off x="2721660" y="1844824"/>
          <a:ext cx="5760640" cy="26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Дуга 30"/>
          <p:cNvSpPr/>
          <p:nvPr/>
        </p:nvSpPr>
        <p:spPr>
          <a:xfrm>
            <a:off x="4449852" y="1556792"/>
            <a:ext cx="2304256" cy="472179"/>
          </a:xfrm>
          <a:prstGeom prst="arc">
            <a:avLst>
              <a:gd name="adj1" fmla="val 10800000"/>
              <a:gd name="adj2" fmla="val 13805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7" name="Дуга 36"/>
          <p:cNvSpPr/>
          <p:nvPr/>
        </p:nvSpPr>
        <p:spPr>
          <a:xfrm>
            <a:off x="3297724" y="3645024"/>
            <a:ext cx="4608512" cy="558800"/>
          </a:xfrm>
          <a:prstGeom prst="arc">
            <a:avLst>
              <a:gd name="adj1" fmla="val 10800000"/>
              <a:gd name="adj2" fmla="val 22035"/>
            </a:avLst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3081700" y="3212976"/>
            <a:ext cx="2664296" cy="0"/>
          </a:xfrm>
          <a:prstGeom prst="line">
            <a:avLst/>
          </a:prstGeom>
          <a:ln w="28575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745996" y="2204864"/>
            <a:ext cx="0" cy="1008112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4017804" y="2924944"/>
            <a:ext cx="864096" cy="0"/>
          </a:xfrm>
          <a:prstGeom prst="line">
            <a:avLst/>
          </a:prstGeom>
          <a:ln w="28575" cap="rnd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4881900" y="2204864"/>
            <a:ext cx="0" cy="720080"/>
          </a:xfrm>
          <a:prstGeom prst="straightConnector1">
            <a:avLst/>
          </a:prstGeom>
          <a:ln w="28575" cap="rnd"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3729772" y="2564904"/>
            <a:ext cx="864096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4593868" y="2204864"/>
            <a:ext cx="0" cy="36004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71601"/>
              </p:ext>
            </p:extLst>
          </p:nvPr>
        </p:nvGraphicFramePr>
        <p:xfrm>
          <a:off x="2721660" y="4005064"/>
          <a:ext cx="5760640" cy="26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Прямая со стрелкой 71"/>
          <p:cNvCxnSpPr/>
          <p:nvPr/>
        </p:nvCxnSpPr>
        <p:spPr>
          <a:xfrm>
            <a:off x="1979712" y="3717032"/>
            <a:ext cx="1440160" cy="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V="1">
            <a:off x="1979712" y="3717032"/>
            <a:ext cx="0" cy="288032"/>
          </a:xfrm>
          <a:prstGeom prst="line">
            <a:avLst/>
          </a:prstGeom>
          <a:ln w="317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2649652" y="5085184"/>
            <a:ext cx="3096344" cy="0"/>
          </a:xfrm>
          <a:prstGeom prst="line">
            <a:avLst/>
          </a:prstGeom>
          <a:ln w="317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5745996" y="4365104"/>
            <a:ext cx="0" cy="720080"/>
          </a:xfrm>
          <a:prstGeom prst="straightConnector1">
            <a:avLst/>
          </a:prstGeom>
          <a:ln w="31750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cxnSpLocks/>
          </p:cNvCxnSpPr>
          <p:nvPr/>
        </p:nvCxnSpPr>
        <p:spPr>
          <a:xfrm>
            <a:off x="3203848" y="4797152"/>
            <a:ext cx="237892" cy="0"/>
          </a:xfrm>
          <a:prstGeom prst="line">
            <a:avLst/>
          </a:prstGeom>
          <a:ln w="317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3441740" y="4365104"/>
            <a:ext cx="0" cy="43204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Скругленный прямоугольник 89"/>
          <p:cNvSpPr/>
          <p:nvPr/>
        </p:nvSpPr>
        <p:spPr>
          <a:xfrm>
            <a:off x="5940152" y="4509120"/>
            <a:ext cx="3096344" cy="18002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0000"/>
                </a:solidFill>
              </a:rPr>
              <a:t>Внимание! </a:t>
            </a:r>
            <a:r>
              <a:rPr lang="ru-RU" sz="2000" dirty="0">
                <a:solidFill>
                  <a:srgbClr val="000000"/>
                </a:solidFill>
              </a:rPr>
              <a:t>Компилятор</a:t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sz="2000" b="1" dirty="0">
                <a:solidFill>
                  <a:srgbClr val="000000"/>
                </a:solidFill>
              </a:rPr>
              <a:t>не гарантирует </a:t>
            </a:r>
            <a:r>
              <a:rPr lang="ru-RU" sz="2000" dirty="0">
                <a:solidFill>
                  <a:srgbClr val="000000"/>
                </a:solidFill>
              </a:rPr>
              <a:t>размещение элементов структуры в смежных ячейках памяти!</a:t>
            </a:r>
          </a:p>
        </p:txBody>
      </p:sp>
      <p:cxnSp>
        <p:nvCxnSpPr>
          <p:cNvPr id="92" name="Прямая со стрелкой 91"/>
          <p:cNvCxnSpPr/>
          <p:nvPr/>
        </p:nvCxnSpPr>
        <p:spPr>
          <a:xfrm>
            <a:off x="1763688" y="1556792"/>
            <a:ext cx="2808312" cy="0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1763688" y="1556792"/>
            <a:ext cx="0" cy="288032"/>
          </a:xfrm>
          <a:prstGeom prst="line">
            <a:avLst/>
          </a:prstGeom>
          <a:ln w="317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1450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8424936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Объявление переменных структурного типа: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имя_типа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имя_типа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список_значений };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 defTabSz="914400" fontAlgn="base">
              <a:spcBef>
                <a:spcPts val="120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ru-RU" sz="2400" i="1" dirty="0"/>
              <a:t>Примеры объявления переменных структурных</a:t>
            </a:r>
            <a:r>
              <a:rPr lang="en-US" sz="2400" i="1" dirty="0"/>
              <a:t> </a:t>
            </a:r>
            <a:r>
              <a:rPr lang="ru-RU" sz="2400" i="1" dirty="0"/>
              <a:t>типов</a:t>
            </a:r>
            <a:r>
              <a:rPr lang="en-US" sz="2400" i="1" dirty="0"/>
              <a:t>:</a:t>
            </a:r>
            <a:endParaRPr lang="ru-RU" sz="2400" i="1" dirty="0"/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ru-RU" sz="5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 fontAlgn="base">
              <a:spcBef>
                <a:spcPts val="120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ru-RU" sz="2400" i="1" dirty="0">
                <a:solidFill>
                  <a:prstClr val="black"/>
                </a:solidFill>
              </a:rPr>
              <a:t>Совмещение объявлений типа и переменных в </a:t>
            </a:r>
            <a:r>
              <a:rPr lang="ru-RU" sz="2400" b="1" i="1" dirty="0">
                <a:solidFill>
                  <a:prstClr val="black"/>
                </a:solidFill>
              </a:rPr>
              <a:t>безымянной</a:t>
            </a:r>
            <a:r>
              <a:rPr lang="ru-RU" sz="2400" i="1" dirty="0">
                <a:solidFill>
                  <a:prstClr val="black"/>
                </a:solidFill>
              </a:rPr>
              <a:t> структуре</a:t>
            </a:r>
            <a:r>
              <a:rPr lang="en-US" sz="2400" i="1" dirty="0">
                <a:solidFill>
                  <a:prstClr val="black"/>
                </a:solidFill>
              </a:rPr>
              <a:t>:</a:t>
            </a:r>
            <a:endParaRPr lang="ru-RU" sz="2400" i="1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3813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24744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Примеры объявления переменных структурных типов с инициализацией: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};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200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202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202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6, 30 };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Совмещение объявлений типа и переменных: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56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Доступ к элементам структуры: оператор .  (точка):</a:t>
            </a: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.Имя_поля</a:t>
            </a:r>
            <a:endParaRPr lang="ru-RU" sz="2400" i="1" dirty="0">
              <a:solidFill>
                <a:srgbClr val="6699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12.5;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-24;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Присваивание переменных – структур одного типа: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expel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488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268760"/>
            <a:ext cx="8424936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Структуры могут:</a:t>
            </a:r>
            <a:endParaRPr lang="en-US" sz="2400" i="1" dirty="0"/>
          </a:p>
          <a:p>
            <a:pPr marL="457200" indent="-4572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объединять данные (поля) различных типов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быть вложенными друг в друга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ru-RU" sz="2400" i="1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067944" y="2564904"/>
            <a:ext cx="538912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"student",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// "teacher",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// "scientist"…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2636912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4365104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763688" y="3645024"/>
            <a:ext cx="2808312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27784" y="2852936"/>
            <a:ext cx="194421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627784" y="2852936"/>
            <a:ext cx="1944216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6769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7544" y="49411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123456789;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544" y="4941168"/>
            <a:ext cx="79928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123456789;</a:t>
            </a:r>
          </a:p>
          <a:p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Рассмотрим работу с вложенными структурами:</a:t>
            </a:r>
            <a:endParaRPr lang="en-US" sz="2400" i="1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67544" y="1628800"/>
            <a:ext cx="36724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1628800"/>
            <a:ext cx="5688632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298678,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"Сидорова"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"Анна"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"Ивановна"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10, 7},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"Минск, 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ул.Серова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23, кв. 1"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2020, 9, 1 },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129639,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"Василий"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"Петрович"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198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6, 1 },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"Минск, 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ул.Казинца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75, кв. 12"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2000, 3, 18 },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"teacher"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0333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 как представить в памяти информацию обо всех членах коллектива, например, факультета?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953485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stud788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stud789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stud790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44275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052736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395536" y="1772816"/>
            <a:ext cx="439248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sAddress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72816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800;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iMembersCnt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0089"/>
              </p:ext>
            </p:extLst>
          </p:nvPr>
        </p:nvGraphicFramePr>
        <p:xfrm>
          <a:off x="683568" y="5157192"/>
          <a:ext cx="777685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vRfe[0]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vRfe[1]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vRfe[2]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vRfe[3]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vRfe[799]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7900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3672408" cy="513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&lt;locale.h&gt;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&lt;conio.h&gt;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cstring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пример использования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39655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556792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sAddress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[30];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"student", "teacher",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"scientist" 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smth.else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пример использования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86391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908720"/>
            <a:ext cx="842493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Функции для работы со строками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заканчивающимися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\0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96402"/>
              </p:ext>
            </p:extLst>
          </p:nvPr>
        </p:nvGraphicFramePr>
        <p:xfrm>
          <a:off x="467544" y="2204864"/>
          <a:ext cx="7949505" cy="399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Имя</a:t>
                      </a: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Предназначение</a:t>
                      </a: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Вычисляет</a:t>
                      </a:r>
                      <a:r>
                        <a:rPr lang="ru-RU" sz="2000" baseline="0" dirty="0"/>
                        <a:t> текущую длину строки </a:t>
                      </a:r>
                      <a:r>
                        <a:rPr lang="en-US" sz="2000" baseline="0" dirty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</a:t>
                      </a:r>
                      <a:r>
                        <a:rPr lang="ru-RU" sz="2000" baseline="0" dirty="0"/>
                        <a:t> 0, если строки совпадают, отрицательное значение, если </a:t>
                      </a:r>
                      <a:r>
                        <a:rPr lang="en-US" sz="2000" baseline="0" dirty="0"/>
                        <a:t>s1 &lt; s2 </a:t>
                      </a:r>
                      <a:r>
                        <a:rPr lang="ru-RU" sz="2000" baseline="0" dirty="0"/>
                        <a:t>и положительное, если </a:t>
                      </a:r>
                      <a:r>
                        <a:rPr lang="en-US" sz="2000" baseline="0" dirty="0"/>
                        <a:t>s1 &gt; s2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Копирует</a:t>
                      </a:r>
                      <a:r>
                        <a:rPr lang="ru-RU" sz="2000" baseline="0" dirty="0"/>
                        <a:t> строку </a:t>
                      </a:r>
                      <a:r>
                        <a:rPr lang="en-US" sz="2000" baseline="0" dirty="0"/>
                        <a:t>s2 </a:t>
                      </a:r>
                      <a:r>
                        <a:rPr lang="ru-RU" sz="2000" baseline="0" dirty="0"/>
                        <a:t>в строку </a:t>
                      </a:r>
                      <a:r>
                        <a:rPr lang="en-US" sz="2000" baseline="0" dirty="0"/>
                        <a:t>s1 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Приписывает</a:t>
                      </a:r>
                      <a:r>
                        <a:rPr lang="ru-RU" sz="2000" baseline="0" dirty="0"/>
                        <a:t> строку </a:t>
                      </a:r>
                      <a:r>
                        <a:rPr lang="en-US" sz="2000" baseline="0" dirty="0"/>
                        <a:t>s2 </a:t>
                      </a:r>
                      <a:r>
                        <a:rPr lang="ru-RU" sz="2000" baseline="0" dirty="0"/>
                        <a:t>в конец строки </a:t>
                      </a:r>
                      <a:r>
                        <a:rPr lang="en-US" sz="2000" baseline="0" dirty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strchr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</a:t>
                      </a:r>
                      <a:r>
                        <a:rPr lang="ru-RU" sz="2000" baseline="0" dirty="0"/>
                        <a:t> указатель на позицию первого вхождения символа </a:t>
                      </a:r>
                      <a:r>
                        <a:rPr lang="en-US" sz="2000" baseline="0" dirty="0" err="1"/>
                        <a:t>ch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строку </a:t>
                      </a:r>
                      <a:r>
                        <a:rPr lang="en-US" sz="2000" baseline="0" dirty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pPr algn="l"/>
                      <a:r>
                        <a:rPr lang="en-US" sz="1800" i="1" kern="1200" dirty="0" err="1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strstr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800" kern="1200" baseline="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</a:t>
                      </a:r>
                      <a:r>
                        <a:rPr lang="ru-RU" sz="2000" baseline="0" dirty="0"/>
                        <a:t> указатель на позицию первого вхождения строки </a:t>
                      </a:r>
                      <a:r>
                        <a:rPr lang="en-US" sz="2000" baseline="0" dirty="0"/>
                        <a:t>s</a:t>
                      </a:r>
                      <a:r>
                        <a:rPr lang="ru-RU" sz="2000" baseline="0" dirty="0"/>
                        <a:t>2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baseline="0" dirty="0"/>
                        <a:t>в строку </a:t>
                      </a:r>
                      <a:r>
                        <a:rPr lang="en-US" sz="2000" baseline="0" dirty="0"/>
                        <a:t>s1</a:t>
                      </a:r>
                      <a:endParaRPr lang="ru-RU" sz="2000" dirty="0"/>
                    </a:p>
                  </a:txBody>
                  <a:tcPr marL="91443" marR="91443" marT="45724" marB="45724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27584" y="1772816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string.h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43062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пример использования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дата которую считаем пустой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dtInitdate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82371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структур</a:t>
            </a:r>
            <a:r>
              <a:rPr lang="en-US" sz="2400" i="1" dirty="0"/>
              <a:t>: </a:t>
            </a:r>
            <a:r>
              <a:rPr lang="ru-RU" sz="2400" i="1" dirty="0"/>
              <a:t>пример использования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712968" cy="488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[120].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123456;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[120].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Пупкин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считаем, что тут были заполнены поля для 200 человек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записать всех студентов в профсоюз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отобразим имя студента с номером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студенческого билета 123456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123456)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sSurname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5353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628800"/>
            <a:ext cx="80648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Позволяет определить сколько памяти занимает структура или переменная указанного типа данных</a:t>
            </a:r>
            <a:r>
              <a:rPr lang="en-US" sz="2400" i="1" dirty="0">
                <a:solidFill>
                  <a:prstClr val="black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  <a:p>
            <a:pPr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Синтаксис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инструкции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или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en-US" sz="22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149080"/>
            <a:ext cx="46085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92080" y="4149080"/>
            <a:ext cx="2880320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15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7848872" cy="4680520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[15];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[0]))</a:t>
            </a:r>
          </a:p>
          <a:p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"abc\0123"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68344" y="1340768"/>
            <a:ext cx="1368152" cy="46805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spcBef>
                <a:spcPts val="6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spcBef>
                <a:spcPts val="1200"/>
              </a:spcBef>
            </a:pP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0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988840"/>
            <a:ext cx="7776864" cy="4032448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[6][5];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/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[0][0])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								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vwArr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100392" y="1988840"/>
            <a:ext cx="576064" cy="40324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</a:p>
          <a:p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ru-RU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400" i="1" dirty="0">
                <a:solidFill>
                  <a:srgbClr val="0000FF"/>
                </a:solidFill>
              </a:rPr>
              <a:t>typedef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Позволяет назначить  синоним некоторому типу данных</a:t>
            </a:r>
            <a:r>
              <a:rPr lang="en-US" sz="2400" i="1" dirty="0">
                <a:solidFill>
                  <a:prstClr val="black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  <a:p>
            <a:pPr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Синтаксис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инструкции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Декларация_Типа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Синоним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284984"/>
            <a:ext cx="756084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Например 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4149080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800;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vHumanoids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0955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Инструкция </a:t>
            </a:r>
            <a:r>
              <a:rPr lang="en-US" sz="2400" i="1" dirty="0">
                <a:solidFill>
                  <a:srgbClr val="0000FF"/>
                </a:solidFill>
              </a:rPr>
              <a:t>using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Позволяет назначить  синоним некоторому типу данных</a:t>
            </a:r>
            <a:r>
              <a:rPr lang="en-US" sz="2400" i="1" dirty="0">
                <a:solidFill>
                  <a:prstClr val="black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 sz="800" dirty="0">
              <a:solidFill>
                <a:srgbClr val="000000"/>
              </a:solidFill>
            </a:endParaRPr>
          </a:p>
          <a:p>
            <a:pPr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Синтаксис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ru-RU" sz="2400" i="1" dirty="0">
                <a:solidFill>
                  <a:prstClr val="black"/>
                </a:solidFill>
              </a:rPr>
              <a:t>инструкции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Синоним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Декларация_Типа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284984"/>
            <a:ext cx="75608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Например 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4149080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800;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vHumanoids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91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64096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ru-RU" sz="24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Объединение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b="1" dirty="0">
                <a:solidFill>
                  <a:srgbClr val="000000"/>
                </a:solidFill>
              </a:rPr>
              <a:t>– </a:t>
            </a:r>
            <a:r>
              <a:rPr lang="ru-RU" sz="2400" dirty="0"/>
              <a:t>это структура, позволяющая нескольким переменным различных типов занимать один участок памяти.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39952" y="2564904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Имя_структуры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Тип_поля_2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Имя_поля2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996952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Синтаксис объявления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b="1" dirty="0">
                <a:solidFill>
                  <a:srgbClr val="000000"/>
                </a:solidFill>
              </a:rPr>
              <a:t>объединения: 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4644008" y="4581128"/>
            <a:ext cx="3456384" cy="1593468"/>
            <a:chOff x="4139952" y="4653136"/>
            <a:chExt cx="3456384" cy="1593468"/>
          </a:xfrm>
        </p:grpSpPr>
        <p:sp>
          <p:nvSpPr>
            <p:cNvPr id="10" name="Дуга 9"/>
            <p:cNvSpPr/>
            <p:nvPr/>
          </p:nvSpPr>
          <p:spPr>
            <a:xfrm>
              <a:off x="4716016" y="5013176"/>
              <a:ext cx="2304256" cy="486792"/>
            </a:xfrm>
            <a:prstGeom prst="arc">
              <a:avLst>
                <a:gd name="adj1" fmla="val 10800000"/>
                <a:gd name="adj2" fmla="val 22035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4139952" y="5301208"/>
              <a:ext cx="3456384" cy="288032"/>
              <a:chOff x="2483768" y="5805264"/>
              <a:chExt cx="3456384" cy="288032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2483768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771800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Равнобедренный треугольник 12"/>
              <p:cNvSpPr/>
              <p:nvPr/>
            </p:nvSpPr>
            <p:spPr>
              <a:xfrm>
                <a:off x="3059832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авнобедренный треугольник 13"/>
              <p:cNvSpPr/>
              <p:nvPr/>
            </p:nvSpPr>
            <p:spPr>
              <a:xfrm flipV="1">
                <a:off x="3059832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авнобедренный треугольник 14"/>
              <p:cNvSpPr/>
              <p:nvPr/>
            </p:nvSpPr>
            <p:spPr>
              <a:xfrm>
                <a:off x="3347864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Равнобедренный треугольник 15"/>
              <p:cNvSpPr/>
              <p:nvPr/>
            </p:nvSpPr>
            <p:spPr>
              <a:xfrm flipV="1">
                <a:off x="3347864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Равнобедренный треугольник 16"/>
              <p:cNvSpPr/>
              <p:nvPr/>
            </p:nvSpPr>
            <p:spPr>
              <a:xfrm>
                <a:off x="3635896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Равнобедренный треугольник 17"/>
              <p:cNvSpPr/>
              <p:nvPr/>
            </p:nvSpPr>
            <p:spPr>
              <a:xfrm flipV="1">
                <a:off x="3635896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Равнобедренный треугольник 18"/>
              <p:cNvSpPr/>
              <p:nvPr/>
            </p:nvSpPr>
            <p:spPr>
              <a:xfrm>
                <a:off x="3923928" y="5805264"/>
                <a:ext cx="288032" cy="288032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авнобедренный треугольник 19"/>
              <p:cNvSpPr/>
              <p:nvPr/>
            </p:nvSpPr>
            <p:spPr>
              <a:xfrm flipV="1">
                <a:off x="3923928" y="5805264"/>
                <a:ext cx="288032" cy="288032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4211960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499992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4788024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5076056" y="5805264"/>
                <a:ext cx="288032" cy="2880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5364088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5652120" y="5805264"/>
                <a:ext cx="288032" cy="2880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Дуга 27"/>
            <p:cNvSpPr/>
            <p:nvPr/>
          </p:nvSpPr>
          <p:spPr>
            <a:xfrm flipV="1">
              <a:off x="4716016" y="5445224"/>
              <a:ext cx="1152128" cy="432048"/>
            </a:xfrm>
            <a:prstGeom prst="arc">
              <a:avLst>
                <a:gd name="adj1" fmla="val 10800000"/>
                <a:gd name="adj2" fmla="val 22035"/>
              </a:avLst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2080" y="465313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Имя_поля1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9992" y="587727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Имя_поля</a:t>
              </a:r>
              <a:r>
                <a:rPr lang="en-US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dirty="0"/>
            </a:p>
          </p:txBody>
        </p:sp>
      </p:grpSp>
      <p:sp>
        <p:nvSpPr>
          <p:cNvPr id="34" name="Скругленный прямоугольник 33"/>
          <p:cNvSpPr/>
          <p:nvPr/>
        </p:nvSpPr>
        <p:spPr>
          <a:xfrm>
            <a:off x="395536" y="4797152"/>
            <a:ext cx="3672408" cy="136815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rgbClr val="000000"/>
                </a:solidFill>
              </a:rPr>
              <a:t>Все поля в объединении располагаются начиная с одного и того же адреса </a:t>
            </a:r>
          </a:p>
        </p:txBody>
      </p:sp>
    </p:spTree>
    <p:extLst>
      <p:ext uri="{BB962C8B-B14F-4D97-AF65-F5344CB8AC3E}">
        <p14:creationId xmlns:p14="http://schemas.microsoft.com/office/powerpoint/2010/main" val="10134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412776"/>
            <a:ext cx="8640960" cy="498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endParaRPr lang="en-US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два вещественных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"Между введёнными числами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дискретов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формата float"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83968" y="2132856"/>
            <a:ext cx="4608512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>
                <a:solidFill>
                  <a:srgbClr val="000000"/>
                </a:solidFill>
              </a:rPr>
              <a:t>Пишем в поле </a:t>
            </a:r>
            <a:r>
              <a:rPr lang="en-US" sz="2200" dirty="0" err="1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fVal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 читаем из </a:t>
            </a:r>
            <a:r>
              <a:rPr lang="en-US" sz="2200" dirty="0" err="1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Прямая соединительная линия 35"/>
          <p:cNvCxnSpPr>
            <a:stCxn id="34" idx="2"/>
          </p:cNvCxnSpPr>
          <p:nvPr/>
        </p:nvCxnSpPr>
        <p:spPr>
          <a:xfrm>
            <a:off x="6588224" y="3140968"/>
            <a:ext cx="0" cy="144016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932040" y="4581128"/>
            <a:ext cx="16561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49175" y="970088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Структуры. Объединения.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Массивы. Размещение массивов в памяти. Одномерные и многомерные массивы. Описание одномерных массивов. Операция индексирования.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символов в С++.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символов, завершающиеся нулевым байтом.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Двумерные массивы.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в памяти двумерных массивов.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матриц в виде двумерных массивов. Элементарные алгоритмы обработки двумерных массивов.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9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81076"/>
              </p:ext>
            </p:extLst>
          </p:nvPr>
        </p:nvGraphicFramePr>
        <p:xfrm>
          <a:off x="251520" y="1988840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Дуга 15"/>
          <p:cNvSpPr/>
          <p:nvPr/>
        </p:nvSpPr>
        <p:spPr>
          <a:xfrm>
            <a:off x="5868144" y="1628800"/>
            <a:ext cx="3024336" cy="666750"/>
          </a:xfrm>
          <a:prstGeom prst="arc">
            <a:avLst>
              <a:gd name="adj1" fmla="val 10800000"/>
              <a:gd name="adj2" fmla="val 21582736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6804248" y="908720"/>
            <a:ext cx="1224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Мусор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55679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79512" y="32129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43651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64736"/>
              </p:ext>
            </p:extLst>
          </p:nvPr>
        </p:nvGraphicFramePr>
        <p:xfrm>
          <a:off x="251520" y="3645024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2" marR="91432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2" marR="91432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54061"/>
              </p:ext>
            </p:extLst>
          </p:nvPr>
        </p:nvGraphicFramePr>
        <p:xfrm>
          <a:off x="251520" y="5373216"/>
          <a:ext cx="8640960" cy="76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ru-RU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20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1" marR="91451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1" marR="91451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79512" y="270892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79512" y="4941168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084168" y="1196752"/>
            <a:ext cx="2592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+mn-lt"/>
              </a:rPr>
              <a:t>(на самом деле \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000" dirty="0">
                <a:latin typeface="+mn-lt"/>
              </a:rPr>
              <a:t>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2708920"/>
            <a:ext cx="1728192" cy="4320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Morning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347864" y="4365104"/>
            <a:ext cx="1728192" cy="4320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0" grpId="0"/>
      <p:bldP spid="24" grpId="0"/>
      <p:bldP spid="26" grpId="0"/>
      <p:bldP spid="19" grpId="0"/>
      <p:bldP spid="23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4968" y="1003051"/>
            <a:ext cx="8892480" cy="4320480"/>
          </a:xfrm>
        </p:spPr>
        <p:txBody>
          <a:bodyPr>
            <a:noAutofit/>
          </a:bodyPr>
          <a:lstStyle/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программ. Методы оптимизации циклов.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Многомерные массивы. Массивы структур. </a:t>
            </a:r>
            <a:r>
              <a:rPr lang="ru-RU" sz="2400" dirty="0"/>
              <a:t>Операция </a:t>
            </a:r>
            <a:r>
              <a:rPr lang="en-US" sz="2400" dirty="0">
                <a:solidFill>
                  <a:srgbClr val="0000FF"/>
                </a:solidFill>
              </a:rPr>
              <a:t>sizeof</a:t>
            </a:r>
            <a:r>
              <a:rPr lang="ru-RU" sz="2400" dirty="0"/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Сортировка: постановка задачи сортировки массивов. Бинарный поиск в отсортированном массиве.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выбором (выделением).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выбором.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вставкой (включениями).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вставкой.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2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Сортировка обменом (метод «пузырька»).</a:t>
            </a:r>
            <a:b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Оценка сложности сортировки обменом.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7"/>
              <a:tabLst>
                <a:tab pos="358775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8478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 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"*******************"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19 '*'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             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314096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4797152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0"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2060848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64088" y="3717032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Morning ******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 Morning12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64088" y="5373216"/>
            <a:ext cx="360040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orning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******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Hello5</a:t>
            </a:r>
          </a:p>
        </p:txBody>
      </p:sp>
    </p:spTree>
    <p:extLst>
      <p:ext uri="{BB962C8B-B14F-4D97-AF65-F5344CB8AC3E}">
        <p14:creationId xmlns:p14="http://schemas.microsoft.com/office/powerpoint/2010/main" val="2081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Основные ограничения на действия со строками, завершающимися нулевым байтом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060848"/>
            <a:ext cx="8640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Строки, как и обычные массивы, </a:t>
            </a:r>
            <a:r>
              <a:rPr lang="ru-RU" sz="2200" u="sng" dirty="0"/>
              <a:t>нельзя</a:t>
            </a:r>
            <a:r>
              <a:rPr lang="ru-RU" sz="2200" dirty="0"/>
              <a:t> присваивать друг другу, используя оператор присваивания</a:t>
            </a:r>
            <a:r>
              <a:rPr lang="en-US" sz="2200" dirty="0"/>
              <a:t> </a:t>
            </a:r>
            <a:r>
              <a:rPr lang="ru-RU" sz="2200" dirty="0"/>
              <a:t>(включая присвоение строке строкового литерала где-либо, кроме начальной инициализации)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К строкам, как и к обычным массивам, </a:t>
            </a:r>
            <a:r>
              <a:rPr lang="ru-RU" sz="2200" u="sng" dirty="0"/>
              <a:t>нельзя</a:t>
            </a:r>
            <a:r>
              <a:rPr lang="ru-RU" sz="2200" dirty="0"/>
              <a:t> применять операции сравнения</a:t>
            </a:r>
            <a:r>
              <a:rPr lang="en-US" sz="2200" dirty="0"/>
              <a:t> ( &gt; &lt; == != )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Для строк </a:t>
            </a:r>
            <a:r>
              <a:rPr lang="ru-RU" sz="2200" u="sng" dirty="0"/>
              <a:t>нет</a:t>
            </a:r>
            <a:r>
              <a:rPr lang="ru-RU" sz="2200" dirty="0"/>
              <a:t> перегруженных операций</a:t>
            </a:r>
            <a:br>
              <a:rPr lang="en-US" sz="2200" dirty="0"/>
            </a:br>
            <a:r>
              <a:rPr lang="ru-RU" sz="2200" dirty="0"/>
              <a:t>(например, нет оператора + для конкатенации)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200" dirty="0"/>
              <a:t>Для выполнения операций копирования, конкатенации, сравнения строк и ряда других операций используются встроенные функции, описанные в заголовочном файле </a:t>
            </a:r>
            <a:r>
              <a:rPr lang="en-US" sz="2200" dirty="0"/>
              <a:t>&lt;</a:t>
            </a:r>
            <a:r>
              <a:rPr lang="en-US" sz="2200" dirty="0" err="1"/>
              <a:t>string.h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531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строк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849694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cs typeface="Arial" panose="020B0604020202020204" pitchFamily="34" charset="0"/>
              </a:rPr>
              <a:t>При вводе строки с клавиатуры (чтении из потока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cs typeface="Arial" panose="020B0604020202020204" pitchFamily="34" charset="0"/>
              </a:rPr>
              <a:t>) </a:t>
            </a:r>
            <a:r>
              <a:rPr lang="ru-RU" sz="2000" dirty="0">
                <a:cs typeface="Arial" panose="020B0604020202020204" pitchFamily="34" charset="0"/>
              </a:rPr>
              <a:t>следует контролировать длину вводимой строки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ru-RU" sz="2000" dirty="0">
                <a:cs typeface="Arial" panose="020B0604020202020204" pitchFamily="34" charset="0"/>
              </a:rPr>
              <a:t>чтобы она не превышала длину массива, где будет храниться строка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{0};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 до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MAX-1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 </a:t>
            </a:r>
            <a:endParaRPr lang="en-US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86916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ввод строки через &gt;&gt; не позволяет ввести пустую строку или строку из пробелов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ru-RU" sz="2000" dirty="0">
                <a:solidFill>
                  <a:prstClr val="black"/>
                </a:solidFill>
              </a:rPr>
              <a:t>как и при вводе числа</a:t>
            </a:r>
            <a:r>
              <a:rPr lang="en-US" sz="2000" dirty="0">
                <a:solidFill>
                  <a:prstClr val="black"/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если ввести пустую строку то на экране останется приглашение продолжить ввод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356992"/>
            <a:ext cx="849694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Строки из потока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читаются до первого пробельного символа(пробел, табуляция, конец строки)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&gt;&gt;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Введем строку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Morning"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00192" y="2060848"/>
            <a:ext cx="259228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4365104"/>
            <a:ext cx="3600400" cy="5040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712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строк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204864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prstClr val="black"/>
                </a:solidFill>
              </a:rPr>
              <a:t>Чтобы ввести строку, содержащую пробелы, необходимо вызвать встроенную функцию </a:t>
            </a:r>
            <a:r>
              <a:rPr lang="en-US" sz="2000" dirty="0">
                <a:solidFill>
                  <a:prstClr val="black"/>
                </a:solidFill>
              </a:rPr>
              <a:t>getline </a:t>
            </a:r>
            <a:r>
              <a:rPr lang="ru-RU" sz="2000" dirty="0">
                <a:solidFill>
                  <a:prstClr val="black"/>
                </a:solidFill>
              </a:rPr>
              <a:t>для потока </a:t>
            </a:r>
            <a:r>
              <a:rPr lang="en-US" sz="2000" dirty="0">
                <a:solidFill>
                  <a:prstClr val="black"/>
                </a:solidFill>
              </a:rPr>
              <a:t>cin</a:t>
            </a:r>
            <a:r>
              <a:rPr lang="ru-RU" dirty="0">
                <a:solidFill>
                  <a:prstClr val="black"/>
                </a:solidFill>
                <a:latin typeface="Arial" charset="0"/>
              </a:rPr>
              <a:t>:</a:t>
            </a:r>
          </a:p>
          <a:p>
            <a:pPr lvl="0">
              <a:spcBef>
                <a:spcPts val="1800"/>
              </a:spcBef>
            </a:pP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или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'$';</a:t>
            </a:r>
          </a:p>
          <a:p>
            <a:pPr lvl="0"/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Задаем свой разделитель строк </a:t>
            </a:r>
            <a:endParaRPr lang="ru-RU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592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Подсчёт длины строки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55679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Задача: </a:t>
            </a:r>
            <a:r>
              <a:rPr lang="ru-RU" sz="2400" dirty="0"/>
              <a:t>определить длину введённой строки вручную</a:t>
            </a:r>
          </a:p>
          <a:p>
            <a:r>
              <a:rPr lang="ru-RU" sz="2400" dirty="0"/>
              <a:t>(без использования встроенной функции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400" dirty="0"/>
              <a:t>)</a:t>
            </a:r>
            <a:endParaRPr lang="ru-RU" sz="2400" dirty="0"/>
          </a:p>
          <a:p>
            <a:endParaRPr lang="en-US" sz="24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4206146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23360</TotalTime>
  <Words>5773</Words>
  <Application>Microsoft Office PowerPoint</Application>
  <PresentationFormat>Экран (4:3)</PresentationFormat>
  <Paragraphs>982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Ion</cp:lastModifiedBy>
  <cp:revision>1086</cp:revision>
  <dcterms:created xsi:type="dcterms:W3CDTF">2017-05-18T18:58:30Z</dcterms:created>
  <dcterms:modified xsi:type="dcterms:W3CDTF">2021-11-08T16:09:53Z</dcterms:modified>
</cp:coreProperties>
</file>