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69"/>
  </p:notesMasterIdLst>
  <p:handoutMasterIdLst>
    <p:handoutMasterId r:id="rId70"/>
  </p:handoutMasterIdLst>
  <p:sldIdLst>
    <p:sldId id="458" r:id="rId2"/>
    <p:sldId id="461" r:id="rId3"/>
    <p:sldId id="460" r:id="rId4"/>
    <p:sldId id="527" r:id="rId5"/>
    <p:sldId id="503" r:id="rId6"/>
    <p:sldId id="530" r:id="rId7"/>
    <p:sldId id="531" r:id="rId8"/>
    <p:sldId id="529" r:id="rId9"/>
    <p:sldId id="506" r:id="rId10"/>
    <p:sldId id="504" r:id="rId11"/>
    <p:sldId id="507" r:id="rId12"/>
    <p:sldId id="459" r:id="rId13"/>
    <p:sldId id="462" r:id="rId14"/>
    <p:sldId id="542" r:id="rId15"/>
    <p:sldId id="543" r:id="rId16"/>
    <p:sldId id="548" r:id="rId17"/>
    <p:sldId id="549" r:id="rId18"/>
    <p:sldId id="550" r:id="rId19"/>
    <p:sldId id="551" r:id="rId20"/>
    <p:sldId id="552" r:id="rId21"/>
    <p:sldId id="468" r:id="rId22"/>
    <p:sldId id="553" r:id="rId23"/>
    <p:sldId id="554" r:id="rId24"/>
    <p:sldId id="555" r:id="rId25"/>
    <p:sldId id="556" r:id="rId26"/>
    <p:sldId id="557" r:id="rId27"/>
    <p:sldId id="469" r:id="rId28"/>
    <p:sldId id="470" r:id="rId29"/>
    <p:sldId id="471" r:id="rId30"/>
    <p:sldId id="532" r:id="rId31"/>
    <p:sldId id="533" r:id="rId32"/>
    <p:sldId id="472" r:id="rId33"/>
    <p:sldId id="473" r:id="rId34"/>
    <p:sldId id="475" r:id="rId35"/>
    <p:sldId id="474" r:id="rId36"/>
    <p:sldId id="476" r:id="rId37"/>
    <p:sldId id="477" r:id="rId38"/>
    <p:sldId id="539" r:id="rId39"/>
    <p:sldId id="478" r:id="rId40"/>
    <p:sldId id="479" r:id="rId41"/>
    <p:sldId id="534" r:id="rId42"/>
    <p:sldId id="535" r:id="rId43"/>
    <p:sldId id="536" r:id="rId44"/>
    <p:sldId id="537" r:id="rId45"/>
    <p:sldId id="538" r:id="rId46"/>
    <p:sldId id="481" r:id="rId47"/>
    <p:sldId id="483" r:id="rId48"/>
    <p:sldId id="540" r:id="rId49"/>
    <p:sldId id="484" r:id="rId50"/>
    <p:sldId id="485" r:id="rId51"/>
    <p:sldId id="486" r:id="rId52"/>
    <p:sldId id="487" r:id="rId53"/>
    <p:sldId id="488" r:id="rId54"/>
    <p:sldId id="489" r:id="rId55"/>
    <p:sldId id="490" r:id="rId56"/>
    <p:sldId id="491" r:id="rId57"/>
    <p:sldId id="492" r:id="rId58"/>
    <p:sldId id="493" r:id="rId59"/>
    <p:sldId id="494" r:id="rId60"/>
    <p:sldId id="495" r:id="rId61"/>
    <p:sldId id="496" r:id="rId62"/>
    <p:sldId id="497" r:id="rId63"/>
    <p:sldId id="498" r:id="rId64"/>
    <p:sldId id="499" r:id="rId65"/>
    <p:sldId id="541" r:id="rId66"/>
    <p:sldId id="571" r:id="rId67"/>
    <p:sldId id="572" r:id="rId6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ортировки" id="{79124A7A-4B2B-4AE8-8E86-F66D7FD4B802}">
          <p14:sldIdLst>
            <p14:sldId id="458"/>
            <p14:sldId id="461"/>
            <p14:sldId id="460"/>
            <p14:sldId id="527"/>
            <p14:sldId id="503"/>
            <p14:sldId id="530"/>
            <p14:sldId id="531"/>
            <p14:sldId id="529"/>
            <p14:sldId id="506"/>
            <p14:sldId id="504"/>
            <p14:sldId id="507"/>
            <p14:sldId id="459"/>
            <p14:sldId id="462"/>
            <p14:sldId id="542"/>
            <p14:sldId id="543"/>
            <p14:sldId id="548"/>
            <p14:sldId id="549"/>
            <p14:sldId id="550"/>
            <p14:sldId id="551"/>
            <p14:sldId id="552"/>
            <p14:sldId id="468"/>
            <p14:sldId id="553"/>
            <p14:sldId id="554"/>
            <p14:sldId id="555"/>
            <p14:sldId id="556"/>
            <p14:sldId id="557"/>
            <p14:sldId id="469"/>
            <p14:sldId id="470"/>
            <p14:sldId id="471"/>
            <p14:sldId id="532"/>
            <p14:sldId id="533"/>
            <p14:sldId id="472"/>
            <p14:sldId id="473"/>
            <p14:sldId id="475"/>
            <p14:sldId id="474"/>
            <p14:sldId id="476"/>
            <p14:sldId id="477"/>
            <p14:sldId id="539"/>
            <p14:sldId id="478"/>
            <p14:sldId id="479"/>
            <p14:sldId id="534"/>
            <p14:sldId id="535"/>
            <p14:sldId id="536"/>
            <p14:sldId id="537"/>
            <p14:sldId id="538"/>
            <p14:sldId id="481"/>
            <p14:sldId id="483"/>
            <p14:sldId id="540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41"/>
          </p14:sldIdLst>
        </p14:section>
        <p14:section name="Вопросы" id="{600873B5-39D0-4BAC-963D-F9A93CE5AE2F}">
          <p14:sldIdLst>
            <p14:sldId id="571"/>
            <p14:sldId id="5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80"/>
    <a:srgbClr val="008000"/>
    <a:srgbClr val="00A42F"/>
    <a:srgbClr val="216F85"/>
    <a:srgbClr val="F3FBFE"/>
    <a:srgbClr val="44F297"/>
    <a:srgbClr val="FF93D6"/>
    <a:srgbClr val="D2B900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02" autoAdjust="0"/>
    <p:restoredTop sz="74944" autoAdjust="0"/>
  </p:normalViewPr>
  <p:slideViewPr>
    <p:cSldViewPr>
      <p:cViewPr varScale="1">
        <p:scale>
          <a:sx n="86" d="100"/>
          <a:sy n="86" d="100"/>
        </p:scale>
        <p:origin x="165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2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8B83-884C-4387-8A1C-768BFF1AD479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3673-5A20-474F-926B-4F9866922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17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4035-3941-448D-A29D-12677BB4643A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C350-4DE1-4956-942B-64CFE5E0D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Дональд Кнут написал целую книгу (Искусство программирования. Том 3) про сортировки и поиск объёмом в 800 страниц (сама книга 600 страниц и 200 страниц ответов к упражнениям). Я же могу рассказать о сортировках только кратко, поскольку у меня резерв по времени всего 1 лекция.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779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примера кода алгоритма бинарного поиска генерируем упорядоченный массив.</a:t>
            </a:r>
          </a:p>
          <a:p>
            <a:r>
              <a:rPr lang="ru-RU" dirty="0"/>
              <a:t>И выбираем число, которое будем искать.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364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Поскольку в программе мы контролируем интервал элементов массива среди которых осталось провести поиск,</a:t>
            </a:r>
          </a:p>
          <a:p>
            <a:r>
              <a:rPr lang="ru-RU" baseline="0" dirty="0"/>
              <a:t>то необходимо иметь возможность получить пустой интервал (если искомого числа в массиве нет).</a:t>
            </a:r>
          </a:p>
          <a:p>
            <a:r>
              <a:rPr lang="ru-RU" baseline="0" dirty="0"/>
              <a:t>Этого можно достичь с помощью множества дополнительных проверок условий, но короче получается, если при хранении границ интервала считать, что правая граница не включается.</a:t>
            </a:r>
            <a:br>
              <a:rPr lang="ru-RU" baseline="0" dirty="0"/>
            </a:br>
            <a:r>
              <a:rPr lang="ru-RU" baseline="0" dirty="0"/>
              <a:t>То есть считаем, что диапазон поиска </a:t>
            </a:r>
            <a:r>
              <a:rPr lang="en-US" baseline="0" dirty="0"/>
              <a:t>[left,</a:t>
            </a:r>
            <a:r>
              <a:rPr lang="ru-RU" baseline="0" dirty="0"/>
              <a:t> </a:t>
            </a:r>
            <a:r>
              <a:rPr lang="en-US" baseline="0" dirty="0"/>
              <a:t>right)</a:t>
            </a:r>
            <a:r>
              <a:rPr lang="ru-RU" baseline="0" dirty="0"/>
              <a:t>. Поэтому начальный диапазон поиска инициализируется как</a:t>
            </a:r>
          </a:p>
          <a:p>
            <a:r>
              <a:rPr lang="en-US" baseline="0" dirty="0"/>
              <a:t>left = 0</a:t>
            </a:r>
          </a:p>
          <a:p>
            <a:r>
              <a:rPr lang="en-US" baseline="0" dirty="0"/>
              <a:t>right = N</a:t>
            </a:r>
          </a:p>
          <a:p>
            <a:r>
              <a:rPr lang="ru-RU" baseline="0" dirty="0"/>
              <a:t>а не  </a:t>
            </a:r>
            <a:r>
              <a:rPr lang="en-US" baseline="0" dirty="0"/>
              <a:t>right = N – 1.</a:t>
            </a:r>
          </a:p>
          <a:p>
            <a:endParaRPr lang="en-US" baseline="0" dirty="0"/>
          </a:p>
          <a:p>
            <a:r>
              <a:rPr lang="ru-RU" baseline="0" dirty="0"/>
              <a:t>Переменные </a:t>
            </a:r>
            <a:r>
              <a:rPr lang="en-US" baseline="0" dirty="0"/>
              <a:t>left </a:t>
            </a:r>
            <a:r>
              <a:rPr lang="ru-RU" baseline="0" dirty="0"/>
              <a:t>и </a:t>
            </a:r>
            <a:r>
              <a:rPr lang="en-US" baseline="0" dirty="0"/>
              <a:t>right </a:t>
            </a:r>
            <a:r>
              <a:rPr lang="ru-RU" baseline="0" dirty="0"/>
              <a:t>используются с удвоенной точностью (</a:t>
            </a:r>
            <a:r>
              <a:rPr lang="en-US" baseline="0" dirty="0"/>
              <a:t>long long) </a:t>
            </a:r>
            <a:r>
              <a:rPr lang="ru-RU" baseline="0" dirty="0"/>
              <a:t>чтобы при сложении не происходило переполнение при работе с большими массивами, при использовании типа </a:t>
            </a:r>
            <a:r>
              <a:rPr lang="en-US" baseline="0" dirty="0"/>
              <a:t>int </a:t>
            </a:r>
            <a:r>
              <a:rPr lang="ru-RU" baseline="0" dirty="0"/>
              <a:t>переполнение могло бы произойти при размере массива в 1</a:t>
            </a:r>
            <a:r>
              <a:rPr lang="en-US" baseline="0" dirty="0"/>
              <a:t>0</a:t>
            </a:r>
            <a:r>
              <a:rPr lang="en-US" baseline="30000" dirty="0"/>
              <a:t>9</a:t>
            </a:r>
            <a:r>
              <a:rPr lang="ru-RU" baseline="0" dirty="0"/>
              <a:t> элементов. Приведенный код работает до размера массива в </a:t>
            </a:r>
            <a:r>
              <a:rPr lang="en-US" baseline="0" dirty="0"/>
              <a:t>MAX_UINT </a:t>
            </a:r>
            <a:r>
              <a:rPr lang="ru-RU" baseline="0" dirty="0"/>
              <a:t>элементов</a:t>
            </a:r>
            <a:r>
              <a:rPr lang="en-US" baseline="0" dirty="0"/>
              <a:t> (~</a:t>
            </a:r>
            <a:r>
              <a:rPr lang="ru-RU" baseline="0" dirty="0"/>
              <a:t> 4 * 1</a:t>
            </a:r>
            <a:r>
              <a:rPr lang="en-US" baseline="0" dirty="0"/>
              <a:t>0</a:t>
            </a:r>
            <a:r>
              <a:rPr lang="en-US" baseline="30000" dirty="0"/>
              <a:t>9</a:t>
            </a:r>
            <a:r>
              <a:rPr lang="ru-RU" baseline="0" dirty="0"/>
              <a:t>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805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Алгоритмы сортировки рассматриваемые в нашем курсе.</a:t>
            </a:r>
          </a:p>
          <a:p>
            <a:r>
              <a:rPr lang="ru-RU" baseline="0" dirty="0"/>
              <a:t>Методы сортировки реализованы на уровне библиотек во всех языках программирования, а значит реализовывать их самостоятельно на работе вам вряд ли придётся.</a:t>
            </a:r>
          </a:p>
          <a:p>
            <a:r>
              <a:rPr lang="ru-RU" baseline="0" dirty="0"/>
              <a:t>Не смотря на это, эти алгоритмы являются идеальными тренировочными упражнениями, позволяющими отточить своё мастерство программирования. На них хорошо потренировать работу с вложенными циклами и массивами.</a:t>
            </a:r>
            <a:br>
              <a:rPr lang="ru-RU" baseline="0" dirty="0"/>
            </a:br>
            <a:r>
              <a:rPr lang="ru-RU" baseline="0" dirty="0"/>
              <a:t>Поэтому я </a:t>
            </a:r>
            <a:r>
              <a:rPr lang="ru-RU" b="1" baseline="0" dirty="0"/>
              <a:t>рекомендую реализовать их все</a:t>
            </a:r>
            <a:r>
              <a:rPr lang="ru-RU" baseline="0" dirty="0"/>
              <a:t>. Первые три сортировки из списка в этом семестре, 2 последние в следующем.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690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реализацией алгоритм удобно представить на примере</a:t>
            </a:r>
            <a:r>
              <a:rPr lang="ru-RU" baseline="0" dirty="0"/>
              <a:t> колоды карт.</a:t>
            </a:r>
          </a:p>
          <a:p>
            <a:r>
              <a:rPr lang="ru-RU" baseline="0" dirty="0"/>
              <a:t>Сортировку колоды карт методом выбора проведём за серию проходов по колоде:</a:t>
            </a:r>
          </a:p>
          <a:p>
            <a:r>
              <a:rPr lang="ru-RU" baseline="0" dirty="0"/>
              <a:t>при первом проходе колоды выбираем из неё все шестёрки,</a:t>
            </a:r>
          </a:p>
          <a:p>
            <a:r>
              <a:rPr lang="ru-RU" baseline="0" dirty="0"/>
              <a:t>при втором все семёрки,</a:t>
            </a:r>
          </a:p>
          <a:p>
            <a:r>
              <a:rPr lang="ru-RU" baseline="0" dirty="0"/>
              <a:t>и т. д. пока в конце не останутся только тузы.</a:t>
            </a:r>
          </a:p>
          <a:p>
            <a:r>
              <a:rPr lang="ru-RU" baseline="0" dirty="0"/>
              <a:t>В итоге получим отсортированную колоду карт.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351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Сортировка выбором работает </a:t>
            </a:r>
            <a:r>
              <a:rPr lang="en-US" dirty="0" err="1"/>
              <a:t>inplace</a:t>
            </a:r>
            <a:r>
              <a:rPr lang="en-US" dirty="0"/>
              <a:t>, </a:t>
            </a:r>
            <a:r>
              <a:rPr lang="ru-RU" dirty="0"/>
              <a:t>то есть отсортированные элементы будут в итоге находится в том же массиве, где были исходные.</a:t>
            </a:r>
          </a:p>
          <a:p>
            <a:endParaRPr lang="ru-RU" dirty="0"/>
          </a:p>
          <a:p>
            <a:r>
              <a:rPr lang="ru-RU" dirty="0"/>
              <a:t>Переменная </a:t>
            </a:r>
            <a:r>
              <a:rPr lang="en-US" dirty="0"/>
              <a:t>i </a:t>
            </a:r>
            <a:r>
              <a:rPr lang="ru-RU" dirty="0"/>
              <a:t>считает проходы. В данный момент у нас первый</a:t>
            </a:r>
            <a:r>
              <a:rPr lang="ru-RU" baseline="0" dirty="0"/>
              <a:t> проход </a:t>
            </a:r>
            <a:r>
              <a:rPr lang="en-US" baseline="0" dirty="0"/>
              <a:t>(i=0),</a:t>
            </a:r>
            <a:br>
              <a:rPr lang="en-US" baseline="0" dirty="0"/>
            </a:br>
            <a:r>
              <a:rPr lang="ru-RU" baseline="0" dirty="0"/>
              <a:t>на этом проходе мы с помощью цикла по </a:t>
            </a:r>
            <a:r>
              <a:rPr lang="en-US" baseline="0" dirty="0"/>
              <a:t>j </a:t>
            </a:r>
            <a:r>
              <a:rPr lang="ru-RU" baseline="0" dirty="0"/>
              <a:t>будем перебирать все элементы массива от </a:t>
            </a:r>
            <a:r>
              <a:rPr lang="en-US" baseline="0" dirty="0"/>
              <a:t>i-</a:t>
            </a:r>
            <a:r>
              <a:rPr lang="ru-RU" baseline="0" dirty="0"/>
              <a:t>ого до конца массива и искать минимальный.</a:t>
            </a:r>
            <a:br>
              <a:rPr lang="ru-RU" baseline="0" dirty="0"/>
            </a:br>
            <a:r>
              <a:rPr lang="ru-RU" baseline="0" dirty="0"/>
              <a:t>Индекс минимального элемента сохраним в переменной </a:t>
            </a:r>
            <a:r>
              <a:rPr lang="en-US" baseline="0" dirty="0" err="1"/>
              <a:t>iMin</a:t>
            </a:r>
            <a:r>
              <a:rPr lang="en-US" baseline="0" dirty="0"/>
              <a:t>.</a:t>
            </a:r>
          </a:p>
          <a:p>
            <a:r>
              <a:rPr lang="ru-RU" baseline="0" dirty="0"/>
              <a:t>В начале у нас нет минимального, поэтому будем сразу считать, что минимальный элемент находится в позиции </a:t>
            </a:r>
            <a:r>
              <a:rPr lang="en-US" baseline="0" dirty="0"/>
              <a:t>i, </a:t>
            </a:r>
            <a:r>
              <a:rPr lang="ru-RU" baseline="0" dirty="0"/>
              <a:t>а искать тогда будем начиная с позиции </a:t>
            </a:r>
            <a:r>
              <a:rPr lang="en-US" baseline="0" dirty="0"/>
              <a:t>i+1.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720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Очередной</a:t>
            </a:r>
            <a:r>
              <a:rPr lang="ru-RU" baseline="0" dirty="0"/>
              <a:t> рассматриваемый элемент массива (позиция </a:t>
            </a:r>
            <a:r>
              <a:rPr lang="en-US" baseline="0" dirty="0"/>
              <a:t>j</a:t>
            </a:r>
            <a:r>
              <a:rPr lang="ru-RU" baseline="0" dirty="0"/>
              <a:t>=1)</a:t>
            </a:r>
            <a:r>
              <a:rPr lang="en-US" baseline="0" dirty="0"/>
              <a:t> </a:t>
            </a:r>
            <a:r>
              <a:rPr lang="ru-RU" baseline="0" dirty="0"/>
              <a:t>оказался меньше элемента в позиции </a:t>
            </a:r>
            <a:r>
              <a:rPr lang="en-US" baseline="0" dirty="0" err="1"/>
              <a:t>iMin</a:t>
            </a:r>
            <a:r>
              <a:rPr lang="en-US" baseline="0" dirty="0"/>
              <a:t>=0,</a:t>
            </a:r>
            <a:br>
              <a:rPr lang="en-US" baseline="0" dirty="0"/>
            </a:br>
            <a:r>
              <a:rPr lang="ru-RU" baseline="0" dirty="0"/>
              <a:t>поэтому</a:t>
            </a:r>
            <a:r>
              <a:rPr lang="en-US" baseline="0" dirty="0"/>
              <a:t> </a:t>
            </a:r>
            <a:r>
              <a:rPr lang="ru-RU" baseline="0" dirty="0"/>
              <a:t>помечаем что минимальный элемент </a:t>
            </a:r>
            <a:r>
              <a:rPr lang="ru-RU" baseline="0" dirty="0" err="1"/>
              <a:t>назодится</a:t>
            </a:r>
            <a:r>
              <a:rPr lang="ru-RU" baseline="0" dirty="0"/>
              <a:t> в позиции </a:t>
            </a:r>
            <a:r>
              <a:rPr lang="en-US" baseline="0" dirty="0" err="1"/>
              <a:t>iMin</a:t>
            </a:r>
            <a:r>
              <a:rPr lang="en-US" baseline="0" dirty="0"/>
              <a:t> = j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505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Очередной</a:t>
            </a:r>
            <a:r>
              <a:rPr lang="ru-RU" baseline="0" dirty="0"/>
              <a:t> рассматриваемый элемент массива (позиция </a:t>
            </a:r>
            <a:r>
              <a:rPr lang="en-US" baseline="0" dirty="0"/>
              <a:t>j</a:t>
            </a:r>
            <a:r>
              <a:rPr lang="ru-RU" baseline="0" dirty="0"/>
              <a:t>=</a:t>
            </a:r>
            <a:r>
              <a:rPr lang="en-US" baseline="0" dirty="0"/>
              <a:t>3</a:t>
            </a:r>
            <a:r>
              <a:rPr lang="ru-RU" baseline="0" dirty="0"/>
              <a:t>)</a:t>
            </a:r>
            <a:r>
              <a:rPr lang="en-US" baseline="0" dirty="0"/>
              <a:t> </a:t>
            </a:r>
            <a:r>
              <a:rPr lang="ru-RU" baseline="0" dirty="0"/>
              <a:t>оказался меньше элемента в позиции </a:t>
            </a:r>
            <a:r>
              <a:rPr lang="en-US" baseline="0" dirty="0" err="1"/>
              <a:t>iMin</a:t>
            </a:r>
            <a:r>
              <a:rPr lang="en-US" baseline="0" dirty="0"/>
              <a:t>=1,</a:t>
            </a:r>
            <a:br>
              <a:rPr lang="en-US" baseline="0" dirty="0"/>
            </a:br>
            <a:r>
              <a:rPr lang="ru-RU" baseline="0" dirty="0"/>
              <a:t>поэтому</a:t>
            </a:r>
            <a:r>
              <a:rPr lang="en-US" baseline="0" dirty="0"/>
              <a:t> </a:t>
            </a:r>
            <a:r>
              <a:rPr lang="ru-RU" baseline="0" dirty="0"/>
              <a:t>помечаем что минимальный элемент </a:t>
            </a:r>
            <a:r>
              <a:rPr lang="ru-RU" baseline="0" dirty="0" err="1"/>
              <a:t>назодится</a:t>
            </a:r>
            <a:r>
              <a:rPr lang="ru-RU" baseline="0" dirty="0"/>
              <a:t> в позиции </a:t>
            </a:r>
            <a:r>
              <a:rPr lang="en-US" baseline="0" dirty="0" err="1"/>
              <a:t>iMin</a:t>
            </a:r>
            <a:r>
              <a:rPr lang="en-US" baseline="0" dirty="0"/>
              <a:t> = j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856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Очередной</a:t>
            </a:r>
            <a:r>
              <a:rPr lang="ru-RU" baseline="0" dirty="0"/>
              <a:t> рассматриваемый элемент массива (позиция </a:t>
            </a:r>
            <a:r>
              <a:rPr lang="en-US" baseline="0" dirty="0"/>
              <a:t>j</a:t>
            </a:r>
            <a:r>
              <a:rPr lang="ru-RU" baseline="0" dirty="0"/>
              <a:t>=</a:t>
            </a:r>
            <a:r>
              <a:rPr lang="en-US" baseline="0" dirty="0"/>
              <a:t>5</a:t>
            </a:r>
            <a:r>
              <a:rPr lang="ru-RU" baseline="0" dirty="0"/>
              <a:t>)</a:t>
            </a:r>
            <a:r>
              <a:rPr lang="en-US" baseline="0" dirty="0"/>
              <a:t> </a:t>
            </a:r>
            <a:r>
              <a:rPr lang="ru-RU" baseline="0" dirty="0"/>
              <a:t>оказался меньше элемента в позиции </a:t>
            </a:r>
            <a:r>
              <a:rPr lang="en-US" baseline="0" dirty="0" err="1"/>
              <a:t>iMin</a:t>
            </a:r>
            <a:r>
              <a:rPr lang="en-US" baseline="0" dirty="0"/>
              <a:t>=3,</a:t>
            </a:r>
            <a:br>
              <a:rPr lang="en-US" baseline="0" dirty="0"/>
            </a:br>
            <a:r>
              <a:rPr lang="ru-RU" baseline="0" dirty="0"/>
              <a:t>поэтому</a:t>
            </a:r>
            <a:r>
              <a:rPr lang="en-US" baseline="0" dirty="0"/>
              <a:t> </a:t>
            </a:r>
            <a:r>
              <a:rPr lang="ru-RU" baseline="0" dirty="0"/>
              <a:t>помечаем что минимальный элемент </a:t>
            </a:r>
            <a:r>
              <a:rPr lang="ru-RU" baseline="0" dirty="0" err="1"/>
              <a:t>назодится</a:t>
            </a:r>
            <a:r>
              <a:rPr lang="ru-RU" baseline="0" dirty="0"/>
              <a:t> в позиции </a:t>
            </a:r>
            <a:r>
              <a:rPr lang="en-US" baseline="0" dirty="0" err="1"/>
              <a:t>iMin</a:t>
            </a:r>
            <a:r>
              <a:rPr lang="en-US" baseline="0" dirty="0"/>
              <a:t> = j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620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нашли минимальный элемент массива, помещаем</a:t>
            </a:r>
            <a:r>
              <a:rPr lang="ru-RU" baseline="0" dirty="0"/>
              <a:t> его в первую позицию массива путём обмена значений в позициях </a:t>
            </a:r>
            <a:r>
              <a:rPr lang="en-US" baseline="0" dirty="0" err="1"/>
              <a:t>iMin</a:t>
            </a:r>
            <a:r>
              <a:rPr lang="en-US" baseline="0" dirty="0"/>
              <a:t>=5 </a:t>
            </a:r>
            <a:r>
              <a:rPr lang="ru-RU" baseline="0" dirty="0"/>
              <a:t>и </a:t>
            </a:r>
            <a:r>
              <a:rPr lang="en-US" baseline="0" dirty="0"/>
              <a:t>i=0 </a:t>
            </a:r>
            <a:r>
              <a:rPr lang="ru-RU" baseline="0" dirty="0"/>
              <a:t>между собой.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510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Минимальный элемент уже находится в своей позиции, осталось упорядочить тем</a:t>
            </a:r>
            <a:r>
              <a:rPr lang="ru-RU" baseline="0" dirty="0"/>
              <a:t> же методом </a:t>
            </a:r>
            <a:r>
              <a:rPr lang="ru-RU" dirty="0"/>
              <a:t>оставшуюся</a:t>
            </a:r>
            <a:r>
              <a:rPr lang="ru-RU" baseline="0" dirty="0"/>
              <a:t> часть массива (от позиции </a:t>
            </a:r>
            <a:r>
              <a:rPr lang="en-US" baseline="0" dirty="0"/>
              <a:t>1 </a:t>
            </a:r>
            <a:r>
              <a:rPr lang="ru-RU" baseline="0" dirty="0"/>
              <a:t>до </a:t>
            </a:r>
            <a:r>
              <a:rPr lang="en-US" baseline="0" dirty="0"/>
              <a:t>N)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48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340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Второй</a:t>
            </a:r>
            <a:r>
              <a:rPr lang="ru-RU" baseline="0" dirty="0"/>
              <a:t> по старшинству элемент массива найден, осталось упорядочить аналогичным способом оставшихся 4 последних элемента массива.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112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Приведу код реализации этого алгоритма. Для этого сразу оговорюсь,</a:t>
            </a:r>
            <a:r>
              <a:rPr lang="ru-RU" baseline="0" dirty="0"/>
              <a:t> что для всех остальных алгоритмов будет использоваться это же начало (оно выделяет память для массива, заполняет его случайными числами и выводит сгенерированный массив на экран).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Важно: обязательно выводим неотсортированный массив, иначе не видно, что именно сортируется.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  <a:p>
            <a:r>
              <a:rPr lang="ru-RU" baseline="0" dirty="0"/>
              <a:t>Примечание:</a:t>
            </a:r>
          </a:p>
          <a:p>
            <a:r>
              <a:rPr lang="ru-RU" dirty="0"/>
              <a:t>Чтобы использовать простейший генератор псевдослучайных чисел, ему нужно сперва добавить случайности: передать через функцию </a:t>
            </a:r>
            <a:r>
              <a:rPr lang="en-US" dirty="0" err="1"/>
              <a:t>srand</a:t>
            </a:r>
            <a:r>
              <a:rPr lang="ru-RU" dirty="0"/>
              <a:t> какое либо случайное значение. Например, как в примере выше, количество</a:t>
            </a:r>
            <a:r>
              <a:rPr lang="ru-RU" baseline="0" dirty="0"/>
              <a:t> секунд прошедшее после полуночи 1 января 1970 года (используем его просто потому что есть такая удобная функция).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0265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1)</a:t>
            </a:r>
            <a:r>
              <a:rPr lang="en-US" baseline="0" dirty="0"/>
              <a:t> </a:t>
            </a:r>
            <a:r>
              <a:rPr lang="ru-RU" baseline="0" dirty="0"/>
              <a:t>когда останется 1 элемент – сравнивать его не с кем – поэтому условие выхода из цикла на единичку меньше: </a:t>
            </a:r>
            <a:r>
              <a:rPr lang="en-US" b="1" baseline="0" dirty="0"/>
              <a:t>i&lt; N-1</a:t>
            </a:r>
          </a:p>
          <a:p>
            <a:r>
              <a:rPr lang="ru-RU" dirty="0"/>
              <a:t>2) Поскольку найденный элемент надо потом будет удалить из массива, то удобно сохранять не значение минимального элемента,</a:t>
            </a:r>
            <a:r>
              <a:rPr lang="ru-RU" baseline="0" dirty="0"/>
              <a:t> а его индекс в массиве</a:t>
            </a:r>
            <a:r>
              <a:rPr lang="en-US" baseline="0" dirty="0"/>
              <a:t> – </a:t>
            </a:r>
            <a:r>
              <a:rPr lang="ru-RU" baseline="0" dirty="0"/>
              <a:t>значение потом всегда можно получить из массива.</a:t>
            </a:r>
            <a:endParaRPr lang="ru-RU" dirty="0"/>
          </a:p>
          <a:p>
            <a:r>
              <a:rPr lang="ru-RU" dirty="0"/>
              <a:t>3) В начале итерации считаем, что минимальный элемент идёт первым, тогда цикл начинается со второго элемента: </a:t>
            </a:r>
            <a:r>
              <a:rPr lang="en-US" dirty="0"/>
              <a:t>for (j = i + 1;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602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Более удобный способ обменять местами значения двух переменных одного типа</a:t>
            </a:r>
            <a:r>
              <a:rPr lang="en-US" baseline="0" dirty="0"/>
              <a:t> –</a:t>
            </a:r>
            <a:r>
              <a:rPr lang="ru-RU" baseline="0" dirty="0"/>
              <a:t> функция </a:t>
            </a:r>
            <a:r>
              <a:rPr lang="en-US" baseline="0" dirty="0"/>
              <a:t>std::swap: </a:t>
            </a:r>
            <a:r>
              <a:rPr lang="ru-RU" baseline="0" dirty="0"/>
              <a:t>работает с любыми типами, делает то же самое, что и на предыдущем слайде, но короче.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3717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/>
              <a:t>Стабильная</a:t>
            </a:r>
            <a:r>
              <a:rPr lang="ru-RU" b="0" baseline="0" dirty="0"/>
              <a:t> ли сортировка выбором?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baseline="0" dirty="0"/>
              <a:t>Ответ да: если на каждом проходе выбирать среди всех равных минимальных элементов самый левый, то получится стабильная сортировка.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5712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ru-RU" baseline="0" dirty="0"/>
              <a:t> использования сортировки вставкой: упорядочивание денег в кошельке, когда получаешь сдачу.</a:t>
            </a:r>
          </a:p>
          <a:p>
            <a:r>
              <a:rPr lang="ru-RU" baseline="0" dirty="0"/>
              <a:t>Полученные купюры вставляются между уже отсортированных в кошельке так, чтобы не нарушить порядок (конечно же, это имеет смысл, если купюры в кошельке уже упорядочены).</a:t>
            </a:r>
          </a:p>
          <a:p>
            <a:endParaRPr lang="ru-RU" dirty="0"/>
          </a:p>
          <a:p>
            <a:r>
              <a:rPr lang="ru-RU" dirty="0"/>
              <a:t>Первый цикл начинается с единицы, поскольку массив из единственного первого элемента уже можно считать отсортированным.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1565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 первый элемент массива сразу считаем отсортированным, поэтому первый проход начинается со второго элемента.</a:t>
            </a:r>
          </a:p>
          <a:p>
            <a:r>
              <a:rPr lang="ru-RU" baseline="0" dirty="0"/>
              <a:t>2) Первый элемент из неотсортированной части массива сохраняем во временной переменной – нам нужно сдвинуть часть отсортированного массива чтобы освободить место. Если не использовать </a:t>
            </a:r>
            <a:r>
              <a:rPr lang="en-US" baseline="0" dirty="0"/>
              <a:t>swap </a:t>
            </a:r>
            <a:r>
              <a:rPr lang="ru-RU" baseline="0" dirty="0"/>
              <a:t>то получится на каждом элементе экономится две операции.</a:t>
            </a:r>
          </a:p>
          <a:p>
            <a:r>
              <a:rPr lang="ru-RU" dirty="0"/>
              <a:t>3) в какую позицию можно</a:t>
            </a:r>
            <a:r>
              <a:rPr lang="ru-RU" baseline="0" dirty="0"/>
              <a:t> вставить новый элемент чтобы не потерять </a:t>
            </a:r>
            <a:r>
              <a:rPr lang="ru-RU" baseline="0" dirty="0" err="1"/>
              <a:t>упорядочености</a:t>
            </a:r>
            <a:r>
              <a:rPr lang="ru-RU" baseline="0" dirty="0"/>
              <a:t>?</a:t>
            </a:r>
          </a:p>
          <a:p>
            <a:r>
              <a:rPr lang="ru-RU" baseline="0" dirty="0"/>
              <a:t>Ответ левее элемента </a:t>
            </a:r>
            <a:r>
              <a:rPr lang="en-US" baseline="0" dirty="0"/>
              <a:t>a[0]=12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18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сдвигаем</a:t>
            </a:r>
            <a:r>
              <a:rPr lang="ru-RU" baseline="0" dirty="0"/>
              <a:t> отсортированные элементы, чтобы освободить место для вставки нового элемента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451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Сохраняем вставляемый элемент из временной переменной и получаем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массив из двух отсортированных элементов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5394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</a:t>
            </a:r>
            <a:r>
              <a:rPr lang="ru-RU" baseline="0" dirty="0"/>
              <a:t> </a:t>
            </a:r>
            <a:r>
              <a:rPr lang="ru-RU" dirty="0"/>
              <a:t>выбираем первый элемент среди неотсортированной части массива</a:t>
            </a:r>
          </a:p>
          <a:p>
            <a:r>
              <a:rPr lang="ru-RU" dirty="0"/>
              <a:t>2) сохраняем его во временную переменную</a:t>
            </a:r>
          </a:p>
          <a:p>
            <a:r>
              <a:rPr lang="ru-RU" dirty="0"/>
              <a:t>3) в какую позицию можно</a:t>
            </a:r>
            <a:r>
              <a:rPr lang="ru-RU" baseline="0" dirty="0"/>
              <a:t> вставить новый элемент чтобы не потерять упорядоченности?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565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"свойство устойчивости"</a:t>
            </a:r>
            <a:r>
              <a:rPr lang="ru-RU" baseline="0" dirty="0"/>
              <a:t> звучит как что-то смертельно важное, но это не так:</a:t>
            </a:r>
          </a:p>
          <a:p>
            <a:r>
              <a:rPr lang="ru-RU" baseline="0" dirty="0"/>
              <a:t>любую неустойчивую сортировку можно превратить в устойчивую слегка замедлив за счёт включения в ключевое поле других полей.</a:t>
            </a:r>
          </a:p>
          <a:p>
            <a:r>
              <a:rPr lang="ru-RU" baseline="0" dirty="0"/>
              <a:t>"Птичками" </a:t>
            </a:r>
            <a:r>
              <a:rPr lang="en-US" baseline="0" dirty="0"/>
              <a:t>VVV </a:t>
            </a:r>
            <a:r>
              <a:rPr lang="ru-RU" baseline="0" dirty="0"/>
              <a:t>помечена колонка по которой отсортированы строки таблицы: исходный массив упорядочен по второй колонке, затем его отсортировали по первой колонке устойчивым способом(средняя таблица), и его же неустойчивым способом (правая таблица).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1426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сдвигаем</a:t>
            </a:r>
            <a:r>
              <a:rPr lang="ru-RU" baseline="0" dirty="0"/>
              <a:t> отсортированные элементы, чтобы освободить место для вставки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8421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сдвигаем</a:t>
            </a:r>
            <a:r>
              <a:rPr lang="ru-RU" baseline="0" dirty="0"/>
              <a:t> отсортированные элементы, чтобы освободить место для вставки.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7 </a:t>
            </a:r>
            <a:r>
              <a:rPr lang="en-US" baseline="0" dirty="0"/>
              <a:t>&gt; 3, </a:t>
            </a:r>
            <a:r>
              <a:rPr lang="ru-RU" baseline="0" dirty="0"/>
              <a:t>а значит вставляем новый элемент в текущую позицию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8728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получаем</a:t>
            </a:r>
            <a:r>
              <a:rPr lang="ru-RU" baseline="0" dirty="0"/>
              <a:t> </a:t>
            </a:r>
            <a:r>
              <a:rPr lang="ru-RU" dirty="0"/>
              <a:t>массив из трёх отсортированных элементов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7751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</a:t>
            </a:r>
            <a:r>
              <a:rPr lang="ru-RU" baseline="0" dirty="0"/>
              <a:t> </a:t>
            </a:r>
            <a:r>
              <a:rPr lang="ru-RU" dirty="0"/>
              <a:t>выбираем первый элемент среди неотсортированной части массива</a:t>
            </a:r>
          </a:p>
          <a:p>
            <a:r>
              <a:rPr lang="ru-RU" dirty="0"/>
              <a:t>2) сохраняем его во временную переменную</a:t>
            </a:r>
          </a:p>
          <a:p>
            <a:r>
              <a:rPr lang="ru-RU" dirty="0"/>
              <a:t>3) в какую позицию можно</a:t>
            </a:r>
            <a:r>
              <a:rPr lang="ru-RU" baseline="0" dirty="0"/>
              <a:t> вставить новый элемент чтобы не потерять упорядоченности?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3092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сдвигаем</a:t>
            </a:r>
            <a:r>
              <a:rPr lang="ru-RU" baseline="0" dirty="0"/>
              <a:t> отсортированные элементы, чтобы освободить место для вставки нового элемента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9155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сдвигаем</a:t>
            </a:r>
            <a:r>
              <a:rPr lang="ru-RU" baseline="0" dirty="0"/>
              <a:t> отсортированные элементы, чтобы освободить место для вставки нового элемента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4875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сдвигаем</a:t>
            </a:r>
            <a:r>
              <a:rPr lang="ru-RU" baseline="0" dirty="0"/>
              <a:t> отсортированные элементы, чтобы освободить место для вставки нового элемента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7075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сдвигаем</a:t>
            </a:r>
            <a:r>
              <a:rPr lang="ru-RU" baseline="0" dirty="0"/>
              <a:t> отсортированные элементы, чтобы освободить место для вставки нового элемента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063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сдвигаем</a:t>
            </a:r>
            <a:r>
              <a:rPr lang="ru-RU" baseline="0" dirty="0"/>
              <a:t> отсортированные элементы, чтобы освободить место для вставки нового элемента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14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получаем массив из четырёх</a:t>
            </a:r>
            <a:r>
              <a:rPr lang="ru-RU" baseline="0" dirty="0"/>
              <a:t> </a:t>
            </a:r>
            <a:r>
              <a:rPr lang="ru-RU" dirty="0"/>
              <a:t>отсортированных элементов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872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Чаще всего отсутствие</a:t>
            </a:r>
            <a:r>
              <a:rPr lang="ru-RU" baseline="0" dirty="0"/>
              <a:t> устойчивости замечаешь</a:t>
            </a:r>
            <a:r>
              <a:rPr lang="ru-RU" dirty="0"/>
              <a:t>, когда в какой-либо программе пытаешься отсортировать список ФИО.</a:t>
            </a:r>
          </a:p>
          <a:p>
            <a:endParaRPr lang="ru-RU" dirty="0"/>
          </a:p>
          <a:p>
            <a:r>
              <a:rPr lang="ru-RU" dirty="0"/>
              <a:t>У неустойчивых сортировок</a:t>
            </a:r>
            <a:r>
              <a:rPr lang="ru-RU" baseline="0" dirty="0"/>
              <a:t> есть неприятное свойство: если сортировать повторно уже отсортированный массив, строки с одинаковыми ключами будут каждый раз перемешиваться.</a:t>
            </a:r>
          </a:p>
          <a:p>
            <a:r>
              <a:rPr lang="ru-RU" baseline="0" dirty="0"/>
              <a:t>Устойчивые сортировки не переставляют элементы массива если он уже отсортирован.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2553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1) массив из одного элемента – отсортирован, поэтому начинается цикл с </a:t>
            </a:r>
            <a:r>
              <a:rPr lang="en-US" baseline="0" dirty="0"/>
              <a:t>int i = 1</a:t>
            </a:r>
            <a:endParaRPr lang="ru-RU" baseline="0" dirty="0"/>
          </a:p>
          <a:p>
            <a:r>
              <a:rPr lang="en-US" dirty="0"/>
              <a:t>2) </a:t>
            </a:r>
            <a:r>
              <a:rPr lang="ru-RU" dirty="0"/>
              <a:t>переменная </a:t>
            </a:r>
            <a:r>
              <a:rPr lang="en-US" dirty="0"/>
              <a:t>j </a:t>
            </a:r>
            <a:r>
              <a:rPr lang="ru-RU" dirty="0"/>
              <a:t>нужна после</a:t>
            </a:r>
            <a:r>
              <a:rPr lang="ru-RU" baseline="0" dirty="0"/>
              <a:t> своего цикла </a:t>
            </a:r>
            <a:r>
              <a:rPr lang="en-US" baseline="0" dirty="0"/>
              <a:t>(</a:t>
            </a:r>
            <a:r>
              <a:rPr lang="ru-RU" baseline="0" dirty="0"/>
              <a:t>для вставки</a:t>
            </a:r>
            <a:r>
              <a:rPr lang="en-US" baseline="0" dirty="0"/>
              <a:t>)</a:t>
            </a:r>
            <a:r>
              <a:rPr lang="ru-RU" baseline="0" dirty="0"/>
              <a:t> – объявляем её вне цикла</a:t>
            </a:r>
          </a:p>
          <a:p>
            <a:r>
              <a:rPr lang="en-US" baseline="0" dirty="0"/>
              <a:t>3) </a:t>
            </a:r>
            <a:r>
              <a:rPr lang="ru-RU" baseline="0" dirty="0"/>
              <a:t>цикл по </a:t>
            </a:r>
            <a:r>
              <a:rPr lang="en-US" baseline="0" dirty="0"/>
              <a:t>j </a:t>
            </a:r>
            <a:r>
              <a:rPr lang="ru-RU" baseline="0" dirty="0"/>
              <a:t>идёт по убыванию</a:t>
            </a:r>
            <a:r>
              <a:rPr lang="en-US" baseline="0" dirty="0"/>
              <a:t> – </a:t>
            </a:r>
            <a:r>
              <a:rPr lang="ru-RU" baseline="0" dirty="0"/>
              <a:t>позиция для вставки ищется справа на лево</a:t>
            </a:r>
          </a:p>
          <a:p>
            <a:r>
              <a:rPr lang="en-US" baseline="0" dirty="0"/>
              <a:t>4) </a:t>
            </a:r>
            <a:r>
              <a:rPr lang="ru-RU" baseline="0" dirty="0"/>
              <a:t>сдвиг элементов на одну позицию правее</a:t>
            </a:r>
          </a:p>
          <a:p>
            <a:r>
              <a:rPr lang="en-US" baseline="0" dirty="0"/>
              <a:t>5) </a:t>
            </a:r>
            <a:r>
              <a:rPr lang="ru-RU" b="1" baseline="0" dirty="0"/>
              <a:t>Проверим</a:t>
            </a:r>
            <a:r>
              <a:rPr lang="ru-RU" b="0" baseline="0" dirty="0"/>
              <a:t>,</a:t>
            </a:r>
            <a:r>
              <a:rPr lang="ru-RU" b="1" baseline="0" dirty="0"/>
              <a:t> </a:t>
            </a:r>
            <a:r>
              <a:rPr lang="ru-RU" baseline="0" dirty="0"/>
              <a:t>что нигде </a:t>
            </a:r>
            <a:r>
              <a:rPr lang="ru-RU" b="1" baseline="0" dirty="0"/>
              <a:t>не выходим за пределы массива</a:t>
            </a:r>
            <a:r>
              <a:rPr lang="ru-RU" baseline="0" dirty="0"/>
              <a:t>:</a:t>
            </a:r>
          </a:p>
          <a:p>
            <a:r>
              <a:rPr lang="ru-RU" baseline="0" dirty="0"/>
              <a:t>первый сдвиг на позицию </a:t>
            </a:r>
            <a:r>
              <a:rPr lang="en-US" baseline="0" dirty="0"/>
              <a:t>j+1= i-1 + 1 =</a:t>
            </a:r>
            <a:r>
              <a:rPr lang="en-US" b="1" baseline="0" dirty="0"/>
              <a:t> i</a:t>
            </a:r>
          </a:p>
          <a:p>
            <a:r>
              <a:rPr lang="ru-RU" b="0" baseline="0" dirty="0"/>
              <a:t>последний элемент забирается из позиции </a:t>
            </a:r>
            <a:r>
              <a:rPr lang="en-US" b="1" baseline="0" dirty="0"/>
              <a:t>j</a:t>
            </a:r>
            <a:r>
              <a:rPr lang="en-US" b="0" baseline="0" dirty="0"/>
              <a:t>, </a:t>
            </a:r>
            <a:r>
              <a:rPr lang="ru-RU" b="0" baseline="0" dirty="0"/>
              <a:t>минимальное значение переменной </a:t>
            </a:r>
            <a:r>
              <a:rPr lang="en-US" b="0" baseline="0" dirty="0"/>
              <a:t>j </a:t>
            </a:r>
            <a:r>
              <a:rPr lang="ru-RU" b="0" baseline="0" dirty="0"/>
              <a:t>во внутреннем цикле =0.</a:t>
            </a:r>
            <a:endParaRPr lang="en-US" b="0" baseline="0" dirty="0"/>
          </a:p>
          <a:p>
            <a:r>
              <a:rPr lang="ru-RU" b="0" baseline="0" dirty="0"/>
              <a:t>Выхода за пределы массива нет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1222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Стабильная</a:t>
            </a:r>
            <a:r>
              <a:rPr lang="ru-RU" b="0" baseline="0" dirty="0"/>
              <a:t> ли это сортировка?</a:t>
            </a:r>
            <a:endParaRPr lang="en-US" b="0" baseline="0" dirty="0"/>
          </a:p>
          <a:p>
            <a:r>
              <a:rPr lang="ru-RU" b="0" baseline="0" dirty="0"/>
              <a:t>Ответ: если новый элемент вставляется в позицию правее равных ему, то сортировка получается стабильной. Кроме того, в этом случае получается меньше операций перемещения.</a:t>
            </a:r>
            <a:endParaRPr lang="en-US" b="0" baseline="0" dirty="0"/>
          </a:p>
          <a:p>
            <a:endParaRPr lang="en-US" b="0" baseline="0" dirty="0"/>
          </a:p>
          <a:p>
            <a:r>
              <a:rPr lang="en-US" b="0" baseline="0" dirty="0"/>
              <a:t>C – </a:t>
            </a:r>
            <a:r>
              <a:rPr lang="ru-RU" b="0" baseline="0" dirty="0"/>
              <a:t>количество сравнений на текущем наборе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3056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Почему то считается, что это самый простой для понимания алгоритм сортировки.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 каждой итерации по </a:t>
            </a:r>
            <a:r>
              <a:rPr lang="en-US" dirty="0"/>
              <a:t>i</a:t>
            </a:r>
            <a:r>
              <a:rPr lang="en-US" baseline="0" dirty="0"/>
              <a:t> </a:t>
            </a:r>
            <a:r>
              <a:rPr lang="ru-RU" baseline="0" dirty="0"/>
              <a:t>наибольший элемент как</a:t>
            </a:r>
            <a:r>
              <a:rPr lang="en-US" baseline="0" dirty="0"/>
              <a:t> </a:t>
            </a:r>
            <a:r>
              <a:rPr lang="ru-RU" baseline="0" dirty="0"/>
              <a:t>бы всплывает к концу массива.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Я использую объяснение с участием гномика, наиболее удобное для запоминания с моей точки зрения.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Однако,</a:t>
            </a:r>
            <a:r>
              <a:rPr lang="ru-RU" baseline="0" dirty="0"/>
              <a:t> надо иметь в виду, что сам термин "</a:t>
            </a:r>
            <a:r>
              <a:rPr lang="ru-RU" baseline="0" dirty="0" err="1"/>
              <a:t>гномья</a:t>
            </a:r>
            <a:r>
              <a:rPr lang="ru-RU" baseline="0" dirty="0"/>
              <a:t> сортировка" используется для обозначения более медленной сортировки, появляющейся только в образовательных целях и никак не используемой в реальной жизни. Поэтому про неё рассказывать не буду.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Гномик сортирует вазоны с цветами стоящими вдоль дорожки. Все вазоны разного размера, и гномику нравится, когда они стоят по возрастанию. При этом гномик маленький и поэтому одновременно может видеть только два соседних вазона.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Гномик идёт по дорожке и если видит стоящие неправильно (не по возрастанию размера) вазоны, то меняет их местами.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За первый проход по дорожке, он не упорядочит их все, но если проходов будет </a:t>
            </a:r>
            <a:r>
              <a:rPr lang="en-US" baseline="0" dirty="0"/>
              <a:t>N</a:t>
            </a:r>
            <a:r>
              <a:rPr lang="ru-RU" baseline="0" dirty="0"/>
              <a:t>, то все вазоны будут отсортированы.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1099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8760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3966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0442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5068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1) первый проход завершён – максимальный элемент найден и перемещён в конец массива ("всплыл" как пузырёк).</a:t>
            </a:r>
            <a:endParaRPr lang="ru-RU" dirty="0"/>
          </a:p>
          <a:p>
            <a:r>
              <a:rPr lang="en-US" dirty="0"/>
              <a:t>2</a:t>
            </a:r>
            <a:r>
              <a:rPr lang="ru-RU" dirty="0"/>
              <a:t>) меньшие</a:t>
            </a:r>
            <a:r>
              <a:rPr lang="ru-RU" baseline="0" dirty="0"/>
              <a:t> элементы сдвинулись на одну позицию влево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2779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элементы уже в нужном порядке – не меняем их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5953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85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 вопросу о том, что</a:t>
            </a:r>
            <a:r>
              <a:rPr lang="ru-RU" baseline="0" dirty="0"/>
              <a:t> даёт упорядочивание массива:</a:t>
            </a:r>
          </a:p>
          <a:p>
            <a:r>
              <a:rPr lang="ru-RU" baseline="0" dirty="0"/>
              <a:t>на этом слайде объясняется алгоритм поиска элемента в упорядоченном массиве.</a:t>
            </a:r>
          </a:p>
          <a:p>
            <a:r>
              <a:rPr lang="ru-RU" baseline="0" dirty="0"/>
              <a:t>Если бы массив был не упорядочен, то для нахождения конкретного элемента массива пришлось бы его просмотреть целиком – каждый элемент в отдельности.</a:t>
            </a:r>
            <a:br>
              <a:rPr lang="ru-RU" baseline="0" dirty="0"/>
            </a:br>
            <a:r>
              <a:rPr lang="ru-RU" baseline="0" dirty="0"/>
              <a:t>Для приведенного упорядоченного массива достаточно просмотреть 5 элементов, чтобы найти нужный или убедиться, что его нет в массиве.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7291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элементы уже в нужном порядке – не меняем их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3171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нашли второе в массиве максимальное число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86419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2040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 массиве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5890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нашли третье максимальное число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98676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Мы на этом остановимся поскольку видим, что массив уже отсортирован.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Однако компьютер (как и гномик) этого не знает – ему придётся проходить все шаги, чтобы проверить, что всё отсортировано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0941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baseline="0" dirty="0"/>
              <a:t>1) цикл по </a:t>
            </a:r>
            <a:r>
              <a:rPr lang="en-US" b="0" baseline="0" dirty="0"/>
              <a:t>k </a:t>
            </a:r>
            <a:r>
              <a:rPr lang="ru-RU" b="0" baseline="0" dirty="0"/>
              <a:t>начинается с </a:t>
            </a:r>
            <a:r>
              <a:rPr lang="en-US" b="0" baseline="0" dirty="0"/>
              <a:t>k=N-1 – </a:t>
            </a:r>
            <a:r>
              <a:rPr lang="ru-RU" b="0" baseline="0" dirty="0"/>
              <a:t>номера последнего элемента в массиве</a:t>
            </a:r>
          </a:p>
          <a:p>
            <a:r>
              <a:rPr lang="ru-RU" b="0" dirty="0"/>
              <a:t>2</a:t>
            </a:r>
            <a:r>
              <a:rPr lang="en-US" b="0" dirty="0"/>
              <a:t>)</a:t>
            </a:r>
            <a:r>
              <a:rPr lang="en-US" b="0" baseline="0" dirty="0"/>
              <a:t> </a:t>
            </a:r>
            <a:r>
              <a:rPr lang="ru-RU" b="0" baseline="0" dirty="0"/>
              <a:t>цикл по </a:t>
            </a:r>
            <a:r>
              <a:rPr lang="en-US" b="0" baseline="0" dirty="0"/>
              <a:t>k </a:t>
            </a:r>
            <a:r>
              <a:rPr lang="ru-RU" b="0" baseline="0" dirty="0"/>
              <a:t>завершается при </a:t>
            </a:r>
            <a:r>
              <a:rPr lang="en-US" b="0" baseline="0" dirty="0"/>
              <a:t>k=</a:t>
            </a:r>
            <a:r>
              <a:rPr lang="ru-RU" b="0" baseline="0" dirty="0"/>
              <a:t>1, поскольку при </a:t>
            </a:r>
            <a:r>
              <a:rPr lang="en-US" b="0" baseline="0" dirty="0"/>
              <a:t>k=0 </a:t>
            </a:r>
            <a:r>
              <a:rPr lang="ru-RU" b="0" baseline="0" dirty="0"/>
              <a:t>уже не будет двух элементов, чтобы их сравнить</a:t>
            </a:r>
          </a:p>
          <a:p>
            <a:r>
              <a:rPr lang="ru-RU" b="0" dirty="0"/>
              <a:t>3</a:t>
            </a:r>
            <a:r>
              <a:rPr lang="en-US" b="0" dirty="0"/>
              <a:t>)</a:t>
            </a:r>
            <a:r>
              <a:rPr lang="en-US" b="0" baseline="0" dirty="0"/>
              <a:t> </a:t>
            </a:r>
            <a:r>
              <a:rPr lang="ru-RU" b="0" baseline="0" dirty="0"/>
              <a:t>цикл по </a:t>
            </a:r>
            <a:r>
              <a:rPr lang="en-US" b="0" baseline="0" dirty="0"/>
              <a:t>i </a:t>
            </a:r>
            <a:r>
              <a:rPr lang="ru-RU" b="0" baseline="0" dirty="0"/>
              <a:t>до последнего элемента перед </a:t>
            </a:r>
            <a:r>
              <a:rPr lang="en-US" b="0" baseline="0" dirty="0"/>
              <a:t>k </a:t>
            </a:r>
            <a:r>
              <a:rPr lang="ru-RU" b="0" baseline="0" dirty="0"/>
              <a:t>– не включаем правую границу, поскольку при </a:t>
            </a:r>
            <a:r>
              <a:rPr lang="en-US" b="0" baseline="0" dirty="0"/>
              <a:t>k=0 </a:t>
            </a:r>
            <a:r>
              <a:rPr lang="ru-RU" b="0" baseline="0" dirty="0"/>
              <a:t>цикл внутри всё равно ни разу не выполнится.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8390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Усовершенствованный</a:t>
            </a:r>
            <a:r>
              <a:rPr lang="ru-RU" b="0" baseline="0" dirty="0"/>
              <a:t> метод "пузырька": если на любом проходе не было совершено ни одного обмена,  то массив уже отсортирован и можно дальше не сортировать.</a:t>
            </a:r>
          </a:p>
          <a:p>
            <a:r>
              <a:rPr lang="ru-RU" b="0" baseline="0" dirty="0"/>
              <a:t>Если массив отсортирован изначально, то усовершенствованный алгоритм завершится после первого же прохода,</a:t>
            </a:r>
            <a:endParaRPr lang="ru-RU" b="0" dirty="0"/>
          </a:p>
          <a:p>
            <a:r>
              <a:rPr lang="ru-RU" b="0" dirty="0"/>
              <a:t>достигая максимального</a:t>
            </a:r>
            <a:r>
              <a:rPr lang="ru-RU" b="0" baseline="0" dirty="0"/>
              <a:t> возможного быстродействия среди всех возможных сортировок.</a:t>
            </a:r>
            <a:endParaRPr lang="ru-RU" b="0" dirty="0"/>
          </a:p>
          <a:p>
            <a:r>
              <a:rPr lang="ru-RU" b="1" dirty="0"/>
              <a:t>Дополнительно можно</a:t>
            </a:r>
            <a:r>
              <a:rPr lang="ru-RU" b="0" baseline="0" dirty="0"/>
              <a:t>:</a:t>
            </a:r>
          </a:p>
          <a:p>
            <a:r>
              <a:rPr lang="ru-RU" b="0" baseline="0" dirty="0"/>
              <a:t>запоминать при каком </a:t>
            </a:r>
            <a:r>
              <a:rPr lang="en-US" b="0" baseline="0" dirty="0"/>
              <a:t>i </a:t>
            </a:r>
            <a:r>
              <a:rPr lang="ru-RU" b="0" baseline="0" dirty="0"/>
              <a:t>был последний обмен, и в конце итерации смещать </a:t>
            </a:r>
            <a:r>
              <a:rPr lang="en-US" b="0" baseline="0" dirty="0"/>
              <a:t>k </a:t>
            </a:r>
            <a:r>
              <a:rPr lang="ru-RU" b="0" baseline="0" dirty="0"/>
              <a:t>не на единицу, а до этой позиции-1</a:t>
            </a:r>
          </a:p>
          <a:p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18451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Стабильная</a:t>
            </a:r>
            <a:r>
              <a:rPr lang="ru-RU" b="0" baseline="0" dirty="0"/>
              <a:t> ли это сортировка?</a:t>
            </a:r>
          </a:p>
          <a:p>
            <a:r>
              <a:rPr lang="ru-RU" b="0" baseline="0" dirty="0"/>
              <a:t>Ответ: да, эта сортировка стабильна (если не обменивать специально местами равные элементы).</a:t>
            </a:r>
            <a:endParaRPr lang="en-US" b="0" baseline="0" dirty="0"/>
          </a:p>
          <a:p>
            <a:endParaRPr lang="en-US" b="0" baseline="0" dirty="0"/>
          </a:p>
          <a:p>
            <a:r>
              <a:rPr lang="ru-RU" b="0" dirty="0"/>
              <a:t>1) рассмотренные выше сортировки не очень удачные в плане скорости, зато очень удачные в плане быстроты написания кода.</a:t>
            </a:r>
          </a:p>
          <a:p>
            <a:r>
              <a:rPr lang="ru-RU" b="0" dirty="0"/>
              <a:t>2) кроме того из-за малой константы они обыгрывают</a:t>
            </a:r>
            <a:r>
              <a:rPr lang="ru-RU" b="0" baseline="0" dirty="0"/>
              <a:t> более навороченные сортировки на коротких массивах</a:t>
            </a:r>
          </a:p>
          <a:p>
            <a:r>
              <a:rPr lang="ru-RU" b="0" baseline="0" dirty="0"/>
              <a:t>3) самые оптимальные на сегодняшний день сортировки используют совокупность методов – в зависимости от размера массива выбирают более оптимальный по скорости алгоритм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36255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err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636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всего элементов </a:t>
            </a:r>
            <a:r>
              <a:rPr lang="en-US" dirty="0"/>
              <a:t>N </a:t>
            </a:r>
            <a:r>
              <a:rPr lang="ru-RU" dirty="0"/>
              <a:t>и выбираем в качестве опорного элемент с номером </a:t>
            </a:r>
            <a:r>
              <a:rPr lang="en-US" dirty="0"/>
              <a:t>M</a:t>
            </a:r>
            <a:r>
              <a:rPr lang="ru-RU" dirty="0"/>
              <a:t>, то искомый элемент окажется</a:t>
            </a:r>
          </a:p>
          <a:p>
            <a:r>
              <a:rPr lang="ru-RU" dirty="0"/>
              <a:t>в </a:t>
            </a:r>
            <a:r>
              <a:rPr lang="en-US" dirty="0"/>
              <a:t>M </a:t>
            </a:r>
            <a:r>
              <a:rPr lang="ru-RU" dirty="0"/>
              <a:t>случаях из </a:t>
            </a:r>
            <a:r>
              <a:rPr lang="en-US" dirty="0"/>
              <a:t>N </a:t>
            </a:r>
            <a:r>
              <a:rPr lang="ru-RU" dirty="0"/>
              <a:t>левее опорного, и в </a:t>
            </a:r>
            <a:r>
              <a:rPr lang="en-US" dirty="0"/>
              <a:t>N-M </a:t>
            </a:r>
            <a:r>
              <a:rPr lang="ru-RU" dirty="0"/>
              <a:t>случаях из </a:t>
            </a:r>
            <a:r>
              <a:rPr lang="en-US" dirty="0"/>
              <a:t>N –</a:t>
            </a:r>
            <a:r>
              <a:rPr lang="ru-RU" dirty="0"/>
              <a:t> правее.</a:t>
            </a:r>
            <a:r>
              <a:rPr lang="en-US" dirty="0"/>
              <a:t> </a:t>
            </a:r>
            <a:r>
              <a:rPr lang="ru-RU" dirty="0"/>
              <a:t>То есть вероятность, что элемент левее равна </a:t>
            </a:r>
            <a:r>
              <a:rPr lang="en-US" dirty="0"/>
              <a:t>p</a:t>
            </a:r>
            <a:r>
              <a:rPr lang="en-US" baseline="-25000" dirty="0"/>
              <a:t>L</a:t>
            </a:r>
            <a:r>
              <a:rPr lang="en-US" dirty="0"/>
              <a:t> = M/N, </a:t>
            </a:r>
            <a:r>
              <a:rPr lang="ru-RU" dirty="0"/>
              <a:t>вероятность что элемент правее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baseline="-25000" dirty="0" err="1"/>
              <a:t>R</a:t>
            </a:r>
            <a:r>
              <a:rPr lang="en-US" dirty="0"/>
              <a:t> = (N-M)/N.</a:t>
            </a:r>
            <a:endParaRPr lang="ru-RU" dirty="0"/>
          </a:p>
          <a:p>
            <a:r>
              <a:rPr lang="ru-RU" dirty="0"/>
              <a:t>Матожидание (или что тоже самое в среднем среди всех возможных вариантов) после операции сравнения останется потенциальных положений, где может быть искомый элемент:</a:t>
            </a:r>
          </a:p>
          <a:p>
            <a:r>
              <a:rPr lang="en-US" dirty="0"/>
              <a:t>N</a:t>
            </a:r>
            <a:r>
              <a:rPr lang="en-US" baseline="-25000" dirty="0"/>
              <a:t>1</a:t>
            </a:r>
            <a:r>
              <a:rPr lang="en-US" dirty="0"/>
              <a:t>=M * p</a:t>
            </a:r>
            <a:r>
              <a:rPr lang="en-US" baseline="-25000" dirty="0"/>
              <a:t>L </a:t>
            </a:r>
            <a:r>
              <a:rPr lang="en-US" dirty="0"/>
              <a:t>+ (N-M)*</a:t>
            </a:r>
            <a:r>
              <a:rPr lang="en-US" dirty="0" err="1"/>
              <a:t>p</a:t>
            </a:r>
            <a:r>
              <a:rPr lang="en-US" baseline="-25000" dirty="0" err="1"/>
              <a:t>R</a:t>
            </a:r>
            <a:r>
              <a:rPr lang="en-US" dirty="0" err="1"/>
              <a:t>.</a:t>
            </a:r>
            <a:endParaRPr lang="en-US" dirty="0"/>
          </a:p>
          <a:p>
            <a:r>
              <a:rPr lang="ru-RU" dirty="0"/>
              <a:t>Итого получается формула приведённая на слайде.</a:t>
            </a:r>
          </a:p>
          <a:p>
            <a:endParaRPr lang="ru-RU" dirty="0"/>
          </a:p>
          <a:p>
            <a:r>
              <a:rPr lang="ru-RU" dirty="0"/>
              <a:t>Для вычисления этой формулы привлекаются методы теории вероятностей, которую вы будете изучать на втором курсе. Поэтому пока придётся просто поверить.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34658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err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477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найти, при каком выборе опорного элемента количество вариантов расположения искомого значения сокращается быстрее всего, следует взять производную и приравнять её нулю. Однако, лучше один раз увидеть, поэтому просто строим график.</a:t>
            </a:r>
          </a:p>
          <a:p>
            <a:r>
              <a:rPr lang="ru-RU" dirty="0"/>
              <a:t>Минимум будет при выборе среднего элемента. При этом количество вариантов убывает ровно в два раза. А значит, чтобы  с помощью бинарного поиска найти искомый элемент(чтобы количество вариантов сократилось с </a:t>
            </a:r>
            <a:r>
              <a:rPr lang="en-US" dirty="0"/>
              <a:t>N </a:t>
            </a:r>
            <a:r>
              <a:rPr lang="ru-RU" dirty="0"/>
              <a:t>до 1), потребуется </a:t>
            </a:r>
            <a:r>
              <a:rPr lang="en-US" sz="1200" dirty="0"/>
              <a:t>log</a:t>
            </a:r>
            <a:r>
              <a:rPr lang="en-US" sz="1200" baseline="-25000" dirty="0"/>
              <a:t>2</a:t>
            </a:r>
            <a:r>
              <a:rPr lang="en-US" sz="1200" dirty="0"/>
              <a:t>(N) </a:t>
            </a:r>
            <a:r>
              <a:rPr lang="ru-RU" sz="1200" dirty="0"/>
              <a:t>операций сравнения.</a:t>
            </a:r>
            <a:r>
              <a:rPr lang="ru-RU" dirty="0"/>
              <a:t>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910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задавать диапазон таким способом (левая граница включается, правая не включается), то можно избежать операций </a:t>
            </a:r>
            <a:r>
              <a:rPr lang="en-US" dirty="0"/>
              <a:t>-1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в которых легко запутаться.</a:t>
            </a:r>
          </a:p>
          <a:p>
            <a:r>
              <a:rPr lang="ru-RU" dirty="0"/>
              <a:t>Если на выходе из цикла </a:t>
            </a:r>
            <a:r>
              <a:rPr lang="en-US" dirty="0"/>
              <a:t>left == right, </a:t>
            </a:r>
            <a:r>
              <a:rPr lang="ru-RU" dirty="0"/>
              <a:t>то получается пустое множество, а значит искомого элемента в массиве нет.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477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Написание бинарной сортировки является</a:t>
            </a:r>
            <a:r>
              <a:rPr lang="ru-RU" baseline="0" dirty="0"/>
              <a:t> сложной задачей даже для опытных программистов.</a:t>
            </a:r>
          </a:p>
          <a:p>
            <a:r>
              <a:rPr lang="ru-RU" baseline="0" dirty="0"/>
              <a:t>Обычно маститые программисты пишут этот алгоритм, проверяют его, запускают отладчик и после пяти попыток исправлений всё же получают рабочую версию. Но всем кажется, что они могут написать рабочую версию сходу, ибо алгоритм то очень простой.</a:t>
            </a:r>
            <a:endParaRPr lang="en-US" baseline="0" dirty="0"/>
          </a:p>
          <a:p>
            <a:endParaRPr lang="en-US" baseline="0" dirty="0"/>
          </a:p>
          <a:p>
            <a:r>
              <a:rPr lang="ru-RU" dirty="0"/>
              <a:t>"Основной чертой монографии Кнута, выгодно отличающей её от других книг, посвящённых программированию, является исключительно высоко поднятая планка качества материала и академичности изложения, а также глубина анализа рассматриваемых вопросов." (</a:t>
            </a:r>
            <a:r>
              <a:rPr lang="en-US" dirty="0"/>
              <a:t>wiki</a:t>
            </a:r>
            <a:r>
              <a:rPr lang="ru-RU" dirty="0"/>
              <a:t>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35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413158"/>
          </a:xfrm>
        </p:spPr>
        <p:txBody>
          <a:bodyPr lIns="91440" rIns="91440">
            <a:normAutofit/>
          </a:bodyPr>
          <a:lstStyle>
            <a:lvl1pPr marL="0" indent="0" algn="l">
              <a:buNone/>
              <a:tabLst>
                <a:tab pos="0" algn="l"/>
                <a:tab pos="7380000" algn="r"/>
              </a:tabLst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12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360189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424297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374425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19032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354328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04344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21885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06455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85933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81634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10938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4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268760"/>
            <a:ext cx="8784976" cy="5370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altLang="ru-RU" sz="2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Сортировка</a:t>
            </a:r>
            <a:r>
              <a:rPr lang="ru-RU" altLang="ru-RU" sz="2200" b="1" dirty="0">
                <a:solidFill>
                  <a:schemeClr val="bg2"/>
                </a:solidFill>
              </a:rPr>
              <a:t> </a:t>
            </a:r>
            <a:r>
              <a:rPr lang="ru-RU" altLang="ru-RU" sz="2200" b="1" dirty="0"/>
              <a:t>- </a:t>
            </a:r>
            <a:r>
              <a:rPr lang="ru-RU" altLang="ru-RU" sz="2200" dirty="0"/>
              <a:t>процесс перестановки заданного множества нумерованных объектов в определенном порядке.</a:t>
            </a:r>
          </a:p>
          <a:p>
            <a:pPr algn="ctr">
              <a:spcBef>
                <a:spcPts val="600"/>
              </a:spcBef>
            </a:pPr>
            <a:r>
              <a:rPr lang="en-US" alt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altLang="ru-RU" sz="22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alt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</a:t>
            </a:r>
            <a:r>
              <a:rPr lang="en-US" altLang="ru-RU" sz="22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ru-RU" sz="2200" dirty="0"/>
              <a:t> … a</a:t>
            </a:r>
            <a:r>
              <a:rPr lang="en-US" altLang="ru-RU" sz="2200" baseline="-25000" dirty="0"/>
              <a:t>n</a:t>
            </a:r>
            <a:r>
              <a:rPr lang="en-US" altLang="ru-RU" sz="2200" dirty="0"/>
              <a:t> </a:t>
            </a:r>
            <a:r>
              <a:rPr lang="en-US" altLang="ru-RU" sz="2200" dirty="0">
                <a:solidFill>
                  <a:schemeClr val="bg1"/>
                </a:solidFill>
                <a:sym typeface="Symbol" panose="05050102010706020507" pitchFamily="18" charset="2"/>
              </a:rPr>
              <a:t></a:t>
            </a:r>
            <a:r>
              <a:rPr lang="en-US" altLang="ru-RU" sz="2200" dirty="0">
                <a:solidFill>
                  <a:schemeClr val="bg1"/>
                </a:solidFill>
              </a:rPr>
              <a:t> a</a:t>
            </a:r>
            <a:r>
              <a:rPr lang="en-US" altLang="ru-RU" sz="2200" baseline="-25000" dirty="0">
                <a:solidFill>
                  <a:schemeClr val="bg1"/>
                </a:solidFill>
                <a:sym typeface="Symbol" panose="05050102010706020507" pitchFamily="18" charset="2"/>
              </a:rPr>
              <a:t>k1</a:t>
            </a:r>
            <a:r>
              <a:rPr lang="en-US" altLang="ru-RU" sz="2200" dirty="0">
                <a:solidFill>
                  <a:schemeClr val="bg1"/>
                </a:solidFill>
                <a:sym typeface="Symbol" panose="05050102010706020507" pitchFamily="18" charset="2"/>
              </a:rPr>
              <a:t>, a</a:t>
            </a:r>
            <a:r>
              <a:rPr lang="en-US" altLang="ru-RU" sz="2200" baseline="-25000" dirty="0">
                <a:solidFill>
                  <a:schemeClr val="bg1"/>
                </a:solidFill>
                <a:sym typeface="Symbol" panose="05050102010706020507" pitchFamily="18" charset="2"/>
              </a:rPr>
              <a:t>k2</a:t>
            </a:r>
            <a:r>
              <a:rPr lang="en-US" altLang="ru-RU" sz="2200" dirty="0">
                <a:solidFill>
                  <a:schemeClr val="bg1"/>
                </a:solidFill>
                <a:sym typeface="Symbol" panose="05050102010706020507" pitchFamily="18" charset="2"/>
              </a:rPr>
              <a:t>, … </a:t>
            </a:r>
            <a:r>
              <a:rPr lang="en-US" altLang="ru-RU" sz="2200" dirty="0" err="1">
                <a:solidFill>
                  <a:schemeClr val="bg1"/>
                </a:solidFill>
                <a:sym typeface="Symbol" panose="05050102010706020507" pitchFamily="18" charset="2"/>
              </a:rPr>
              <a:t>a</a:t>
            </a:r>
            <a:r>
              <a:rPr lang="en-US" altLang="ru-RU" sz="2200" baseline="-25000" dirty="0" err="1">
                <a:solidFill>
                  <a:schemeClr val="bg1"/>
                </a:solidFill>
                <a:sym typeface="Symbol" panose="05050102010706020507" pitchFamily="18" charset="2"/>
              </a:rPr>
              <a:t>kn</a:t>
            </a:r>
            <a:r>
              <a:rPr lang="en-US" altLang="ru-RU" sz="2200" dirty="0">
                <a:solidFill>
                  <a:schemeClr val="bg1"/>
                </a:solidFill>
                <a:sym typeface="Symbol" panose="05050102010706020507" pitchFamily="18" charset="2"/>
              </a:rPr>
              <a:t>  </a:t>
            </a:r>
            <a:endParaRPr lang="ru-RU" altLang="ru-RU" sz="22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algn="ctr">
              <a:spcBef>
                <a:spcPts val="600"/>
              </a:spcBef>
            </a:pPr>
            <a:r>
              <a:rPr lang="en-US" altLang="ru-RU" sz="2200" dirty="0">
                <a:sym typeface="Symbol" panose="05050102010706020507" pitchFamily="18" charset="2"/>
              </a:rPr>
              <a:t>f(a</a:t>
            </a:r>
            <a:r>
              <a:rPr lang="en-US" altLang="ru-RU" sz="2200" baseline="-25000" dirty="0">
                <a:sym typeface="Symbol" panose="05050102010706020507" pitchFamily="18" charset="2"/>
              </a:rPr>
              <a:t>k1</a:t>
            </a:r>
            <a:r>
              <a:rPr lang="en-US" altLang="ru-RU" sz="2200" dirty="0">
                <a:sym typeface="Symbol" panose="05050102010706020507" pitchFamily="18" charset="2"/>
              </a:rPr>
              <a:t>) </a:t>
            </a:r>
            <a:r>
              <a:rPr lang="en-US" altLang="ru-RU" sz="2200" dirty="0"/>
              <a:t> f(a</a:t>
            </a:r>
            <a:r>
              <a:rPr lang="en-US" altLang="ru-RU" sz="2200" baseline="-25000" dirty="0">
                <a:sym typeface="Symbol" panose="05050102010706020507" pitchFamily="18" charset="2"/>
              </a:rPr>
              <a:t>k2</a:t>
            </a:r>
            <a:r>
              <a:rPr lang="en-US" altLang="ru-RU" sz="2200" dirty="0">
                <a:sym typeface="Symbol" panose="05050102010706020507" pitchFamily="18" charset="2"/>
              </a:rPr>
              <a:t>) </a:t>
            </a:r>
            <a:r>
              <a:rPr lang="en-US" altLang="ru-RU" sz="2200" dirty="0"/>
              <a:t> f(a</a:t>
            </a:r>
            <a:r>
              <a:rPr lang="en-US" altLang="ru-RU" sz="2200" baseline="-25000" dirty="0">
                <a:sym typeface="Symbol" panose="05050102010706020507" pitchFamily="18" charset="2"/>
              </a:rPr>
              <a:t>k3</a:t>
            </a:r>
            <a:r>
              <a:rPr lang="en-US" altLang="ru-RU" sz="2200" dirty="0">
                <a:sym typeface="Symbol" panose="05050102010706020507" pitchFamily="18" charset="2"/>
              </a:rPr>
              <a:t>) </a:t>
            </a:r>
            <a:r>
              <a:rPr lang="en-US" altLang="ru-RU" sz="2200" dirty="0"/>
              <a:t> … </a:t>
            </a:r>
            <a:r>
              <a:rPr lang="en-US" altLang="ru-RU" sz="2200" dirty="0">
                <a:sym typeface="Symbol" panose="05050102010706020507" pitchFamily="18" charset="2"/>
              </a:rPr>
              <a:t></a:t>
            </a:r>
            <a:r>
              <a:rPr lang="en-US" altLang="ru-RU" sz="2200" dirty="0"/>
              <a:t> f(</a:t>
            </a:r>
            <a:r>
              <a:rPr lang="en-US" altLang="ru-RU" sz="2200" dirty="0" err="1"/>
              <a:t>a</a:t>
            </a:r>
            <a:r>
              <a:rPr lang="en-US" altLang="ru-RU" sz="2200" baseline="-25000" dirty="0" err="1">
                <a:sym typeface="Symbol" panose="05050102010706020507" pitchFamily="18" charset="2"/>
              </a:rPr>
              <a:t>kn</a:t>
            </a:r>
            <a:r>
              <a:rPr lang="en-US" altLang="ru-RU" sz="2200" dirty="0">
                <a:sym typeface="Symbol" panose="05050102010706020507" pitchFamily="18" charset="2"/>
              </a:rPr>
              <a:t>)</a:t>
            </a:r>
            <a:endParaRPr lang="ru-RU" altLang="ru-RU" sz="2200" dirty="0"/>
          </a:p>
          <a:p>
            <a:pPr>
              <a:spcBef>
                <a:spcPts val="600"/>
              </a:spcBef>
            </a:pPr>
            <a:r>
              <a:rPr lang="ru-RU" altLang="ru-RU" sz="2200" dirty="0"/>
              <a:t>Цель сортировки - облегчить последующий поиск элементов в отсортированном множестве.</a:t>
            </a:r>
          </a:p>
          <a:p>
            <a:pPr>
              <a:spcBef>
                <a:spcPts val="600"/>
              </a:spcBef>
            </a:pPr>
            <a:r>
              <a:rPr lang="ru-RU" altLang="ru-RU" sz="2200" dirty="0"/>
              <a:t>Сортировать можно элементы любого типа:</a:t>
            </a:r>
            <a:br>
              <a:rPr lang="ru-RU" altLang="ru-RU" sz="2200" dirty="0"/>
            </a:br>
            <a:r>
              <a:rPr lang="ru-RU" altLang="ru-RU" sz="2200" dirty="0"/>
              <a:t>встроенного (числа, строки)</a:t>
            </a:r>
            <a:br>
              <a:rPr lang="ru-RU" altLang="ru-RU" sz="2200" dirty="0"/>
            </a:br>
            <a:r>
              <a:rPr lang="ru-RU" altLang="ru-RU" sz="2200" dirty="0"/>
              <a:t>или пользовательского (структуры, массивы, объекты).</a:t>
            </a:r>
          </a:p>
          <a:p>
            <a:pPr>
              <a:spcBef>
                <a:spcPts val="600"/>
              </a:spcBef>
            </a:pPr>
            <a:r>
              <a:rPr lang="ru-RU" altLang="ru-RU" sz="2200" dirty="0"/>
              <a:t>Один и тот же массив в зависимости от необходимости может сортироваться сперва по одному ключу, потом по другому</a:t>
            </a:r>
            <a:br>
              <a:rPr lang="ru-RU" altLang="ru-RU" sz="2200" dirty="0"/>
            </a:br>
            <a:r>
              <a:rPr lang="ru-RU" altLang="ru-RU" sz="2200" dirty="0"/>
              <a:t>(можно отсортировать базу данных студентов по ФИО,</a:t>
            </a:r>
            <a:br>
              <a:rPr lang="ru-RU" altLang="ru-RU" sz="2200" dirty="0"/>
            </a:br>
            <a:r>
              <a:rPr lang="ru-RU" altLang="ru-RU" sz="2200" dirty="0"/>
              <a:t>по среднему балу, или по адресу проживания).</a:t>
            </a:r>
          </a:p>
          <a:p>
            <a:pPr>
              <a:spcBef>
                <a:spcPts val="600"/>
              </a:spcBef>
            </a:pPr>
            <a:endParaRPr lang="ru-RU" altLang="ru-RU" sz="22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b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170669" y="2016933"/>
            <a:ext cx="2345547" cy="267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ts val="1200"/>
              </a:spcBef>
            </a:pPr>
            <a:r>
              <a:rPr lang="en-US" altLang="ru-RU" sz="2200" dirty="0">
                <a:solidFill>
                  <a:prstClr val="black">
                    <a:lumMod val="75000"/>
                    <a:lumOff val="25000"/>
                  </a:prstClr>
                </a:solidFill>
                <a:sym typeface="Symbol" panose="05050102010706020507" pitchFamily="18" charset="2"/>
              </a:rPr>
              <a:t></a:t>
            </a:r>
            <a:r>
              <a:rPr lang="en-US" altLang="ru-RU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a</a:t>
            </a:r>
            <a:r>
              <a:rPr lang="en-US" altLang="ru-RU" sz="2200" baseline="-25000" dirty="0">
                <a:solidFill>
                  <a:prstClr val="black">
                    <a:lumMod val="75000"/>
                    <a:lumOff val="25000"/>
                  </a:prstClr>
                </a:solidFill>
                <a:sym typeface="Symbol" panose="05050102010706020507" pitchFamily="18" charset="2"/>
              </a:rPr>
              <a:t>k1</a:t>
            </a:r>
            <a:r>
              <a:rPr lang="en-US" altLang="ru-RU" sz="2200" dirty="0">
                <a:solidFill>
                  <a:prstClr val="black">
                    <a:lumMod val="75000"/>
                    <a:lumOff val="25000"/>
                  </a:prstClr>
                </a:solidFill>
                <a:sym typeface="Symbol" panose="05050102010706020507" pitchFamily="18" charset="2"/>
              </a:rPr>
              <a:t>, a</a:t>
            </a:r>
            <a:r>
              <a:rPr lang="en-US" altLang="ru-RU" sz="2200" baseline="-25000" dirty="0">
                <a:solidFill>
                  <a:prstClr val="black">
                    <a:lumMod val="75000"/>
                    <a:lumOff val="25000"/>
                  </a:prstClr>
                </a:solidFill>
                <a:sym typeface="Symbol" panose="05050102010706020507" pitchFamily="18" charset="2"/>
              </a:rPr>
              <a:t>k2</a:t>
            </a:r>
            <a:r>
              <a:rPr lang="en-US" altLang="ru-RU" sz="2200" dirty="0">
                <a:solidFill>
                  <a:prstClr val="black">
                    <a:lumMod val="75000"/>
                    <a:lumOff val="25000"/>
                  </a:prstClr>
                </a:solidFill>
                <a:sym typeface="Symbol" panose="05050102010706020507" pitchFamily="18" charset="2"/>
              </a:rPr>
              <a:t>, … </a:t>
            </a:r>
            <a:r>
              <a:rPr lang="en-US" altLang="ru-RU" sz="2200" dirty="0" err="1">
                <a:solidFill>
                  <a:prstClr val="black">
                    <a:lumMod val="75000"/>
                    <a:lumOff val="25000"/>
                  </a:prstClr>
                </a:solidFill>
                <a:sym typeface="Symbol" panose="05050102010706020507" pitchFamily="18" charset="2"/>
              </a:rPr>
              <a:t>a</a:t>
            </a:r>
            <a:r>
              <a:rPr lang="en-US" altLang="ru-RU" sz="2200" baseline="-25000" dirty="0" err="1">
                <a:solidFill>
                  <a:prstClr val="black">
                    <a:lumMod val="75000"/>
                    <a:lumOff val="25000"/>
                  </a:prstClr>
                </a:solidFill>
                <a:sym typeface="Symbol" panose="05050102010706020507" pitchFamily="18" charset="2"/>
              </a:rPr>
              <a:t>kn</a:t>
            </a:r>
            <a:r>
              <a:rPr lang="en-US" altLang="ru-RU" sz="2200" dirty="0">
                <a:solidFill>
                  <a:prstClr val="black">
                    <a:lumMod val="75000"/>
                    <a:lumOff val="25000"/>
                  </a:prstClr>
                </a:solidFill>
                <a:sym typeface="Symbol" panose="05050102010706020507" pitchFamily="18" charset="2"/>
              </a:rPr>
              <a:t>  </a:t>
            </a:r>
            <a:endParaRPr lang="ru-RU" altLang="ru-RU" sz="2200" dirty="0">
              <a:solidFill>
                <a:prstClr val="black">
                  <a:lumMod val="75000"/>
                  <a:lumOff val="25000"/>
                </a:prstClr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1617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340768"/>
            <a:ext cx="813690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генерируем массив и выбираем число, которое будем искать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+ 10;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ru-RU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nВыберите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число для поиска: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keyToFind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keyToFind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Бинарный поиск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1126062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36712"/>
            <a:ext cx="6768752" cy="554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int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/ 2;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keyToFind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нашёл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keyToFind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if (viArr[mid] &lt; keyToFind)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ru-RU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nOK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номер элемента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ru-RU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nТакого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числа нет в массиве"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Бинарный поиск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67544" y="1052736"/>
            <a:ext cx="6336703" cy="1518723"/>
          </a:xfrm>
          <a:prstGeom prst="rect">
            <a:avLst/>
          </a:prstGeom>
          <a:solidFill>
            <a:schemeClr val="bg1"/>
          </a:solidFill>
        </p:spPr>
        <p:txBody>
          <a:bodyPr wrap="square" tIns="7200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long 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long 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unsigned 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 int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/ 2);</a:t>
            </a:r>
          </a:p>
        </p:txBody>
      </p:sp>
    </p:spTree>
    <p:extLst>
      <p:ext uri="{BB962C8B-B14F-4D97-AF65-F5344CB8AC3E}">
        <p14:creationId xmlns:p14="http://schemas.microsoft.com/office/powerpoint/2010/main" val="343788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539552" y="1916832"/>
            <a:ext cx="7632848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ru-RU" altLang="ru-RU" sz="2000" b="1" dirty="0">
                <a:solidFill>
                  <a:schemeClr val="bg1">
                    <a:lumMod val="50000"/>
                  </a:schemeClr>
                </a:solidFill>
              </a:rPr>
              <a:t>Базовые алгоритмы сортировки массивов:</a:t>
            </a:r>
            <a:endParaRPr lang="ru-RU" altLang="ru-RU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Calibri" panose="020F0502020204030204" pitchFamily="34" charset="0"/>
              <a:buChar char="●"/>
            </a:pPr>
            <a:r>
              <a:rPr lang="ru-RU" alt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сортировка выбором (выделением)</a:t>
            </a:r>
          </a:p>
          <a:p>
            <a:pPr marL="342900" lvl="0" indent="-342900"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Calibri" panose="020F0502020204030204" pitchFamily="34" charset="0"/>
              <a:buChar char="●"/>
            </a:pPr>
            <a:r>
              <a:rPr lang="ru-RU" alt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сортировка вставкой (включениями)</a:t>
            </a:r>
          </a:p>
          <a:p>
            <a:pPr marL="342900" lvl="0" indent="-342900"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Calibri" panose="020F0502020204030204" pitchFamily="34" charset="0"/>
              <a:buChar char="●"/>
            </a:pPr>
            <a:r>
              <a:rPr lang="ru-RU" alt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сортировка обменом (метод «пузырька»)</a:t>
            </a:r>
          </a:p>
          <a:p>
            <a:pPr marL="342900" lvl="0" indent="-342900"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Calibri" panose="020F0502020204030204" pitchFamily="34" charset="0"/>
              <a:buChar char="●"/>
            </a:pPr>
            <a:r>
              <a:rPr lang="ru-RU" alt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быстрая сортировка</a:t>
            </a:r>
          </a:p>
          <a:p>
            <a:pPr marL="342900" lvl="0" indent="-342900"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Calibri" panose="020F0502020204030204" pitchFamily="34" charset="0"/>
              <a:buChar char="●"/>
            </a:pPr>
            <a:r>
              <a:rPr lang="ru-RU" alt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сортировка слиянием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1267264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Алгоритм </a:t>
            </a:r>
            <a:r>
              <a:rPr lang="ru-RU" sz="2400" b="1" i="1" dirty="0"/>
              <a:t>сортировки выбором </a:t>
            </a:r>
            <a:r>
              <a:rPr lang="ru-RU" sz="2400" i="1" dirty="0"/>
              <a:t>массива из</a:t>
            </a:r>
            <a:r>
              <a:rPr lang="ru-RU" sz="2400" dirty="0"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ru-RU" sz="2400" dirty="0">
                <a:highlight>
                  <a:srgbClr val="FFFFFF"/>
                </a:highlight>
                <a:cs typeface="Consolas" panose="020B0609020204030204" pitchFamily="49" charset="0"/>
              </a:rPr>
              <a:t> </a:t>
            </a:r>
            <a:r>
              <a:rPr lang="ru-RU" sz="2400" i="1" dirty="0"/>
              <a:t>элементов</a:t>
            </a:r>
            <a:r>
              <a:rPr lang="en-US" sz="2400" i="1" dirty="0"/>
              <a:t>:</a:t>
            </a:r>
            <a:endParaRPr lang="ru-RU" sz="2400" i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27584" y="2708920"/>
            <a:ext cx="8064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ru-RU" sz="2400" dirty="0">
                <a:solidFill>
                  <a:prstClr val="black"/>
                </a:solidFill>
              </a:rPr>
              <a:t>1. </a:t>
            </a:r>
            <a:r>
              <a:rPr lang="ru-RU" altLang="ru-RU" sz="2400" dirty="0">
                <a:solidFill>
                  <a:prstClr val="black"/>
                </a:solidFill>
              </a:rPr>
              <a:t>Для всех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ru-RU" sz="2400" dirty="0">
                <a:solidFill>
                  <a:prstClr val="black"/>
                </a:solidFill>
              </a:rPr>
              <a:t> </a:t>
            </a:r>
            <a:r>
              <a:rPr lang="ru-RU" altLang="ru-RU" sz="2400" dirty="0">
                <a:solidFill>
                  <a:prstClr val="black"/>
                </a:solidFill>
              </a:rPr>
              <a:t>от </a:t>
            </a:r>
            <a:r>
              <a:rPr lang="en-US" alt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altLang="ru-RU" sz="2400" dirty="0">
                <a:solidFill>
                  <a:prstClr val="black"/>
                </a:solidFill>
              </a:rPr>
              <a:t> до</a:t>
            </a:r>
            <a:r>
              <a:rPr lang="en-US" altLang="ru-RU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-1</a:t>
            </a:r>
            <a:r>
              <a:rPr lang="en-US" altLang="ru-RU" sz="2400" dirty="0">
                <a:solidFill>
                  <a:prstClr val="black"/>
                </a:solidFill>
              </a:rPr>
              <a:t> </a:t>
            </a:r>
            <a:r>
              <a:rPr lang="ru-RU" altLang="ru-RU" sz="2400" dirty="0">
                <a:solidFill>
                  <a:prstClr val="black"/>
                </a:solidFill>
              </a:rPr>
              <a:t>выполнять:</a:t>
            </a:r>
            <a:endParaRPr lang="ru-RU" altLang="ru-RU" sz="2400" dirty="0">
              <a:solidFill>
                <a:srgbClr val="B26B02"/>
              </a:solidFill>
            </a:endParaRPr>
          </a:p>
          <a:p>
            <a:pPr lvl="0"/>
            <a:endParaRPr lang="ru-RU" altLang="ru-RU" sz="2400" dirty="0">
              <a:solidFill>
                <a:prstClr val="black"/>
              </a:solidFill>
            </a:endParaRPr>
          </a:p>
          <a:p>
            <a:pPr lvl="0"/>
            <a:r>
              <a:rPr lang="ru-RU" altLang="ru-RU" sz="2400" dirty="0">
                <a:solidFill>
                  <a:prstClr val="black"/>
                </a:solidFill>
              </a:rPr>
              <a:t>    1.1. Найти в части массива  от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ru-RU" altLang="ru-RU" sz="2400" dirty="0">
                <a:solidFill>
                  <a:prstClr val="black"/>
                </a:solidFill>
              </a:rPr>
              <a:t>-го  до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-1</a:t>
            </a:r>
            <a:r>
              <a:rPr lang="ru-RU" altLang="ru-RU" sz="2400" dirty="0">
                <a:solidFill>
                  <a:prstClr val="black"/>
                </a:solidFill>
              </a:rPr>
              <a:t>-го элемента </a:t>
            </a:r>
          </a:p>
          <a:p>
            <a:pPr lvl="0"/>
            <a:r>
              <a:rPr lang="ru-RU" altLang="ru-RU" sz="2400" dirty="0">
                <a:solidFill>
                  <a:prstClr val="black"/>
                </a:solidFill>
              </a:rPr>
              <a:t>           элемент с минимальным значением ключа и</a:t>
            </a:r>
          </a:p>
          <a:p>
            <a:pPr lvl="0"/>
            <a:r>
              <a:rPr lang="ru-RU" altLang="ru-RU" sz="2400" dirty="0">
                <a:solidFill>
                  <a:prstClr val="black"/>
                </a:solidFill>
              </a:rPr>
              <a:t>           поменять  его местами с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ru-RU" sz="2400" dirty="0">
                <a:solidFill>
                  <a:prstClr val="black"/>
                </a:solidFill>
              </a:rPr>
              <a:t>-</a:t>
            </a:r>
            <a:r>
              <a:rPr lang="ru-RU" altLang="ru-RU" sz="2400" dirty="0">
                <a:solidFill>
                  <a:prstClr val="black"/>
                </a:solidFill>
              </a:rPr>
              <a:t>м</a:t>
            </a:r>
            <a:r>
              <a:rPr lang="ru-RU" altLang="ru-RU" sz="2400" i="1" dirty="0">
                <a:solidFill>
                  <a:prstClr val="black"/>
                </a:solidFill>
              </a:rPr>
              <a:t> </a:t>
            </a:r>
            <a:r>
              <a:rPr lang="ru-RU" altLang="ru-RU" sz="2400" dirty="0">
                <a:solidFill>
                  <a:prstClr val="black"/>
                </a:solidFill>
              </a:rPr>
              <a:t>элементом.</a:t>
            </a:r>
            <a:endParaRPr lang="ru-RU" sz="240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3771119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755576" y="4581128"/>
            <a:ext cx="1152128" cy="1584176"/>
            <a:chOff x="755576" y="4581128"/>
            <a:chExt cx="1152128" cy="1584176"/>
          </a:xfrm>
        </p:grpSpPr>
        <p:grpSp>
          <p:nvGrpSpPr>
            <p:cNvPr id="23" name="Группа 22"/>
            <p:cNvGrpSpPr/>
            <p:nvPr/>
          </p:nvGrpSpPr>
          <p:grpSpPr>
            <a:xfrm>
              <a:off x="755576" y="4581128"/>
              <a:ext cx="1152128" cy="1584176"/>
              <a:chOff x="7308304" y="4653136"/>
              <a:chExt cx="1152128" cy="1584176"/>
            </a:xfrm>
          </p:grpSpPr>
          <p:cxnSp>
            <p:nvCxnSpPr>
              <p:cNvPr id="20" name="Прямая со стрелкой 19"/>
              <p:cNvCxnSpPr>
                <a:stCxn id="21" idx="0"/>
              </p:cNvCxnSpPr>
              <p:nvPr/>
            </p:nvCxnSpPr>
            <p:spPr>
              <a:xfrm flipV="1">
                <a:off x="7884368" y="4653136"/>
                <a:ext cx="0" cy="504056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Овал 20"/>
              <p:cNvSpPr/>
              <p:nvPr/>
            </p:nvSpPr>
            <p:spPr>
              <a:xfrm>
                <a:off x="7308304" y="5157192"/>
                <a:ext cx="1152128" cy="1080120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ru-RU" sz="2000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755576" y="5085184"/>
              <a:ext cx="1152128" cy="108012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ru-RU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755576" y="4581128"/>
            <a:ext cx="1152128" cy="1584176"/>
            <a:chOff x="755576" y="4581128"/>
            <a:chExt cx="1152128" cy="1584176"/>
          </a:xfrm>
        </p:grpSpPr>
        <p:sp>
          <p:nvSpPr>
            <p:cNvPr id="25" name="TextBox 24"/>
            <p:cNvSpPr txBox="1"/>
            <p:nvPr/>
          </p:nvSpPr>
          <p:spPr>
            <a:xfrm>
              <a:off x="755576" y="5085184"/>
              <a:ext cx="1152128" cy="10801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2000" dirty="0" err="1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iMin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ru-RU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ru-RU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9" name="Группа 18"/>
            <p:cNvGrpSpPr/>
            <p:nvPr/>
          </p:nvGrpSpPr>
          <p:grpSpPr>
            <a:xfrm>
              <a:off x="755576" y="4581128"/>
              <a:ext cx="1152128" cy="1584176"/>
              <a:chOff x="7308304" y="4653136"/>
              <a:chExt cx="1152128" cy="1584176"/>
            </a:xfrm>
          </p:grpSpPr>
          <p:cxnSp>
            <p:nvCxnSpPr>
              <p:cNvPr id="26" name="Прямая со стрелкой 25"/>
              <p:cNvCxnSpPr>
                <a:stCxn id="27" idx="0"/>
              </p:cNvCxnSpPr>
              <p:nvPr/>
            </p:nvCxnSpPr>
            <p:spPr>
              <a:xfrm flipV="1">
                <a:off x="7884368" y="4653136"/>
                <a:ext cx="0" cy="504056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Овал 26"/>
              <p:cNvSpPr/>
              <p:nvPr/>
            </p:nvSpPr>
            <p:spPr>
              <a:xfrm>
                <a:off x="7308304" y="5157192"/>
                <a:ext cx="1152128" cy="1080120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ru-RU" sz="2000" b="1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выбором : 1-й проход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72935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Дуга 21"/>
          <p:cNvSpPr/>
          <p:nvPr/>
        </p:nvSpPr>
        <p:spPr>
          <a:xfrm>
            <a:off x="683568" y="3284984"/>
            <a:ext cx="7848872" cy="792088"/>
          </a:xfrm>
          <a:prstGeom prst="arc">
            <a:avLst>
              <a:gd name="adj1" fmla="val 10813367"/>
              <a:gd name="adj2" fmla="val 0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  <p:grpSp>
        <p:nvGrpSpPr>
          <p:cNvPr id="24" name="Группа 23"/>
          <p:cNvGrpSpPr/>
          <p:nvPr/>
        </p:nvGrpSpPr>
        <p:grpSpPr>
          <a:xfrm>
            <a:off x="755576" y="2132856"/>
            <a:ext cx="1152128" cy="1584176"/>
            <a:chOff x="755576" y="5157192"/>
            <a:chExt cx="1152128" cy="1584176"/>
          </a:xfrm>
        </p:grpSpPr>
        <p:cxnSp>
          <p:nvCxnSpPr>
            <p:cNvPr id="12" name="Прямая со стрелкой 11"/>
            <p:cNvCxnSpPr/>
            <p:nvPr/>
          </p:nvCxnSpPr>
          <p:spPr>
            <a:xfrm flipV="1">
              <a:off x="1331640" y="6237312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835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выбором : 1-й проход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72935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4" name="Группа 23"/>
          <p:cNvGrpSpPr/>
          <p:nvPr/>
        </p:nvGrpSpPr>
        <p:grpSpPr>
          <a:xfrm>
            <a:off x="755576" y="2132856"/>
            <a:ext cx="1152128" cy="1584176"/>
            <a:chOff x="755576" y="5157192"/>
            <a:chExt cx="1152128" cy="1584176"/>
          </a:xfrm>
        </p:grpSpPr>
        <p:cxnSp>
          <p:nvCxnSpPr>
            <p:cNvPr id="12" name="Прямая со стрелкой 11"/>
            <p:cNvCxnSpPr/>
            <p:nvPr/>
          </p:nvCxnSpPr>
          <p:spPr>
            <a:xfrm flipV="1">
              <a:off x="1331640" y="6237312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2051720" y="4581128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j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  <p:grpSp>
        <p:nvGrpSpPr>
          <p:cNvPr id="19" name="Группа 18"/>
          <p:cNvGrpSpPr/>
          <p:nvPr/>
        </p:nvGrpSpPr>
        <p:grpSpPr>
          <a:xfrm>
            <a:off x="755576" y="4581128"/>
            <a:ext cx="1152128" cy="1584176"/>
            <a:chOff x="755576" y="4581128"/>
            <a:chExt cx="1152128" cy="1584176"/>
          </a:xfrm>
        </p:grpSpPr>
        <p:grpSp>
          <p:nvGrpSpPr>
            <p:cNvPr id="25" name="Группа 24"/>
            <p:cNvGrpSpPr/>
            <p:nvPr/>
          </p:nvGrpSpPr>
          <p:grpSpPr>
            <a:xfrm>
              <a:off x="755576" y="4581128"/>
              <a:ext cx="1152128" cy="1584176"/>
              <a:chOff x="7308304" y="4653136"/>
              <a:chExt cx="1152128" cy="1584176"/>
            </a:xfrm>
          </p:grpSpPr>
          <p:cxnSp>
            <p:nvCxnSpPr>
              <p:cNvPr id="27" name="Прямая со стрелкой 26"/>
              <p:cNvCxnSpPr>
                <a:stCxn id="28" idx="0"/>
              </p:cNvCxnSpPr>
              <p:nvPr/>
            </p:nvCxnSpPr>
            <p:spPr>
              <a:xfrm flipV="1">
                <a:off x="7884368" y="4653136"/>
                <a:ext cx="0" cy="504056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Овал 27"/>
              <p:cNvSpPr/>
              <p:nvPr/>
            </p:nvSpPr>
            <p:spPr>
              <a:xfrm>
                <a:off x="7308304" y="5157192"/>
                <a:ext cx="1152128" cy="1080120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ru-RU" sz="2000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755576" y="5085184"/>
              <a:ext cx="1152128" cy="108012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2000" dirty="0" err="1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iMin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ru-RU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8899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выбором : 1-й проход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72935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4" name="Группа 23"/>
          <p:cNvGrpSpPr/>
          <p:nvPr/>
        </p:nvGrpSpPr>
        <p:grpSpPr>
          <a:xfrm>
            <a:off x="755576" y="2132856"/>
            <a:ext cx="1152128" cy="1584176"/>
            <a:chOff x="755576" y="5157192"/>
            <a:chExt cx="1152128" cy="1584176"/>
          </a:xfrm>
        </p:grpSpPr>
        <p:cxnSp>
          <p:nvCxnSpPr>
            <p:cNvPr id="12" name="Прямая со стрелкой 11"/>
            <p:cNvCxnSpPr/>
            <p:nvPr/>
          </p:nvCxnSpPr>
          <p:spPr>
            <a:xfrm flipV="1">
              <a:off x="1331640" y="6237312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3347864" y="4581128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j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2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  <p:grpSp>
        <p:nvGrpSpPr>
          <p:cNvPr id="19" name="Группа 18"/>
          <p:cNvGrpSpPr/>
          <p:nvPr/>
        </p:nvGrpSpPr>
        <p:grpSpPr>
          <a:xfrm>
            <a:off x="2051720" y="4581128"/>
            <a:ext cx="1152128" cy="1584176"/>
            <a:chOff x="755576" y="4581128"/>
            <a:chExt cx="1152128" cy="1584176"/>
          </a:xfrm>
        </p:grpSpPr>
        <p:grpSp>
          <p:nvGrpSpPr>
            <p:cNvPr id="25" name="Группа 24"/>
            <p:cNvGrpSpPr/>
            <p:nvPr/>
          </p:nvGrpSpPr>
          <p:grpSpPr>
            <a:xfrm>
              <a:off x="755576" y="4581128"/>
              <a:ext cx="1152128" cy="1584176"/>
              <a:chOff x="7308304" y="4653136"/>
              <a:chExt cx="1152128" cy="1584176"/>
            </a:xfrm>
          </p:grpSpPr>
          <p:cxnSp>
            <p:nvCxnSpPr>
              <p:cNvPr id="27" name="Прямая со стрелкой 26"/>
              <p:cNvCxnSpPr>
                <a:stCxn id="28" idx="0"/>
              </p:cNvCxnSpPr>
              <p:nvPr/>
            </p:nvCxnSpPr>
            <p:spPr>
              <a:xfrm flipV="1">
                <a:off x="7884368" y="4653136"/>
                <a:ext cx="0" cy="504056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Овал 27"/>
              <p:cNvSpPr/>
              <p:nvPr/>
            </p:nvSpPr>
            <p:spPr>
              <a:xfrm>
                <a:off x="7308304" y="5157192"/>
                <a:ext cx="1152128" cy="1080120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ru-RU" sz="20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755576" y="5085184"/>
              <a:ext cx="1152128" cy="108012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2000" dirty="0" err="1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iMin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1</a:t>
              </a:r>
              <a:endParaRPr lang="ru-RU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81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выбором : 1-й проход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72935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4" name="Группа 23"/>
          <p:cNvGrpSpPr/>
          <p:nvPr/>
        </p:nvGrpSpPr>
        <p:grpSpPr>
          <a:xfrm>
            <a:off x="755576" y="2132856"/>
            <a:ext cx="1152128" cy="1584176"/>
            <a:chOff x="755576" y="5157192"/>
            <a:chExt cx="1152128" cy="1584176"/>
          </a:xfrm>
        </p:grpSpPr>
        <p:cxnSp>
          <p:nvCxnSpPr>
            <p:cNvPr id="12" name="Прямая со стрелкой 11"/>
            <p:cNvCxnSpPr/>
            <p:nvPr/>
          </p:nvCxnSpPr>
          <p:spPr>
            <a:xfrm flipV="1">
              <a:off x="1331640" y="6237312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4644008" y="4581128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j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3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  <p:grpSp>
        <p:nvGrpSpPr>
          <p:cNvPr id="19" name="Группа 18"/>
          <p:cNvGrpSpPr/>
          <p:nvPr/>
        </p:nvGrpSpPr>
        <p:grpSpPr>
          <a:xfrm>
            <a:off x="2051720" y="4581128"/>
            <a:ext cx="1152128" cy="1584176"/>
            <a:chOff x="755576" y="4581128"/>
            <a:chExt cx="1152128" cy="1584176"/>
          </a:xfrm>
        </p:grpSpPr>
        <p:grpSp>
          <p:nvGrpSpPr>
            <p:cNvPr id="25" name="Группа 24"/>
            <p:cNvGrpSpPr/>
            <p:nvPr/>
          </p:nvGrpSpPr>
          <p:grpSpPr>
            <a:xfrm>
              <a:off x="755576" y="4581128"/>
              <a:ext cx="1152128" cy="1584176"/>
              <a:chOff x="7308304" y="4653136"/>
              <a:chExt cx="1152128" cy="1584176"/>
            </a:xfrm>
          </p:grpSpPr>
          <p:cxnSp>
            <p:nvCxnSpPr>
              <p:cNvPr id="27" name="Прямая со стрелкой 26"/>
              <p:cNvCxnSpPr>
                <a:stCxn id="28" idx="0"/>
              </p:cNvCxnSpPr>
              <p:nvPr/>
            </p:nvCxnSpPr>
            <p:spPr>
              <a:xfrm flipV="1">
                <a:off x="7884368" y="4653136"/>
                <a:ext cx="0" cy="504056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Овал 27"/>
              <p:cNvSpPr/>
              <p:nvPr/>
            </p:nvSpPr>
            <p:spPr>
              <a:xfrm>
                <a:off x="7308304" y="5157192"/>
                <a:ext cx="1152128" cy="1080120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ru-RU" sz="20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755576" y="5085184"/>
              <a:ext cx="1152128" cy="108012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2000" dirty="0" err="1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iMin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1</a:t>
              </a:r>
              <a:endParaRPr lang="ru-RU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8859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выбором : 1-й проход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72935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4" name="Группа 23"/>
          <p:cNvGrpSpPr/>
          <p:nvPr/>
        </p:nvGrpSpPr>
        <p:grpSpPr>
          <a:xfrm>
            <a:off x="755576" y="2132856"/>
            <a:ext cx="1152128" cy="1584176"/>
            <a:chOff x="755576" y="5157192"/>
            <a:chExt cx="1152128" cy="1584176"/>
          </a:xfrm>
        </p:grpSpPr>
        <p:cxnSp>
          <p:nvCxnSpPr>
            <p:cNvPr id="12" name="Прямая со стрелкой 11"/>
            <p:cNvCxnSpPr/>
            <p:nvPr/>
          </p:nvCxnSpPr>
          <p:spPr>
            <a:xfrm flipV="1">
              <a:off x="1331640" y="6237312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6012160" y="4581128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j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4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  <p:grpSp>
        <p:nvGrpSpPr>
          <p:cNvPr id="19" name="Группа 18"/>
          <p:cNvGrpSpPr/>
          <p:nvPr/>
        </p:nvGrpSpPr>
        <p:grpSpPr>
          <a:xfrm>
            <a:off x="4644008" y="4581128"/>
            <a:ext cx="1152128" cy="1584176"/>
            <a:chOff x="755576" y="4581128"/>
            <a:chExt cx="1152128" cy="1584176"/>
          </a:xfrm>
        </p:grpSpPr>
        <p:grpSp>
          <p:nvGrpSpPr>
            <p:cNvPr id="25" name="Группа 24"/>
            <p:cNvGrpSpPr/>
            <p:nvPr/>
          </p:nvGrpSpPr>
          <p:grpSpPr>
            <a:xfrm>
              <a:off x="755576" y="4581128"/>
              <a:ext cx="1152128" cy="1584176"/>
              <a:chOff x="7308304" y="4653136"/>
              <a:chExt cx="1152128" cy="1584176"/>
            </a:xfrm>
          </p:grpSpPr>
          <p:cxnSp>
            <p:nvCxnSpPr>
              <p:cNvPr id="27" name="Прямая со стрелкой 26"/>
              <p:cNvCxnSpPr>
                <a:stCxn id="28" idx="0"/>
              </p:cNvCxnSpPr>
              <p:nvPr/>
            </p:nvCxnSpPr>
            <p:spPr>
              <a:xfrm flipV="1">
                <a:off x="7884368" y="4653136"/>
                <a:ext cx="0" cy="504056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Овал 27"/>
              <p:cNvSpPr/>
              <p:nvPr/>
            </p:nvSpPr>
            <p:spPr>
              <a:xfrm>
                <a:off x="7308304" y="5157192"/>
                <a:ext cx="1152128" cy="1080120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ru-RU" sz="20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755576" y="5085184"/>
              <a:ext cx="1152128" cy="108012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2000" dirty="0" err="1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iMin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3</a:t>
              </a:r>
              <a:endParaRPr lang="ru-RU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595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выбором : 1-й проход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72935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4" name="Группа 23"/>
          <p:cNvGrpSpPr/>
          <p:nvPr/>
        </p:nvGrpSpPr>
        <p:grpSpPr>
          <a:xfrm>
            <a:off x="755576" y="2132856"/>
            <a:ext cx="1152128" cy="1584176"/>
            <a:chOff x="755576" y="5157192"/>
            <a:chExt cx="1152128" cy="1584176"/>
          </a:xfrm>
        </p:grpSpPr>
        <p:cxnSp>
          <p:nvCxnSpPr>
            <p:cNvPr id="12" name="Прямая со стрелкой 11"/>
            <p:cNvCxnSpPr/>
            <p:nvPr/>
          </p:nvCxnSpPr>
          <p:spPr>
            <a:xfrm flipV="1">
              <a:off x="1331640" y="6237312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7308304" y="4581128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j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5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  <p:grpSp>
        <p:nvGrpSpPr>
          <p:cNvPr id="19" name="Группа 18"/>
          <p:cNvGrpSpPr/>
          <p:nvPr/>
        </p:nvGrpSpPr>
        <p:grpSpPr>
          <a:xfrm>
            <a:off x="4644008" y="4581128"/>
            <a:ext cx="1152128" cy="1584176"/>
            <a:chOff x="755576" y="4581128"/>
            <a:chExt cx="1152128" cy="1584176"/>
          </a:xfrm>
        </p:grpSpPr>
        <p:grpSp>
          <p:nvGrpSpPr>
            <p:cNvPr id="25" name="Группа 24"/>
            <p:cNvGrpSpPr/>
            <p:nvPr/>
          </p:nvGrpSpPr>
          <p:grpSpPr>
            <a:xfrm>
              <a:off x="755576" y="4581128"/>
              <a:ext cx="1152128" cy="1584176"/>
              <a:chOff x="7308304" y="4653136"/>
              <a:chExt cx="1152128" cy="1584176"/>
            </a:xfrm>
          </p:grpSpPr>
          <p:cxnSp>
            <p:nvCxnSpPr>
              <p:cNvPr id="27" name="Прямая со стрелкой 26"/>
              <p:cNvCxnSpPr>
                <a:stCxn id="28" idx="0"/>
              </p:cNvCxnSpPr>
              <p:nvPr/>
            </p:nvCxnSpPr>
            <p:spPr>
              <a:xfrm flipV="1">
                <a:off x="7884368" y="4653136"/>
                <a:ext cx="0" cy="504056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Овал 27"/>
              <p:cNvSpPr/>
              <p:nvPr/>
            </p:nvSpPr>
            <p:spPr>
              <a:xfrm>
                <a:off x="7308304" y="5157192"/>
                <a:ext cx="1152128" cy="1080120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ru-RU" sz="20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755576" y="5085184"/>
              <a:ext cx="1152128" cy="108012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2000" dirty="0" err="1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iMin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3</a:t>
              </a:r>
              <a:endParaRPr lang="ru-RU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438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9614" y="1739759"/>
            <a:ext cx="84249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Calibri" panose="020F0502020204030204" pitchFamily="34" charset="0"/>
              <a:buChar char="●"/>
            </a:pPr>
            <a:r>
              <a:rPr lang="ru-RU" sz="2200" dirty="0"/>
              <a:t>вычислительной сложностью (количеством используемых операций отдельно минимальное, максимальное и среднее значения в зависимости от количества сортируемых элементов </a:t>
            </a:r>
            <a:r>
              <a:rPr lang="en-US" sz="2200" dirty="0"/>
              <a:t>n</a:t>
            </a:r>
            <a:r>
              <a:rPr lang="ru-RU" sz="2200" dirty="0"/>
              <a:t>)</a:t>
            </a:r>
          </a:p>
          <a:p>
            <a:r>
              <a:rPr lang="ru-RU" altLang="ru-RU" sz="2200" b="1" dirty="0">
                <a:sym typeface="Symbol" panose="05050102010706020507" pitchFamily="18" charset="2"/>
              </a:rPr>
              <a:t>    - пересылки (присваивания)</a:t>
            </a:r>
            <a:endParaRPr lang="ru-RU" altLang="ru-RU" sz="2200" dirty="0">
              <a:sym typeface="Symbol" panose="05050102010706020507" pitchFamily="18" charset="2"/>
            </a:endParaRPr>
          </a:p>
          <a:p>
            <a:r>
              <a:rPr lang="ru-RU" altLang="ru-RU" sz="2200" b="1" dirty="0">
                <a:sym typeface="Symbol" panose="05050102010706020507" pitchFamily="18" charset="2"/>
              </a:rPr>
              <a:t>    - сравнения</a:t>
            </a:r>
            <a:endParaRPr lang="ru-RU" sz="2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313384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Разные алгоритмы сортировки характеризуются: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88759" y="5642042"/>
            <a:ext cx="231723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Clr>
                <a:srgbClr val="2683C6"/>
              </a:buClr>
              <a:buFont typeface="Calibri" panose="020F0502020204030204" pitchFamily="34" charset="0"/>
              <a:buChar char="●"/>
            </a:pPr>
            <a:r>
              <a:rPr lang="ru-RU" sz="2200" dirty="0">
                <a:solidFill>
                  <a:prstClr val="black"/>
                </a:solidFill>
              </a:rPr>
              <a:t>устойчивостью</a:t>
            </a:r>
            <a:endParaRPr lang="ru-RU" altLang="ru-RU" sz="2200" dirty="0">
              <a:solidFill>
                <a:prstClr val="black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9614" y="4293096"/>
            <a:ext cx="907300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buClr>
                <a:srgbClr val="2683C6"/>
              </a:buClr>
              <a:buFont typeface="Calibri" panose="020F0502020204030204" pitchFamily="34" charset="0"/>
              <a:buChar char="●"/>
            </a:pPr>
            <a:r>
              <a:rPr lang="ru-RU" sz="2200" dirty="0">
                <a:solidFill>
                  <a:prstClr val="black"/>
                </a:solidFill>
              </a:rPr>
              <a:t>типом доступа к элементам:</a:t>
            </a:r>
          </a:p>
          <a:p>
            <a:pPr lvl="0"/>
            <a:r>
              <a:rPr lang="ru-RU" altLang="ru-RU" sz="2200" b="1" dirty="0">
                <a:solidFill>
                  <a:prstClr val="black"/>
                </a:solidFill>
              </a:rPr>
              <a:t>   - сортировка массивов </a:t>
            </a:r>
            <a:r>
              <a:rPr lang="ru-RU" altLang="ru-RU" sz="2200" dirty="0">
                <a:solidFill>
                  <a:prstClr val="black"/>
                </a:solidFill>
              </a:rPr>
              <a:t>(случайный доступ к элементам массива)</a:t>
            </a:r>
          </a:p>
          <a:p>
            <a:pPr lvl="0"/>
            <a:r>
              <a:rPr lang="ru-RU" altLang="ru-RU" sz="2200" b="1" dirty="0">
                <a:solidFill>
                  <a:prstClr val="black"/>
                </a:solidFill>
              </a:rPr>
              <a:t>   - сортировка файлов </a:t>
            </a:r>
            <a:r>
              <a:rPr lang="ru-RU" altLang="ru-RU" sz="2200" dirty="0">
                <a:solidFill>
                  <a:prstClr val="black"/>
                </a:solidFill>
              </a:rPr>
              <a:t>(последовательный доступ к элементам массива)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29614" y="3828819"/>
            <a:ext cx="82089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Clr>
                <a:srgbClr val="2683C6"/>
              </a:buClr>
              <a:buFont typeface="Calibri" panose="020F0502020204030204" pitchFamily="34" charset="0"/>
              <a:buChar char="●"/>
            </a:pPr>
            <a:r>
              <a:rPr lang="ru-RU" sz="2200" dirty="0">
                <a:solidFill>
                  <a:prstClr val="black"/>
                </a:solidFill>
              </a:rPr>
              <a:t>количеством используемой дополнительной памяти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b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C4E26701-0F8B-4D01-AC4E-A1641074F802}"/>
                  </a:ext>
                </a:extLst>
              </p:cNvPr>
              <p:cNvSpPr/>
              <p:nvPr/>
            </p:nvSpPr>
            <p:spPr>
              <a:xfrm>
                <a:off x="251520" y="3375037"/>
                <a:ext cx="8662866" cy="46166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marL="342900" lvl="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2683C6"/>
                  </a:buClr>
                  <a:buFont typeface="Calibri" panose="020F0502020204030204" pitchFamily="34" charset="0"/>
                  <a:buChar char="●"/>
                </a:pPr>
                <a:r>
                  <a:rPr lang="ru-RU" sz="2200" dirty="0">
                    <a:solidFill>
                      <a:prstClr val="black"/>
                    </a:solidFill>
                  </a:rPr>
                  <a:t>асимптотической сложности (</a:t>
                </a:r>
                <a:r>
                  <a:rPr lang="en-US" sz="22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количества операций)</m:t>
                        </m:r>
                      </m:e>
                    </m:func>
                    <m:r>
                      <a:rPr lang="ru-RU" sz="2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200" dirty="0">
                    <a:solidFill>
                      <a:prstClr val="black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C4E26701-0F8B-4D01-AC4E-A1641074F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75037"/>
                <a:ext cx="8662866" cy="461665"/>
              </a:xfrm>
              <a:prstGeom prst="rect">
                <a:avLst/>
              </a:prstGeom>
              <a:blipFill>
                <a:blip r:embed="rId3"/>
                <a:stretch>
                  <a:fillRect l="-915" t="-10667" b="-2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65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3" grpId="0"/>
      <p:bldP spid="15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выбором : 1-й проход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72935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4" name="Группа 23"/>
          <p:cNvGrpSpPr/>
          <p:nvPr/>
        </p:nvGrpSpPr>
        <p:grpSpPr>
          <a:xfrm>
            <a:off x="755576" y="2132856"/>
            <a:ext cx="1152128" cy="1584176"/>
            <a:chOff x="755576" y="5157192"/>
            <a:chExt cx="1152128" cy="1584176"/>
          </a:xfrm>
        </p:grpSpPr>
        <p:cxnSp>
          <p:nvCxnSpPr>
            <p:cNvPr id="12" name="Прямая со стрелкой 11"/>
            <p:cNvCxnSpPr/>
            <p:nvPr/>
          </p:nvCxnSpPr>
          <p:spPr>
            <a:xfrm flipV="1">
              <a:off x="1331640" y="6237312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  <p:grpSp>
        <p:nvGrpSpPr>
          <p:cNvPr id="19" name="Группа 18"/>
          <p:cNvGrpSpPr/>
          <p:nvPr/>
        </p:nvGrpSpPr>
        <p:grpSpPr>
          <a:xfrm>
            <a:off x="7308304" y="4581128"/>
            <a:ext cx="1152128" cy="1584176"/>
            <a:chOff x="755576" y="4581128"/>
            <a:chExt cx="1152128" cy="1584176"/>
          </a:xfrm>
        </p:grpSpPr>
        <p:grpSp>
          <p:nvGrpSpPr>
            <p:cNvPr id="25" name="Группа 24"/>
            <p:cNvGrpSpPr/>
            <p:nvPr/>
          </p:nvGrpSpPr>
          <p:grpSpPr>
            <a:xfrm>
              <a:off x="755576" y="4581128"/>
              <a:ext cx="1152128" cy="1584176"/>
              <a:chOff x="7308304" y="4653136"/>
              <a:chExt cx="1152128" cy="1584176"/>
            </a:xfrm>
          </p:grpSpPr>
          <p:cxnSp>
            <p:nvCxnSpPr>
              <p:cNvPr id="27" name="Прямая со стрелкой 26"/>
              <p:cNvCxnSpPr>
                <a:stCxn id="28" idx="0"/>
              </p:cNvCxnSpPr>
              <p:nvPr/>
            </p:nvCxnSpPr>
            <p:spPr>
              <a:xfrm flipV="1">
                <a:off x="7884368" y="4653136"/>
                <a:ext cx="0" cy="504056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Овал 27"/>
              <p:cNvSpPr/>
              <p:nvPr/>
            </p:nvSpPr>
            <p:spPr>
              <a:xfrm>
                <a:off x="7308304" y="5157192"/>
                <a:ext cx="1152128" cy="1080120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ru-RU" sz="20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755576" y="5085184"/>
              <a:ext cx="1152128" cy="108012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2000" dirty="0" err="1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iMin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5</a:t>
              </a:r>
              <a:endParaRPr lang="ru-RU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6" name="Полилиния 15"/>
          <p:cNvSpPr/>
          <p:nvPr/>
        </p:nvSpPr>
        <p:spPr>
          <a:xfrm>
            <a:off x="1335640" y="3277450"/>
            <a:ext cx="6421349" cy="421247"/>
          </a:xfrm>
          <a:custGeom>
            <a:avLst/>
            <a:gdLst>
              <a:gd name="connsiteX0" fmla="*/ 0 w 6421349"/>
              <a:gd name="connsiteY0" fmla="*/ 421247 h 421247"/>
              <a:gd name="connsiteX1" fmla="*/ 3256908 w 6421349"/>
              <a:gd name="connsiteY1" fmla="*/ 6 h 421247"/>
              <a:gd name="connsiteX2" fmla="*/ 6421349 w 6421349"/>
              <a:gd name="connsiteY2" fmla="*/ 410972 h 42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1349" h="421247">
                <a:moveTo>
                  <a:pt x="0" y="421247"/>
                </a:moveTo>
                <a:cubicBezTo>
                  <a:pt x="1093341" y="211482"/>
                  <a:pt x="2186683" y="1718"/>
                  <a:pt x="3256908" y="6"/>
                </a:cubicBezTo>
                <a:cubicBezTo>
                  <a:pt x="4327133" y="-1706"/>
                  <a:pt x="5763803" y="321929"/>
                  <a:pt x="6421349" y="410972"/>
                </a:cubicBezTo>
              </a:path>
            </a:pathLst>
          </a:custGeom>
          <a:noFill/>
          <a:ln w="41275"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64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выбором : </a:t>
            </a:r>
            <a:r>
              <a:rPr lang="en-US" sz="2400" i="1" dirty="0"/>
              <a:t>2</a:t>
            </a:r>
            <a:r>
              <a:rPr lang="ru-RU" sz="2400" i="1" dirty="0"/>
              <a:t>-й проход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61206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Дуга 21"/>
          <p:cNvSpPr/>
          <p:nvPr/>
        </p:nvSpPr>
        <p:spPr>
          <a:xfrm>
            <a:off x="1979712" y="3284984"/>
            <a:ext cx="6552728" cy="792088"/>
          </a:xfrm>
          <a:prstGeom prst="arc">
            <a:avLst>
              <a:gd name="adj1" fmla="val 10813367"/>
              <a:gd name="adj2" fmla="val 0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  <p:grpSp>
        <p:nvGrpSpPr>
          <p:cNvPr id="15" name="Группа 14"/>
          <p:cNvGrpSpPr/>
          <p:nvPr/>
        </p:nvGrpSpPr>
        <p:grpSpPr>
          <a:xfrm>
            <a:off x="2051720" y="2132856"/>
            <a:ext cx="1152128" cy="1584176"/>
            <a:chOff x="755576" y="5157192"/>
            <a:chExt cx="1152128" cy="1584176"/>
          </a:xfrm>
        </p:grpSpPr>
        <p:cxnSp>
          <p:nvCxnSpPr>
            <p:cNvPr id="16" name="Прямая со стрелкой 15"/>
            <p:cNvCxnSpPr/>
            <p:nvPr/>
          </p:nvCxnSpPr>
          <p:spPr>
            <a:xfrm flipV="1">
              <a:off x="1331640" y="6237312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Овал 16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7" name="Группа 26"/>
          <p:cNvGrpSpPr/>
          <p:nvPr/>
        </p:nvGrpSpPr>
        <p:grpSpPr>
          <a:xfrm>
            <a:off x="2051720" y="4581128"/>
            <a:ext cx="1152128" cy="1584176"/>
            <a:chOff x="755576" y="4581128"/>
            <a:chExt cx="1152128" cy="1584176"/>
          </a:xfrm>
        </p:grpSpPr>
        <p:sp>
          <p:nvSpPr>
            <p:cNvPr id="28" name="TextBox 27"/>
            <p:cNvSpPr txBox="1"/>
            <p:nvPr/>
          </p:nvSpPr>
          <p:spPr>
            <a:xfrm>
              <a:off x="755576" y="5085184"/>
              <a:ext cx="1152128" cy="10801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2000" dirty="0" err="1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iMin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755576" y="4581128"/>
              <a:ext cx="1152128" cy="1584176"/>
              <a:chOff x="7308304" y="4653136"/>
              <a:chExt cx="1152128" cy="1584176"/>
            </a:xfrm>
          </p:grpSpPr>
          <p:cxnSp>
            <p:nvCxnSpPr>
              <p:cNvPr id="30" name="Прямая со стрелкой 29"/>
              <p:cNvCxnSpPr>
                <a:stCxn id="31" idx="0"/>
              </p:cNvCxnSpPr>
              <p:nvPr/>
            </p:nvCxnSpPr>
            <p:spPr>
              <a:xfrm flipV="1">
                <a:off x="7884368" y="4653136"/>
                <a:ext cx="0" cy="504056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Овал 30"/>
              <p:cNvSpPr/>
              <p:nvPr/>
            </p:nvSpPr>
            <p:spPr>
              <a:xfrm>
                <a:off x="7308304" y="5157192"/>
                <a:ext cx="1152128" cy="1080120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ru-RU" sz="2000" b="1" dirty="0"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943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выбором : </a:t>
            </a:r>
            <a:r>
              <a:rPr lang="en-US" sz="2400" i="1" dirty="0"/>
              <a:t>2</a:t>
            </a:r>
            <a:r>
              <a:rPr lang="ru-RU" sz="2400" i="1" dirty="0"/>
              <a:t>-й проход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61206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  <p:grpSp>
        <p:nvGrpSpPr>
          <p:cNvPr id="15" name="Группа 14"/>
          <p:cNvGrpSpPr/>
          <p:nvPr/>
        </p:nvGrpSpPr>
        <p:grpSpPr>
          <a:xfrm>
            <a:off x="2051720" y="2132856"/>
            <a:ext cx="1152128" cy="1584176"/>
            <a:chOff x="755576" y="5157192"/>
            <a:chExt cx="1152128" cy="1584176"/>
          </a:xfrm>
        </p:grpSpPr>
        <p:cxnSp>
          <p:nvCxnSpPr>
            <p:cNvPr id="16" name="Прямая со стрелкой 15"/>
            <p:cNvCxnSpPr/>
            <p:nvPr/>
          </p:nvCxnSpPr>
          <p:spPr>
            <a:xfrm flipV="1">
              <a:off x="1331640" y="6237312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Овал 16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7" name="Группа 26"/>
          <p:cNvGrpSpPr/>
          <p:nvPr/>
        </p:nvGrpSpPr>
        <p:grpSpPr>
          <a:xfrm>
            <a:off x="2051720" y="4581128"/>
            <a:ext cx="1152128" cy="1584176"/>
            <a:chOff x="755576" y="4581128"/>
            <a:chExt cx="1152128" cy="1584176"/>
          </a:xfrm>
        </p:grpSpPr>
        <p:sp>
          <p:nvSpPr>
            <p:cNvPr id="28" name="TextBox 27"/>
            <p:cNvSpPr txBox="1"/>
            <p:nvPr/>
          </p:nvSpPr>
          <p:spPr>
            <a:xfrm>
              <a:off x="755576" y="5085184"/>
              <a:ext cx="1152128" cy="10801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2000" dirty="0" err="1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iMin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ru-RU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755576" y="4581128"/>
              <a:ext cx="1152128" cy="1584176"/>
              <a:chOff x="7308304" y="4653136"/>
              <a:chExt cx="1152128" cy="1584176"/>
            </a:xfrm>
          </p:grpSpPr>
          <p:cxnSp>
            <p:nvCxnSpPr>
              <p:cNvPr id="30" name="Прямая со стрелкой 29"/>
              <p:cNvCxnSpPr>
                <a:stCxn id="31" idx="0"/>
              </p:cNvCxnSpPr>
              <p:nvPr/>
            </p:nvCxnSpPr>
            <p:spPr>
              <a:xfrm flipV="1">
                <a:off x="7884368" y="4653136"/>
                <a:ext cx="0" cy="504056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Овал 30"/>
              <p:cNvSpPr/>
              <p:nvPr/>
            </p:nvSpPr>
            <p:spPr>
              <a:xfrm>
                <a:off x="7308304" y="5157192"/>
                <a:ext cx="1152128" cy="1080120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ru-RU" sz="2000" b="1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19" name="Группа 18"/>
          <p:cNvGrpSpPr/>
          <p:nvPr/>
        </p:nvGrpSpPr>
        <p:grpSpPr>
          <a:xfrm>
            <a:off x="3347864" y="4581128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j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2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652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выбором : </a:t>
            </a:r>
            <a:r>
              <a:rPr lang="en-US" sz="2400" i="1" dirty="0"/>
              <a:t>2</a:t>
            </a:r>
            <a:r>
              <a:rPr lang="ru-RU" sz="2400" i="1" dirty="0"/>
              <a:t>-й проход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61206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  <p:grpSp>
        <p:nvGrpSpPr>
          <p:cNvPr id="15" name="Группа 14"/>
          <p:cNvGrpSpPr/>
          <p:nvPr/>
        </p:nvGrpSpPr>
        <p:grpSpPr>
          <a:xfrm>
            <a:off x="2051720" y="2132856"/>
            <a:ext cx="1152128" cy="1584176"/>
            <a:chOff x="755576" y="5157192"/>
            <a:chExt cx="1152128" cy="1584176"/>
          </a:xfrm>
        </p:grpSpPr>
        <p:cxnSp>
          <p:nvCxnSpPr>
            <p:cNvPr id="16" name="Прямая со стрелкой 15"/>
            <p:cNvCxnSpPr/>
            <p:nvPr/>
          </p:nvCxnSpPr>
          <p:spPr>
            <a:xfrm flipV="1">
              <a:off x="1331640" y="6237312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Овал 16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7" name="Группа 26"/>
          <p:cNvGrpSpPr/>
          <p:nvPr/>
        </p:nvGrpSpPr>
        <p:grpSpPr>
          <a:xfrm>
            <a:off x="2051720" y="4581128"/>
            <a:ext cx="1152128" cy="1584176"/>
            <a:chOff x="755576" y="4581128"/>
            <a:chExt cx="1152128" cy="1584176"/>
          </a:xfrm>
        </p:grpSpPr>
        <p:sp>
          <p:nvSpPr>
            <p:cNvPr id="28" name="TextBox 27"/>
            <p:cNvSpPr txBox="1"/>
            <p:nvPr/>
          </p:nvSpPr>
          <p:spPr>
            <a:xfrm>
              <a:off x="755576" y="5085184"/>
              <a:ext cx="1152128" cy="10801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2000" dirty="0" err="1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iMin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ru-RU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755576" y="4581128"/>
              <a:ext cx="1152128" cy="1584176"/>
              <a:chOff x="7308304" y="4653136"/>
              <a:chExt cx="1152128" cy="1584176"/>
            </a:xfrm>
          </p:grpSpPr>
          <p:cxnSp>
            <p:nvCxnSpPr>
              <p:cNvPr id="30" name="Прямая со стрелкой 29"/>
              <p:cNvCxnSpPr>
                <a:stCxn id="31" idx="0"/>
              </p:cNvCxnSpPr>
              <p:nvPr/>
            </p:nvCxnSpPr>
            <p:spPr>
              <a:xfrm flipV="1">
                <a:off x="7884368" y="4653136"/>
                <a:ext cx="0" cy="504056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Овал 30"/>
              <p:cNvSpPr/>
              <p:nvPr/>
            </p:nvSpPr>
            <p:spPr>
              <a:xfrm>
                <a:off x="7308304" y="5157192"/>
                <a:ext cx="1152128" cy="1080120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ru-RU" sz="2000" b="1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25" name="Группа 24"/>
          <p:cNvGrpSpPr/>
          <p:nvPr/>
        </p:nvGrpSpPr>
        <p:grpSpPr>
          <a:xfrm>
            <a:off x="4644008" y="4581128"/>
            <a:ext cx="1152128" cy="1584176"/>
            <a:chOff x="7308304" y="4653136"/>
            <a:chExt cx="1152128" cy="1584176"/>
          </a:xfrm>
        </p:grpSpPr>
        <p:cxnSp>
          <p:nvCxnSpPr>
            <p:cNvPr id="26" name="Прямая со стрелкой 25"/>
            <p:cNvCxnSpPr>
              <a:stCxn id="32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Овал 31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j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3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0590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выбором : </a:t>
            </a:r>
            <a:r>
              <a:rPr lang="en-US" sz="2400" i="1" dirty="0"/>
              <a:t>2</a:t>
            </a:r>
            <a:r>
              <a:rPr lang="ru-RU" sz="2400" i="1" dirty="0"/>
              <a:t>-й проход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61206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  <p:grpSp>
        <p:nvGrpSpPr>
          <p:cNvPr id="15" name="Группа 14"/>
          <p:cNvGrpSpPr/>
          <p:nvPr/>
        </p:nvGrpSpPr>
        <p:grpSpPr>
          <a:xfrm>
            <a:off x="2051720" y="2132856"/>
            <a:ext cx="1152128" cy="1584176"/>
            <a:chOff x="755576" y="5157192"/>
            <a:chExt cx="1152128" cy="1584176"/>
          </a:xfrm>
        </p:grpSpPr>
        <p:cxnSp>
          <p:nvCxnSpPr>
            <p:cNvPr id="16" name="Прямая со стрелкой 15"/>
            <p:cNvCxnSpPr/>
            <p:nvPr/>
          </p:nvCxnSpPr>
          <p:spPr>
            <a:xfrm flipV="1">
              <a:off x="1331640" y="6237312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Овал 16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4644008" y="4581128"/>
            <a:ext cx="1152128" cy="1584176"/>
            <a:chOff x="755576" y="4581128"/>
            <a:chExt cx="1152128" cy="1584176"/>
          </a:xfrm>
        </p:grpSpPr>
        <p:grpSp>
          <p:nvGrpSpPr>
            <p:cNvPr id="20" name="Группа 19"/>
            <p:cNvGrpSpPr/>
            <p:nvPr/>
          </p:nvGrpSpPr>
          <p:grpSpPr>
            <a:xfrm>
              <a:off x="755576" y="4581128"/>
              <a:ext cx="1152128" cy="1584176"/>
              <a:chOff x="7308304" y="4653136"/>
              <a:chExt cx="1152128" cy="1584176"/>
            </a:xfrm>
          </p:grpSpPr>
          <p:cxnSp>
            <p:nvCxnSpPr>
              <p:cNvPr id="22" name="Прямая со стрелкой 21"/>
              <p:cNvCxnSpPr>
                <a:stCxn id="23" idx="0"/>
              </p:cNvCxnSpPr>
              <p:nvPr/>
            </p:nvCxnSpPr>
            <p:spPr>
              <a:xfrm flipV="1">
                <a:off x="7884368" y="4653136"/>
                <a:ext cx="0" cy="504056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Овал 22"/>
              <p:cNvSpPr/>
              <p:nvPr/>
            </p:nvSpPr>
            <p:spPr>
              <a:xfrm>
                <a:off x="7308304" y="5157192"/>
                <a:ext cx="1152128" cy="1080120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ru-RU" sz="20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755576" y="5085184"/>
              <a:ext cx="1152128" cy="108012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2000" dirty="0" err="1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iMin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3</a:t>
              </a:r>
              <a:endParaRPr lang="ru-RU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6012160" y="4581128"/>
            <a:ext cx="1152128" cy="1584176"/>
            <a:chOff x="7308304" y="4653136"/>
            <a:chExt cx="1152128" cy="1584176"/>
          </a:xfrm>
        </p:grpSpPr>
        <p:cxnSp>
          <p:nvCxnSpPr>
            <p:cNvPr id="25" name="Прямая со стрелкой 24"/>
            <p:cNvCxnSpPr>
              <a:stCxn id="26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Овал 25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j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4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121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выбором : </a:t>
            </a:r>
            <a:r>
              <a:rPr lang="en-US" sz="2400" i="1" dirty="0"/>
              <a:t>2</a:t>
            </a:r>
            <a:r>
              <a:rPr lang="ru-RU" sz="2400" i="1" dirty="0"/>
              <a:t>-й проход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61206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  <p:grpSp>
        <p:nvGrpSpPr>
          <p:cNvPr id="15" name="Группа 14"/>
          <p:cNvGrpSpPr/>
          <p:nvPr/>
        </p:nvGrpSpPr>
        <p:grpSpPr>
          <a:xfrm>
            <a:off x="2051720" y="2132856"/>
            <a:ext cx="1152128" cy="1584176"/>
            <a:chOff x="755576" y="5157192"/>
            <a:chExt cx="1152128" cy="1584176"/>
          </a:xfrm>
        </p:grpSpPr>
        <p:cxnSp>
          <p:nvCxnSpPr>
            <p:cNvPr id="16" name="Прямая со стрелкой 15"/>
            <p:cNvCxnSpPr/>
            <p:nvPr/>
          </p:nvCxnSpPr>
          <p:spPr>
            <a:xfrm flipV="1">
              <a:off x="1331640" y="6237312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Овал 16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4644008" y="4581128"/>
            <a:ext cx="1152128" cy="1584176"/>
            <a:chOff x="755576" y="4581128"/>
            <a:chExt cx="1152128" cy="1584176"/>
          </a:xfrm>
        </p:grpSpPr>
        <p:grpSp>
          <p:nvGrpSpPr>
            <p:cNvPr id="20" name="Группа 19"/>
            <p:cNvGrpSpPr/>
            <p:nvPr/>
          </p:nvGrpSpPr>
          <p:grpSpPr>
            <a:xfrm>
              <a:off x="755576" y="4581128"/>
              <a:ext cx="1152128" cy="1584176"/>
              <a:chOff x="7308304" y="4653136"/>
              <a:chExt cx="1152128" cy="1584176"/>
            </a:xfrm>
          </p:grpSpPr>
          <p:cxnSp>
            <p:nvCxnSpPr>
              <p:cNvPr id="22" name="Прямая со стрелкой 21"/>
              <p:cNvCxnSpPr>
                <a:stCxn id="23" idx="0"/>
              </p:cNvCxnSpPr>
              <p:nvPr/>
            </p:nvCxnSpPr>
            <p:spPr>
              <a:xfrm flipV="1">
                <a:off x="7884368" y="4653136"/>
                <a:ext cx="0" cy="504056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Овал 22"/>
              <p:cNvSpPr/>
              <p:nvPr/>
            </p:nvSpPr>
            <p:spPr>
              <a:xfrm>
                <a:off x="7308304" y="5157192"/>
                <a:ext cx="1152128" cy="1080120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ru-RU" sz="20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755576" y="5085184"/>
              <a:ext cx="1152128" cy="108012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2000" dirty="0" err="1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iMin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3</a:t>
              </a:r>
              <a:endParaRPr lang="ru-RU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7" name="Группа 26"/>
          <p:cNvGrpSpPr/>
          <p:nvPr/>
        </p:nvGrpSpPr>
        <p:grpSpPr>
          <a:xfrm>
            <a:off x="7308304" y="4581128"/>
            <a:ext cx="1152128" cy="1584176"/>
            <a:chOff x="7308304" y="4653136"/>
            <a:chExt cx="1152128" cy="1584176"/>
          </a:xfrm>
        </p:grpSpPr>
        <p:cxnSp>
          <p:nvCxnSpPr>
            <p:cNvPr id="28" name="Прямая со стрелкой 27"/>
            <p:cNvCxnSpPr>
              <a:stCxn id="29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Овал 28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j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5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7835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выбором : </a:t>
            </a:r>
            <a:r>
              <a:rPr lang="en-US" sz="2400" i="1" dirty="0"/>
              <a:t>2</a:t>
            </a:r>
            <a:r>
              <a:rPr lang="ru-RU" sz="2400" i="1" dirty="0"/>
              <a:t>-й проход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61206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  <p:grpSp>
        <p:nvGrpSpPr>
          <p:cNvPr id="15" name="Группа 14"/>
          <p:cNvGrpSpPr/>
          <p:nvPr/>
        </p:nvGrpSpPr>
        <p:grpSpPr>
          <a:xfrm>
            <a:off x="2051720" y="2132856"/>
            <a:ext cx="1152128" cy="1584176"/>
            <a:chOff x="755576" y="5157192"/>
            <a:chExt cx="1152128" cy="1584176"/>
          </a:xfrm>
        </p:grpSpPr>
        <p:cxnSp>
          <p:nvCxnSpPr>
            <p:cNvPr id="16" name="Прямая со стрелкой 15"/>
            <p:cNvCxnSpPr/>
            <p:nvPr/>
          </p:nvCxnSpPr>
          <p:spPr>
            <a:xfrm flipV="1">
              <a:off x="1331640" y="6237312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Овал 16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4644008" y="4581128"/>
            <a:ext cx="1152128" cy="1584176"/>
            <a:chOff x="755576" y="4581128"/>
            <a:chExt cx="1152128" cy="1584176"/>
          </a:xfrm>
        </p:grpSpPr>
        <p:grpSp>
          <p:nvGrpSpPr>
            <p:cNvPr id="20" name="Группа 19"/>
            <p:cNvGrpSpPr/>
            <p:nvPr/>
          </p:nvGrpSpPr>
          <p:grpSpPr>
            <a:xfrm>
              <a:off x="755576" y="4581128"/>
              <a:ext cx="1152128" cy="1584176"/>
              <a:chOff x="7308304" y="4653136"/>
              <a:chExt cx="1152128" cy="1584176"/>
            </a:xfrm>
          </p:grpSpPr>
          <p:cxnSp>
            <p:nvCxnSpPr>
              <p:cNvPr id="22" name="Прямая со стрелкой 21"/>
              <p:cNvCxnSpPr>
                <a:stCxn id="23" idx="0"/>
              </p:cNvCxnSpPr>
              <p:nvPr/>
            </p:nvCxnSpPr>
            <p:spPr>
              <a:xfrm flipV="1">
                <a:off x="7884368" y="4653136"/>
                <a:ext cx="0" cy="504056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Овал 22"/>
              <p:cNvSpPr/>
              <p:nvPr/>
            </p:nvSpPr>
            <p:spPr>
              <a:xfrm>
                <a:off x="7308304" y="5157192"/>
                <a:ext cx="1152128" cy="1080120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ru-RU" sz="20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755576" y="5085184"/>
              <a:ext cx="1152128" cy="108012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2000" dirty="0" err="1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iMin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3</a:t>
              </a:r>
              <a:endParaRPr lang="ru-RU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4" name="Полилиния 23"/>
          <p:cNvSpPr/>
          <p:nvPr/>
        </p:nvSpPr>
        <p:spPr>
          <a:xfrm>
            <a:off x="2699793" y="3277450"/>
            <a:ext cx="2448272" cy="421247"/>
          </a:xfrm>
          <a:custGeom>
            <a:avLst/>
            <a:gdLst>
              <a:gd name="connsiteX0" fmla="*/ 0 w 6421349"/>
              <a:gd name="connsiteY0" fmla="*/ 421247 h 421247"/>
              <a:gd name="connsiteX1" fmla="*/ 3256908 w 6421349"/>
              <a:gd name="connsiteY1" fmla="*/ 6 h 421247"/>
              <a:gd name="connsiteX2" fmla="*/ 6421349 w 6421349"/>
              <a:gd name="connsiteY2" fmla="*/ 410972 h 42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1349" h="421247">
                <a:moveTo>
                  <a:pt x="0" y="421247"/>
                </a:moveTo>
                <a:cubicBezTo>
                  <a:pt x="1093341" y="211482"/>
                  <a:pt x="2186683" y="1718"/>
                  <a:pt x="3256908" y="6"/>
                </a:cubicBezTo>
                <a:cubicBezTo>
                  <a:pt x="4327133" y="-1706"/>
                  <a:pt x="5763803" y="321929"/>
                  <a:pt x="6421349" y="410972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arrow" w="med" len="lg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82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выбором : </a:t>
            </a:r>
            <a:r>
              <a:rPr lang="en-US" sz="2400" i="1" dirty="0"/>
              <a:t>2</a:t>
            </a:r>
            <a:r>
              <a:rPr lang="ru-RU" sz="2400" i="1" dirty="0"/>
              <a:t>-й проход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382520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Полилиния 32"/>
          <p:cNvSpPr/>
          <p:nvPr/>
        </p:nvSpPr>
        <p:spPr>
          <a:xfrm>
            <a:off x="2699793" y="3277450"/>
            <a:ext cx="2448272" cy="421247"/>
          </a:xfrm>
          <a:custGeom>
            <a:avLst/>
            <a:gdLst>
              <a:gd name="connsiteX0" fmla="*/ 0 w 6421349"/>
              <a:gd name="connsiteY0" fmla="*/ 421247 h 421247"/>
              <a:gd name="connsiteX1" fmla="*/ 3256908 w 6421349"/>
              <a:gd name="connsiteY1" fmla="*/ 6 h 421247"/>
              <a:gd name="connsiteX2" fmla="*/ 6421349 w 6421349"/>
              <a:gd name="connsiteY2" fmla="*/ 410972 h 42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1349" h="421247">
                <a:moveTo>
                  <a:pt x="0" y="421247"/>
                </a:moveTo>
                <a:cubicBezTo>
                  <a:pt x="1093341" y="211482"/>
                  <a:pt x="2186683" y="1718"/>
                  <a:pt x="3256908" y="6"/>
                </a:cubicBezTo>
                <a:cubicBezTo>
                  <a:pt x="4327133" y="-1706"/>
                  <a:pt x="5763803" y="321929"/>
                  <a:pt x="6421349" y="410972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arrow" w="med" len="lg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  <p:grpSp>
        <p:nvGrpSpPr>
          <p:cNvPr id="15" name="Группа 14"/>
          <p:cNvGrpSpPr/>
          <p:nvPr/>
        </p:nvGrpSpPr>
        <p:grpSpPr>
          <a:xfrm>
            <a:off x="2051720" y="2132856"/>
            <a:ext cx="1152128" cy="1584176"/>
            <a:chOff x="755576" y="5157192"/>
            <a:chExt cx="1152128" cy="1584176"/>
          </a:xfrm>
        </p:grpSpPr>
        <p:cxnSp>
          <p:nvCxnSpPr>
            <p:cNvPr id="16" name="Прямая со стрелкой 15"/>
            <p:cNvCxnSpPr/>
            <p:nvPr/>
          </p:nvCxnSpPr>
          <p:spPr>
            <a:xfrm flipV="1">
              <a:off x="1331640" y="6237312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Овал 16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4644008" y="4581128"/>
            <a:ext cx="1152128" cy="1584176"/>
            <a:chOff x="755576" y="4581128"/>
            <a:chExt cx="1152128" cy="1584176"/>
          </a:xfrm>
        </p:grpSpPr>
        <p:grpSp>
          <p:nvGrpSpPr>
            <p:cNvPr id="22" name="Группа 21"/>
            <p:cNvGrpSpPr/>
            <p:nvPr/>
          </p:nvGrpSpPr>
          <p:grpSpPr>
            <a:xfrm>
              <a:off x="755576" y="4581128"/>
              <a:ext cx="1152128" cy="1584176"/>
              <a:chOff x="7308304" y="4653136"/>
              <a:chExt cx="1152128" cy="1584176"/>
            </a:xfrm>
          </p:grpSpPr>
          <p:cxnSp>
            <p:nvCxnSpPr>
              <p:cNvPr id="26" name="Прямая со стрелкой 25"/>
              <p:cNvCxnSpPr>
                <a:stCxn id="27" idx="0"/>
              </p:cNvCxnSpPr>
              <p:nvPr/>
            </p:nvCxnSpPr>
            <p:spPr>
              <a:xfrm flipV="1">
                <a:off x="7884368" y="4653136"/>
                <a:ext cx="0" cy="504056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Овал 26"/>
              <p:cNvSpPr/>
              <p:nvPr/>
            </p:nvSpPr>
            <p:spPr>
              <a:xfrm>
                <a:off x="7308304" y="5157192"/>
                <a:ext cx="1152128" cy="1080120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ru-RU" sz="20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755576" y="5085184"/>
              <a:ext cx="1152128" cy="108012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2000" dirty="0" err="1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iMin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3</a:t>
              </a:r>
              <a:endParaRPr lang="ru-RU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380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1988840"/>
            <a:ext cx="8496944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9;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количество сортируемых элементов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</a:p>
          <a:p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% 33;</a:t>
            </a:r>
          </a:p>
          <a:p>
            <a:pPr>
              <a:lnSpc>
                <a:spcPct val="90000"/>
              </a:lnSpc>
            </a:pP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16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1340768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/>
              <a:t>Пусть все рассматриваемые программы начинаются так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3526091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95536" y="1844824"/>
            <a:ext cx="84969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16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- 1;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поиск минимального элемента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// обмен элементов местами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iMinVal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iMinVal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16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259632" y="4365104"/>
            <a:ext cx="3240360" cy="1008112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1340768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/>
              <a:t>Программа сортировки выбором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627784" y="2492896"/>
            <a:ext cx="1152128" cy="504056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763688" y="3356992"/>
            <a:ext cx="1728192" cy="504056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408646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5" grpId="1" animBg="1"/>
      <p:bldP spid="9" grpId="0" animBg="1"/>
      <p:bldP spid="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268760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u="sng" dirty="0"/>
              <a:t>Устойчивая (стабильная) сортировка</a:t>
            </a:r>
            <a:r>
              <a:rPr lang="ru-RU" sz="2000" dirty="0"/>
              <a:t> — сортировка, которая не меняет относительный порядок сортируемых элементов, имеющих одинаковые ключи.</a:t>
            </a:r>
            <a:endParaRPr lang="ru-RU" altLang="ru-RU" sz="2000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538627"/>
              </p:ext>
            </p:extLst>
          </p:nvPr>
        </p:nvGraphicFramePr>
        <p:xfrm>
          <a:off x="251520" y="2708920"/>
          <a:ext cx="2451100" cy="35491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 \/ \/</a:t>
                      </a:r>
                      <a:endParaRPr lang="ru-RU" sz="11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01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02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03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04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05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  <a:latin typeface="+mn-lt"/>
                        </a:rPr>
                        <a:t>2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06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  <a:latin typeface="+mn-lt"/>
                        </a:rPr>
                        <a:t>3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07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  <a:latin typeface="+mn-lt"/>
                        </a:rPr>
                        <a:t>4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08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09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10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11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608164"/>
              </p:ext>
            </p:extLst>
          </p:nvPr>
        </p:nvGraphicFramePr>
        <p:xfrm>
          <a:off x="3347864" y="2708920"/>
          <a:ext cx="2451100" cy="35491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1" kern="1200" noProof="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1100" b="1" kern="1200" noProof="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 \/ \/</a:t>
                      </a:r>
                      <a:endParaRPr lang="ru-RU" sz="1100" b="1" kern="1200" noProof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01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05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09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02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06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10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03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07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11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04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08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564032"/>
              </p:ext>
            </p:extLst>
          </p:nvPr>
        </p:nvGraphicFramePr>
        <p:xfrm>
          <a:off x="6444208" y="2708920"/>
          <a:ext cx="2451100" cy="3549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1" kern="1200" noProof="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1100" b="1" kern="1200" noProof="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 \/ \/</a:t>
                      </a:r>
                      <a:endParaRPr lang="ru-RU" sz="1100" b="1" kern="1200" noProof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05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09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01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06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02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10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11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07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03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08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04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51520" y="227687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исходный массив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47864" y="2060848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отсортированный устойчивым методом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44208" y="2060848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отсортированный неустойчивым методом</a:t>
            </a: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b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70065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95536" y="1844824"/>
            <a:ext cx="849694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16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- 1;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поиск минимального элемента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// обмен элементов местами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swap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16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259632" y="4293096"/>
            <a:ext cx="3888432" cy="648072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1340768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/>
              <a:t>Программа сортировки выбором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4267520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491880" y="5373216"/>
                <a:ext cx="23700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·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5373216"/>
                <a:ext cx="2370008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493072" y="5373216"/>
                <a:ext cx="25190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072" y="5373216"/>
                <a:ext cx="2519088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Вычислительная сложность</a:t>
            </a:r>
            <a:b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сортировки выбором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1628800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/>
              <a:t>Сортировка выбором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67544" y="2348880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Число сравнений не зависит от начального порядка ключей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67544" y="2780928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Число сравнений на </a:t>
            </a:r>
            <a:r>
              <a:rPr lang="ru-RU" sz="2400" dirty="0">
                <a:cs typeface="Times New Roman" pitchFamily="18" charset="0"/>
              </a:rPr>
              <a:t>первом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 проходе: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436096" y="2780928"/>
            <a:ext cx="7713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defRPr/>
            </a:pPr>
            <a:r>
              <a:rPr lang="en-US" sz="2400" dirty="0">
                <a:cs typeface="Times New Roman" pitchFamily="18" charset="0"/>
              </a:rPr>
              <a:t>N </a:t>
            </a:r>
            <a:r>
              <a:rPr lang="ru-RU" sz="2400" dirty="0">
                <a:cs typeface="Times New Roman" pitchFamily="18" charset="0"/>
              </a:rPr>
              <a:t>- 1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67544" y="3140968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Число сравнений на </a:t>
            </a:r>
            <a:r>
              <a:rPr lang="ru-RU" sz="2400" dirty="0">
                <a:cs typeface="Times New Roman" pitchFamily="18" charset="0"/>
              </a:rPr>
              <a:t>втором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 проходе: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5436096" y="3140968"/>
            <a:ext cx="7713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defRPr/>
            </a:pPr>
            <a:r>
              <a:rPr lang="en-US" sz="2400" dirty="0">
                <a:cs typeface="Times New Roman" pitchFamily="18" charset="0"/>
              </a:rPr>
              <a:t>N </a:t>
            </a:r>
            <a:r>
              <a:rPr lang="ru-RU" sz="2400" dirty="0">
                <a:cs typeface="Times New Roman" pitchFamily="18" charset="0"/>
              </a:rPr>
              <a:t>- 2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467544" y="3789040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Число сравнений на </a:t>
            </a:r>
            <a:r>
              <a:rPr lang="ru-RU" sz="2400" dirty="0">
                <a:cs typeface="Times New Roman" pitchFamily="18" charset="0"/>
              </a:rPr>
              <a:t>последнем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 проходе: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467544" y="3429000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…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6012160" y="3789040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defRPr/>
            </a:pPr>
            <a:r>
              <a:rPr lang="ru-RU" sz="2400" dirty="0">
                <a:cs typeface="Times New Roman" pitchFamily="18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179512" y="4293096"/>
                <a:ext cx="8856984" cy="761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>
                  <a:defRPr/>
                </a:pPr>
                <a:r>
                  <a:rPr lang="ru-RU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Всего</a:t>
                </a:r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 </a:t>
                </a:r>
                <a:r>
                  <a:rPr lang="ru-RU" sz="2400" dirty="0">
                    <a:cs typeface="Times New Roman" pitchFamily="18" charset="0"/>
                  </a:rPr>
                  <a:t>сравнений</a:t>
                </a:r>
                <a:r>
                  <a:rPr lang="ru-RU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: </a:t>
                </a:r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𝑁</m:t>
                        </m:r>
                        <m: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1+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𝑁</m:t>
                                </m:r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 −1</m:t>
                                </m:r>
                              </m:e>
                            </m:d>
                          </m:num>
                          <m:den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·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𝑁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 −1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−2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𝑁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+2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   </a:t>
                </a:r>
                <a:endParaRPr lang="ru-RU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293096"/>
                <a:ext cx="8856984" cy="761875"/>
              </a:xfrm>
              <a:prstGeom prst="rect">
                <a:avLst/>
              </a:prstGeom>
              <a:blipFill rotWithShape="0">
                <a:blip r:embed="rId5"/>
                <a:stretch>
                  <a:fillRect l="-1032" b="-4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/>
          <p:cNvSpPr/>
          <p:nvPr/>
        </p:nvSpPr>
        <p:spPr>
          <a:xfrm>
            <a:off x="179512" y="5373216"/>
            <a:ext cx="292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prstClr val="black">
                    <a:lumMod val="50000"/>
                    <a:lumOff val="50000"/>
                  </a:prstClr>
                </a:solidFill>
                <a:cs typeface="Times New Roman" pitchFamily="18" charset="0"/>
              </a:rPr>
              <a:t>Всего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cs typeface="Times New Roman" pitchFamily="18" charset="0"/>
              </a:rPr>
              <a:t> </a:t>
            </a:r>
            <a:r>
              <a:rPr lang="ru-RU" sz="2400" dirty="0">
                <a:cs typeface="Times New Roman" pitchFamily="18" charset="0"/>
              </a:rPr>
              <a:t>перемещений</a:t>
            </a:r>
            <a:r>
              <a:rPr lang="ru-RU" sz="2400" dirty="0">
                <a:solidFill>
                  <a:prstClr val="black">
                    <a:lumMod val="50000"/>
                    <a:lumOff val="50000"/>
                  </a:prstClr>
                </a:solidFill>
                <a:cs typeface="Times New Roman" pitchFamily="18" charset="0"/>
              </a:rPr>
              <a:t>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179512" y="4293096"/>
                <a:ext cx="8856984" cy="761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>
                  <a:defRPr/>
                </a:pPr>
                <a:r>
                  <a:rPr lang="ru-RU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Всего</a:t>
                </a:r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 </a:t>
                </a:r>
                <a:r>
                  <a:rPr lang="ru-RU" sz="2400" dirty="0">
                    <a:cs typeface="Times New Roman" pitchFamily="18" charset="0"/>
                  </a:rPr>
                  <a:t>сравнений</a:t>
                </a:r>
                <a:r>
                  <a:rPr lang="ru-RU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: </a:t>
                </a:r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ru-R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𝑁</m:t>
                        </m:r>
                        <m:r>
                          <a:rPr lang="ru-R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1+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𝑁</m:t>
                                </m:r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 −1</m:t>
                                </m:r>
                              </m:e>
                            </m:d>
                          </m:num>
                          <m:den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·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𝑁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 −1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−2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𝑁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+2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   </a:t>
                </a:r>
                <a:endParaRPr lang="ru-RU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293096"/>
                <a:ext cx="8856984" cy="761875"/>
              </a:xfrm>
              <a:prstGeom prst="rect">
                <a:avLst/>
              </a:prstGeom>
              <a:blipFill rotWithShape="0">
                <a:blip r:embed="rId6"/>
                <a:stretch>
                  <a:fillRect l="-1032" b="-4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/>
              <p:cNvSpPr/>
              <p:nvPr/>
            </p:nvSpPr>
            <p:spPr>
              <a:xfrm>
                <a:off x="179512" y="4293096"/>
                <a:ext cx="8856984" cy="761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>
                  <a:defRPr/>
                </a:pPr>
                <a:r>
                  <a:rPr lang="ru-RU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Всего</a:t>
                </a:r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 </a:t>
                </a:r>
                <a:r>
                  <a:rPr lang="ru-RU" sz="2400" dirty="0">
                    <a:cs typeface="Times New Roman" pitchFamily="18" charset="0"/>
                  </a:rPr>
                  <a:t>сравнений</a:t>
                </a:r>
                <a:r>
                  <a:rPr lang="ru-RU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: </a:t>
                </a:r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ru-R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𝑁</m:t>
                        </m:r>
                        <m:r>
                          <a:rPr lang="ru-R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1+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𝑁</m:t>
                                </m:r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 −1</m:t>
                                </m:r>
                              </m:e>
                            </m:d>
                          </m:num>
                          <m:den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·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𝑁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 −1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−2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𝑁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+2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   </a:t>
                </a:r>
                <a:endParaRPr lang="ru-RU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8" name="Прямоугольник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293096"/>
                <a:ext cx="8856984" cy="761875"/>
              </a:xfrm>
              <a:prstGeom prst="rect">
                <a:avLst/>
              </a:prstGeom>
              <a:blipFill rotWithShape="0">
                <a:blip r:embed="rId7"/>
                <a:stretch>
                  <a:fillRect l="-1032" b="-4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179512" y="4293096"/>
                <a:ext cx="8856984" cy="761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>
                  <a:defRPr/>
                </a:pPr>
                <a:r>
                  <a:rPr lang="ru-RU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Всего</a:t>
                </a:r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 </a:t>
                </a:r>
                <a:r>
                  <a:rPr lang="ru-RU" sz="2400" dirty="0">
                    <a:cs typeface="Times New Roman" pitchFamily="18" charset="0"/>
                  </a:rPr>
                  <a:t>сравнений</a:t>
                </a:r>
                <a:r>
                  <a:rPr lang="ru-RU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: </a:t>
                </a:r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ru-R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𝑁</m:t>
                        </m:r>
                        <m:r>
                          <a:rPr lang="ru-R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1+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𝑁</m:t>
                                </m:r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 −1</m:t>
                                </m:r>
                              </m:e>
                            </m:d>
                          </m:num>
                          <m:den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·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𝑁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 −1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   </a:t>
                </a:r>
                <a:endParaRPr lang="ru-RU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293096"/>
                <a:ext cx="8856984" cy="761875"/>
              </a:xfrm>
              <a:prstGeom prst="rect">
                <a:avLst/>
              </a:prstGeom>
              <a:blipFill rotWithShape="0">
                <a:blip r:embed="rId8"/>
                <a:stretch>
                  <a:fillRect l="-1032" b="-4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0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30" grpId="0"/>
      <p:bldP spid="8" grpId="0"/>
      <p:bldP spid="14" grpId="0"/>
      <p:bldP spid="9" grpId="0"/>
      <p:bldP spid="17" grpId="0"/>
      <p:bldP spid="22" grpId="0"/>
      <p:bldP spid="23" grpId="0"/>
      <p:bldP spid="24" grpId="0"/>
      <p:bldP spid="25" grpId="0"/>
      <p:bldP spid="26" grpId="0"/>
      <p:bldP spid="26" grpId="1"/>
      <p:bldP spid="10" grpId="0"/>
      <p:bldP spid="27" grpId="0"/>
      <p:bldP spid="27" grpId="1"/>
      <p:bldP spid="28" grpId="0"/>
      <p:bldP spid="28" grpId="1"/>
      <p:bldP spid="2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Алгоритм сортировки вставкой массива из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ru-RU" sz="2400" i="1" dirty="0"/>
              <a:t> элементов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2276872"/>
            <a:ext cx="86409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u-RU" sz="2400" dirty="0"/>
              <a:t>1. </a:t>
            </a:r>
            <a:r>
              <a:rPr lang="ru-RU" altLang="ru-RU" sz="2400" dirty="0"/>
              <a:t>Для всех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</a:t>
            </a:r>
            <a:r>
              <a:rPr lang="ru-RU" altLang="ru-RU" sz="2400" dirty="0">
                <a:solidFill>
                  <a:prstClr val="black"/>
                </a:solidFill>
              </a:rPr>
              <a:t>от</a:t>
            </a:r>
            <a:r>
              <a:rPr lang="ru-RU" alt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ru-RU" altLang="ru-RU" sz="2400" dirty="0">
                <a:solidFill>
                  <a:prstClr val="black"/>
                </a:solidFill>
              </a:rPr>
              <a:t>до</a:t>
            </a:r>
            <a:r>
              <a:rPr lang="ru-RU" alt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-1</a:t>
            </a:r>
            <a:r>
              <a:rPr lang="ru-RU" altLang="ru-RU" sz="2400" dirty="0">
                <a:solidFill>
                  <a:prstClr val="black"/>
                </a:solidFill>
              </a:rPr>
              <a:t> </a:t>
            </a:r>
            <a:r>
              <a:rPr lang="ru-RU" altLang="ru-RU" sz="2400" dirty="0"/>
              <a:t>выполнить:</a:t>
            </a:r>
          </a:p>
          <a:p>
            <a:pPr marL="804863" indent="-539750"/>
            <a:r>
              <a:rPr lang="ru-RU" altLang="ru-RU" sz="2400" dirty="0"/>
              <a:t>1.</a:t>
            </a:r>
            <a:r>
              <a:rPr lang="en-US" altLang="ru-RU" sz="2400" dirty="0"/>
              <a:t>1. </a:t>
            </a:r>
            <a:r>
              <a:rPr lang="ru-RU" altLang="ru-RU" sz="2400" dirty="0"/>
              <a:t>Взять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ru-RU" altLang="ru-RU" sz="2400" dirty="0"/>
              <a:t>-й элемент и сохранить его в рабочей переменной</a:t>
            </a:r>
          </a:p>
          <a:p>
            <a:pPr marL="804863" indent="-539750"/>
            <a:r>
              <a:rPr lang="en-US" altLang="ru-RU" sz="2400" dirty="0"/>
              <a:t>1.</a:t>
            </a:r>
            <a:r>
              <a:rPr lang="ru-RU" altLang="ru-RU" sz="2400" dirty="0"/>
              <a:t>2. В отсортированной части массива (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0…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ru-RU" sz="2400" dirty="0"/>
              <a:t>)</a:t>
            </a:r>
            <a:r>
              <a:rPr lang="ru-RU" altLang="ru-RU" sz="2400" dirty="0"/>
              <a:t> найти такую позицию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ru-RU" altLang="ru-RU" sz="2400" dirty="0"/>
              <a:t>, в которой присутствие взятого элемента не нарушит </a:t>
            </a:r>
            <a:r>
              <a:rPr lang="en-US" altLang="ru-RU" sz="2400" dirty="0"/>
              <a:t> </a:t>
            </a:r>
            <a:r>
              <a:rPr lang="ru-RU" altLang="ru-RU" sz="2400" dirty="0"/>
              <a:t>упорядоченности элементов</a:t>
            </a:r>
          </a:p>
          <a:p>
            <a:pPr marL="804863" indent="-539750"/>
            <a:r>
              <a:rPr lang="en-US" altLang="ru-RU" sz="2400" dirty="0"/>
              <a:t>1.</a:t>
            </a:r>
            <a:r>
              <a:rPr lang="ru-RU" altLang="ru-RU" sz="2400" dirty="0"/>
              <a:t>3. Освободить найденную позицию для вставки путём сдвига элементов массива от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ru-RU" altLang="ru-RU" sz="2400" dirty="0"/>
              <a:t> до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ru-RU" altLang="ru-RU" sz="2400" dirty="0">
                <a:cs typeface="Consolas" panose="020B0609020204030204" pitchFamily="49" charset="0"/>
              </a:rPr>
              <a:t> </a:t>
            </a:r>
            <a:r>
              <a:rPr lang="ru-RU" altLang="ru-RU" sz="2400" dirty="0"/>
              <a:t>вправо</a:t>
            </a:r>
          </a:p>
          <a:p>
            <a:pPr marL="804863" indent="-539750"/>
            <a:r>
              <a:rPr lang="en-US" altLang="ru-RU" sz="2400" dirty="0"/>
              <a:t>1.</a:t>
            </a:r>
            <a:r>
              <a:rPr lang="ru-RU" altLang="ru-RU" sz="2400" dirty="0"/>
              <a:t>4. </a:t>
            </a:r>
            <a:r>
              <a:rPr lang="en-US" altLang="ru-RU" sz="2400" dirty="0"/>
              <a:t> </a:t>
            </a:r>
            <a:r>
              <a:rPr lang="ru-RU" altLang="ru-RU" sz="2400" dirty="0"/>
              <a:t>Вставить элемент из рабочей переменной  в найденную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ru-RU" altLang="ru-RU" sz="2400" dirty="0"/>
              <a:t>-ю позицию.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34475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вставкой : 1-й проход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801719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979712" y="2564904"/>
            <a:ext cx="1190625" cy="304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ru-RU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2051720" y="4653136"/>
            <a:ext cx="1152128" cy="1584176"/>
            <a:chOff x="755576" y="4653136"/>
            <a:chExt cx="1152128" cy="1584176"/>
          </a:xfrm>
        </p:grpSpPr>
        <p:cxnSp>
          <p:nvCxnSpPr>
            <p:cNvPr id="12" name="Прямая со стрелкой 11"/>
            <p:cNvCxnSpPr>
              <a:stCxn id="13" idx="0"/>
            </p:cNvCxnSpPr>
            <p:nvPr/>
          </p:nvCxnSpPr>
          <p:spPr>
            <a:xfrm flipV="1">
              <a:off x="1331640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683568" y="4653136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j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1907704" y="2204864"/>
            <a:ext cx="792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dirty="0">
                <a:solidFill>
                  <a:schemeClr val="bg1">
                    <a:lumMod val="50000"/>
                  </a:schemeClr>
                </a:solidFill>
              </a:rPr>
              <a:t>iWork</a:t>
            </a:r>
            <a:endParaRPr lang="ru-RU" alt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2627784" y="2924944"/>
            <a:ext cx="0" cy="792088"/>
          </a:xfrm>
          <a:prstGeom prst="straightConnector1">
            <a:avLst/>
          </a:prstGeom>
          <a:ln w="28575" cap="rnd">
            <a:solidFill>
              <a:schemeClr val="accent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79712" y="3789040"/>
            <a:ext cx="1296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/>
            <a:r>
              <a:rPr lang="ru-RU" sz="2200" strike="sngStrike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6842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8" grpId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вставкой : 1-й проход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010359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strike="sng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979712" y="2564904"/>
            <a:ext cx="1190625" cy="304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ru-RU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grpSp>
        <p:nvGrpSpPr>
          <p:cNvPr id="24" name="Группа 23"/>
          <p:cNvGrpSpPr/>
          <p:nvPr/>
        </p:nvGrpSpPr>
        <p:grpSpPr>
          <a:xfrm>
            <a:off x="2051720" y="4653136"/>
            <a:ext cx="1152128" cy="1584176"/>
            <a:chOff x="755576" y="4653136"/>
            <a:chExt cx="1152128" cy="1584176"/>
          </a:xfrm>
        </p:grpSpPr>
        <p:cxnSp>
          <p:nvCxnSpPr>
            <p:cNvPr id="12" name="Прямая со стрелкой 11"/>
            <p:cNvCxnSpPr>
              <a:stCxn id="13" idx="0"/>
            </p:cNvCxnSpPr>
            <p:nvPr/>
          </p:nvCxnSpPr>
          <p:spPr>
            <a:xfrm flipV="1">
              <a:off x="1331640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683568" y="4653136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j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1907704" y="2204864"/>
            <a:ext cx="792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dirty="0">
                <a:solidFill>
                  <a:schemeClr val="bg1">
                    <a:lumMod val="50000"/>
                  </a:schemeClr>
                </a:solidFill>
              </a:rPr>
              <a:t>iWork</a:t>
            </a:r>
            <a:endParaRPr lang="ru-RU" alt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Полилиния 32"/>
          <p:cNvSpPr/>
          <p:nvPr/>
        </p:nvSpPr>
        <p:spPr>
          <a:xfrm>
            <a:off x="1331640" y="3284984"/>
            <a:ext cx="1224136" cy="421247"/>
          </a:xfrm>
          <a:custGeom>
            <a:avLst/>
            <a:gdLst>
              <a:gd name="connsiteX0" fmla="*/ 0 w 6421349"/>
              <a:gd name="connsiteY0" fmla="*/ 421247 h 421247"/>
              <a:gd name="connsiteX1" fmla="*/ 3256908 w 6421349"/>
              <a:gd name="connsiteY1" fmla="*/ 6 h 421247"/>
              <a:gd name="connsiteX2" fmla="*/ 6421349 w 6421349"/>
              <a:gd name="connsiteY2" fmla="*/ 410972 h 42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1349" h="421247">
                <a:moveTo>
                  <a:pt x="0" y="421247"/>
                </a:moveTo>
                <a:cubicBezTo>
                  <a:pt x="1093341" y="211482"/>
                  <a:pt x="2186683" y="1718"/>
                  <a:pt x="3256908" y="6"/>
                </a:cubicBezTo>
                <a:cubicBezTo>
                  <a:pt x="4327133" y="-1706"/>
                  <a:pt x="5763803" y="321929"/>
                  <a:pt x="6421349" y="410972"/>
                </a:cubicBezTo>
              </a:path>
            </a:pathLst>
          </a:custGeom>
          <a:noFill/>
          <a:ln w="28575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191677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вставкой : 1-й проход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696936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979712" y="2564904"/>
            <a:ext cx="1190625" cy="304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ru-RU" sz="2200" strike="sngStrike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grpSp>
        <p:nvGrpSpPr>
          <p:cNvPr id="24" name="Группа 23"/>
          <p:cNvGrpSpPr/>
          <p:nvPr/>
        </p:nvGrpSpPr>
        <p:grpSpPr>
          <a:xfrm>
            <a:off x="2051720" y="4653136"/>
            <a:ext cx="1152128" cy="1584176"/>
            <a:chOff x="755576" y="4653136"/>
            <a:chExt cx="1152128" cy="1584176"/>
          </a:xfrm>
        </p:grpSpPr>
        <p:cxnSp>
          <p:nvCxnSpPr>
            <p:cNvPr id="12" name="Прямая со стрелкой 11"/>
            <p:cNvCxnSpPr>
              <a:stCxn id="13" idx="0"/>
            </p:cNvCxnSpPr>
            <p:nvPr/>
          </p:nvCxnSpPr>
          <p:spPr>
            <a:xfrm flipV="1">
              <a:off x="1331640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683568" y="4653136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j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1907704" y="2204864"/>
            <a:ext cx="792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dirty="0">
                <a:solidFill>
                  <a:schemeClr val="bg1">
                    <a:lumMod val="50000"/>
                  </a:schemeClr>
                </a:solidFill>
              </a:rPr>
              <a:t>iWork</a:t>
            </a:r>
            <a:endParaRPr lang="ru-RU" alt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1331640" y="2708920"/>
            <a:ext cx="648072" cy="1008112"/>
            <a:chOff x="1331640" y="2708920"/>
            <a:chExt cx="648072" cy="1008112"/>
          </a:xfrm>
        </p:grpSpPr>
        <p:cxnSp>
          <p:nvCxnSpPr>
            <p:cNvPr id="35" name="Прямая со стрелкой 34"/>
            <p:cNvCxnSpPr/>
            <p:nvPr/>
          </p:nvCxnSpPr>
          <p:spPr>
            <a:xfrm>
              <a:off x="1331640" y="2708920"/>
              <a:ext cx="0" cy="1008112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>
              <a:stCxn id="10" idx="1"/>
            </p:cNvCxnSpPr>
            <p:nvPr/>
          </p:nvCxnSpPr>
          <p:spPr>
            <a:xfrm flipH="1" flipV="1">
              <a:off x="1331640" y="2708920"/>
              <a:ext cx="648072" cy="8384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3168240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вставкой : 2-й проход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757376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979712" y="2564904"/>
            <a:ext cx="1190625" cy="304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endParaRPr lang="ru-RU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3347864" y="4653136"/>
            <a:ext cx="1152128" cy="1584176"/>
            <a:chOff x="755576" y="4653136"/>
            <a:chExt cx="1152128" cy="1584176"/>
          </a:xfrm>
        </p:grpSpPr>
        <p:cxnSp>
          <p:nvCxnSpPr>
            <p:cNvPr id="12" name="Прямая со стрелкой 11"/>
            <p:cNvCxnSpPr>
              <a:stCxn id="13" idx="0"/>
            </p:cNvCxnSpPr>
            <p:nvPr/>
          </p:nvCxnSpPr>
          <p:spPr>
            <a:xfrm flipV="1">
              <a:off x="1331640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2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2051720" y="4653136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j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1907704" y="2204864"/>
            <a:ext cx="792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dirty="0">
                <a:solidFill>
                  <a:schemeClr val="bg1">
                    <a:lumMod val="50000"/>
                  </a:schemeClr>
                </a:solidFill>
              </a:rPr>
              <a:t>iWork</a:t>
            </a:r>
            <a:endParaRPr lang="ru-RU" alt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3203848" y="2708920"/>
            <a:ext cx="720080" cy="1008112"/>
            <a:chOff x="3203848" y="2708920"/>
            <a:chExt cx="720080" cy="1008112"/>
          </a:xfrm>
        </p:grpSpPr>
        <p:cxnSp>
          <p:nvCxnSpPr>
            <p:cNvPr id="35" name="Прямая со стрелкой 34"/>
            <p:cNvCxnSpPr/>
            <p:nvPr/>
          </p:nvCxnSpPr>
          <p:spPr>
            <a:xfrm>
              <a:off x="3203848" y="2708920"/>
              <a:ext cx="720080" cy="0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>
              <a:off x="3923928" y="2708920"/>
              <a:ext cx="0" cy="1008112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75856" y="3789040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/>
            <a:r>
              <a:rPr lang="en-US" sz="2200" strike="sngStrike" dirty="0">
                <a:solidFill>
                  <a:schemeClr val="bg1">
                    <a:lumMod val="50000"/>
                  </a:schemeClr>
                </a:solidFill>
              </a:rPr>
              <a:t>7</a:t>
            </a:r>
            <a:endParaRPr lang="ru-RU" sz="2200" strike="sngStrik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93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8" grpId="0"/>
      <p:bldP spid="2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вставкой : 2-й проход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358800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strike="sng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979712" y="2564904"/>
            <a:ext cx="1190625" cy="304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endParaRPr lang="ru-RU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3347864" y="4653136"/>
            <a:ext cx="1152128" cy="1584176"/>
            <a:chOff x="755576" y="4653136"/>
            <a:chExt cx="1152128" cy="1584176"/>
          </a:xfrm>
        </p:grpSpPr>
        <p:cxnSp>
          <p:nvCxnSpPr>
            <p:cNvPr id="12" name="Прямая со стрелкой 11"/>
            <p:cNvCxnSpPr>
              <a:stCxn id="13" idx="0"/>
            </p:cNvCxnSpPr>
            <p:nvPr/>
          </p:nvCxnSpPr>
          <p:spPr>
            <a:xfrm flipV="1">
              <a:off x="1331640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2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2051720" y="4653136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j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1907704" y="2204864"/>
            <a:ext cx="792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dirty="0">
                <a:solidFill>
                  <a:schemeClr val="bg1">
                    <a:lumMod val="50000"/>
                  </a:schemeClr>
                </a:solidFill>
              </a:rPr>
              <a:t>iWork</a:t>
            </a:r>
            <a:endParaRPr lang="ru-RU" alt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Полилиния 18"/>
          <p:cNvSpPr/>
          <p:nvPr/>
        </p:nvSpPr>
        <p:spPr>
          <a:xfrm>
            <a:off x="2627784" y="3284984"/>
            <a:ext cx="1224136" cy="421247"/>
          </a:xfrm>
          <a:custGeom>
            <a:avLst/>
            <a:gdLst>
              <a:gd name="connsiteX0" fmla="*/ 0 w 6421349"/>
              <a:gd name="connsiteY0" fmla="*/ 421247 h 421247"/>
              <a:gd name="connsiteX1" fmla="*/ 3256908 w 6421349"/>
              <a:gd name="connsiteY1" fmla="*/ 6 h 421247"/>
              <a:gd name="connsiteX2" fmla="*/ 6421349 w 6421349"/>
              <a:gd name="connsiteY2" fmla="*/ 410972 h 42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1349" h="421247">
                <a:moveTo>
                  <a:pt x="0" y="421247"/>
                </a:moveTo>
                <a:cubicBezTo>
                  <a:pt x="1093341" y="211482"/>
                  <a:pt x="2186683" y="1718"/>
                  <a:pt x="3256908" y="6"/>
                </a:cubicBezTo>
                <a:cubicBezTo>
                  <a:pt x="4327133" y="-1706"/>
                  <a:pt x="5763803" y="321929"/>
                  <a:pt x="6421349" y="410972"/>
                </a:cubicBezTo>
              </a:path>
            </a:pathLst>
          </a:custGeom>
          <a:noFill/>
          <a:ln w="28575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12592675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вставкой : 2-й проход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358800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strike="sng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979712" y="2564904"/>
            <a:ext cx="1190625" cy="304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endParaRPr lang="ru-RU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3347864" y="4653136"/>
            <a:ext cx="1152128" cy="1584176"/>
            <a:chOff x="755576" y="4653136"/>
            <a:chExt cx="1152128" cy="1584176"/>
          </a:xfrm>
        </p:grpSpPr>
        <p:cxnSp>
          <p:nvCxnSpPr>
            <p:cNvPr id="12" name="Прямая со стрелкой 11"/>
            <p:cNvCxnSpPr>
              <a:stCxn id="13" idx="0"/>
            </p:cNvCxnSpPr>
            <p:nvPr/>
          </p:nvCxnSpPr>
          <p:spPr>
            <a:xfrm flipV="1">
              <a:off x="1331640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2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755576" y="4653136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j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1907704" y="2204864"/>
            <a:ext cx="792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dirty="0">
                <a:solidFill>
                  <a:schemeClr val="bg1">
                    <a:lumMod val="50000"/>
                  </a:schemeClr>
                </a:solidFill>
              </a:rPr>
              <a:t>iWork</a:t>
            </a:r>
            <a:endParaRPr lang="ru-RU" alt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19307750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вставкой : 2-й проход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487638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979712" y="2564904"/>
            <a:ext cx="1190625" cy="304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2200" strike="sngStrike" dirty="0">
                <a:solidFill>
                  <a:schemeClr val="bg1">
                    <a:lumMod val="50000"/>
                  </a:schemeClr>
                </a:solidFill>
              </a:rPr>
              <a:t>7</a:t>
            </a:r>
            <a:endParaRPr lang="ru-RU" sz="2200" strike="sngStrik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1907704" y="2204864"/>
            <a:ext cx="792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dirty="0">
                <a:solidFill>
                  <a:schemeClr val="bg1">
                    <a:lumMod val="50000"/>
                  </a:schemeClr>
                </a:solidFill>
              </a:rPr>
              <a:t>iWork</a:t>
            </a:r>
            <a:endParaRPr lang="ru-RU" alt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2627784" y="2996952"/>
            <a:ext cx="0" cy="720080"/>
          </a:xfrm>
          <a:prstGeom prst="straightConnector1">
            <a:avLst/>
          </a:prstGeom>
          <a:ln w="28575" cap="rnd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Группа 21"/>
          <p:cNvGrpSpPr/>
          <p:nvPr/>
        </p:nvGrpSpPr>
        <p:grpSpPr>
          <a:xfrm>
            <a:off x="3347864" y="4653136"/>
            <a:ext cx="1152128" cy="1584176"/>
            <a:chOff x="755576" y="4653136"/>
            <a:chExt cx="1152128" cy="1584176"/>
          </a:xfrm>
        </p:grpSpPr>
        <p:cxnSp>
          <p:nvCxnSpPr>
            <p:cNvPr id="25" name="Прямая со стрелкой 24"/>
            <p:cNvCxnSpPr>
              <a:stCxn id="26" idx="0"/>
            </p:cNvCxnSpPr>
            <p:nvPr/>
          </p:nvCxnSpPr>
          <p:spPr>
            <a:xfrm flipV="1">
              <a:off x="1331640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Овал 25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2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7" name="Группа 26"/>
          <p:cNvGrpSpPr/>
          <p:nvPr/>
        </p:nvGrpSpPr>
        <p:grpSpPr>
          <a:xfrm>
            <a:off x="755576" y="4653136"/>
            <a:ext cx="1152128" cy="1584176"/>
            <a:chOff x="7308304" y="4653136"/>
            <a:chExt cx="1152128" cy="1584176"/>
          </a:xfrm>
        </p:grpSpPr>
        <p:cxnSp>
          <p:nvCxnSpPr>
            <p:cNvPr id="29" name="Прямая со стрелкой 28"/>
            <p:cNvCxnSpPr>
              <a:stCxn id="30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Овал 29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j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255730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680925"/>
              </p:ext>
            </p:extLst>
          </p:nvPr>
        </p:nvGraphicFramePr>
        <p:xfrm>
          <a:off x="251520" y="2708920"/>
          <a:ext cx="2451100" cy="35491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1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 \/ \/</a:t>
                      </a:r>
                      <a:endParaRPr lang="ru-RU" sz="11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Иванов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Александр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Ковалёв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Алексей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Козлов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Артем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Новиков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Владислав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Иванов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Даниил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Ковалёв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Дмитрий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Козлов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Иван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Новиков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Илья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Иванов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Максим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Ковалёв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Михаил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Козлов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Никита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666805"/>
              </p:ext>
            </p:extLst>
          </p:nvPr>
        </p:nvGraphicFramePr>
        <p:xfrm>
          <a:off x="3347864" y="2708920"/>
          <a:ext cx="2451100" cy="35491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1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1100" b="1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 \/ \/</a:t>
                      </a:r>
                      <a:endParaRPr lang="ru-RU" sz="1100" b="1" kern="1200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 dirty="0">
                          <a:effectLst/>
                        </a:rPr>
                        <a:t>Иванов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>
                          <a:effectLst/>
                        </a:rPr>
                        <a:t>Александр</a:t>
                      </a:r>
                      <a:endParaRPr lang="ru-RU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>
                          <a:effectLst/>
                        </a:rPr>
                        <a:t>Иванов</a:t>
                      </a:r>
                      <a:endParaRPr lang="ru-RU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>
                          <a:effectLst/>
                        </a:rPr>
                        <a:t>Даниил</a:t>
                      </a:r>
                      <a:endParaRPr lang="ru-RU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>
                          <a:effectLst/>
                        </a:rPr>
                        <a:t>Иванов</a:t>
                      </a:r>
                      <a:endParaRPr lang="ru-RU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>
                          <a:effectLst/>
                        </a:rPr>
                        <a:t>Максим </a:t>
                      </a:r>
                      <a:endParaRPr lang="ru-RU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>
                          <a:effectLst/>
                        </a:rPr>
                        <a:t>Ковалёв</a:t>
                      </a:r>
                      <a:endParaRPr lang="ru-RU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>
                          <a:effectLst/>
                        </a:rPr>
                        <a:t>Алексей </a:t>
                      </a:r>
                      <a:endParaRPr lang="ru-RU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>
                          <a:effectLst/>
                        </a:rPr>
                        <a:t>Ковалёв</a:t>
                      </a:r>
                      <a:endParaRPr lang="ru-RU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>
                          <a:effectLst/>
                        </a:rPr>
                        <a:t>Дмитрий</a:t>
                      </a:r>
                      <a:endParaRPr lang="ru-RU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>
                          <a:effectLst/>
                        </a:rPr>
                        <a:t>Ковалёв</a:t>
                      </a:r>
                      <a:endParaRPr lang="ru-RU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>
                          <a:effectLst/>
                        </a:rPr>
                        <a:t>Михаил</a:t>
                      </a:r>
                      <a:endParaRPr lang="ru-RU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>
                          <a:effectLst/>
                        </a:rPr>
                        <a:t>Козлов</a:t>
                      </a:r>
                      <a:endParaRPr lang="ru-RU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>
                          <a:effectLst/>
                        </a:rPr>
                        <a:t>Артем </a:t>
                      </a:r>
                      <a:endParaRPr lang="ru-RU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>
                          <a:effectLst/>
                        </a:rPr>
                        <a:t>Козлов</a:t>
                      </a:r>
                      <a:endParaRPr lang="ru-RU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>
                          <a:effectLst/>
                        </a:rPr>
                        <a:t>Иван </a:t>
                      </a:r>
                      <a:endParaRPr lang="ru-RU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>
                          <a:effectLst/>
                        </a:rPr>
                        <a:t>Козлов</a:t>
                      </a:r>
                      <a:endParaRPr lang="ru-RU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>
                          <a:effectLst/>
                        </a:rPr>
                        <a:t>Никита</a:t>
                      </a:r>
                      <a:endParaRPr lang="ru-RU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>
                          <a:effectLst/>
                        </a:rPr>
                        <a:t>Новиков</a:t>
                      </a:r>
                      <a:endParaRPr lang="ru-RU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>
                          <a:effectLst/>
                        </a:rPr>
                        <a:t>Владислав</a:t>
                      </a:r>
                      <a:endParaRPr lang="ru-RU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>
                          <a:effectLst/>
                        </a:rPr>
                        <a:t>Новиков</a:t>
                      </a:r>
                      <a:endParaRPr lang="ru-RU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 dirty="0">
                          <a:effectLst/>
                        </a:rPr>
                        <a:t>Илья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151037"/>
              </p:ext>
            </p:extLst>
          </p:nvPr>
        </p:nvGraphicFramePr>
        <p:xfrm>
          <a:off x="6444208" y="2708920"/>
          <a:ext cx="2451100" cy="35491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1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1100" b="1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 \/ \/</a:t>
                      </a:r>
                      <a:endParaRPr lang="ru-RU" sz="1100" b="1" kern="1200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Иванов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Даниил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Иванов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Максим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Иванов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Александр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Ковалёв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Дмитрий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Ковалёв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Алексей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Ковалёв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Михаил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Козлов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Никита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Козлов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Иван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Козлов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Артем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Новиков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Илья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Новиков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Владислав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51520" y="227687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исходный массив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47864" y="2060848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отсортированный устойчивым методом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44208" y="2060848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отсортированный неустойчивым методом</a:t>
            </a: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b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51520" y="1268760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u="sng" dirty="0"/>
              <a:t>Устойчивая (стабильная) сортировка</a:t>
            </a:r>
            <a:r>
              <a:rPr lang="ru-RU" sz="2000" dirty="0"/>
              <a:t> — сортировка, которая не меняет относительный порядок сортируемых элементов, имеющих одинаковые ключи.</a:t>
            </a:r>
            <a:endParaRPr lang="ru-RU" altLang="ru-RU" sz="2000" dirty="0"/>
          </a:p>
        </p:txBody>
      </p:sp>
    </p:spTree>
    <p:extLst>
      <p:ext uri="{BB962C8B-B14F-4D97-AF65-F5344CB8AC3E}">
        <p14:creationId xmlns:p14="http://schemas.microsoft.com/office/powerpoint/2010/main" val="299033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вставкой : 3-й проход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016190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979712" y="2564904"/>
            <a:ext cx="1190625" cy="304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ru-RU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grpSp>
        <p:nvGrpSpPr>
          <p:cNvPr id="24" name="Группа 23"/>
          <p:cNvGrpSpPr/>
          <p:nvPr/>
        </p:nvGrpSpPr>
        <p:grpSpPr>
          <a:xfrm>
            <a:off x="4716016" y="4653136"/>
            <a:ext cx="1152128" cy="1584176"/>
            <a:chOff x="755576" y="4653136"/>
            <a:chExt cx="1152128" cy="1584176"/>
          </a:xfrm>
        </p:grpSpPr>
        <p:cxnSp>
          <p:nvCxnSpPr>
            <p:cNvPr id="12" name="Прямая со стрелкой 11"/>
            <p:cNvCxnSpPr>
              <a:stCxn id="13" idx="0"/>
            </p:cNvCxnSpPr>
            <p:nvPr/>
          </p:nvCxnSpPr>
          <p:spPr>
            <a:xfrm flipV="1">
              <a:off x="1331640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3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3347864" y="4653136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j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2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1907704" y="2204864"/>
            <a:ext cx="792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dirty="0">
                <a:solidFill>
                  <a:schemeClr val="bg1">
                    <a:lumMod val="50000"/>
                  </a:schemeClr>
                </a:solidFill>
              </a:rPr>
              <a:t>iWork</a:t>
            </a:r>
            <a:endParaRPr lang="ru-RU" alt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3203848" y="2708920"/>
            <a:ext cx="2088232" cy="1008112"/>
            <a:chOff x="3203848" y="2708920"/>
            <a:chExt cx="720080" cy="1008112"/>
          </a:xfrm>
        </p:grpSpPr>
        <p:cxnSp>
          <p:nvCxnSpPr>
            <p:cNvPr id="35" name="Прямая со стрелкой 34"/>
            <p:cNvCxnSpPr/>
            <p:nvPr/>
          </p:nvCxnSpPr>
          <p:spPr>
            <a:xfrm>
              <a:off x="3203848" y="2708920"/>
              <a:ext cx="720080" cy="0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>
              <a:off x="3923928" y="2708920"/>
              <a:ext cx="0" cy="1008112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  <p:sp>
        <p:nvSpPr>
          <p:cNvPr id="26" name="Полилиния 25"/>
          <p:cNvSpPr/>
          <p:nvPr/>
        </p:nvSpPr>
        <p:spPr>
          <a:xfrm>
            <a:off x="3923928" y="3284984"/>
            <a:ext cx="1224136" cy="421247"/>
          </a:xfrm>
          <a:custGeom>
            <a:avLst/>
            <a:gdLst>
              <a:gd name="connsiteX0" fmla="*/ 0 w 6421349"/>
              <a:gd name="connsiteY0" fmla="*/ 421247 h 421247"/>
              <a:gd name="connsiteX1" fmla="*/ 3256908 w 6421349"/>
              <a:gd name="connsiteY1" fmla="*/ 6 h 421247"/>
              <a:gd name="connsiteX2" fmla="*/ 6421349 w 6421349"/>
              <a:gd name="connsiteY2" fmla="*/ 410972 h 42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1349" h="421247">
                <a:moveTo>
                  <a:pt x="0" y="421247"/>
                </a:moveTo>
                <a:cubicBezTo>
                  <a:pt x="1093341" y="211482"/>
                  <a:pt x="2186683" y="1718"/>
                  <a:pt x="3256908" y="6"/>
                </a:cubicBezTo>
                <a:cubicBezTo>
                  <a:pt x="4327133" y="-1706"/>
                  <a:pt x="5763803" y="321929"/>
                  <a:pt x="6421349" y="410972"/>
                </a:cubicBezTo>
              </a:path>
            </a:pathLst>
          </a:custGeom>
          <a:noFill/>
          <a:ln w="28575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4572000" y="3789040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/>
            <a:r>
              <a:rPr lang="en-US" sz="2200" strike="sngStrike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ru-RU" sz="2200" strike="sngStrik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73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8" grpId="0"/>
      <p:bldP spid="26" grpId="0" animBg="1"/>
      <p:bldP spid="2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621527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вставкой : 3-й проход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329542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ru-RU" sz="2200" b="0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979712" y="2564904"/>
            <a:ext cx="1190625" cy="304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ru-RU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1907704" y="2204864"/>
            <a:ext cx="792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dirty="0">
                <a:solidFill>
                  <a:schemeClr val="bg1">
                    <a:lumMod val="50000"/>
                  </a:schemeClr>
                </a:solidFill>
              </a:rPr>
              <a:t>iWork</a:t>
            </a:r>
            <a:endParaRPr lang="ru-RU" alt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Полилиния 18"/>
          <p:cNvSpPr/>
          <p:nvPr/>
        </p:nvSpPr>
        <p:spPr>
          <a:xfrm>
            <a:off x="3923928" y="3284984"/>
            <a:ext cx="1224136" cy="421247"/>
          </a:xfrm>
          <a:custGeom>
            <a:avLst/>
            <a:gdLst>
              <a:gd name="connsiteX0" fmla="*/ 0 w 6421349"/>
              <a:gd name="connsiteY0" fmla="*/ 421247 h 421247"/>
              <a:gd name="connsiteX1" fmla="*/ 3256908 w 6421349"/>
              <a:gd name="connsiteY1" fmla="*/ 6 h 421247"/>
              <a:gd name="connsiteX2" fmla="*/ 6421349 w 6421349"/>
              <a:gd name="connsiteY2" fmla="*/ 410972 h 42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1349" h="421247">
                <a:moveTo>
                  <a:pt x="0" y="421247"/>
                </a:moveTo>
                <a:cubicBezTo>
                  <a:pt x="1093341" y="211482"/>
                  <a:pt x="2186683" y="1718"/>
                  <a:pt x="3256908" y="6"/>
                </a:cubicBezTo>
                <a:cubicBezTo>
                  <a:pt x="4327133" y="-1706"/>
                  <a:pt x="5763803" y="321929"/>
                  <a:pt x="6421349" y="410972"/>
                </a:cubicBezTo>
              </a:path>
            </a:pathLst>
          </a:custGeom>
          <a:noFill/>
          <a:ln w="28575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Группа 16"/>
          <p:cNvGrpSpPr/>
          <p:nvPr/>
        </p:nvGrpSpPr>
        <p:grpSpPr>
          <a:xfrm>
            <a:off x="4716016" y="4653136"/>
            <a:ext cx="1152128" cy="1584176"/>
            <a:chOff x="755576" y="4653136"/>
            <a:chExt cx="1152128" cy="1584176"/>
          </a:xfrm>
        </p:grpSpPr>
        <p:cxnSp>
          <p:nvCxnSpPr>
            <p:cNvPr id="18" name="Прямая со стрелкой 17"/>
            <p:cNvCxnSpPr>
              <a:stCxn id="22" idx="0"/>
            </p:cNvCxnSpPr>
            <p:nvPr/>
          </p:nvCxnSpPr>
          <p:spPr>
            <a:xfrm flipV="1">
              <a:off x="1331640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Овал 21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3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3347864" y="4653136"/>
            <a:ext cx="1152128" cy="1584176"/>
            <a:chOff x="7308304" y="4653136"/>
            <a:chExt cx="1152128" cy="1584176"/>
          </a:xfrm>
        </p:grpSpPr>
        <p:cxnSp>
          <p:nvCxnSpPr>
            <p:cNvPr id="26" name="Прямая со стрелкой 25"/>
            <p:cNvCxnSpPr>
              <a:stCxn id="27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Овал 26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j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2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13832897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621527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вставкой : 3-й проход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329542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ru-RU" sz="2200" b="0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979712" y="2564904"/>
            <a:ext cx="1190625" cy="304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ru-RU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1907704" y="2204864"/>
            <a:ext cx="792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dirty="0">
                <a:solidFill>
                  <a:schemeClr val="bg1">
                    <a:lumMod val="50000"/>
                  </a:schemeClr>
                </a:solidFill>
              </a:rPr>
              <a:t>iWork</a:t>
            </a:r>
            <a:endParaRPr lang="ru-RU" alt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Полилиния 18"/>
          <p:cNvSpPr/>
          <p:nvPr/>
        </p:nvSpPr>
        <p:spPr>
          <a:xfrm>
            <a:off x="2627784" y="3284984"/>
            <a:ext cx="1224136" cy="421247"/>
          </a:xfrm>
          <a:custGeom>
            <a:avLst/>
            <a:gdLst>
              <a:gd name="connsiteX0" fmla="*/ 0 w 6421349"/>
              <a:gd name="connsiteY0" fmla="*/ 421247 h 421247"/>
              <a:gd name="connsiteX1" fmla="*/ 3256908 w 6421349"/>
              <a:gd name="connsiteY1" fmla="*/ 6 h 421247"/>
              <a:gd name="connsiteX2" fmla="*/ 6421349 w 6421349"/>
              <a:gd name="connsiteY2" fmla="*/ 410972 h 42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1349" h="421247">
                <a:moveTo>
                  <a:pt x="0" y="421247"/>
                </a:moveTo>
                <a:cubicBezTo>
                  <a:pt x="1093341" y="211482"/>
                  <a:pt x="2186683" y="1718"/>
                  <a:pt x="3256908" y="6"/>
                </a:cubicBezTo>
                <a:cubicBezTo>
                  <a:pt x="4327133" y="-1706"/>
                  <a:pt x="5763803" y="321929"/>
                  <a:pt x="6421349" y="410972"/>
                </a:cubicBezTo>
              </a:path>
            </a:pathLst>
          </a:custGeom>
          <a:noFill/>
          <a:ln w="28575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Группа 16"/>
          <p:cNvGrpSpPr/>
          <p:nvPr/>
        </p:nvGrpSpPr>
        <p:grpSpPr>
          <a:xfrm>
            <a:off x="4716016" y="4653136"/>
            <a:ext cx="1152128" cy="1584176"/>
            <a:chOff x="755576" y="4653136"/>
            <a:chExt cx="1152128" cy="1584176"/>
          </a:xfrm>
        </p:grpSpPr>
        <p:cxnSp>
          <p:nvCxnSpPr>
            <p:cNvPr id="18" name="Прямая со стрелкой 17"/>
            <p:cNvCxnSpPr>
              <a:stCxn id="22" idx="0"/>
            </p:cNvCxnSpPr>
            <p:nvPr/>
          </p:nvCxnSpPr>
          <p:spPr>
            <a:xfrm flipV="1">
              <a:off x="1331640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Овал 21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3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2051720" y="4653136"/>
            <a:ext cx="1152128" cy="1584176"/>
            <a:chOff x="7308304" y="4653136"/>
            <a:chExt cx="1152128" cy="1584176"/>
          </a:xfrm>
        </p:grpSpPr>
        <p:cxnSp>
          <p:nvCxnSpPr>
            <p:cNvPr id="26" name="Прямая со стрелкой 25"/>
            <p:cNvCxnSpPr>
              <a:stCxn id="27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Овал 26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j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229841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621527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вставкой : 3-й проход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959861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200" b="0" strike="sng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ru-RU" sz="22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979712" y="2564904"/>
            <a:ext cx="1190625" cy="304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ru-RU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1907704" y="2204864"/>
            <a:ext cx="792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dirty="0">
                <a:solidFill>
                  <a:schemeClr val="bg1">
                    <a:lumMod val="50000"/>
                  </a:schemeClr>
                </a:solidFill>
              </a:rPr>
              <a:t>iWork</a:t>
            </a:r>
            <a:endParaRPr lang="ru-RU" alt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Полилиния 18"/>
          <p:cNvSpPr/>
          <p:nvPr/>
        </p:nvSpPr>
        <p:spPr>
          <a:xfrm>
            <a:off x="2627784" y="3284984"/>
            <a:ext cx="1224136" cy="421247"/>
          </a:xfrm>
          <a:custGeom>
            <a:avLst/>
            <a:gdLst>
              <a:gd name="connsiteX0" fmla="*/ 0 w 6421349"/>
              <a:gd name="connsiteY0" fmla="*/ 421247 h 421247"/>
              <a:gd name="connsiteX1" fmla="*/ 3256908 w 6421349"/>
              <a:gd name="connsiteY1" fmla="*/ 6 h 421247"/>
              <a:gd name="connsiteX2" fmla="*/ 6421349 w 6421349"/>
              <a:gd name="connsiteY2" fmla="*/ 410972 h 42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1349" h="421247">
                <a:moveTo>
                  <a:pt x="0" y="421247"/>
                </a:moveTo>
                <a:cubicBezTo>
                  <a:pt x="1093341" y="211482"/>
                  <a:pt x="2186683" y="1718"/>
                  <a:pt x="3256908" y="6"/>
                </a:cubicBezTo>
                <a:cubicBezTo>
                  <a:pt x="4327133" y="-1706"/>
                  <a:pt x="5763803" y="321929"/>
                  <a:pt x="6421349" y="410972"/>
                </a:cubicBezTo>
              </a:path>
            </a:pathLst>
          </a:custGeom>
          <a:noFill/>
          <a:ln w="28575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Группа 16"/>
          <p:cNvGrpSpPr/>
          <p:nvPr/>
        </p:nvGrpSpPr>
        <p:grpSpPr>
          <a:xfrm>
            <a:off x="4716016" y="4653136"/>
            <a:ext cx="1152128" cy="1584176"/>
            <a:chOff x="755576" y="4653136"/>
            <a:chExt cx="1152128" cy="1584176"/>
          </a:xfrm>
        </p:grpSpPr>
        <p:cxnSp>
          <p:nvCxnSpPr>
            <p:cNvPr id="18" name="Прямая со стрелкой 17"/>
            <p:cNvCxnSpPr>
              <a:stCxn id="22" idx="0"/>
            </p:cNvCxnSpPr>
            <p:nvPr/>
          </p:nvCxnSpPr>
          <p:spPr>
            <a:xfrm flipV="1">
              <a:off x="1331640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Овал 21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3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2051720" y="4653136"/>
            <a:ext cx="1152128" cy="1584176"/>
            <a:chOff x="7308304" y="4653136"/>
            <a:chExt cx="1152128" cy="1584176"/>
          </a:xfrm>
        </p:grpSpPr>
        <p:cxnSp>
          <p:nvCxnSpPr>
            <p:cNvPr id="26" name="Прямая со стрелкой 25"/>
            <p:cNvCxnSpPr>
              <a:stCxn id="27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Овал 26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j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33585630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621527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вставкой : 3-й проход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959861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200" b="0" strike="sng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ru-RU" sz="22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979712" y="2564904"/>
            <a:ext cx="1190625" cy="304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ru-RU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1907704" y="2204864"/>
            <a:ext cx="792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dirty="0">
                <a:solidFill>
                  <a:schemeClr val="bg1">
                    <a:lumMod val="50000"/>
                  </a:schemeClr>
                </a:solidFill>
              </a:rPr>
              <a:t>iWork</a:t>
            </a:r>
            <a:endParaRPr lang="ru-RU" alt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Полилиния 18"/>
          <p:cNvSpPr/>
          <p:nvPr/>
        </p:nvSpPr>
        <p:spPr>
          <a:xfrm>
            <a:off x="1331640" y="3284984"/>
            <a:ext cx="1224136" cy="421247"/>
          </a:xfrm>
          <a:custGeom>
            <a:avLst/>
            <a:gdLst>
              <a:gd name="connsiteX0" fmla="*/ 0 w 6421349"/>
              <a:gd name="connsiteY0" fmla="*/ 421247 h 421247"/>
              <a:gd name="connsiteX1" fmla="*/ 3256908 w 6421349"/>
              <a:gd name="connsiteY1" fmla="*/ 6 h 421247"/>
              <a:gd name="connsiteX2" fmla="*/ 6421349 w 6421349"/>
              <a:gd name="connsiteY2" fmla="*/ 410972 h 42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1349" h="421247">
                <a:moveTo>
                  <a:pt x="0" y="421247"/>
                </a:moveTo>
                <a:cubicBezTo>
                  <a:pt x="1093341" y="211482"/>
                  <a:pt x="2186683" y="1718"/>
                  <a:pt x="3256908" y="6"/>
                </a:cubicBezTo>
                <a:cubicBezTo>
                  <a:pt x="4327133" y="-1706"/>
                  <a:pt x="5763803" y="321929"/>
                  <a:pt x="6421349" y="410972"/>
                </a:cubicBezTo>
              </a:path>
            </a:pathLst>
          </a:custGeom>
          <a:noFill/>
          <a:ln w="28575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Группа 16"/>
          <p:cNvGrpSpPr/>
          <p:nvPr/>
        </p:nvGrpSpPr>
        <p:grpSpPr>
          <a:xfrm>
            <a:off x="4716016" y="4653136"/>
            <a:ext cx="1152128" cy="1584176"/>
            <a:chOff x="755576" y="4653136"/>
            <a:chExt cx="1152128" cy="1584176"/>
          </a:xfrm>
        </p:grpSpPr>
        <p:cxnSp>
          <p:nvCxnSpPr>
            <p:cNvPr id="18" name="Прямая со стрелкой 17"/>
            <p:cNvCxnSpPr>
              <a:stCxn id="22" idx="0"/>
            </p:cNvCxnSpPr>
            <p:nvPr/>
          </p:nvCxnSpPr>
          <p:spPr>
            <a:xfrm flipV="1">
              <a:off x="1331640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Овал 21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3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755576" y="4653136"/>
            <a:ext cx="1152128" cy="1584176"/>
            <a:chOff x="7308304" y="4653136"/>
            <a:chExt cx="1152128" cy="1584176"/>
          </a:xfrm>
        </p:grpSpPr>
        <p:cxnSp>
          <p:nvCxnSpPr>
            <p:cNvPr id="26" name="Прямая со стрелкой 25"/>
            <p:cNvCxnSpPr>
              <a:stCxn id="27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Овал 26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j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44817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621527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вставкой : 3-й проход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064225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200" b="0" strike="sng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22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ru-RU" sz="22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979712" y="2564904"/>
            <a:ext cx="1190625" cy="304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ru-RU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1907704" y="2204864"/>
            <a:ext cx="792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dirty="0">
                <a:solidFill>
                  <a:schemeClr val="bg1">
                    <a:lumMod val="50000"/>
                  </a:schemeClr>
                </a:solidFill>
              </a:rPr>
              <a:t>iWork</a:t>
            </a:r>
            <a:endParaRPr lang="ru-RU" alt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4716016" y="4653136"/>
            <a:ext cx="1152128" cy="1584176"/>
            <a:chOff x="755576" y="4653136"/>
            <a:chExt cx="1152128" cy="1584176"/>
          </a:xfrm>
        </p:grpSpPr>
        <p:cxnSp>
          <p:nvCxnSpPr>
            <p:cNvPr id="18" name="Прямая со стрелкой 17"/>
            <p:cNvCxnSpPr>
              <a:stCxn id="22" idx="0"/>
            </p:cNvCxnSpPr>
            <p:nvPr/>
          </p:nvCxnSpPr>
          <p:spPr>
            <a:xfrm flipV="1">
              <a:off x="1331640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Овал 21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3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755576" y="4653136"/>
            <a:ext cx="1152128" cy="1584176"/>
            <a:chOff x="7308304" y="4653136"/>
            <a:chExt cx="1152128" cy="1584176"/>
          </a:xfrm>
        </p:grpSpPr>
        <p:cxnSp>
          <p:nvCxnSpPr>
            <p:cNvPr id="26" name="Прямая со стрелкой 25"/>
            <p:cNvCxnSpPr>
              <a:stCxn id="27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Овал 26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j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  <p:sp>
        <p:nvSpPr>
          <p:cNvPr id="20" name="Полилиния 19"/>
          <p:cNvSpPr/>
          <p:nvPr/>
        </p:nvSpPr>
        <p:spPr>
          <a:xfrm>
            <a:off x="1331640" y="3284984"/>
            <a:ext cx="1224136" cy="421247"/>
          </a:xfrm>
          <a:custGeom>
            <a:avLst/>
            <a:gdLst>
              <a:gd name="connsiteX0" fmla="*/ 0 w 6421349"/>
              <a:gd name="connsiteY0" fmla="*/ 421247 h 421247"/>
              <a:gd name="connsiteX1" fmla="*/ 3256908 w 6421349"/>
              <a:gd name="connsiteY1" fmla="*/ 6 h 421247"/>
              <a:gd name="connsiteX2" fmla="*/ 6421349 w 6421349"/>
              <a:gd name="connsiteY2" fmla="*/ 410972 h 42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1349" h="421247">
                <a:moveTo>
                  <a:pt x="0" y="421247"/>
                </a:moveTo>
                <a:cubicBezTo>
                  <a:pt x="1093341" y="211482"/>
                  <a:pt x="2186683" y="1718"/>
                  <a:pt x="3256908" y="6"/>
                </a:cubicBezTo>
                <a:cubicBezTo>
                  <a:pt x="4327133" y="-1706"/>
                  <a:pt x="5763803" y="321929"/>
                  <a:pt x="6421349" y="410972"/>
                </a:cubicBezTo>
              </a:path>
            </a:pathLst>
          </a:custGeom>
          <a:noFill/>
          <a:ln w="28575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8239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вставкой : 3-й проход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812946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979712" y="2564904"/>
            <a:ext cx="1190625" cy="304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ru-RU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1907704" y="2204864"/>
            <a:ext cx="792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dirty="0">
                <a:solidFill>
                  <a:schemeClr val="bg1">
                    <a:lumMod val="50000"/>
                  </a:schemeClr>
                </a:solidFill>
              </a:rPr>
              <a:t>iWork</a:t>
            </a:r>
            <a:endParaRPr lang="ru-RU" alt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4716016" y="4653136"/>
            <a:ext cx="1152128" cy="1584176"/>
            <a:chOff x="755576" y="4653136"/>
            <a:chExt cx="1152128" cy="1584176"/>
          </a:xfrm>
        </p:grpSpPr>
        <p:cxnSp>
          <p:nvCxnSpPr>
            <p:cNvPr id="18" name="Прямая со стрелкой 17"/>
            <p:cNvCxnSpPr>
              <a:stCxn id="19" idx="0"/>
            </p:cNvCxnSpPr>
            <p:nvPr/>
          </p:nvCxnSpPr>
          <p:spPr>
            <a:xfrm flipV="1">
              <a:off x="1331640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Овал 18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3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755576" y="4653136"/>
            <a:ext cx="1152128" cy="1584176"/>
            <a:chOff x="7308304" y="4653136"/>
            <a:chExt cx="1152128" cy="1584176"/>
          </a:xfrm>
        </p:grpSpPr>
        <p:cxnSp>
          <p:nvCxnSpPr>
            <p:cNvPr id="21" name="Прямая со стрелкой 20"/>
            <p:cNvCxnSpPr>
              <a:stCxn id="23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Овал 22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j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1331640" y="2708920"/>
            <a:ext cx="648072" cy="1008112"/>
            <a:chOff x="1331640" y="2708920"/>
            <a:chExt cx="648072" cy="1008112"/>
          </a:xfrm>
        </p:grpSpPr>
        <p:cxnSp>
          <p:nvCxnSpPr>
            <p:cNvPr id="31" name="Прямая со стрелкой 30"/>
            <p:cNvCxnSpPr/>
            <p:nvPr/>
          </p:nvCxnSpPr>
          <p:spPr>
            <a:xfrm>
              <a:off x="1331640" y="2708920"/>
              <a:ext cx="0" cy="1008112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 flipH="1" flipV="1">
              <a:off x="1331640" y="2708920"/>
              <a:ext cx="648072" cy="8384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19356579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1844824"/>
            <a:ext cx="8640960" cy="4468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iWork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первый не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отсортированный элемент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iWork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+ 1]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сдвиг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+ 1]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iWork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вставка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1268760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/>
              <a:t>Оптимизированная программа сортировки вставкой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051720" y="2420888"/>
            <a:ext cx="792088" cy="50405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403648" y="3501008"/>
            <a:ext cx="2088232" cy="28803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979712" y="4509120"/>
            <a:ext cx="3024336" cy="28803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475656" y="4941168"/>
            <a:ext cx="2664296" cy="343351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01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203848" y="5373216"/>
                <a:ext cx="24732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+2 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5373216"/>
                <a:ext cx="2473241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Вычислительная сложность</a:t>
            </a:r>
            <a:b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сортировки вставкой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1340768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/>
              <a:t>Сортировка вставкой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1844824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Число сравнений зависит от начального порядка ключей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395536" y="2348880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Число сравнений на </a:t>
            </a:r>
            <a:r>
              <a:rPr lang="ru-RU" sz="2400" dirty="0">
                <a:cs typeface="Times New Roman" pitchFamily="18" charset="0"/>
              </a:rPr>
              <a:t>первом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 проходе: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508104" y="2708920"/>
            <a:ext cx="1311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defRPr/>
            </a:pPr>
            <a:r>
              <a:rPr lang="ru-RU" sz="2400" dirty="0">
                <a:cs typeface="Times New Roman" pitchFamily="18" charset="0"/>
              </a:rPr>
              <a:t>от 1 до 2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395536" y="2708920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Число сравнений на </a:t>
            </a:r>
            <a:r>
              <a:rPr lang="ru-RU" sz="2400" dirty="0">
                <a:cs typeface="Times New Roman" pitchFamily="18" charset="0"/>
              </a:rPr>
              <a:t>втором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 проходе: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395536" y="3429000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Число сравнений на </a:t>
            </a:r>
            <a:r>
              <a:rPr lang="ru-RU" sz="2400" dirty="0">
                <a:cs typeface="Times New Roman" pitchFamily="18" charset="0"/>
              </a:rPr>
              <a:t>последнем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 проходе: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467544" y="3068960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…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508104" y="2348880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defRPr/>
            </a:pPr>
            <a:r>
              <a:rPr lang="ru-RU" sz="2400" dirty="0">
                <a:cs typeface="Times New Roman" pitchFamily="18" charset="0"/>
              </a:rPr>
              <a:t>1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79512" y="5373216"/>
            <a:ext cx="292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prstClr val="black">
                    <a:lumMod val="50000"/>
                    <a:lumOff val="50000"/>
                  </a:prstClr>
                </a:solidFill>
                <a:cs typeface="Times New Roman" pitchFamily="18" charset="0"/>
              </a:rPr>
              <a:t>Всего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cs typeface="Times New Roman" pitchFamily="18" charset="0"/>
              </a:rPr>
              <a:t> </a:t>
            </a:r>
            <a:r>
              <a:rPr lang="ru-RU" sz="2400" dirty="0">
                <a:cs typeface="Times New Roman" pitchFamily="18" charset="0"/>
              </a:rPr>
              <a:t>перемещений</a:t>
            </a:r>
            <a:r>
              <a:rPr lang="ru-RU" sz="2400" dirty="0">
                <a:solidFill>
                  <a:prstClr val="black">
                    <a:lumMod val="50000"/>
                    <a:lumOff val="50000"/>
                  </a:prstClr>
                </a:solidFill>
                <a:cs typeface="Times New Roman" pitchFamily="18" charset="0"/>
              </a:rPr>
              <a:t>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179512" y="3933056"/>
                <a:ext cx="8856984" cy="8577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>
                  <a:defRPr/>
                </a:pPr>
                <a:r>
                  <a:rPr lang="ru-RU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Всего</a:t>
                </a:r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 </a:t>
                </a:r>
                <a:r>
                  <a:rPr lang="ru-RU" sz="2400" dirty="0">
                    <a:cs typeface="Times New Roman" pitchFamily="18" charset="0"/>
                  </a:rPr>
                  <a:t>сравнений</a:t>
                </a:r>
                <a:r>
                  <a:rPr lang="en-US" sz="2400" dirty="0">
                    <a:cs typeface="Times New Roman" pitchFamily="18" charset="0"/>
                  </a:rPr>
                  <a:t>(C)</a:t>
                </a:r>
                <a:r>
                  <a:rPr lang="ru-RU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: </a:t>
                </a:r>
                <a:r>
                  <a:rPr lang="ru-RU" sz="2400" dirty="0">
                    <a:cs typeface="Times New Roman" pitchFamily="18" charset="0"/>
                  </a:rPr>
                  <a:t>от </a:t>
                </a:r>
                <a:r>
                  <a:rPr lang="en-US" sz="2400" dirty="0">
                    <a:cs typeface="Times New Roman" pitchFamily="18" charset="0"/>
                  </a:rPr>
                  <a:t>N-1</a:t>
                </a:r>
                <a:r>
                  <a:rPr lang="ru-RU" sz="2400" dirty="0">
                    <a:cs typeface="Times New Roman" pitchFamily="18" charset="0"/>
                  </a:rPr>
                  <a:t> до</a:t>
                </a:r>
                <a:r>
                  <a:rPr lang="en-US" sz="24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ru-RU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933056"/>
                <a:ext cx="8856984" cy="857799"/>
              </a:xfrm>
              <a:prstGeom prst="rect">
                <a:avLst/>
              </a:prstGeom>
              <a:blipFill rotWithShape="0">
                <a:blip r:embed="rId4"/>
                <a:stretch>
                  <a:fillRect l="-1032" b="-7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Прямоугольник 30"/>
          <p:cNvSpPr/>
          <p:nvPr/>
        </p:nvSpPr>
        <p:spPr>
          <a:xfrm>
            <a:off x="5868144" y="3429000"/>
            <a:ext cx="17423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defRPr/>
            </a:pPr>
            <a:r>
              <a:rPr lang="ru-RU" sz="2400" dirty="0">
                <a:cs typeface="Times New Roman" pitchFamily="18" charset="0"/>
              </a:rPr>
              <a:t>от 1 до </a:t>
            </a:r>
            <a:r>
              <a:rPr lang="en-US" sz="2400" dirty="0">
                <a:cs typeface="Times New Roman" pitchFamily="18" charset="0"/>
              </a:rPr>
              <a:t>N </a:t>
            </a:r>
            <a:r>
              <a:rPr lang="ru-RU" sz="2400" dirty="0">
                <a:cs typeface="Times New Roman" pitchFamily="18" charset="0"/>
              </a:rPr>
              <a:t>- 1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5148064" y="3933056"/>
                <a:ext cx="3185039" cy="8577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2400" dirty="0">
                    <a:solidFill>
                      <a:prstClr val="black"/>
                    </a:solidFill>
                    <a:cs typeface="Times New Roman" pitchFamily="18" charset="0"/>
                  </a:rPr>
                  <a:t>, в среднем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ru-RU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𝑁</m:t>
                        </m:r>
                        <m:r>
                          <a:rPr lang="en-US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−2</m:t>
                        </m:r>
                      </m:num>
                      <m:den>
                        <m:r>
                          <a:rPr lang="ru-RU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3933056"/>
                <a:ext cx="3185039" cy="857799"/>
              </a:xfrm>
              <a:prstGeom prst="rect">
                <a:avLst/>
              </a:prstGeom>
              <a:blipFill rotWithShape="0">
                <a:blip r:embed="rId5"/>
                <a:stretch>
                  <a:fillRect l="-2868" b="-7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529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8" grpId="0"/>
      <p:bldP spid="14" grpId="0"/>
      <p:bldP spid="9" grpId="0"/>
      <p:bldP spid="17" grpId="0"/>
      <p:bldP spid="23" grpId="0"/>
      <p:bldP spid="24" grpId="0"/>
      <p:bldP spid="25" grpId="0"/>
      <p:bldP spid="10" grpId="0"/>
      <p:bldP spid="29" grpId="0"/>
      <p:bldP spid="31" grpId="0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Алгоритм сортировки обменом (метод «пузырька»)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2564904"/>
            <a:ext cx="86409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u-RU" sz="2400" dirty="0"/>
              <a:t>1. </a:t>
            </a:r>
            <a:r>
              <a:rPr lang="ru-RU" altLang="ru-RU" sz="2400" dirty="0"/>
              <a:t>Для всех</a:t>
            </a:r>
            <a:r>
              <a:rPr lang="ru-RU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 </a:t>
            </a:r>
            <a:r>
              <a:rPr lang="ru-RU" altLang="ru-RU" sz="2400" dirty="0">
                <a:solidFill>
                  <a:prstClr val="black"/>
                </a:solidFill>
              </a:rPr>
              <a:t>от</a:t>
            </a:r>
            <a:r>
              <a:rPr lang="ru-RU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altLang="ru-RU" sz="2400" dirty="0">
                <a:solidFill>
                  <a:prstClr val="black"/>
                </a:solidFill>
              </a:rPr>
              <a:t>до</a:t>
            </a:r>
            <a:r>
              <a:rPr lang="ru-RU" alt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ru-RU" altLang="ru-RU" sz="2400" dirty="0"/>
              <a:t>выполнять:</a:t>
            </a:r>
          </a:p>
          <a:p>
            <a:pPr marL="265113">
              <a:spcBef>
                <a:spcPts val="1200"/>
              </a:spcBef>
            </a:pPr>
            <a:r>
              <a:rPr lang="ru-RU" altLang="ru-RU" sz="2400" dirty="0"/>
              <a:t>1.1. Для всех</a:t>
            </a:r>
            <a:r>
              <a:rPr lang="ru-RU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</a:t>
            </a:r>
            <a:r>
              <a:rPr lang="ru-RU" altLang="ru-RU" sz="2400" dirty="0">
                <a:solidFill>
                  <a:prstClr val="black"/>
                </a:solidFill>
              </a:rPr>
              <a:t>от</a:t>
            </a:r>
            <a:r>
              <a:rPr lang="ru-RU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ru-RU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altLang="ru-RU" sz="2400" dirty="0">
                <a:solidFill>
                  <a:prstClr val="black"/>
                </a:solidFill>
              </a:rPr>
              <a:t>до</a:t>
            </a:r>
            <a:r>
              <a:rPr lang="ru-RU" alt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altLang="ru-RU" sz="2400" dirty="0">
                <a:highlight>
                  <a:srgbClr val="FFFFFF"/>
                </a:highlight>
                <a:latin typeface="Consolas" panose="020B0609020204030204" pitchFamily="49" charset="0"/>
              </a:rPr>
              <a:t>-1</a:t>
            </a:r>
            <a:r>
              <a:rPr lang="ru-RU" alt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/>
              <a:t>выполнять:</a:t>
            </a:r>
            <a:endParaRPr lang="en-US" altLang="ru-RU" sz="2400" dirty="0"/>
          </a:p>
          <a:p>
            <a:pPr marL="1255713" indent="-715963">
              <a:spcBef>
                <a:spcPts val="1200"/>
              </a:spcBef>
            </a:pPr>
            <a:r>
              <a:rPr lang="en-US" altLang="ru-RU" sz="2400" dirty="0"/>
              <a:t>1.1.1</a:t>
            </a:r>
            <a:r>
              <a:rPr lang="ru-RU" altLang="ru-RU" sz="2400" dirty="0"/>
              <a:t> Сравнить </a:t>
            </a:r>
            <a:r>
              <a:rPr lang="en-US" altLang="ru-RU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ru-RU" altLang="ru-RU" sz="2400" dirty="0" err="1"/>
              <a:t>ый</a:t>
            </a:r>
            <a:r>
              <a:rPr lang="ru-RU" altLang="ru-RU" sz="2400" dirty="0"/>
              <a:t> и </a:t>
            </a:r>
            <a:r>
              <a:rPr lang="en-US" altLang="ru-RU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+1</a:t>
            </a:r>
            <a:r>
              <a:rPr lang="en-US" altLang="ru-RU" sz="2400" dirty="0"/>
              <a:t>-</a:t>
            </a:r>
            <a:r>
              <a:rPr lang="ru-RU" altLang="ru-RU" sz="2400" dirty="0" err="1"/>
              <a:t>ый</a:t>
            </a:r>
            <a:r>
              <a:rPr lang="ru-RU" altLang="ru-RU" sz="2400" dirty="0"/>
              <a:t> элементы и если их взаиморасположение не соответствует заданному условию упорядоченности, то менять их местами.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26259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51520" y="2636912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Поиск в упорядоченном массиве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0" y="2636912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Бинарный поиск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323528" y="1628800"/>
            <a:ext cx="8496944" cy="373620"/>
          </a:xfrm>
          <a:prstGeom prst="rect">
            <a:avLst/>
          </a:prstGeom>
        </p:spPr>
        <p:txBody>
          <a:bodyPr wrap="square" lIns="36000" tIns="36000" rIns="36000" bIns="36000" anchor="ctr">
            <a:noAutofit/>
          </a:bodyPr>
          <a:lstStyle/>
          <a:p>
            <a:pPr algn="ctr"/>
            <a:r>
              <a:rPr lang="ru-RU" sz="2000" dirty="0"/>
              <a:t>12    11    16     6    20     1     9    18    13     4    10    17     3     8     7    14     2     5    15</a:t>
            </a:r>
          </a:p>
        </p:txBody>
      </p:sp>
      <p:sp>
        <p:nvSpPr>
          <p:cNvPr id="17" name="Овал 16"/>
          <p:cNvSpPr/>
          <p:nvPr/>
        </p:nvSpPr>
        <p:spPr>
          <a:xfrm>
            <a:off x="3923928" y="1556792"/>
            <a:ext cx="504056" cy="504056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251520" y="3356992"/>
            <a:ext cx="864096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sz="2000" dirty="0"/>
              <a:t> 1     2     3     4     5     6     7     8     9    10    11    12    13    14    15    16    17    18    19</a:t>
            </a:r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4283968" y="3068960"/>
            <a:ext cx="0" cy="36004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251520" y="4005064"/>
            <a:ext cx="864096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sz="2000" dirty="0">
                <a:solidFill>
                  <a:schemeClr val="bg1">
                    <a:lumMod val="85000"/>
                  </a:schemeClr>
                </a:solidFill>
              </a:rPr>
              <a:t> 1     2     3     4     5     6     7     8     9    10    </a:t>
            </a:r>
            <a:r>
              <a:rPr lang="ru-RU" sz="2000" dirty="0"/>
              <a:t>11    12    13    14    15    16    17    18    19</a:t>
            </a:r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6660232" y="3789040"/>
            <a:ext cx="0" cy="36004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251520" y="4653136"/>
            <a:ext cx="864096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>
                    <a:lumMod val="85000"/>
                  </a:schemeClr>
                </a:solidFill>
              </a:rPr>
              <a:t>1     2     3     4     5     6     7     8     9    10    </a:t>
            </a:r>
            <a:r>
              <a:rPr lang="ru-RU" sz="2000" dirty="0"/>
              <a:t>11    12    13    14    </a:t>
            </a:r>
            <a:r>
              <a:rPr lang="ru-RU" sz="2000" dirty="0">
                <a:solidFill>
                  <a:schemeClr val="bg1">
                    <a:lumMod val="85000"/>
                  </a:schemeClr>
                </a:solidFill>
              </a:rPr>
              <a:t>15    16    17    18    19</a:t>
            </a:r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5220072" y="4437112"/>
            <a:ext cx="0" cy="36004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251520" y="5301208"/>
            <a:ext cx="864096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sz="2000" dirty="0">
                <a:solidFill>
                  <a:schemeClr val="bg1">
                    <a:lumMod val="85000"/>
                  </a:schemeClr>
                </a:solidFill>
              </a:rPr>
              <a:t> 1     2     3     4     5     6     7     8     9    10    11    12    </a:t>
            </a:r>
            <a:r>
              <a:rPr lang="ru-RU" sz="2000" dirty="0"/>
              <a:t>13    14    </a:t>
            </a:r>
            <a:r>
              <a:rPr lang="ru-RU" sz="2000" dirty="0">
                <a:solidFill>
                  <a:schemeClr val="bg1">
                    <a:lumMod val="85000"/>
                  </a:schemeClr>
                </a:solidFill>
              </a:rPr>
              <a:t>15    16    17    18    19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1520" y="1052736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Поиск в неупорядоченном массиве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60032" y="1052736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: </a:t>
            </a:r>
            <a:r>
              <a:rPr lang="ru-RU" sz="2400" dirty="0"/>
              <a:t>только полный перебор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1520" y="206084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Требуется от 1 до </a:t>
            </a:r>
            <a:r>
              <a:rPr lang="en-US" sz="2400" dirty="0"/>
              <a:t>N </a:t>
            </a:r>
            <a:r>
              <a:rPr lang="ru-RU" sz="2400" dirty="0"/>
              <a:t>операций сравнения, в среднем </a:t>
            </a:r>
            <a:r>
              <a:rPr lang="en-US" sz="2400" dirty="0"/>
              <a:t>N / 2</a:t>
            </a:r>
            <a:endParaRPr lang="ru-RU" sz="2400" dirty="0"/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6228184" y="5085184"/>
            <a:ext cx="0" cy="36004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5436096" y="5733256"/>
            <a:ext cx="576064" cy="576064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251520" y="5877272"/>
            <a:ext cx="864096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sz="2000" dirty="0">
                <a:solidFill>
                  <a:schemeClr val="bg1">
                    <a:lumMod val="85000"/>
                  </a:schemeClr>
                </a:solidFill>
              </a:rPr>
              <a:t> 1     2     3     4     5     6     7     8     9    10    11    12    </a:t>
            </a:r>
            <a:r>
              <a:rPr lang="ru-RU" sz="2000" dirty="0"/>
              <a:t>13    </a:t>
            </a:r>
            <a:r>
              <a:rPr lang="ru-RU" sz="2000" dirty="0">
                <a:solidFill>
                  <a:schemeClr val="bg1">
                    <a:lumMod val="85000"/>
                  </a:schemeClr>
                </a:solidFill>
              </a:rPr>
              <a:t>14    15    16    17    18    19</a:t>
            </a:r>
          </a:p>
        </p:txBody>
      </p:sp>
      <p:cxnSp>
        <p:nvCxnSpPr>
          <p:cNvPr id="32" name="Прямая со стрелкой 31"/>
          <p:cNvCxnSpPr/>
          <p:nvPr/>
        </p:nvCxnSpPr>
        <p:spPr>
          <a:xfrm>
            <a:off x="5724128" y="5661248"/>
            <a:ext cx="0" cy="36004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55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5" grpId="0"/>
      <p:bldP spid="17" grpId="0" animBg="1"/>
      <p:bldP spid="18" grpId="0"/>
      <p:bldP spid="21" grpId="0"/>
      <p:bldP spid="23" grpId="0"/>
      <p:bldP spid="25" grpId="0"/>
      <p:bldP spid="28" grpId="0"/>
      <p:bldP spid="29" grpId="0"/>
      <p:bldP spid="35" grpId="0" animBg="1"/>
      <p:bldP spid="3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обменом : 1-й проход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539910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" name="Группа 22"/>
          <p:cNvGrpSpPr/>
          <p:nvPr/>
        </p:nvGrpSpPr>
        <p:grpSpPr>
          <a:xfrm>
            <a:off x="755576" y="4653136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0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Полилиния 18"/>
          <p:cNvSpPr/>
          <p:nvPr/>
        </p:nvSpPr>
        <p:spPr>
          <a:xfrm>
            <a:off x="1331640" y="3284984"/>
            <a:ext cx="1224136" cy="421247"/>
          </a:xfrm>
          <a:custGeom>
            <a:avLst/>
            <a:gdLst>
              <a:gd name="connsiteX0" fmla="*/ 0 w 6421349"/>
              <a:gd name="connsiteY0" fmla="*/ 421247 h 421247"/>
              <a:gd name="connsiteX1" fmla="*/ 3256908 w 6421349"/>
              <a:gd name="connsiteY1" fmla="*/ 6 h 421247"/>
              <a:gd name="connsiteX2" fmla="*/ 6421349 w 6421349"/>
              <a:gd name="connsiteY2" fmla="*/ 410972 h 42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1349" h="421247">
                <a:moveTo>
                  <a:pt x="0" y="421247"/>
                </a:moveTo>
                <a:cubicBezTo>
                  <a:pt x="1093341" y="211482"/>
                  <a:pt x="2186683" y="1718"/>
                  <a:pt x="3256908" y="6"/>
                </a:cubicBezTo>
                <a:cubicBezTo>
                  <a:pt x="4327133" y="-1706"/>
                  <a:pt x="5763803" y="321929"/>
                  <a:pt x="6421349" y="410972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Группа 16"/>
          <p:cNvGrpSpPr/>
          <p:nvPr/>
        </p:nvGrpSpPr>
        <p:grpSpPr>
          <a:xfrm>
            <a:off x="2051716" y="4653136"/>
            <a:ext cx="1296143" cy="1584176"/>
            <a:chOff x="7308306" y="4653136"/>
            <a:chExt cx="1036915" cy="1584176"/>
          </a:xfrm>
        </p:grpSpPr>
        <p:cxnSp>
          <p:nvCxnSpPr>
            <p:cNvPr id="18" name="Прямая со стрелкой 17"/>
            <p:cNvCxnSpPr>
              <a:stCxn id="22" idx="0"/>
            </p:cNvCxnSpPr>
            <p:nvPr/>
          </p:nvCxnSpPr>
          <p:spPr>
            <a:xfrm flipH="1" flipV="1">
              <a:off x="7826764" y="4653136"/>
              <a:ext cx="3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Овал 21"/>
            <p:cNvSpPr/>
            <p:nvPr/>
          </p:nvSpPr>
          <p:spPr>
            <a:xfrm>
              <a:off x="7308306" y="5157192"/>
              <a:ext cx="1036915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chemeClr val="tx1"/>
                  </a:solidFill>
                  <a:highlight>
                    <a:srgbClr val="FFFFFF"/>
                  </a:highlight>
                </a:rPr>
                <a:t>+1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=1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414103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6" name="Группа 25"/>
          <p:cNvGrpSpPr/>
          <p:nvPr/>
        </p:nvGrpSpPr>
        <p:grpSpPr>
          <a:xfrm>
            <a:off x="7308304" y="2060848"/>
            <a:ext cx="1152128" cy="1656184"/>
            <a:chOff x="7308304" y="2060848"/>
            <a:chExt cx="1152128" cy="1656184"/>
          </a:xfrm>
        </p:grpSpPr>
        <p:cxnSp>
          <p:nvCxnSpPr>
            <p:cNvPr id="27" name="Прямая со стрелкой 26"/>
            <p:cNvCxnSpPr>
              <a:stCxn id="29" idx="4"/>
            </p:cNvCxnSpPr>
            <p:nvPr/>
          </p:nvCxnSpPr>
          <p:spPr>
            <a:xfrm>
              <a:off x="7884368" y="3140968"/>
              <a:ext cx="0" cy="57606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Овал 28"/>
            <p:cNvSpPr/>
            <p:nvPr/>
          </p:nvSpPr>
          <p:spPr>
            <a:xfrm>
              <a:off x="7308304" y="2060848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k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5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274226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986052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711670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обменом : 1-й проход</a:t>
            </a:r>
          </a:p>
        </p:txBody>
      </p:sp>
      <p:grpSp>
        <p:nvGrpSpPr>
          <p:cNvPr id="23" name="Группа 22"/>
          <p:cNvGrpSpPr/>
          <p:nvPr/>
        </p:nvGrpSpPr>
        <p:grpSpPr>
          <a:xfrm>
            <a:off x="1979712" y="4653136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1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Полилиния 18"/>
          <p:cNvSpPr/>
          <p:nvPr/>
        </p:nvSpPr>
        <p:spPr>
          <a:xfrm>
            <a:off x="2699792" y="3284984"/>
            <a:ext cx="1224136" cy="421247"/>
          </a:xfrm>
          <a:custGeom>
            <a:avLst/>
            <a:gdLst>
              <a:gd name="connsiteX0" fmla="*/ 0 w 6421349"/>
              <a:gd name="connsiteY0" fmla="*/ 421247 h 421247"/>
              <a:gd name="connsiteX1" fmla="*/ 3256908 w 6421349"/>
              <a:gd name="connsiteY1" fmla="*/ 6 h 421247"/>
              <a:gd name="connsiteX2" fmla="*/ 6421349 w 6421349"/>
              <a:gd name="connsiteY2" fmla="*/ 410972 h 42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1349" h="421247">
                <a:moveTo>
                  <a:pt x="0" y="421247"/>
                </a:moveTo>
                <a:cubicBezTo>
                  <a:pt x="1093341" y="211482"/>
                  <a:pt x="2186683" y="1718"/>
                  <a:pt x="3256908" y="6"/>
                </a:cubicBezTo>
                <a:cubicBezTo>
                  <a:pt x="4327133" y="-1706"/>
                  <a:pt x="5763803" y="321929"/>
                  <a:pt x="6421349" y="410972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Группа 16"/>
          <p:cNvGrpSpPr/>
          <p:nvPr/>
        </p:nvGrpSpPr>
        <p:grpSpPr>
          <a:xfrm>
            <a:off x="3275856" y="4653136"/>
            <a:ext cx="1296143" cy="1584176"/>
            <a:chOff x="7308306" y="4653136"/>
            <a:chExt cx="1036915" cy="1584176"/>
          </a:xfrm>
        </p:grpSpPr>
        <p:cxnSp>
          <p:nvCxnSpPr>
            <p:cNvPr id="18" name="Прямая со стрелкой 17"/>
            <p:cNvCxnSpPr>
              <a:stCxn id="22" idx="0"/>
            </p:cNvCxnSpPr>
            <p:nvPr/>
          </p:nvCxnSpPr>
          <p:spPr>
            <a:xfrm flipH="1" flipV="1">
              <a:off x="7826764" y="4653136"/>
              <a:ext cx="3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Овал 21"/>
            <p:cNvSpPr/>
            <p:nvPr/>
          </p:nvSpPr>
          <p:spPr>
            <a:xfrm>
              <a:off x="7308306" y="5157192"/>
              <a:ext cx="1036915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chemeClr val="tx1"/>
                  </a:solidFill>
                  <a:highlight>
                    <a:srgbClr val="FFFFFF"/>
                  </a:highlight>
                </a:rPr>
                <a:t>+1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=2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7308304" y="2060848"/>
            <a:ext cx="1152128" cy="1656184"/>
            <a:chOff x="7308304" y="2060848"/>
            <a:chExt cx="1152128" cy="1656184"/>
          </a:xfrm>
        </p:grpSpPr>
        <p:cxnSp>
          <p:nvCxnSpPr>
            <p:cNvPr id="27" name="Прямая со стрелкой 26"/>
            <p:cNvCxnSpPr>
              <a:stCxn id="28" idx="4"/>
            </p:cNvCxnSpPr>
            <p:nvPr/>
          </p:nvCxnSpPr>
          <p:spPr>
            <a:xfrm>
              <a:off x="7884368" y="3140968"/>
              <a:ext cx="0" cy="57606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Овал 27"/>
            <p:cNvSpPr/>
            <p:nvPr/>
          </p:nvSpPr>
          <p:spPr>
            <a:xfrm>
              <a:off x="7308304" y="2060848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k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5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131932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930236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400172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обменом : 1-й проход</a:t>
            </a:r>
          </a:p>
        </p:txBody>
      </p:sp>
      <p:grpSp>
        <p:nvGrpSpPr>
          <p:cNvPr id="23" name="Группа 22"/>
          <p:cNvGrpSpPr/>
          <p:nvPr/>
        </p:nvGrpSpPr>
        <p:grpSpPr>
          <a:xfrm>
            <a:off x="3347864" y="4653136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2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Полилиния 18"/>
          <p:cNvSpPr/>
          <p:nvPr/>
        </p:nvSpPr>
        <p:spPr>
          <a:xfrm>
            <a:off x="4067944" y="3284984"/>
            <a:ext cx="1224136" cy="421247"/>
          </a:xfrm>
          <a:custGeom>
            <a:avLst/>
            <a:gdLst>
              <a:gd name="connsiteX0" fmla="*/ 0 w 6421349"/>
              <a:gd name="connsiteY0" fmla="*/ 421247 h 421247"/>
              <a:gd name="connsiteX1" fmla="*/ 3256908 w 6421349"/>
              <a:gd name="connsiteY1" fmla="*/ 6 h 421247"/>
              <a:gd name="connsiteX2" fmla="*/ 6421349 w 6421349"/>
              <a:gd name="connsiteY2" fmla="*/ 410972 h 42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1349" h="421247">
                <a:moveTo>
                  <a:pt x="0" y="421247"/>
                </a:moveTo>
                <a:cubicBezTo>
                  <a:pt x="1093341" y="211482"/>
                  <a:pt x="2186683" y="1718"/>
                  <a:pt x="3256908" y="6"/>
                </a:cubicBezTo>
                <a:cubicBezTo>
                  <a:pt x="4327133" y="-1706"/>
                  <a:pt x="5763803" y="321929"/>
                  <a:pt x="6421349" y="410972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Группа 16"/>
          <p:cNvGrpSpPr/>
          <p:nvPr/>
        </p:nvGrpSpPr>
        <p:grpSpPr>
          <a:xfrm>
            <a:off x="4644008" y="4653136"/>
            <a:ext cx="1296143" cy="1584176"/>
            <a:chOff x="7308306" y="4653136"/>
            <a:chExt cx="1036915" cy="1584176"/>
          </a:xfrm>
        </p:grpSpPr>
        <p:cxnSp>
          <p:nvCxnSpPr>
            <p:cNvPr id="18" name="Прямая со стрелкой 17"/>
            <p:cNvCxnSpPr>
              <a:stCxn id="22" idx="0"/>
            </p:cNvCxnSpPr>
            <p:nvPr/>
          </p:nvCxnSpPr>
          <p:spPr>
            <a:xfrm flipH="1" flipV="1">
              <a:off x="7826764" y="4653136"/>
              <a:ext cx="3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Овал 21"/>
            <p:cNvSpPr/>
            <p:nvPr/>
          </p:nvSpPr>
          <p:spPr>
            <a:xfrm>
              <a:off x="7308306" y="5157192"/>
              <a:ext cx="1036915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chemeClr val="tx1"/>
                  </a:solidFill>
                  <a:highlight>
                    <a:srgbClr val="FFFFFF"/>
                  </a:highlight>
                </a:rPr>
                <a:t>+1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=3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7308304" y="2060848"/>
            <a:ext cx="1152128" cy="1656184"/>
            <a:chOff x="7308304" y="2060848"/>
            <a:chExt cx="1152128" cy="1656184"/>
          </a:xfrm>
        </p:grpSpPr>
        <p:cxnSp>
          <p:nvCxnSpPr>
            <p:cNvPr id="27" name="Прямая со стрелкой 26"/>
            <p:cNvCxnSpPr>
              <a:stCxn id="28" idx="4"/>
            </p:cNvCxnSpPr>
            <p:nvPr/>
          </p:nvCxnSpPr>
          <p:spPr>
            <a:xfrm>
              <a:off x="7884368" y="3140968"/>
              <a:ext cx="0" cy="57606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Овал 27"/>
            <p:cNvSpPr/>
            <p:nvPr/>
          </p:nvSpPr>
          <p:spPr>
            <a:xfrm>
              <a:off x="7308304" y="2060848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k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5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396467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003833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427972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обменом : 1-й проход</a:t>
            </a:r>
          </a:p>
        </p:txBody>
      </p:sp>
      <p:grpSp>
        <p:nvGrpSpPr>
          <p:cNvPr id="23" name="Группа 22"/>
          <p:cNvGrpSpPr/>
          <p:nvPr/>
        </p:nvGrpSpPr>
        <p:grpSpPr>
          <a:xfrm>
            <a:off x="4644008" y="4653136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3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Полилиния 18"/>
          <p:cNvSpPr/>
          <p:nvPr/>
        </p:nvSpPr>
        <p:spPr>
          <a:xfrm>
            <a:off x="5364088" y="3284984"/>
            <a:ext cx="1224136" cy="421247"/>
          </a:xfrm>
          <a:custGeom>
            <a:avLst/>
            <a:gdLst>
              <a:gd name="connsiteX0" fmla="*/ 0 w 6421349"/>
              <a:gd name="connsiteY0" fmla="*/ 421247 h 421247"/>
              <a:gd name="connsiteX1" fmla="*/ 3256908 w 6421349"/>
              <a:gd name="connsiteY1" fmla="*/ 6 h 421247"/>
              <a:gd name="connsiteX2" fmla="*/ 6421349 w 6421349"/>
              <a:gd name="connsiteY2" fmla="*/ 410972 h 42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1349" h="421247">
                <a:moveTo>
                  <a:pt x="0" y="421247"/>
                </a:moveTo>
                <a:cubicBezTo>
                  <a:pt x="1093341" y="211482"/>
                  <a:pt x="2186683" y="1718"/>
                  <a:pt x="3256908" y="6"/>
                </a:cubicBezTo>
                <a:cubicBezTo>
                  <a:pt x="4327133" y="-1706"/>
                  <a:pt x="5763803" y="321929"/>
                  <a:pt x="6421349" y="410972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Группа 16"/>
          <p:cNvGrpSpPr/>
          <p:nvPr/>
        </p:nvGrpSpPr>
        <p:grpSpPr>
          <a:xfrm>
            <a:off x="5940152" y="4653136"/>
            <a:ext cx="1296143" cy="1584176"/>
            <a:chOff x="7308306" y="4653136"/>
            <a:chExt cx="1036915" cy="1584176"/>
          </a:xfrm>
        </p:grpSpPr>
        <p:cxnSp>
          <p:nvCxnSpPr>
            <p:cNvPr id="18" name="Прямая со стрелкой 17"/>
            <p:cNvCxnSpPr>
              <a:stCxn id="22" idx="0"/>
            </p:cNvCxnSpPr>
            <p:nvPr/>
          </p:nvCxnSpPr>
          <p:spPr>
            <a:xfrm flipH="1" flipV="1">
              <a:off x="7826764" y="4653136"/>
              <a:ext cx="3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Овал 21"/>
            <p:cNvSpPr/>
            <p:nvPr/>
          </p:nvSpPr>
          <p:spPr>
            <a:xfrm>
              <a:off x="7308306" y="5157192"/>
              <a:ext cx="1036915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chemeClr val="tx1"/>
                  </a:solidFill>
                  <a:highlight>
                    <a:srgbClr val="FFFFFF"/>
                  </a:highlight>
                </a:rPr>
                <a:t>+1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=4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7308304" y="2060848"/>
            <a:ext cx="1152128" cy="1656184"/>
            <a:chOff x="7308304" y="2060848"/>
            <a:chExt cx="1152128" cy="1656184"/>
          </a:xfrm>
        </p:grpSpPr>
        <p:cxnSp>
          <p:nvCxnSpPr>
            <p:cNvPr id="27" name="Прямая со стрелкой 26"/>
            <p:cNvCxnSpPr>
              <a:stCxn id="28" idx="4"/>
            </p:cNvCxnSpPr>
            <p:nvPr/>
          </p:nvCxnSpPr>
          <p:spPr>
            <a:xfrm>
              <a:off x="7884368" y="3140968"/>
              <a:ext cx="0" cy="57606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Овал 27"/>
            <p:cNvSpPr/>
            <p:nvPr/>
          </p:nvSpPr>
          <p:spPr>
            <a:xfrm>
              <a:off x="7308304" y="2060848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k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5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288471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004704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787460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обменом : 1-й проход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7308304" y="2060848"/>
            <a:ext cx="1152128" cy="1656184"/>
            <a:chOff x="7308304" y="2060848"/>
            <a:chExt cx="1152128" cy="1656184"/>
          </a:xfrm>
        </p:grpSpPr>
        <p:cxnSp>
          <p:nvCxnSpPr>
            <p:cNvPr id="12" name="Прямая со стрелкой 11"/>
            <p:cNvCxnSpPr>
              <a:stCxn id="13" idx="4"/>
            </p:cNvCxnSpPr>
            <p:nvPr/>
          </p:nvCxnSpPr>
          <p:spPr>
            <a:xfrm>
              <a:off x="7884368" y="3140968"/>
              <a:ext cx="0" cy="57606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7308304" y="2060848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k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5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5868144" y="4653136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4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Полилиния 18"/>
          <p:cNvSpPr/>
          <p:nvPr/>
        </p:nvSpPr>
        <p:spPr>
          <a:xfrm>
            <a:off x="6588224" y="3284984"/>
            <a:ext cx="1224136" cy="421247"/>
          </a:xfrm>
          <a:custGeom>
            <a:avLst/>
            <a:gdLst>
              <a:gd name="connsiteX0" fmla="*/ 0 w 6421349"/>
              <a:gd name="connsiteY0" fmla="*/ 421247 h 421247"/>
              <a:gd name="connsiteX1" fmla="*/ 3256908 w 6421349"/>
              <a:gd name="connsiteY1" fmla="*/ 6 h 421247"/>
              <a:gd name="connsiteX2" fmla="*/ 6421349 w 6421349"/>
              <a:gd name="connsiteY2" fmla="*/ 410972 h 42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1349" h="421247">
                <a:moveTo>
                  <a:pt x="0" y="421247"/>
                </a:moveTo>
                <a:cubicBezTo>
                  <a:pt x="1093341" y="211482"/>
                  <a:pt x="2186683" y="1718"/>
                  <a:pt x="3256908" y="6"/>
                </a:cubicBezTo>
                <a:cubicBezTo>
                  <a:pt x="4327133" y="-1706"/>
                  <a:pt x="5763803" y="321929"/>
                  <a:pt x="6421349" y="410972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Группа 16"/>
          <p:cNvGrpSpPr/>
          <p:nvPr/>
        </p:nvGrpSpPr>
        <p:grpSpPr>
          <a:xfrm>
            <a:off x="7164288" y="4653136"/>
            <a:ext cx="1296143" cy="1584176"/>
            <a:chOff x="7308306" y="4653136"/>
            <a:chExt cx="1036915" cy="1584176"/>
          </a:xfrm>
        </p:grpSpPr>
        <p:cxnSp>
          <p:nvCxnSpPr>
            <p:cNvPr id="18" name="Прямая со стрелкой 17"/>
            <p:cNvCxnSpPr>
              <a:stCxn id="22" idx="0"/>
            </p:cNvCxnSpPr>
            <p:nvPr/>
          </p:nvCxnSpPr>
          <p:spPr>
            <a:xfrm flipH="1" flipV="1">
              <a:off x="7826764" y="4653136"/>
              <a:ext cx="3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Овал 21"/>
            <p:cNvSpPr/>
            <p:nvPr/>
          </p:nvSpPr>
          <p:spPr>
            <a:xfrm>
              <a:off x="7308306" y="5157192"/>
              <a:ext cx="1036915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chemeClr val="tx1"/>
                  </a:solidFill>
                  <a:highlight>
                    <a:srgbClr val="FFFFFF"/>
                  </a:highlight>
                </a:rPr>
                <a:t>+1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=5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425474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276554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обменом : 2-й проход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6012160" y="2060848"/>
            <a:ext cx="1152128" cy="1656184"/>
            <a:chOff x="7308304" y="2060848"/>
            <a:chExt cx="1152128" cy="1656184"/>
          </a:xfrm>
        </p:grpSpPr>
        <p:cxnSp>
          <p:nvCxnSpPr>
            <p:cNvPr id="12" name="Прямая со стрелкой 11"/>
            <p:cNvCxnSpPr>
              <a:stCxn id="13" idx="4"/>
            </p:cNvCxnSpPr>
            <p:nvPr/>
          </p:nvCxnSpPr>
          <p:spPr>
            <a:xfrm>
              <a:off x="7884368" y="3140968"/>
              <a:ext cx="0" cy="57606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7308304" y="2060848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k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4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755576" y="4653136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0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2051720" y="4653136"/>
            <a:ext cx="1296143" cy="1584176"/>
            <a:chOff x="7308306" y="4653136"/>
            <a:chExt cx="1036915" cy="1584176"/>
          </a:xfrm>
        </p:grpSpPr>
        <p:cxnSp>
          <p:nvCxnSpPr>
            <p:cNvPr id="18" name="Прямая со стрелкой 17"/>
            <p:cNvCxnSpPr>
              <a:stCxn id="22" idx="0"/>
            </p:cNvCxnSpPr>
            <p:nvPr/>
          </p:nvCxnSpPr>
          <p:spPr>
            <a:xfrm flipH="1" flipV="1">
              <a:off x="7826764" y="4653136"/>
              <a:ext cx="3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Овал 21"/>
            <p:cNvSpPr/>
            <p:nvPr/>
          </p:nvSpPr>
          <p:spPr>
            <a:xfrm>
              <a:off x="7308306" y="5157192"/>
              <a:ext cx="1036915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chemeClr val="tx1"/>
                  </a:solidFill>
                  <a:highlight>
                    <a:srgbClr val="FFFFFF"/>
                  </a:highlight>
                </a:rPr>
                <a:t>+1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=</a:t>
              </a:r>
              <a:r>
                <a:rPr lang="ru-RU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1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9883188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712644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395147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обменом : 2-й проход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6012160" y="2060848"/>
            <a:ext cx="1152128" cy="1656184"/>
            <a:chOff x="7308304" y="2060848"/>
            <a:chExt cx="1152128" cy="1656184"/>
          </a:xfrm>
        </p:grpSpPr>
        <p:cxnSp>
          <p:nvCxnSpPr>
            <p:cNvPr id="12" name="Прямая со стрелкой 11"/>
            <p:cNvCxnSpPr>
              <a:stCxn id="13" idx="4"/>
            </p:cNvCxnSpPr>
            <p:nvPr/>
          </p:nvCxnSpPr>
          <p:spPr>
            <a:xfrm>
              <a:off x="7884368" y="3140968"/>
              <a:ext cx="0" cy="57606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7308304" y="2060848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k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4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1979712" y="4653136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1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Полилиния 18"/>
          <p:cNvSpPr/>
          <p:nvPr/>
        </p:nvSpPr>
        <p:spPr>
          <a:xfrm>
            <a:off x="2627784" y="3284984"/>
            <a:ext cx="1224136" cy="421247"/>
          </a:xfrm>
          <a:custGeom>
            <a:avLst/>
            <a:gdLst>
              <a:gd name="connsiteX0" fmla="*/ 0 w 6421349"/>
              <a:gd name="connsiteY0" fmla="*/ 421247 h 421247"/>
              <a:gd name="connsiteX1" fmla="*/ 3256908 w 6421349"/>
              <a:gd name="connsiteY1" fmla="*/ 6 h 421247"/>
              <a:gd name="connsiteX2" fmla="*/ 6421349 w 6421349"/>
              <a:gd name="connsiteY2" fmla="*/ 410972 h 42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1349" h="421247">
                <a:moveTo>
                  <a:pt x="0" y="421247"/>
                </a:moveTo>
                <a:cubicBezTo>
                  <a:pt x="1093341" y="211482"/>
                  <a:pt x="2186683" y="1718"/>
                  <a:pt x="3256908" y="6"/>
                </a:cubicBezTo>
                <a:cubicBezTo>
                  <a:pt x="4327133" y="-1706"/>
                  <a:pt x="5763803" y="321929"/>
                  <a:pt x="6421349" y="410972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Группа 16"/>
          <p:cNvGrpSpPr/>
          <p:nvPr/>
        </p:nvGrpSpPr>
        <p:grpSpPr>
          <a:xfrm>
            <a:off x="3275856" y="4653136"/>
            <a:ext cx="1296143" cy="1584176"/>
            <a:chOff x="7308306" y="4653136"/>
            <a:chExt cx="1036915" cy="1584176"/>
          </a:xfrm>
        </p:grpSpPr>
        <p:cxnSp>
          <p:nvCxnSpPr>
            <p:cNvPr id="18" name="Прямая со стрелкой 17"/>
            <p:cNvCxnSpPr>
              <a:stCxn id="22" idx="0"/>
            </p:cNvCxnSpPr>
            <p:nvPr/>
          </p:nvCxnSpPr>
          <p:spPr>
            <a:xfrm flipH="1" flipV="1">
              <a:off x="7826764" y="4653136"/>
              <a:ext cx="3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Овал 21"/>
            <p:cNvSpPr/>
            <p:nvPr/>
          </p:nvSpPr>
          <p:spPr>
            <a:xfrm>
              <a:off x="7308306" y="5157192"/>
              <a:ext cx="1036915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chemeClr val="tx1"/>
                  </a:solidFill>
                  <a:highlight>
                    <a:srgbClr val="FFFFFF"/>
                  </a:highlight>
                </a:rPr>
                <a:t>+1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=</a:t>
              </a:r>
              <a:r>
                <a:rPr lang="ru-RU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2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46578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093336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обменом : 2-й проход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6012160" y="2060848"/>
            <a:ext cx="1152128" cy="1656184"/>
            <a:chOff x="7308304" y="2060848"/>
            <a:chExt cx="1152128" cy="1656184"/>
          </a:xfrm>
        </p:grpSpPr>
        <p:cxnSp>
          <p:nvCxnSpPr>
            <p:cNvPr id="12" name="Прямая со стрелкой 11"/>
            <p:cNvCxnSpPr>
              <a:stCxn id="13" idx="4"/>
            </p:cNvCxnSpPr>
            <p:nvPr/>
          </p:nvCxnSpPr>
          <p:spPr>
            <a:xfrm>
              <a:off x="7884368" y="3140968"/>
              <a:ext cx="0" cy="57606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7308304" y="2060848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k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4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3347864" y="4653136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2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4644008" y="4653136"/>
            <a:ext cx="1296143" cy="1584176"/>
            <a:chOff x="7308306" y="4653136"/>
            <a:chExt cx="1036915" cy="1584176"/>
          </a:xfrm>
        </p:grpSpPr>
        <p:cxnSp>
          <p:nvCxnSpPr>
            <p:cNvPr id="18" name="Прямая со стрелкой 17"/>
            <p:cNvCxnSpPr>
              <a:stCxn id="22" idx="0"/>
            </p:cNvCxnSpPr>
            <p:nvPr/>
          </p:nvCxnSpPr>
          <p:spPr>
            <a:xfrm flipH="1" flipV="1">
              <a:off x="7826764" y="4653136"/>
              <a:ext cx="3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Овал 21"/>
            <p:cNvSpPr/>
            <p:nvPr/>
          </p:nvSpPr>
          <p:spPr>
            <a:xfrm>
              <a:off x="7308306" y="5157192"/>
              <a:ext cx="1036915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chemeClr val="tx1"/>
                  </a:solidFill>
                  <a:highlight>
                    <a:srgbClr val="FFFFFF"/>
                  </a:highlight>
                </a:rPr>
                <a:t>+1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=</a:t>
              </a:r>
              <a:r>
                <a:rPr lang="ru-RU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3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17104554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623578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877492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обменом : 2-й проход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6012160" y="2060848"/>
            <a:ext cx="1152128" cy="1656184"/>
            <a:chOff x="7308304" y="2060848"/>
            <a:chExt cx="1152128" cy="1656184"/>
          </a:xfrm>
        </p:grpSpPr>
        <p:cxnSp>
          <p:nvCxnSpPr>
            <p:cNvPr id="12" name="Прямая со стрелкой 11"/>
            <p:cNvCxnSpPr>
              <a:stCxn id="13" idx="4"/>
            </p:cNvCxnSpPr>
            <p:nvPr/>
          </p:nvCxnSpPr>
          <p:spPr>
            <a:xfrm>
              <a:off x="7884368" y="3140968"/>
              <a:ext cx="0" cy="57606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7308304" y="2060848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k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4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4644008" y="4653136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3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Полилиния 18"/>
          <p:cNvSpPr/>
          <p:nvPr/>
        </p:nvSpPr>
        <p:spPr>
          <a:xfrm>
            <a:off x="5292080" y="3284984"/>
            <a:ext cx="1224136" cy="421247"/>
          </a:xfrm>
          <a:custGeom>
            <a:avLst/>
            <a:gdLst>
              <a:gd name="connsiteX0" fmla="*/ 0 w 6421349"/>
              <a:gd name="connsiteY0" fmla="*/ 421247 h 421247"/>
              <a:gd name="connsiteX1" fmla="*/ 3256908 w 6421349"/>
              <a:gd name="connsiteY1" fmla="*/ 6 h 421247"/>
              <a:gd name="connsiteX2" fmla="*/ 6421349 w 6421349"/>
              <a:gd name="connsiteY2" fmla="*/ 410972 h 42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1349" h="421247">
                <a:moveTo>
                  <a:pt x="0" y="421247"/>
                </a:moveTo>
                <a:cubicBezTo>
                  <a:pt x="1093341" y="211482"/>
                  <a:pt x="2186683" y="1718"/>
                  <a:pt x="3256908" y="6"/>
                </a:cubicBezTo>
                <a:cubicBezTo>
                  <a:pt x="4327133" y="-1706"/>
                  <a:pt x="5763803" y="321929"/>
                  <a:pt x="6421349" y="410972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Группа 16"/>
          <p:cNvGrpSpPr/>
          <p:nvPr/>
        </p:nvGrpSpPr>
        <p:grpSpPr>
          <a:xfrm>
            <a:off x="5940152" y="4653136"/>
            <a:ext cx="1296143" cy="1584176"/>
            <a:chOff x="7308306" y="4653136"/>
            <a:chExt cx="1036915" cy="1584176"/>
          </a:xfrm>
        </p:grpSpPr>
        <p:cxnSp>
          <p:nvCxnSpPr>
            <p:cNvPr id="18" name="Прямая со стрелкой 17"/>
            <p:cNvCxnSpPr>
              <a:stCxn id="22" idx="0"/>
            </p:cNvCxnSpPr>
            <p:nvPr/>
          </p:nvCxnSpPr>
          <p:spPr>
            <a:xfrm flipH="1" flipV="1">
              <a:off x="7826764" y="4653136"/>
              <a:ext cx="3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Овал 21"/>
            <p:cNvSpPr/>
            <p:nvPr/>
          </p:nvSpPr>
          <p:spPr>
            <a:xfrm>
              <a:off x="7308306" y="5157192"/>
              <a:ext cx="1036915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chemeClr val="tx1"/>
                  </a:solidFill>
                  <a:highlight>
                    <a:srgbClr val="FFFFFF"/>
                  </a:highlight>
                </a:rPr>
                <a:t>+1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=</a:t>
              </a:r>
              <a:r>
                <a:rPr lang="ru-RU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4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83321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793236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210004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обменом : 3-й проход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4716016" y="2060848"/>
            <a:ext cx="1152128" cy="1656184"/>
            <a:chOff x="7308304" y="2060848"/>
            <a:chExt cx="1152128" cy="1656184"/>
          </a:xfrm>
        </p:grpSpPr>
        <p:cxnSp>
          <p:nvCxnSpPr>
            <p:cNvPr id="12" name="Прямая со стрелкой 11"/>
            <p:cNvCxnSpPr>
              <a:stCxn id="13" idx="4"/>
            </p:cNvCxnSpPr>
            <p:nvPr/>
          </p:nvCxnSpPr>
          <p:spPr>
            <a:xfrm>
              <a:off x="7884368" y="3140968"/>
              <a:ext cx="0" cy="57606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7308304" y="2060848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k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3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683568" y="4653136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0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Полилиния 18"/>
          <p:cNvSpPr/>
          <p:nvPr/>
        </p:nvSpPr>
        <p:spPr>
          <a:xfrm>
            <a:off x="1331640" y="3284984"/>
            <a:ext cx="1224136" cy="421247"/>
          </a:xfrm>
          <a:custGeom>
            <a:avLst/>
            <a:gdLst>
              <a:gd name="connsiteX0" fmla="*/ 0 w 6421349"/>
              <a:gd name="connsiteY0" fmla="*/ 421247 h 421247"/>
              <a:gd name="connsiteX1" fmla="*/ 3256908 w 6421349"/>
              <a:gd name="connsiteY1" fmla="*/ 6 h 421247"/>
              <a:gd name="connsiteX2" fmla="*/ 6421349 w 6421349"/>
              <a:gd name="connsiteY2" fmla="*/ 410972 h 42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1349" h="421247">
                <a:moveTo>
                  <a:pt x="0" y="421247"/>
                </a:moveTo>
                <a:cubicBezTo>
                  <a:pt x="1093341" y="211482"/>
                  <a:pt x="2186683" y="1718"/>
                  <a:pt x="3256908" y="6"/>
                </a:cubicBezTo>
                <a:cubicBezTo>
                  <a:pt x="4327133" y="-1706"/>
                  <a:pt x="5763803" y="321929"/>
                  <a:pt x="6421349" y="410972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Группа 16"/>
          <p:cNvGrpSpPr/>
          <p:nvPr/>
        </p:nvGrpSpPr>
        <p:grpSpPr>
          <a:xfrm>
            <a:off x="1979712" y="4653136"/>
            <a:ext cx="1296143" cy="1584176"/>
            <a:chOff x="7308306" y="4653136"/>
            <a:chExt cx="1036915" cy="1584176"/>
          </a:xfrm>
        </p:grpSpPr>
        <p:cxnSp>
          <p:nvCxnSpPr>
            <p:cNvPr id="18" name="Прямая со стрелкой 17"/>
            <p:cNvCxnSpPr>
              <a:stCxn id="22" idx="0"/>
            </p:cNvCxnSpPr>
            <p:nvPr/>
          </p:nvCxnSpPr>
          <p:spPr>
            <a:xfrm flipH="1" flipV="1">
              <a:off x="7826764" y="4653136"/>
              <a:ext cx="3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Овал 21"/>
            <p:cNvSpPr/>
            <p:nvPr/>
          </p:nvSpPr>
          <p:spPr>
            <a:xfrm>
              <a:off x="7308306" y="5157192"/>
              <a:ext cx="1036915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chemeClr val="tx1"/>
                  </a:solidFill>
                  <a:highlight>
                    <a:srgbClr val="FFFFFF"/>
                  </a:highlight>
                </a:rPr>
                <a:t>+1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=</a:t>
              </a:r>
              <a:r>
                <a:rPr lang="ru-RU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1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212474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Бинарный поиск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258213" y="2440810"/>
            <a:ext cx="864096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sz="2000" dirty="0"/>
              <a:t> 1     2     3     4     5     6     7     8     9    10    11    12    13    14    15    16    17    18    19</a:t>
            </a:r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4290661" y="2152778"/>
            <a:ext cx="0" cy="36004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6666925" y="2152778"/>
            <a:ext cx="0" cy="36004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1520" y="1052736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 сколько раз сокращается количество вариантов положения элемента после одного сравнения, если сравнивать не со средним?</a:t>
            </a:r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2130421" y="2152778"/>
            <a:ext cx="0" cy="36004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>
            <a:off x="258213" y="3376914"/>
            <a:ext cx="8640960" cy="0"/>
          </a:xfrm>
          <a:prstGeom prst="straightConnector1">
            <a:avLst/>
          </a:prstGeom>
          <a:ln w="31750"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62669" y="2944866"/>
            <a:ext cx="1844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 </a:t>
            </a:r>
            <a:r>
              <a:rPr lang="ru-RU" sz="2400" dirty="0"/>
              <a:t>элементов</a:t>
            </a:r>
          </a:p>
        </p:txBody>
      </p:sp>
      <p:cxnSp>
        <p:nvCxnSpPr>
          <p:cNvPr id="31" name="Прямая со стрелкой 30"/>
          <p:cNvCxnSpPr/>
          <p:nvPr/>
        </p:nvCxnSpPr>
        <p:spPr>
          <a:xfrm>
            <a:off x="258213" y="4961090"/>
            <a:ext cx="6408712" cy="0"/>
          </a:xfrm>
          <a:prstGeom prst="straightConnector1">
            <a:avLst/>
          </a:prstGeom>
          <a:ln w="31750"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8253" y="4529042"/>
            <a:ext cx="5855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 </a:t>
            </a:r>
            <a:r>
              <a:rPr lang="ru-RU" sz="2400" dirty="0"/>
              <a:t>элементов</a:t>
            </a:r>
            <a:r>
              <a:rPr lang="en-US" sz="2400" dirty="0"/>
              <a:t> </a:t>
            </a:r>
            <a:r>
              <a:rPr lang="ru-RU" sz="2400" dirty="0"/>
              <a:t>левее выбранного опорного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258213" y="4024986"/>
            <a:ext cx="864096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sz="2000" dirty="0"/>
              <a:t> 1     2     3     4     5     6     7     8     9    10    11    12    13    14    15    16    17    18    19</a:t>
            </a:r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6666925" y="3736954"/>
            <a:ext cx="0" cy="36004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42389" y="5465146"/>
                <a:ext cx="5544616" cy="8640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89" y="5465146"/>
                <a:ext cx="5544616" cy="8640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Прямая со стрелкой 35"/>
          <p:cNvCxnSpPr/>
          <p:nvPr/>
        </p:nvCxnSpPr>
        <p:spPr>
          <a:xfrm>
            <a:off x="6666925" y="4961090"/>
            <a:ext cx="2232248" cy="0"/>
          </a:xfrm>
          <a:prstGeom prst="straightConnector1">
            <a:avLst/>
          </a:prstGeom>
          <a:ln w="31750"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882949" y="4529042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N-M </a:t>
            </a:r>
            <a:r>
              <a:rPr lang="ru-RU" sz="2400" dirty="0"/>
              <a:t>правее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842389" y="5465146"/>
                <a:ext cx="5544616" cy="8640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89" y="5465146"/>
                <a:ext cx="5544616" cy="8640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842389" y="5465146"/>
                <a:ext cx="5544616" cy="8640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89" y="5465146"/>
                <a:ext cx="5544616" cy="8640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42389" y="5465146"/>
                <a:ext cx="5544616" cy="8640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89" y="5465146"/>
                <a:ext cx="5544616" cy="8640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842389" y="5465146"/>
                <a:ext cx="5544616" cy="8640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89" y="5465146"/>
                <a:ext cx="5544616" cy="8640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64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10" grpId="0"/>
      <p:bldP spid="10" grpId="1"/>
      <p:bldP spid="37" grpId="0"/>
      <p:bldP spid="39" grpId="0"/>
      <p:bldP spid="39" grpId="1"/>
      <p:bldP spid="40" grpId="0"/>
      <p:bldP spid="40" grpId="1"/>
      <p:bldP spid="41" grpId="0"/>
      <p:bldP spid="41" grpId="1"/>
      <p:bldP spid="4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188995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обменом : 3-й проход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4716016" y="2060848"/>
            <a:ext cx="1152128" cy="1656184"/>
            <a:chOff x="7308304" y="2060848"/>
            <a:chExt cx="1152128" cy="1656184"/>
          </a:xfrm>
        </p:grpSpPr>
        <p:cxnSp>
          <p:nvCxnSpPr>
            <p:cNvPr id="12" name="Прямая со стрелкой 11"/>
            <p:cNvCxnSpPr>
              <a:stCxn id="13" idx="4"/>
            </p:cNvCxnSpPr>
            <p:nvPr/>
          </p:nvCxnSpPr>
          <p:spPr>
            <a:xfrm>
              <a:off x="7884368" y="3140968"/>
              <a:ext cx="0" cy="57606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7308304" y="2060848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k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3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2051720" y="4653136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1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3347864" y="4653136"/>
            <a:ext cx="1296143" cy="1584176"/>
            <a:chOff x="7308306" y="4653136"/>
            <a:chExt cx="1036915" cy="1584176"/>
          </a:xfrm>
        </p:grpSpPr>
        <p:cxnSp>
          <p:nvCxnSpPr>
            <p:cNvPr id="18" name="Прямая со стрелкой 17"/>
            <p:cNvCxnSpPr>
              <a:stCxn id="22" idx="0"/>
            </p:cNvCxnSpPr>
            <p:nvPr/>
          </p:nvCxnSpPr>
          <p:spPr>
            <a:xfrm flipH="1" flipV="1">
              <a:off x="7826764" y="4653136"/>
              <a:ext cx="3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Овал 21"/>
            <p:cNvSpPr/>
            <p:nvPr/>
          </p:nvSpPr>
          <p:spPr>
            <a:xfrm>
              <a:off x="7308306" y="5157192"/>
              <a:ext cx="1036915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chemeClr val="tx1"/>
                  </a:solidFill>
                  <a:highlight>
                    <a:srgbClr val="FFFFFF"/>
                  </a:highlight>
                </a:rPr>
                <a:t>+1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=</a:t>
              </a:r>
              <a:r>
                <a:rPr lang="ru-RU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2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28003567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944311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676509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обменом : 3-й проход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4716016" y="2060848"/>
            <a:ext cx="1152128" cy="1656184"/>
            <a:chOff x="7308304" y="2060848"/>
            <a:chExt cx="1152128" cy="1656184"/>
          </a:xfrm>
        </p:grpSpPr>
        <p:cxnSp>
          <p:nvCxnSpPr>
            <p:cNvPr id="12" name="Прямая со стрелкой 11"/>
            <p:cNvCxnSpPr>
              <a:stCxn id="13" idx="4"/>
            </p:cNvCxnSpPr>
            <p:nvPr/>
          </p:nvCxnSpPr>
          <p:spPr>
            <a:xfrm>
              <a:off x="7884368" y="3140968"/>
              <a:ext cx="0" cy="57606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7308304" y="2060848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k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3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3347864" y="4653136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2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Полилиния 18"/>
          <p:cNvSpPr/>
          <p:nvPr/>
        </p:nvSpPr>
        <p:spPr>
          <a:xfrm>
            <a:off x="3995936" y="3284984"/>
            <a:ext cx="1224136" cy="421247"/>
          </a:xfrm>
          <a:custGeom>
            <a:avLst/>
            <a:gdLst>
              <a:gd name="connsiteX0" fmla="*/ 0 w 6421349"/>
              <a:gd name="connsiteY0" fmla="*/ 421247 h 421247"/>
              <a:gd name="connsiteX1" fmla="*/ 3256908 w 6421349"/>
              <a:gd name="connsiteY1" fmla="*/ 6 h 421247"/>
              <a:gd name="connsiteX2" fmla="*/ 6421349 w 6421349"/>
              <a:gd name="connsiteY2" fmla="*/ 410972 h 42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1349" h="421247">
                <a:moveTo>
                  <a:pt x="0" y="421247"/>
                </a:moveTo>
                <a:cubicBezTo>
                  <a:pt x="1093341" y="211482"/>
                  <a:pt x="2186683" y="1718"/>
                  <a:pt x="3256908" y="6"/>
                </a:cubicBezTo>
                <a:cubicBezTo>
                  <a:pt x="4327133" y="-1706"/>
                  <a:pt x="5763803" y="321929"/>
                  <a:pt x="6421349" y="410972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Группа 16"/>
          <p:cNvGrpSpPr/>
          <p:nvPr/>
        </p:nvGrpSpPr>
        <p:grpSpPr>
          <a:xfrm>
            <a:off x="4644008" y="4653136"/>
            <a:ext cx="1296143" cy="1584176"/>
            <a:chOff x="7308306" y="4653136"/>
            <a:chExt cx="1036915" cy="1584176"/>
          </a:xfrm>
        </p:grpSpPr>
        <p:cxnSp>
          <p:nvCxnSpPr>
            <p:cNvPr id="18" name="Прямая со стрелкой 17"/>
            <p:cNvCxnSpPr>
              <a:stCxn id="22" idx="0"/>
            </p:cNvCxnSpPr>
            <p:nvPr/>
          </p:nvCxnSpPr>
          <p:spPr>
            <a:xfrm flipH="1" flipV="1">
              <a:off x="7826764" y="4653136"/>
              <a:ext cx="3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Овал 21"/>
            <p:cNvSpPr/>
            <p:nvPr/>
          </p:nvSpPr>
          <p:spPr>
            <a:xfrm>
              <a:off x="7308306" y="5157192"/>
              <a:ext cx="1036915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chemeClr val="tx1"/>
                  </a:solidFill>
                  <a:highlight>
                    <a:srgbClr val="FFFFFF"/>
                  </a:highlight>
                </a:rPr>
                <a:t>+1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=</a:t>
              </a:r>
              <a:r>
                <a:rPr lang="ru-RU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3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12953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054807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обменом : 4-й проход ?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3347864" y="2060848"/>
            <a:ext cx="1152128" cy="1656184"/>
            <a:chOff x="7308304" y="2060848"/>
            <a:chExt cx="1152128" cy="1656184"/>
          </a:xfrm>
        </p:grpSpPr>
        <p:cxnSp>
          <p:nvCxnSpPr>
            <p:cNvPr id="12" name="Прямая со стрелкой 11"/>
            <p:cNvCxnSpPr>
              <a:stCxn id="13" idx="4"/>
            </p:cNvCxnSpPr>
            <p:nvPr/>
          </p:nvCxnSpPr>
          <p:spPr>
            <a:xfrm>
              <a:off x="7884368" y="3140968"/>
              <a:ext cx="0" cy="57606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7308304" y="2060848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k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2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755576" y="4653136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0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2051720" y="4653136"/>
            <a:ext cx="1296143" cy="1584176"/>
            <a:chOff x="7308306" y="4653136"/>
            <a:chExt cx="1036915" cy="1584176"/>
          </a:xfrm>
        </p:grpSpPr>
        <p:cxnSp>
          <p:nvCxnSpPr>
            <p:cNvPr id="18" name="Прямая со стрелкой 17"/>
            <p:cNvCxnSpPr>
              <a:stCxn id="22" idx="0"/>
            </p:cNvCxnSpPr>
            <p:nvPr/>
          </p:nvCxnSpPr>
          <p:spPr>
            <a:xfrm flipH="1" flipV="1">
              <a:off x="7826764" y="4653136"/>
              <a:ext cx="3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Овал 21"/>
            <p:cNvSpPr/>
            <p:nvPr/>
          </p:nvSpPr>
          <p:spPr>
            <a:xfrm>
              <a:off x="7308306" y="5157192"/>
              <a:ext cx="1036915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>
                  <a:solidFill>
                    <a:schemeClr val="tx1"/>
                  </a:solidFill>
                  <a:highlight>
                    <a:srgbClr val="FFFFFF"/>
                  </a:highlight>
                </a:rPr>
                <a:t>+1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=</a:t>
              </a:r>
              <a:r>
                <a:rPr lang="ru-RU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1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36159303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1700808"/>
            <a:ext cx="8892480" cy="349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1;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+ 1])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+ 1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// обмен элементов местами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1268760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/>
              <a:t>Программа сортировки методом пузырька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123728" y="2276872"/>
            <a:ext cx="1872208" cy="380267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771800" y="2780928"/>
            <a:ext cx="864096" cy="392578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152751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9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700808"/>
            <a:ext cx="8496944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1;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bFlag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u="sn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+ 1])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+ 1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bFlag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u="sn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bFlag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u="sn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1268760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/>
              <a:t>Усовершенствованный метод пузырька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2942562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Вычислительная сложность</a:t>
            </a:r>
            <a:b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сортировки обменом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1844824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Число сравнений не зависит от начального порядка ключей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395536" y="2348880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Число сравнений на </a:t>
            </a:r>
            <a:r>
              <a:rPr lang="ru-RU" sz="2400" dirty="0">
                <a:cs typeface="Times New Roman" pitchFamily="18" charset="0"/>
              </a:rPr>
              <a:t>первом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 проходе: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508104" y="2708920"/>
            <a:ext cx="7713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defRPr/>
            </a:pPr>
            <a:r>
              <a:rPr lang="en-US" sz="2400" dirty="0">
                <a:cs typeface="Times New Roman" pitchFamily="18" charset="0"/>
              </a:rPr>
              <a:t>N - 2</a:t>
            </a:r>
            <a:endParaRPr lang="ru-RU" sz="2400" dirty="0">
              <a:cs typeface="Times New Roman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95536" y="2708920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Число сравнений на </a:t>
            </a:r>
            <a:r>
              <a:rPr lang="ru-RU" sz="2400" dirty="0">
                <a:cs typeface="Times New Roman" pitchFamily="18" charset="0"/>
              </a:rPr>
              <a:t>втором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 проходе: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395536" y="3429000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Число сравнений на </a:t>
            </a:r>
            <a:r>
              <a:rPr lang="ru-RU" sz="2400" dirty="0">
                <a:cs typeface="Times New Roman" pitchFamily="18" charset="0"/>
              </a:rPr>
              <a:t>последнем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 проходе: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467544" y="3068960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…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508104" y="2348880"/>
            <a:ext cx="7713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defRPr/>
            </a:pPr>
            <a:r>
              <a:rPr lang="en-US" sz="2400" dirty="0">
                <a:cs typeface="Times New Roman" pitchFamily="18" charset="0"/>
              </a:rPr>
              <a:t>N</a:t>
            </a:r>
            <a:r>
              <a:rPr lang="ru-RU" sz="2400" dirty="0">
                <a:cs typeface="Times New Roman" pitchFamily="18" charset="0"/>
              </a:rPr>
              <a:t> - 1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179512" y="3933056"/>
                <a:ext cx="8856984" cy="8577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>
                  <a:defRPr/>
                </a:pPr>
                <a:r>
                  <a:rPr lang="ru-RU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Всего</a:t>
                </a:r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 </a:t>
                </a:r>
                <a:r>
                  <a:rPr lang="ru-RU" sz="2400" dirty="0">
                    <a:cs typeface="Times New Roman" pitchFamily="18" charset="0"/>
                  </a:rPr>
                  <a:t>сравнений</a:t>
                </a:r>
                <a:r>
                  <a:rPr lang="ru-RU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:</a:t>
                </a:r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  </a:t>
                </a:r>
                <a:r>
                  <a:rPr lang="ru-RU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ru-RU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933056"/>
                <a:ext cx="8856984" cy="857799"/>
              </a:xfrm>
              <a:prstGeom prst="rect">
                <a:avLst/>
              </a:prstGeom>
              <a:blipFill rotWithShape="0">
                <a:blip r:embed="rId3"/>
                <a:stretch>
                  <a:fillRect l="-1032" b="-7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Прямоугольник 30"/>
          <p:cNvSpPr/>
          <p:nvPr/>
        </p:nvSpPr>
        <p:spPr>
          <a:xfrm>
            <a:off x="5868144" y="3429000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defRPr/>
            </a:pPr>
            <a:r>
              <a:rPr lang="ru-RU" sz="2400" dirty="0">
                <a:cs typeface="Times New Roman" pitchFamily="18" charset="0"/>
              </a:rPr>
              <a:t>1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1520" y="1268760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/>
              <a:t>Сортировка обменом (метод «пузырька»)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179512" y="5085184"/>
            <a:ext cx="8712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Число обменов оценивать не будем:</a:t>
            </a:r>
            <a:b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</a:b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     оно гарантированно меньше числа сравнений.</a:t>
            </a:r>
          </a:p>
        </p:txBody>
      </p:sp>
    </p:spTree>
    <p:extLst>
      <p:ext uri="{BB962C8B-B14F-4D97-AF65-F5344CB8AC3E}">
        <p14:creationId xmlns:p14="http://schemas.microsoft.com/office/powerpoint/2010/main" val="75052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9" grpId="0"/>
      <p:bldP spid="17" grpId="0"/>
      <p:bldP spid="23" grpId="0"/>
      <p:bldP spid="24" grpId="0"/>
      <p:bldP spid="25" grpId="0"/>
      <p:bldP spid="29" grpId="0"/>
      <p:bldP spid="31" grpId="0"/>
      <p:bldP spid="2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4294967295"/>
          </p:nvPr>
        </p:nvSpPr>
        <p:spPr>
          <a:xfrm>
            <a:off x="249175" y="970088"/>
            <a:ext cx="8892480" cy="4320480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33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Структуры. Объединения.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33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Массивы. Размещение массивов в памяти. Одномерные и многомерные массивы. Описание одномерных массивов. Операция индексирования. 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33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Строки символов в С++.</a:t>
            </a:r>
            <a:b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Строки символов, завершающиеся нулевым байтом.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33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Двумерные массивы.</a:t>
            </a:r>
            <a:b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Размещение в памяти двумерных массивов.</a:t>
            </a:r>
            <a:b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Представление матриц в виде двумерных массивов. Элементарные алгоритмы обработки двумерных массивов.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91580" y="240423"/>
            <a:ext cx="810090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Вопросы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973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4294967295"/>
          </p:nvPr>
        </p:nvSpPr>
        <p:spPr>
          <a:xfrm>
            <a:off x="254968" y="1003051"/>
            <a:ext cx="8892480" cy="4320480"/>
          </a:xfrm>
        </p:spPr>
        <p:txBody>
          <a:bodyPr>
            <a:noAutofit/>
          </a:bodyPr>
          <a:lstStyle/>
          <a:p>
            <a:pPr marL="45720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37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Оптимизация программ. Методы оптимизации циклов. 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37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Многомерные массивы. Массивы структур. </a:t>
            </a:r>
            <a:r>
              <a:rPr lang="ru-RU" sz="2400" dirty="0"/>
              <a:t>Операция </a:t>
            </a:r>
            <a:r>
              <a:rPr lang="en-US" sz="2400" dirty="0">
                <a:solidFill>
                  <a:srgbClr val="0000FF"/>
                </a:solidFill>
              </a:rPr>
              <a:t>sizeof</a:t>
            </a:r>
            <a:r>
              <a:rPr lang="ru-RU" sz="2400" dirty="0"/>
              <a:t>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37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Сортировка: постановка задачи сортировки массивов. Бинарный поиск в отсортированном массиве.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37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Сортировка выбором (выделением).</a:t>
            </a:r>
            <a:b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Оценка сложности сортировки выбором.</a:t>
            </a:r>
          </a:p>
          <a:p>
            <a:pPr marL="45720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37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Сортировка вставкой (включениями).</a:t>
            </a:r>
            <a:b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Оценка сложности сортировки вставкой.</a:t>
            </a:r>
          </a:p>
          <a:p>
            <a:pPr marL="45720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42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Сортировка обменом (метод «пузырька»).</a:t>
            </a:r>
            <a:b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Оценка сложности сортировки обменом.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37"/>
              <a:tabLst>
                <a:tab pos="358775" algn="l"/>
              </a:tabLst>
            </a:pP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91580" y="240423"/>
            <a:ext cx="810090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Вопросы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4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Бинарный поиск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1520" y="1052736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 сколько раз сокращается количество вариантов положения элемента после одного сравнения?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27584" y="5517232"/>
                <a:ext cx="4392488" cy="6480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517232"/>
                <a:ext cx="4392488" cy="6480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Группа 10"/>
          <p:cNvGrpSpPr/>
          <p:nvPr/>
        </p:nvGrpSpPr>
        <p:grpSpPr>
          <a:xfrm>
            <a:off x="14739" y="1801799"/>
            <a:ext cx="6192688" cy="3574071"/>
            <a:chOff x="1547664" y="1772816"/>
            <a:chExt cx="5760639" cy="3304762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1772816"/>
              <a:ext cx="5760639" cy="330476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839414" y="4635848"/>
              <a:ext cx="4320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M</a:t>
              </a:r>
              <a:endParaRPr lang="ru-RU" sz="2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81632" y="1905980"/>
              <a:ext cx="5760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N</a:t>
              </a:r>
              <a:r>
                <a:rPr lang="en-US" sz="2200" baseline="-25000" dirty="0"/>
                <a:t>1</a:t>
              </a:r>
              <a:endParaRPr lang="ru-RU" sz="2200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300192" y="1988840"/>
                <a:ext cx="2520280" cy="1538883"/>
              </a:xfrm>
              <a:prstGeom prst="rect">
                <a:avLst/>
              </a:prstGeom>
              <a:noFill/>
              <a:ln w="317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/>
                  <a:t>Итого: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800" dirty="0"/>
                  <a:t>min(N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)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2800" dirty="0"/>
              </a:p>
              <a:p>
                <a:pPr>
                  <a:spcBef>
                    <a:spcPts val="600"/>
                  </a:spcBef>
                </a:pPr>
                <a:r>
                  <a:rPr lang="ru-RU" sz="2800" dirty="0"/>
                  <a:t>при</a:t>
                </a:r>
                <a:r>
                  <a:rPr lang="en-US" sz="2800" dirty="0"/>
                  <a:t> M</a:t>
                </a:r>
                <a:r>
                  <a:rPr lang="ru-RU" sz="2800" dirty="0"/>
                  <a:t>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1988840"/>
                <a:ext cx="2520280" cy="1538883"/>
              </a:xfrm>
              <a:prstGeom prst="rect">
                <a:avLst/>
              </a:prstGeom>
              <a:blipFill rotWithShape="0">
                <a:blip r:embed="rId5"/>
                <a:stretch>
                  <a:fillRect l="-4296" t="-2713" b="-8915"/>
                </a:stretch>
              </a:blipFill>
              <a:ln w="317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300192" y="4005064"/>
            <a:ext cx="2592288" cy="144655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2200" dirty="0"/>
              <a:t>Для поиска элемента требуется выполнить </a:t>
            </a:r>
            <a:r>
              <a:rPr lang="en-US" sz="2200" dirty="0"/>
              <a:t>log</a:t>
            </a:r>
            <a:r>
              <a:rPr lang="en-US" sz="2200" baseline="-25000" dirty="0"/>
              <a:t>2</a:t>
            </a:r>
            <a:r>
              <a:rPr lang="en-US" sz="2200" dirty="0"/>
              <a:t>(N) </a:t>
            </a:r>
            <a:r>
              <a:rPr lang="ru-RU" sz="2200" dirty="0"/>
              <a:t>сравнений</a:t>
            </a:r>
          </a:p>
        </p:txBody>
      </p:sp>
    </p:spTree>
    <p:extLst>
      <p:ext uri="{BB962C8B-B14F-4D97-AF65-F5344CB8AC3E}">
        <p14:creationId xmlns:p14="http://schemas.microsoft.com/office/powerpoint/2010/main" val="246521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26876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Алгоритм бинарного поиска в массиве размера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ru-RU" sz="2400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2204864"/>
            <a:ext cx="86409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AutoNum type="arabicPeriod"/>
              <a:defRPr/>
            </a:pPr>
            <a:r>
              <a:rPr lang="en-US" sz="2000" dirty="0">
                <a:highlight>
                  <a:srgbClr val="FFFFFF"/>
                </a:highlight>
              </a:rPr>
              <a:t> </a:t>
            </a:r>
            <a:r>
              <a:rPr lang="ru-RU" sz="2000" dirty="0">
                <a:highlight>
                  <a:srgbClr val="FFFFFF"/>
                </a:highlight>
              </a:rPr>
              <a:t>Положить</a:t>
            </a:r>
            <a:r>
              <a:rPr lang="ru-RU" sz="2000" dirty="0">
                <a:latin typeface="Arial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</a:t>
            </a:r>
            <a:r>
              <a:rPr lang="en-US" sz="2000" dirty="0">
                <a:latin typeface="Arial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</a:t>
            </a:r>
          </a:p>
          <a:p>
            <a:pPr>
              <a:buAutoNum type="arabicPeriod"/>
              <a:defRPr/>
            </a:pPr>
            <a:r>
              <a:rPr lang="en-US" sz="2000" dirty="0">
                <a:highlight>
                  <a:srgbClr val="FFFFFF"/>
                </a:highlight>
              </a:rPr>
              <a:t> </a:t>
            </a:r>
            <a:r>
              <a:rPr lang="ru-RU" sz="2000" dirty="0">
                <a:highlight>
                  <a:srgbClr val="FFFFFF"/>
                </a:highlight>
              </a:rPr>
              <a:t>Пока</a:t>
            </a:r>
            <a:r>
              <a:rPr lang="ru-RU" sz="2000" dirty="0">
                <a:latin typeface="Arial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en-US" sz="2000" dirty="0">
                <a:latin typeface="Arial" charset="0"/>
              </a:rPr>
              <a:t> </a:t>
            </a:r>
            <a:r>
              <a:rPr lang="ru-RU" sz="2000" dirty="0">
                <a:highlight>
                  <a:srgbClr val="FFFFFF"/>
                </a:highlight>
              </a:rPr>
              <a:t>выполнять</a:t>
            </a:r>
          </a:p>
          <a:p>
            <a:pPr marL="628650" lvl="1" indent="-452438">
              <a:defRPr/>
            </a:pPr>
            <a:r>
              <a:rPr lang="en-US" sz="2000" dirty="0">
                <a:highlight>
                  <a:srgbClr val="FFFFFF"/>
                </a:highlight>
              </a:rPr>
              <a:t>2</a:t>
            </a:r>
            <a:r>
              <a:rPr lang="ru-RU" sz="2000" dirty="0">
                <a:highlight>
                  <a:srgbClr val="FFFFFF"/>
                </a:highlight>
              </a:rPr>
              <a:t>.1. Найти индекс среднего элемента в массиве </a:t>
            </a:r>
            <a:br>
              <a:rPr lang="ru-RU" sz="2000" dirty="0">
                <a:latin typeface="Arial" charset="0"/>
              </a:rPr>
            </a:b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 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</a:p>
          <a:p>
            <a:pPr marL="628650" lvl="1" indent="-452438">
              <a:defRPr/>
            </a:pPr>
            <a:r>
              <a:rPr lang="en-US" sz="2000" dirty="0">
                <a:highlight>
                  <a:srgbClr val="FFFFFF"/>
                </a:highlight>
              </a:rPr>
              <a:t>2</a:t>
            </a:r>
            <a:r>
              <a:rPr lang="ru-RU" sz="2000" dirty="0">
                <a:highlight>
                  <a:srgbClr val="FFFFFF"/>
                </a:highlight>
              </a:rPr>
              <a:t>.2. Если для элемента массива с индексом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sz="2000" dirty="0">
                <a:highlight>
                  <a:srgbClr val="FFFFFF"/>
                </a:highlight>
              </a:rPr>
              <a:t> </a:t>
            </a:r>
            <a:r>
              <a:rPr lang="ru-RU" sz="2000" dirty="0">
                <a:highlight>
                  <a:srgbClr val="FFFFFF"/>
                </a:highlight>
              </a:rPr>
              <a:t>значение ключа равно</a:t>
            </a:r>
            <a:r>
              <a:rPr lang="en-US" sz="2000" dirty="0">
                <a:highlight>
                  <a:srgbClr val="FFFFFF"/>
                </a:highlight>
              </a:rPr>
              <a:t> </a:t>
            </a:r>
            <a:r>
              <a:rPr lang="ru-RU" sz="2000" dirty="0">
                <a:highlight>
                  <a:srgbClr val="FFFFFF"/>
                </a:highlight>
              </a:rPr>
              <a:t>искомому значению – выйти из цикла (искомый элемент найден в позиции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sz="2000" dirty="0">
                <a:highlight>
                  <a:srgbClr val="FFFFFF"/>
                </a:highlight>
              </a:rPr>
              <a:t>)</a:t>
            </a:r>
          </a:p>
          <a:p>
            <a:pPr marL="628650" lvl="1" indent="-452438">
              <a:defRPr/>
            </a:pPr>
            <a:r>
              <a:rPr lang="ru-RU" sz="2000" dirty="0">
                <a:highlight>
                  <a:srgbClr val="FFFFFF"/>
                </a:highlight>
              </a:rPr>
              <a:t>2.3</a:t>
            </a:r>
            <a:r>
              <a:rPr lang="en-US" sz="2000" dirty="0">
                <a:highlight>
                  <a:srgbClr val="FFFFFF"/>
                </a:highlight>
              </a:rPr>
              <a:t>.</a:t>
            </a:r>
            <a:r>
              <a:rPr lang="ru-RU" sz="2000" dirty="0">
                <a:highlight>
                  <a:srgbClr val="FFFFFF"/>
                </a:highlight>
              </a:rPr>
              <a:t> Если для элемента массива с индексом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sz="2000" dirty="0">
                <a:highlight>
                  <a:srgbClr val="FFFFFF"/>
                </a:highlight>
              </a:rPr>
              <a:t> </a:t>
            </a:r>
            <a:r>
              <a:rPr lang="ru-RU" sz="2000" dirty="0">
                <a:highlight>
                  <a:srgbClr val="FFFFFF"/>
                </a:highlight>
              </a:rPr>
              <a:t>значение ключа</a:t>
            </a:r>
            <a:r>
              <a:rPr lang="en-US" sz="2000" dirty="0">
                <a:highlight>
                  <a:srgbClr val="FFFFFF"/>
                </a:highlight>
              </a:rPr>
              <a:t> </a:t>
            </a:r>
            <a:r>
              <a:rPr lang="ru-RU" sz="2000" dirty="0">
                <a:highlight>
                  <a:srgbClr val="FFFFFF"/>
                </a:highlight>
              </a:rPr>
              <a:t>больше искомого, положить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ru-RU" sz="2000" dirty="0">
                <a:highlight>
                  <a:srgbClr val="FFFFFF"/>
                </a:highlight>
              </a:rPr>
              <a:t>, иначе положить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mid </a:t>
            </a: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en-US" sz="2000" dirty="0">
              <a:highlight>
                <a:srgbClr val="FFFFFF"/>
              </a:highlight>
            </a:endParaRPr>
          </a:p>
          <a:p>
            <a:pPr>
              <a:buFontTx/>
              <a:buAutoNum type="arabicPeriod"/>
              <a:defRPr/>
            </a:pPr>
            <a:r>
              <a:rPr lang="en-US" sz="2000" dirty="0">
                <a:highlight>
                  <a:srgbClr val="FFFFFF"/>
                </a:highlight>
              </a:rPr>
              <a:t> </a:t>
            </a:r>
            <a:r>
              <a:rPr lang="ru-RU" sz="2000" dirty="0">
                <a:highlight>
                  <a:srgbClr val="FFFFFF"/>
                </a:highlight>
              </a:rPr>
              <a:t>Если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ru-RU" sz="2000" dirty="0">
                <a:highlight>
                  <a:srgbClr val="FFFFFF"/>
                </a:highlight>
              </a:rPr>
              <a:t>, то поиск успешен</a:t>
            </a:r>
            <a:r>
              <a:rPr lang="en-US" sz="2000" dirty="0">
                <a:highlight>
                  <a:srgbClr val="FFFFFF"/>
                </a:highlight>
              </a:rPr>
              <a:t> </a:t>
            </a:r>
            <a:r>
              <a:rPr lang="ru-RU" sz="2000" dirty="0">
                <a:highlight>
                  <a:srgbClr val="FFFFFF"/>
                </a:highlight>
              </a:rPr>
              <a:t>и индекс искомого элемента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ru-RU" sz="2000" dirty="0">
                <a:highlight>
                  <a:srgbClr val="FFFFFF"/>
                </a:highlight>
              </a:rPr>
              <a:t>, иначе – искомого элемента в массиве нет.</a:t>
            </a:r>
          </a:p>
        </p:txBody>
      </p:sp>
      <p:grpSp>
        <p:nvGrpSpPr>
          <p:cNvPr id="16" name="Группа 15"/>
          <p:cNvGrpSpPr/>
          <p:nvPr/>
        </p:nvGrpSpPr>
        <p:grpSpPr>
          <a:xfrm>
            <a:off x="4283968" y="1700808"/>
            <a:ext cx="4680520" cy="1656184"/>
            <a:chOff x="4283968" y="2060848"/>
            <a:chExt cx="4680520" cy="1656184"/>
          </a:xfrm>
          <a:noFill/>
        </p:grpSpPr>
        <p:sp>
          <p:nvSpPr>
            <p:cNvPr id="9" name="Скругленный прямоугольник 8"/>
            <p:cNvSpPr/>
            <p:nvPr/>
          </p:nvSpPr>
          <p:spPr>
            <a:xfrm>
              <a:off x="5868144" y="2060848"/>
              <a:ext cx="3096344" cy="1656184"/>
            </a:xfrm>
            <a:prstGeom prst="roundRect">
              <a:avLst/>
            </a:prstGeom>
            <a:grp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7313"/>
              <a:r>
                <a:rPr lang="en-US" dirty="0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right</a:t>
              </a:r>
              <a:r>
                <a:rPr lang="en-US" dirty="0">
                  <a:solidFill>
                    <a:srgbClr val="000080"/>
                  </a:solidFill>
                  <a:latin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ru-RU" dirty="0">
                  <a:solidFill>
                    <a:schemeClr val="tx1"/>
                  </a:solidFill>
                  <a:latin typeface="Calibri" panose="020F0502020204030204" pitchFamily="34" charset="0"/>
                  <a:cs typeface="Consolas" panose="020B0609020204030204" pitchFamily="49" charset="0"/>
                </a:rPr>
                <a:t>= индекс элемента следующего за последним в массиве, то есть</a:t>
              </a:r>
            </a:p>
            <a:p>
              <a:pPr marL="87313"/>
              <a:r>
                <a:rPr lang="ru-RU" dirty="0">
                  <a:solidFill>
                    <a:schemeClr val="tx1"/>
                  </a:solidFill>
                  <a:latin typeface="Calibri" panose="020F0502020204030204" pitchFamily="34" charset="0"/>
                  <a:cs typeface="Consolas" panose="020B0609020204030204" pitchFamily="49" charset="0"/>
                </a:rPr>
                <a:t>правая граница не включается в диапазон</a:t>
              </a:r>
            </a:p>
          </p:txBody>
        </p:sp>
        <p:cxnSp>
          <p:nvCxnSpPr>
            <p:cNvPr id="10" name="Прямая соединительная линия 9"/>
            <p:cNvCxnSpPr>
              <a:stCxn id="9" idx="1"/>
            </p:cNvCxnSpPr>
            <p:nvPr/>
          </p:nvCxnSpPr>
          <p:spPr>
            <a:xfrm flipH="1" flipV="1">
              <a:off x="4283968" y="2780928"/>
              <a:ext cx="1584176" cy="108012"/>
            </a:xfrm>
            <a:prstGeom prst="line">
              <a:avLst/>
            </a:prstGeom>
            <a:grpFill/>
            <a:ln w="31750"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Бинарный поиск</a:t>
            </a:r>
          </a:p>
        </p:txBody>
      </p:sp>
    </p:spTree>
    <p:extLst>
      <p:ext uri="{BB962C8B-B14F-4D97-AF65-F5344CB8AC3E}">
        <p14:creationId xmlns:p14="http://schemas.microsoft.com/office/powerpoint/2010/main" val="414364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323527" y="1184960"/>
            <a:ext cx="84969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Дональд Кнут (известный тем, что его книги никто не читает) пишет,</a:t>
            </a:r>
            <a:br>
              <a:rPr lang="ru-RU" sz="2000" dirty="0"/>
            </a:br>
            <a:r>
              <a:rPr lang="ru-RU" sz="2000" dirty="0"/>
              <a:t>что хотя алгоритм двоичный поиск был впервые опубликован в 1946 году,</a:t>
            </a:r>
            <a:br>
              <a:rPr lang="ru-RU" sz="2000" dirty="0"/>
            </a:br>
            <a:r>
              <a:rPr lang="ru-RU" sz="2000" dirty="0"/>
              <a:t>первый двоичный поиск без багов был опубликован только в 1962.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23526" y="3737641"/>
            <a:ext cx="849694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Распространённые ошибки:</a:t>
            </a:r>
          </a:p>
          <a:p>
            <a:pPr marL="342900" indent="-342900">
              <a:buClr>
                <a:schemeClr val="accent2"/>
              </a:buClr>
              <a:buFont typeface="Calibri" panose="020F0502020204030204" pitchFamily="34" charset="0"/>
              <a:buChar char="●"/>
            </a:pPr>
            <a:r>
              <a:rPr lang="ru-RU" sz="2000" dirty="0"/>
              <a:t>не работает с массивом из 0, 1, 2 элементов</a:t>
            </a:r>
          </a:p>
          <a:p>
            <a:pPr marL="342900" indent="-342900">
              <a:buClr>
                <a:schemeClr val="accent2"/>
              </a:buClr>
              <a:buFont typeface="Calibri" panose="020F0502020204030204" pitchFamily="34" charset="0"/>
              <a:buChar char="●"/>
            </a:pPr>
            <a:r>
              <a:rPr lang="ru-RU" sz="2000" dirty="0"/>
              <a:t>не находит первый или последний элемент</a:t>
            </a:r>
          </a:p>
          <a:p>
            <a:pPr marL="342900" indent="-342900">
              <a:buClr>
                <a:schemeClr val="accent2"/>
              </a:buClr>
              <a:buFont typeface="Calibri" panose="020F0502020204030204" pitchFamily="34" charset="0"/>
              <a:buChar char="●"/>
            </a:pPr>
            <a:r>
              <a:rPr lang="ru-RU" sz="2000" dirty="0"/>
              <a:t>некорректно работает, если элемента в массиве нет</a:t>
            </a:r>
          </a:p>
          <a:p>
            <a:pPr marL="342900" indent="-342900">
              <a:buClr>
                <a:schemeClr val="accent2"/>
              </a:buClr>
              <a:buFont typeface="Calibri" panose="020F0502020204030204" pitchFamily="34" charset="0"/>
              <a:buChar char="●"/>
            </a:pPr>
            <a:r>
              <a:rPr lang="ru-RU" sz="2000" dirty="0"/>
              <a:t>некорректно работает, если в массиве есть повторяющиеся элементы</a:t>
            </a:r>
          </a:p>
          <a:p>
            <a:pPr marL="342900" indent="-342900">
              <a:buClr>
                <a:schemeClr val="accent2"/>
              </a:buClr>
              <a:buFont typeface="Calibri" panose="020F0502020204030204" pitchFamily="34" charset="0"/>
              <a:buChar char="●"/>
            </a:pPr>
            <a:r>
              <a:rPr lang="ru-RU" sz="2000" dirty="0"/>
              <a:t>обращение к элементам за пределами массива</a:t>
            </a:r>
          </a:p>
          <a:p>
            <a:pPr marL="342900" indent="-342900">
              <a:buClr>
                <a:schemeClr val="accent2"/>
              </a:buClr>
              <a:buFont typeface="Calibri" panose="020F0502020204030204" pitchFamily="34" charset="0"/>
              <a:buChar char="●"/>
            </a:pPr>
            <a:r>
              <a:rPr lang="ru-RU" sz="2000" dirty="0"/>
              <a:t>козырная, которая была в JDK, переполнение целого при вычислении среднего индекса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Бинарный поиск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87624" y="2284423"/>
            <a:ext cx="8280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>«Если вы считаете себя действительно хорошим программистом…,</a:t>
            </a:r>
            <a:br>
              <a:rPr lang="en-US" sz="20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>прочитайте „Искусство программирования“ (Кнута)…</a:t>
            </a:r>
            <a:br>
              <a:rPr lang="en-US" sz="20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>Если вы сможете прочесть весь этот труд, то вам определённо следует отправить мне резюме»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095991" y="3344217"/>
            <a:ext cx="13381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Билл Гейтс</a:t>
            </a:r>
          </a:p>
        </p:txBody>
      </p:sp>
    </p:spTree>
    <p:extLst>
      <p:ext uri="{BB962C8B-B14F-4D97-AF65-F5344CB8AC3E}">
        <p14:creationId xmlns:p14="http://schemas.microsoft.com/office/powerpoint/2010/main" val="214995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7" grpId="0"/>
    </p:bld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24298</TotalTime>
  <Words>7171</Words>
  <Application>Microsoft Office PowerPoint</Application>
  <PresentationFormat>Экран (4:3)</PresentationFormat>
  <Paragraphs>1729</Paragraphs>
  <Slides>67</Slides>
  <Notes>60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67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Consolas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Базовые структуры данных</dc:title>
  <dc:creator>Windows User</dc:creator>
  <cp:lastModifiedBy>Ion</cp:lastModifiedBy>
  <cp:revision>1091</cp:revision>
  <dcterms:created xsi:type="dcterms:W3CDTF">2017-05-18T18:58:30Z</dcterms:created>
  <dcterms:modified xsi:type="dcterms:W3CDTF">2021-11-15T21:04:58Z</dcterms:modified>
</cp:coreProperties>
</file>