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  <p:sldMasterId id="2147483675" r:id="rId2"/>
  </p:sldMasterIdLst>
  <p:notesMasterIdLst>
    <p:notesMasterId r:id="rId51"/>
  </p:notesMasterIdLst>
  <p:handoutMasterIdLst>
    <p:handoutMasterId r:id="rId52"/>
  </p:handoutMasterIdLst>
  <p:sldIdLst>
    <p:sldId id="508" r:id="rId3"/>
    <p:sldId id="286" r:id="rId4"/>
    <p:sldId id="311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477" r:id="rId21"/>
    <p:sldId id="478" r:id="rId22"/>
    <p:sldId id="479" r:id="rId23"/>
    <p:sldId id="480" r:id="rId24"/>
    <p:sldId id="395" r:id="rId25"/>
    <p:sldId id="396" r:id="rId26"/>
    <p:sldId id="397" r:id="rId27"/>
    <p:sldId id="398" r:id="rId28"/>
    <p:sldId id="412" r:id="rId29"/>
    <p:sldId id="401" r:id="rId30"/>
    <p:sldId id="402" r:id="rId31"/>
    <p:sldId id="404" r:id="rId32"/>
    <p:sldId id="399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06" r:id="rId42"/>
    <p:sldId id="408" r:id="rId43"/>
    <p:sldId id="419" r:id="rId44"/>
    <p:sldId id="420" r:id="rId45"/>
    <p:sldId id="409" r:id="rId46"/>
    <p:sldId id="482" r:id="rId47"/>
    <p:sldId id="483" r:id="rId48"/>
    <p:sldId id="484" r:id="rId49"/>
    <p:sldId id="48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минка" id="{02CF7310-970B-4307-BF97-B38ABB3E6A84}">
          <p14:sldIdLst>
            <p14:sldId id="508"/>
          </p14:sldIdLst>
        </p14:section>
        <p14:section name="Управление памятью" id="{F1FB65C7-2CA8-4311-B8F9-C16E1E023C7C}">
          <p14:sldIdLst>
            <p14:sldId id="286"/>
            <p14:sldId id="311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477"/>
            <p14:sldId id="478"/>
            <p14:sldId id="479"/>
            <p14:sldId id="480"/>
            <p14:sldId id="395"/>
            <p14:sldId id="396"/>
            <p14:sldId id="397"/>
            <p14:sldId id="398"/>
            <p14:sldId id="412"/>
            <p14:sldId id="401"/>
            <p14:sldId id="402"/>
            <p14:sldId id="404"/>
            <p14:sldId id="399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06"/>
            <p14:sldId id="408"/>
            <p14:sldId id="419"/>
            <p14:sldId id="420"/>
            <p14:sldId id="409"/>
            <p14:sldId id="482"/>
            <p14:sldId id="483"/>
            <p14:sldId id="484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80"/>
    <a:srgbClr val="880000"/>
    <a:srgbClr val="008000"/>
    <a:srgbClr val="F3FBFE"/>
    <a:srgbClr val="FFF3F3"/>
    <a:srgbClr val="D2B900"/>
    <a:srgbClr val="00A42F"/>
    <a:srgbClr val="B48900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2" autoAdjust="0"/>
    <p:restoredTop sz="69799" autoAdjust="0"/>
  </p:normalViewPr>
  <p:slideViewPr>
    <p:cSldViewPr>
      <p:cViewPr varScale="1">
        <p:scale>
          <a:sx n="80" d="100"/>
          <a:sy n="80" d="100"/>
        </p:scale>
        <p:origin x="223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На этом слайде ошибки нет.</a:t>
            </a:r>
            <a:b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</a:b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Для операции </a:t>
            </a:r>
            <a:r>
              <a:rPr lang="en-US" sz="1200" dirty="0">
                <a:solidFill>
                  <a:schemeClr val="tx1"/>
                </a:solidFill>
                <a:cs typeface="Consolas" panose="020B0609020204030204" pitchFamily="49" charset="0"/>
              </a:rPr>
              <a:t>&amp;&amp; </a:t>
            </a: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если левый операнд равен </a:t>
            </a:r>
            <a:r>
              <a:rPr lang="en-US" sz="1200" dirty="0">
                <a:solidFill>
                  <a:srgbClr val="0000FF"/>
                </a:solidFill>
                <a:cs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chemeClr val="tx1"/>
                </a:solidFill>
                <a:cs typeface="Consolas" panose="020B0609020204030204" pitchFamily="49" charset="0"/>
              </a:rPr>
              <a:t>, </a:t>
            </a: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то правый операнд даже не вычисляется.</a:t>
            </a:r>
            <a:endParaRPr lang="en-US" sz="12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Аналогично для операции </a:t>
            </a:r>
            <a:r>
              <a:rPr lang="en-US" sz="1200" dirty="0">
                <a:solidFill>
                  <a:schemeClr val="tx1"/>
                </a:solidFill>
                <a:cs typeface="Consolas" panose="020B0609020204030204" pitchFamily="49" charset="0"/>
              </a:rPr>
              <a:t>|| </a:t>
            </a: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если левый операнд равен </a:t>
            </a:r>
            <a:r>
              <a:rPr lang="en-US" sz="1200" dirty="0">
                <a:solidFill>
                  <a:srgbClr val="0000FF"/>
                </a:solidFill>
                <a:cs typeface="Consolas" panose="020B0609020204030204" pitchFamily="49" charset="0"/>
              </a:rPr>
              <a:t>true</a:t>
            </a:r>
            <a:r>
              <a:rPr lang="en-US" sz="1200" dirty="0">
                <a:solidFill>
                  <a:schemeClr val="tx1"/>
                </a:solidFill>
                <a:cs typeface="Consolas" panose="020B0609020204030204" pitchFamily="49" charset="0"/>
              </a:rPr>
              <a:t>, </a:t>
            </a: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то правый операнд даже не вычисляется.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Например если </a:t>
            </a:r>
            <a:r>
              <a:rPr lang="en-US" sz="1200" dirty="0" err="1">
                <a:solidFill>
                  <a:schemeClr val="tx1"/>
                </a:solidFill>
                <a:cs typeface="Consolas" panose="020B0609020204030204" pitchFamily="49" charset="0"/>
              </a:rPr>
              <a:t>sTest</a:t>
            </a:r>
            <a:r>
              <a:rPr lang="en-US" sz="1200" dirty="0">
                <a:solidFill>
                  <a:schemeClr val="tx1"/>
                </a:solidFill>
                <a:cs typeface="Consolas" panose="020B0609020204030204" pitchFamily="49" charset="0"/>
              </a:rPr>
              <a:t>[i+1]==0</a:t>
            </a: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, то обращения к элементам </a:t>
            </a:r>
            <a:r>
              <a:rPr lang="en-US" sz="1200" dirty="0" err="1">
                <a:solidFill>
                  <a:schemeClr val="tx1"/>
                </a:solidFill>
                <a:cs typeface="Consolas" panose="020B0609020204030204" pitchFamily="49" charset="0"/>
              </a:rPr>
              <a:t>sTest</a:t>
            </a:r>
            <a:r>
              <a:rPr lang="en-US" sz="1200" dirty="0">
                <a:solidFill>
                  <a:schemeClr val="tx1"/>
                </a:solidFill>
                <a:cs typeface="Consolas" panose="020B0609020204030204" pitchFamily="49" charset="0"/>
              </a:rPr>
              <a:t>[i+</a:t>
            </a: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cs typeface="Consolas" panose="020B0609020204030204" pitchFamily="49" charset="0"/>
              </a:rPr>
              <a:t>]</a:t>
            </a: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cs typeface="Consolas" panose="020B0609020204030204" pitchFamily="49" charset="0"/>
              </a:rPr>
              <a:t>sTest</a:t>
            </a:r>
            <a:r>
              <a:rPr lang="en-US" sz="1200" dirty="0">
                <a:solidFill>
                  <a:schemeClr val="tx1"/>
                </a:solidFill>
                <a:cs typeface="Consolas" panose="020B0609020204030204" pitchFamily="49" charset="0"/>
              </a:rPr>
              <a:t>[i+</a:t>
            </a: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cs typeface="Consolas" panose="020B0609020204030204" pitchFamily="49" charset="0"/>
              </a:rPr>
              <a:t>]</a:t>
            </a: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cs typeface="Consolas" panose="020B0609020204030204" pitchFamily="49" charset="0"/>
              </a:rPr>
              <a:t>sTest</a:t>
            </a:r>
            <a:r>
              <a:rPr lang="en-US" sz="1200" dirty="0">
                <a:solidFill>
                  <a:schemeClr val="tx1"/>
                </a:solidFill>
                <a:cs typeface="Consolas" panose="020B0609020204030204" pitchFamily="49" charset="0"/>
              </a:rPr>
              <a:t>[i+</a:t>
            </a: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4</a:t>
            </a:r>
            <a:r>
              <a:rPr lang="en-US" sz="1200" dirty="0">
                <a:solidFill>
                  <a:schemeClr val="tx1"/>
                </a:solidFill>
                <a:cs typeface="Consolas" panose="020B0609020204030204" pitchFamily="49" charset="0"/>
              </a:rPr>
              <a:t>]</a:t>
            </a: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 не будет.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  <a:cs typeface="Consolas" panose="020B0609020204030204" pitchFamily="49" charset="0"/>
              </a:rPr>
              <a:t>Если же записать проверку в обратном порядке, то ошибка "выход за пределы массива" будет:</a:t>
            </a:r>
          </a:p>
          <a:p>
            <a:r>
              <a:rPr lang="da-DK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sz="1200" dirty="0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1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+ 4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] =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и'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ru-RU" sz="12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da-DK" sz="1200" dirty="0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1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] =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н'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ru-RU" sz="12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da-DK" sz="1200" dirty="0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1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] =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м'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ru-RU" sz="12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da-DK" sz="1200" dirty="0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1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] =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о'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ru-RU" sz="12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da-DK" sz="1200" dirty="0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1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] =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п'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200" dirty="0">
                <a:solidFill>
                  <a:srgbClr val="000080"/>
                </a:solidFill>
                <a:latin typeface="Consolas" panose="020B0609020204030204" pitchFamily="49" charset="0"/>
              </a:rPr>
              <a:t>bFound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061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</a:t>
            </a:r>
            <a:r>
              <a:rPr lang="en-US" baseline="0" dirty="0"/>
              <a:t>release </a:t>
            </a:r>
            <a:r>
              <a:rPr lang="ru-RU" baseline="0" dirty="0"/>
              <a:t>режиме компилятора между переменными не добавляется отладочная информация – только выравнивание, чтобы адреса всех переменных были кратны 4.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362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34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Иногда нужно работать с памятью не как набором элементов(байт), а как с цельным блоком без внутренней структуры (вроде чёрного</a:t>
            </a:r>
            <a:r>
              <a:rPr lang="ru-RU" baseline="0" dirty="0"/>
              <a:t> ящика), тогда удобно использовать указатели типа</a:t>
            </a:r>
            <a:r>
              <a:rPr lang="en-US" baseline="0" dirty="0"/>
              <a:t> void*.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32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компилятора команда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piVar</a:t>
            </a:r>
            <a:r>
              <a:rPr lang="en-US" dirty="0"/>
              <a:t> == nullptr)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полностью эквивалентна команде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(</a:t>
            </a:r>
            <a:r>
              <a:rPr lang="ru-RU" dirty="0"/>
              <a:t>!</a:t>
            </a:r>
            <a:r>
              <a:rPr lang="en-US" dirty="0" err="1"/>
              <a:t>piVar</a:t>
            </a:r>
            <a:r>
              <a:rPr lang="en-US" dirty="0"/>
              <a:t>)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но</a:t>
            </a:r>
            <a:r>
              <a:rPr lang="ru-RU" baseline="0" dirty="0"/>
              <a:t> второй вариант короче.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033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Для того чтобы строки 3 и 5 скомпилировать нужно явно указать компилятору, что вы именно этого и хотите.</a:t>
            </a:r>
          </a:p>
          <a:p>
            <a:pPr marL="0" indent="0">
              <a:buNone/>
            </a:pPr>
            <a:r>
              <a:rPr lang="ru-RU" b="0" baseline="0" dirty="0"/>
              <a:t>Для этого используется оператор </a:t>
            </a:r>
            <a:r>
              <a:rPr lang="en-US" b="0" baseline="0" dirty="0"/>
              <a:t>reinterpret_cast</a:t>
            </a:r>
            <a:r>
              <a:rPr lang="ru-RU" b="0" baseline="0" dirty="0"/>
              <a:t> (см следующий слайд).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51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reinterpret_cast</a:t>
            </a:r>
            <a:r>
              <a:rPr lang="en-US" b="0" baseline="0" dirty="0"/>
              <a:t> </a:t>
            </a:r>
            <a:r>
              <a:rPr lang="ru-RU" b="0" baseline="0" dirty="0"/>
              <a:t>преобразует типы указателей (то есть производит преобразования без изменения битового представления).</a:t>
            </a:r>
          </a:p>
          <a:p>
            <a:pPr marL="0" indent="0">
              <a:buNone/>
            </a:pPr>
            <a:r>
              <a:rPr lang="ru-RU" b="0" baseline="0" dirty="0"/>
              <a:t>Используется в основном для преобразования указателей на один тип в указатели на другой тип.</a:t>
            </a:r>
          </a:p>
          <a:p>
            <a:pPr marL="0" indent="0">
              <a:buNone/>
            </a:pPr>
            <a:endParaRPr lang="ru-RU" b="0" dirty="0"/>
          </a:p>
          <a:p>
            <a:pPr marL="0" indent="0">
              <a:buNone/>
            </a:pPr>
            <a:r>
              <a:rPr lang="ru-RU" b="0" dirty="0"/>
              <a:t>Сравните с оператором </a:t>
            </a:r>
            <a:r>
              <a:rPr lang="en-US" b="0" dirty="0"/>
              <a:t>static_cast&lt;&gt;,</a:t>
            </a:r>
            <a:r>
              <a:rPr lang="en-US" b="0" baseline="0" dirty="0"/>
              <a:t> </a:t>
            </a:r>
            <a:r>
              <a:rPr lang="ru-RU" b="0" baseline="0" dirty="0"/>
              <a:t>который менял именно битовое представление значений:</a:t>
            </a:r>
            <a:endParaRPr lang="en-US" b="0" baseline="0" dirty="0"/>
          </a:p>
          <a:p>
            <a:pPr marL="0" indent="0">
              <a:buNone/>
            </a:pPr>
            <a:r>
              <a:rPr lang="en-US" b="0" baseline="0" dirty="0"/>
              <a:t>double d = 3.0;</a:t>
            </a:r>
            <a:endParaRPr lang="ru-RU" b="0" baseline="0" dirty="0"/>
          </a:p>
          <a:p>
            <a:pPr marL="0" indent="0">
              <a:buNone/>
            </a:pPr>
            <a:r>
              <a:rPr lang="en-US" b="0" baseline="0" dirty="0"/>
              <a:t>float f = static_cast&lt;float&gt;(d);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001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Обратите внимание: при выводе</a:t>
            </a:r>
            <a:r>
              <a:rPr lang="ru-RU" b="0" baseline="0" dirty="0"/>
              <a:t> на экран значения </a:t>
            </a:r>
            <a:r>
              <a:rPr lang="en-US" b="0" baseline="0" dirty="0"/>
              <a:t>*pdVar </a:t>
            </a:r>
            <a:r>
              <a:rPr lang="ru-RU" b="0" baseline="0" dirty="0"/>
              <a:t>мы обращаемся за пределами памяти переменной </a:t>
            </a:r>
            <a:r>
              <a:rPr lang="en-US" b="0" baseline="0" dirty="0" err="1"/>
              <a:t>iVar</a:t>
            </a:r>
            <a:r>
              <a:rPr lang="en-US" b="0" baseline="0" dirty="0"/>
              <a:t>,</a:t>
            </a:r>
          </a:p>
          <a:p>
            <a:pPr marL="0" indent="0">
              <a:buNone/>
            </a:pPr>
            <a:r>
              <a:rPr lang="ru-RU" b="0" baseline="0" dirty="0"/>
              <a:t>поскольку тип </a:t>
            </a:r>
            <a:r>
              <a:rPr lang="en-US" b="0" baseline="0" dirty="0"/>
              <a:t>double </a:t>
            </a:r>
            <a:r>
              <a:rPr lang="ru-RU" b="0" baseline="0" dirty="0"/>
              <a:t>занимает 8 байт, а тип </a:t>
            </a:r>
            <a:r>
              <a:rPr lang="en-US" b="0" baseline="0" dirty="0"/>
              <a:t>int </a:t>
            </a:r>
            <a:r>
              <a:rPr lang="ru-RU" b="0" baseline="0" dirty="0"/>
              <a:t>только 4. Видимо, в этой области памяти располагаются значения других локальных переменных.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010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2 </a:t>
            </a:r>
            <a:r>
              <a:rPr lang="ru-RU" b="0" dirty="0"/>
              <a:t>байта</a:t>
            </a:r>
            <a:r>
              <a:rPr lang="ru-RU" b="0" baseline="0" dirty="0"/>
              <a:t> на каждую ячейку, </a:t>
            </a:r>
            <a:r>
              <a:rPr lang="en-US" b="0" baseline="0" dirty="0"/>
              <a:t>double – </a:t>
            </a:r>
            <a:r>
              <a:rPr lang="ru-RU" b="0" baseline="0" dirty="0"/>
              <a:t>8 байт =</a:t>
            </a:r>
            <a:r>
              <a:rPr lang="en-US" b="0" baseline="0" dirty="0"/>
              <a:t>&gt; </a:t>
            </a:r>
            <a:r>
              <a:rPr lang="ru-RU" b="0" baseline="0" dirty="0"/>
              <a:t>затирает 4 элемента массива.</a:t>
            </a:r>
            <a:endParaRPr lang="en-US" b="0" baseline="0" dirty="0"/>
          </a:p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644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Обратите</a:t>
            </a:r>
            <a:r>
              <a:rPr lang="ru-RU" b="0" baseline="0" dirty="0"/>
              <a:t> внимание:</a:t>
            </a:r>
          </a:p>
          <a:p>
            <a:pPr marL="0" indent="0">
              <a:buNone/>
            </a:pPr>
            <a:r>
              <a:rPr lang="ru-RU" b="0" baseline="0" dirty="0"/>
              <a:t>Была перезаписана не только та переменная, по чьему адресу происходила запись, но и несколько последующих.</a:t>
            </a:r>
            <a:endParaRPr lang="en-US" b="0" dirty="0"/>
          </a:p>
          <a:p>
            <a:pPr marL="0" indent="0">
              <a:buNone/>
            </a:pPr>
            <a:r>
              <a:rPr lang="ru-RU" b="0" dirty="0"/>
              <a:t>Уцелела только</a:t>
            </a:r>
            <a:r>
              <a:rPr lang="ru-RU" b="0" baseline="0" dirty="0"/>
              <a:t> ячейка </a:t>
            </a:r>
            <a:r>
              <a:rPr lang="en-US" b="0" baseline="0" dirty="0"/>
              <a:t>vwA[4]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7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Напоминаю, это операция определения, сколько значений формата </a:t>
            </a:r>
            <a:r>
              <a:rPr lang="en-US" baseline="0" dirty="0"/>
              <a:t>float </a:t>
            </a:r>
            <a:r>
              <a:rPr lang="ru-RU" baseline="0" dirty="0"/>
              <a:t>находится между двумя числами </a:t>
            </a:r>
            <a:r>
              <a:rPr lang="en-US" baseline="0" dirty="0"/>
              <a:t>A </a:t>
            </a:r>
            <a:r>
              <a:rPr lang="ru-RU" baseline="0" dirty="0"/>
              <a:t>и </a:t>
            </a:r>
            <a:r>
              <a:rPr lang="en-US" baseline="0" dirty="0"/>
              <a:t>B.</a:t>
            </a:r>
            <a:endParaRPr lang="ru-RU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Также напоминаю, что этот способ работает если А и </a:t>
            </a:r>
            <a:r>
              <a:rPr lang="en-US" baseline="0" dirty="0"/>
              <a:t>B </a:t>
            </a:r>
            <a:r>
              <a:rPr lang="ru-RU" baseline="0" dirty="0"/>
              <a:t>одного знака, если знак разный, то придётся обрабатывать его отдельно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5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Тот же набор действий без </a:t>
            </a:r>
            <a:r>
              <a:rPr lang="en-US" baseline="0" dirty="0"/>
              <a:t>union.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 правильный способ приведения типа указателя: оба типа </a:t>
            </a:r>
            <a:r>
              <a:rPr lang="en-US" baseline="0" dirty="0"/>
              <a:t>float </a:t>
            </a:r>
            <a:r>
              <a:rPr lang="ru-RU" baseline="0" dirty="0"/>
              <a:t>и </a:t>
            </a:r>
            <a:r>
              <a:rPr lang="en-US" baseline="0" dirty="0"/>
              <a:t>int </a:t>
            </a:r>
            <a:r>
              <a:rPr lang="ru-RU" baseline="0" dirty="0"/>
              <a:t>имеют одинаковый размер.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340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Напоминаю, как в прошлой лекции</a:t>
            </a:r>
            <a:r>
              <a:rPr lang="ru-RU" baseline="0" dirty="0"/>
              <a:t> инициализировали массив структур нулевыми элементами: долго, нудно и легко забыть проинициализировать какое-нибудь из полей.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492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</a:t>
            </a:r>
            <a:r>
              <a:rPr lang="ru-RU" baseline="0" dirty="0"/>
              <a:t> занулении объекта класса </a:t>
            </a:r>
            <a:r>
              <a:rPr lang="en-US" baseline="0" dirty="0"/>
              <a:t>string </a:t>
            </a:r>
            <a:r>
              <a:rPr lang="ru-RU" baseline="0" dirty="0"/>
              <a:t>может происходить утечка памяти. Также при занулении объектов можно </a:t>
            </a:r>
            <a:r>
              <a:rPr lang="ru-RU" baseline="0" dirty="0" err="1"/>
              <a:t>занулить</a:t>
            </a:r>
            <a:r>
              <a:rPr lang="ru-RU" baseline="0" dirty="0"/>
              <a:t> и таблицу виртуальных функций (подробности в теме про объектно-ориентированное программирование). Поэтому таким способом можно очищать структуры только если в них не содержится указателей, и объектов.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264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В С++ использование адресной</a:t>
            </a:r>
            <a:r>
              <a:rPr lang="ru-RU" b="0" baseline="0" dirty="0"/>
              <a:t> </a:t>
            </a:r>
            <a:r>
              <a:rPr lang="ru-RU" b="0" dirty="0"/>
              <a:t>арифметики</a:t>
            </a:r>
            <a:r>
              <a:rPr lang="ru-RU" b="0" baseline="0" dirty="0"/>
              <a:t> значительно удобнее, чем в </a:t>
            </a:r>
            <a:r>
              <a:rPr lang="ru-RU" b="0" dirty="0"/>
              <a:t>ассемблере</a:t>
            </a:r>
            <a:r>
              <a:rPr lang="ru-RU" b="0" baseline="0" dirty="0"/>
              <a:t> – сложение оперирует элементами, а не байтами (считается что указатель – указатель на первый элемент массива).</a:t>
            </a:r>
            <a:br>
              <a:rPr lang="ru-RU" b="0" baseline="0" dirty="0"/>
            </a:br>
            <a:r>
              <a:rPr lang="ru-RU" b="0" baseline="0" dirty="0"/>
              <a:t>В других языках от адресной арифметики вообще отказываются: жертвуют производительностью кода ради стабильности (меньше производительность, но и меньше способов "прострелить себе ногу" по незнанию)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575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/>
              <a:t>В С++</a:t>
            </a:r>
            <a:r>
              <a:rPr lang="ru-RU" b="0" baseline="0" dirty="0"/>
              <a:t> идентификатор массива на самом деле является по сути просто указателем на первый элемент.</a:t>
            </a:r>
            <a:endParaRPr lang="en-US" b="0" dirty="0"/>
          </a:p>
          <a:p>
            <a:pPr marL="0" indent="0">
              <a:buNone/>
            </a:pPr>
            <a:r>
              <a:rPr lang="ru-RU" b="0" dirty="0"/>
              <a:t>Для краткости в строке адреса указаны</a:t>
            </a:r>
            <a:r>
              <a:rPr lang="ru-RU" b="0" baseline="0" dirty="0"/>
              <a:t> только последние три разряда адреса, старшие пять разрядов равны </a:t>
            </a:r>
            <a:r>
              <a:rPr lang="en-US" b="0" baseline="0" dirty="0"/>
              <a:t>0013F.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76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В стандарте</a:t>
            </a:r>
            <a:r>
              <a:rPr lang="en-US" b="0" dirty="0"/>
              <a:t> C++</a:t>
            </a:r>
            <a:r>
              <a:rPr lang="ru-RU" b="0" baseline="0" dirty="0"/>
              <a:t> операция взятия элемента массива </a:t>
            </a:r>
            <a:r>
              <a:rPr lang="en-US" b="0" baseline="0" dirty="0"/>
              <a:t>[] </a:t>
            </a:r>
            <a:r>
              <a:rPr lang="ru-RU" b="0" baseline="0" dirty="0"/>
              <a:t>описана как смещение указателя на указанное количество элементов и разыменование.</a:t>
            </a:r>
          </a:p>
          <a:p>
            <a:pPr marL="0" indent="0">
              <a:buNone/>
            </a:pPr>
            <a:r>
              <a:rPr lang="ru-RU" b="0" baseline="0" dirty="0"/>
              <a:t>То есть две операции в следующей строке считаются эквивалентными.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vwA[3]</a:t>
            </a:r>
            <a:r>
              <a:rPr lang="ru-RU" b="0" baseline="0" dirty="0"/>
              <a:t> </a:t>
            </a:r>
            <a:r>
              <a:rPr lang="en-US" b="0" baseline="0" dirty="0"/>
              <a:t>~ </a:t>
            </a:r>
            <a:r>
              <a:rPr lang="en-US" b="0" dirty="0"/>
              <a:t>*(vwA + 3)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/>
              <a:t>Более</a:t>
            </a:r>
            <a:r>
              <a:rPr lang="ru-RU" b="0" baseline="0" dirty="0"/>
              <a:t> того, каждый раз при обращении к элементу массива он извлекается из памяти именно по этой формуле.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/>
              <a:t>Эта формула применима не только к массивам, но и указателям: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*(pw + 3) ~ pw[3]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/>
              <a:t>То</a:t>
            </a:r>
            <a:r>
              <a:rPr lang="ru-RU" b="0" baseline="0" dirty="0"/>
              <a:t> есть с указателями можно работать, как</a:t>
            </a:r>
            <a:r>
              <a:rPr lang="en-US" b="0" baseline="0" dirty="0"/>
              <a:t> </a:t>
            </a:r>
            <a:r>
              <a:rPr lang="ru-RU" b="0" baseline="0" dirty="0"/>
              <a:t>будто это массив начинающийся с этого адреса.</a:t>
            </a:r>
            <a:endParaRPr lang="en-US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48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Используя вычитание указателей, определяем, на какой индекс элемента в массиве </a:t>
            </a:r>
            <a:r>
              <a:rPr lang="en-US" b="0" dirty="0" err="1"/>
              <a:t>vwA</a:t>
            </a:r>
            <a:r>
              <a:rPr lang="en-US" b="0" dirty="0"/>
              <a:t>, </a:t>
            </a:r>
            <a:r>
              <a:rPr lang="ru-RU" b="0" dirty="0"/>
              <a:t>на который сейчас ссылается </a:t>
            </a:r>
            <a:r>
              <a:rPr lang="en-US" b="0" dirty="0"/>
              <a:t>pw</a:t>
            </a:r>
            <a:r>
              <a:rPr lang="ru-RU" b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26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Примечание:</a:t>
            </a:r>
            <a:r>
              <a:rPr lang="ru-RU" b="0" baseline="0" dirty="0"/>
              <a:t> нельзя дважды применить операцию взятия адреса к переменной</a:t>
            </a:r>
          </a:p>
          <a:p>
            <a:pPr marL="0" indent="0">
              <a:buNone/>
            </a:pPr>
            <a:r>
              <a:rPr lang="en-US" b="0" baseline="0" dirty="0"/>
              <a:t>&amp;&amp;</a:t>
            </a:r>
            <a:r>
              <a:rPr lang="en-US" b="0" baseline="0" dirty="0" err="1"/>
              <a:t>wVal</a:t>
            </a:r>
            <a:r>
              <a:rPr lang="en-US" b="0" baseline="0" dirty="0"/>
              <a:t> –</a:t>
            </a:r>
            <a:r>
              <a:rPr lang="ru-RU" b="0" baseline="0" dirty="0"/>
              <a:t> не скомпилируется, поскольку</a:t>
            </a:r>
            <a:endParaRPr lang="en-US" b="0" baseline="0" dirty="0"/>
          </a:p>
          <a:p>
            <a:pPr marL="0" indent="0">
              <a:buNone/>
            </a:pPr>
            <a:r>
              <a:rPr lang="en-US" b="0" baseline="0" dirty="0"/>
              <a:t>&amp;</a:t>
            </a:r>
            <a:r>
              <a:rPr lang="en-US" b="0" baseline="0" dirty="0" err="1"/>
              <a:t>wVal</a:t>
            </a:r>
            <a:r>
              <a:rPr lang="en-US" b="0" baseline="0" dirty="0"/>
              <a:t> –</a:t>
            </a:r>
            <a:r>
              <a:rPr lang="ru-RU" b="0" baseline="0" dirty="0"/>
              <a:t> число/адрес в памяти, но не существует переменной, где он хранится, чтобы взять её адрес.</a:t>
            </a:r>
          </a:p>
          <a:p>
            <a:pPr marL="0" indent="0">
              <a:buNone/>
            </a:pPr>
            <a:r>
              <a:rPr lang="ru-RU" b="0" baseline="0" dirty="0"/>
              <a:t>Чтобы получить указатель на указатель, надо создать такую переменную вручную.</a:t>
            </a:r>
          </a:p>
          <a:p>
            <a:pPr marL="0" indent="0">
              <a:buNone/>
            </a:pPr>
            <a:r>
              <a:rPr lang="ru-RU" b="0" baseline="0" dirty="0"/>
              <a:t>Именно это и показано на слайде.</a:t>
            </a:r>
          </a:p>
          <a:p>
            <a:pPr marL="0" indent="0">
              <a:buNone/>
            </a:pPr>
            <a:endParaRPr lang="ru-RU" b="0" baseline="0" dirty="0"/>
          </a:p>
          <a:p>
            <a:pPr marL="0" indent="0">
              <a:buNone/>
            </a:pPr>
            <a:r>
              <a:rPr lang="ru-RU" b="0" baseline="0" dirty="0"/>
              <a:t>Двойные указатели позволяют создавать более сложные динамические структуры. Среди динамических структур раньше всего мы рассмотрим двумерные массивы – на следующей лекции.</a:t>
            </a:r>
            <a:endParaRPr lang="en-US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9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почему</a:t>
            </a:r>
            <a:r>
              <a:rPr lang="ru-RU" b="0" baseline="0" dirty="0"/>
              <a:t> запрещено?</a:t>
            </a:r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Массивы в С++ представляются как указатели на первый элемент массива</a:t>
            </a:r>
            <a:r>
              <a:rPr lang="en-US" baseline="0" dirty="0"/>
              <a:t> </a:t>
            </a:r>
            <a:r>
              <a:rPr lang="ru-RU" baseline="0" dirty="0"/>
              <a:t>(разница только в том, что компилятор всё же помнит размер этого массива).</a:t>
            </a:r>
            <a:endParaRPr lang="en-US" baseline="0" dirty="0"/>
          </a:p>
          <a:p>
            <a:pPr marL="0" indent="0">
              <a:buNone/>
            </a:pPr>
            <a:r>
              <a:rPr lang="ru-RU" b="0" baseline="0" dirty="0"/>
              <a:t>При этом компилятор умеет неявно (без дополнительных инструкций от программиста) преобразовывать тип </a:t>
            </a:r>
            <a:r>
              <a:rPr lang="en-US" b="0" baseline="0" dirty="0"/>
              <a:t>int[4]</a:t>
            </a:r>
            <a:r>
              <a:rPr lang="ru-RU" b="0" baseline="0" dirty="0"/>
              <a:t> в тип </a:t>
            </a:r>
            <a:r>
              <a:rPr lang="en-US" b="0" baseline="0" dirty="0"/>
              <a:t>int*. </a:t>
            </a:r>
            <a:r>
              <a:rPr lang="ru-RU" b="0" baseline="0" dirty="0"/>
              <a:t>Поэтому выражение </a:t>
            </a:r>
            <a:r>
              <a:rPr lang="en-US" b="0" baseline="0" dirty="0"/>
              <a:t>'piVal = viA' </a:t>
            </a:r>
            <a:r>
              <a:rPr lang="ru-RU" b="0" baseline="0" dirty="0"/>
              <a:t>компилируется</a:t>
            </a:r>
            <a:r>
              <a:rPr lang="en-US" b="0" baseline="0" dirty="0"/>
              <a:t>.</a:t>
            </a:r>
            <a:endParaRPr lang="ru-RU" b="0" baseline="0" dirty="0"/>
          </a:p>
          <a:p>
            <a:pPr marL="0" indent="0">
              <a:buNone/>
            </a:pPr>
            <a:endParaRPr lang="ru-RU" b="0" baseline="0" dirty="0"/>
          </a:p>
          <a:p>
            <a:pPr marL="0" indent="0">
              <a:buNone/>
            </a:pPr>
            <a:r>
              <a:rPr lang="ru-RU" b="0" baseline="0" dirty="0"/>
              <a:t>С указателем на такой массив это не проходит: реально в памяти не выделяется ячейка для переменной </a:t>
            </a:r>
            <a:r>
              <a:rPr lang="en-US" b="0" baseline="0" dirty="0" err="1"/>
              <a:t>viA</a:t>
            </a:r>
            <a:r>
              <a:rPr lang="en-US" b="0" baseline="0" dirty="0"/>
              <a:t>, </a:t>
            </a:r>
            <a:r>
              <a:rPr lang="ru-RU" b="0" baseline="0" dirty="0"/>
              <a:t>существует сам массив. Поэтому когда мы выводили на экран </a:t>
            </a:r>
            <a:r>
              <a:rPr lang="en-US" b="0" baseline="0" dirty="0"/>
              <a:t>&amp;</a:t>
            </a:r>
            <a:r>
              <a:rPr lang="en-US" b="0" baseline="0" dirty="0" err="1"/>
              <a:t>viA</a:t>
            </a:r>
            <a:r>
              <a:rPr lang="ru-RU" b="0" baseline="0" dirty="0"/>
              <a:t>,</a:t>
            </a:r>
            <a:r>
              <a:rPr lang="en-US" b="0" baseline="0" dirty="0"/>
              <a:t> </a:t>
            </a:r>
            <a:r>
              <a:rPr lang="ru-RU" b="0" baseline="0" dirty="0"/>
              <a:t>то выводился адрес первого элемента.</a:t>
            </a:r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/>
              <a:t>Венгерская нотация позволяет не запутаться и понять сколько раз нужно разыменовывать указатель для получения значения: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/>
              <a:t>указатель на указатель </a:t>
            </a:r>
            <a:r>
              <a:rPr lang="en-US" b="0" dirty="0"/>
              <a:t>~ </a:t>
            </a:r>
            <a:r>
              <a:rPr lang="ru-RU" b="0" dirty="0"/>
              <a:t>две буквы </a:t>
            </a:r>
            <a:r>
              <a:rPr lang="en-US" b="0" dirty="0"/>
              <a:t>p </a:t>
            </a:r>
            <a:r>
              <a:rPr lang="ru-RU" b="0" dirty="0"/>
              <a:t>в префиксе </a:t>
            </a:r>
            <a:r>
              <a:rPr lang="en-US" b="0" dirty="0"/>
              <a:t>~ </a:t>
            </a:r>
            <a:r>
              <a:rPr lang="ru-RU" b="0" dirty="0"/>
              <a:t>надо дважды разыменовывать.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656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Элемент массива компилятор получает используя адресную арифметику, а в ней сложение двух элементов коммутативно, а значит слагаемые</a:t>
            </a:r>
            <a:r>
              <a:rPr lang="ru-RU" b="0" baseline="0" dirty="0"/>
              <a:t> </a:t>
            </a:r>
            <a:r>
              <a:rPr lang="ru-RU" b="0" dirty="0"/>
              <a:t>можно поменять местами:</a:t>
            </a:r>
          </a:p>
          <a:p>
            <a:pPr marL="0" indent="0">
              <a:buNone/>
            </a:pPr>
            <a:r>
              <a:rPr lang="ru-RU" b="0" dirty="0"/>
              <a:t>piVal[2] ~ *(piVal + 2) ~ *(2 + piVal) ~ 2[piVal]</a:t>
            </a:r>
          </a:p>
          <a:p>
            <a:pPr marL="0" indent="0">
              <a:buNone/>
            </a:pPr>
            <a:r>
              <a:rPr lang="ru-RU" b="0" dirty="0"/>
              <a:t>Работоспособность</a:t>
            </a:r>
            <a:r>
              <a:rPr lang="ru-RU" b="0" baseline="0" dirty="0"/>
              <a:t> варианта </a:t>
            </a:r>
            <a:r>
              <a:rPr lang="en-US" b="0" baseline="0" dirty="0"/>
              <a:t>2[piVal] </a:t>
            </a:r>
            <a:r>
              <a:rPr lang="ru-RU" b="0" baseline="0" dirty="0"/>
              <a:t>напрямую вытекает из описания стандарта </a:t>
            </a:r>
            <a:r>
              <a:rPr lang="en-US" b="0" baseline="0" dirty="0"/>
              <a:t>C++ - </a:t>
            </a:r>
            <a:r>
              <a:rPr lang="ru-RU" b="0" baseline="0" dirty="0"/>
              <a:t>это выражение заменяется на </a:t>
            </a:r>
            <a:r>
              <a:rPr lang="en-US" b="0" baseline="0" dirty="0"/>
              <a:t>*(2+piVal)</a:t>
            </a:r>
            <a:r>
              <a:rPr lang="ru-RU" b="0" baseline="0" dirty="0"/>
              <a:t>. И</a:t>
            </a:r>
            <a:r>
              <a:rPr lang="en-US" b="0" baseline="0" dirty="0"/>
              <a:t> </a:t>
            </a:r>
            <a:r>
              <a:rPr lang="ru-RU" b="0" dirty="0"/>
              <a:t>хотя </a:t>
            </a:r>
            <a:r>
              <a:rPr lang="en-US" b="0" dirty="0"/>
              <a:t> </a:t>
            </a:r>
            <a:r>
              <a:rPr lang="ru-RU" b="0" dirty="0"/>
              <a:t>оно</a:t>
            </a:r>
            <a:r>
              <a:rPr lang="ru-RU" b="0" baseline="0" dirty="0"/>
              <a:t> </a:t>
            </a:r>
            <a:r>
              <a:rPr lang="ru-RU" b="0" dirty="0"/>
              <a:t>неочевидно и не используется в жизни,</a:t>
            </a:r>
            <a:r>
              <a:rPr lang="ru-RU" b="0" baseline="0" dirty="0"/>
              <a:t> авторы компиляторов не прибегают к дополнительным ухищрениям</a:t>
            </a:r>
            <a:r>
              <a:rPr lang="en-US" b="0" baseline="0" dirty="0"/>
              <a:t>,</a:t>
            </a:r>
            <a:r>
              <a:rPr lang="ru-RU" b="0" baseline="0" dirty="0"/>
              <a:t> чтобы его запретить.</a:t>
            </a:r>
            <a:endParaRPr lang="ru-RU" b="0" dirty="0"/>
          </a:p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57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0099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97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Благодаря сравнению указателей возможно их</a:t>
            </a:r>
            <a:r>
              <a:rPr lang="ru-RU" b="0" baseline="0" dirty="0"/>
              <a:t> использование в качестве счётчика в циклах.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45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Представленная на этом слайде</a:t>
            </a:r>
            <a:r>
              <a:rPr lang="ru-RU" b="0" baseline="0" dirty="0"/>
              <a:t> программа двухмерный массив числами по возрастанию.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660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Этот код делает тоже самое,</a:t>
            </a:r>
            <a:r>
              <a:rPr lang="ru-RU" b="0" baseline="0" dirty="0"/>
              <a:t> что и код на предыдущем слайде - заполняет матрицу значениями по возрастанию, но он работает быстрее:</a:t>
            </a:r>
          </a:p>
          <a:p>
            <a:pPr marL="0" indent="0">
              <a:buNone/>
            </a:pPr>
            <a:r>
              <a:rPr lang="ru-RU" b="0" baseline="0" dirty="0"/>
              <a:t>при обращении к каждому элементу массива ему не требуется вычислять положение этого элемента в массиве, он просто смещается последовательно по адресам от начала массива к концу.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47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Вывод матрицы через указатели: нет вычисления положения каждого элемента в массиве,</a:t>
            </a:r>
          </a:p>
          <a:p>
            <a:pPr marL="0" indent="0">
              <a:buNone/>
            </a:pPr>
            <a:r>
              <a:rPr lang="ru-RU" b="0" dirty="0"/>
              <a:t>но два цикла остаются – так проще выводить конец строки.</a:t>
            </a:r>
            <a:endParaRPr lang="en-US" b="0" dirty="0"/>
          </a:p>
          <a:p>
            <a:pPr marL="0" indent="0">
              <a:buNone/>
            </a:pPr>
            <a:r>
              <a:rPr lang="en-US" b="0" dirty="0" err="1"/>
              <a:t>piLine</a:t>
            </a:r>
            <a:r>
              <a:rPr lang="en-US" b="0" dirty="0"/>
              <a:t> – </a:t>
            </a:r>
            <a:r>
              <a:rPr lang="ru-RU" b="0" dirty="0"/>
              <a:t>указывает на начало текущей выводимой строки,</a:t>
            </a:r>
          </a:p>
          <a:p>
            <a:pPr marL="0" indent="0">
              <a:buNone/>
            </a:pPr>
            <a:r>
              <a:rPr lang="en-US" b="0" dirty="0" err="1"/>
              <a:t>piI</a:t>
            </a:r>
            <a:r>
              <a:rPr lang="en-US" b="0" dirty="0"/>
              <a:t> </a:t>
            </a:r>
            <a:r>
              <a:rPr lang="ru-RU" b="0" dirty="0"/>
              <a:t>пробегает по элементам текущей строки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614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С указателями можно работать не только по матрице целиком, но и обработать</a:t>
            </a:r>
            <a:r>
              <a:rPr lang="ru-RU" b="0" baseline="0" dirty="0"/>
              <a:t> </a:t>
            </a:r>
            <a:r>
              <a:rPr lang="ru-RU" b="0" dirty="0"/>
              <a:t>только одну строку.</a:t>
            </a:r>
          </a:p>
          <a:p>
            <a:pPr marL="0" indent="0">
              <a:buNone/>
            </a:pPr>
            <a:endParaRPr lang="ru-RU" b="0" dirty="0"/>
          </a:p>
          <a:p>
            <a:pPr marL="0" indent="0">
              <a:buNone/>
            </a:pPr>
            <a:r>
              <a:rPr lang="ru-RU" b="0" dirty="0"/>
              <a:t>(Чтобы вывод матрицы на экран через указатели работал корректно мне пришлось восстановить</a:t>
            </a:r>
            <a:r>
              <a:rPr lang="ru-RU" b="0" baseline="0" dirty="0"/>
              <a:t> значения </a:t>
            </a:r>
            <a:r>
              <a:rPr lang="en-US" b="0" baseline="0" dirty="0" err="1"/>
              <a:t>piBegin</a:t>
            </a:r>
            <a:r>
              <a:rPr lang="en-US" b="0" baseline="0" dirty="0"/>
              <a:t> </a:t>
            </a:r>
            <a:r>
              <a:rPr lang="ru-RU" b="0" baseline="0" dirty="0"/>
              <a:t>и </a:t>
            </a:r>
            <a:r>
              <a:rPr lang="en-US" b="0" baseline="0" dirty="0" err="1"/>
              <a:t>piEnd</a:t>
            </a:r>
            <a:r>
              <a:rPr lang="ru-RU" b="0" baseline="0" dirty="0"/>
              <a:t>, как было на прошлом слайде</a:t>
            </a:r>
            <a:r>
              <a:rPr lang="en-US" b="0" baseline="0" dirty="0"/>
              <a:t>, </a:t>
            </a:r>
            <a:r>
              <a:rPr lang="ru-RU" b="0" baseline="0" dirty="0"/>
              <a:t>чтобы они ссылались на начало и конец матрицы)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88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Или только один столбец.</a:t>
            </a:r>
            <a:endParaRPr lang="en-US" b="0" dirty="0"/>
          </a:p>
          <a:p>
            <a:pPr marL="0" indent="0">
              <a:buNone/>
            </a:pPr>
            <a:r>
              <a:rPr lang="ru-RU" b="0" dirty="0"/>
              <a:t>Я</a:t>
            </a:r>
            <a:r>
              <a:rPr lang="ru-RU" b="0" baseline="0" dirty="0"/>
              <a:t> начинаю заполнение с элемента в нулевой строке и третьем столбце,</a:t>
            </a:r>
          </a:p>
          <a:p>
            <a:pPr marL="0" indent="0">
              <a:buNone/>
            </a:pPr>
            <a:r>
              <a:rPr lang="ru-RU" b="0" baseline="0" dirty="0"/>
              <a:t>на каждой итерации смещаясь на </a:t>
            </a:r>
            <a:r>
              <a:rPr lang="en-US" b="0" baseline="0" dirty="0"/>
              <a:t>M </a:t>
            </a:r>
            <a:r>
              <a:rPr lang="ru-RU" b="0" baseline="0" dirty="0"/>
              <a:t>элементов (или на одну строку).</a:t>
            </a:r>
          </a:p>
          <a:p>
            <a:pPr marL="0" indent="0">
              <a:buNone/>
            </a:pPr>
            <a:r>
              <a:rPr lang="ru-RU" b="0" baseline="0" dirty="0"/>
              <a:t>В качестве границы выхода из цикла я использую конец матрицы (указатель на элемент следующий за последним) – мне нет надобности вычислять точный адрес элемента в следующей строке (четвёртой считая с нуля) третьем столбце, уже рассчитанный конец матрицы подходит.</a:t>
            </a:r>
          </a:p>
          <a:p>
            <a:pPr marL="0" indent="0">
              <a:buNone/>
            </a:pPr>
            <a:endParaRPr lang="ru-RU" b="0" baseline="0" dirty="0"/>
          </a:p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321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С указателями</a:t>
            </a:r>
            <a:r>
              <a:rPr lang="ru-RU" b="0" baseline="0" dirty="0"/>
              <a:t> мы не привязаны к строчкам – заполнение главной диагонали</a:t>
            </a:r>
            <a:r>
              <a:rPr lang="ru-RU" b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62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Заполнение побочной диагонали.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2604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При выходе</a:t>
            </a:r>
            <a:r>
              <a:rPr lang="ru-RU" b="0" baseline="0" dirty="0"/>
              <a:t> за пределы массива по строкам мы возвращаемся в массив с противоположной стороны</a:t>
            </a:r>
            <a:r>
              <a:rPr lang="ru-RU" b="0" dirty="0"/>
              <a:t>. При этом при выходе слева – попадаем на предыдущую</a:t>
            </a:r>
            <a:r>
              <a:rPr lang="ru-RU" b="0" baseline="0" dirty="0"/>
              <a:t> строку, а при выходе справа – на следующую.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24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При работе с указателями венгерская нотация упрощает понимание, поэтому в этой лекции я буду её активно использовать</a:t>
            </a:r>
            <a:r>
              <a:rPr lang="en-US" baseline="0" dirty="0"/>
              <a:t>:</a:t>
            </a:r>
            <a:br>
              <a:rPr lang="en-US" baseline="0" dirty="0"/>
            </a:br>
            <a:r>
              <a:rPr lang="ru-RU" baseline="0" dirty="0"/>
              <a:t>если переменная начинается с </a:t>
            </a:r>
            <a:r>
              <a:rPr lang="en-US" baseline="0" dirty="0"/>
              <a:t>p – </a:t>
            </a:r>
            <a:r>
              <a:rPr lang="ru-RU" baseline="0" dirty="0"/>
              <a:t>то это указатель.</a:t>
            </a:r>
            <a:br>
              <a:rPr lang="ru-RU" baseline="0" dirty="0"/>
            </a:br>
            <a:r>
              <a:rPr lang="ru-RU" baseline="0" dirty="0"/>
              <a:t>переменная </a:t>
            </a:r>
            <a:r>
              <a:rPr lang="en-US" baseline="0" dirty="0" err="1"/>
              <a:t>piData</a:t>
            </a:r>
            <a:r>
              <a:rPr lang="en-US" baseline="0" dirty="0"/>
              <a:t> – </a:t>
            </a:r>
            <a:r>
              <a:rPr lang="ru-RU" baseline="0" dirty="0"/>
              <a:t>указатель на переменную </a:t>
            </a:r>
            <a:r>
              <a:rPr lang="en-US" baseline="0" dirty="0"/>
              <a:t>data, </a:t>
            </a:r>
            <a:r>
              <a:rPr lang="ru-RU" baseline="0" dirty="0"/>
              <a:t>которая имеет тип </a:t>
            </a:r>
            <a:r>
              <a:rPr lang="en-US" baseline="0" dirty="0"/>
              <a:t>int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локальные переменные размещаются в стеке, компилятор может их переупорядочивать, чтобы избежать необходимости добавления зарезервированных </a:t>
            </a:r>
            <a:r>
              <a:rPr lang="en-US" baseline="0" dirty="0"/>
              <a:t>PADDING </a:t>
            </a:r>
            <a:r>
              <a:rPr lang="ru-RU" baseline="0" dirty="0"/>
              <a:t>байт, но иногда они всё же остаются</a:t>
            </a:r>
            <a:r>
              <a:rPr lang="en-US" baseline="0" dirty="0"/>
              <a:t> </a:t>
            </a:r>
            <a:r>
              <a:rPr lang="ru-RU" baseline="0" dirty="0"/>
              <a:t>в порядке их объявления, как на этом слайде (в противоположность этому в структурах порядок следования полей обязательно тот же, что и в объявлении структуры)</a:t>
            </a:r>
          </a:p>
          <a:p>
            <a:pPr marL="228600" indent="-228600">
              <a:buAutoNum type="arabicParenR"/>
            </a:pPr>
            <a:r>
              <a:rPr lang="ru-RU" baseline="0" dirty="0"/>
              <a:t>идентификатор </a:t>
            </a:r>
            <a:r>
              <a:rPr lang="en-US" baseline="0" dirty="0"/>
              <a:t>NULL </a:t>
            </a:r>
            <a:r>
              <a:rPr lang="ru-RU" baseline="0" dirty="0"/>
              <a:t>объявляется через макрос как </a:t>
            </a:r>
            <a:r>
              <a:rPr lang="en-US" baseline="0" dirty="0"/>
              <a:t>#define NULL</a:t>
            </a:r>
            <a:r>
              <a:rPr lang="ru-RU" baseline="0" dirty="0"/>
              <a:t> 0, то есть, по сути, просто заменяется литералом 0.</a:t>
            </a:r>
            <a:br>
              <a:rPr lang="ru-RU" baseline="0" dirty="0"/>
            </a:br>
            <a:r>
              <a:rPr lang="ru-RU" baseline="0" dirty="0"/>
              <a:t>Поэтому это значение можно присвоить не только указателю, но и любой целочисленной переменной (вещественной</a:t>
            </a:r>
            <a:r>
              <a:rPr lang="en-US" baseline="0" dirty="0"/>
              <a:t>,</a:t>
            </a:r>
            <a:r>
              <a:rPr lang="ru-RU" baseline="0" dirty="0"/>
              <a:t> логической</a:t>
            </a:r>
            <a:r>
              <a:rPr lang="en-US" baseline="0" dirty="0"/>
              <a:t> </a:t>
            </a:r>
            <a:r>
              <a:rPr lang="ru-RU" baseline="0" dirty="0"/>
              <a:t>и т.д.), и компилятор не выдаст ни ошибки ни предупреждения.</a:t>
            </a:r>
            <a:br>
              <a:rPr lang="ru-RU" baseline="0" dirty="0"/>
            </a:br>
            <a:r>
              <a:rPr lang="ru-RU" baseline="0" dirty="0"/>
              <a:t>Чтобы избежать таких неочевидных ошибок, в </a:t>
            </a:r>
            <a:r>
              <a:rPr lang="en-US" baseline="0" dirty="0"/>
              <a:t>C++11 </a:t>
            </a:r>
            <a:r>
              <a:rPr lang="ru-RU" baseline="0" dirty="0"/>
              <a:t>ввели специальное зарезервированное слово </a:t>
            </a:r>
            <a:r>
              <a:rPr lang="en-US" baseline="0" dirty="0"/>
              <a:t>nullptr, </a:t>
            </a:r>
            <a:r>
              <a:rPr lang="ru-RU" baseline="0" dirty="0"/>
              <a:t>его значение можно присвоить переменной-указателю любого типа, но нельзя сохранить в целочисленную переменную, и даже нельзя сравнить с целочисленным значением – компилятор выдаст ошибку.</a:t>
            </a:r>
          </a:p>
          <a:p>
            <a:pPr marL="228600" indent="-228600">
              <a:buAutoNum type="arabicParenR"/>
            </a:pPr>
            <a:r>
              <a:rPr lang="ru-RU" baseline="0" dirty="0"/>
              <a:t>Далее я буду стараться использовать примеры в более новом формате (через </a:t>
            </a:r>
            <a:r>
              <a:rPr lang="en-US" baseline="0" dirty="0"/>
              <a:t>nullptr)</a:t>
            </a:r>
            <a:r>
              <a:rPr lang="ru-RU" baseline="0" dirty="0"/>
              <a:t>, для их компиляции на </a:t>
            </a:r>
            <a:r>
              <a:rPr lang="en-US" baseline="0" dirty="0"/>
              <a:t>VS2008 </a:t>
            </a:r>
            <a:r>
              <a:rPr lang="ru-RU" baseline="0" dirty="0"/>
              <a:t>нужно заменить </a:t>
            </a:r>
            <a:r>
              <a:rPr lang="en-US" baseline="0" dirty="0"/>
              <a:t>nullptr </a:t>
            </a:r>
            <a:r>
              <a:rPr lang="ru-RU" baseline="0" dirty="0"/>
              <a:t>на </a:t>
            </a:r>
            <a:r>
              <a:rPr lang="en-US" baseline="0" dirty="0"/>
              <a:t>NULL.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686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4608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что произойдёт если поменять такую строку?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52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1158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8706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цикл на указателях</a:t>
            </a:r>
            <a:endParaRPr lang="en-US" b="0" dirty="0"/>
          </a:p>
          <a:p>
            <a:pPr marL="0" indent="0">
              <a:buNone/>
            </a:pPr>
            <a:r>
              <a:rPr lang="ru-RU" b="0" dirty="0"/>
              <a:t>Два</a:t>
            </a:r>
            <a:r>
              <a:rPr lang="ru-RU" b="0" baseline="0" dirty="0"/>
              <a:t> цикла выше синей черты выводят строку в прямом и обратном порядке и построены на представлении строк как массивов.</a:t>
            </a:r>
          </a:p>
          <a:p>
            <a:pPr marL="0" indent="0">
              <a:buNone/>
            </a:pPr>
            <a:r>
              <a:rPr lang="ru-RU" b="0" baseline="0" dirty="0"/>
              <a:t>Два цикла ниже синей черты делают тоже самое но построены на указателях.</a:t>
            </a:r>
          </a:p>
          <a:p>
            <a:pPr marL="0" indent="0">
              <a:buNone/>
            </a:pPr>
            <a:endParaRPr lang="ru-RU" b="0" baseline="0" dirty="0"/>
          </a:p>
          <a:p>
            <a:pPr marL="0" indent="0">
              <a:buNone/>
            </a:pPr>
            <a:r>
              <a:rPr lang="ru-RU" b="0" baseline="0" dirty="0"/>
              <a:t>При каждом обращении к элементу массива процессору приходится сперва вычислить адрес этого элемента и только потом запросить его значение у памяти. Если массив двухмерный, то формула вычисления адреса сложнее.</a:t>
            </a:r>
          </a:p>
          <a:p>
            <a:pPr marL="0" indent="0">
              <a:buNone/>
            </a:pPr>
            <a:r>
              <a:rPr lang="ru-RU" b="0" baseline="0" dirty="0"/>
              <a:t>Использование указателей избавляет от такой необходимости.</a:t>
            </a:r>
          </a:p>
          <a:p>
            <a:pPr marL="0" indent="0">
              <a:buNone/>
            </a:pPr>
            <a:r>
              <a:rPr lang="ru-RU" b="0" baseline="0" dirty="0"/>
              <a:t>Однако, благодаря использованию на персональных компьютерах кэша время, необходимое для чтения данных из памяти оказывается ощутимо больше времени вычисления адреса. Соответственно выигрыш получается незначительным.</a:t>
            </a:r>
          </a:p>
          <a:p>
            <a:pPr marL="0" indent="0">
              <a:buNone/>
            </a:pPr>
            <a:r>
              <a:rPr lang="ru-RU" b="0" dirty="0"/>
              <a:t>Так что специально применять такую оптимизацию не стоит. Но научиться пользоваться указателями необходимо -  многие алгоритмы на указателях получаются проще, чем на индексах.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4058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Обратите внимание, функция </a:t>
            </a:r>
            <a:r>
              <a:rPr lang="en-US" dirty="0" err="1"/>
              <a:t>strchr</a:t>
            </a:r>
            <a:r>
              <a:rPr lang="en-US" dirty="0"/>
              <a:t> </a:t>
            </a:r>
            <a:r>
              <a:rPr lang="ru-RU" dirty="0"/>
              <a:t>позволяет не только искать букву от начала строки, но и с любой позиции.</a:t>
            </a:r>
            <a:br>
              <a:rPr lang="ru-RU" dirty="0"/>
            </a:br>
            <a:r>
              <a:rPr lang="ru-RU" dirty="0"/>
              <a:t>Для этого надо передать через первый параметр не адрес начала строки, а адрес произвольной позиции в строке.</a:t>
            </a:r>
            <a:br>
              <a:rPr lang="ru-RU" dirty="0"/>
            </a:br>
            <a:r>
              <a:rPr lang="ru-RU" dirty="0"/>
              <a:t>Во всех языках программирования, отказавшихся от указателей, в такую функцию передаётся три параметра: строка, позиция с которой начинать искать и искомый символ. С++ достаточно двух параметров.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Примечание:</a:t>
            </a:r>
          </a:p>
          <a:p>
            <a:pPr marL="0" indent="0">
              <a:buNone/>
            </a:pPr>
            <a:r>
              <a:rPr lang="ru-RU" dirty="0"/>
              <a:t>В прошлой лекции я приводил список функций для работы со строками,</a:t>
            </a:r>
          </a:p>
          <a:p>
            <a:pPr marL="0" indent="0">
              <a:buNone/>
            </a:pPr>
            <a:r>
              <a:rPr lang="ru-RU" dirty="0"/>
              <a:t>но не мог рассказать про функции </a:t>
            </a:r>
            <a:r>
              <a:rPr lang="en-US" dirty="0" err="1"/>
              <a:t>strchr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strstr</a:t>
            </a:r>
            <a:r>
              <a:rPr lang="ru-RU" dirty="0"/>
              <a:t>, поскольку они работают на основе указателей.</a:t>
            </a:r>
          </a:p>
          <a:p>
            <a:pPr marL="0" indent="0">
              <a:buNone/>
            </a:pPr>
            <a:r>
              <a:rPr lang="ru-RU" dirty="0"/>
              <a:t>Для использования функции</a:t>
            </a:r>
            <a:r>
              <a:rPr lang="ru-RU" baseline="0" dirty="0"/>
              <a:t> </a:t>
            </a:r>
            <a:r>
              <a:rPr lang="en-US" dirty="0" err="1"/>
              <a:t>strchr</a:t>
            </a:r>
            <a:r>
              <a:rPr lang="en-US" baseline="0" dirty="0"/>
              <a:t> </a:t>
            </a:r>
            <a:r>
              <a:rPr lang="ru-RU" baseline="0" dirty="0"/>
              <a:t>необходимо подключить</a:t>
            </a:r>
          </a:p>
          <a:p>
            <a:pPr marL="0" indent="0">
              <a:buNone/>
            </a:pPr>
            <a:r>
              <a:rPr lang="en-US" baseline="0" dirty="0"/>
              <a:t>#include 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ru-RU" dirty="0"/>
              <a:t>или его аналог из языка </a:t>
            </a:r>
            <a:r>
              <a:rPr lang="en-US" dirty="0"/>
              <a:t>C</a:t>
            </a:r>
          </a:p>
          <a:p>
            <a:pPr marL="0" indent="0">
              <a:buNone/>
            </a:pPr>
            <a:r>
              <a:rPr lang="en-US" baseline="0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strstr</a:t>
            </a:r>
            <a:r>
              <a:rPr lang="en-US" dirty="0"/>
              <a:t> </a:t>
            </a:r>
            <a:r>
              <a:rPr lang="ru-RU" dirty="0"/>
              <a:t>имеет</a:t>
            </a:r>
            <a:r>
              <a:rPr lang="ru-RU" baseline="0" dirty="0"/>
              <a:t> две реализации: для константной строки и для </a:t>
            </a:r>
            <a:r>
              <a:rPr lang="ru-RU" baseline="0" dirty="0" err="1"/>
              <a:t>неконстантной</a:t>
            </a:r>
            <a:r>
              <a:rPr lang="en-US" baseline="0" dirty="0"/>
              <a:t>:</a:t>
            </a:r>
          </a:p>
          <a:p>
            <a:r>
              <a:rPr lang="en-US" baseline="0" dirty="0">
                <a:latin typeface="Consolas" panose="020B0609020204030204" pitchFamily="49" charset="0"/>
              </a:rPr>
              <a:t>const char * </a:t>
            </a:r>
            <a:r>
              <a:rPr lang="en-US" baseline="0" dirty="0" err="1">
                <a:latin typeface="Consolas" panose="020B0609020204030204" pitchFamily="49" charset="0"/>
              </a:rPr>
              <a:t>strchr</a:t>
            </a:r>
            <a:r>
              <a:rPr lang="en-US" baseline="0" dirty="0">
                <a:latin typeface="Consolas" panose="020B0609020204030204" pitchFamily="49" charset="0"/>
              </a:rPr>
              <a:t>( const char * string1, int symbol);</a:t>
            </a:r>
          </a:p>
          <a:p>
            <a:r>
              <a:rPr lang="en-US" baseline="0" dirty="0">
                <a:latin typeface="Consolas" panose="020B0609020204030204" pitchFamily="49" charset="0"/>
              </a:rPr>
              <a:t>          char * </a:t>
            </a:r>
            <a:r>
              <a:rPr lang="en-US" baseline="0" dirty="0" err="1">
                <a:latin typeface="Consolas" panose="020B0609020204030204" pitchFamily="49" charset="0"/>
              </a:rPr>
              <a:t>strchr</a:t>
            </a:r>
            <a:r>
              <a:rPr lang="en-US" baseline="0" dirty="0">
                <a:latin typeface="Consolas" panose="020B0609020204030204" pitchFamily="49" charset="0"/>
              </a:rPr>
              <a:t>(           char * string1, int symbol);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Замечание: обратите внимание, в этой программе нет ошибки "выход за пределы массива".</a:t>
            </a:r>
            <a:br>
              <a:rPr lang="ru-RU" dirty="0"/>
            </a:br>
            <a:r>
              <a:rPr lang="ru-RU" dirty="0"/>
              <a:t>После того как будет найдена последняя буква </a:t>
            </a:r>
            <a:r>
              <a:rPr lang="en-US" dirty="0"/>
              <a:t>'</a:t>
            </a:r>
            <a:r>
              <a:rPr lang="ru-RU" dirty="0"/>
              <a:t>а</a:t>
            </a:r>
            <a:r>
              <a:rPr lang="en-US" dirty="0"/>
              <a:t>'</a:t>
            </a:r>
            <a:r>
              <a:rPr lang="ru-RU" dirty="0"/>
              <a:t>, указатель </a:t>
            </a:r>
            <a:r>
              <a:rPr lang="en-US" dirty="0"/>
              <a:t>p </a:t>
            </a:r>
            <a:r>
              <a:rPr lang="ru-RU" dirty="0"/>
              <a:t>будет установлен на концевой ноль строки.</a:t>
            </a:r>
            <a:br>
              <a:rPr lang="ru-RU" dirty="0"/>
            </a:br>
            <a:r>
              <a:rPr lang="ru-RU" dirty="0"/>
              <a:t>На следующей итерации цикла этот указатель передаётся в </a:t>
            </a:r>
            <a:r>
              <a:rPr lang="en-US" dirty="0" err="1"/>
              <a:t>strchr</a:t>
            </a:r>
            <a:r>
              <a:rPr lang="en-US" dirty="0"/>
              <a:t> </a:t>
            </a:r>
            <a:r>
              <a:rPr lang="ru-RU" dirty="0"/>
              <a:t>и она воспринимает его как пустую строку.</a:t>
            </a:r>
            <a:br>
              <a:rPr lang="ru-RU" dirty="0"/>
            </a:br>
            <a:r>
              <a:rPr lang="ru-RU" dirty="0"/>
              <a:t>В пустой строке нет буквы </a:t>
            </a:r>
            <a:r>
              <a:rPr lang="en-US" dirty="0"/>
              <a:t>'</a:t>
            </a:r>
            <a:r>
              <a:rPr lang="ru-RU" dirty="0"/>
              <a:t>а</a:t>
            </a:r>
            <a:r>
              <a:rPr lang="en-US" dirty="0"/>
              <a:t>', </a:t>
            </a:r>
            <a:r>
              <a:rPr lang="ru-RU" dirty="0"/>
              <a:t>а значит </a:t>
            </a:r>
            <a:r>
              <a:rPr lang="en-US" dirty="0" err="1"/>
              <a:t>strchr</a:t>
            </a:r>
            <a:r>
              <a:rPr lang="en-US" dirty="0"/>
              <a:t> </a:t>
            </a:r>
            <a:r>
              <a:rPr lang="ru-RU" dirty="0"/>
              <a:t>вернёт</a:t>
            </a:r>
            <a:r>
              <a:rPr lang="en-US" dirty="0"/>
              <a:t> </a:t>
            </a:r>
            <a:r>
              <a:rPr lang="en-US" dirty="0" err="1"/>
              <a:t>nullptr</a:t>
            </a:r>
            <a:r>
              <a:rPr lang="en-US" dirty="0"/>
              <a:t> </a:t>
            </a:r>
            <a:r>
              <a:rPr lang="ru-RU" dirty="0"/>
              <a:t>и цикл завершится.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8547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использования функции</a:t>
            </a:r>
            <a:r>
              <a:rPr lang="ru-RU" baseline="0" dirty="0"/>
              <a:t> </a:t>
            </a:r>
            <a:r>
              <a:rPr lang="en-US" dirty="0" err="1"/>
              <a:t>strstr</a:t>
            </a:r>
            <a:r>
              <a:rPr lang="en-US" baseline="0" dirty="0"/>
              <a:t> </a:t>
            </a:r>
            <a:r>
              <a:rPr lang="ru-RU" baseline="0" dirty="0"/>
              <a:t>необходимо подключить</a:t>
            </a:r>
          </a:p>
          <a:p>
            <a:pPr marL="0" indent="0">
              <a:buNone/>
            </a:pPr>
            <a:r>
              <a:rPr lang="en-US" baseline="0" dirty="0"/>
              <a:t>#include 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ru-RU" dirty="0"/>
              <a:t>или его аналог из языка </a:t>
            </a:r>
            <a:r>
              <a:rPr lang="en-US" dirty="0"/>
              <a:t>C</a:t>
            </a:r>
          </a:p>
          <a:p>
            <a:pPr marL="0" indent="0">
              <a:buNone/>
            </a:pPr>
            <a:r>
              <a:rPr lang="en-US" baseline="0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strstr</a:t>
            </a:r>
            <a:r>
              <a:rPr lang="en-US" dirty="0"/>
              <a:t> </a:t>
            </a:r>
            <a:r>
              <a:rPr lang="ru-RU" dirty="0"/>
              <a:t>имеет</a:t>
            </a:r>
            <a:r>
              <a:rPr lang="ru-RU" baseline="0" dirty="0"/>
              <a:t> две реализации: для константной строки и для </a:t>
            </a:r>
            <a:r>
              <a:rPr lang="ru-RU" baseline="0" dirty="0" err="1"/>
              <a:t>неконстантной</a:t>
            </a:r>
            <a:r>
              <a:rPr lang="en-US" baseline="0" dirty="0"/>
              <a:t>:</a:t>
            </a:r>
          </a:p>
          <a:p>
            <a:r>
              <a:rPr lang="en-US" baseline="0" dirty="0">
                <a:latin typeface="Consolas" panose="020B0609020204030204" pitchFamily="49" charset="0"/>
              </a:rPr>
              <a:t>const char * </a:t>
            </a:r>
            <a:r>
              <a:rPr lang="en-US" baseline="0" dirty="0" err="1">
                <a:latin typeface="Consolas" panose="020B0609020204030204" pitchFamily="49" charset="0"/>
              </a:rPr>
              <a:t>strstr</a:t>
            </a:r>
            <a:r>
              <a:rPr lang="en-US" baseline="0" dirty="0">
                <a:latin typeface="Consolas" panose="020B0609020204030204" pitchFamily="49" charset="0"/>
              </a:rPr>
              <a:t>( const char * string1, const char * string2 );</a:t>
            </a:r>
          </a:p>
          <a:p>
            <a:r>
              <a:rPr lang="en-US" baseline="0" dirty="0">
                <a:latin typeface="Consolas" panose="020B0609020204030204" pitchFamily="49" charset="0"/>
              </a:rPr>
              <a:t>          char * </a:t>
            </a:r>
            <a:r>
              <a:rPr lang="en-US" baseline="0" dirty="0" err="1">
                <a:latin typeface="Consolas" panose="020B0609020204030204" pitchFamily="49" charset="0"/>
              </a:rPr>
              <a:t>strstr</a:t>
            </a:r>
            <a:r>
              <a:rPr lang="en-US" baseline="0" dirty="0">
                <a:latin typeface="Consolas" panose="020B0609020204030204" pitchFamily="49" charset="0"/>
              </a:rPr>
              <a:t>(           char * string1, const char * string2 );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5712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Тут была</a:t>
            </a:r>
            <a:r>
              <a:rPr lang="ru-RU" baseline="0" dirty="0"/>
              <a:t> басня про маляра </a:t>
            </a:r>
            <a:r>
              <a:rPr lang="ru-RU" dirty="0" err="1"/>
              <a:t>Шлемиэля</a:t>
            </a:r>
            <a:r>
              <a:rPr lang="ru-RU" dirty="0"/>
              <a:t>,</a:t>
            </a:r>
            <a:r>
              <a:rPr lang="ru-RU" baseline="0" dirty="0"/>
              <a:t> который рисовал </a:t>
            </a:r>
            <a:r>
              <a:rPr lang="ru-RU" dirty="0"/>
              <a:t>пунктирные осевые линии на дорогах…</a:t>
            </a:r>
          </a:p>
          <a:p>
            <a:pPr marL="0" indent="0">
              <a:buNone/>
            </a:pPr>
            <a:r>
              <a:rPr lang="ru-RU" dirty="0"/>
              <a:t>Эта басня раскрывает самую частую ошибку при использовании функции </a:t>
            </a:r>
            <a:r>
              <a:rPr lang="en-US" dirty="0" err="1"/>
              <a:t>strcat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Но рассказываю я её только на лекции.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189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pEnd</a:t>
            </a:r>
            <a:r>
              <a:rPr lang="en-US" dirty="0"/>
              <a:t> – p – </a:t>
            </a:r>
            <a:r>
              <a:rPr lang="ru-RU" dirty="0"/>
              <a:t>сколько ещё байт осталось до конца </a:t>
            </a:r>
            <a:r>
              <a:rPr lang="en-US" dirty="0"/>
              <a:t>vcStr</a:t>
            </a:r>
          </a:p>
          <a:p>
            <a:pPr marL="0" indent="0">
              <a:buNone/>
            </a:pPr>
            <a:r>
              <a:rPr lang="ru-RU" dirty="0"/>
              <a:t>каждый раз после </a:t>
            </a:r>
            <a:r>
              <a:rPr lang="ru-RU" dirty="0" err="1"/>
              <a:t>дозаписи</a:t>
            </a:r>
            <a:r>
              <a:rPr lang="ru-RU" dirty="0"/>
              <a:t> новой подстроки, сдвигаем указатель на позицию записи </a:t>
            </a:r>
            <a:r>
              <a:rPr lang="en-US" dirty="0"/>
              <a:t>p </a:t>
            </a:r>
            <a:r>
              <a:rPr lang="ru-RU" dirty="0"/>
              <a:t>на</a:t>
            </a:r>
            <a:r>
              <a:rPr lang="ru-RU" baseline="0" dirty="0"/>
              <a:t> концевой ноль.</a:t>
            </a:r>
          </a:p>
          <a:p>
            <a:pPr marL="0" indent="0">
              <a:buNone/>
            </a:pPr>
            <a:r>
              <a:rPr lang="ru-RU" baseline="0" dirty="0"/>
              <a:t>Теперь не надо каждый раз для добавления слова в конец строки искать её длину, и сложность алгоритма получается вместо квадратичной становится линейной.</a:t>
            </a:r>
          </a:p>
          <a:p>
            <a:pPr marL="0" indent="0">
              <a:buNone/>
            </a:pPr>
            <a:r>
              <a:rPr lang="ru-RU" baseline="0" dirty="0"/>
              <a:t>Кроме того теперь можно даже отказаться от функции </a:t>
            </a:r>
            <a:r>
              <a:rPr lang="en-US" baseline="0" dirty="0" err="1"/>
              <a:t>strcat_s</a:t>
            </a:r>
            <a:r>
              <a:rPr lang="en-US" baseline="0" dirty="0"/>
              <a:t>, </a:t>
            </a:r>
            <a:r>
              <a:rPr lang="ru-RU" baseline="0" dirty="0"/>
              <a:t>заменив её на просто копирование: </a:t>
            </a:r>
            <a:r>
              <a:rPr lang="en-US" baseline="0" dirty="0"/>
              <a:t>strcpy_s.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Функция </a:t>
            </a:r>
            <a:r>
              <a:rPr lang="en-US" baseline="0" dirty="0" err="1"/>
              <a:t>strcat</a:t>
            </a:r>
            <a:r>
              <a:rPr lang="en-US" baseline="0" dirty="0"/>
              <a:t> </a:t>
            </a:r>
            <a:r>
              <a:rPr lang="ru-RU" baseline="0" dirty="0"/>
              <a:t>достаточно удобна, до тех пор пока строки короткие. До строк длиной в </a:t>
            </a:r>
            <a:r>
              <a:rPr lang="ru-RU" baseline="0" dirty="0" err="1"/>
              <a:t>кибибайт</a:t>
            </a:r>
            <a:r>
              <a:rPr lang="ru-RU" baseline="0" dirty="0"/>
              <a:t> её </a:t>
            </a:r>
            <a:r>
              <a:rPr lang="ru-RU" baseline="0" dirty="0" err="1"/>
              <a:t>воздествие</a:t>
            </a:r>
            <a:r>
              <a:rPr lang="ru-RU" baseline="0" dirty="0"/>
              <a:t> на быстродействие будет неощутимо (если не вызывать такую операцию очень часто в цикле). Для строк большей длины лучше использовать показанный на этом слайде метод.</a:t>
            </a:r>
          </a:p>
          <a:p>
            <a:pPr marL="0" indent="0">
              <a:buNone/>
            </a:pPr>
            <a:r>
              <a:rPr lang="ru-RU" baseline="0" dirty="0"/>
              <a:t>Чаще всего эта проблема возникает при формировании логов: часто в конец лога добавляются новые строки, размер лога может быть весьма велик – порядка несколько </a:t>
            </a:r>
            <a:r>
              <a:rPr lang="en-US" baseline="0" dirty="0" err="1"/>
              <a:t>MiB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5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Значение переменной-указателя одного типа не может быть сохранено в переменную указатель на другой тип.</a:t>
            </a:r>
          </a:p>
          <a:p>
            <a:pPr marL="0" indent="0">
              <a:buNone/>
            </a:pPr>
            <a:r>
              <a:rPr lang="ru-RU" baseline="0" dirty="0"/>
              <a:t>Компилятор проверяет и выдаёт ошибку, если обнаружит такую попытку.</a:t>
            </a:r>
          </a:p>
          <a:p>
            <a:pPr marL="0" indent="0">
              <a:buNone/>
            </a:pPr>
            <a:r>
              <a:rPr lang="ru-RU" baseline="0" dirty="0"/>
              <a:t>В тех редких случаях, когда именно это и требуется программисту, можно использовать оператор </a:t>
            </a:r>
            <a:r>
              <a:rPr lang="en-US" baseline="0" dirty="0"/>
              <a:t>reinterpret_cast</a:t>
            </a:r>
            <a:r>
              <a:rPr lang="ru-RU" baseline="0" dirty="0"/>
              <a:t>,</a:t>
            </a:r>
          </a:p>
          <a:p>
            <a:pPr marL="0" indent="0">
              <a:buNone/>
            </a:pPr>
            <a:r>
              <a:rPr lang="ru-RU" baseline="0" dirty="0"/>
              <a:t>про который будет отдельный слайд ниже.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64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Унарный оператор * позволяет обратиться к переменной адрес которой хранится в указателе.</a:t>
            </a:r>
          </a:p>
          <a:p>
            <a:pPr marL="0" indent="0">
              <a:buNone/>
            </a:pPr>
            <a:r>
              <a:rPr lang="ru-RU" baseline="0" dirty="0"/>
              <a:t>При этом можно как читать, так и записывать значение этой переменной.</a:t>
            </a:r>
          </a:p>
          <a:p>
            <a:pPr marL="0" indent="0">
              <a:buNone/>
            </a:pPr>
            <a:r>
              <a:rPr lang="ru-RU" baseline="0" dirty="0"/>
              <a:t>На слайде показана запись в переменную </a:t>
            </a:r>
            <a:r>
              <a:rPr lang="en-US" baseline="0" dirty="0"/>
              <a:t>i,</a:t>
            </a:r>
            <a:r>
              <a:rPr lang="ru-RU" baseline="0" dirty="0"/>
              <a:t> адрес которой был сохранён в указатель </a:t>
            </a:r>
            <a:r>
              <a:rPr lang="en-US" baseline="0" dirty="0"/>
              <a:t>pi </a:t>
            </a:r>
            <a:r>
              <a:rPr lang="ru-RU" baseline="0" dirty="0"/>
              <a:t>на прошлом слайде.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343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На этом слайде показано чтение значения переменной </a:t>
            </a:r>
            <a:r>
              <a:rPr lang="en-US" baseline="0" dirty="0"/>
              <a:t>i</a:t>
            </a:r>
            <a:r>
              <a:rPr lang="ru-RU" baseline="0" dirty="0"/>
              <a:t> с использованием указателя, хранящего её адрес.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Примечание: компилятор обязательно выдаст предупреждение к указанной строке, поскольку значение типа </a:t>
            </a:r>
            <a:r>
              <a:rPr lang="en-US" baseline="0" dirty="0"/>
              <a:t>int </a:t>
            </a:r>
            <a:r>
              <a:rPr lang="ru-RU" baseline="0" dirty="0"/>
              <a:t>записывается в переменную типа </a:t>
            </a:r>
            <a:r>
              <a:rPr lang="en-US" baseline="0" dirty="0"/>
              <a:t>short, </a:t>
            </a:r>
            <a:r>
              <a:rPr lang="ru-RU" baseline="0" dirty="0"/>
              <a:t>а значит возможна потеря значащих бит.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3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Расшифровка имени переменной </a:t>
            </a:r>
            <a:r>
              <a:rPr lang="en-US" baseline="0" dirty="0"/>
              <a:t>vwA </a:t>
            </a:r>
            <a:r>
              <a:rPr lang="ru-RU" baseline="0" dirty="0"/>
              <a:t>из венгерской нотации:</a:t>
            </a:r>
            <a:br>
              <a:rPr lang="ru-RU" baseline="0" dirty="0"/>
            </a:br>
            <a:r>
              <a:rPr lang="en-US" baseline="0" dirty="0"/>
              <a:t>'v' – </a:t>
            </a:r>
            <a:r>
              <a:rPr lang="ru-RU" baseline="0" dirty="0"/>
              <a:t>массив</a:t>
            </a:r>
            <a:r>
              <a:rPr lang="en-US" baseline="0" dirty="0"/>
              <a:t>, 'w' – </a:t>
            </a:r>
            <a:r>
              <a:rPr lang="ru-RU" baseline="0" dirty="0"/>
              <a:t>каждый элемент типа </a:t>
            </a:r>
            <a:r>
              <a:rPr lang="en-US" baseline="0" dirty="0"/>
              <a:t>word (</a:t>
            </a:r>
            <a:r>
              <a:rPr lang="ru-RU" baseline="0" dirty="0"/>
              <a:t>аналог </a:t>
            </a:r>
            <a:r>
              <a:rPr lang="en-US" baseline="0" dirty="0"/>
              <a:t>short int, </a:t>
            </a:r>
            <a:r>
              <a:rPr lang="ru-RU" baseline="0" dirty="0"/>
              <a:t>я использую его для префикса, поскольку буква</a:t>
            </a:r>
            <a:r>
              <a:rPr lang="en-US" baseline="0" dirty="0"/>
              <a:t> 's' </a:t>
            </a:r>
            <a:r>
              <a:rPr lang="ru-RU" baseline="0" dirty="0"/>
              <a:t>зарезервирована за строками)</a:t>
            </a:r>
            <a:r>
              <a:rPr lang="en-US" baseline="0" dirty="0"/>
              <a:t>.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в примере есть ошибка – обращение к элементу </a:t>
            </a:r>
            <a:r>
              <a:rPr lang="en-US" baseline="0" dirty="0"/>
              <a:t>vwA[3], </a:t>
            </a:r>
            <a:r>
              <a:rPr lang="ru-RU" baseline="0" dirty="0"/>
              <a:t>хотя последний элемент массива это </a:t>
            </a:r>
            <a:r>
              <a:rPr lang="en-US" baseline="0" dirty="0"/>
              <a:t>vwA[2],</a:t>
            </a:r>
            <a:br>
              <a:rPr lang="ru-RU" baseline="0" dirty="0"/>
            </a:br>
            <a:r>
              <a:rPr lang="ru-RU" baseline="0" dirty="0"/>
              <a:t>но так как, тут работа только с адресом</a:t>
            </a:r>
            <a:r>
              <a:rPr lang="en-US" baseline="0" dirty="0"/>
              <a:t> </a:t>
            </a:r>
            <a:r>
              <a:rPr lang="ru-RU" baseline="0" dirty="0"/>
              <a:t>(значение по этому адресу не читается и не записывается), то программа выполнится без ошибок</a:t>
            </a:r>
          </a:p>
          <a:p>
            <a:pPr marL="228600" indent="-228600">
              <a:buAutoNum type="arabicParenR"/>
            </a:pPr>
            <a:r>
              <a:rPr lang="ru-RU" i="0" baseline="0" dirty="0"/>
              <a:t>зачем компилятор оставил дырки между переменными?</a:t>
            </a:r>
            <a:br>
              <a:rPr lang="ru-RU" i="0" baseline="0" dirty="0"/>
            </a:br>
            <a:r>
              <a:rPr lang="ru-RU" i="0" baseline="0" dirty="0"/>
              <a:t>Ответ: в режиме компиляции </a:t>
            </a:r>
            <a:r>
              <a:rPr lang="en-US" i="0" baseline="0" dirty="0"/>
              <a:t>Debug</a:t>
            </a:r>
            <a:r>
              <a:rPr lang="ru-RU" i="0" baseline="0" dirty="0"/>
              <a:t> компилятор может добавлять дополнительные байты между переменными для хранения своей отладочной информации и чтобы выровнять последующие переменные по адресу кратному 4.</a:t>
            </a:r>
            <a:endParaRPr lang="en-US" i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34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49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19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40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34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987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6C1DE-0AA3-4AF7-9F0E-A423E43E1E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71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22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02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21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7" r:id="rId5"/>
    <p:sldLayoutId id="2147483668" r:id="rId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20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0CA4BA7-D9B6-42A2-A545-6F87C7F1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7B4DBD-3F82-4774-A97E-47432C0F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61C0A2-48BC-491C-80FB-23437067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5A70F3-4FEA-457D-B876-60DB4AD62707}"/>
              </a:ext>
            </a:extLst>
          </p:cNvPr>
          <p:cNvSpPr/>
          <p:nvPr/>
        </p:nvSpPr>
        <p:spPr>
          <a:xfrm>
            <a:off x="270111" y="188640"/>
            <a:ext cx="860372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[1024] =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"Когда кажется, что весь мир "</a:t>
            </a:r>
            <a:b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"настроен против тебя - помни, "</a:t>
            </a:r>
            <a:b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"что самолёт взлетает против " </a:t>
            </a:r>
            <a:b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"ветра."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cin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a-DK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bFound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2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200" dirty="0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2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] != 0; ++</a:t>
            </a:r>
            <a:r>
              <a:rPr lang="nn-NO" sz="2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a-DK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] =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п'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+ 1] =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о'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ru-RU" sz="2200" dirty="0">
                <a:solidFill>
                  <a:srgbClr val="000080"/>
                </a:solidFill>
                <a:latin typeface="Consolas" panose="020B0609020204030204" pitchFamily="49" charset="0"/>
              </a:rPr>
              <a:t>       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+ 2] =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м'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ru-RU" sz="2200" dirty="0">
                <a:solidFill>
                  <a:srgbClr val="000080"/>
                </a:solidFill>
                <a:latin typeface="Consolas" panose="020B0609020204030204" pitchFamily="49" charset="0"/>
              </a:rPr>
              <a:t>       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] =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н'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sTest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] =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и'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bFound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2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2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6" name="Скругленный прямоугольник 11">
            <a:extLst>
              <a:ext uri="{FF2B5EF4-FFF2-40B4-BE49-F238E27FC236}">
                <a16:creationId xmlns:a16="http://schemas.microsoft.com/office/drawing/2014/main" id="{13B39B83-65A4-4837-9E3A-1295500498C0}"/>
              </a:ext>
            </a:extLst>
          </p:cNvPr>
          <p:cNvSpPr/>
          <p:nvPr/>
        </p:nvSpPr>
        <p:spPr>
          <a:xfrm>
            <a:off x="6489979" y="1499898"/>
            <a:ext cx="2383853" cy="122413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Найди ошибку</a:t>
            </a:r>
          </a:p>
        </p:txBody>
      </p:sp>
      <p:sp>
        <p:nvSpPr>
          <p:cNvPr id="7" name="Скругленный прямоугольник 11">
            <a:extLst>
              <a:ext uri="{FF2B5EF4-FFF2-40B4-BE49-F238E27FC236}">
                <a16:creationId xmlns:a16="http://schemas.microsoft.com/office/drawing/2014/main" id="{BC452586-EA5B-4024-A233-02F77695FC9D}"/>
              </a:ext>
            </a:extLst>
          </p:cNvPr>
          <p:cNvSpPr/>
          <p:nvPr/>
        </p:nvSpPr>
        <p:spPr>
          <a:xfrm>
            <a:off x="6732240" y="3068960"/>
            <a:ext cx="2141592" cy="122413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Выход за пределы массива?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74D2BC6-64E1-4736-9EB3-670E51C614F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036472" y="3429000"/>
            <a:ext cx="1695768" cy="252028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187A409-BD47-4B65-BBBD-0CEB223548A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36472" y="3681028"/>
            <a:ext cx="1695768" cy="426272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BE63F97-5276-4D35-88AC-B03A0D9B7E5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36472" y="3681028"/>
            <a:ext cx="1695768" cy="696905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3F8825E-8FCE-4DF9-AC69-8AB94246F28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36472" y="3681028"/>
            <a:ext cx="1695768" cy="92898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6B69161B-BFDB-4EDD-B741-90BB8A5C36E4}"/>
              </a:ext>
            </a:extLst>
          </p:cNvPr>
          <p:cNvSpPr/>
          <p:nvPr/>
        </p:nvSpPr>
        <p:spPr>
          <a:xfrm>
            <a:off x="6489979" y="4705432"/>
            <a:ext cx="2383853" cy="122413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  <a:t>На этом слайде нет ошибки…</a:t>
            </a:r>
            <a:endParaRPr lang="ru-RU" sz="22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908720"/>
            <a:ext cx="856895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Как размещаются в памяти переменные и элементы массивов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4572000" y="1988840"/>
            <a:ext cx="3976688" cy="40011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b="1" dirty="0">
                <a:solidFill>
                  <a:srgbClr val="FF0000"/>
                </a:solidFill>
                <a:latin typeface="+mn-lt"/>
              </a:rPr>
              <a:t>Release Mode</a:t>
            </a:r>
            <a:endParaRPr lang="ru-RU" altLang="ru-RU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412776"/>
            <a:ext cx="511256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{ 1, 2, 3 };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3212976"/>
            <a:ext cx="1512168" cy="288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0060F9A0</a:t>
            </a:r>
          </a:p>
          <a:p>
            <a:pPr>
              <a:lnSpc>
                <a:spcPct val="90000"/>
              </a:lnSpc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0060F9A8</a:t>
            </a:r>
          </a:p>
          <a:p>
            <a:pPr>
              <a:lnSpc>
                <a:spcPct val="90000"/>
              </a:lnSpc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0060F9A4</a:t>
            </a:r>
          </a:p>
        </p:txBody>
      </p:sp>
      <p:sp>
        <p:nvSpPr>
          <p:cNvPr id="23" name="Правая фигурная скобка 22"/>
          <p:cNvSpPr/>
          <p:nvPr/>
        </p:nvSpPr>
        <p:spPr>
          <a:xfrm>
            <a:off x="6182394" y="3285555"/>
            <a:ext cx="243452" cy="782637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588224" y="2996952"/>
            <a:ext cx="23042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>
                <a:latin typeface="+mn-lt"/>
              </a:rPr>
              <a:t>4 байта между  адресами переменных,</a:t>
            </a:r>
            <a:br>
              <a:rPr lang="ru-RU" altLang="ru-RU" sz="2000" dirty="0">
                <a:latin typeface="+mn-lt"/>
              </a:rPr>
            </a:br>
            <a:r>
              <a:rPr lang="ru-RU" altLang="ru-RU" sz="2000" dirty="0">
                <a:latin typeface="+mn-lt"/>
              </a:rPr>
              <a:t>не упорядочены</a:t>
            </a:r>
          </a:p>
        </p:txBody>
      </p:sp>
      <p:sp>
        <p:nvSpPr>
          <p:cNvPr id="25" name="Правая фигурная скобка 24"/>
          <p:cNvSpPr/>
          <p:nvPr/>
        </p:nvSpPr>
        <p:spPr>
          <a:xfrm>
            <a:off x="6228184" y="4509120"/>
            <a:ext cx="244521" cy="78422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9" name="TextBox 12"/>
          <p:cNvSpPr txBox="1">
            <a:spLocks noChangeArrowheads="1"/>
          </p:cNvSpPr>
          <p:nvPr/>
        </p:nvSpPr>
        <p:spPr bwMode="auto">
          <a:xfrm>
            <a:off x="6588224" y="4437112"/>
            <a:ext cx="244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>
                <a:latin typeface="+mn-lt"/>
              </a:rPr>
              <a:t>2 </a:t>
            </a:r>
            <a:r>
              <a:rPr lang="ru-RU" altLang="ru-RU" sz="2000" dirty="0">
                <a:latin typeface="+mn-lt"/>
              </a:rPr>
              <a:t>байта между адресами  элементов массива, строго упорядочены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4437112"/>
            <a:ext cx="151216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nl-NL" sz="20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0060F9AC</a:t>
            </a:r>
          </a:p>
          <a:p>
            <a:pPr lvl="0">
              <a:lnSpc>
                <a:spcPct val="90000"/>
              </a:lnSpc>
            </a:pPr>
            <a:r>
              <a:rPr lang="nl-NL" sz="20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</a:t>
            </a:r>
            <a:r>
              <a:rPr lang="en-US" sz="20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</a:t>
            </a:r>
            <a:endParaRPr lang="nl-NL" sz="20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nl-NL" sz="20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0060F9B0</a:t>
            </a:r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4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/>
      <p:bldP spid="25" grpId="0" animBg="1"/>
      <p:bldP spid="29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700808"/>
            <a:ext cx="8568952" cy="141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Базовый_тип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2"/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>
                <a:solidFill>
                  <a:prstClr val="black"/>
                </a:solidFill>
              </a:rPr>
              <a:t>Признак указателя (*) относится к имени переменной, поэтому в одной строке можно объявить и переменную и указатель.</a:t>
            </a: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Особенности синтаксиса объявления указателей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3707904" y="3501008"/>
            <a:ext cx="5184576" cy="1368152"/>
            <a:chOff x="3707904" y="3501008"/>
            <a:chExt cx="5184576" cy="1368152"/>
          </a:xfrm>
          <a:noFill/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4211960" y="3789040"/>
              <a:ext cx="4680520" cy="1080120"/>
            </a:xfrm>
            <a:prstGeom prst="roundRect">
              <a:avLst/>
            </a:prstGeom>
            <a:grp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piA</a:t>
              </a:r>
              <a:r>
                <a:rPr lang="en-US" sz="2200" dirty="0">
                  <a:solidFill>
                    <a:srgbClr val="000080"/>
                  </a:solidFill>
                </a:rPr>
                <a:t> </a:t>
              </a:r>
              <a:r>
                <a:rPr lang="ru-RU" sz="2400" dirty="0">
                  <a:solidFill>
                    <a:schemeClr val="tx1"/>
                  </a:solidFill>
                </a:rPr>
                <a:t>и </a:t>
              </a:r>
              <a:r>
                <a:rPr lang="en-US" sz="2200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piC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ru-RU" sz="2400" dirty="0">
                  <a:solidFill>
                    <a:schemeClr val="tx1"/>
                  </a:solidFill>
                </a:rPr>
                <a:t>объявляются как 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ru-RU" sz="2400" dirty="0">
                  <a:solidFill>
                    <a:schemeClr val="tx1"/>
                  </a:solidFill>
                </a:rPr>
                <a:t>, а </a:t>
              </a:r>
              <a:r>
                <a:rPr lang="en-US" sz="2200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iB</a:t>
              </a:r>
              <a:r>
                <a:rPr lang="en-US" sz="2800" dirty="0">
                  <a:solidFill>
                    <a:srgbClr val="000080"/>
                  </a:solidFill>
                </a:rPr>
                <a:t> </a:t>
              </a:r>
              <a:r>
                <a:rPr lang="ru-RU" sz="2400" dirty="0">
                  <a:solidFill>
                    <a:schemeClr val="tx1"/>
                  </a:solidFill>
                </a:rPr>
                <a:t>как 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Прямая со стрелкой 15"/>
            <p:cNvCxnSpPr>
              <a:stCxn id="14" idx="1"/>
            </p:cNvCxnSpPr>
            <p:nvPr/>
          </p:nvCxnSpPr>
          <p:spPr>
            <a:xfrm flipH="1" flipV="1">
              <a:off x="3707904" y="3501008"/>
              <a:ext cx="504056" cy="828092"/>
            </a:xfrm>
            <a:prstGeom prst="straightConnector1">
              <a:avLst/>
            </a:prstGeom>
            <a:grpFill/>
            <a:ln w="31750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23528" y="5229200"/>
            <a:ext cx="856895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solidFill>
                  <a:prstClr val="black"/>
                </a:solidFill>
              </a:rPr>
              <a:t>Во избежание  путаницы, никогда не объявляйте в одной строке более одной (указательной)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3659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Особенности синтаксиса объявления указателей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2348880"/>
            <a:ext cx="8424936" cy="383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solidFill>
                  <a:prstClr val="black"/>
                </a:solidFill>
              </a:rPr>
              <a:t>В качестве базового типа можно указать </a:t>
            </a:r>
            <a:r>
              <a:rPr lang="ru-RU" sz="2200" dirty="0" err="1">
                <a:solidFill>
                  <a:srgbClr val="0000FF"/>
                </a:solidFill>
              </a:rPr>
              <a:t>void</a:t>
            </a:r>
            <a:r>
              <a:rPr lang="ru-RU" sz="2200" dirty="0">
                <a:solidFill>
                  <a:srgbClr val="0000FF"/>
                </a:solidFill>
              </a:rPr>
              <a:t> </a:t>
            </a:r>
            <a:r>
              <a:rPr lang="ru-RU" sz="2200" dirty="0"/>
              <a:t>– указатель на неопределённый тип: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br>
              <a:rPr lang="ru-RU" sz="2200" dirty="0">
                <a:solidFill>
                  <a:prstClr val="black"/>
                </a:solidFill>
              </a:rPr>
            </a:b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solidFill>
                  <a:prstClr val="black"/>
                </a:solidFill>
              </a:rPr>
              <a:t>Указатель на </a:t>
            </a:r>
            <a:r>
              <a:rPr lang="ru-RU" sz="2200" dirty="0" err="1">
                <a:solidFill>
                  <a:srgbClr val="0000FF"/>
                </a:solidFill>
              </a:rPr>
              <a:t>void</a:t>
            </a:r>
            <a:r>
              <a:rPr lang="ru-RU" sz="2200" dirty="0">
                <a:solidFill>
                  <a:srgbClr val="0000FF"/>
                </a:solidFill>
              </a:rPr>
              <a:t> </a:t>
            </a:r>
            <a:r>
              <a:rPr lang="ru-RU" sz="2200" dirty="0">
                <a:solidFill>
                  <a:prstClr val="black"/>
                </a:solidFill>
              </a:rPr>
              <a:t>не может быть </a:t>
            </a:r>
            <a:r>
              <a:rPr lang="ru-RU" sz="2200" dirty="0" err="1">
                <a:solidFill>
                  <a:prstClr val="black"/>
                </a:solidFill>
              </a:rPr>
              <a:t>разыменован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Значение указателя любого типа можно сохранить в указатель на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/>
              <a:t> </a:t>
            </a:r>
            <a:r>
              <a:rPr lang="ru-RU" sz="2200" dirty="0"/>
              <a:t>без дополнительных ухищрений – компилятор сам производит неявное преобразование.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solidFill>
                  <a:prstClr val="black"/>
                </a:solidFill>
              </a:rPr>
              <a:t>Значение указателя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200" dirty="0">
                <a:solidFill>
                  <a:prstClr val="black"/>
                </a:solidFill>
              </a:rPr>
              <a:t> нельзя присвоить указателю на любой другой тип. Требуется явное указание от программиста, что именно эту операцию он и хочет провести.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6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84784"/>
            <a:ext cx="8640960" cy="131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solidFill>
                  <a:prstClr val="black"/>
                </a:solidFill>
              </a:rPr>
              <a:t>Указатель можно инициализировать адресом переменной, которая уже определена: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0.0;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*pdVar =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Инициализация указателей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2852936"/>
            <a:ext cx="8640960" cy="192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solidFill>
                  <a:prstClr val="black"/>
                </a:solidFill>
              </a:rPr>
              <a:t>Инициализация значением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ru-RU" sz="2200" dirty="0">
                <a:solidFill>
                  <a:prstClr val="black"/>
                </a:solidFill>
              </a:rPr>
              <a:t> гарантирует, что указатель</a:t>
            </a:r>
            <a:br>
              <a:rPr lang="ru-RU" sz="2200" dirty="0">
                <a:solidFill>
                  <a:prstClr val="black"/>
                </a:solidFill>
              </a:rPr>
            </a:br>
            <a:r>
              <a:rPr lang="ru-RU" sz="2200" dirty="0">
                <a:solidFill>
                  <a:prstClr val="black"/>
                </a:solidFill>
              </a:rPr>
              <a:t>не содержит адреса, который воспринимается как корректный,</a:t>
            </a:r>
            <a:br>
              <a:rPr lang="en-US" sz="2200" dirty="0">
                <a:solidFill>
                  <a:prstClr val="black"/>
                </a:solidFill>
              </a:rPr>
            </a:br>
            <a:r>
              <a:rPr lang="ru-RU" sz="2200" dirty="0">
                <a:solidFill>
                  <a:prstClr val="black"/>
                </a:solidFill>
              </a:rPr>
              <a:t>а значение можно проверить в инструкции </a:t>
            </a:r>
            <a:r>
              <a:rPr lang="ru-RU" sz="2200" dirty="0">
                <a:solidFill>
                  <a:srgbClr val="0000FF"/>
                </a:solidFill>
              </a:rPr>
              <a:t>if</a:t>
            </a:r>
            <a:r>
              <a:rPr lang="ru-RU" sz="2200" dirty="0">
                <a:solidFill>
                  <a:prstClr val="black"/>
                </a:solidFill>
              </a:rPr>
              <a:t>: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sv-S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int</a:t>
            </a:r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sv-SE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</a:t>
            </a:r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sv-S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piVar = 0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VS2008</a:t>
            </a:r>
            <a:endParaRPr lang="sv-S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null"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4869160"/>
            <a:ext cx="864096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2683C6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solidFill>
                  <a:prstClr val="black"/>
                </a:solidFill>
              </a:rPr>
              <a:t>Также проверить на равенство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</a:rPr>
              <a:t>можно следующим образом: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null"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7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84784"/>
            <a:ext cx="518457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89248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Присваивание указателей. Неявное приведение типов.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3923928" y="5157193"/>
            <a:ext cx="4896544" cy="1086569"/>
            <a:chOff x="3923928" y="5157193"/>
            <a:chExt cx="4896544" cy="1086569"/>
          </a:xfrm>
          <a:noFill/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5004048" y="5229200"/>
              <a:ext cx="3816424" cy="1014562"/>
            </a:xfrm>
            <a:prstGeom prst="roundRect">
              <a:avLst/>
            </a:prstGeom>
            <a:grp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Запрещено: </a:t>
              </a:r>
              <a:r>
                <a:rPr lang="en-US" sz="2000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pVar</a:t>
              </a:r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ru-RU" sz="2200" dirty="0">
                  <a:solidFill>
                    <a:schemeClr val="tx1"/>
                  </a:solidFill>
                </a:rPr>
                <a:t>и </a:t>
              </a:r>
              <a:r>
                <a:rPr lang="en-US" sz="2000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piVar2 </a:t>
              </a:r>
              <a:r>
                <a:rPr lang="ru-RU" sz="2200" dirty="0">
                  <a:solidFill>
                    <a:schemeClr val="tx1"/>
                  </a:solidFill>
                </a:rPr>
                <a:t>указатели на переменные разного типа</a:t>
              </a:r>
              <a:endParaRPr lang="ru-RU" sz="2200" dirty="0"/>
            </a:p>
          </p:txBody>
        </p:sp>
        <p:cxnSp>
          <p:nvCxnSpPr>
            <p:cNvPr id="20" name="Прямая со стрелкой 19"/>
            <p:cNvCxnSpPr>
              <a:stCxn id="18" idx="1"/>
            </p:cNvCxnSpPr>
            <p:nvPr/>
          </p:nvCxnSpPr>
          <p:spPr>
            <a:xfrm flipH="1" flipV="1">
              <a:off x="3923928" y="5157193"/>
              <a:ext cx="1080120" cy="579288"/>
            </a:xfrm>
            <a:prstGeom prst="straightConnector1">
              <a:avLst/>
            </a:prstGeom>
            <a:grpFill/>
            <a:ln w="31750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Группа 27"/>
          <p:cNvGrpSpPr/>
          <p:nvPr/>
        </p:nvGrpSpPr>
        <p:grpSpPr>
          <a:xfrm>
            <a:off x="3923928" y="4113076"/>
            <a:ext cx="4896544" cy="1008112"/>
            <a:chOff x="3923928" y="4113076"/>
            <a:chExt cx="4896544" cy="1008112"/>
          </a:xfrm>
          <a:noFill/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5004048" y="4113076"/>
              <a:ext cx="3816424" cy="1008112"/>
            </a:xfrm>
            <a:prstGeom prst="roundRect">
              <a:avLst/>
            </a:prstGeom>
            <a:grp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Можно: происходит</a:t>
              </a:r>
              <a:b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</a:br>
              <a:r>
                <a:rPr lang="ru-RU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неявное преобразование</a:t>
              </a:r>
              <a:b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</a:br>
              <a:r>
                <a:rPr lang="ru-RU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из </a:t>
              </a:r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 </a:t>
              </a:r>
              <a:r>
                <a:rPr lang="ru-RU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в </a:t>
              </a:r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ru-RU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Прямая со стрелкой 20"/>
            <p:cNvCxnSpPr>
              <a:stCxn id="17" idx="1"/>
            </p:cNvCxnSpPr>
            <p:nvPr/>
          </p:nvCxnSpPr>
          <p:spPr>
            <a:xfrm flipH="1">
              <a:off x="3923928" y="4617132"/>
              <a:ext cx="1080120" cy="150930"/>
            </a:xfrm>
            <a:prstGeom prst="straightConnector1">
              <a:avLst/>
            </a:prstGeom>
            <a:grpFill/>
            <a:ln w="31750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Группа 26"/>
          <p:cNvGrpSpPr/>
          <p:nvPr/>
        </p:nvGrpSpPr>
        <p:grpSpPr>
          <a:xfrm>
            <a:off x="3923928" y="2924944"/>
            <a:ext cx="4896544" cy="1512168"/>
            <a:chOff x="3923928" y="2924944"/>
            <a:chExt cx="4896544" cy="1512168"/>
          </a:xfrm>
          <a:noFill/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5004048" y="2924944"/>
              <a:ext cx="3816424" cy="1080120"/>
            </a:xfrm>
            <a:prstGeom prst="roundRect">
              <a:avLst/>
            </a:prstGeom>
            <a:grp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Запрещено: </a:t>
              </a:r>
              <a:r>
                <a:rPr lang="en-US" sz="2000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pdVar</a:t>
              </a:r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ru-RU" sz="2200" dirty="0">
                  <a:solidFill>
                    <a:schemeClr val="tx1"/>
                  </a:solidFill>
                </a:rPr>
                <a:t>и </a:t>
              </a:r>
              <a:r>
                <a:rPr lang="en-US" sz="2000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piVar1</a:t>
              </a:r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ru-RU" sz="2200" dirty="0">
                  <a:solidFill>
                    <a:schemeClr val="tx1"/>
                  </a:solidFill>
                </a:rPr>
                <a:t>указатели на переменные разного типа</a:t>
              </a:r>
              <a:endParaRPr lang="ru-RU" sz="2200" dirty="0"/>
            </a:p>
          </p:txBody>
        </p:sp>
        <p:cxnSp>
          <p:nvCxnSpPr>
            <p:cNvPr id="22" name="Прямая со стрелкой 21"/>
            <p:cNvCxnSpPr>
              <a:stCxn id="16" idx="1"/>
            </p:cNvCxnSpPr>
            <p:nvPr/>
          </p:nvCxnSpPr>
          <p:spPr>
            <a:xfrm flipH="1">
              <a:off x="3923928" y="3465004"/>
              <a:ext cx="1080120" cy="972108"/>
            </a:xfrm>
            <a:prstGeom prst="straightConnector1">
              <a:avLst/>
            </a:prstGeom>
            <a:grpFill/>
            <a:ln w="31750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Прямая соединительная линия 30"/>
          <p:cNvCxnSpPr/>
          <p:nvPr/>
        </p:nvCxnSpPr>
        <p:spPr>
          <a:xfrm>
            <a:off x="971600" y="4365104"/>
            <a:ext cx="2016224" cy="1440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971600" y="5085184"/>
            <a:ext cx="2016224" cy="1440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84784"/>
            <a:ext cx="84249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/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71296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Присваивание указателей. Явное приведение типов.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4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84784"/>
            <a:ext cx="84249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Присваивание указателей. Явное приведение типов.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732240" y="3789040"/>
            <a:ext cx="1907704" cy="20882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-9.25596e+061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32240" y="52292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4572000" y="1988840"/>
            <a:ext cx="4248472" cy="1200329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>
                <a:solidFill>
                  <a:srgbClr val="FF0000"/>
                </a:solidFill>
              </a:rPr>
              <a:t>Использование </a:t>
            </a:r>
            <a:r>
              <a:rPr lang="en-US" altLang="ru-RU" b="1" dirty="0">
                <a:solidFill>
                  <a:srgbClr val="FF0000"/>
                </a:solidFill>
              </a:rPr>
              <a:t>reinterpret_cast </a:t>
            </a:r>
            <a:r>
              <a:rPr lang="ru-RU" altLang="ru-RU" b="1" dirty="0">
                <a:solidFill>
                  <a:srgbClr val="FF0000"/>
                </a:solidFill>
              </a:rPr>
              <a:t>при не понимании</a:t>
            </a:r>
            <a:r>
              <a:rPr lang="en-US" altLang="ru-RU" b="1" dirty="0">
                <a:solidFill>
                  <a:srgbClr val="FF0000"/>
                </a:solidFill>
              </a:rPr>
              <a:t>,</a:t>
            </a:r>
            <a:r>
              <a:rPr lang="ru-RU" altLang="ru-RU" b="1" dirty="0">
                <a:solidFill>
                  <a:srgbClr val="FF0000"/>
                </a:solidFill>
              </a:rPr>
              <a:t> что он делает – один из распространённых способов "прострелить себе ногу"</a:t>
            </a:r>
          </a:p>
        </p:txBody>
      </p:sp>
    </p:spTree>
    <p:extLst>
      <p:ext uri="{BB962C8B-B14F-4D97-AF65-F5344CB8AC3E}">
        <p14:creationId xmlns:p14="http://schemas.microsoft.com/office/powerpoint/2010/main" val="2768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42314"/>
              </p:ext>
            </p:extLst>
          </p:nvPr>
        </p:nvGraphicFramePr>
        <p:xfrm>
          <a:off x="251520" y="4797152"/>
          <a:ext cx="8640962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62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FF5</a:t>
                      </a:r>
                      <a:r>
                        <a:rPr kumimoji="0" lang="ru-RU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013FF50</a:t>
                      </a:r>
                      <a:endParaRPr lang="ru-RU" sz="1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013FF5</a:t>
                      </a:r>
                      <a:r>
                        <a:rPr lang="ru-R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pdVar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vwA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[0]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[1]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[2]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[3]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[4]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87459"/>
              </p:ext>
            </p:extLst>
          </p:nvPr>
        </p:nvGraphicFramePr>
        <p:xfrm>
          <a:off x="251520" y="4797152"/>
          <a:ext cx="8640962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62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FF5</a:t>
                      </a:r>
                      <a:r>
                        <a:rPr kumimoji="0" lang="ru-RU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2345e99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013FF50</a:t>
                      </a:r>
                      <a:endParaRPr lang="ru-RU" sz="1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013FF5</a:t>
                      </a:r>
                      <a:r>
                        <a:rPr lang="ru-R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pdVar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vwA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[0]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[1]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[2]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[3]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[4]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Явное приведение типов.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Почти катастрофа.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7008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1, 2, 3, 4, 5 };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[0]);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1763688" y="4221088"/>
            <a:ext cx="1584176" cy="504056"/>
            <a:chOff x="1763688" y="4221088"/>
            <a:chExt cx="1584176" cy="504056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1763688" y="4221088"/>
              <a:ext cx="0" cy="504056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763688" y="4221088"/>
              <a:ext cx="158417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3347864" y="4221088"/>
              <a:ext cx="0" cy="360040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2843808" y="4653136"/>
            <a:ext cx="432048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83568" y="249289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2345e99;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12775"/>
            <a:ext cx="820891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1, 2, 3, 4, 5 };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1.2345e99;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Явное приведение типов.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Почти катастрофа.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2708920"/>
            <a:ext cx="3456384" cy="3312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36096" y="3861048"/>
            <a:ext cx="316835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1.2345e+099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36096" y="4653136"/>
            <a:ext cx="34563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16289 -24027 3999 21634 5</a:t>
            </a:r>
          </a:p>
        </p:txBody>
      </p: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4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188640"/>
            <a:ext cx="8640959" cy="908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объединения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1412776"/>
            <a:ext cx="8640960" cy="498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два вещественных числа: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"Между введёнными числами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представимых значений формата float"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283968" y="2132856"/>
            <a:ext cx="4608512" cy="100811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dirty="0">
                <a:solidFill>
                  <a:srgbClr val="000000"/>
                </a:solidFill>
              </a:rPr>
              <a:t>Пишем в поле </a:t>
            </a:r>
            <a:r>
              <a:rPr lang="en-US" sz="2200" dirty="0">
                <a:solidFill>
                  <a:srgbClr val="216F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fVal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ru-RU" sz="2400" dirty="0">
                <a:solidFill>
                  <a:srgbClr val="000000"/>
                </a:solidFill>
              </a:rPr>
              <a:t>а читаем из </a:t>
            </a:r>
            <a:r>
              <a:rPr lang="en-US" sz="2200" dirty="0">
                <a:solidFill>
                  <a:srgbClr val="216F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Прямая соединительная линия 35"/>
          <p:cNvCxnSpPr>
            <a:stCxn id="34" idx="2"/>
          </p:cNvCxnSpPr>
          <p:nvPr/>
        </p:nvCxnSpPr>
        <p:spPr>
          <a:xfrm>
            <a:off x="6588224" y="3140968"/>
            <a:ext cx="0" cy="144016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4932040" y="4581128"/>
            <a:ext cx="165618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19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1. Компьютеры и информация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Тема 1. Принципы работы компьютера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Тема 2. Информация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Тема 3. Представление данных в компьютере</a:t>
            </a:r>
          </a:p>
          <a:p>
            <a:pPr marL="360363" indent="-360363">
              <a:lnSpc>
                <a:spcPct val="107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2. Основы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4. Языки 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5. Базовые элементы языка 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6. Концепция типа данных</a:t>
            </a:r>
            <a:endParaRPr lang="en-US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>
              <a:lnSpc>
                <a:spcPct val="107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3. Процедурное программирование</a:t>
            </a:r>
            <a:endParaRPr lang="en-US" sz="3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spcBef>
                <a:spcPts val="18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7. Введение в процедурное и	структурное программирование</a:t>
            </a:r>
            <a:endParaRPr lang="en-US" dirty="0">
              <a:solidFill>
                <a:prstClr val="white">
                  <a:lumMod val="65000"/>
                </a:prstClr>
              </a:solidFill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8. Управляющие инструкции</a:t>
            </a:r>
            <a:endParaRPr lang="en-US" dirty="0">
              <a:solidFill>
                <a:prstClr val="white">
                  <a:lumMod val="65000"/>
                </a:prstClr>
              </a:solidFill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9. Базовые структуры данных</a:t>
            </a:r>
            <a:endParaRPr lang="en-US" dirty="0">
              <a:solidFill>
                <a:prstClr val="white">
                  <a:lumMod val="65000"/>
                </a:prstClr>
              </a:solidFill>
              <a:cs typeface="Times New Roman" panose="02020603050405020304" pitchFamily="18" charset="0"/>
            </a:endParaRPr>
          </a:p>
          <a:p>
            <a:pPr marL="631825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10. Управление памятью</a:t>
            </a:r>
          </a:p>
          <a:p>
            <a:pPr marL="627063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11. Функции </a:t>
            </a:r>
            <a:br>
              <a:rPr lang="ru-RU" dirty="0">
                <a:solidFill>
                  <a:prstClr val="white">
                    <a:lumMod val="75000"/>
                  </a:prstClr>
                </a:solidFill>
              </a:rPr>
            </a:b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Асимптотическая оценка сложности алгоритмов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Рекурсия</a:t>
            </a: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</a:t>
            </a:r>
            <a:r>
              <a:rPr lang="ru-RU">
                <a:solidFill>
                  <a:prstClr val="white">
                    <a:lumMod val="75000"/>
                  </a:prstClr>
                </a:solidFill>
              </a:rPr>
              <a:t>Связанные динамические структуры данных</a:t>
            </a: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1052736"/>
            <a:ext cx="4320480" cy="24899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Ins="7200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i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4149080"/>
            <a:ext cx="503811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Ins="3600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580112" y="3789040"/>
            <a:ext cx="3456384" cy="216024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 indent="-266700" defTabSz="914400" fontAlgn="base">
              <a:lnSpc>
                <a:spcPct val="90000"/>
              </a:lnSpc>
              <a:spcAft>
                <a:spcPct val="0"/>
              </a:spcAft>
              <a:buClr>
                <a:srgbClr val="996666"/>
              </a:buClr>
              <a:buSzPct val="80000"/>
              <a:buAutoNum type="arabicParenR"/>
            </a:pPr>
            <a:r>
              <a:rPr lang="ru-RU" sz="2400" dirty="0">
                <a:solidFill>
                  <a:srgbClr val="000000"/>
                </a:solidFill>
              </a:rPr>
              <a:t>Берём адрес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переменной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</a:p>
          <a:p>
            <a:pPr marL="266700" lvl="0" indent="-266700" defTabSz="914400" fontAlgn="base">
              <a:lnSpc>
                <a:spcPct val="90000"/>
              </a:lnSpc>
              <a:spcAft>
                <a:spcPct val="0"/>
              </a:spcAft>
              <a:buClr>
                <a:srgbClr val="996666"/>
              </a:buClr>
              <a:buSzPct val="80000"/>
              <a:buAutoNum type="arabicParenR"/>
            </a:pPr>
            <a:r>
              <a:rPr lang="ru-RU" sz="2400" dirty="0">
                <a:solidFill>
                  <a:srgbClr val="000000"/>
                </a:solidFill>
              </a:rPr>
              <a:t>интерпретируем его как указатель на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</a:rPr>
              <a:t>,</a:t>
            </a:r>
            <a:endParaRPr lang="en-US" sz="2400" dirty="0">
              <a:solidFill>
                <a:srgbClr val="000000"/>
              </a:solidFill>
            </a:endParaRPr>
          </a:p>
          <a:p>
            <a:pPr marL="266700" lvl="0" indent="-266700" defTabSz="914400" fontAlgn="base">
              <a:lnSpc>
                <a:spcPct val="90000"/>
              </a:lnSpc>
              <a:spcAft>
                <a:spcPct val="0"/>
              </a:spcAft>
              <a:buClr>
                <a:srgbClr val="996666"/>
              </a:buClr>
              <a:buSzPct val="80000"/>
              <a:buAutoNum type="arabicParenR"/>
            </a:pPr>
            <a:r>
              <a:rPr lang="ru-RU" sz="2400" dirty="0">
                <a:solidFill>
                  <a:srgbClr val="000000"/>
                </a:solidFill>
              </a:rPr>
              <a:t>читаем по этому адресу значение</a:t>
            </a:r>
            <a:endParaRPr lang="ru-RU" sz="2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структур</a:t>
            </a:r>
            <a:r>
              <a:rPr lang="en-US" sz="2400" i="1" dirty="0"/>
              <a:t>: </a:t>
            </a:r>
            <a:r>
              <a:rPr lang="ru-RU" sz="2400" i="1" dirty="0"/>
              <a:t>инициализация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052736"/>
            <a:ext cx="792088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800;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membersCnt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дата которую считаем пустой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 1900, 1, 1 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lvl="1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patronymic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isTradeunionMember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98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структур</a:t>
            </a:r>
            <a:r>
              <a:rPr lang="en-US" sz="2400" i="1" dirty="0"/>
              <a:t>: </a:t>
            </a:r>
            <a:r>
              <a:rPr lang="ru-RU" sz="2400" i="1" dirty="0"/>
              <a:t>инициализация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052736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800;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membersCnt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ZeroMemory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lvl="1">
              <a:lnSpc>
                <a:spcPct val="8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99992" y="1412776"/>
            <a:ext cx="4499992" cy="108012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en-US" sz="2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ZeroMemory</a:t>
            </a:r>
            <a:r>
              <a:rPr lang="en-US" sz="2400" dirty="0">
                <a:solidFill>
                  <a:srgbClr val="000000"/>
                </a:solidFill>
              </a:rPr>
              <a:t> – </a:t>
            </a:r>
            <a:r>
              <a:rPr lang="ru-RU" sz="2400" dirty="0" err="1">
                <a:solidFill>
                  <a:srgbClr val="000000"/>
                </a:solidFill>
              </a:rPr>
              <a:t>зануляет</a:t>
            </a:r>
            <a:r>
              <a:rPr lang="ru-RU" sz="2400" dirty="0">
                <a:solidFill>
                  <a:srgbClr val="000000"/>
                </a:solidFill>
              </a:rPr>
              <a:t> область памяти начиная с указанного адреса указанной длины.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212976"/>
            <a:ext cx="7488832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marL="0" lvl="1">
              <a:lnSpc>
                <a:spcPct val="80000"/>
              </a:lnSpc>
            </a:pP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Linux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508104" y="3789040"/>
            <a:ext cx="3456384" cy="108012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en-US" sz="2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memset</a:t>
            </a:r>
            <a:r>
              <a:rPr 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 – </a:t>
            </a:r>
            <a:r>
              <a:rPr lang="ru-RU" sz="2400" dirty="0">
                <a:solidFill>
                  <a:srgbClr val="000000"/>
                </a:solidFill>
                <a:cs typeface="Consolas" panose="020B0609020204030204" pitchFamily="49" charset="0"/>
              </a:rPr>
              <a:t>заполняет указанным значением (в примере - 0)</a:t>
            </a:r>
            <a:endParaRPr lang="ru-RU" sz="2400" dirty="0">
              <a:solidFill>
                <a:srgbClr val="0000FF"/>
              </a:solidFill>
              <a:cs typeface="Consolas" panose="020B0609020204030204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23528" y="4509120"/>
            <a:ext cx="4968552" cy="1728192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dirty="0">
                <a:solidFill>
                  <a:srgbClr val="000000"/>
                </a:solidFill>
                <a:cs typeface="Consolas" panose="020B0609020204030204" pitchFamily="49" charset="0"/>
              </a:rPr>
              <a:t>Оба способа можно использовать только со структурами и запрещено с классами</a:t>
            </a:r>
            <a:br>
              <a:rPr lang="ru-RU" sz="2400" dirty="0">
                <a:solidFill>
                  <a:srgbClr val="000000"/>
                </a:solidFill>
                <a:cs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cs typeface="Consolas" panose="020B0609020204030204" pitchFamily="49" charset="0"/>
              </a:rPr>
              <a:t>(например, если в структуре есть поле типа </a:t>
            </a:r>
            <a:r>
              <a:rPr lang="en-US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cs typeface="Consolas" panose="020B0609020204030204" pitchFamily="49" charset="0"/>
              </a:rPr>
              <a:t>)</a:t>
            </a:r>
            <a:endParaRPr lang="ru-RU" sz="2200" dirty="0">
              <a:solidFill>
                <a:srgbClr val="0000FF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7372"/>
            <a:ext cx="7543800" cy="8293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692696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Адресная арифметика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124744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К указателям можно применять только две арифметические операции: </a:t>
            </a:r>
            <a:r>
              <a:rPr lang="ru-RU" sz="2200" b="1" dirty="0"/>
              <a:t>сложения и вычитания.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1844824"/>
            <a:ext cx="87129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При добавлении к указателю целого числа </a:t>
            </a:r>
            <a:r>
              <a:rPr lang="en-US" sz="2200" dirty="0"/>
              <a:t>N </a:t>
            </a:r>
            <a:r>
              <a:rPr lang="ru-RU" sz="2200" dirty="0"/>
              <a:t>значение указателя увеличивается на </a:t>
            </a:r>
            <a:r>
              <a:rPr lang="en-US" sz="2200" dirty="0"/>
              <a:t>N*L</a:t>
            </a:r>
            <a:r>
              <a:rPr lang="ru-RU" sz="2200" dirty="0"/>
              <a:t>, где </a:t>
            </a:r>
            <a:r>
              <a:rPr lang="en-US" sz="2200" dirty="0"/>
              <a:t>L – </a:t>
            </a:r>
            <a:r>
              <a:rPr lang="ru-RU" sz="2200" dirty="0"/>
              <a:t>длина базового типа на который ссылается указатель. При вычитании </a:t>
            </a:r>
            <a:r>
              <a:rPr lang="en-US" sz="2200" dirty="0"/>
              <a:t>N </a:t>
            </a:r>
            <a:r>
              <a:rPr lang="ru-RU" sz="2200" dirty="0"/>
              <a:t>значение указателя уменьшается на </a:t>
            </a:r>
            <a:r>
              <a:rPr lang="en-US" sz="2200" dirty="0"/>
              <a:t> N*L. </a:t>
            </a:r>
            <a:r>
              <a:rPr lang="ru-RU" sz="2200" dirty="0"/>
              <a:t>(Говоря другими словами, мы смещаемся в памяти на </a:t>
            </a:r>
            <a:r>
              <a:rPr lang="en-US" sz="2200" dirty="0"/>
              <a:t>N </a:t>
            </a:r>
            <a:r>
              <a:rPr lang="ru-RU" sz="2200" dirty="0"/>
              <a:t>длин элементов базового типа).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3573016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Указатели можно вычитать. Результатом вычитания является количество объектов базового типа, которые можно расположить между указателями.</a:t>
            </a:r>
            <a:endParaRPr lang="en-US" sz="2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4653136"/>
            <a:ext cx="864096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ebdings" panose="05030102010509060703" pitchFamily="18" charset="2"/>
              <a:buChar char=""/>
              <a:defRPr/>
            </a:pPr>
            <a:r>
              <a:rPr lang="ru-RU" sz="2200" dirty="0"/>
              <a:t>Нельзя производить вычитание разнотипных указателей.</a:t>
            </a:r>
          </a:p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ebdings" panose="05030102010509060703" pitchFamily="18" charset="2"/>
              <a:buChar char=""/>
              <a:defRPr/>
            </a:pPr>
            <a:r>
              <a:rPr lang="ru-RU" sz="2200" dirty="0"/>
              <a:t>Нельзя складывать указатели</a:t>
            </a:r>
            <a:endParaRPr lang="en-US" sz="2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5517232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Clr>
                <a:schemeClr val="accent2"/>
              </a:buClr>
              <a:buSzPct val="80000"/>
              <a:buFont typeface="Webdings" panose="05030102010509060703" pitchFamily="18" charset="2"/>
              <a:buChar char=""/>
              <a:defRPr/>
            </a:pPr>
            <a:r>
              <a:rPr lang="ru-RU" sz="2200" dirty="0"/>
              <a:t>Арифметику указателей имеет смысл использовать, как правило,</a:t>
            </a:r>
            <a:br>
              <a:rPr lang="ru-RU" sz="2200" dirty="0"/>
            </a:br>
            <a:r>
              <a:rPr lang="ru-RU" sz="2200" dirty="0"/>
              <a:t>только применительно к элементам массивов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8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95096"/>
              </p:ext>
            </p:extLst>
          </p:nvPr>
        </p:nvGraphicFramePr>
        <p:xfrm>
          <a:off x="251520" y="5013176"/>
          <a:ext cx="8640954" cy="118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F62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F6B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[6]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45318"/>
              </p:ext>
            </p:extLst>
          </p:nvPr>
        </p:nvGraphicFramePr>
        <p:xfrm>
          <a:off x="251520" y="5013176"/>
          <a:ext cx="8640954" cy="118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0013FF60h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F5C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F5D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F5E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F5F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F62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F6B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pw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[6]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67544" y="2780928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то же что и &amp;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</a:t>
            </a:r>
            <a:b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адрес нулевого элемента массива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7008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1, 2, 3, 4, 5, 6, 7};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Адресная арифметика: пример с одномерным массивом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2348880"/>
            <a:ext cx="352839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0013FF60  0013FF60  0013FF60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36096" y="3356992"/>
            <a:ext cx="3528392" cy="12241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0013FF5C 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36096" y="3933056"/>
            <a:ext cx="352839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393305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1187624" y="4725144"/>
            <a:ext cx="1224136" cy="792088"/>
            <a:chOff x="1187624" y="4725144"/>
            <a:chExt cx="1224136" cy="792088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1187624" y="4725144"/>
              <a:ext cx="0" cy="288032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7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0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57710"/>
              </p:ext>
            </p:extLst>
          </p:nvPr>
        </p:nvGraphicFramePr>
        <p:xfrm>
          <a:off x="251520" y="4566336"/>
          <a:ext cx="8640954" cy="118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0013FF60h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F5C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F5D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F5E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F5F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F62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F6B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pw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[6]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442912" y="4589966"/>
            <a:ext cx="1536799" cy="37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200" b="1" dirty="0">
                <a:solidFill>
                  <a:schemeClr val="tx1"/>
                </a:solidFill>
              </a:rPr>
              <a:t>0013FF6</a:t>
            </a:r>
            <a:r>
              <a:rPr lang="ru-RU" sz="2200" b="1" dirty="0">
                <a:solidFill>
                  <a:srgbClr val="C00000"/>
                </a:solidFill>
              </a:rPr>
              <a:t>6</a:t>
            </a:r>
            <a:r>
              <a:rPr lang="en-US" sz="2200" b="1" dirty="0">
                <a:solidFill>
                  <a:srgbClr val="C00000"/>
                </a:solidFill>
              </a:rPr>
              <a:t>h</a:t>
            </a:r>
            <a:endParaRPr lang="ru-RU" sz="2200" b="1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65832" y="3351551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*(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+ 3)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48478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3;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80728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Адресная арифметика: пример с одномерным массивом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31540" y="2312111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3;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66998" y="3048451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+ 3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ru-RU" dirty="0">
              <a:solidFill>
                <a:srgbClr val="00B050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503548" y="2312111"/>
            <a:ext cx="1152128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799692" y="231211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нельзя изменить адрес массива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74559" y="4133617"/>
            <a:ext cx="43924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0013FF60 + </a:t>
            </a:r>
            <a:r>
              <a:rPr lang="ru-RU" sz="2000" dirty="0">
                <a:solidFill>
                  <a:schemeClr val="tx1"/>
                </a:solidFill>
              </a:rPr>
              <a:t>3 * </a:t>
            </a:r>
            <a:r>
              <a:rPr lang="en-US" sz="2000" dirty="0">
                <a:solidFill>
                  <a:srgbClr val="0000FF"/>
                </a:solidFill>
              </a:rPr>
              <a:t>sizeof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schemeClr val="tx1"/>
                </a:solidFill>
              </a:rPr>
              <a:t>) = 0013FF66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3 * </a:t>
            </a:r>
            <a:r>
              <a:rPr lang="en-US" sz="2000" dirty="0">
                <a:solidFill>
                  <a:srgbClr val="0000FF"/>
                </a:solidFill>
              </a:rPr>
              <a:t>sizeof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schemeClr val="tx1"/>
                </a:solidFill>
              </a:rPr>
              <a:t>) = 6</a:t>
            </a:r>
            <a:endParaRPr lang="ru-RU" sz="2000" dirty="0">
              <a:solidFill>
                <a:schemeClr val="tx1"/>
              </a:solidFill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1187624" y="4278304"/>
            <a:ext cx="4104456" cy="288032"/>
            <a:chOff x="1187624" y="4725144"/>
            <a:chExt cx="4104456" cy="28803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1187624" y="4725144"/>
              <a:ext cx="0" cy="288032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5292080" y="4725144"/>
              <a:ext cx="0" cy="28803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2411760" y="4725144"/>
              <a:ext cx="288032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Группа 50"/>
          <p:cNvGrpSpPr/>
          <p:nvPr/>
        </p:nvGrpSpPr>
        <p:grpSpPr>
          <a:xfrm>
            <a:off x="2411760" y="5749360"/>
            <a:ext cx="2880320" cy="506796"/>
            <a:chOff x="2411760" y="5730516"/>
            <a:chExt cx="2880320" cy="506796"/>
          </a:xfrm>
        </p:grpSpPr>
        <p:grpSp>
          <p:nvGrpSpPr>
            <p:cNvPr id="43" name="Группа 42"/>
            <p:cNvGrpSpPr/>
            <p:nvPr/>
          </p:nvGrpSpPr>
          <p:grpSpPr>
            <a:xfrm flipV="1">
              <a:off x="2411760" y="5730516"/>
              <a:ext cx="2880320" cy="362794"/>
              <a:chOff x="1187624" y="4725142"/>
              <a:chExt cx="4104456" cy="259139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>
              <a:xfrm flipV="1">
                <a:off x="1187624" y="4725144"/>
                <a:ext cx="0" cy="259137"/>
              </a:xfrm>
              <a:prstGeom prst="line">
                <a:avLst/>
              </a:prstGeom>
              <a:ln w="285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>
                <a:off x="1187624" y="4725144"/>
                <a:ext cx="1224136" cy="0"/>
              </a:xfrm>
              <a:prstGeom prst="line">
                <a:avLst/>
              </a:prstGeom>
              <a:ln w="285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/>
              <p:cNvCxnSpPr/>
              <p:nvPr/>
            </p:nvCxnSpPr>
            <p:spPr>
              <a:xfrm>
                <a:off x="5292080" y="4725142"/>
                <a:ext cx="0" cy="259139"/>
              </a:xfrm>
              <a:prstGeom prst="straightConnector1">
                <a:avLst/>
              </a:prstGeom>
              <a:ln w="28575" cap="rnd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2411760" y="4725144"/>
                <a:ext cx="2880320" cy="0"/>
              </a:xfrm>
              <a:prstGeom prst="line">
                <a:avLst/>
              </a:prstGeom>
              <a:ln w="285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Прямоугольник 48"/>
            <p:cNvSpPr/>
            <p:nvPr/>
          </p:nvSpPr>
          <p:spPr>
            <a:xfrm>
              <a:off x="3347864" y="5877272"/>
              <a:ext cx="1224136" cy="36004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vwA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+ 3</a:t>
              </a:r>
              <a:endPara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799692" y="2600143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 можно взять значение "со смещением"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8400" y="3068604"/>
            <a:ext cx="3312368" cy="956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0013FF66   0013FF66 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4   4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616400" y="1466658"/>
            <a:ext cx="3284984" cy="8906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~ *(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 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+ 3)</a:t>
            </a:r>
            <a:b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~ *(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 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+ 3)</a:t>
            </a:r>
            <a:endParaRPr lang="ru-RU" sz="22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3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9" grpId="0"/>
      <p:bldP spid="19" grpId="0"/>
      <p:bldP spid="20" grpId="0"/>
      <p:bldP spid="22" grpId="0"/>
      <p:bldP spid="26" grpId="0"/>
      <p:bldP spid="30" grpId="0"/>
      <p:bldP spid="6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4751"/>
              </p:ext>
            </p:extLst>
          </p:nvPr>
        </p:nvGraphicFramePr>
        <p:xfrm>
          <a:off x="251520" y="4406222"/>
          <a:ext cx="8640954" cy="118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0013FF66h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F5C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F5D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F5E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F5F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F62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F6B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pw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[6]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206084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80728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Адресная арифметика: пример с одномерным массивом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0112" y="1556792"/>
            <a:ext cx="3312368" cy="144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80112" y="2060848"/>
            <a:ext cx="32403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1556792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vwA[3]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2492896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2" name="Полилиния 31"/>
          <p:cNvSpPr/>
          <p:nvPr/>
        </p:nvSpPr>
        <p:spPr>
          <a:xfrm rot="10800000" flipV="1">
            <a:off x="2339752" y="4221088"/>
            <a:ext cx="1008112" cy="144016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олилиния 32"/>
          <p:cNvSpPr/>
          <p:nvPr/>
        </p:nvSpPr>
        <p:spPr>
          <a:xfrm rot="10800000" flipV="1">
            <a:off x="3347864" y="4221088"/>
            <a:ext cx="1008112" cy="144016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Полилиния 33"/>
          <p:cNvSpPr/>
          <p:nvPr/>
        </p:nvSpPr>
        <p:spPr>
          <a:xfrm rot="10800000" flipV="1">
            <a:off x="4355976" y="4221088"/>
            <a:ext cx="1008112" cy="144016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V="1">
            <a:off x="1691680" y="2492896"/>
            <a:ext cx="1152128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/>
        </p:nvGrpSpPr>
        <p:grpSpPr>
          <a:xfrm>
            <a:off x="2627784" y="2852936"/>
            <a:ext cx="3168352" cy="1080120"/>
            <a:chOff x="2627784" y="2852936"/>
            <a:chExt cx="3168352" cy="108012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3131840" y="3212976"/>
              <a:ext cx="2664296" cy="720080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ru-RU" dirty="0"/>
                <a:t>Нельзя: разные базовые</a:t>
              </a:r>
              <a:br>
                <a:rPr lang="ru-RU" dirty="0"/>
              </a:br>
              <a:r>
                <a:rPr lang="ru-RU" dirty="0"/>
                <a:t>типы у указателей</a:t>
              </a:r>
            </a:p>
          </p:txBody>
        </p:sp>
        <p:cxnSp>
          <p:nvCxnSpPr>
            <p:cNvPr id="18" name="Прямая со стрелкой 17"/>
            <p:cNvCxnSpPr>
              <a:stCxn id="36" idx="1"/>
            </p:cNvCxnSpPr>
            <p:nvPr/>
          </p:nvCxnSpPr>
          <p:spPr>
            <a:xfrm flipH="1" flipV="1">
              <a:off x="2627784" y="2852936"/>
              <a:ext cx="504056" cy="720080"/>
            </a:xfrm>
            <a:prstGeom prst="straightConnector1">
              <a:avLst/>
            </a:prstGeom>
            <a:ln w="3175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10" grpId="0" animBg="1"/>
      <p:bldP spid="12" grpId="0"/>
      <p:bldP spid="32" grpId="0" animBg="1"/>
      <p:bldP spid="33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3528" y="1412776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i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**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Указатель на указатель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48064" y="2492896"/>
            <a:ext cx="3528392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00E0F804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00E0F810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00E0F81C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09282"/>
              </p:ext>
            </p:extLst>
          </p:nvPr>
        </p:nvGraphicFramePr>
        <p:xfrm>
          <a:off x="971604" y="5013176"/>
          <a:ext cx="7200788" cy="118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00E0F810h 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00E0F81Ch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804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805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807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810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811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812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813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81D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ppwVal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pwVal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00080"/>
                          </a:solidFill>
                        </a:rPr>
                        <a:t>wVal</a:t>
                      </a:r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5076056" y="4581128"/>
            <a:ext cx="1800200" cy="792088"/>
            <a:chOff x="1187624" y="4725144"/>
            <a:chExt cx="1224136" cy="792088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2483768" y="4581128"/>
            <a:ext cx="1800200" cy="792088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7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7372"/>
            <a:ext cx="7543800" cy="8293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 и массивы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41277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1, 2, 3, 4 },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viB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[4]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10, 20, 30, 40 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422240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2584617"/>
            <a:ext cx="885698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"viA = 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sv-SE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0013FF54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</a:t>
            </a:r>
            <a:r>
              <a:rPr lang="ru-RU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0013FF54 - указатель на первый элемент</a:t>
            </a:r>
            <a:endParaRPr lang="en-US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336776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viB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[0]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766135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ppiVal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58616" y="3358248"/>
            <a:ext cx="4194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можно: 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присваивается 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int*</a:t>
            </a:r>
            <a:endParaRPr lang="ru-RU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129458" y="4751558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pc="-4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запрещено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cannot convert from 'int *'</a:t>
            </a:r>
            <a:b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                            to 'int **'</a:t>
            </a:r>
            <a:endParaRPr lang="ru-RU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84003" y="413659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73474" y="4111007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pc="-4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запрещено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cannot convert from 'int (*)[4]'</a:t>
            </a:r>
            <a:br>
              <a:rPr lang="ru-RU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           to 'int *'</a:t>
            </a:r>
          </a:p>
        </p:txBody>
      </p:sp>
      <p:sp>
        <p:nvSpPr>
          <p:cNvPr id="18" name="Дата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58616" y="5405451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pc="-4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запрещено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cannot convert from 'int (*)[</a:t>
            </a:r>
            <a:r>
              <a:rPr lang="ru-RU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]'</a:t>
            </a:r>
          </a:p>
          <a:p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           to 'int **'</a:t>
            </a:r>
            <a:endParaRPr lang="ru-RU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179512" y="4766135"/>
            <a:ext cx="1440160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184003" y="4136593"/>
            <a:ext cx="1656184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79512" y="5422240"/>
            <a:ext cx="1584176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79512" y="3746616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267744" y="3735507"/>
            <a:ext cx="528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pc="-4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запрещено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left operand must be l-value</a:t>
            </a:r>
            <a:endParaRPr lang="ru-RU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215516" y="3746616"/>
            <a:ext cx="1440160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42619"/>
              </p:ext>
            </p:extLst>
          </p:nvPr>
        </p:nvGraphicFramePr>
        <p:xfrm>
          <a:off x="4572000" y="116632"/>
          <a:ext cx="4392488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&amp;x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*x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viB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(*)[4]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[4]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viB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[0]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piVal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ppiVal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**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8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2" grpId="0"/>
      <p:bldP spid="26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7372"/>
            <a:ext cx="7543800" cy="8293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 и массивы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036664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2[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170080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3059669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431658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79512" y="467662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*(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+ 2) 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179512" y="1710100"/>
            <a:ext cx="1728192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267744" y="1700808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запрещено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cannot convert from 'int *'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           to 'int **'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2204864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07342" y="3068961"/>
            <a:ext cx="417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int viA[4] = { 1, 2, 3, 4 };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883206" y="3068960"/>
            <a:ext cx="1224136" cy="2344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0013FF54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Bef>
                <a:spcPts val="700"/>
              </a:spcBef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Bef>
                <a:spcPts val="700"/>
              </a:spcBef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899592" y="5773907"/>
            <a:ext cx="8064896" cy="535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~ *(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 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+ 2) ~ *(2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piVal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~ 2[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piVal]</a:t>
            </a:r>
            <a:endParaRPr lang="ru-RU" sz="22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267744" y="220486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можно: указатель на первый элемент (0013FF54)</a:t>
            </a:r>
            <a:endParaRPr lang="en-US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79512" y="2564904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267744" y="256490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можно: 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int** </a:t>
            </a:r>
            <a:r>
              <a:rPr lang="ru-RU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int**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107342" y="335699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 vi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42271"/>
              </p:ext>
            </p:extLst>
          </p:nvPr>
        </p:nvGraphicFramePr>
        <p:xfrm>
          <a:off x="4572000" y="116632"/>
          <a:ext cx="4392488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&amp;x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*x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(*)[4]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[4]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piVal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ppiVal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68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7" grpId="0"/>
      <p:bldP spid="6" grpId="0"/>
      <p:bldP spid="8" grpId="0"/>
      <p:bldP spid="9" grpId="0"/>
      <p:bldP spid="23" grpId="0" animBg="1"/>
      <p:bldP spid="3" grpId="0" animBg="1"/>
      <p:bldP spid="25" grpId="0"/>
      <p:bldP spid="26" grpId="0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22773"/>
              </p:ext>
            </p:extLst>
          </p:nvPr>
        </p:nvGraphicFramePr>
        <p:xfrm>
          <a:off x="683568" y="4653136"/>
          <a:ext cx="7848872" cy="1219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255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013FF50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FF51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FF52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FF53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FF55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 i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short</a:t>
                      </a:r>
                      <a:r>
                        <a:rPr lang="en-U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84199"/>
              </p:ext>
            </p:extLst>
          </p:nvPr>
        </p:nvGraphicFramePr>
        <p:xfrm>
          <a:off x="683568" y="4653136"/>
          <a:ext cx="78488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255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59532" y="781290"/>
            <a:ext cx="856895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Каждый байт в памяти ЭВМ имеет адрес по которому можно обратиться к определенному элементу данных</a:t>
            </a:r>
          </a:p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b="1" dirty="0"/>
              <a:t>Указатель</a:t>
            </a:r>
            <a:r>
              <a:rPr lang="ru-RU" sz="2200" dirty="0"/>
              <a:t> – это переменная, которая сохраняет </a:t>
            </a:r>
            <a:r>
              <a:rPr lang="ru-RU" sz="2200" b="1" dirty="0"/>
              <a:t>адрес</a:t>
            </a:r>
            <a:r>
              <a:rPr lang="ru-RU" sz="2200" dirty="0"/>
              <a:t> другой переменной </a:t>
            </a:r>
            <a:r>
              <a:rPr lang="ru-RU" sz="2200" b="1" dirty="0"/>
              <a:t>определенного типа</a:t>
            </a:r>
            <a:r>
              <a:rPr lang="ru-RU" sz="2200" dirty="0"/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18574" y="3684714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Таким образом, </a:t>
            </a:r>
            <a:r>
              <a:rPr lang="ru-RU" sz="2200" b="1" u="sng" dirty="0"/>
              <a:t>переменная-указатель</a:t>
            </a:r>
            <a:r>
              <a:rPr lang="ru-RU" sz="2200" dirty="0"/>
              <a:t> обладает </a:t>
            </a:r>
            <a:r>
              <a:rPr lang="ru-RU" sz="2200" b="1" dirty="0"/>
              <a:t>именем</a:t>
            </a:r>
            <a:r>
              <a:rPr lang="ru-RU" sz="2200" dirty="0"/>
              <a:t> и имеет </a:t>
            </a:r>
            <a:r>
              <a:rPr lang="ru-RU" sz="2200" b="1" dirty="0"/>
              <a:t>тип</a:t>
            </a:r>
            <a:r>
              <a:rPr lang="ru-RU" sz="2200" dirty="0"/>
              <a:t>, определяющий на какого рода данные она ссылается.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9532" y="2276872"/>
            <a:ext cx="85329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1">
                  <a:lumMod val="9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По описанию указателя компилятор получает информацию о том, какова длина области памяти, на которую ссылается указатель (которую занимает переменная, на которую он ссылается) и о том, как интерпретировать данные в этой области памяти. </a:t>
            </a: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0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20786"/>
              </p:ext>
            </p:extLst>
          </p:nvPr>
        </p:nvGraphicFramePr>
        <p:xfrm>
          <a:off x="251520" y="4869160"/>
          <a:ext cx="8640960" cy="79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583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[0][0]</a:t>
                      </a:r>
                    </a:p>
                  </a:txBody>
                  <a:tcPr marL="91436" marR="91436" marT="45749" marB="4574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[0][1]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[0][2]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[0][3]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[1][0]</a:t>
                      </a:r>
                    </a:p>
                  </a:txBody>
                  <a:tcPr marL="91436" marR="91436" marT="45749" marB="4574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[1][1]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[1][2]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[1][3]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[2][0]</a:t>
                      </a:r>
                    </a:p>
                  </a:txBody>
                  <a:tcPr marL="91436" marR="91436" marT="45749" marB="4574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[2][1]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[2][2]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[2][3]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342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9076" y="1210994"/>
            <a:ext cx="892899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В случае многомерного массива смещение можно рассчитать вручную, учитывая, что в С++ многомерные массивы вытягиваются в памяти</a:t>
            </a:r>
            <a:r>
              <a:rPr lang="en-US" sz="2200" dirty="0"/>
              <a:t> </a:t>
            </a:r>
            <a:r>
              <a:rPr lang="ru-RU" sz="2200" dirty="0"/>
              <a:t>«по строкам» (в</a:t>
            </a:r>
            <a:r>
              <a:rPr lang="en-US" sz="2200" dirty="0"/>
              <a:t> </a:t>
            </a:r>
            <a:r>
              <a:rPr lang="ru-RU" sz="2200" dirty="0"/>
              <a:t>начале изменяется крайний правый индекс,</a:t>
            </a:r>
            <a:br>
              <a:rPr lang="en-US" sz="2200" dirty="0"/>
            </a:br>
            <a:r>
              <a:rPr lang="ru-RU" sz="2200" dirty="0"/>
              <a:t>потом второй справа и т.д.).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15907" y="2500055"/>
            <a:ext cx="8784976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{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0,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},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10, 11, 12, 13 },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{ 20, 21, 22, 23 } };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179512" y="5589240"/>
            <a:ext cx="1008112" cy="648072"/>
            <a:chOff x="179512" y="5589240"/>
            <a:chExt cx="1008112" cy="648072"/>
          </a:xfrm>
        </p:grpSpPr>
        <p:sp>
          <p:nvSpPr>
            <p:cNvPr id="15" name="Овал 14"/>
            <p:cNvSpPr/>
            <p:nvPr/>
          </p:nvSpPr>
          <p:spPr>
            <a:xfrm>
              <a:off x="179512" y="5805264"/>
              <a:ext cx="1008112" cy="4320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Прямая со стрелкой 16"/>
            <p:cNvCxnSpPr>
              <a:stCxn id="15" idx="0"/>
            </p:cNvCxnSpPr>
            <p:nvPr/>
          </p:nvCxnSpPr>
          <p:spPr>
            <a:xfrm flipV="1">
              <a:off x="683568" y="5589240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Прямая со стрелкой 20"/>
          <p:cNvCxnSpPr/>
          <p:nvPr/>
        </p:nvCxnSpPr>
        <p:spPr>
          <a:xfrm flipV="1">
            <a:off x="6372200" y="5661248"/>
            <a:ext cx="0" cy="360040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2843808" y="5733256"/>
            <a:ext cx="18722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6372200" y="6021288"/>
            <a:ext cx="1368152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7740352" y="5661248"/>
            <a:ext cx="0" cy="360040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444208" y="5733256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endParaRPr lang="ru-RU" dirty="0">
              <a:solidFill>
                <a:srgbClr val="000080"/>
              </a:solidFill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508104" y="4149080"/>
            <a:ext cx="1872208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Прямая соединительная линия 25"/>
          <p:cNvCxnSpPr>
            <a:stCxn id="15" idx="6"/>
          </p:cNvCxnSpPr>
          <p:nvPr/>
        </p:nvCxnSpPr>
        <p:spPr>
          <a:xfrm>
            <a:off x="1187624" y="6021288"/>
            <a:ext cx="5184576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2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7372"/>
            <a:ext cx="7543800" cy="8293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указателей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1772816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Указатели можно сравнивать между собой</a:t>
            </a:r>
          </a:p>
          <a:p>
            <a:pPr marL="457200" indent="-457200">
              <a:spcBef>
                <a:spcPts val="18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Как правило, указатели сравнивают, когда они ссылаются на элементы одного и того же массива</a:t>
            </a:r>
          </a:p>
          <a:p>
            <a:pPr marL="457200" indent="-457200">
              <a:spcBef>
                <a:spcPts val="18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Сравнивать указатели, если их базовый тип различается, нельзя. Если это необходимо, следует воспользоваться операцией приведения типа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reinterpret_cast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06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268760"/>
            <a:ext cx="8136904" cy="436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96136" y="1340768"/>
            <a:ext cx="3060848" cy="17881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1  2  3  4  5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6  7  8  9 10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11 12 13 14 15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16 17 18 19 20</a:t>
            </a:r>
          </a:p>
        </p:txBody>
      </p:sp>
    </p:spTree>
    <p:extLst>
      <p:ext uri="{BB962C8B-B14F-4D97-AF65-F5344CB8AC3E}">
        <p14:creationId xmlns:p14="http://schemas.microsoft.com/office/powerpoint/2010/main" val="13132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251520" y="1268760"/>
            <a:ext cx="777686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lvl="0"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lvl="0"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4149080"/>
            <a:ext cx="6048672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6" y="1340768"/>
            <a:ext cx="3060848" cy="17881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1  2  3  4  5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6  7  8  9 10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11 12 13 14 15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16 17 18 19 20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ru-RU" sz="2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10801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084168" y="548680"/>
            <a:ext cx="129614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piBegin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6228184" y="908720"/>
            <a:ext cx="0" cy="576064"/>
          </a:xfrm>
          <a:prstGeom prst="straightConnector1">
            <a:avLst/>
          </a:prstGeom>
          <a:ln w="31750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/>
          <p:cNvSpPr/>
          <p:nvPr/>
        </p:nvSpPr>
        <p:spPr>
          <a:xfrm>
            <a:off x="4319464" y="2144935"/>
            <a:ext cx="129614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piEnd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Прямая со стрелкой 15"/>
          <p:cNvCxnSpPr>
            <a:stCxn id="15" idx="2"/>
          </p:cNvCxnSpPr>
          <p:nvPr/>
        </p:nvCxnSpPr>
        <p:spPr>
          <a:xfrm>
            <a:off x="4967536" y="2504975"/>
            <a:ext cx="1116632" cy="347961"/>
          </a:xfrm>
          <a:prstGeom prst="straightConnector1">
            <a:avLst/>
          </a:prstGeom>
          <a:ln w="31750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268760"/>
            <a:ext cx="8892480" cy="474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10801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4077072"/>
            <a:ext cx="8856984" cy="201622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796136" y="1340768"/>
            <a:ext cx="3060848" cy="17881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1  2  3  4  5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6  7  8  9 10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11 12 13 14 15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16 17 18 19 20</a:t>
            </a:r>
          </a:p>
        </p:txBody>
      </p:sp>
    </p:spTree>
    <p:extLst>
      <p:ext uri="{BB962C8B-B14F-4D97-AF65-F5344CB8AC3E}">
        <p14:creationId xmlns:p14="http://schemas.microsoft.com/office/powerpoint/2010/main" val="4242331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251520" y="1268760"/>
            <a:ext cx="8892480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4077072"/>
            <a:ext cx="8712968" cy="22322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6" y="1340768"/>
            <a:ext cx="306084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1  2  3  4  5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0  0  0  0  0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10801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87016" y="2685327"/>
            <a:ext cx="4212976" cy="6716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139444" y="1605207"/>
            <a:ext cx="129614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piBegin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Прямая со стрелкой 16"/>
          <p:cNvCxnSpPr>
            <a:stCxn id="13" idx="3"/>
          </p:cNvCxnSpPr>
          <p:nvPr/>
        </p:nvCxnSpPr>
        <p:spPr>
          <a:xfrm>
            <a:off x="5435588" y="1785227"/>
            <a:ext cx="720588" cy="425510"/>
          </a:xfrm>
          <a:prstGeom prst="straightConnector1">
            <a:avLst/>
          </a:prstGeom>
          <a:ln w="31750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4139444" y="2057912"/>
            <a:ext cx="129614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piEnd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Прямая со стрелкой 19"/>
          <p:cNvCxnSpPr>
            <a:stCxn id="18" idx="3"/>
          </p:cNvCxnSpPr>
          <p:nvPr/>
        </p:nvCxnSpPr>
        <p:spPr>
          <a:xfrm>
            <a:off x="5435588" y="2237932"/>
            <a:ext cx="720588" cy="332845"/>
          </a:xfrm>
          <a:prstGeom prst="straightConnector1">
            <a:avLst/>
          </a:prstGeom>
          <a:ln w="31750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268760"/>
            <a:ext cx="8892480" cy="485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[0][3];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6" y="1340768"/>
            <a:ext cx="3060848" cy="1793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0  0  0  1  0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0  0  0  2  0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0  0  0  3  0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0  0  0  4  0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 X</a:t>
            </a:r>
            <a:endParaRPr lang="ru-RU" sz="2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10801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4005064"/>
            <a:ext cx="8712968" cy="22322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23528" y="3356992"/>
            <a:ext cx="7992888" cy="72008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009023" y="691433"/>
            <a:ext cx="129614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начало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7668344" y="1060614"/>
            <a:ext cx="0" cy="328237"/>
          </a:xfrm>
          <a:prstGeom prst="straightConnector1">
            <a:avLst/>
          </a:prstGeom>
          <a:ln w="31750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4319972" y="2144935"/>
            <a:ext cx="1296144" cy="36004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piEnd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Прямая со стрелкой 19"/>
          <p:cNvCxnSpPr>
            <a:stCxn id="18" idx="2"/>
          </p:cNvCxnSpPr>
          <p:nvPr/>
        </p:nvCxnSpPr>
        <p:spPr>
          <a:xfrm>
            <a:off x="4968044" y="2504975"/>
            <a:ext cx="1116124" cy="347961"/>
          </a:xfrm>
          <a:prstGeom prst="straightConnector1">
            <a:avLst/>
          </a:prstGeom>
          <a:ln w="31750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0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268760"/>
            <a:ext cx="8892480" cy="485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6" y="1340768"/>
            <a:ext cx="306084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1  0  0  0  0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0  2  0  0  0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0  0  3  0  0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0  0  0  4  0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2016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4005064"/>
            <a:ext cx="8712968" cy="22322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588224" y="3356992"/>
            <a:ext cx="1944216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701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268760"/>
            <a:ext cx="88924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-1];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6" y="1340768"/>
            <a:ext cx="306084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0  0  0  0  1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0  0  0  2  0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0  0  3  0  0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0  4  0  0  0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2016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4005064"/>
            <a:ext cx="8712968" cy="22322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907191" y="3353767"/>
            <a:ext cx="1944216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045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268760"/>
            <a:ext cx="88924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[0][1];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6" y="1340768"/>
            <a:ext cx="306084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0  1  0  0  0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2  0  0  0  3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0  0  0  4  0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0  0  5  0  0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2016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4005064"/>
            <a:ext cx="8712968" cy="22322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26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2251"/>
              </p:ext>
            </p:extLst>
          </p:nvPr>
        </p:nvGraphicFramePr>
        <p:xfrm>
          <a:off x="251520" y="5013176"/>
          <a:ext cx="8640954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8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nullptr</a:t>
                      </a:r>
                      <a:endParaRPr lang="ru-RU" sz="2200" b="1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013FF50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padding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836712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Таким образом, </a:t>
            </a:r>
            <a:r>
              <a:rPr lang="ru-RU" sz="2200" b="1" u="sng" dirty="0"/>
              <a:t>переменная-указатель</a:t>
            </a:r>
            <a:r>
              <a:rPr lang="ru-RU" sz="2200" dirty="0"/>
              <a:t> обладает </a:t>
            </a:r>
            <a:r>
              <a:rPr lang="ru-RU" sz="2200" b="1" dirty="0"/>
              <a:t>именем</a:t>
            </a:r>
            <a:r>
              <a:rPr lang="ru-RU" sz="2200" dirty="0"/>
              <a:t> и имеет </a:t>
            </a:r>
            <a:r>
              <a:rPr lang="ru-RU" sz="2200" b="1" dirty="0"/>
              <a:t>тип</a:t>
            </a:r>
            <a:r>
              <a:rPr lang="ru-RU" sz="2200" dirty="0"/>
              <a:t>, определяющий на какого рода данные она может ссылаться.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70080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Объявление указателя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Базовый_тип</a:t>
            </a:r>
            <a:r>
              <a:rPr lang="ru-RU" sz="2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2636912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23528" y="3356992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VS200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endParaRPr lang="ru-RU" sz="2400" dirty="0"/>
          </a:p>
        </p:txBody>
      </p:sp>
      <p:sp>
        <p:nvSpPr>
          <p:cNvPr id="18" name="Полилиния 17"/>
          <p:cNvSpPr/>
          <p:nvPr/>
        </p:nvSpPr>
        <p:spPr>
          <a:xfrm>
            <a:off x="3346847" y="4725144"/>
            <a:ext cx="1225154" cy="216024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3419872" y="4365104"/>
            <a:ext cx="1204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2 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байта</a:t>
            </a:r>
          </a:p>
        </p:txBody>
      </p:sp>
      <p:sp>
        <p:nvSpPr>
          <p:cNvPr id="20" name="Полилиния 19"/>
          <p:cNvSpPr/>
          <p:nvPr/>
        </p:nvSpPr>
        <p:spPr>
          <a:xfrm>
            <a:off x="4570983" y="4725144"/>
            <a:ext cx="1225153" cy="216024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4644008" y="4365104"/>
            <a:ext cx="1204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2 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байта</a:t>
            </a:r>
          </a:p>
        </p:txBody>
      </p:sp>
      <p:sp>
        <p:nvSpPr>
          <p:cNvPr id="22" name="Полилиния 21"/>
          <p:cNvSpPr/>
          <p:nvPr/>
        </p:nvSpPr>
        <p:spPr>
          <a:xfrm>
            <a:off x="5796136" y="4725144"/>
            <a:ext cx="2448272" cy="216024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5868144" y="4365104"/>
            <a:ext cx="244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4 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байта</a:t>
            </a:r>
          </a:p>
        </p:txBody>
      </p:sp>
      <p:sp>
        <p:nvSpPr>
          <p:cNvPr id="24" name="Полилиния 23"/>
          <p:cNvSpPr/>
          <p:nvPr/>
        </p:nvSpPr>
        <p:spPr>
          <a:xfrm>
            <a:off x="899592" y="4725144"/>
            <a:ext cx="2489400" cy="216024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972617" y="4365104"/>
            <a:ext cx="244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4 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байта</a:t>
            </a:r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3789040"/>
            <a:ext cx="4824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C++11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796136" y="3356992"/>
            <a:ext cx="2563522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5581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15" grpId="0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строки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412776"/>
            <a:ext cx="8784976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/>
              <a:t>Имя массива элементов типа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/>
              <a:t> </a:t>
            </a:r>
            <a:r>
              <a:rPr lang="ru-RU" sz="2200" dirty="0"/>
              <a:t>трактуется как указатель на его первый элемент (как и для любых других массивов)</a:t>
            </a:r>
          </a:p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/>
              <a:t>Особенность: при выводе в поток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/>
              <a:t> </a:t>
            </a:r>
            <a:r>
              <a:rPr lang="ru-RU" sz="2200" dirty="0"/>
              <a:t>переменная типа</a:t>
            </a:r>
            <a:br>
              <a:rPr lang="en-US" sz="2200" dirty="0"/>
            </a:br>
            <a:r>
              <a:rPr lang="ru-RU" sz="2200" dirty="0"/>
              <a:t>массив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/>
              <a:t> </a:t>
            </a:r>
            <a:r>
              <a:rPr lang="ru-RU" sz="2200" dirty="0"/>
              <a:t>автоматически разыменовывается, в результате чего мы получаем строку, начинающуюся с первого (номер 0) элемента и заканчивающуюся нулевым символом.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37827" y="4439124"/>
            <a:ext cx="4129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573016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/>
              <a:t>Указатель на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/>
              <a:t> </a:t>
            </a:r>
            <a:r>
              <a:rPr lang="ru-RU" sz="2200" dirty="0"/>
              <a:t>также автоматически разыменовывается по тем же правилам</a:t>
            </a:r>
            <a:r>
              <a:rPr lang="en-US" sz="2200" dirty="0"/>
              <a:t>:</a:t>
            </a:r>
            <a:endParaRPr lang="ru-RU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1348" y="52808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764639" y="4998514"/>
            <a:ext cx="6271857" cy="936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aивесьмусорвпамятидоближайшегонулевогоэлемента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0013FF0C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Инициализация указателей на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268760"/>
            <a:ext cx="864096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/>
              <a:t>Раньше мы инициализировали строкой массивы типа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ru-RU" sz="2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/>
              <a:t>Указатель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000" dirty="0">
                <a:cs typeface="Consolas" panose="020B0609020204030204" pitchFamily="49" charset="0"/>
              </a:rPr>
              <a:t> </a:t>
            </a:r>
            <a:r>
              <a:rPr lang="ru-RU" sz="2200" dirty="0"/>
              <a:t>также можно инициализировать строковым литералом. В этом случае указатель будет содержать адрес, по которому в оперативной памяти, в т.н. «таблице строк», размещен строковый литерал – неименованная константа</a:t>
            </a:r>
          </a:p>
          <a:p>
            <a:pPr>
              <a:buClr>
                <a:schemeClr val="accent2"/>
              </a:buClr>
              <a:buSzPct val="80000"/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/>
              <a:t>C формальной точки зрения в С++ строковый литерал  имеет тип не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200" dirty="0"/>
              <a:t>, а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200" dirty="0"/>
              <a:t>. Просто в языке С++ предусмотрено неявное преобразование строковых литералов в тип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200" dirty="0"/>
              <a:t>, поэтому этот код компилируется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/>
              <a:t>Попытка изменения в программе значения такого указателя приводит к неопределённому поведению 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endParaRPr lang="ru-RU" sz="220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11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Инициализация указателей на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268760"/>
            <a:ext cx="864096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  <a:buSzPct val="80000"/>
              <a:defRPr/>
            </a:pPr>
            <a:r>
              <a:rPr lang="ru-RU" sz="2200" dirty="0"/>
              <a:t>В зависимости от ОС, компилятора и параметров компиляции возможны следующие варианты: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/>
              <a:t>ошибка времени выполнения </a:t>
            </a:r>
            <a:r>
              <a:rPr lang="en-US" sz="2200" dirty="0"/>
              <a:t>"SEGFAULT"</a:t>
            </a:r>
            <a:r>
              <a:rPr lang="ru-RU" sz="2200" dirty="0"/>
              <a:t>(</a:t>
            </a:r>
            <a:r>
              <a:rPr lang="en-US" sz="2200" dirty="0"/>
              <a:t>Linux</a:t>
            </a:r>
            <a:r>
              <a:rPr lang="ru-RU" sz="2200" dirty="0"/>
              <a:t>)</a:t>
            </a:r>
            <a:r>
              <a:rPr lang="en-US" sz="2200" dirty="0"/>
              <a:t> </a:t>
            </a:r>
            <a:r>
              <a:rPr lang="ru-RU" sz="2200" dirty="0"/>
              <a:t>или</a:t>
            </a:r>
            <a:br>
              <a:rPr lang="ru-RU" sz="2200" dirty="0"/>
            </a:br>
            <a:r>
              <a:rPr lang="en-US" sz="2200" dirty="0"/>
              <a:t>"Access Violation"(Windows), </a:t>
            </a:r>
            <a:r>
              <a:rPr lang="ru-RU" sz="2200" dirty="0"/>
              <a:t>если «таблица строк» размещена в </a:t>
            </a:r>
            <a:r>
              <a:rPr lang="en-US" sz="2200" dirty="0"/>
              <a:t>read-only</a:t>
            </a:r>
            <a:r>
              <a:rPr lang="ru-RU" sz="2200" dirty="0"/>
              <a:t> памяти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/>
              <a:t>строка может измениться, но при этом она изменится и во всех местах где встречается такой же литерал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3933056"/>
            <a:ext cx="4176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08104" y="4581128"/>
            <a:ext cx="2664296" cy="1584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0Hello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0Hzllo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1Hzllo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1Hzllo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211960" y="4941168"/>
            <a:ext cx="1224136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4211960" y="5013176"/>
            <a:ext cx="1224136" cy="5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4211960" y="4725144"/>
            <a:ext cx="1224136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211960" y="5517232"/>
            <a:ext cx="1224136" cy="720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Инициализация указателей на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340768"/>
            <a:ext cx="86409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/>
              <a:t>Хорошим стилем считается, если Вы пишете программу на С++ , строковый литерал считать константным и объявлять:</a:t>
            </a:r>
            <a:endParaRPr lang="en-US" sz="2200" dirty="0"/>
          </a:p>
          <a:p>
            <a:pPr>
              <a:spcBef>
                <a:spcPts val="600"/>
              </a:spcBef>
              <a:buClr>
                <a:schemeClr val="accent2"/>
              </a:buClr>
              <a:buSzPct val="80000"/>
              <a:defRPr/>
            </a:pPr>
            <a:r>
              <a:rPr lang="en-US" sz="2000" dirty="0"/>
              <a:t>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 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cs typeface="Consolas" panose="020B0609020204030204" pitchFamily="49" charset="0"/>
              </a:rPr>
              <a:t>Если же строку необходимо изменять, то нужно явно выделить для неё место в стеке, то есть использовать массив: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cs typeface="Consolas" panose="020B0609020204030204" pitchFamily="49" charset="0"/>
            </a:endParaRPr>
          </a:p>
          <a:p>
            <a:pPr>
              <a:buClr>
                <a:schemeClr val="accent2"/>
              </a:buClr>
              <a:buSzPct val="80000"/>
              <a:defRPr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2"/>
              </a:buClr>
              <a:buSzPct val="80000"/>
              <a:defRPr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2"/>
              </a:buClr>
              <a:buSzPct val="80000"/>
              <a:defRPr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2"/>
              </a:buClr>
              <a:buSzPct val="80000"/>
              <a:defRPr/>
            </a:pPr>
            <a:endParaRPr lang="ru-RU" sz="2000" dirty="0"/>
          </a:p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3933056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08104" y="4581128"/>
            <a:ext cx="2664296" cy="1584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0Hello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0Hzllo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1Hello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1Hzllo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4211960" y="4941168"/>
            <a:ext cx="1224136" cy="36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4211960" y="5013176"/>
            <a:ext cx="1224136" cy="5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4211960" y="4725144"/>
            <a:ext cx="1224136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211960" y="5517232"/>
            <a:ext cx="1224136" cy="720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Инициализация указателей  на char. Пример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443841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 строки в прямом и обратном порядке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2708920"/>
            <a:ext cx="684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!=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228184" y="1412776"/>
            <a:ext cx="2664296" cy="3024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300192" y="1988840"/>
            <a:ext cx="864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300192" y="2276872"/>
            <a:ext cx="8178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300192" y="2996952"/>
            <a:ext cx="8178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00192" y="3789040"/>
            <a:ext cx="8178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olleH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4581128"/>
            <a:ext cx="9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23528" y="5445224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- 1;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0" y="450912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412776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ighlight>
                  <a:srgbClr val="FFFFFF"/>
                </a:highlight>
              </a:rPr>
              <a:t>Функция </a:t>
            </a:r>
            <a:r>
              <a:rPr lang="ru-RU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strchr</a:t>
            </a:r>
            <a:r>
              <a:rPr lang="ru-RU" sz="24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– находит в строке первое вхождение указанного символа.</a:t>
            </a:r>
          </a:p>
          <a:p>
            <a:r>
              <a:rPr lang="ru-RU" sz="2000" dirty="0">
                <a:highlight>
                  <a:srgbClr val="FFFFFF"/>
                </a:highlight>
              </a:rPr>
              <a:t>Первый параметр –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highlight>
                  <a:srgbClr val="FFFFFF"/>
                </a:highlight>
                <a:cs typeface="Consolas" panose="020B0609020204030204" pitchFamily="49" charset="0"/>
              </a:rPr>
              <a:t> - </a:t>
            </a:r>
            <a:r>
              <a:rPr lang="ru-RU" sz="2000" dirty="0">
                <a:highlight>
                  <a:srgbClr val="FFFFFF"/>
                </a:highlight>
                <a:cs typeface="Consolas" panose="020B0609020204030204" pitchFamily="49" charset="0"/>
              </a:rPr>
              <a:t>адрес с которого искать указанный символ, второй параметр – какой символ искать.</a:t>
            </a:r>
          </a:p>
          <a:p>
            <a:r>
              <a:rPr lang="ru-RU" sz="2000" dirty="0">
                <a:highlight>
                  <a:srgbClr val="FFFFFF"/>
                </a:highlight>
                <a:cs typeface="Consolas" panose="020B0609020204030204" pitchFamily="49" charset="0"/>
              </a:rPr>
              <a:t>Возвращает указатель на найденный символ или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2000" dirty="0">
                <a:highlight>
                  <a:srgbClr val="FFFFFF"/>
                </a:highlight>
                <a:cs typeface="Consolas" panose="020B0609020204030204" pitchFamily="49" charset="0"/>
              </a:rPr>
              <a:t> </a:t>
            </a:r>
            <a:r>
              <a:rPr lang="ru-RU" sz="2000" dirty="0">
                <a:highlight>
                  <a:srgbClr val="FFFFFF"/>
                </a:highlight>
                <a:cs typeface="Consolas" panose="020B0609020204030204" pitchFamily="49" charset="0"/>
              </a:rPr>
              <a:t>если такого нет.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780928"/>
            <a:ext cx="8208912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"Какая то строка с несколькими буквами а"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букв а в строке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strchr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4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24128" y="5445224"/>
            <a:ext cx="2664296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0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412776"/>
            <a:ext cx="8964488" cy="1692771"/>
          </a:xfrm>
          <a:prstGeom prst="rect">
            <a:avLst/>
          </a:prstGeom>
        </p:spPr>
        <p:txBody>
          <a:bodyPr wrap="square" lIns="0" rIns="0">
            <a:noAutofit/>
          </a:bodyPr>
          <a:lstStyle/>
          <a:p>
            <a:r>
              <a:rPr lang="ru-RU" sz="2000" dirty="0">
                <a:highlight>
                  <a:srgbClr val="FFFFFF"/>
                </a:highlight>
              </a:rPr>
              <a:t>Функция </a:t>
            </a:r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24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– находит в строке первое вхождение указанной подстроки.</a:t>
            </a:r>
          </a:p>
          <a:p>
            <a:r>
              <a:rPr lang="ru-RU" sz="2000" dirty="0">
                <a:highlight>
                  <a:srgbClr val="FFFFFF"/>
                </a:highlight>
              </a:rPr>
              <a:t>Первый параметр –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highlight>
                  <a:srgbClr val="FFFFFF"/>
                </a:highlight>
                <a:cs typeface="Consolas" panose="020B0609020204030204" pitchFamily="49" charset="0"/>
              </a:rPr>
              <a:t> - </a:t>
            </a:r>
            <a:r>
              <a:rPr lang="ru-RU" sz="2000" dirty="0">
                <a:highlight>
                  <a:srgbClr val="FFFFFF"/>
                </a:highlight>
                <a:cs typeface="Consolas" panose="020B0609020204030204" pitchFamily="49" charset="0"/>
              </a:rPr>
              <a:t>адрес с которого искать указанный символ,</a:t>
            </a:r>
            <a:br>
              <a:rPr lang="ru-RU" sz="2000" dirty="0">
                <a:highlight>
                  <a:srgbClr val="FFFFFF"/>
                </a:highlight>
                <a:cs typeface="Consolas" panose="020B0609020204030204" pitchFamily="49" charset="0"/>
              </a:rPr>
            </a:br>
            <a:r>
              <a:rPr lang="ru-RU" sz="2000" dirty="0">
                <a:highlight>
                  <a:srgbClr val="FFFFFF"/>
                </a:highlight>
                <a:cs typeface="Consolas" panose="020B0609020204030204" pitchFamily="49" charset="0"/>
              </a:rPr>
              <a:t>второй параметр –</a:t>
            </a:r>
            <a:r>
              <a:rPr lang="en-US" sz="2000" dirty="0">
                <a:highlight>
                  <a:srgbClr val="FFFFFF"/>
                </a:highlight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 char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highlight>
                  <a:srgbClr val="FFFFFF"/>
                </a:highlight>
                <a:cs typeface="Consolas" panose="020B0609020204030204" pitchFamily="49" charset="0"/>
              </a:rPr>
              <a:t> </a:t>
            </a:r>
            <a:r>
              <a:rPr lang="ru-RU" sz="2000" dirty="0">
                <a:highlight>
                  <a:srgbClr val="FFFFFF"/>
                </a:highlight>
                <a:cs typeface="Consolas" panose="020B0609020204030204" pitchFamily="49" charset="0"/>
              </a:rPr>
              <a:t>- искомая подстрока.</a:t>
            </a:r>
          </a:p>
          <a:p>
            <a:r>
              <a:rPr lang="ru-RU" sz="2000" dirty="0">
                <a:highlight>
                  <a:srgbClr val="FFFFFF"/>
                </a:highlight>
                <a:cs typeface="Consolas" panose="020B0609020204030204" pitchFamily="49" charset="0"/>
              </a:rPr>
              <a:t>Возвращает указатель на первый символ подстроки или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2000" dirty="0">
                <a:highlight>
                  <a:srgbClr val="FFFFFF"/>
                </a:highlight>
                <a:cs typeface="Consolas" panose="020B0609020204030204" pitchFamily="49" charset="0"/>
              </a:rPr>
              <a:t> </a:t>
            </a:r>
            <a:r>
              <a:rPr lang="ru-RU" sz="2000" dirty="0">
                <a:highlight>
                  <a:srgbClr val="FFFFFF"/>
                </a:highlight>
                <a:cs typeface="Consolas" panose="020B0609020204030204" pitchFamily="49" charset="0"/>
              </a:rPr>
              <a:t>если такого нет.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780928"/>
            <a:ext cx="8208912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"Раз ворона, два ворона и ещё ворона"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iCrowCnt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iCrowCnt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6;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 – 1;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4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24128" y="5445224"/>
            <a:ext cx="2664296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468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412776"/>
            <a:ext cx="8964488" cy="1692771"/>
          </a:xfrm>
          <a:prstGeom prst="rect">
            <a:avLst/>
          </a:prstGeom>
        </p:spPr>
        <p:txBody>
          <a:bodyPr wrap="square" lIns="0" rIns="0">
            <a:noAutofit/>
          </a:bodyPr>
          <a:lstStyle/>
          <a:p>
            <a:r>
              <a:rPr lang="ru-RU" sz="2000" dirty="0">
                <a:highlight>
                  <a:srgbClr val="FFFFFF"/>
                </a:highlight>
              </a:rPr>
              <a:t>Функция </a:t>
            </a:r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ru-RU" sz="24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– дописывает в конец переданной строки копию другой переданной строки и добавляет после неё концевой ноль.</a:t>
            </a:r>
          </a:p>
          <a:p>
            <a:r>
              <a:rPr lang="ru-RU" sz="2000" dirty="0">
                <a:highlight>
                  <a:srgbClr val="FFFFFF"/>
                </a:highlight>
              </a:rPr>
              <a:t>Оба параметра –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000" dirty="0">
              <a:highlight>
                <a:srgbClr val="FFFFFF"/>
              </a:highlight>
              <a:cs typeface="Consolas" panose="020B0609020204030204" pitchFamily="49" charset="0"/>
            </a:endParaRPr>
          </a:p>
          <a:p>
            <a:r>
              <a:rPr lang="ru-RU" sz="2000" dirty="0">
                <a:highlight>
                  <a:srgbClr val="FFFFFF"/>
                </a:highlight>
                <a:cs typeface="Consolas" panose="020B0609020204030204" pitchFamily="49" charset="0"/>
              </a:rPr>
              <a:t>На программисте лежит забота о том, чтобы в первой строке хватало места для дописывания второй.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3140968"/>
            <a:ext cx="8640960" cy="23698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strcat_s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1024,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strcat_s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1024,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strcat_s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1024,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4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36096" y="4653136"/>
            <a:ext cx="3312368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раз ворона ворона ворона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2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412777"/>
            <a:ext cx="8964488" cy="504056"/>
          </a:xfrm>
          <a:prstGeom prst="rect">
            <a:avLst/>
          </a:prstGeom>
        </p:spPr>
        <p:txBody>
          <a:bodyPr wrap="square" lIns="0" rIns="0">
            <a:noAutofit/>
          </a:bodyPr>
          <a:lstStyle/>
          <a:p>
            <a:r>
              <a:rPr lang="ru-RU" sz="2200" dirty="0">
                <a:highlight>
                  <a:srgbClr val="FFFFFF"/>
                </a:highlight>
              </a:rPr>
              <a:t>Лучший способ использования функции </a:t>
            </a:r>
            <a:r>
              <a:rPr lang="en-US" sz="2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</a:t>
            </a:r>
            <a:r>
              <a:rPr lang="en-US" sz="2200" dirty="0">
                <a:highlight>
                  <a:srgbClr val="FFFFFF"/>
                </a:highlight>
              </a:rPr>
              <a:t>:</a:t>
            </a:r>
            <a:endParaRPr lang="ru-RU" sz="2200" dirty="0">
              <a:cs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2060848"/>
            <a:ext cx="8640960" cy="40934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strcat_s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sz="20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strcat_s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sz="20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strcat_s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sz="20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48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907704" y="3041151"/>
            <a:ext cx="1296144" cy="315841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7227" y="3621452"/>
            <a:ext cx="2195009" cy="315841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508100" y="2703669"/>
            <a:ext cx="324035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0" bIns="0">
            <a:spAutoFit/>
          </a:bodyPr>
          <a:lstStyle/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раз˽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5652120" y="2491470"/>
            <a:ext cx="0" cy="28945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508104" y="2230729"/>
            <a:ext cx="288032" cy="26216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508100" y="3037519"/>
            <a:ext cx="324035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0" bIns="0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раз˽ворона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˽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02085" y="3620028"/>
            <a:ext cx="324035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0" bIns="0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раз˽ворона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˽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7051802" y="3628462"/>
            <a:ext cx="0" cy="19211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6907786" y="3367721"/>
            <a:ext cx="288032" cy="26216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502084" y="3935242"/>
            <a:ext cx="324035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0" bIns="0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раз˽ворона˽ворона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˽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488247" y="4607746"/>
            <a:ext cx="324035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0" bIns="0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раз˽ворона˽ворона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˽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7921444" y="4536107"/>
            <a:ext cx="0" cy="19211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7777428" y="4275366"/>
            <a:ext cx="288032" cy="26216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5" grpId="0" animBg="1"/>
      <p:bldP spid="1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03749"/>
              </p:ext>
            </p:extLst>
          </p:nvPr>
        </p:nvGraphicFramePr>
        <p:xfrm>
          <a:off x="251518" y="5013176"/>
          <a:ext cx="8640961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8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nullptr</a:t>
                      </a:r>
                      <a:endParaRPr lang="ru-RU" sz="2200" b="1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013FF50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padding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51520" y="98072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Операция взятия адреса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&amp;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1988840"/>
            <a:ext cx="6768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Овал 25"/>
          <p:cNvSpPr/>
          <p:nvPr/>
        </p:nvSpPr>
        <p:spPr>
          <a:xfrm>
            <a:off x="5652120" y="5445224"/>
            <a:ext cx="1349375" cy="392112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27" name="Shape 19"/>
          <p:cNvCxnSpPr>
            <a:stCxn id="26" idx="0"/>
          </p:cNvCxnSpPr>
          <p:nvPr/>
        </p:nvCxnSpPr>
        <p:spPr>
          <a:xfrm rot="16200000" flipV="1">
            <a:off x="3397176" y="2515592"/>
            <a:ext cx="1296144" cy="4563120"/>
          </a:xfrm>
          <a:prstGeom prst="bentConnector2">
            <a:avLst/>
          </a:prstGeom>
          <a:ln w="31750" cap="rnd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>
            <a:off x="1350938" y="4561830"/>
            <a:ext cx="827088" cy="1588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1760" y="5064864"/>
            <a:ext cx="2232248" cy="32678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lvl="0" algn="ctr"/>
            <a:r>
              <a:rPr lang="ru-RU" b="1" dirty="0"/>
              <a:t>013</a:t>
            </a:r>
            <a:r>
              <a:rPr lang="en-US" b="1" dirty="0"/>
              <a:t>FF58h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844824"/>
            <a:ext cx="3672408" cy="12961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19350"/>
              </p:ext>
            </p:extLst>
          </p:nvPr>
        </p:nvGraphicFramePr>
        <p:xfrm>
          <a:off x="251518" y="5013176"/>
          <a:ext cx="8640961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8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FF58h</a:t>
                      </a: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013FF50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padding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51520" y="980728"/>
            <a:ext cx="856895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Операция взятия адреса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1988840"/>
            <a:ext cx="4464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ru-RU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ru-RU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283968" y="2996952"/>
            <a:ext cx="3744416" cy="12961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rgbClr val="FF0000"/>
                </a:solidFill>
              </a:rPr>
              <a:t>нельзя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ru-RU" sz="2400" dirty="0" err="1">
                <a:solidFill>
                  <a:srgbClr val="000080"/>
                </a:solidFill>
                <a:cs typeface="Consolas" panose="020B0609020204030204" pitchFamily="49" charset="0"/>
              </a:rPr>
              <a:t>pi</a:t>
            </a:r>
            <a:r>
              <a:rPr lang="ru-RU" sz="2400" dirty="0">
                <a:solidFill>
                  <a:srgbClr val="000080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– указатель на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2000" dirty="0">
                <a:solidFill>
                  <a:schemeClr val="tx1"/>
                </a:solidFill>
              </a:rPr>
              <a:t>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ru-RU" sz="2400" dirty="0">
                <a:solidFill>
                  <a:schemeClr val="tx1"/>
                </a:solidFill>
              </a:rPr>
              <a:t> объявлена как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11" idx="1"/>
          </p:cNvCxnSpPr>
          <p:nvPr/>
        </p:nvCxnSpPr>
        <p:spPr>
          <a:xfrm flipH="1">
            <a:off x="1907704" y="3645024"/>
            <a:ext cx="2376264" cy="72008"/>
          </a:xfrm>
          <a:prstGeom prst="straightConnector1">
            <a:avLst/>
          </a:prstGeom>
          <a:ln w="317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94433"/>
              </p:ext>
            </p:extLst>
          </p:nvPr>
        </p:nvGraphicFramePr>
        <p:xfrm>
          <a:off x="251518" y="5013176"/>
          <a:ext cx="8640961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8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FF58h</a:t>
                      </a: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013FF50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padding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51520" y="98072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Операция разыменования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2564904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 = 123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1403648" y="5013176"/>
            <a:ext cx="1349375" cy="46412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27" name="Shape 19"/>
          <p:cNvCxnSpPr>
            <a:stCxn id="26" idx="0"/>
          </p:cNvCxnSpPr>
          <p:nvPr/>
        </p:nvCxnSpPr>
        <p:spPr>
          <a:xfrm rot="5400000" flipH="1" flipV="1">
            <a:off x="3469184" y="2542208"/>
            <a:ext cx="1080120" cy="3861816"/>
          </a:xfrm>
          <a:prstGeom prst="bentConnector2">
            <a:avLst/>
          </a:prstGeom>
          <a:ln w="31750" cap="rnd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940152" y="3933056"/>
            <a:ext cx="0" cy="1584176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160" y="5085184"/>
            <a:ext cx="2088232" cy="28425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lvl="0" algn="ctr"/>
            <a:r>
              <a:rPr lang="ru-RU" sz="2200" b="1" dirty="0">
                <a:cs typeface="Consolas" panose="020B0609020204030204" pitchFamily="49" charset="0"/>
              </a:rPr>
              <a:t>123</a:t>
            </a:r>
            <a:endParaRPr lang="en-US" sz="2200" b="1" dirty="0">
              <a:cs typeface="Consolas" panose="020B0609020204030204" pitchFamily="49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7020272" y="3501008"/>
            <a:ext cx="0" cy="144016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763688" y="2996952"/>
            <a:ext cx="0" cy="504056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763688" y="3501008"/>
            <a:ext cx="5256584" cy="0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8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59362"/>
              </p:ext>
            </p:extLst>
          </p:nvPr>
        </p:nvGraphicFramePr>
        <p:xfrm>
          <a:off x="251518" y="5013176"/>
          <a:ext cx="8640961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8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FF58h</a:t>
                      </a: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          123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013FF50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padding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51520" y="98072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Операция разыменования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2564904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 = i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1403648" y="5013176"/>
            <a:ext cx="1349375" cy="46412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2078336" y="3933056"/>
            <a:ext cx="5013944" cy="1656184"/>
            <a:chOff x="2078336" y="3933056"/>
            <a:chExt cx="5013944" cy="1656184"/>
          </a:xfrm>
        </p:grpSpPr>
        <p:cxnSp>
          <p:nvCxnSpPr>
            <p:cNvPr id="27" name="Shape 19"/>
            <p:cNvCxnSpPr>
              <a:stCxn id="26" idx="0"/>
            </p:cNvCxnSpPr>
            <p:nvPr/>
          </p:nvCxnSpPr>
          <p:spPr>
            <a:xfrm rot="5400000" flipH="1" flipV="1">
              <a:off x="4045248" y="1966144"/>
              <a:ext cx="1080120" cy="5013944"/>
            </a:xfrm>
            <a:prstGeom prst="bentConnector2">
              <a:avLst/>
            </a:prstGeom>
            <a:ln w="31750" cap="rnd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>
              <a:off x="7092280" y="3933056"/>
              <a:ext cx="0" cy="1656184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419872" y="5085184"/>
            <a:ext cx="1080120" cy="28425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lvl="0" algn="ctr"/>
            <a:r>
              <a:rPr lang="ru-RU" sz="2200" b="1" dirty="0">
                <a:cs typeface="Consolas" panose="020B0609020204030204" pitchFamily="49" charset="0"/>
              </a:rPr>
              <a:t>123</a:t>
            </a:r>
            <a:endParaRPr lang="en-US" sz="2200" b="1" dirty="0">
              <a:cs typeface="Consolas" panose="020B0609020204030204" pitchFamily="49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3851920" y="4365104"/>
            <a:ext cx="2952328" cy="720080"/>
            <a:chOff x="3851920" y="4365104"/>
            <a:chExt cx="2952328" cy="720080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3851920" y="4365104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6804248" y="4365104"/>
              <a:ext cx="0" cy="720080"/>
            </a:xfrm>
            <a:prstGeom prst="line">
              <a:avLst/>
            </a:prstGeom>
            <a:ln w="3175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3851920" y="4365104"/>
              <a:ext cx="2952328" cy="0"/>
            </a:xfrm>
            <a:prstGeom prst="line">
              <a:avLst/>
            </a:prstGeom>
            <a:ln w="3175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5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908720"/>
            <a:ext cx="856895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Как размещаются в памяти переменные и элементы массивов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4572000" y="1988840"/>
            <a:ext cx="3976688" cy="40011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b="1">
                <a:solidFill>
                  <a:srgbClr val="FF0000"/>
                </a:solidFill>
                <a:latin typeface="+mn-lt"/>
              </a:rPr>
              <a:t>Debug Mode</a:t>
            </a:r>
            <a:endParaRPr lang="ru-RU" altLang="ru-RU" sz="20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412776"/>
            <a:ext cx="482453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{ 1, 2, 3 };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3212976"/>
            <a:ext cx="1512168" cy="288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00DEFD58</a:t>
            </a:r>
          </a:p>
          <a:p>
            <a:pPr>
              <a:lnSpc>
                <a:spcPct val="90000"/>
              </a:lnSpc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00DEFD4C</a:t>
            </a:r>
          </a:p>
          <a:p>
            <a:pPr>
              <a:lnSpc>
                <a:spcPct val="90000"/>
              </a:lnSpc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00DEFD40</a:t>
            </a:r>
          </a:p>
          <a:p>
            <a:pPr>
              <a:lnSpc>
                <a:spcPct val="90000"/>
              </a:lnSpc>
            </a:pPr>
            <a:endParaRPr lang="nl-NL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Правая фигурная скобка 22"/>
          <p:cNvSpPr/>
          <p:nvPr/>
        </p:nvSpPr>
        <p:spPr>
          <a:xfrm>
            <a:off x="6182394" y="3285555"/>
            <a:ext cx="243452" cy="782637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588224" y="3212976"/>
            <a:ext cx="23042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>
                <a:latin typeface="+mn-lt"/>
              </a:rPr>
              <a:t>12 </a:t>
            </a:r>
            <a:r>
              <a:rPr lang="ru-RU" altLang="ru-RU" sz="2000" dirty="0">
                <a:latin typeface="+mn-lt"/>
              </a:rPr>
              <a:t>байт между  адресами переменных</a:t>
            </a:r>
          </a:p>
        </p:txBody>
      </p:sp>
      <p:sp>
        <p:nvSpPr>
          <p:cNvPr id="25" name="Правая фигурная скобка 24"/>
          <p:cNvSpPr/>
          <p:nvPr/>
        </p:nvSpPr>
        <p:spPr>
          <a:xfrm>
            <a:off x="6228184" y="4509120"/>
            <a:ext cx="244521" cy="78422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9" name="TextBox 12"/>
          <p:cNvSpPr txBox="1">
            <a:spLocks noChangeArrowheads="1"/>
          </p:cNvSpPr>
          <p:nvPr/>
        </p:nvSpPr>
        <p:spPr bwMode="auto">
          <a:xfrm>
            <a:off x="6588224" y="4365104"/>
            <a:ext cx="244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>
                <a:latin typeface="+mn-lt"/>
              </a:rPr>
              <a:t>2 </a:t>
            </a:r>
            <a:r>
              <a:rPr lang="ru-RU" altLang="ru-RU" sz="2000" dirty="0">
                <a:latin typeface="+mn-lt"/>
              </a:rPr>
              <a:t>байта между адресами  элементов массива, строго упорядочены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4437112"/>
            <a:ext cx="151216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nl-NL" sz="20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00DEFD32</a:t>
            </a:r>
          </a:p>
          <a:p>
            <a:pPr lvl="0">
              <a:lnSpc>
                <a:spcPct val="90000"/>
              </a:lnSpc>
            </a:pPr>
            <a:r>
              <a:rPr lang="nl-NL" sz="20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00DEFD34</a:t>
            </a:r>
          </a:p>
          <a:p>
            <a:pPr lvl="0">
              <a:lnSpc>
                <a:spcPct val="90000"/>
              </a:lnSpc>
            </a:pPr>
            <a:r>
              <a:rPr lang="nl-NL" sz="20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00DEFD36</a:t>
            </a:r>
            <a:endParaRPr lang="ru-RU" sz="20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23" grpId="0" animBg="1"/>
      <p:bldP spid="24" grpId="0"/>
      <p:bldP spid="25" grpId="0" animBg="1"/>
      <p:bldP spid="29" grpId="0"/>
      <p:bldP spid="15" grpId="0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19922</TotalTime>
  <Words>7336</Words>
  <Application>Microsoft Office PowerPoint</Application>
  <PresentationFormat>Экран (4:3)</PresentationFormat>
  <Paragraphs>1441</Paragraphs>
  <Slides>48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Webdings</vt:lpstr>
      <vt:lpstr>Wingdings</vt:lpstr>
      <vt:lpstr>Ретро</vt:lpstr>
      <vt:lpstr>1_Ретро</vt:lpstr>
      <vt:lpstr>Презентация PowerPoint</vt:lpstr>
      <vt:lpstr>Презентация PowerPoint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Презентация PowerPoint</vt:lpstr>
      <vt:lpstr>Указатели</vt:lpstr>
      <vt:lpstr>Презентация PowerPoint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памятью</dc:title>
  <dc:creator>.</dc:creator>
  <cp:lastModifiedBy>Ion</cp:lastModifiedBy>
  <cp:revision>1039</cp:revision>
  <dcterms:created xsi:type="dcterms:W3CDTF">2017-05-18T18:58:30Z</dcterms:created>
  <dcterms:modified xsi:type="dcterms:W3CDTF">2022-03-05T22:56:26Z</dcterms:modified>
</cp:coreProperties>
</file>