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  <p:sldMasterId id="2147483675" r:id="rId2"/>
  </p:sldMasterIdLst>
  <p:notesMasterIdLst>
    <p:notesMasterId r:id="rId40"/>
  </p:notesMasterIdLst>
  <p:handoutMasterIdLst>
    <p:handoutMasterId r:id="rId41"/>
  </p:handoutMasterIdLst>
  <p:sldIdLst>
    <p:sldId id="410" r:id="rId3"/>
    <p:sldId id="411" r:id="rId4"/>
    <p:sldId id="415" r:id="rId5"/>
    <p:sldId id="417" r:id="rId6"/>
    <p:sldId id="416" r:id="rId7"/>
    <p:sldId id="418" r:id="rId8"/>
    <p:sldId id="501" r:id="rId9"/>
    <p:sldId id="502" r:id="rId10"/>
    <p:sldId id="503" r:id="rId11"/>
    <p:sldId id="504" r:id="rId12"/>
    <p:sldId id="505" r:id="rId13"/>
    <p:sldId id="506" r:id="rId14"/>
    <p:sldId id="450" r:id="rId15"/>
    <p:sldId id="451" r:id="rId16"/>
    <p:sldId id="453" r:id="rId17"/>
    <p:sldId id="454" r:id="rId18"/>
    <p:sldId id="455" r:id="rId19"/>
    <p:sldId id="456" r:id="rId20"/>
    <p:sldId id="457" r:id="rId21"/>
    <p:sldId id="460" r:id="rId22"/>
    <p:sldId id="461" r:id="rId23"/>
    <p:sldId id="462" r:id="rId24"/>
    <p:sldId id="463" r:id="rId25"/>
    <p:sldId id="464" r:id="rId26"/>
    <p:sldId id="467" r:id="rId27"/>
    <p:sldId id="468" r:id="rId28"/>
    <p:sldId id="405" r:id="rId29"/>
    <p:sldId id="469" r:id="rId30"/>
    <p:sldId id="470" r:id="rId31"/>
    <p:sldId id="471" r:id="rId32"/>
    <p:sldId id="473" r:id="rId33"/>
    <p:sldId id="475" r:id="rId34"/>
    <p:sldId id="495" r:id="rId35"/>
    <p:sldId id="496" r:id="rId36"/>
    <p:sldId id="498" r:id="rId37"/>
    <p:sldId id="499" r:id="rId38"/>
    <p:sldId id="50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правление памятью" id="{F1FB65C7-2CA8-4311-B8F9-C16E1E023C7C}">
          <p14:sldIdLst>
            <p14:sldId id="410"/>
            <p14:sldId id="411"/>
            <p14:sldId id="415"/>
            <p14:sldId id="417"/>
            <p14:sldId id="416"/>
            <p14:sldId id="418"/>
            <p14:sldId id="501"/>
            <p14:sldId id="502"/>
            <p14:sldId id="503"/>
            <p14:sldId id="504"/>
            <p14:sldId id="505"/>
            <p14:sldId id="506"/>
          </p14:sldIdLst>
        </p14:section>
        <p14:section name="Динамическое распределение памяти" id="{9DB9DF12-3855-4230-A8A1-912F647B1A13}">
          <p14:sldIdLst>
            <p14:sldId id="450"/>
            <p14:sldId id="451"/>
            <p14:sldId id="453"/>
            <p14:sldId id="454"/>
            <p14:sldId id="455"/>
            <p14:sldId id="456"/>
            <p14:sldId id="457"/>
            <p14:sldId id="460"/>
            <p14:sldId id="461"/>
            <p14:sldId id="462"/>
            <p14:sldId id="463"/>
            <p14:sldId id="464"/>
            <p14:sldId id="467"/>
            <p14:sldId id="468"/>
            <p14:sldId id="405"/>
            <p14:sldId id="469"/>
            <p14:sldId id="470"/>
            <p14:sldId id="471"/>
            <p14:sldId id="473"/>
            <p14:sldId id="475"/>
            <p14:sldId id="495"/>
            <p14:sldId id="496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80"/>
    <a:srgbClr val="880000"/>
    <a:srgbClr val="008000"/>
    <a:srgbClr val="F3FBFE"/>
    <a:srgbClr val="FFF3F3"/>
    <a:srgbClr val="D2B900"/>
    <a:srgbClr val="00A42F"/>
    <a:srgbClr val="B48900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2" autoAdjust="0"/>
    <p:restoredTop sz="69799" autoAdjust="0"/>
  </p:normalViewPr>
  <p:slideViewPr>
    <p:cSldViewPr>
      <p:cViewPr varScale="1">
        <p:scale>
          <a:sx n="80" d="100"/>
          <a:sy n="80" d="100"/>
        </p:scale>
        <p:origin x="22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25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33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Значение переменной </a:t>
            </a:r>
            <a:r>
              <a:rPr lang="en-US" dirty="0"/>
              <a:t>i (L-Value)</a:t>
            </a:r>
            <a:r>
              <a:rPr lang="en-US" baseline="0" dirty="0"/>
              <a:t> </a:t>
            </a:r>
            <a:r>
              <a:rPr lang="ru-RU" baseline="0" dirty="0"/>
              <a:t>после чтения используется только как значение, то есть как </a:t>
            </a:r>
            <a:r>
              <a:rPr lang="en-US" baseline="0" dirty="0"/>
              <a:t>R-Value.</a:t>
            </a:r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33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Таким образом переменные и</a:t>
            </a:r>
            <a:r>
              <a:rPr lang="ru-RU" baseline="0" dirty="0"/>
              <a:t> ссылки являются </a:t>
            </a:r>
            <a:r>
              <a:rPr lang="en-US" baseline="0" dirty="0"/>
              <a:t>L-Value.</a:t>
            </a:r>
          </a:p>
          <a:p>
            <a:r>
              <a:rPr lang="ru-RU" baseline="0" dirty="0"/>
              <a:t>Литералы, константы и результаты вычисления выражений являются </a:t>
            </a:r>
            <a:r>
              <a:rPr lang="en-US" baseline="0" dirty="0"/>
              <a:t>R-Value.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 err="1"/>
              <a:t>Разыменованный</a:t>
            </a:r>
            <a:r>
              <a:rPr lang="ru-RU" baseline="0" dirty="0"/>
              <a:t> указатель является </a:t>
            </a:r>
            <a:r>
              <a:rPr lang="en-US" baseline="0" dirty="0"/>
              <a:t>L-Value – </a:t>
            </a:r>
            <a:r>
              <a:rPr lang="ru-RU" baseline="0" dirty="0"/>
              <a:t>в него можно записать значение, как в переменную.</a:t>
            </a:r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96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Не смотря на то, что вся доступная процессу память находится в одном адресном пространстве, выделяется она только по необходимости. Выделяется она обычно "страницами" - блоками кратными 4КБ.</a:t>
            </a:r>
            <a:br>
              <a:rPr lang="ru-RU" b="0" dirty="0"/>
            </a:br>
            <a:r>
              <a:rPr lang="ru-RU" b="0" dirty="0"/>
              <a:t>Есть</a:t>
            </a:r>
            <a:r>
              <a:rPr lang="ru-RU" b="0" baseline="0" dirty="0"/>
              <a:t> три механизма выделения памяти в зависимости от назначения:</a:t>
            </a:r>
          </a:p>
          <a:p>
            <a:pPr marL="171450" indent="-171450">
              <a:buFontTx/>
              <a:buChar char="-"/>
            </a:pPr>
            <a:r>
              <a:rPr lang="ru-RU" b="0" baseline="0" dirty="0"/>
              <a:t>глобальная память – память выделяется при загрузке исполняемого </a:t>
            </a:r>
            <a:r>
              <a:rPr lang="en-US" b="0" baseline="0" dirty="0"/>
              <a:t>exe </a:t>
            </a:r>
            <a:r>
              <a:rPr lang="ru-RU" b="0" baseline="0" dirty="0"/>
              <a:t>файла в память, в ней размещаются глобальные и статические переменные. Эта область памяти освобождается только при выгрузке программы.</a:t>
            </a:r>
          </a:p>
          <a:p>
            <a:pPr marL="171450" indent="-171450">
              <a:buFontTx/>
              <a:buChar char="-"/>
            </a:pPr>
            <a:r>
              <a:rPr lang="ru-RU" b="0" baseline="0" dirty="0"/>
              <a:t>локальная память – для локальных переменных, выделение памяти и освобождение очень быстрое. Занимаемая переменными память освобождается при выходе из области видимости, в которой они объявлены. Эта память может освобождаться только в порядке обратном выделению памяти (поэтому и называется стеком).</a:t>
            </a:r>
          </a:p>
          <a:p>
            <a:pPr marL="171450" indent="-171450">
              <a:buFontTx/>
              <a:buChar char="-"/>
            </a:pPr>
            <a:r>
              <a:rPr lang="ru-RU" b="0" baseline="0" dirty="0"/>
              <a:t>динамическая память – память выделяется и освобождается программистом путём явного выполнения команд выделения и освобождения памяти. Из-за требования, что выделяться и освобождаться память может в любом порядке, даже специально оптимизированный алгоритм работает медленнее, чем выделение и освобождение локальной памяти. (сложность логарифмическая, но нет от количества выделенных блоков, а от количества свободных, то есть при увеличении дефрагментации памяти скорость выделения и освобождения будет падать).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471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34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692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732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После освобождения памяти переменные</a:t>
            </a:r>
            <a:r>
              <a:rPr lang="ru-RU" b="0" baseline="0" dirty="0"/>
              <a:t> </a:t>
            </a:r>
            <a:r>
              <a:rPr lang="en-US" b="0" baseline="0" dirty="0" err="1"/>
              <a:t>pwVar</a:t>
            </a:r>
            <a:r>
              <a:rPr lang="en-US" b="0" baseline="0" dirty="0"/>
              <a:t> </a:t>
            </a:r>
            <a:r>
              <a:rPr lang="ru-RU" b="0" baseline="0" dirty="0"/>
              <a:t>и </a:t>
            </a:r>
            <a:r>
              <a:rPr lang="en-US" b="0" baseline="0" dirty="0" err="1"/>
              <a:t>pfVar</a:t>
            </a:r>
            <a:r>
              <a:rPr lang="en-US" b="0" baseline="0" dirty="0"/>
              <a:t> </a:t>
            </a:r>
            <a:r>
              <a:rPr lang="ru-RU" b="0" baseline="0" dirty="0"/>
              <a:t>по прежнему ссылаются на блоки памяти, хотя память уже освобождена. Далее эта же память может быть выделена для других переменных, поэтому если переменные</a:t>
            </a:r>
            <a:r>
              <a:rPr lang="en-US" b="0" baseline="0" dirty="0"/>
              <a:t>-</a:t>
            </a:r>
            <a:r>
              <a:rPr lang="ru-RU" b="0" baseline="0" dirty="0"/>
              <a:t>указатели будут продолжать существовать, имеет смысл их </a:t>
            </a:r>
            <a:r>
              <a:rPr lang="ru-RU" b="0" baseline="0" dirty="0" err="1"/>
              <a:t>занулить</a:t>
            </a:r>
            <a:r>
              <a:rPr lang="ru-RU" b="0" baseline="0" dirty="0"/>
              <a:t>. </a:t>
            </a:r>
            <a:r>
              <a:rPr lang="ru-RU" b="0" baseline="0" dirty="0" err="1"/>
              <a:t>Занулять</a:t>
            </a:r>
            <a:r>
              <a:rPr lang="ru-RU" b="0" baseline="0" dirty="0"/>
              <a:t> не требуется, если функция в которой объявлены эти переменные на этом завершается.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788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Замечание: структуры необходимо объявлять вне функции </a:t>
            </a:r>
            <a:r>
              <a:rPr lang="en-US" b="0" dirty="0"/>
              <a:t>main.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192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При выделении памяти через </a:t>
            </a:r>
            <a:r>
              <a:rPr lang="en-US" b="0" dirty="0"/>
              <a:t>new </a:t>
            </a:r>
            <a:r>
              <a:rPr lang="ru-RU" b="0" dirty="0"/>
              <a:t>в режиме компиляции </a:t>
            </a:r>
            <a:r>
              <a:rPr lang="en-US" b="0" dirty="0"/>
              <a:t>Debug</a:t>
            </a:r>
            <a:r>
              <a:rPr lang="ru-RU" b="0" dirty="0"/>
              <a:t> выделенная память автоматически заполняется значением </a:t>
            </a:r>
            <a:r>
              <a:rPr lang="en-US" b="0" dirty="0"/>
              <a:t>0xCC,</a:t>
            </a:r>
            <a:endParaRPr lang="ru-RU" b="0" dirty="0"/>
          </a:p>
          <a:p>
            <a:pPr marL="0" indent="0">
              <a:buNone/>
            </a:pPr>
            <a:r>
              <a:rPr lang="ru-RU" b="0" dirty="0"/>
              <a:t>чтобы если программист забудет её проинициализировать, это сразу было бы заметно.</a:t>
            </a:r>
          </a:p>
          <a:p>
            <a:pPr marL="0" indent="0">
              <a:buNone/>
            </a:pPr>
            <a:r>
              <a:rPr lang="ru-RU" b="0" dirty="0"/>
              <a:t>В режиме </a:t>
            </a:r>
            <a:r>
              <a:rPr lang="en-US" b="0" dirty="0"/>
              <a:t>Release </a:t>
            </a:r>
            <a:r>
              <a:rPr lang="ru-RU" b="0" dirty="0"/>
              <a:t>выделенная память не изменяется (что там было до выделения, то и останется). Если эта область памяти используется в первый раз, то там будут нули. Однако, если эта область использовалась ранее, то значения в ней остаются от прошлого использования.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13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770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666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79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548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Зачем</a:t>
            </a:r>
            <a:r>
              <a:rPr lang="ru-RU" b="0" baseline="0" dirty="0"/>
              <a:t> отдельная функция для удаления массива если стандартная библиотека С++ самостоятельно запоминает размер выделяемой памяти при вызове </a:t>
            </a:r>
            <a:r>
              <a:rPr lang="en-US" b="0" baseline="0" dirty="0"/>
              <a:t>new</a:t>
            </a:r>
            <a:r>
              <a:rPr lang="ru-RU" b="0" baseline="0" dirty="0"/>
              <a:t>?</a:t>
            </a:r>
          </a:p>
          <a:p>
            <a:pPr marL="0" indent="0">
              <a:buNone/>
            </a:pPr>
            <a:r>
              <a:rPr lang="ru-RU" b="0" baseline="0" dirty="0"/>
              <a:t>Ответ: в стандарте </a:t>
            </a:r>
            <a:r>
              <a:rPr lang="en-US" b="0" baseline="0" dirty="0"/>
              <a:t>C++ </a:t>
            </a:r>
            <a:r>
              <a:rPr lang="ru-RU" b="0" baseline="0" dirty="0"/>
              <a:t>специально выделено, что освобождение памяти с помощью </a:t>
            </a:r>
            <a:r>
              <a:rPr lang="en-US" b="0" baseline="0" dirty="0"/>
              <a:t>delete </a:t>
            </a:r>
            <a:r>
              <a:rPr lang="ru-RU" b="0" baseline="0" dirty="0"/>
              <a:t>если она была выделена через </a:t>
            </a:r>
            <a:r>
              <a:rPr lang="en-US" b="0" baseline="0" dirty="0"/>
              <a:t>new[] </a:t>
            </a:r>
            <a:r>
              <a:rPr lang="ru-RU" b="0" baseline="0" dirty="0"/>
              <a:t>приводит к неопределённому поведению. То есть на одном компиляторе может нормально отработать, а на другом вызвать вылет программы с ошибкой.</a:t>
            </a:r>
          </a:p>
          <a:p>
            <a:pPr marL="0" indent="0">
              <a:buNone/>
            </a:pPr>
            <a:r>
              <a:rPr lang="ru-RU" b="0" baseline="0" dirty="0"/>
              <a:t>На практике компилятор от </a:t>
            </a:r>
            <a:r>
              <a:rPr lang="en-US" b="0" baseline="0" dirty="0"/>
              <a:t>Microsoft </a:t>
            </a:r>
            <a:r>
              <a:rPr lang="ru-RU" b="0" baseline="0" dirty="0"/>
              <a:t>к этому относится нормально (при удалении массива из элементов базовых типов). Но делать так всё равно не рекомендуется.</a:t>
            </a:r>
          </a:p>
          <a:p>
            <a:pPr marL="0" indent="0">
              <a:buNone/>
            </a:pPr>
            <a:r>
              <a:rPr lang="ru-RU" b="0" baseline="0" dirty="0"/>
              <a:t>Разница в поведении станет заметна при использовании объектов вместо встроенных типов, но об этом будем говорить в следующем семестре в теме про объектно-ориентированное программирование.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19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это программа из прошлой темы</a:t>
            </a:r>
            <a:r>
              <a:rPr lang="ru-RU" baseline="0" dirty="0"/>
              <a:t> вычисления суммы разности и скалярного произведения векторов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 размер массива вводим с клавиатуры, в момент компиляции он не известен</a:t>
            </a:r>
          </a:p>
          <a:p>
            <a:pPr marL="0" indent="0">
              <a:buNone/>
            </a:pPr>
            <a:r>
              <a:rPr lang="ru-RU" dirty="0"/>
              <a:t>3) невозможно проинициализировать массив – но мы итак его сразу вводим поэтому отдельный цикл</a:t>
            </a:r>
            <a:r>
              <a:rPr lang="ru-RU" baseline="0" dirty="0"/>
              <a:t> </a:t>
            </a:r>
            <a:r>
              <a:rPr lang="ru-RU" baseline="0" dirty="0" err="1"/>
              <a:t>зануления</a:t>
            </a:r>
            <a:r>
              <a:rPr lang="ru-RU" baseline="0" dirty="0"/>
              <a:t> не требуется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2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Использование в программе динамических массивов отличается от использования статических массивов при</a:t>
            </a:r>
          </a:p>
          <a:p>
            <a:pPr marL="228600" indent="-228600">
              <a:buAutoNum type="arabicParenR"/>
            </a:pPr>
            <a:r>
              <a:rPr lang="ru-RU" baseline="0" dirty="0"/>
              <a:t>выделении памяти (нельзя сразу проинициализировать элементы выделяемого массива).</a:t>
            </a:r>
          </a:p>
          <a:p>
            <a:pPr marL="228600" indent="-228600">
              <a:buAutoNum type="arabicParenR"/>
            </a:pPr>
            <a:r>
              <a:rPr lang="ru-RU" baseline="0" dirty="0"/>
              <a:t>освобождении памяти (статические массивы удаляются автоматически, динамические надо удалять явно).</a:t>
            </a:r>
          </a:p>
          <a:p>
            <a:pPr marL="228600" indent="-228600">
              <a:buAutoNum type="arabicParenR"/>
            </a:pPr>
            <a:r>
              <a:rPr lang="ru-RU" b="0" baseline="0" dirty="0"/>
              <a:t>макрос </a:t>
            </a:r>
            <a:r>
              <a:rPr lang="en-US" b="0" baseline="0" dirty="0" err="1"/>
              <a:t>countof</a:t>
            </a:r>
            <a:r>
              <a:rPr lang="en-US" b="0" baseline="0" dirty="0"/>
              <a:t> </a:t>
            </a:r>
            <a:r>
              <a:rPr lang="ru-RU" b="0" baseline="0" dirty="0"/>
              <a:t>к динамическим массивам не применим – указатель не помнит размера массива.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340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Важно: не забыть освободить память в конце программы</a:t>
            </a:r>
            <a:endParaRPr lang="en-US" baseline="0" dirty="0"/>
          </a:p>
          <a:p>
            <a:pPr marL="0" indent="0">
              <a:buNone/>
            </a:pPr>
            <a:r>
              <a:rPr lang="ru-RU" baseline="0" dirty="0"/>
              <a:t>Если программа короткая, то память всё равно освободиться при завершении программы.</a:t>
            </a:r>
          </a:p>
          <a:p>
            <a:pPr marL="0" indent="0">
              <a:buNone/>
            </a:pPr>
            <a:r>
              <a:rPr lang="ru-RU" baseline="0" dirty="0"/>
              <a:t>Но привыкать следить и освобождать память надо уже сейчас.</a:t>
            </a:r>
          </a:p>
          <a:p>
            <a:pPr marL="0" indent="0">
              <a:buNone/>
            </a:pPr>
            <a:r>
              <a:rPr lang="ru-RU" baseline="0" dirty="0"/>
              <a:t>В следующем семестре мы рассмотрим умные указатели, которые позволят делать удаление динамического массива автоматически при выходе из области видимости.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28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64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12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29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В языке</a:t>
            </a:r>
            <a:r>
              <a:rPr lang="ru-RU" b="0" baseline="0" dirty="0"/>
              <a:t> программирования </a:t>
            </a:r>
            <a:r>
              <a:rPr lang="en-US" b="0" baseline="0" dirty="0"/>
              <a:t>C# </a:t>
            </a:r>
            <a:r>
              <a:rPr lang="ru-RU" b="0" baseline="0" dirty="0"/>
              <a:t>вообще отказались от указателей – там есть только ссылки.</a:t>
            </a:r>
          </a:p>
          <a:p>
            <a:pPr marL="0" indent="0">
              <a:buNone/>
            </a:pPr>
            <a:r>
              <a:rPr lang="ru-RU" b="0" baseline="0" dirty="0"/>
              <a:t>(для использования указателей в нём надо применять специальный синтаксис, и это очень сильно не рекомендуется).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665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49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761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Освобождать память необходимо в обратном порядке чем выделяли:</a:t>
            </a:r>
            <a:br>
              <a:rPr lang="ru-RU" baseline="0" dirty="0"/>
            </a:br>
            <a:r>
              <a:rPr lang="ru-RU" baseline="0" dirty="0"/>
              <a:t>- сперва освобождаем строки(порядок не важен),</a:t>
            </a:r>
            <a:br>
              <a:rPr lang="ru-RU" baseline="0" dirty="0"/>
            </a:br>
            <a:r>
              <a:rPr lang="ru-RU" baseline="0" dirty="0"/>
              <a:t>- затем освобождаем массив указателей на начала строк</a:t>
            </a:r>
            <a:br>
              <a:rPr lang="ru-RU" baseline="0" dirty="0"/>
            </a:br>
            <a:r>
              <a:rPr lang="ru-RU" baseline="0" dirty="0"/>
              <a:t>При этом каждому вызову </a:t>
            </a:r>
            <a:r>
              <a:rPr lang="en-US" baseline="0" dirty="0"/>
              <a:t>new </a:t>
            </a:r>
            <a:r>
              <a:rPr lang="ru-RU" baseline="0" dirty="0"/>
              <a:t>в программе должен соответствовать свой вызов </a:t>
            </a:r>
            <a:r>
              <a:rPr lang="en-US" baseline="0" dirty="0"/>
              <a:t>delete.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18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можно</a:t>
            </a:r>
            <a:r>
              <a:rPr lang="ru-RU" baseline="0" dirty="0"/>
              <a:t> выделить память сразу – потом только проинициализировать из одного блока указатели на начала строк</a:t>
            </a:r>
          </a:p>
          <a:p>
            <a:pPr marL="228600" indent="-228600">
              <a:buAutoNum type="arabicParenR"/>
            </a:pPr>
            <a:r>
              <a:rPr lang="ru-RU" baseline="0" dirty="0"/>
              <a:t>При этом каждому </a:t>
            </a:r>
            <a:r>
              <a:rPr lang="en-US" baseline="0" dirty="0"/>
              <a:t>new[] </a:t>
            </a:r>
            <a:r>
              <a:rPr lang="ru-RU" baseline="0" dirty="0"/>
              <a:t>должен соответствовать вызов </a:t>
            </a:r>
            <a:r>
              <a:rPr lang="en-US" baseline="0" dirty="0"/>
              <a:t>delete[]:</a:t>
            </a:r>
            <a:br>
              <a:rPr lang="en-US" baseline="0" dirty="0"/>
            </a:br>
            <a:r>
              <a:rPr lang="ru-RU" baseline="0" dirty="0"/>
              <a:t>в этом примере дважды будет вызван </a:t>
            </a:r>
            <a:r>
              <a:rPr lang="en-US" baseline="0" dirty="0"/>
              <a:t>new[]</a:t>
            </a:r>
            <a:r>
              <a:rPr lang="ru-RU" baseline="0" dirty="0"/>
              <a:t> (для массива указателей на начала строк и на собственно массив данных).</a:t>
            </a:r>
          </a:p>
          <a:p>
            <a:pPr marL="228600" indent="-228600">
              <a:buAutoNum type="arabicParenR"/>
            </a:pPr>
            <a:r>
              <a:rPr lang="ru-RU" baseline="0" dirty="0"/>
              <a:t>можно обойтись единственным вызовом </a:t>
            </a:r>
            <a:r>
              <a:rPr lang="en-US" baseline="0" dirty="0"/>
              <a:t>new, </a:t>
            </a:r>
            <a:r>
              <a:rPr lang="ru-RU" baseline="0" dirty="0"/>
              <a:t>но тогда придётся преобразовывать тип указателей. Именно так и поступают в языке </a:t>
            </a:r>
            <a:r>
              <a:rPr lang="en-US" baseline="0" dirty="0"/>
              <a:t>C.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pPr marL="228600" indent="-228600">
              <a:buAutoNum type="arabicParenR"/>
            </a:pPr>
            <a:r>
              <a:rPr lang="ru-RU" dirty="0"/>
              <a:t>Плюс</a:t>
            </a:r>
            <a:r>
              <a:rPr lang="ru-RU" baseline="0" dirty="0"/>
              <a:t> использования массивов такого типа в том, что если требуется поменять строки местами можно просто поменять соответствующие им указатели, а не менять каждый элемент одной строки на элемент другой, как пришлось бы делать при выделении статического двухмерного массива</a:t>
            </a:r>
          </a:p>
          <a:p>
            <a:pPr marL="228600" indent="-228600">
              <a:buAutoNum type="arabicParenR"/>
            </a:pPr>
            <a:r>
              <a:rPr lang="ru-RU" baseline="0" dirty="0"/>
              <a:t>Что делать если требуется в алгоритме быстро поменять местами не строки, а столбцы?</a:t>
            </a:r>
            <a:endParaRPr lang="ru-RU" dirty="0"/>
          </a:p>
          <a:p>
            <a:pPr marL="228600" indent="-228600">
              <a:buAutoNum type="arabicParenR"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760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Массив строк у нас или массив столбцов – зависит только от интерпретации данных.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269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823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47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09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Адрес на которую указывает ссылка можно назначить только при её объявлении, далее изменить его будет нельзя.</a:t>
            </a:r>
          </a:p>
          <a:p>
            <a:pPr marL="0" indent="0">
              <a:buNone/>
            </a:pPr>
            <a:r>
              <a:rPr lang="ru-RU" b="0" dirty="0"/>
              <a:t>Обращение к переменной через ссылку выглядит как обращение к обычной переменной</a:t>
            </a:r>
            <a:r>
              <a:rPr lang="ru-RU" b="0" baseline="0" dirty="0"/>
              <a:t> – компилятор сам подставляет где надо операции разыменования (при обращении к переменной ссылке) и взятия адреса (при инициализации ссылки адресом другой переменной).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39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Пример</a:t>
            </a:r>
            <a:r>
              <a:rPr lang="ru-RU" b="0" baseline="0" dirty="0"/>
              <a:t> слева взят из предыдущей лекции – инициализация пустыми значениями элементов структуры.</a:t>
            </a:r>
          </a:p>
          <a:p>
            <a:pPr marL="0" indent="0">
              <a:buNone/>
            </a:pPr>
            <a:r>
              <a:rPr lang="ru-RU" b="0" baseline="0" dirty="0"/>
              <a:t>При каждом обращении к элементам компилятор берёт адрес массива </a:t>
            </a:r>
            <a:r>
              <a:rPr lang="en-US" b="0" baseline="0" dirty="0"/>
              <a:t>vRfe</a:t>
            </a:r>
            <a:r>
              <a:rPr lang="ru-RU" b="0" baseline="0" dirty="0"/>
              <a:t>,</a:t>
            </a:r>
          </a:p>
          <a:p>
            <a:pPr marL="0" indent="0">
              <a:buNone/>
            </a:pPr>
            <a:r>
              <a:rPr lang="ru-RU" b="0" baseline="0" dirty="0"/>
              <a:t>добавляет к нему смещение в </a:t>
            </a:r>
            <a:r>
              <a:rPr lang="en-US" b="0" baseline="0" dirty="0"/>
              <a:t>i </a:t>
            </a:r>
            <a:r>
              <a:rPr lang="ru-RU" b="0" baseline="0" dirty="0"/>
              <a:t>элементов</a:t>
            </a:r>
            <a:r>
              <a:rPr lang="en-US" b="0" baseline="0" dirty="0"/>
              <a:t>, </a:t>
            </a:r>
            <a:r>
              <a:rPr lang="ru-RU" b="0" baseline="0" dirty="0"/>
              <a:t>и из выбранной структуры извлекает адрес выбранного поля.</a:t>
            </a:r>
          </a:p>
          <a:p>
            <a:pPr marL="0" indent="0">
              <a:buNone/>
            </a:pPr>
            <a:endParaRPr lang="ru-RU" b="0" baseline="0" dirty="0"/>
          </a:p>
          <a:p>
            <a:pPr marL="0" indent="0">
              <a:buNone/>
            </a:pPr>
            <a:r>
              <a:rPr lang="ru-RU" b="0" baseline="0" dirty="0"/>
              <a:t>В примере справа, напротив, сперва адрес структуры с индексом </a:t>
            </a:r>
            <a:r>
              <a:rPr lang="en-US" b="0" baseline="0" dirty="0"/>
              <a:t>i </a:t>
            </a:r>
            <a:r>
              <a:rPr lang="ru-RU" b="0" baseline="0" dirty="0"/>
              <a:t>сохраняется в переменной ссылке </a:t>
            </a:r>
            <a:r>
              <a:rPr lang="en-US" b="0" baseline="0" dirty="0"/>
              <a:t>ref </a:t>
            </a:r>
            <a:r>
              <a:rPr lang="ru-RU" b="0" baseline="0" dirty="0"/>
              <a:t>и далее всё обращение идёт через неё.</a:t>
            </a:r>
          </a:p>
          <a:p>
            <a:pPr marL="0" indent="0">
              <a:buNone/>
            </a:pPr>
            <a:r>
              <a:rPr lang="ru-RU" b="0" baseline="0" dirty="0"/>
              <a:t>Код получается быстрее, да и компактнее.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759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/>
              <a:t>Надо сказать,</a:t>
            </a:r>
            <a:r>
              <a:rPr lang="ru-RU" b="0" baseline="0" dirty="0"/>
              <a:t> что то же самое можно сделать через указатель (пример слева).</a:t>
            </a:r>
            <a:endParaRPr lang="ru-RU" b="0" dirty="0"/>
          </a:p>
          <a:p>
            <a:pPr marL="0" indent="0">
              <a:buNone/>
            </a:pPr>
            <a:r>
              <a:rPr lang="ru-RU" b="0" dirty="0"/>
              <a:t>После компиляции обеих версий программы</a:t>
            </a:r>
            <a:r>
              <a:rPr lang="ru-RU" b="0" baseline="0" dirty="0"/>
              <a:t> на этом слайде </a:t>
            </a:r>
            <a:r>
              <a:rPr lang="ru-RU" b="0" dirty="0"/>
              <a:t>(через указатель и ссылку)</a:t>
            </a:r>
            <a:br>
              <a:rPr lang="ru-RU" b="0" dirty="0"/>
            </a:br>
            <a:r>
              <a:rPr lang="ru-RU" b="0" dirty="0"/>
              <a:t>будет</a:t>
            </a:r>
            <a:r>
              <a:rPr lang="ru-RU" b="0" baseline="0" dirty="0"/>
              <a:t> получен абсолютно идентичный бинарный код.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95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Хотя</a:t>
            </a:r>
            <a:r>
              <a:rPr lang="en-US" baseline="0" dirty="0"/>
              <a:t> L-value – </a:t>
            </a:r>
            <a:r>
              <a:rPr lang="ru-RU" baseline="0" dirty="0"/>
              <a:t>это</a:t>
            </a:r>
            <a:r>
              <a:rPr lang="en-US" baseline="0" dirty="0"/>
              <a:t> location-value</a:t>
            </a:r>
            <a:r>
              <a:rPr lang="ru-RU" baseline="0" dirty="0"/>
              <a:t>, то есть адрес в памяти</a:t>
            </a:r>
            <a:r>
              <a:rPr lang="en-US" baseline="0" dirty="0"/>
              <a:t>,</a:t>
            </a:r>
          </a:p>
          <a:p>
            <a:r>
              <a:rPr lang="ru-RU" baseline="0" dirty="0"/>
              <a:t>а </a:t>
            </a:r>
            <a:r>
              <a:rPr lang="en-US" baseline="0" dirty="0"/>
              <a:t>R-value – read-value, </a:t>
            </a:r>
            <a:r>
              <a:rPr lang="ru-RU" baseline="0" dirty="0"/>
              <a:t>то есть значение, которое можно только читать.</a:t>
            </a:r>
          </a:p>
          <a:p>
            <a:r>
              <a:rPr lang="ru-RU" baseline="0" dirty="0"/>
              <a:t>Запоминают их все как </a:t>
            </a:r>
            <a:r>
              <a:rPr lang="en-US" baseline="0" dirty="0"/>
              <a:t>left </a:t>
            </a:r>
            <a:r>
              <a:rPr lang="ru-RU" baseline="0" dirty="0"/>
              <a:t>и </a:t>
            </a:r>
            <a:r>
              <a:rPr lang="en-US" baseline="0" dirty="0"/>
              <a:t>right, </a:t>
            </a:r>
            <a:r>
              <a:rPr lang="ru-RU" baseline="0" dirty="0"/>
              <a:t>то есть допустимо использование слева от равно или только справа от равно.</a:t>
            </a:r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6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Все</a:t>
            </a:r>
            <a:r>
              <a:rPr lang="ru-RU" baseline="0" dirty="0"/>
              <a:t> переменные – </a:t>
            </a:r>
            <a:r>
              <a:rPr lang="en-US" baseline="0" dirty="0"/>
              <a:t>L-value. </a:t>
            </a:r>
            <a:r>
              <a:rPr lang="ru-RU" baseline="0" dirty="0"/>
              <a:t>За исключением константных (помеченных при объявлении модификатором const) – они хотя и представляют область памяти, но записывать в неё нельзя.</a:t>
            </a:r>
          </a:p>
          <a:p>
            <a:r>
              <a:rPr lang="ru-RU" baseline="0" dirty="0"/>
              <a:t>Все литералы – </a:t>
            </a:r>
            <a:r>
              <a:rPr lang="en-US" baseline="0" dirty="0"/>
              <a:t>R-value, </a:t>
            </a:r>
            <a:r>
              <a:rPr lang="ru-RU" baseline="0" dirty="0"/>
              <a:t>результаты вычисления выражений – тоже </a:t>
            </a:r>
            <a:r>
              <a:rPr lang="en-US" baseline="0" dirty="0"/>
              <a:t>R-value (</a:t>
            </a:r>
            <a:r>
              <a:rPr lang="ru-RU" baseline="0" dirty="0"/>
              <a:t>за исключением случая, когда результат вычисления выражения указатель и последней была операция его разыменования).</a:t>
            </a:r>
            <a:endParaRPr lang="ru-RU" dirty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6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7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49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19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40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34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987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6C1DE-0AA3-4AF7-9F0E-A423E43E1E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71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22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02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21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1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7" r:id="rId5"/>
    <p:sldLayoutId id="2147483668" r:id="rId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20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 на структуры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1484784"/>
            <a:ext cx="83529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Объявление указателя на структуру ничем не отличается от объявления обычного указателя: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55576" y="249289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7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18463"/>
              </p:ext>
            </p:extLst>
          </p:nvPr>
        </p:nvGraphicFramePr>
        <p:xfrm>
          <a:off x="4789713" y="4953000"/>
          <a:ext cx="367211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389"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93">
                <a:tc>
                  <a:txBody>
                    <a:bodyPr/>
                    <a:lstStyle/>
                    <a:p>
                      <a:pPr algn="ctr"/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… 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endParaRPr lang="ru-RU" sz="20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j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…</a:t>
                      </a:r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…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Скругленный прямоугольник 13"/>
          <p:cNvSpPr/>
          <p:nvPr/>
        </p:nvSpPr>
        <p:spPr>
          <a:xfrm>
            <a:off x="5109035" y="3541486"/>
            <a:ext cx="2569027" cy="580571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prstClr val="black"/>
                </a:solidFill>
              </a:rPr>
              <a:t>АЛУ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611560" y="116632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L-value </a:t>
            </a:r>
            <a:r>
              <a:rPr lang="ru-RU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и </a:t>
            </a:r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R-value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23528" y="1196752"/>
            <a:ext cx="8568952" cy="10801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tabLst>
                <a:tab pos="2593975" algn="l"/>
              </a:tabLst>
            </a:pPr>
            <a:r>
              <a:rPr lang="ru-RU"/>
              <a:t>Понятия </a:t>
            </a:r>
            <a:r>
              <a:rPr lang="en-US"/>
              <a:t>L-value </a:t>
            </a:r>
            <a:r>
              <a:rPr lang="ru-RU"/>
              <a:t>и </a:t>
            </a:r>
            <a:r>
              <a:rPr lang="en-US"/>
              <a:t>R-value </a:t>
            </a:r>
            <a:r>
              <a:rPr lang="ru-RU"/>
              <a:t>вводятся для того, чтобы точнее определить, какие значения могут быть операндами (аргументами) операций и какое значение получается в результате вычисления выражений.</a:t>
            </a:r>
            <a:endParaRPr lang="en-US"/>
          </a:p>
          <a:p>
            <a:pPr marL="457200" indent="-457200">
              <a:tabLst>
                <a:tab pos="2593975" algn="l"/>
              </a:tabLst>
            </a:pPr>
            <a:endParaRPr lang="ru-RU" sz="1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84628" y="2268856"/>
            <a:ext cx="4572000" cy="2748445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r>
              <a:rPr lang="ru-RU" sz="2000" dirty="0"/>
              <a:t>Пример </a:t>
            </a:r>
            <a:endParaRPr lang="ru-RU" sz="2400" dirty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4000" dirty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Выноска 2 22"/>
          <p:cNvSpPr/>
          <p:nvPr/>
        </p:nvSpPr>
        <p:spPr>
          <a:xfrm>
            <a:off x="2656114" y="3018973"/>
            <a:ext cx="2002971" cy="508000"/>
          </a:xfrm>
          <a:prstGeom prst="borderCallout2">
            <a:avLst>
              <a:gd name="adj1" fmla="val 35893"/>
              <a:gd name="adj2" fmla="val 311"/>
              <a:gd name="adj3" fmla="val 41607"/>
              <a:gd name="adj4" fmla="val -28261"/>
              <a:gd name="adj5" fmla="val 168394"/>
              <a:gd name="adj6" fmla="val -68407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Выноска 2 23"/>
          <p:cNvSpPr/>
          <p:nvPr/>
        </p:nvSpPr>
        <p:spPr>
          <a:xfrm>
            <a:off x="2670628" y="5036452"/>
            <a:ext cx="2002971" cy="508000"/>
          </a:xfrm>
          <a:prstGeom prst="borderCallout2">
            <a:avLst>
              <a:gd name="adj1" fmla="val 50000"/>
              <a:gd name="adj2" fmla="val -362"/>
              <a:gd name="adj3" fmla="val 38750"/>
              <a:gd name="adj4" fmla="val -11596"/>
              <a:gd name="adj5" fmla="val -22677"/>
              <a:gd name="adj6" fmla="val -17842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Выноска 2 24"/>
          <p:cNvSpPr/>
          <p:nvPr/>
        </p:nvSpPr>
        <p:spPr>
          <a:xfrm>
            <a:off x="2670629" y="4412335"/>
            <a:ext cx="2002971" cy="508000"/>
          </a:xfrm>
          <a:prstGeom prst="borderCallout2">
            <a:avLst>
              <a:gd name="adj1" fmla="val 13750"/>
              <a:gd name="adj2" fmla="val -452"/>
              <a:gd name="adj3" fmla="val 15893"/>
              <a:gd name="adj4" fmla="val -43501"/>
              <a:gd name="adj5" fmla="val 56252"/>
              <a:gd name="adj6" fmla="val -72868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Выноска 2 25"/>
          <p:cNvSpPr/>
          <p:nvPr/>
        </p:nvSpPr>
        <p:spPr>
          <a:xfrm>
            <a:off x="2685143" y="5660570"/>
            <a:ext cx="2002971" cy="508000"/>
          </a:xfrm>
          <a:prstGeom prst="borderCallout2">
            <a:avLst>
              <a:gd name="adj1" fmla="val 44330"/>
              <a:gd name="adj2" fmla="val -373"/>
              <a:gd name="adj3" fmla="val 35893"/>
              <a:gd name="adj4" fmla="val -23189"/>
              <a:gd name="adj5" fmla="val -133213"/>
              <a:gd name="adj6" fmla="val -50291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Выноска 2 26"/>
          <p:cNvSpPr/>
          <p:nvPr/>
        </p:nvSpPr>
        <p:spPr>
          <a:xfrm>
            <a:off x="2670628" y="3643079"/>
            <a:ext cx="2002971" cy="508000"/>
          </a:xfrm>
          <a:prstGeom prst="borderCallout2">
            <a:avLst>
              <a:gd name="adj1" fmla="val 18750"/>
              <a:gd name="adj2" fmla="val 363"/>
              <a:gd name="adj3" fmla="val 21607"/>
              <a:gd name="adj4" fmla="val -15219"/>
              <a:gd name="adj5" fmla="val 55358"/>
              <a:gd name="adj6" fmla="val -38594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5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31095"/>
              </p:ext>
            </p:extLst>
          </p:nvPr>
        </p:nvGraphicFramePr>
        <p:xfrm>
          <a:off x="4789713" y="4953000"/>
          <a:ext cx="367211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389"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93">
                <a:tc>
                  <a:txBody>
                    <a:bodyPr/>
                    <a:lstStyle/>
                    <a:p>
                      <a:pPr algn="ctr"/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… 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endParaRPr lang="ru-RU" sz="20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j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…</a:t>
                      </a:r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…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Скругленный прямоугольник 13"/>
          <p:cNvSpPr/>
          <p:nvPr/>
        </p:nvSpPr>
        <p:spPr>
          <a:xfrm>
            <a:off x="5109035" y="3541486"/>
            <a:ext cx="2569027" cy="580571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4 – 2 = 2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79566" y="4960252"/>
            <a:ext cx="391885" cy="37737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0232" y="5265204"/>
            <a:ext cx="126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R-value</a:t>
            </a:r>
            <a:endParaRPr lang="ru-RU" sz="2000" dirty="0">
              <a:solidFill>
                <a:prstClr val="black"/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575508" y="4113076"/>
            <a:ext cx="0" cy="828092"/>
          </a:xfrm>
          <a:prstGeom prst="line">
            <a:avLst/>
          </a:prstGeom>
          <a:ln w="25400" cap="rnd"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611560" y="116632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L-value </a:t>
            </a:r>
            <a:r>
              <a:rPr lang="ru-RU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и </a:t>
            </a:r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R-value</a:t>
            </a:r>
          </a:p>
        </p:txBody>
      </p:sp>
      <p:sp>
        <p:nvSpPr>
          <p:cNvPr id="29" name="Овал 28"/>
          <p:cNvSpPr/>
          <p:nvPr/>
        </p:nvSpPr>
        <p:spPr>
          <a:xfrm>
            <a:off x="6948264" y="4960252"/>
            <a:ext cx="391885" cy="37737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7144206" y="4113076"/>
            <a:ext cx="0" cy="828092"/>
          </a:xfrm>
          <a:prstGeom prst="line">
            <a:avLst/>
          </a:prstGeom>
          <a:ln w="25400" cap="rnd"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40052" y="5265204"/>
            <a:ext cx="126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R-value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2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68952" cy="1080120"/>
          </a:xfrm>
        </p:spPr>
        <p:txBody>
          <a:bodyPr/>
          <a:lstStyle/>
          <a:p>
            <a:pPr marL="457200" indent="-457200" eaLnBrk="1" hangingPunct="1">
              <a:tabLst>
                <a:tab pos="2593975" algn="l"/>
              </a:tabLst>
            </a:pPr>
            <a:r>
              <a:rPr lang="ru-RU" dirty="0"/>
              <a:t>Понятия </a:t>
            </a:r>
            <a:r>
              <a:rPr lang="en-US" dirty="0"/>
              <a:t>L-value </a:t>
            </a:r>
            <a:r>
              <a:rPr lang="ru-RU" dirty="0"/>
              <a:t>и </a:t>
            </a:r>
            <a:r>
              <a:rPr lang="en-US" dirty="0"/>
              <a:t>R-value </a:t>
            </a:r>
            <a:r>
              <a:rPr lang="ru-RU" dirty="0"/>
              <a:t>вводятся для того, чтобы точнее определить, какие значения могут быть операндами (аргументами) операций и какое значение получается в результате вычисления выражений.</a:t>
            </a:r>
            <a:endParaRPr lang="en-US" dirty="0"/>
          </a:p>
          <a:p>
            <a:pPr marL="457200" indent="-457200" eaLnBrk="1" hangingPunct="1">
              <a:tabLst>
                <a:tab pos="2593975" algn="l"/>
              </a:tabLst>
            </a:pPr>
            <a:endParaRPr lang="ru-RU" sz="1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84628" y="2268856"/>
            <a:ext cx="4572000" cy="2748445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r>
              <a:rPr lang="ru-RU" sz="2000" dirty="0"/>
              <a:t>Пример </a:t>
            </a:r>
            <a:endParaRPr lang="ru-RU" sz="2400" dirty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4000" dirty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Выноска 2 22"/>
          <p:cNvSpPr/>
          <p:nvPr/>
        </p:nvSpPr>
        <p:spPr>
          <a:xfrm>
            <a:off x="2656114" y="3018973"/>
            <a:ext cx="2002971" cy="508000"/>
          </a:xfrm>
          <a:prstGeom prst="borderCallout2">
            <a:avLst>
              <a:gd name="adj1" fmla="val 35893"/>
              <a:gd name="adj2" fmla="val 311"/>
              <a:gd name="adj3" fmla="val 41607"/>
              <a:gd name="adj4" fmla="val -28261"/>
              <a:gd name="adj5" fmla="val 168394"/>
              <a:gd name="adj6" fmla="val -68407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Выноска 2 26"/>
          <p:cNvSpPr/>
          <p:nvPr/>
        </p:nvSpPr>
        <p:spPr>
          <a:xfrm>
            <a:off x="2670628" y="5036452"/>
            <a:ext cx="2002971" cy="508000"/>
          </a:xfrm>
          <a:prstGeom prst="borderCallout2">
            <a:avLst>
              <a:gd name="adj1" fmla="val 50000"/>
              <a:gd name="adj2" fmla="val -362"/>
              <a:gd name="adj3" fmla="val 38750"/>
              <a:gd name="adj4" fmla="val -11596"/>
              <a:gd name="adj5" fmla="val -22677"/>
              <a:gd name="adj6" fmla="val -17842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Выноска 2 31"/>
          <p:cNvSpPr/>
          <p:nvPr/>
        </p:nvSpPr>
        <p:spPr>
          <a:xfrm>
            <a:off x="2670629" y="4412335"/>
            <a:ext cx="2002971" cy="508000"/>
          </a:xfrm>
          <a:prstGeom prst="borderCallout2">
            <a:avLst>
              <a:gd name="adj1" fmla="val 13750"/>
              <a:gd name="adj2" fmla="val -452"/>
              <a:gd name="adj3" fmla="val 15893"/>
              <a:gd name="adj4" fmla="val -43501"/>
              <a:gd name="adj5" fmla="val 56252"/>
              <a:gd name="adj6" fmla="val -72868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Выноска 2 32"/>
          <p:cNvSpPr/>
          <p:nvPr/>
        </p:nvSpPr>
        <p:spPr>
          <a:xfrm>
            <a:off x="2685143" y="5660570"/>
            <a:ext cx="2002971" cy="508000"/>
          </a:xfrm>
          <a:prstGeom prst="borderCallout2">
            <a:avLst>
              <a:gd name="adj1" fmla="val 44330"/>
              <a:gd name="adj2" fmla="val -373"/>
              <a:gd name="adj3" fmla="val 35893"/>
              <a:gd name="adj4" fmla="val -23189"/>
              <a:gd name="adj5" fmla="val -133213"/>
              <a:gd name="adj6" fmla="val -50291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Выноска 2 33"/>
          <p:cNvSpPr/>
          <p:nvPr/>
        </p:nvSpPr>
        <p:spPr>
          <a:xfrm>
            <a:off x="2670628" y="3643079"/>
            <a:ext cx="2002971" cy="508000"/>
          </a:xfrm>
          <a:prstGeom prst="borderCallout2">
            <a:avLst>
              <a:gd name="adj1" fmla="val 18750"/>
              <a:gd name="adj2" fmla="val 363"/>
              <a:gd name="adj3" fmla="val 21607"/>
              <a:gd name="adj4" fmla="val -15219"/>
              <a:gd name="adj5" fmla="val 55358"/>
              <a:gd name="adj6" fmla="val -38594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3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кругленный прямоугольник 28"/>
          <p:cNvSpPr/>
          <p:nvPr/>
        </p:nvSpPr>
        <p:spPr>
          <a:xfrm>
            <a:off x="5109035" y="3541486"/>
            <a:ext cx="2569027" cy="580571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4 – 2 = 2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V="1">
            <a:off x="6768244" y="4005064"/>
            <a:ext cx="0" cy="468052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50176"/>
              </p:ext>
            </p:extLst>
          </p:nvPr>
        </p:nvGraphicFramePr>
        <p:xfrm>
          <a:off x="4789713" y="4953000"/>
          <a:ext cx="367211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389"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93">
                <a:tc>
                  <a:txBody>
                    <a:bodyPr/>
                    <a:lstStyle/>
                    <a:p>
                      <a:pPr algn="ctr"/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… 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endParaRPr lang="ru-RU" sz="20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j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…</a:t>
                      </a:r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…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Овал 19"/>
          <p:cNvSpPr/>
          <p:nvPr/>
        </p:nvSpPr>
        <p:spPr>
          <a:xfrm>
            <a:off x="6588224" y="3645024"/>
            <a:ext cx="391885" cy="37737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6120172" y="4473116"/>
            <a:ext cx="648072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6200000" flipH="1">
            <a:off x="5996801" y="5460584"/>
            <a:ext cx="246744" cy="1"/>
          </a:xfrm>
          <a:prstGeom prst="line">
            <a:avLst/>
          </a:prstGeom>
          <a:ln w="25400"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16116" y="5913276"/>
            <a:ext cx="126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L-value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6196" y="3176972"/>
            <a:ext cx="126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R-value</a:t>
            </a:r>
            <a:endParaRPr lang="ru-RU" sz="2000" dirty="0">
              <a:solidFill>
                <a:prstClr val="black"/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6120172" y="4473116"/>
            <a:ext cx="0" cy="468052"/>
          </a:xfrm>
          <a:prstGeom prst="line">
            <a:avLst/>
          </a:prstGeom>
          <a:ln w="25400" cap="rnd"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611560" y="116632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L-value </a:t>
            </a:r>
            <a:r>
              <a:rPr lang="ru-RU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и </a:t>
            </a:r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R-value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68952" cy="1080120"/>
          </a:xfrm>
        </p:spPr>
        <p:txBody>
          <a:bodyPr/>
          <a:lstStyle/>
          <a:p>
            <a:pPr marL="457200" indent="-457200" eaLnBrk="1" hangingPunct="1">
              <a:tabLst>
                <a:tab pos="2593975" algn="l"/>
              </a:tabLst>
            </a:pPr>
            <a:r>
              <a:rPr lang="ru-RU" dirty="0"/>
              <a:t>Понятия </a:t>
            </a:r>
            <a:r>
              <a:rPr lang="en-US" dirty="0"/>
              <a:t>L-value </a:t>
            </a:r>
            <a:r>
              <a:rPr lang="ru-RU" dirty="0"/>
              <a:t>и </a:t>
            </a:r>
            <a:r>
              <a:rPr lang="en-US" dirty="0"/>
              <a:t>R-value </a:t>
            </a:r>
            <a:r>
              <a:rPr lang="ru-RU" dirty="0"/>
              <a:t>вводятся для того, чтобы точнее определить, какие значения могут быть операндами (аргументами) операций и какое значение получается в результате вычисления выражений.</a:t>
            </a:r>
            <a:endParaRPr lang="en-US" dirty="0"/>
          </a:p>
          <a:p>
            <a:pPr marL="457200" indent="-457200" eaLnBrk="1" hangingPunct="1">
              <a:tabLst>
                <a:tab pos="2593975" algn="l"/>
              </a:tabLst>
            </a:pPr>
            <a:endParaRPr lang="ru-RU" sz="1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84628" y="2268856"/>
            <a:ext cx="4572000" cy="2748445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r>
              <a:rPr lang="ru-RU" sz="2000" dirty="0"/>
              <a:t>Пример </a:t>
            </a:r>
            <a:endParaRPr lang="ru-RU" sz="2400" dirty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4000" dirty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2" name="Выноска 2 31"/>
          <p:cNvSpPr/>
          <p:nvPr/>
        </p:nvSpPr>
        <p:spPr>
          <a:xfrm>
            <a:off x="2656114" y="3018973"/>
            <a:ext cx="2002971" cy="508000"/>
          </a:xfrm>
          <a:prstGeom prst="borderCallout2">
            <a:avLst>
              <a:gd name="adj1" fmla="val 35893"/>
              <a:gd name="adj2" fmla="val 311"/>
              <a:gd name="adj3" fmla="val 41607"/>
              <a:gd name="adj4" fmla="val -28261"/>
              <a:gd name="adj5" fmla="val 168394"/>
              <a:gd name="adj6" fmla="val -68407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Выноска 2 32"/>
          <p:cNvSpPr/>
          <p:nvPr/>
        </p:nvSpPr>
        <p:spPr>
          <a:xfrm>
            <a:off x="2670628" y="5036452"/>
            <a:ext cx="2002971" cy="508000"/>
          </a:xfrm>
          <a:prstGeom prst="borderCallout2">
            <a:avLst>
              <a:gd name="adj1" fmla="val 50000"/>
              <a:gd name="adj2" fmla="val -362"/>
              <a:gd name="adj3" fmla="val 38750"/>
              <a:gd name="adj4" fmla="val -11596"/>
              <a:gd name="adj5" fmla="val -22677"/>
              <a:gd name="adj6" fmla="val -17842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Выноска 2 33"/>
          <p:cNvSpPr/>
          <p:nvPr/>
        </p:nvSpPr>
        <p:spPr>
          <a:xfrm>
            <a:off x="2670629" y="4412335"/>
            <a:ext cx="2002971" cy="508000"/>
          </a:xfrm>
          <a:prstGeom prst="borderCallout2">
            <a:avLst>
              <a:gd name="adj1" fmla="val 13750"/>
              <a:gd name="adj2" fmla="val -452"/>
              <a:gd name="adj3" fmla="val 15893"/>
              <a:gd name="adj4" fmla="val -43501"/>
              <a:gd name="adj5" fmla="val 56252"/>
              <a:gd name="adj6" fmla="val -72868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Выноска 2 34"/>
          <p:cNvSpPr/>
          <p:nvPr/>
        </p:nvSpPr>
        <p:spPr>
          <a:xfrm>
            <a:off x="2685143" y="5660570"/>
            <a:ext cx="2002971" cy="508000"/>
          </a:xfrm>
          <a:prstGeom prst="borderCallout2">
            <a:avLst>
              <a:gd name="adj1" fmla="val 44330"/>
              <a:gd name="adj2" fmla="val -373"/>
              <a:gd name="adj3" fmla="val 35893"/>
              <a:gd name="adj4" fmla="val -23189"/>
              <a:gd name="adj5" fmla="val -133213"/>
              <a:gd name="adj6" fmla="val -50291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Выноска 2 35"/>
          <p:cNvSpPr/>
          <p:nvPr/>
        </p:nvSpPr>
        <p:spPr>
          <a:xfrm>
            <a:off x="2670628" y="3643079"/>
            <a:ext cx="2002971" cy="508000"/>
          </a:xfrm>
          <a:prstGeom prst="borderCallout2">
            <a:avLst>
              <a:gd name="adj1" fmla="val 18750"/>
              <a:gd name="adj2" fmla="val 363"/>
              <a:gd name="adj3" fmla="val 21607"/>
              <a:gd name="adj4" fmla="val -15219"/>
              <a:gd name="adj5" fmla="val 55358"/>
              <a:gd name="adj6" fmla="val -38594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8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772816"/>
            <a:ext cx="2160240" cy="5760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глобальная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131840" y="1772816"/>
            <a:ext cx="2160240" cy="5760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локальная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156176" y="1772816"/>
            <a:ext cx="2160240" cy="5760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динамическая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2420888"/>
            <a:ext cx="2664296" cy="374441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одна из секций в исполняемом файле (наряду с секциями, содержащими бинарный код программы)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память выделяется и инициализируется в момент загрузки программы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размер блока памяти должен быть известен на момент компиляции программы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843808" y="2420888"/>
            <a:ext cx="2736304" cy="38884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выделяется в области называемой "стек" перед выполнением функции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освобождается при выходе из функции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память может использоваться повторно 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strike="sngStrik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размер блока памяти должен быть известен на момент компиляции программы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размер стека по умолчанию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MiB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652120" y="2420888"/>
            <a:ext cx="3384376" cy="38884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временем жизни переменных управляет программист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память может использоваться повторно 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размер блока памяти может определяться в процессе выполнения программы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размер блока памяти ограничен только количеством оперативной памяти на компьютере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ниже скорость выделения и освобождения памяти</a:t>
            </a:r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endCxn id="9" idx="0"/>
          </p:cNvCxnSpPr>
          <p:nvPr/>
        </p:nvCxnSpPr>
        <p:spPr>
          <a:xfrm flipH="1">
            <a:off x="1403648" y="1484784"/>
            <a:ext cx="1944216" cy="288032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2"/>
            <a:endCxn id="10" idx="0"/>
          </p:cNvCxnSpPr>
          <p:nvPr/>
        </p:nvCxnSpPr>
        <p:spPr>
          <a:xfrm>
            <a:off x="4211960" y="1484784"/>
            <a:ext cx="0" cy="288032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004048" y="1484784"/>
            <a:ext cx="2376264" cy="288032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699792" y="980728"/>
            <a:ext cx="3024336" cy="50405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Память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206681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51520" y="1124744"/>
            <a:ext cx="8784976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/>
              <a:t>Доступ к динамической памяти осуществляется только через указатели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/>
              <a:t>В языке С++ имеются два оператора динамического распределения памяти: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dirty="0"/>
              <a:t> </a:t>
            </a:r>
            <a:r>
              <a:rPr lang="ru-RU" sz="2200" dirty="0"/>
              <a:t>и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br>
              <a:rPr lang="en-US" sz="2200" dirty="0">
                <a:solidFill>
                  <a:srgbClr val="0000FF"/>
                </a:solidFill>
              </a:rPr>
            </a:br>
            <a:r>
              <a:rPr lang="ru-RU" sz="2200" dirty="0"/>
              <a:t>(В С используются функции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200" dirty="0">
                <a:cs typeface="Consolas" panose="020B0609020204030204" pitchFamily="49" charset="0"/>
              </a:rPr>
              <a:t> </a:t>
            </a:r>
            <a:r>
              <a:rPr lang="ru-RU" sz="2200" dirty="0"/>
              <a:t>и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2200" dirty="0"/>
              <a:t>).</a:t>
            </a:r>
            <a:endParaRPr lang="en-US" sz="2200" dirty="0"/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/>
              <a:t>Выделение памяти:</a:t>
            </a:r>
          </a:p>
          <a:p>
            <a:pPr>
              <a:tabLst>
                <a:tab pos="627063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627063" algn="l"/>
              </a:tabLst>
            </a:pP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инициализирующее_значение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/>
              <a:t>Освобождение памяти:</a:t>
            </a:r>
          </a:p>
          <a:p>
            <a:pPr>
              <a:tabLst>
                <a:tab pos="627063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delete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b="1" dirty="0"/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/>
              <a:t>Разумеется, перед использованием оператора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/>
              <a:t>следует описать используемый указатель.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dirty="0">
              <a:latin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dirty="0">
              <a:latin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dirty="0">
              <a:latin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8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переменных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1916832"/>
            <a:ext cx="3096344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00EAAF90  4.5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00EAB498  3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82918"/>
              </p:ext>
            </p:extLst>
          </p:nvPr>
        </p:nvGraphicFramePr>
        <p:xfrm>
          <a:off x="251517" y="5013176"/>
          <a:ext cx="8640964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0041FE78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pwVar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pfVar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Стрелка вправо 9"/>
          <p:cNvSpPr/>
          <p:nvPr/>
        </p:nvSpPr>
        <p:spPr>
          <a:xfrm>
            <a:off x="4851" y="141277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4762" y="170080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>
            <a:off x="4762" y="198884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>
            <a:off x="0" y="2533992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>
            <a:off x="0" y="285293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8064" y="5445224"/>
            <a:ext cx="18722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00EAAF90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738031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00EAB498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7524328" y="5085184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3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508104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4.5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2987824" y="5085184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/>
                </a:solidFill>
              </a:rPr>
              <a:t>00EAAF90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971600" y="5085184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/>
                </a:solidFill>
              </a:rPr>
              <a:t>00EAB498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3707904" y="4653136"/>
            <a:ext cx="1872208" cy="792088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1691680" y="4437112"/>
            <a:ext cx="6048672" cy="1008112"/>
            <a:chOff x="1187624" y="4725144"/>
            <a:chExt cx="1224136" cy="792088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1187624" y="4725145"/>
              <a:ext cx="0" cy="452621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31" grpId="0"/>
      <p:bldP spid="32" grpId="0" animBg="1"/>
      <p:bldP spid="33" grpId="0" animBg="1"/>
      <p:bldP spid="34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15627"/>
              </p:ext>
            </p:extLst>
          </p:nvPr>
        </p:nvGraphicFramePr>
        <p:xfrm>
          <a:off x="251517" y="5013176"/>
          <a:ext cx="8640964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  <a:r>
                        <a:rPr lang="ru-RU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.0</a:t>
                      </a: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0041FE78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pwVar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pfVar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Прямоугольник 32"/>
          <p:cNvSpPr/>
          <p:nvPr/>
        </p:nvSpPr>
        <p:spPr>
          <a:xfrm>
            <a:off x="5436096" y="5085184"/>
            <a:ext cx="1296144" cy="27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4.5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6" name="Стрелка вправо 25"/>
          <p:cNvSpPr/>
          <p:nvPr/>
        </p:nvSpPr>
        <p:spPr>
          <a:xfrm>
            <a:off x="0" y="3356992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524328" y="5085184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3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3707904" y="4653136"/>
            <a:ext cx="1872208" cy="792088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1691680" y="4437108"/>
            <a:ext cx="6048672" cy="576064"/>
            <a:chOff x="1187624" y="4725144"/>
            <a:chExt cx="1224136" cy="45262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1187624" y="4725145"/>
              <a:ext cx="0" cy="452621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2411760" y="4725144"/>
              <a:ext cx="0" cy="45262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Полилиния 7"/>
          <p:cNvSpPr/>
          <p:nvPr/>
        </p:nvSpPr>
        <p:spPr>
          <a:xfrm>
            <a:off x="6372200" y="4767209"/>
            <a:ext cx="1440160" cy="390418"/>
          </a:xfrm>
          <a:custGeom>
            <a:avLst/>
            <a:gdLst>
              <a:gd name="connsiteX0" fmla="*/ 996594 w 996594"/>
              <a:gd name="connsiteY0" fmla="*/ 390418 h 390418"/>
              <a:gd name="connsiteX1" fmla="*/ 472611 w 996594"/>
              <a:gd name="connsiteY1" fmla="*/ 0 h 390418"/>
              <a:gd name="connsiteX2" fmla="*/ 0 w 996594"/>
              <a:gd name="connsiteY2" fmla="*/ 390418 h 39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594" h="390418">
                <a:moveTo>
                  <a:pt x="996594" y="390418"/>
                </a:moveTo>
                <a:cubicBezTo>
                  <a:pt x="817652" y="195209"/>
                  <a:pt x="638710" y="0"/>
                  <a:pt x="472611" y="0"/>
                </a:cubicBezTo>
                <a:cubicBezTo>
                  <a:pt x="306512" y="0"/>
                  <a:pt x="104454" y="330486"/>
                  <a:pt x="0" y="390418"/>
                </a:cubicBezTo>
              </a:path>
            </a:pathLst>
          </a:custGeom>
          <a:noFill/>
          <a:ln w="317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переменных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5148064" y="5445224"/>
            <a:ext cx="18722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00EAAF90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738031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00EAB498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987824" y="5085184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/>
                </a:solidFill>
              </a:rPr>
              <a:t>00EAAF90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971600" y="5085184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/>
                </a:solidFill>
              </a:rPr>
              <a:t>00EAB498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868144" y="1916832"/>
            <a:ext cx="3096344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00EAAF90  4.5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00EAB498  3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2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>
            <a:off x="1691680" y="4437108"/>
            <a:ext cx="6048672" cy="576064"/>
            <a:chOff x="1187624" y="4725144"/>
            <a:chExt cx="1224136" cy="452622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 flipV="1">
              <a:off x="1187624" y="4725145"/>
              <a:ext cx="0" cy="452621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2411760" y="4725144"/>
              <a:ext cx="0" cy="45262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  " &lt;&lt;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переменных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12237"/>
              </p:ext>
            </p:extLst>
          </p:nvPr>
        </p:nvGraphicFramePr>
        <p:xfrm>
          <a:off x="251517" y="5013176"/>
          <a:ext cx="8640964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0041FE78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pwVar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pfVar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Стрелка вправо 26"/>
          <p:cNvSpPr/>
          <p:nvPr/>
        </p:nvSpPr>
        <p:spPr>
          <a:xfrm>
            <a:off x="0" y="362299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8064" y="5445224"/>
            <a:ext cx="18722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00EAAF90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738031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00EAB498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7524328" y="5085184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3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436096" y="5085184"/>
            <a:ext cx="1296144" cy="262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3</a:t>
            </a:r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.</a:t>
            </a:r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0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987824" y="5085184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/>
                </a:solidFill>
              </a:rPr>
              <a:t>00EAAF90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971600" y="5085184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/>
                </a:solidFill>
              </a:rPr>
              <a:t>00EAB498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0" y="3900005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5868144" y="1916832"/>
            <a:ext cx="3096344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00EAAF90  4.5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00EAB498  3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3707904" y="4653136"/>
            <a:ext cx="1872208" cy="792088"/>
            <a:chOff x="1187624" y="4725144"/>
            <a:chExt cx="1224136" cy="792088"/>
          </a:xfrm>
        </p:grpSpPr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6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3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.0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pCmpl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структур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24128" y="2780928"/>
            <a:ext cx="3096344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0041FE74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00EAAF90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00EAAF98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76296"/>
              </p:ext>
            </p:extLst>
          </p:nvPr>
        </p:nvGraphicFramePr>
        <p:xfrm>
          <a:off x="251517" y="5013176"/>
          <a:ext cx="7992892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pCmpl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Стрелка вправо 26"/>
          <p:cNvSpPr/>
          <p:nvPr/>
        </p:nvSpPr>
        <p:spPr>
          <a:xfrm>
            <a:off x="0" y="285293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563888" y="5445224"/>
            <a:ext cx="18722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00EAAF90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6012160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00EAAF98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156176" y="5085184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0.0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851920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1.0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187624" y="5085184"/>
            <a:ext cx="14401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/>
                </a:solidFill>
              </a:rPr>
              <a:t>00EAAF90 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35696" y="4653136"/>
            <a:ext cx="2016224" cy="792088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Стрелка вправо 28"/>
          <p:cNvSpPr/>
          <p:nvPr/>
        </p:nvSpPr>
        <p:spPr>
          <a:xfrm>
            <a:off x="0" y="4231362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0" y="398451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12" grpId="0"/>
      <p:bldP spid="31" grpId="0"/>
      <p:bldP spid="32" grpId="0" animBg="1"/>
      <p:bldP spid="32" grpId="1" animBg="1"/>
      <p:bldP spid="33" grpId="0" animBg="1"/>
      <p:bldP spid="33" grpId="1" animBg="1"/>
      <p:bldP spid="37" grpId="0" animBg="1"/>
      <p:bldP spid="29" grpId="0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массивов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70480"/>
              </p:ext>
            </p:extLst>
          </p:nvPr>
        </p:nvGraphicFramePr>
        <p:xfrm>
          <a:off x="251517" y="5013176"/>
          <a:ext cx="8640962" cy="115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pwArr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Стрелка вправо 26"/>
          <p:cNvSpPr/>
          <p:nvPr/>
        </p:nvSpPr>
        <p:spPr>
          <a:xfrm>
            <a:off x="0" y="204466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7164288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00EAAF96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35696" y="4653136"/>
            <a:ext cx="1008112" cy="792088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Прямоугольник 4"/>
          <p:cNvSpPr/>
          <p:nvPr/>
        </p:nvSpPr>
        <p:spPr>
          <a:xfrm>
            <a:off x="4716016" y="1412776"/>
            <a:ext cx="4320480" cy="3139321"/>
          </a:xfrm>
          <a:prstGeom prst="rect">
            <a:avLst/>
          </a:prstGeom>
          <a:noFill/>
          <a:ln w="31750" cap="rnd">
            <a:solidFill>
              <a:schemeClr val="accent2"/>
            </a:solidFill>
            <a:rou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b="1" dirty="0"/>
              <a:t>Особенности выделения памяти</a:t>
            </a:r>
            <a:br>
              <a:rPr lang="ru-RU" sz="2200" b="1" dirty="0"/>
            </a:br>
            <a:r>
              <a:rPr lang="ru-RU" sz="2200" b="1" dirty="0"/>
              <a:t>для  массива: </a:t>
            </a:r>
          </a:p>
          <a:p>
            <a:pPr marL="261938" indent="-261938">
              <a:buFontTx/>
              <a:buChar char="-"/>
              <a:defRPr/>
            </a:pPr>
            <a:r>
              <a:rPr lang="ru-RU" sz="2200" dirty="0"/>
              <a:t>указатель объявляется на базовый тип массива;</a:t>
            </a:r>
          </a:p>
          <a:p>
            <a:pPr marL="261938" indent="-261938">
              <a:buFontTx/>
              <a:buChar char="-"/>
              <a:defRPr/>
            </a:pPr>
            <a:r>
              <a:rPr lang="ru-RU" sz="2200" dirty="0"/>
              <a:t>размер массива указывается в квадратных скобках после идентификатора типа в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</a:p>
          <a:p>
            <a:pPr marL="261938" indent="-261938">
              <a:buFontTx/>
              <a:buChar char="-"/>
              <a:defRPr/>
            </a:pPr>
            <a:r>
              <a:rPr lang="ru-RU" sz="2200" dirty="0"/>
              <a:t>допускается не константный размер массива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211960" y="2132856"/>
            <a:ext cx="504056" cy="1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5652120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00EAAF94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13995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00EAAF92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627784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00EAAF90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1560" y="5085184"/>
            <a:ext cx="14401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00EAAF90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5" grpId="0" animBg="1"/>
      <p:bldP spid="25" grpId="0"/>
      <p:bldP spid="28" grpId="0"/>
      <p:bldP spid="30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 на структуры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1484784"/>
            <a:ext cx="83529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Для доступа к членам структуры по указателю на нее можно воспользоваться операцией разыменования: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2204864"/>
            <a:ext cx="300595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  <a:b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cmpl1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3284984"/>
            <a:ext cx="83529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Или использовать оператор </a:t>
            </a:r>
            <a:r>
              <a:rPr lang="en-US" sz="2200" dirty="0">
                <a:solidFill>
                  <a:prstClr val="black"/>
                </a:solidFill>
              </a:rPr>
              <a:t>-&gt; (</a:t>
            </a:r>
            <a:r>
              <a:rPr lang="ru-RU" sz="2200" dirty="0">
                <a:solidFill>
                  <a:prstClr val="black"/>
                </a:solidFill>
              </a:rPr>
              <a:t>"стрелка"</a:t>
            </a:r>
            <a:r>
              <a:rPr lang="en-US" sz="2200" dirty="0">
                <a:solidFill>
                  <a:prstClr val="black"/>
                </a:solidFill>
              </a:rPr>
              <a:t>):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7584" y="37170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4869160"/>
            <a:ext cx="8352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Оператор «.» используется для непосредственного обращения к членам структуры,  а оператор «-&gt;» для доступа к членам структуры через указатель на нее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499992" y="2564324"/>
            <a:ext cx="3312368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499992" y="4026490"/>
            <a:ext cx="3312368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4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массивов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22082"/>
              </p:ext>
            </p:extLst>
          </p:nvPr>
        </p:nvGraphicFramePr>
        <p:xfrm>
          <a:off x="251517" y="5013176"/>
          <a:ext cx="8640962" cy="115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pwArr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Стрелка вправо 26"/>
          <p:cNvSpPr/>
          <p:nvPr/>
        </p:nvSpPr>
        <p:spPr>
          <a:xfrm>
            <a:off x="8352" y="261487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7164288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00EAAF96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35696" y="4653136"/>
            <a:ext cx="1008112" cy="792088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Прямоугольник 24"/>
          <p:cNvSpPr/>
          <p:nvPr/>
        </p:nvSpPr>
        <p:spPr>
          <a:xfrm>
            <a:off x="5652120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00EAAF94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13995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00EAAF92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627784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00EAAF90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1560" y="5085184"/>
            <a:ext cx="14401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00EAAF90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419872" y="2276872"/>
            <a:ext cx="129614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0041FE74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00EAAF90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6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массивов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10591"/>
              </p:ext>
            </p:extLst>
          </p:nvPr>
        </p:nvGraphicFramePr>
        <p:xfrm>
          <a:off x="251517" y="5013176"/>
          <a:ext cx="8640962" cy="115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pwArr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Стрелка вправо 26"/>
          <p:cNvSpPr/>
          <p:nvPr/>
        </p:nvSpPr>
        <p:spPr>
          <a:xfrm>
            <a:off x="0" y="3257044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7164288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00EAAF96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652120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00EAAF94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13995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00EAAF92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627784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00EAAF90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1560" y="5085184"/>
            <a:ext cx="14401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00EAAF90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419872" y="2276872"/>
            <a:ext cx="129614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0041FE74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00EAAF90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004048" y="1631558"/>
            <a:ext cx="4032448" cy="2800767"/>
          </a:xfrm>
          <a:prstGeom prst="rect">
            <a:avLst/>
          </a:prstGeom>
          <a:noFill/>
          <a:ln w="31750" cap="rnd">
            <a:solidFill>
              <a:schemeClr val="accent2"/>
            </a:solidFill>
            <a:round/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2200" dirty="0"/>
              <a:t>- Для получения доступа к элементу массива разыменовывать указатель не надо!</a:t>
            </a:r>
            <a:br>
              <a:rPr lang="en-US" sz="2200" dirty="0"/>
            </a:br>
            <a:r>
              <a:rPr lang="ru-RU" sz="2200" dirty="0"/>
              <a:t>- Операция </a:t>
            </a:r>
            <a:r>
              <a:rPr lang="en-US" sz="2200" b="1" dirty="0"/>
              <a:t>[ ] </a:t>
            </a:r>
            <a:r>
              <a:rPr lang="ru-RU" sz="2200" dirty="0"/>
              <a:t>вычисляет адрес элемента массива и разыменовывает соответствующий указатель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3131840" y="3284984"/>
            <a:ext cx="1872208" cy="39776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2627784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0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35696" y="4725144"/>
            <a:ext cx="1008112" cy="720080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5"/>
              <a:ext cx="0" cy="316834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Прямоугольник 31"/>
          <p:cNvSpPr/>
          <p:nvPr/>
        </p:nvSpPr>
        <p:spPr>
          <a:xfrm>
            <a:off x="4139952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1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652120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4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164288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9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4499992" y="4725144"/>
            <a:ext cx="1368152" cy="720080"/>
            <a:chOff x="1187624" y="4725144"/>
            <a:chExt cx="1224136" cy="792088"/>
          </a:xfrm>
        </p:grpSpPr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6012160" y="4725144"/>
            <a:ext cx="1368152" cy="720080"/>
            <a:chOff x="1187624" y="4725144"/>
            <a:chExt cx="1224136" cy="792088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Группа 42"/>
          <p:cNvGrpSpPr/>
          <p:nvPr/>
        </p:nvGrpSpPr>
        <p:grpSpPr>
          <a:xfrm>
            <a:off x="2987824" y="4725144"/>
            <a:ext cx="1368152" cy="720080"/>
            <a:chOff x="1187624" y="4725144"/>
            <a:chExt cx="1224136" cy="792088"/>
          </a:xfrm>
        </p:grpSpPr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массивов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11049"/>
              </p:ext>
            </p:extLst>
          </p:nvPr>
        </p:nvGraphicFramePr>
        <p:xfrm>
          <a:off x="251517" y="5013176"/>
          <a:ext cx="8640962" cy="115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pwArr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Стрелка вправо 26"/>
          <p:cNvSpPr/>
          <p:nvPr/>
        </p:nvSpPr>
        <p:spPr>
          <a:xfrm>
            <a:off x="-2665" y="357301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7164288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00EAAF96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652120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00EAAF94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13995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00EAAF92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627784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00EAAF90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1560" y="5085184"/>
            <a:ext cx="14401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00EAAF90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419872" y="2276872"/>
            <a:ext cx="129614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0041FE74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00EAAF90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627784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0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35696" y="4725144"/>
            <a:ext cx="1008112" cy="720080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5"/>
              <a:ext cx="0" cy="316834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Прямоугольник 31"/>
          <p:cNvSpPr/>
          <p:nvPr/>
        </p:nvSpPr>
        <p:spPr>
          <a:xfrm>
            <a:off x="4139952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1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652120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4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164288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9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419872" y="3573016"/>
            <a:ext cx="129614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6" name="Стрелка вправо 45"/>
          <p:cNvSpPr/>
          <p:nvPr/>
        </p:nvSpPr>
        <p:spPr>
          <a:xfrm>
            <a:off x="0" y="386104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3528" y="1340768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2350774" y="4293096"/>
            <a:ext cx="2520280" cy="36877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массивов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89591"/>
              </p:ext>
            </p:extLst>
          </p:nvPr>
        </p:nvGraphicFramePr>
        <p:xfrm>
          <a:off x="251517" y="5013176"/>
          <a:ext cx="8640962" cy="115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59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pwArr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7164288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00EAAF96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652120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00EAAF94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13995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00EAAF92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627784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00EAAF90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1560" y="5085184"/>
            <a:ext cx="14401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00EAAF90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419872" y="2276872"/>
            <a:ext cx="129614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0041FE74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00EAAF90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1835696" y="4725144"/>
            <a:ext cx="1008112" cy="720080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5"/>
              <a:ext cx="0" cy="316834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Прямоугольник 36"/>
          <p:cNvSpPr/>
          <p:nvPr/>
        </p:nvSpPr>
        <p:spPr>
          <a:xfrm>
            <a:off x="3419872" y="3573016"/>
            <a:ext cx="129614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6" name="Стрелка вправо 45"/>
          <p:cNvSpPr/>
          <p:nvPr/>
        </p:nvSpPr>
        <p:spPr>
          <a:xfrm>
            <a:off x="0" y="4199054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871054" y="2869890"/>
            <a:ext cx="4165442" cy="1785104"/>
          </a:xfrm>
          <a:prstGeom prst="rect">
            <a:avLst/>
          </a:prstGeom>
          <a:noFill/>
          <a:ln w="31750" cap="rnd">
            <a:solidFill>
              <a:schemeClr val="accent2"/>
            </a:solidFill>
            <a:round/>
          </a:ln>
          <a:effectLst/>
        </p:spPr>
        <p:txBody>
          <a:bodyPr wrap="square" rIns="36000">
            <a:spAutoFit/>
          </a:bodyPr>
          <a:lstStyle/>
          <a:p>
            <a:pPr>
              <a:defRPr/>
            </a:pPr>
            <a:r>
              <a:rPr lang="ru-RU" sz="2200" b="1" dirty="0"/>
              <a:t>Особенности освобождения памяти от массива: </a:t>
            </a:r>
            <a:endParaRPr lang="en-US" sz="2200" b="1" dirty="0"/>
          </a:p>
          <a:p>
            <a:pPr>
              <a:buFontTx/>
              <a:buChar char="-"/>
              <a:defRPr/>
            </a:pPr>
            <a:r>
              <a:rPr lang="en-US" sz="2200" dirty="0"/>
              <a:t> </a:t>
            </a:r>
            <a:r>
              <a:rPr lang="ru-RU" sz="2200" dirty="0"/>
              <a:t>квадратные скобки после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200" dirty="0"/>
              <a:t>,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 </a:t>
            </a:r>
            <a:r>
              <a:rPr lang="ru-RU" sz="2200" dirty="0"/>
              <a:t>размер массива не указывается!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5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07504" y="1052736"/>
            <a:ext cx="4392488" cy="52322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647332" y="1052736"/>
            <a:ext cx="4389164" cy="52322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Ins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620688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tabLst>
                <a:tab pos="4306888" algn="l"/>
              </a:tabLst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статический массив	динамический массив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04048" y="2204864"/>
            <a:ext cx="3960440" cy="864096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1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620688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tabLst>
                <a:tab pos="4306888" algn="l"/>
              </a:tabLst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статический массив	динамический массив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1052736"/>
            <a:ext cx="4392488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сумма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+ b = (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разность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- b = (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644008" y="1052736"/>
            <a:ext cx="4392488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сумма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+ b = (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разность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- b = (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48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620688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tabLst>
                <a:tab pos="4306888" algn="l"/>
              </a:tabLst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статический массив	динамический массив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1700808"/>
            <a:ext cx="4392488" cy="30162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скалярное произведение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*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* b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644008" y="1700808"/>
            <a:ext cx="4392488" cy="42484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скалярное произведение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* b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освобождение памяти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932040" y="3645024"/>
            <a:ext cx="3816424" cy="1152128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8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359024" y="2276872"/>
            <a:ext cx="878497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 из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указателей на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0060F9A8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spcBef>
                <a:spcPts val="12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&lt;&lt; "  "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&lt;&lt; "  "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</p:txBody>
      </p:sp>
      <p:cxnSp>
        <p:nvCxnSpPr>
          <p:cNvPr id="67" name="Прямая со стрелкой 66"/>
          <p:cNvCxnSpPr>
            <a:stCxn id="16" idx="2"/>
          </p:cNvCxnSpPr>
          <p:nvPr/>
        </p:nvCxnSpPr>
        <p:spPr>
          <a:xfrm flipH="1">
            <a:off x="4712377" y="3453133"/>
            <a:ext cx="857557" cy="32338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 flipV="1">
            <a:off x="5690729" y="4461208"/>
            <a:ext cx="1752812" cy="11405"/>
          </a:xfrm>
          <a:prstGeom prst="straightConnector1">
            <a:avLst/>
          </a:prstGeom>
          <a:ln w="31750" cap="rnd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3" idx="3"/>
          </p:cNvCxnSpPr>
          <p:nvPr/>
        </p:nvCxnSpPr>
        <p:spPr>
          <a:xfrm flipV="1">
            <a:off x="4626471" y="3271314"/>
            <a:ext cx="610908" cy="1599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324036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338437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Массивы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указателей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400" dirty="0"/>
              <a:t>Для указателей, как и для любого другого типа в </a:t>
            </a:r>
            <a:r>
              <a:rPr lang="en-US" sz="2400" dirty="0"/>
              <a:t>C</a:t>
            </a:r>
            <a:r>
              <a:rPr lang="ru-RU" sz="2400" dirty="0"/>
              <a:t>++, можно объявить массив: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444208" y="5589240"/>
            <a:ext cx="2592288" cy="721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nl-NL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0060F9A4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0060F9A8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1   1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cxnSp>
        <p:nvCxnSpPr>
          <p:cNvPr id="54" name="Прямая со стрелкой 53"/>
          <p:cNvCxnSpPr>
            <a:stCxn id="31" idx="2"/>
            <a:endCxn id="61" idx="0"/>
          </p:cNvCxnSpPr>
          <p:nvPr/>
        </p:nvCxnSpPr>
        <p:spPr>
          <a:xfrm>
            <a:off x="6889808" y="3453133"/>
            <a:ext cx="6132" cy="334878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2"/>
            <a:endCxn id="18" idx="0"/>
          </p:cNvCxnSpPr>
          <p:nvPr/>
        </p:nvCxnSpPr>
        <p:spPr>
          <a:xfrm>
            <a:off x="6229871" y="3453133"/>
            <a:ext cx="3546" cy="333431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474343" y="3092694"/>
            <a:ext cx="1152128" cy="3604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vpiArr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5237379" y="3099421"/>
            <a:ext cx="3314097" cy="353712"/>
            <a:chOff x="4668357" y="783355"/>
            <a:chExt cx="3314097" cy="353712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4668357" y="783356"/>
              <a:ext cx="665110" cy="353711"/>
            </a:xfrm>
            <a:prstGeom prst="rect">
              <a:avLst/>
            </a:prstGeom>
            <a:solidFill>
              <a:schemeClr val="bg1"/>
            </a:solidFill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328294" y="783356"/>
              <a:ext cx="665110" cy="353711"/>
            </a:xfrm>
            <a:prstGeom prst="rect">
              <a:avLst/>
            </a:prstGeom>
            <a:solidFill>
              <a:schemeClr val="bg1"/>
            </a:solidFill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5988231" y="783356"/>
              <a:ext cx="665110" cy="353711"/>
            </a:xfrm>
            <a:prstGeom prst="rect">
              <a:avLst/>
            </a:prstGeom>
            <a:solidFill>
              <a:schemeClr val="bg1"/>
            </a:solidFill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6652234" y="783356"/>
              <a:ext cx="665110" cy="353711"/>
            </a:xfrm>
            <a:prstGeom prst="rect">
              <a:avLst/>
            </a:prstGeom>
            <a:solidFill>
              <a:schemeClr val="bg1"/>
            </a:solidFill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7317344" y="783355"/>
              <a:ext cx="665110" cy="353711"/>
            </a:xfrm>
            <a:prstGeom prst="rect">
              <a:avLst/>
            </a:prstGeom>
            <a:solidFill>
              <a:schemeClr val="bg1"/>
            </a:solidFill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5903448" y="3786564"/>
            <a:ext cx="659937" cy="435533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endParaRPr lang="ru-RU" dirty="0">
              <a:solidFill>
                <a:srgbClr val="000080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039660" y="3786564"/>
            <a:ext cx="1137821" cy="43553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6565971" y="3788011"/>
            <a:ext cx="659937" cy="435533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</a:t>
            </a:r>
            <a:endParaRPr lang="ru-RU" dirty="0">
              <a:solidFill>
                <a:srgbClr val="000080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 flipH="1" flipV="1">
            <a:off x="4754625" y="4255196"/>
            <a:ext cx="815309" cy="496398"/>
          </a:xfrm>
          <a:prstGeom prst="straightConnector1">
            <a:avLst/>
          </a:prstGeom>
          <a:ln w="31750" cap="rnd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 flipH="1">
            <a:off x="8066993" y="3485758"/>
            <a:ext cx="117041" cy="1259449"/>
          </a:xfrm>
          <a:prstGeom prst="straightConnector1">
            <a:avLst/>
          </a:prstGeom>
          <a:ln w="31750" cap="rnd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flipH="1" flipV="1">
            <a:off x="5177482" y="4150583"/>
            <a:ext cx="550075" cy="310625"/>
          </a:xfrm>
          <a:prstGeom prst="straightConnector1">
            <a:avLst/>
          </a:prstGeom>
          <a:ln w="31750" cap="rnd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32" idx="2"/>
          </p:cNvCxnSpPr>
          <p:nvPr/>
        </p:nvCxnSpPr>
        <p:spPr>
          <a:xfrm flipH="1">
            <a:off x="7446212" y="3453133"/>
            <a:ext cx="107599" cy="1019480"/>
          </a:xfrm>
          <a:prstGeom prst="straightConnector1">
            <a:avLst/>
          </a:prstGeom>
          <a:ln w="31750" cap="rnd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 flipH="1" flipV="1">
            <a:off x="5569934" y="4743576"/>
            <a:ext cx="2497061" cy="16389"/>
          </a:xfrm>
          <a:prstGeom prst="straightConnector1">
            <a:avLst/>
          </a:prstGeom>
          <a:ln w="31750" cap="rnd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 animBg="1"/>
      <p:bldP spid="43" grpId="0" animBg="1"/>
      <p:bldP spid="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1844825"/>
            <a:ext cx="1800200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endParaRPr lang="ru-RU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  <a:endCxn id="12" idx="1"/>
          </p:cNvCxnSpPr>
          <p:nvPr/>
        </p:nvCxnSpPr>
        <p:spPr>
          <a:xfrm flipV="1">
            <a:off x="3707904" y="2132856"/>
            <a:ext cx="792088" cy="1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499992" y="1844824"/>
            <a:ext cx="792087" cy="57606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3"/>
            <a:endCxn id="44" idx="1"/>
          </p:cNvCxnSpPr>
          <p:nvPr/>
        </p:nvCxnSpPr>
        <p:spPr>
          <a:xfrm>
            <a:off x="5292079" y="2132856"/>
            <a:ext cx="57606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868144" y="1844824"/>
            <a:ext cx="792087" cy="57606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7504" y="46531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17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1844825"/>
            <a:ext cx="1800200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  <a:endCxn id="12" idx="1"/>
          </p:cNvCxnSpPr>
          <p:nvPr/>
        </p:nvCxnSpPr>
        <p:spPr>
          <a:xfrm flipV="1">
            <a:off x="3707904" y="2132856"/>
            <a:ext cx="792088" cy="1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499992" y="1844824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3"/>
            <a:endCxn id="44" idx="1"/>
          </p:cNvCxnSpPr>
          <p:nvPr/>
        </p:nvCxnSpPr>
        <p:spPr>
          <a:xfrm>
            <a:off x="5292079" y="2132856"/>
            <a:ext cx="57606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868144" y="1916832"/>
            <a:ext cx="792087" cy="43204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3968" y="2204864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499992" y="2420888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3"/>
            <a:endCxn id="17" idx="1"/>
          </p:cNvCxnSpPr>
          <p:nvPr/>
        </p:nvCxnSpPr>
        <p:spPr>
          <a:xfrm>
            <a:off x="5292079" y="2708920"/>
            <a:ext cx="57606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868144" y="2492896"/>
            <a:ext cx="792087" cy="43204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283968" y="2780928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499992" y="2996952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24" name="Прямая со стрелкой 23"/>
          <p:cNvCxnSpPr>
            <a:stCxn id="23" idx="3"/>
            <a:endCxn id="25" idx="1"/>
          </p:cNvCxnSpPr>
          <p:nvPr/>
        </p:nvCxnSpPr>
        <p:spPr>
          <a:xfrm>
            <a:off x="5292079" y="3284984"/>
            <a:ext cx="57606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5868144" y="3068960"/>
            <a:ext cx="792087" cy="43204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283968" y="3356992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499992" y="3573016"/>
            <a:ext cx="792087" cy="576064"/>
          </a:xfrm>
          <a:prstGeom prst="rect">
            <a:avLst/>
          </a:prstGeom>
          <a:noFill/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868144" y="3573016"/>
            <a:ext cx="792087" cy="57606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499992" y="4149080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32" name="Прямая со стрелкой 31"/>
          <p:cNvCxnSpPr>
            <a:stCxn id="31" idx="3"/>
            <a:endCxn id="33" idx="1"/>
          </p:cNvCxnSpPr>
          <p:nvPr/>
        </p:nvCxnSpPr>
        <p:spPr>
          <a:xfrm>
            <a:off x="5292079" y="4437112"/>
            <a:ext cx="57606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5868144" y="4221088"/>
            <a:ext cx="792087" cy="43204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067944" y="4365104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07504" y="46531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7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Ссылки 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251520" y="1916832"/>
            <a:ext cx="864096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18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400" dirty="0">
                <a:solidFill>
                  <a:prstClr val="black"/>
                </a:solidFill>
              </a:rPr>
              <a:t>Ссылка (</a:t>
            </a:r>
            <a:r>
              <a:rPr lang="ru-RU" sz="2400" dirty="0" err="1">
                <a:solidFill>
                  <a:prstClr val="black"/>
                </a:solidFill>
              </a:rPr>
              <a:t>reference</a:t>
            </a:r>
            <a:r>
              <a:rPr lang="ru-RU" sz="2400" dirty="0">
                <a:solidFill>
                  <a:prstClr val="black"/>
                </a:solidFill>
              </a:rPr>
              <a:t>) – псевдоним для другой переменной. </a:t>
            </a:r>
          </a:p>
          <a:p>
            <a:pPr marL="457200" lvl="0" indent="-457200">
              <a:spcBef>
                <a:spcPts val="18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400" dirty="0">
                <a:solidFill>
                  <a:prstClr val="black"/>
                </a:solidFill>
              </a:rPr>
              <a:t>Ссылка – это тот же указатель, но все операции по взятию адреса и разыменованию компилятор делает сам.</a:t>
            </a:r>
          </a:p>
          <a:p>
            <a:pPr marL="457200" lvl="0" indent="-457200">
              <a:spcBef>
                <a:spcPts val="18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400" dirty="0">
                <a:solidFill>
                  <a:prstClr val="black"/>
                </a:solidFill>
              </a:rPr>
              <a:t>В отличие от указателя ссылка не может быть изменена: назначить переменную, на которую указывает ссылка, можно только однажды – при объявлении ссылки. 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08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1844825"/>
            <a:ext cx="1800200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  <a:endCxn id="12" idx="1"/>
          </p:cNvCxnSpPr>
          <p:nvPr/>
        </p:nvCxnSpPr>
        <p:spPr>
          <a:xfrm flipV="1">
            <a:off x="3707904" y="2132856"/>
            <a:ext cx="792088" cy="1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499992" y="1844824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3"/>
            <a:endCxn id="44" idx="1"/>
          </p:cNvCxnSpPr>
          <p:nvPr/>
        </p:nvCxnSpPr>
        <p:spPr>
          <a:xfrm>
            <a:off x="5292079" y="2132856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868144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3968" y="2204864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499992" y="2420888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3"/>
          </p:cNvCxnSpPr>
          <p:nvPr/>
        </p:nvCxnSpPr>
        <p:spPr>
          <a:xfrm>
            <a:off x="5292079" y="2708920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283968" y="2780928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499992" y="2996952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24" name="Прямая со стрелкой 23"/>
          <p:cNvCxnSpPr>
            <a:stCxn id="23" idx="3"/>
          </p:cNvCxnSpPr>
          <p:nvPr/>
        </p:nvCxnSpPr>
        <p:spPr>
          <a:xfrm>
            <a:off x="5292079" y="3284984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283968" y="3356992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499992" y="3573016"/>
            <a:ext cx="792087" cy="576064"/>
          </a:xfrm>
          <a:prstGeom prst="rect">
            <a:avLst/>
          </a:prstGeom>
          <a:noFill/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868144" y="3573016"/>
            <a:ext cx="792087" cy="57606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499992" y="4149080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32" name="Прямая со стрелкой 31"/>
          <p:cNvCxnSpPr>
            <a:stCxn id="31" idx="3"/>
          </p:cNvCxnSpPr>
          <p:nvPr/>
        </p:nvCxnSpPr>
        <p:spPr>
          <a:xfrm>
            <a:off x="5292079" y="4437112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4067944" y="4365104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660232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452320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244408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5868144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6660232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452320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244408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868144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660232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452320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244408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5868144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660232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452320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244408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6156176" y="357301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948264" y="357301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8316416" y="3573016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07504" y="46531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22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Соединительная линия уступом 41"/>
          <p:cNvCxnSpPr>
            <a:stCxn id="64" idx="3"/>
            <a:endCxn id="23" idx="1"/>
          </p:cNvCxnSpPr>
          <p:nvPr/>
        </p:nvCxnSpPr>
        <p:spPr>
          <a:xfrm flipV="1">
            <a:off x="1547664" y="3284984"/>
            <a:ext cx="2952328" cy="144016"/>
          </a:xfrm>
          <a:prstGeom prst="bentConnector3">
            <a:avLst>
              <a:gd name="adj1" fmla="val 50000"/>
            </a:avLst>
          </a:prstGeom>
          <a:ln w="28575" cap="rnd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4653136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12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[2][1];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1844825"/>
            <a:ext cx="1800200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  <a:endCxn id="12" idx="1"/>
          </p:cNvCxnSpPr>
          <p:nvPr/>
        </p:nvCxnSpPr>
        <p:spPr>
          <a:xfrm flipV="1">
            <a:off x="3707904" y="2132856"/>
            <a:ext cx="792088" cy="1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499992" y="1844824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3"/>
            <a:endCxn id="44" idx="1"/>
          </p:cNvCxnSpPr>
          <p:nvPr/>
        </p:nvCxnSpPr>
        <p:spPr>
          <a:xfrm>
            <a:off x="5292079" y="2132856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868144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3968" y="2204864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499992" y="2420888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3"/>
          </p:cNvCxnSpPr>
          <p:nvPr/>
        </p:nvCxnSpPr>
        <p:spPr>
          <a:xfrm>
            <a:off x="5292079" y="2708920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283968" y="2780928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4499992" y="2996952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24" name="Прямая со стрелкой 23"/>
          <p:cNvCxnSpPr>
            <a:stCxn id="23" idx="3"/>
          </p:cNvCxnSpPr>
          <p:nvPr/>
        </p:nvCxnSpPr>
        <p:spPr>
          <a:xfrm>
            <a:off x="5292079" y="3284984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283968" y="3356992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499992" y="3573016"/>
            <a:ext cx="792087" cy="576064"/>
          </a:xfrm>
          <a:prstGeom prst="rect">
            <a:avLst/>
          </a:prstGeom>
          <a:noFill/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868144" y="3573016"/>
            <a:ext cx="792087" cy="57606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499992" y="4149080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32" name="Прямая со стрелкой 31"/>
          <p:cNvCxnSpPr>
            <a:stCxn id="31" idx="3"/>
          </p:cNvCxnSpPr>
          <p:nvPr/>
        </p:nvCxnSpPr>
        <p:spPr>
          <a:xfrm>
            <a:off x="5292079" y="4437112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4067944" y="4365104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660232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452320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244408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5868144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6660232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452320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244408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868144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660232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452320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244408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5868144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660232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452320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244408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6156176" y="357301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948264" y="357301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8316416" y="3573016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15616" y="5589240"/>
            <a:ext cx="1872208" cy="50405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45" idx="3"/>
            <a:endCxn id="10" idx="1"/>
          </p:cNvCxnSpPr>
          <p:nvPr/>
        </p:nvCxnSpPr>
        <p:spPr>
          <a:xfrm flipV="1">
            <a:off x="1331640" y="2132857"/>
            <a:ext cx="576064" cy="432047"/>
          </a:xfrm>
          <a:prstGeom prst="straightConnector1">
            <a:avLst/>
          </a:prstGeom>
          <a:ln w="28575" cap="rnd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62" idx="3"/>
            <a:endCxn id="5" idx="1"/>
          </p:cNvCxnSpPr>
          <p:nvPr/>
        </p:nvCxnSpPr>
        <p:spPr>
          <a:xfrm flipV="1">
            <a:off x="1331640" y="2312876"/>
            <a:ext cx="2952328" cy="684076"/>
          </a:xfrm>
          <a:prstGeom prst="straightConnector1">
            <a:avLst/>
          </a:prstGeom>
          <a:ln w="28575" cap="rnd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Группа 132"/>
          <p:cNvGrpSpPr/>
          <p:nvPr/>
        </p:nvGrpSpPr>
        <p:grpSpPr>
          <a:xfrm>
            <a:off x="1691680" y="3501008"/>
            <a:ext cx="4320480" cy="360040"/>
            <a:chOff x="1691680" y="3501008"/>
            <a:chExt cx="4320480" cy="360040"/>
          </a:xfrm>
        </p:grpSpPr>
        <p:cxnSp>
          <p:nvCxnSpPr>
            <p:cNvPr id="84" name="Прямая соединительная линия 83"/>
            <p:cNvCxnSpPr>
              <a:stCxn id="74" idx="3"/>
            </p:cNvCxnSpPr>
            <p:nvPr/>
          </p:nvCxnSpPr>
          <p:spPr>
            <a:xfrm>
              <a:off x="1691680" y="3861048"/>
              <a:ext cx="4320480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/>
            <p:nvPr/>
          </p:nvCxnSpPr>
          <p:spPr>
            <a:xfrm flipV="1">
              <a:off x="6012160" y="3501008"/>
              <a:ext cx="0" cy="360040"/>
            </a:xfrm>
            <a:prstGeom prst="straightConnector1">
              <a:avLst/>
            </a:prstGeom>
            <a:ln w="28575" cap="rnd">
              <a:solidFill>
                <a:schemeClr val="accent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Группа 133"/>
          <p:cNvGrpSpPr/>
          <p:nvPr/>
        </p:nvGrpSpPr>
        <p:grpSpPr>
          <a:xfrm>
            <a:off x="1907704" y="3501008"/>
            <a:ext cx="4968552" cy="792088"/>
            <a:chOff x="1907704" y="3501008"/>
            <a:chExt cx="4968552" cy="792088"/>
          </a:xfrm>
        </p:grpSpPr>
        <p:cxnSp>
          <p:nvCxnSpPr>
            <p:cNvPr id="123" name="Прямая соединительная линия 122"/>
            <p:cNvCxnSpPr>
              <a:stCxn id="122" idx="3"/>
            </p:cNvCxnSpPr>
            <p:nvPr/>
          </p:nvCxnSpPr>
          <p:spPr>
            <a:xfrm>
              <a:off x="1907704" y="4293096"/>
              <a:ext cx="1080120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V="1">
              <a:off x="6876256" y="3501008"/>
              <a:ext cx="0" cy="576064"/>
            </a:xfrm>
            <a:prstGeom prst="straightConnector1">
              <a:avLst/>
            </a:prstGeom>
            <a:ln w="28575" cap="rnd">
              <a:solidFill>
                <a:schemeClr val="accent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flipV="1">
              <a:off x="2987824" y="4077072"/>
              <a:ext cx="0" cy="216024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/>
            <p:nvPr/>
          </p:nvCxnSpPr>
          <p:spPr>
            <a:xfrm>
              <a:off x="2987824" y="4077072"/>
              <a:ext cx="3888432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Скругленный прямоугольник 44"/>
          <p:cNvSpPr/>
          <p:nvPr/>
        </p:nvSpPr>
        <p:spPr>
          <a:xfrm>
            <a:off x="179512" y="2420888"/>
            <a:ext cx="1152128" cy="288032"/>
          </a:xfrm>
          <a:prstGeom prst="roundRect">
            <a:avLst/>
          </a:prstGeom>
          <a:solidFill>
            <a:srgbClr val="FFFF00">
              <a:alpha val="5000"/>
            </a:srgbClr>
          </a:solidFill>
          <a:ln w="28575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endParaRPr lang="ru-RU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179512" y="2852936"/>
            <a:ext cx="1152128" cy="288032"/>
          </a:xfrm>
          <a:prstGeom prst="roundRect">
            <a:avLst/>
          </a:prstGeom>
          <a:solidFill>
            <a:srgbClr val="FFFF00">
              <a:alpha val="5000"/>
            </a:srgbClr>
          </a:solidFill>
          <a:ln w="28575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*ppiArr</a:t>
            </a:r>
            <a:endParaRPr lang="ru-RU" dirty="0"/>
          </a:p>
        </p:txBody>
      </p:sp>
      <p:sp>
        <p:nvSpPr>
          <p:cNvPr id="64" name="Скругленный прямоугольник 63"/>
          <p:cNvSpPr/>
          <p:nvPr/>
        </p:nvSpPr>
        <p:spPr>
          <a:xfrm>
            <a:off x="179512" y="3284984"/>
            <a:ext cx="1368152" cy="288032"/>
          </a:xfrm>
          <a:prstGeom prst="roundRect">
            <a:avLst/>
          </a:prstGeom>
          <a:solidFill>
            <a:srgbClr val="FFFF00">
              <a:alpha val="5000"/>
            </a:srgbClr>
          </a:solidFill>
          <a:ln w="28575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179512" y="3717032"/>
            <a:ext cx="1512168" cy="288032"/>
          </a:xfrm>
          <a:prstGeom prst="roundRect">
            <a:avLst/>
          </a:prstGeom>
          <a:solidFill>
            <a:srgbClr val="FFFF00">
              <a:alpha val="5000"/>
            </a:srgbClr>
          </a:solidFill>
          <a:ln w="28575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*ppiArr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179512" y="4149080"/>
            <a:ext cx="1728192" cy="288032"/>
          </a:xfrm>
          <a:prstGeom prst="roundRect">
            <a:avLst/>
          </a:prstGeom>
          <a:solidFill>
            <a:srgbClr val="FFFF00">
              <a:alpha val="5000"/>
            </a:srgbClr>
          </a:solidFill>
          <a:ln w="28575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[2][1]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62" grpId="0" animBg="1"/>
      <p:bldP spid="64" grpId="0" animBg="1"/>
      <p:bldP spid="74" grpId="0" animBg="1"/>
      <p:bldP spid="1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2924944"/>
            <a:ext cx="446449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12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[2][1];</a:t>
            </a:r>
          </a:p>
          <a:p>
            <a:pPr>
              <a:spcBef>
                <a:spcPts val="12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1844825"/>
            <a:ext cx="1800200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  <a:endCxn id="12" idx="1"/>
          </p:cNvCxnSpPr>
          <p:nvPr/>
        </p:nvCxnSpPr>
        <p:spPr>
          <a:xfrm flipV="1">
            <a:off x="3707904" y="2132856"/>
            <a:ext cx="792088" cy="1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499992" y="1844824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3"/>
            <a:endCxn id="44" idx="1"/>
          </p:cNvCxnSpPr>
          <p:nvPr/>
        </p:nvCxnSpPr>
        <p:spPr>
          <a:xfrm>
            <a:off x="5292079" y="2132856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868144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499992" y="2420888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3"/>
          </p:cNvCxnSpPr>
          <p:nvPr/>
        </p:nvCxnSpPr>
        <p:spPr>
          <a:xfrm>
            <a:off x="5292079" y="2708920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499992" y="2996952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24" name="Прямая со стрелкой 23"/>
          <p:cNvCxnSpPr>
            <a:stCxn id="23" idx="3"/>
          </p:cNvCxnSpPr>
          <p:nvPr/>
        </p:nvCxnSpPr>
        <p:spPr>
          <a:xfrm>
            <a:off x="5292079" y="3284984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4499992" y="3573016"/>
            <a:ext cx="792087" cy="576064"/>
          </a:xfrm>
          <a:prstGeom prst="rect">
            <a:avLst/>
          </a:prstGeom>
          <a:noFill/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868144" y="3573016"/>
            <a:ext cx="792087" cy="57606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499992" y="4149080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32" name="Прямая со стрелкой 31"/>
          <p:cNvCxnSpPr>
            <a:stCxn id="31" idx="3"/>
          </p:cNvCxnSpPr>
          <p:nvPr/>
        </p:nvCxnSpPr>
        <p:spPr>
          <a:xfrm>
            <a:off x="5292079" y="4437112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6660232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452320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244408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5868144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6660232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452320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244408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868144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660232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452320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244408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5868144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660232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452320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244408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6156176" y="357301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948264" y="357301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8316416" y="3573016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868144" y="1772816"/>
            <a:ext cx="3168352" cy="316835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5868144" y="1700808"/>
            <a:ext cx="3096344" cy="338437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4427984" y="1628800"/>
            <a:ext cx="936104" cy="34563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4427984" y="1628800"/>
            <a:ext cx="936104" cy="34563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3131840" y="3666505"/>
            <a:ext cx="679325" cy="1159839"/>
            <a:chOff x="3131840" y="3666505"/>
            <a:chExt cx="679325" cy="1159839"/>
          </a:xfrm>
        </p:grpSpPr>
        <p:sp>
          <p:nvSpPr>
            <p:cNvPr id="2" name="Прямоугольник 1"/>
            <p:cNvSpPr/>
            <p:nvPr/>
          </p:nvSpPr>
          <p:spPr>
            <a:xfrm flipH="1">
              <a:off x="3753759" y="3666505"/>
              <a:ext cx="57406" cy="115983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/>
            <p:cNvSpPr/>
            <p:nvPr/>
          </p:nvSpPr>
          <p:spPr>
            <a:xfrm flipH="1">
              <a:off x="3634913" y="3666505"/>
              <a:ext cx="118847" cy="7445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/>
            <p:cNvSpPr/>
            <p:nvPr/>
          </p:nvSpPr>
          <p:spPr>
            <a:xfrm flipH="1">
              <a:off x="3131840" y="4751891"/>
              <a:ext cx="607318" cy="7445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2267744" y="3068960"/>
            <a:ext cx="1872207" cy="2016224"/>
            <a:chOff x="2267744" y="3068960"/>
            <a:chExt cx="1872207" cy="2016224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4067943" y="3068960"/>
              <a:ext cx="72008" cy="20162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 66"/>
            <p:cNvSpPr/>
            <p:nvPr/>
          </p:nvSpPr>
          <p:spPr>
            <a:xfrm flipH="1">
              <a:off x="3620311" y="3068960"/>
              <a:ext cx="435046" cy="748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 67"/>
            <p:cNvSpPr/>
            <p:nvPr/>
          </p:nvSpPr>
          <p:spPr>
            <a:xfrm flipH="1">
              <a:off x="2267744" y="5010731"/>
              <a:ext cx="1787612" cy="7445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77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1844824"/>
            <a:ext cx="5256584" cy="44644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[2]);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707904" y="1340768"/>
            <a:ext cx="5328591" cy="2376264"/>
            <a:chOff x="1391125" y="1844824"/>
            <a:chExt cx="7645370" cy="2880320"/>
          </a:xfrm>
          <a:noFill/>
        </p:grpSpPr>
        <p:sp>
          <p:nvSpPr>
            <p:cNvPr id="10" name="Прямоугольник 9"/>
            <p:cNvSpPr/>
            <p:nvPr/>
          </p:nvSpPr>
          <p:spPr>
            <a:xfrm>
              <a:off x="1391125" y="1918076"/>
              <a:ext cx="2316779" cy="43641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**</a:t>
              </a:r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ppiArr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Прямая со стрелкой 10"/>
            <p:cNvCxnSpPr>
              <a:stCxn id="10" idx="3"/>
              <a:endCxn id="12" idx="1"/>
            </p:cNvCxnSpPr>
            <p:nvPr/>
          </p:nvCxnSpPr>
          <p:spPr>
            <a:xfrm flipV="1">
              <a:off x="3707904" y="2132857"/>
              <a:ext cx="792088" cy="3425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Прямоугольник 11"/>
            <p:cNvSpPr/>
            <p:nvPr/>
          </p:nvSpPr>
          <p:spPr>
            <a:xfrm>
              <a:off x="4499992" y="1844824"/>
              <a:ext cx="792087" cy="576064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Прямая со стрелкой 13"/>
            <p:cNvCxnSpPr>
              <a:stCxn id="12" idx="3"/>
              <a:endCxn id="44" idx="1"/>
            </p:cNvCxnSpPr>
            <p:nvPr/>
          </p:nvCxnSpPr>
          <p:spPr>
            <a:xfrm>
              <a:off x="5292079" y="2132856"/>
              <a:ext cx="576065" cy="0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Прямоугольник 43"/>
            <p:cNvSpPr/>
            <p:nvPr/>
          </p:nvSpPr>
          <p:spPr>
            <a:xfrm>
              <a:off x="5868144" y="1916832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499992" y="2420888"/>
              <a:ext cx="792087" cy="576064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Прямая со стрелкой 15"/>
            <p:cNvCxnSpPr>
              <a:stCxn id="15" idx="3"/>
            </p:cNvCxnSpPr>
            <p:nvPr/>
          </p:nvCxnSpPr>
          <p:spPr>
            <a:xfrm>
              <a:off x="5292079" y="2708920"/>
              <a:ext cx="576065" cy="0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Прямоугольник 22"/>
            <p:cNvSpPr/>
            <p:nvPr/>
          </p:nvSpPr>
          <p:spPr>
            <a:xfrm>
              <a:off x="4499992" y="2996952"/>
              <a:ext cx="792087" cy="576064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Прямая со стрелкой 23"/>
            <p:cNvCxnSpPr>
              <a:stCxn id="23" idx="3"/>
            </p:cNvCxnSpPr>
            <p:nvPr/>
          </p:nvCxnSpPr>
          <p:spPr>
            <a:xfrm>
              <a:off x="5292079" y="3284984"/>
              <a:ext cx="576065" cy="0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Прямоугольник 26"/>
            <p:cNvSpPr/>
            <p:nvPr/>
          </p:nvSpPr>
          <p:spPr>
            <a:xfrm>
              <a:off x="4499992" y="3573016"/>
              <a:ext cx="792087" cy="576064"/>
            </a:xfrm>
            <a:prstGeom prst="rect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5868144" y="3573016"/>
              <a:ext cx="792087" cy="576064"/>
            </a:xfrm>
            <a:prstGeom prst="rect">
              <a:avLst/>
            </a:prstGeom>
            <a:grp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4499992" y="4149080"/>
              <a:ext cx="792087" cy="576064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cxnSp>
          <p:nvCxnSpPr>
            <p:cNvPr id="32" name="Прямая со стрелкой 31"/>
            <p:cNvCxnSpPr>
              <a:stCxn id="31" idx="3"/>
            </p:cNvCxnSpPr>
            <p:nvPr/>
          </p:nvCxnSpPr>
          <p:spPr>
            <a:xfrm>
              <a:off x="5292079" y="4437112"/>
              <a:ext cx="576065" cy="0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 34"/>
            <p:cNvSpPr/>
            <p:nvPr/>
          </p:nvSpPr>
          <p:spPr>
            <a:xfrm>
              <a:off x="6660232" y="1916832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7452320" y="1916832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8244408" y="1916832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5868144" y="2492896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6660232" y="2492896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7452320" y="2492896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8244408" y="2492896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5868144" y="3068960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6660232" y="3068960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7452320" y="3068960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8244408" y="3068960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5868144" y="4221088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6660232" y="4221088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7452320" y="4221088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8244408" y="4221088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868144" y="4293096"/>
            <a:ext cx="3060848" cy="1944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1  2  3  4  5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6  7  8  9 10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11 12 13 14 15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16 17 18 19 20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5868144" y="4293096"/>
            <a:ext cx="3060848" cy="1944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1  2  3  4  5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11 12 13 14 15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6  7  8  9 10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16 17 18 19 20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31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1844824"/>
            <a:ext cx="5256584" cy="44644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491880" y="4797152"/>
            <a:ext cx="1800200" cy="318858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Группа 25"/>
          <p:cNvGrpSpPr/>
          <p:nvPr/>
        </p:nvGrpSpPr>
        <p:grpSpPr>
          <a:xfrm>
            <a:off x="4283968" y="1340768"/>
            <a:ext cx="4411179" cy="2160240"/>
            <a:chOff x="4283968" y="1556792"/>
            <a:chExt cx="4411179" cy="2160240"/>
          </a:xfrm>
          <a:noFill/>
        </p:grpSpPr>
        <p:sp>
          <p:nvSpPr>
            <p:cNvPr id="10" name="Прямоугольник 9"/>
            <p:cNvSpPr/>
            <p:nvPr/>
          </p:nvSpPr>
          <p:spPr>
            <a:xfrm>
              <a:off x="4283968" y="1556792"/>
              <a:ext cx="1656184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**</a:t>
              </a:r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ppiArr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Прямая со стрелкой 15"/>
            <p:cNvCxnSpPr>
              <a:stCxn id="45" idx="2"/>
            </p:cNvCxnSpPr>
            <p:nvPr/>
          </p:nvCxnSpPr>
          <p:spPr>
            <a:xfrm>
              <a:off x="6660232" y="1988839"/>
              <a:ext cx="0" cy="288034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0" idx="3"/>
              <a:endCxn id="45" idx="1"/>
            </p:cNvCxnSpPr>
            <p:nvPr/>
          </p:nvCxnSpPr>
          <p:spPr>
            <a:xfrm>
              <a:off x="5940152" y="1772816"/>
              <a:ext cx="432048" cy="0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 34"/>
            <p:cNvSpPr/>
            <p:nvPr/>
          </p:nvSpPr>
          <p:spPr>
            <a:xfrm>
              <a:off x="6444209" y="2276873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6372200" y="1556792"/>
              <a:ext cx="576064" cy="432047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6948264" y="1556792"/>
              <a:ext cx="576064" cy="432047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8100392" y="1556792"/>
              <a:ext cx="594755" cy="432047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6444208" y="2636913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6444208" y="335699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cxnSp>
          <p:nvCxnSpPr>
            <p:cNvPr id="70" name="Прямая со стрелкой 69"/>
            <p:cNvCxnSpPr/>
            <p:nvPr/>
          </p:nvCxnSpPr>
          <p:spPr>
            <a:xfrm>
              <a:off x="7236295" y="1988838"/>
              <a:ext cx="0" cy="288034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Прямоугольник 71"/>
            <p:cNvSpPr/>
            <p:nvPr/>
          </p:nvSpPr>
          <p:spPr>
            <a:xfrm>
              <a:off x="7020272" y="227687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7020271" y="263691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7020271" y="3356991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cxnSp>
          <p:nvCxnSpPr>
            <p:cNvPr id="75" name="Прямая со стрелкой 74"/>
            <p:cNvCxnSpPr/>
            <p:nvPr/>
          </p:nvCxnSpPr>
          <p:spPr>
            <a:xfrm>
              <a:off x="8388423" y="1988838"/>
              <a:ext cx="0" cy="288034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угольник 76"/>
            <p:cNvSpPr/>
            <p:nvPr/>
          </p:nvSpPr>
          <p:spPr>
            <a:xfrm>
              <a:off x="8172400" y="227687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8172399" y="263691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8172399" y="3356991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7524328" y="2276872"/>
              <a:ext cx="576064" cy="432048"/>
            </a:xfrm>
            <a:prstGeom prst="rect">
              <a:avLst/>
            </a:prstGeom>
            <a:grp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8172400" y="299695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7020272" y="299695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3" name="Прямоугольник 82"/>
            <p:cNvSpPr/>
            <p:nvPr/>
          </p:nvSpPr>
          <p:spPr>
            <a:xfrm>
              <a:off x="6444208" y="299695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7524328" y="1556792"/>
              <a:ext cx="594755" cy="432047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5" name="Скругленный прямоугольник 84"/>
          <p:cNvSpPr/>
          <p:nvPr/>
        </p:nvSpPr>
        <p:spPr>
          <a:xfrm>
            <a:off x="2123728" y="3933056"/>
            <a:ext cx="864096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2627784" y="4509120"/>
            <a:ext cx="864096" cy="317523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5868144" y="4293096"/>
            <a:ext cx="3060848" cy="1944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1  6 11 16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2  7 12 17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3  8 13 18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4  9 14 19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5 10 15 20</a:t>
            </a:r>
          </a:p>
        </p:txBody>
      </p:sp>
    </p:spTree>
    <p:extLst>
      <p:ext uri="{BB962C8B-B14F-4D97-AF65-F5344CB8AC3E}">
        <p14:creationId xmlns:p14="http://schemas.microsoft.com/office/powerpoint/2010/main" val="155252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5" grpId="0" animBg="1"/>
      <p:bldP spid="85" grpId="1" animBg="1"/>
      <p:bldP spid="86" grpId="0" animBg="1"/>
      <p:bldP spid="8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304764"/>
            <a:ext cx="889248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Указатели. Объявление указателя. Операция взятия адреса. Операция разыменования. Инициализация указателей. Присваивание указателей.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Неявное и явное приведение указательных типов с помощью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reinterpret_cast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3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Арифметические действия с указателями.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указателей.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81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304764"/>
            <a:ext cx="889248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6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Указатели и одномерные массивы. Операция индексации как сочетание смещения в памяти и последующего разыменования.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6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Указатели и многомерные массивы.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Интерпретация идентификатора многомерного массива как указателя на массив.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6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Массивы указателей. Указатели на структуры. Указатели на указатели.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6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Указатели и строки. Инициализация указателей на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2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304764"/>
            <a:ext cx="889248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Ссылки.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L-value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R-value.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Статическое и динамическое выделение памяти.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Операторы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Динамическое выделение памяти для переменных и структур.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0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Динамическое выделение памяти для одномерных и двумерных массивов.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251520" y="1196752"/>
            <a:ext cx="8640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Объявление и инициализация: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556792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Базовый_тип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имя_ссылки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2132856"/>
            <a:ext cx="6552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&amp;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указатель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ссылка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3284984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Ссылку, можно использовать вместо имени исходной переменной: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5013176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Ссылка подобна указателю, который уже </a:t>
            </a:r>
            <a:r>
              <a:rPr lang="ru-RU" sz="2200" dirty="0" err="1">
                <a:solidFill>
                  <a:prstClr val="black"/>
                </a:solidFill>
              </a:rPr>
              <a:t>разыменован</a:t>
            </a:r>
            <a:r>
              <a:rPr lang="ru-RU" sz="2200" dirty="0">
                <a:solidFill>
                  <a:prstClr val="black"/>
                </a:solidFill>
              </a:rPr>
              <a:t> и</a:t>
            </a:r>
            <a:br>
              <a:rPr lang="en-US" sz="2200" dirty="0">
                <a:solidFill>
                  <a:prstClr val="black"/>
                </a:solidFill>
              </a:rPr>
            </a:br>
            <a:r>
              <a:rPr lang="ru-RU" sz="2200" dirty="0">
                <a:solidFill>
                  <a:prstClr val="black"/>
                </a:solidFill>
              </a:rPr>
              <a:t>значение которого нельзя изменить.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4005064"/>
            <a:ext cx="7056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+= 10;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требуется разыменование 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10;</a:t>
            </a:r>
          </a:p>
        </p:txBody>
      </p: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Ссылки 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1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251520" y="1052736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Ссылки чаще всего используют для передачи аргументов в функции, однако иногда их можно использовать в качестве синонимов для упрощения текста программы, например: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599" y="2276872"/>
            <a:ext cx="4608512" cy="36724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36000" rIns="0">
            <a:noAutofit/>
          </a:bodyPr>
          <a:lstStyle/>
          <a:p>
            <a:pPr>
              <a:spcBef>
                <a:spcPts val="1200"/>
              </a:spcBef>
            </a:pPr>
            <a:r>
              <a:rPr lang="ru-RU" sz="1600" spc="-2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//инициализируем массив структур </a:t>
            </a:r>
            <a:r>
              <a:rPr lang="en-US" sz="1600" spc="-2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endParaRPr lang="ru-RU" sz="1600" spc="-2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spc="-2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 1900, 1, 1 };</a:t>
            </a:r>
            <a:endParaRPr lang="ru-RU" sz="1600" spc="-2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ru-RU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spc="-2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600" spc="-2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u="sng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u="sng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u="sng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4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spc="-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4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spc="-4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spc="-4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spc="-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4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spc="-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4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spc="-4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spc="-4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spc="-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4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spc="-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spc="-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patronymic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spc="-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2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"student"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isTradeunionMember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spc="-2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34111" y="2276872"/>
            <a:ext cx="4464496" cy="36724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36000" rIns="0">
            <a:noAutofit/>
          </a:bodyPr>
          <a:lstStyle/>
          <a:p>
            <a:pPr>
              <a:spcBef>
                <a:spcPts val="12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//инициализируем массив структур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 1900, 1, 1 };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Member </a:t>
            </a:r>
            <a:r>
              <a:rPr lang="en-US" sz="1600" u="sng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patronymic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"student"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isTradeunionMember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13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Ссылки 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251520" y="1052736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Ссылки чаще всего используют для передачи аргументов в функции, однако иногда их можно использовать в качестве синонимов для упрощения текста программы, например: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720" y="2276873"/>
            <a:ext cx="4536504" cy="36724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36000" rIns="36000">
            <a:noAutofit/>
          </a:bodyPr>
          <a:lstStyle/>
          <a:p>
            <a:pPr>
              <a:spcBef>
                <a:spcPts val="12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//инициализируем массив структур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 1900, 1, 1 };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Member </a:t>
            </a:r>
            <a:r>
              <a:rPr lang="en-US" sz="1600" u="sng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u="sng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patronymic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"student"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isTradeunionMember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13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>
                <a:solidFill>
                  <a:schemeClr val="bg1">
                    <a:lumMod val="65000"/>
                  </a:schemeClr>
                </a:solidFill>
              </a:rPr>
              <a:t>Ссылки 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34111" y="2276872"/>
            <a:ext cx="4464496" cy="36724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36000" rIns="0">
            <a:noAutofit/>
          </a:bodyPr>
          <a:lstStyle/>
          <a:p>
            <a:pPr>
              <a:spcBef>
                <a:spcPts val="12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//инициализируем массив структур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 1900, 1, 1 };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Member </a:t>
            </a:r>
            <a:r>
              <a:rPr lang="en-US" sz="1600" u="sng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patronymic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"student"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isTradeunionMember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5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Текст 7"/>
          <p:cNvSpPr>
            <a:spLocks noGrp="1"/>
          </p:cNvSpPr>
          <p:nvPr>
            <p:ph idx="1"/>
          </p:nvPr>
        </p:nvSpPr>
        <p:spPr>
          <a:xfrm>
            <a:off x="539552" y="1124744"/>
            <a:ext cx="8208911" cy="4850940"/>
          </a:xfrm>
        </p:spPr>
        <p:txBody>
          <a:bodyPr>
            <a:noAutofit/>
          </a:bodyPr>
          <a:lstStyle/>
          <a:p>
            <a:pPr marL="12700" indent="-12700">
              <a:tabLst>
                <a:tab pos="2593975" algn="l"/>
              </a:tabLst>
            </a:pPr>
            <a:r>
              <a:rPr lang="ru-RU" dirty="0"/>
              <a:t>Данные в С++ могут представляться неименованными константами (литералами) и переменными (именованные константы можно рассматривать как частный случай переменных, значения которых нельзя изменять в ходе выполнения программы</a:t>
            </a:r>
            <a:r>
              <a:rPr lang="en-US" dirty="0"/>
              <a:t>).</a:t>
            </a:r>
            <a:endParaRPr lang="ru-RU" dirty="0"/>
          </a:p>
          <a:p>
            <a:pPr marL="12700" indent="-12700">
              <a:tabLst>
                <a:tab pos="2593975" algn="l"/>
              </a:tabLst>
            </a:pPr>
            <a:r>
              <a:rPr lang="ru-RU" dirty="0"/>
              <a:t>Литералы и переменные хранят свои значения в областях памяти. Это хранимое </a:t>
            </a:r>
            <a:r>
              <a:rPr lang="ru-RU" b="1" dirty="0"/>
              <a:t>значение данных называется </a:t>
            </a:r>
            <a:r>
              <a:rPr lang="en-US" b="1" dirty="0"/>
              <a:t>R-value </a:t>
            </a:r>
            <a:r>
              <a:rPr lang="en-US" dirty="0"/>
              <a:t>(</a:t>
            </a:r>
            <a:r>
              <a:rPr lang="ru-RU" dirty="0"/>
              <a:t>от </a:t>
            </a:r>
            <a:r>
              <a:rPr lang="en-US" dirty="0"/>
              <a:t>Read value – </a:t>
            </a:r>
            <a:r>
              <a:rPr lang="ru-RU" dirty="0"/>
              <a:t>значение которое можно прочитать)</a:t>
            </a:r>
            <a:r>
              <a:rPr lang="en-US" dirty="0"/>
              <a:t>.</a:t>
            </a:r>
            <a:endParaRPr lang="ru-RU" dirty="0"/>
          </a:p>
          <a:p>
            <a:pPr marL="12700" indent="-12700">
              <a:tabLst>
                <a:tab pos="2593975" algn="l"/>
              </a:tabLst>
            </a:pPr>
            <a:r>
              <a:rPr lang="ru-RU" dirty="0"/>
              <a:t>Переменные (в отличие от литералов) именуют область памяти, в которой хранится значение - </a:t>
            </a:r>
            <a:r>
              <a:rPr lang="en-US" dirty="0"/>
              <a:t>R-value</a:t>
            </a:r>
            <a:r>
              <a:rPr lang="ru-RU" dirty="0"/>
              <a:t>. Таким образом, имя переменной  предоставляет доступ к области памяти, где хранится значение. </a:t>
            </a:r>
          </a:p>
          <a:p>
            <a:pPr marL="12700" indent="-12700">
              <a:tabLst>
                <a:tab pos="2593975" algn="l"/>
              </a:tabLst>
            </a:pPr>
            <a:r>
              <a:rPr lang="ru-RU" b="1" dirty="0"/>
              <a:t>Значение адреса области памяти, где хранится значение переменной,  называется </a:t>
            </a:r>
            <a:r>
              <a:rPr lang="en-US" b="1" dirty="0"/>
              <a:t>L-value </a:t>
            </a:r>
            <a:r>
              <a:rPr lang="en-US" dirty="0"/>
              <a:t>(</a:t>
            </a:r>
            <a:r>
              <a:rPr lang="ru-RU" dirty="0"/>
              <a:t>от </a:t>
            </a:r>
            <a:r>
              <a:rPr lang="en-US" dirty="0"/>
              <a:t>Location value – </a:t>
            </a:r>
            <a:r>
              <a:rPr lang="ru-RU" dirty="0"/>
              <a:t>значение, определяющее местоположение).  </a:t>
            </a:r>
          </a:p>
          <a:p>
            <a:pPr marL="12700" indent="-12700">
              <a:tabLst>
                <a:tab pos="2593975" algn="l"/>
              </a:tabLst>
            </a:pPr>
            <a:r>
              <a:rPr lang="ru-RU" dirty="0"/>
              <a:t>Так как </a:t>
            </a:r>
            <a:r>
              <a:rPr lang="en-US" dirty="0"/>
              <a:t>L-value </a:t>
            </a:r>
            <a:r>
              <a:rPr lang="ru-RU" dirty="0"/>
              <a:t>определяет адрес, то с этого адреса можно значение как прочитать, так и записать.  </a:t>
            </a: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11560" y="116632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L-value </a:t>
            </a:r>
            <a:r>
              <a:rPr lang="ru-RU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и </a:t>
            </a:r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R-value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4628" y="2268856"/>
            <a:ext cx="4572000" cy="2748445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r>
              <a:rPr lang="ru-RU" sz="2000" dirty="0"/>
              <a:t>Пример </a:t>
            </a:r>
            <a:endParaRPr lang="ru-RU" sz="2400" dirty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4000" dirty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- 2;</a:t>
            </a: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68952" cy="1080120"/>
          </a:xfrm>
        </p:spPr>
        <p:txBody>
          <a:bodyPr/>
          <a:lstStyle/>
          <a:p>
            <a:pPr marL="457200" indent="-457200" eaLnBrk="1" hangingPunct="1">
              <a:tabLst>
                <a:tab pos="2593975" algn="l"/>
              </a:tabLst>
            </a:pPr>
            <a:r>
              <a:rPr lang="ru-RU" dirty="0"/>
              <a:t>Понятия </a:t>
            </a:r>
            <a:r>
              <a:rPr lang="en-US" dirty="0"/>
              <a:t>L-value </a:t>
            </a:r>
            <a:r>
              <a:rPr lang="ru-RU" dirty="0"/>
              <a:t>и </a:t>
            </a:r>
            <a:r>
              <a:rPr lang="en-US" dirty="0"/>
              <a:t>R-value </a:t>
            </a:r>
            <a:r>
              <a:rPr lang="ru-RU" dirty="0"/>
              <a:t>вводятся для того, чтобы точнее определить, какие значения могут быть операндами (аргументами) операций и какое значение получается в результате вычисления выражений.</a:t>
            </a:r>
            <a:endParaRPr lang="en-US" dirty="0"/>
          </a:p>
          <a:p>
            <a:pPr marL="457200" indent="-457200" eaLnBrk="1" hangingPunct="1">
              <a:tabLst>
                <a:tab pos="2593975" algn="l"/>
              </a:tabLst>
            </a:pPr>
            <a:endParaRPr lang="ru-RU" sz="100" dirty="0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12" name="Выноска 2 11"/>
          <p:cNvSpPr/>
          <p:nvPr/>
        </p:nvSpPr>
        <p:spPr>
          <a:xfrm>
            <a:off x="2656114" y="3018973"/>
            <a:ext cx="2002971" cy="508000"/>
          </a:xfrm>
          <a:prstGeom prst="borderCallout2">
            <a:avLst>
              <a:gd name="adj1" fmla="val 35893"/>
              <a:gd name="adj2" fmla="val 311"/>
              <a:gd name="adj3" fmla="val 41607"/>
              <a:gd name="adj4" fmla="val -28261"/>
              <a:gd name="adj5" fmla="val 168394"/>
              <a:gd name="adj6" fmla="val -68407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Выноска 2 15"/>
          <p:cNvSpPr/>
          <p:nvPr/>
        </p:nvSpPr>
        <p:spPr>
          <a:xfrm>
            <a:off x="2670628" y="5036452"/>
            <a:ext cx="2002971" cy="508000"/>
          </a:xfrm>
          <a:prstGeom prst="borderCallout2">
            <a:avLst>
              <a:gd name="adj1" fmla="val 50000"/>
              <a:gd name="adj2" fmla="val -362"/>
              <a:gd name="adj3" fmla="val 38750"/>
              <a:gd name="adj4" fmla="val -11596"/>
              <a:gd name="adj5" fmla="val -22677"/>
              <a:gd name="adj6" fmla="val -17842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Выноска 2 16"/>
          <p:cNvSpPr/>
          <p:nvPr/>
        </p:nvSpPr>
        <p:spPr>
          <a:xfrm>
            <a:off x="2670629" y="4412335"/>
            <a:ext cx="2002971" cy="508000"/>
          </a:xfrm>
          <a:prstGeom prst="borderCallout2">
            <a:avLst>
              <a:gd name="adj1" fmla="val 13750"/>
              <a:gd name="adj2" fmla="val -452"/>
              <a:gd name="adj3" fmla="val 15893"/>
              <a:gd name="adj4" fmla="val -43501"/>
              <a:gd name="adj5" fmla="val 56252"/>
              <a:gd name="adj6" fmla="val -72868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Выноска 2 17"/>
          <p:cNvSpPr/>
          <p:nvPr/>
        </p:nvSpPr>
        <p:spPr>
          <a:xfrm>
            <a:off x="2685143" y="5660570"/>
            <a:ext cx="2002971" cy="508000"/>
          </a:xfrm>
          <a:prstGeom prst="borderCallout2">
            <a:avLst>
              <a:gd name="adj1" fmla="val 44330"/>
              <a:gd name="adj2" fmla="val -373"/>
              <a:gd name="adj3" fmla="val 35893"/>
              <a:gd name="adj4" fmla="val -23189"/>
              <a:gd name="adj5" fmla="val -133213"/>
              <a:gd name="adj6" fmla="val -50291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Выноска 2 18"/>
          <p:cNvSpPr/>
          <p:nvPr/>
        </p:nvSpPr>
        <p:spPr>
          <a:xfrm>
            <a:off x="2670628" y="3643079"/>
            <a:ext cx="2002971" cy="508000"/>
          </a:xfrm>
          <a:prstGeom prst="borderCallout2">
            <a:avLst>
              <a:gd name="adj1" fmla="val 18750"/>
              <a:gd name="adj2" fmla="val 363"/>
              <a:gd name="adj3" fmla="val 21607"/>
              <a:gd name="adj4" fmla="val -15219"/>
              <a:gd name="adj5" fmla="val 55358"/>
              <a:gd name="adj6" fmla="val -38594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11560" y="116632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L-value </a:t>
            </a:r>
            <a:r>
              <a:rPr lang="ru-RU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и </a:t>
            </a:r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R-value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8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09584"/>
              </p:ext>
            </p:extLst>
          </p:nvPr>
        </p:nvGraphicFramePr>
        <p:xfrm>
          <a:off x="4789713" y="4953000"/>
          <a:ext cx="367211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389"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93">
                <a:tc>
                  <a:txBody>
                    <a:bodyPr/>
                    <a:lstStyle/>
                    <a:p>
                      <a:pPr algn="ctr"/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… 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endParaRPr lang="ru-RU" sz="20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…</a:t>
                      </a:r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…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Скругленный прямоугольник 13"/>
          <p:cNvSpPr/>
          <p:nvPr/>
        </p:nvSpPr>
        <p:spPr>
          <a:xfrm>
            <a:off x="5109035" y="3541486"/>
            <a:ext cx="2569027" cy="580571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prstClr val="black"/>
                </a:solidFill>
              </a:rPr>
              <a:t>АЛУ</a:t>
            </a:r>
          </a:p>
        </p:txBody>
      </p:sp>
      <p:sp>
        <p:nvSpPr>
          <p:cNvPr id="20" name="Овал 19"/>
          <p:cNvSpPr/>
          <p:nvPr/>
        </p:nvSpPr>
        <p:spPr>
          <a:xfrm>
            <a:off x="7482119" y="4959842"/>
            <a:ext cx="391885" cy="37737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4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5580112" y="4473116"/>
            <a:ext cx="2088232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6200000" flipH="1">
            <a:off x="5456741" y="5460584"/>
            <a:ext cx="246744" cy="1"/>
          </a:xfrm>
          <a:prstGeom prst="line">
            <a:avLst/>
          </a:prstGeom>
          <a:ln w="25400"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5461" y="5913276"/>
            <a:ext cx="126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L-value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288" y="5265204"/>
            <a:ext cx="126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R-value</a:t>
            </a:r>
            <a:endParaRPr lang="ru-RU" sz="2000" dirty="0">
              <a:solidFill>
                <a:prstClr val="black"/>
              </a:solidFill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V="1">
            <a:off x="7668344" y="4473116"/>
            <a:ext cx="0" cy="468052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5580112" y="4473116"/>
            <a:ext cx="0" cy="468052"/>
          </a:xfrm>
          <a:prstGeom prst="line">
            <a:avLst/>
          </a:prstGeom>
          <a:ln w="25400" cap="rnd"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9" name="TextBox 46088"/>
          <p:cNvSpPr txBox="1"/>
          <p:nvPr/>
        </p:nvSpPr>
        <p:spPr>
          <a:xfrm>
            <a:off x="5365102" y="4982666"/>
            <a:ext cx="431034" cy="3171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</a:rPr>
              <a:t>4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611560" y="116632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L-value </a:t>
            </a:r>
            <a:r>
              <a:rPr lang="ru-RU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и </a:t>
            </a:r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R-value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Управление памятью</a:t>
            </a:r>
            <a:endParaRPr lang="en-US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23528" y="1196752"/>
            <a:ext cx="8568952" cy="10801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tabLst>
                <a:tab pos="2593975" algn="l"/>
              </a:tabLst>
            </a:pPr>
            <a:r>
              <a:rPr lang="ru-RU" dirty="0"/>
              <a:t>Понятия </a:t>
            </a:r>
            <a:r>
              <a:rPr lang="en-US" dirty="0"/>
              <a:t>L-value </a:t>
            </a:r>
            <a:r>
              <a:rPr lang="ru-RU" dirty="0"/>
              <a:t>и </a:t>
            </a:r>
            <a:r>
              <a:rPr lang="en-US" dirty="0"/>
              <a:t>R-value </a:t>
            </a:r>
            <a:r>
              <a:rPr lang="ru-RU" dirty="0"/>
              <a:t>вводятся для того, чтобы точнее определить, какие значения могут быть операндами (аргументами) операций и какое значение получается в результате вычисления выражений.</a:t>
            </a:r>
            <a:endParaRPr lang="en-US" dirty="0"/>
          </a:p>
          <a:p>
            <a:pPr marL="457200" indent="-457200">
              <a:tabLst>
                <a:tab pos="2593975" algn="l"/>
              </a:tabLst>
            </a:pPr>
            <a:endParaRPr lang="ru-RU" sz="1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84628" y="2268856"/>
            <a:ext cx="4572000" cy="2748445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r>
              <a:rPr lang="ru-RU" sz="2000" dirty="0"/>
              <a:t>Пример </a:t>
            </a:r>
            <a:endParaRPr lang="ru-RU" sz="2400" dirty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4000" dirty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- 2;</a:t>
            </a:r>
          </a:p>
        </p:txBody>
      </p:sp>
      <p:sp>
        <p:nvSpPr>
          <p:cNvPr id="32" name="Выноска 2 31"/>
          <p:cNvSpPr/>
          <p:nvPr/>
        </p:nvSpPr>
        <p:spPr>
          <a:xfrm>
            <a:off x="2656114" y="3018973"/>
            <a:ext cx="2002971" cy="508000"/>
          </a:xfrm>
          <a:prstGeom prst="borderCallout2">
            <a:avLst>
              <a:gd name="adj1" fmla="val 35893"/>
              <a:gd name="adj2" fmla="val 311"/>
              <a:gd name="adj3" fmla="val 41607"/>
              <a:gd name="adj4" fmla="val -28261"/>
              <a:gd name="adj5" fmla="val 168394"/>
              <a:gd name="adj6" fmla="val -68407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Выноска 2 32"/>
          <p:cNvSpPr/>
          <p:nvPr/>
        </p:nvSpPr>
        <p:spPr>
          <a:xfrm>
            <a:off x="2670628" y="5036452"/>
            <a:ext cx="2002971" cy="508000"/>
          </a:xfrm>
          <a:prstGeom prst="borderCallout2">
            <a:avLst>
              <a:gd name="adj1" fmla="val 50000"/>
              <a:gd name="adj2" fmla="val -362"/>
              <a:gd name="adj3" fmla="val 38750"/>
              <a:gd name="adj4" fmla="val -11596"/>
              <a:gd name="adj5" fmla="val -22677"/>
              <a:gd name="adj6" fmla="val -17842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Выноска 2 33"/>
          <p:cNvSpPr/>
          <p:nvPr/>
        </p:nvSpPr>
        <p:spPr>
          <a:xfrm>
            <a:off x="2670629" y="4412335"/>
            <a:ext cx="2002971" cy="508000"/>
          </a:xfrm>
          <a:prstGeom prst="borderCallout2">
            <a:avLst>
              <a:gd name="adj1" fmla="val 13750"/>
              <a:gd name="adj2" fmla="val -452"/>
              <a:gd name="adj3" fmla="val 15893"/>
              <a:gd name="adj4" fmla="val -43501"/>
              <a:gd name="adj5" fmla="val 56252"/>
              <a:gd name="adj6" fmla="val -72868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Выноска 2 34"/>
          <p:cNvSpPr/>
          <p:nvPr/>
        </p:nvSpPr>
        <p:spPr>
          <a:xfrm>
            <a:off x="2685143" y="5660570"/>
            <a:ext cx="2002971" cy="508000"/>
          </a:xfrm>
          <a:prstGeom prst="borderCallout2">
            <a:avLst>
              <a:gd name="adj1" fmla="val 44330"/>
              <a:gd name="adj2" fmla="val -373"/>
              <a:gd name="adj3" fmla="val 35893"/>
              <a:gd name="adj4" fmla="val -23189"/>
              <a:gd name="adj5" fmla="val -133213"/>
              <a:gd name="adj6" fmla="val -50291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Выноска 2 35"/>
          <p:cNvSpPr/>
          <p:nvPr/>
        </p:nvSpPr>
        <p:spPr>
          <a:xfrm>
            <a:off x="2670628" y="3643079"/>
            <a:ext cx="2002971" cy="508000"/>
          </a:xfrm>
          <a:prstGeom prst="borderCallout2">
            <a:avLst>
              <a:gd name="adj1" fmla="val 18750"/>
              <a:gd name="adj2" fmla="val 363"/>
              <a:gd name="adj3" fmla="val 21607"/>
              <a:gd name="adj4" fmla="val -15219"/>
              <a:gd name="adj5" fmla="val 55358"/>
              <a:gd name="adj6" fmla="val -38594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/>
      <p:bldP spid="26" grpId="0"/>
      <p:bldP spid="46089" grpId="0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20100</TotalTime>
  <Words>5142</Words>
  <Application>Microsoft Office PowerPoint</Application>
  <PresentationFormat>Экран (4:3)</PresentationFormat>
  <Paragraphs>1134</Paragraphs>
  <Slides>37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Wingdings</vt:lpstr>
      <vt:lpstr>Ретро</vt:lpstr>
      <vt:lpstr>1_Ретро</vt:lpstr>
      <vt:lpstr>Указатели</vt:lpstr>
      <vt:lpstr>Указатели</vt:lpstr>
      <vt:lpstr>Ссылки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Указатели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памятью</dc:title>
  <dc:creator>.</dc:creator>
  <cp:lastModifiedBy>Ion</cp:lastModifiedBy>
  <cp:revision>1039</cp:revision>
  <dcterms:created xsi:type="dcterms:W3CDTF">2017-05-18T18:58:30Z</dcterms:created>
  <dcterms:modified xsi:type="dcterms:W3CDTF">2021-11-29T16:03:16Z</dcterms:modified>
</cp:coreProperties>
</file>