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286" r:id="rId2"/>
    <p:sldId id="311" r:id="rId3"/>
    <p:sldId id="342" r:id="rId4"/>
    <p:sldId id="344" r:id="rId5"/>
    <p:sldId id="345" r:id="rId6"/>
    <p:sldId id="346" r:id="rId7"/>
    <p:sldId id="347" r:id="rId8"/>
    <p:sldId id="349" r:id="rId9"/>
    <p:sldId id="350" r:id="rId10"/>
    <p:sldId id="493" r:id="rId11"/>
    <p:sldId id="351" r:id="rId12"/>
    <p:sldId id="352" r:id="rId13"/>
    <p:sldId id="353" r:id="rId14"/>
    <p:sldId id="341" r:id="rId15"/>
    <p:sldId id="354" r:id="rId16"/>
    <p:sldId id="355" r:id="rId17"/>
    <p:sldId id="356" r:id="rId18"/>
    <p:sldId id="484" r:id="rId19"/>
    <p:sldId id="358" r:id="rId20"/>
    <p:sldId id="491" r:id="rId21"/>
    <p:sldId id="492" r:id="rId22"/>
    <p:sldId id="359" r:id="rId23"/>
    <p:sldId id="48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Функции" id="{F1FB65C7-2CA8-4311-B8F9-C16E1E023C7C}">
          <p14:sldIdLst>
            <p14:sldId id="286"/>
            <p14:sldId id="311"/>
            <p14:sldId id="342"/>
            <p14:sldId id="344"/>
            <p14:sldId id="345"/>
            <p14:sldId id="346"/>
            <p14:sldId id="347"/>
            <p14:sldId id="349"/>
            <p14:sldId id="350"/>
            <p14:sldId id="493"/>
            <p14:sldId id="351"/>
            <p14:sldId id="352"/>
            <p14:sldId id="353"/>
            <p14:sldId id="341"/>
            <p14:sldId id="354"/>
            <p14:sldId id="355"/>
            <p14:sldId id="356"/>
            <p14:sldId id="484"/>
            <p14:sldId id="358"/>
            <p14:sldId id="491"/>
            <p14:sldId id="492"/>
            <p14:sldId id="359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80"/>
    <a:srgbClr val="6F008A"/>
    <a:srgbClr val="008000"/>
    <a:srgbClr val="880000"/>
    <a:srgbClr val="F3FBFE"/>
    <a:srgbClr val="D2B900"/>
    <a:srgbClr val="00A42F"/>
    <a:srgbClr val="B48900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0" autoAdjust="0"/>
    <p:restoredTop sz="76063" autoAdjust="0"/>
  </p:normalViewPr>
  <p:slideViewPr>
    <p:cSldViewPr>
      <p:cViewPr varScale="1">
        <p:scale>
          <a:sx n="87" d="100"/>
          <a:sy n="87" d="100"/>
        </p:scale>
        <p:origin x="18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Чем дальше от начала курса</a:t>
            </a:r>
            <a:r>
              <a:rPr lang="ru-RU" baseline="0" dirty="0"/>
              <a:t>, тем сложнее и крупнее становятся разрабатываемые вами программы.</a:t>
            </a:r>
          </a:p>
          <a:p>
            <a:r>
              <a:rPr lang="ru-RU" baseline="0" dirty="0"/>
              <a:t>Сегодня лекция будет посвящена универсальному методу борьбы со сложностью.</a:t>
            </a:r>
            <a:br>
              <a:rPr lang="ru-RU" baseline="0" dirty="0"/>
            </a:br>
            <a:r>
              <a:rPr lang="ru-RU" baseline="0" dirty="0"/>
              <a:t>Этот метод в том или ином виде применяется в любой человеческой деятельности.</a:t>
            </a:r>
          </a:p>
          <a:p>
            <a:r>
              <a:rPr lang="ru-RU" baseline="0" dirty="0"/>
              <a:t>Это метод "разделяй и властвуй".</a:t>
            </a:r>
          </a:p>
          <a:p>
            <a:r>
              <a:rPr lang="ru-RU" baseline="0" dirty="0"/>
              <a:t>Сегодня мы рассмотрим, как делить программы на части так, чтобы каждую из них можно было разрабатывать отдельно. А значит, при разработке каждой части можно не держать в голове множество деталей реализации других составных частей. Итак тема "Функции".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использовании функций:</a:t>
            </a:r>
            <a:endParaRPr lang="en-US" dirty="0"/>
          </a:p>
          <a:p>
            <a:pPr marL="228600" indent="-228600">
              <a:buAutoNum type="arabicParenR"/>
            </a:pPr>
            <a:r>
              <a:rPr lang="ru-RU" dirty="0"/>
              <a:t>каждая из функций короткая</a:t>
            </a:r>
            <a:r>
              <a:rPr lang="ru-RU" baseline="0" dirty="0"/>
              <a:t> – несколько строк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при написании функций не надо держать в голове основную задачу</a:t>
            </a:r>
            <a:r>
              <a:rPr lang="en-US" baseline="0" dirty="0"/>
              <a:t>,</a:t>
            </a:r>
            <a:r>
              <a:rPr lang="ru-RU" baseline="0" dirty="0"/>
              <a:t> под которую пишется программа</a:t>
            </a:r>
            <a:r>
              <a:rPr lang="en-US" baseline="0" dirty="0"/>
              <a:t>.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связь с вызывающей функцией жёстко описана через список аргументов, для вызова функции не требуется знать</a:t>
            </a:r>
            <a:r>
              <a:rPr lang="en-US" baseline="0" dirty="0"/>
              <a:t>,</a:t>
            </a:r>
            <a:r>
              <a:rPr lang="ru-RU" baseline="0" dirty="0"/>
              <a:t> как она работает, нужно знать только её имя и набор параметров.</a:t>
            </a:r>
          </a:p>
          <a:p>
            <a:pPr marL="228600" indent="-228600">
              <a:buAutoNum type="arabicParenR"/>
            </a:pPr>
            <a:r>
              <a:rPr lang="ru-RU" baseline="0" dirty="0"/>
              <a:t>полученная программа делает то же самое, но написать и отладить её легче и</a:t>
            </a:r>
            <a:r>
              <a:rPr lang="en-US" baseline="0" dirty="0"/>
              <a:t> </a:t>
            </a:r>
            <a:r>
              <a:rPr lang="ru-RU" baseline="0" dirty="0"/>
              <a:t>быстрее</a:t>
            </a:r>
            <a:r>
              <a:rPr lang="en-US" baseline="0" dirty="0"/>
              <a:t>,</a:t>
            </a:r>
            <a:r>
              <a:rPr lang="ru-RU" baseline="0" dirty="0"/>
              <a:t> чем программу без функций</a:t>
            </a:r>
            <a:endParaRPr lang="en-US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каждая функция ничего не знает о том, кто и откуда её вызывает, а значит её можно использовать для аналогичных задач повторно, это помогает избежать дублирования кода</a:t>
            </a:r>
            <a:r>
              <a:rPr lang="en-US" baseline="0" dirty="0"/>
              <a:t>.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функции можно копировать без изменений из одной лабораторной работы в другую (или создавать </a:t>
            </a:r>
            <a:r>
              <a:rPr lang="ru-RU" b="1" baseline="0" dirty="0"/>
              <a:t>библиотеки функций </a:t>
            </a:r>
            <a:r>
              <a:rPr lang="ru-RU" baseline="0" dirty="0"/>
              <a:t>и вызывать оттуда)</a:t>
            </a:r>
            <a:r>
              <a:rPr lang="en-US" baseline="0" dirty="0"/>
              <a:t>.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main </a:t>
            </a:r>
            <a:r>
              <a:rPr lang="ru-RU" dirty="0"/>
              <a:t>получился коротким – меньше экрана</a:t>
            </a:r>
          </a:p>
          <a:p>
            <a:pPr marL="228600" indent="-228600">
              <a:buAutoNum type="arabicParenR"/>
            </a:pPr>
            <a:r>
              <a:rPr lang="ru-RU" baseline="0" dirty="0"/>
              <a:t>при написании </a:t>
            </a:r>
            <a:r>
              <a:rPr lang="en-US" baseline="0" dirty="0"/>
              <a:t>main </a:t>
            </a:r>
            <a:r>
              <a:rPr lang="ru-RU" baseline="0" dirty="0"/>
              <a:t>не требуется держать в голове детали реализации каждой из функций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78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Этот слайд объясняет терминологию,</a:t>
            </a:r>
            <a:r>
              <a:rPr lang="ru-RU" baseline="0" dirty="0"/>
              <a:t> используемую при обсуждении функций.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90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ru-RU" sz="1200" dirty="0"/>
              <a:t>Хорошо написанную функцию можно применять на протяжении нескольких лабораторных без изменений: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ru-RU" sz="1200" dirty="0"/>
              <a:t>если вынести такие функции в отдельный</a:t>
            </a:r>
            <a:r>
              <a:rPr lang="en-US" sz="1200" dirty="0"/>
              <a:t> </a:t>
            </a:r>
            <a:r>
              <a:rPr lang="ru-RU" sz="1200" dirty="0"/>
              <a:t>файл и включать в следующий проект с помощью директивы </a:t>
            </a:r>
            <a:r>
              <a:rPr lang="en-US" sz="1200" dirty="0"/>
              <a:t>#include.</a:t>
            </a:r>
            <a:endParaRPr lang="ru-RU" sz="1200" dirty="0"/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ru-RU" sz="1200" dirty="0"/>
              <a:t>Таким образом получаются библиотеки функций.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ru-RU" sz="1200" dirty="0"/>
              <a:t>Дополнительный плюс такого подхода: если при написании нового проекта вы находите ошибку в своей библиотеке и исправляете её, она автоматически начинает работать правильно во всех других проектах. Если же такой библиотеки функций нет, то ошибку придётся вручную исправлять во всех других проектах с похожим кодом.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ru-RU" dirty="0"/>
          </a:p>
          <a:p>
            <a:pPr marL="228600" indent="-228600">
              <a:buAutoNum type="arabicParenR"/>
            </a:pPr>
            <a:r>
              <a:rPr lang="ru-RU" dirty="0"/>
              <a:t>Избегание дублирования кода и структурирование программы –</a:t>
            </a:r>
            <a:br>
              <a:rPr lang="ru-RU" dirty="0"/>
            </a:br>
            <a:r>
              <a:rPr lang="ru-RU" dirty="0"/>
              <a:t>это всё базовые принципы структурного программирования .</a:t>
            </a:r>
          </a:p>
          <a:p>
            <a:pPr marL="228600" indent="-228600">
              <a:buAutoNum type="arabicParenR"/>
            </a:pPr>
            <a:r>
              <a:rPr lang="ru-RU" dirty="0"/>
              <a:t>Но это только</a:t>
            </a:r>
            <a:r>
              <a:rPr lang="ru-RU" baseline="0" dirty="0"/>
              <a:t> </a:t>
            </a:r>
            <a:r>
              <a:rPr lang="ru-RU" dirty="0"/>
              <a:t>плюсы, а каковы минусы?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043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Правильный критерий выделения</a:t>
            </a:r>
            <a:r>
              <a:rPr lang="ru-RU" baseline="0" dirty="0"/>
              <a:t> функций</a:t>
            </a:r>
            <a:r>
              <a:rPr lang="ru-RU" dirty="0"/>
              <a:t>:</a:t>
            </a:r>
          </a:p>
          <a:p>
            <a:pPr marL="228600" indent="-228600">
              <a:buAutoNum type="arabicParenR"/>
            </a:pPr>
            <a:r>
              <a:rPr lang="ru-RU" dirty="0"/>
              <a:t>функция</a:t>
            </a:r>
            <a:r>
              <a:rPr lang="ru-RU" baseline="0" dirty="0"/>
              <a:t> должна выполнять конкретную и при</a:t>
            </a:r>
            <a:r>
              <a:rPr lang="en-US" baseline="0" dirty="0"/>
              <a:t> </a:t>
            </a:r>
            <a:r>
              <a:rPr lang="ru-RU" baseline="0" dirty="0"/>
              <a:t>том единственную задачу.</a:t>
            </a:r>
            <a:br>
              <a:rPr lang="ru-RU" baseline="0" dirty="0"/>
            </a:br>
            <a:r>
              <a:rPr lang="ru-RU" baseline="0" dirty="0"/>
              <a:t>Это позволит потом применять её повторно.</a:t>
            </a:r>
          </a:p>
          <a:p>
            <a:pPr marL="228600" indent="-228600">
              <a:buAutoNum type="arabicParenR"/>
            </a:pPr>
            <a:r>
              <a:rPr lang="ru-RU" dirty="0"/>
              <a:t>функции</a:t>
            </a:r>
            <a:r>
              <a:rPr lang="ru-RU" baseline="0" dirty="0"/>
              <a:t> должны быть достаточно короткими и универсальными (большие блоки сложнее внедрять в другие программы).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Пример выделения функций: ввод матрицы</a:t>
            </a:r>
            <a:r>
              <a:rPr lang="ru-RU" baseline="0" dirty="0"/>
              <a:t> по желанию пользователя (с клавиатуры, случайными числами (каждый запуск - разные числа), фиксированным образом (каждый запуск генерируются случайные, но те же самые числа)).</a:t>
            </a:r>
          </a:p>
          <a:p>
            <a:pPr marL="0" indent="0">
              <a:buNone/>
            </a:pPr>
            <a:r>
              <a:rPr lang="ru-RU" baseline="0" dirty="0"/>
              <a:t>Каждый из способов ввода оформляется отдельной функцией. </a:t>
            </a:r>
          </a:p>
          <a:p>
            <a:pPr marL="0" indent="0">
              <a:buNone/>
            </a:pPr>
            <a:r>
              <a:rPr lang="ru-RU" baseline="0" dirty="0"/>
              <a:t>Далее описывается функция, которая будет спрашивать у пользователя, какой способ ему нужен и вызывать выбранную функцию. Затем вызовет отдельную функцию вывода на экран проинициализированной матрицы, чтобы было видно какие значения были записаны в матрицу.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 этом вызов напрямую отдельных функций инициализации матрицы конкретным способом будет очень удобен при отладке программы. Как и отдельная функция вывода матрицы на экран.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118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584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Прототип функции полностью совпадает с заголовком функции, но заканчивается точкой с запятой.</a:t>
            </a:r>
          </a:p>
          <a:p>
            <a:pPr marL="228600" indent="-228600">
              <a:buAutoNum type="arabicParenR"/>
            </a:pPr>
            <a:r>
              <a:rPr lang="ru-RU" dirty="0"/>
              <a:t>Если тело функций, расположено до момента её использования</a:t>
            </a:r>
            <a:r>
              <a:rPr lang="en-US" dirty="0"/>
              <a:t>, </a:t>
            </a:r>
            <a:r>
              <a:rPr lang="ru-RU" dirty="0"/>
              <a:t>то прототипы</a:t>
            </a:r>
            <a:r>
              <a:rPr lang="ru-RU" baseline="0" dirty="0"/>
              <a:t> не обязательны – компилятор уже знает, какие параметры у функции.</a:t>
            </a:r>
          </a:p>
          <a:p>
            <a:pPr marL="228600" indent="-228600">
              <a:buAutoNum type="arabicParenR"/>
            </a:pPr>
            <a:r>
              <a:rPr lang="ru-RU" baseline="0" dirty="0"/>
              <a:t>Если тело функций расположено после её использования или в другом файле (библиотеке), то необходимо до первого вызова функции расположить её прототип.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63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230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Поскольку</a:t>
            </a:r>
            <a:r>
              <a:rPr lang="ru-RU" baseline="0" dirty="0"/>
              <a:t> функции часто вызываются из нескольких </a:t>
            </a:r>
            <a:r>
              <a:rPr lang="en-US" baseline="0" dirty="0"/>
              <a:t>.</a:t>
            </a:r>
            <a:r>
              <a:rPr lang="en-US" baseline="0" dirty="0" err="1"/>
              <a:t>cpp</a:t>
            </a:r>
            <a:r>
              <a:rPr lang="en-US" baseline="0" dirty="0"/>
              <a:t> </a:t>
            </a:r>
            <a:r>
              <a:rPr lang="ru-RU" baseline="0" dirty="0"/>
              <a:t>файлов, то чтобы не копировать прототипы функций многократно их обычно выносят в файлы заголовков (</a:t>
            </a:r>
            <a:r>
              <a:rPr lang="en-US" baseline="0" dirty="0"/>
              <a:t>.h), </a:t>
            </a:r>
            <a:r>
              <a:rPr lang="ru-RU" baseline="0" dirty="0"/>
              <a:t>а далее по необходимости включают внутри </a:t>
            </a:r>
            <a:r>
              <a:rPr lang="en-US" baseline="0" dirty="0"/>
              <a:t>.</a:t>
            </a:r>
            <a:r>
              <a:rPr lang="en-US" baseline="0" dirty="0" err="1"/>
              <a:t>cpp</a:t>
            </a:r>
            <a:r>
              <a:rPr lang="en-US" baseline="0" dirty="0"/>
              <a:t> </a:t>
            </a:r>
            <a:r>
              <a:rPr lang="ru-RU" baseline="0" dirty="0"/>
              <a:t>файлов с помощью директивы </a:t>
            </a:r>
            <a:r>
              <a:rPr lang="en-US" baseline="0" dirty="0"/>
              <a:t>#include.</a:t>
            </a:r>
            <a:endParaRPr lang="ru-RU" baseline="0" dirty="0"/>
          </a:p>
          <a:p>
            <a:r>
              <a:rPr lang="ru-RU" baseline="0" dirty="0"/>
              <a:t>Перед компиляцией программы препроцессор разбирает исходный текст программы и обрабатывает все директивы(и макросы). При этом текст файла встречающегося в директиве </a:t>
            </a:r>
            <a:r>
              <a:rPr lang="en-US" baseline="0" dirty="0"/>
              <a:t>#include </a:t>
            </a:r>
            <a:r>
              <a:rPr lang="ru-RU" baseline="0" dirty="0"/>
              <a:t>полностью вставляется внутрь исходного файла (до самой компиляцией).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78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Заголовочные файлы также могут включать другие файлы с помощью </a:t>
            </a:r>
            <a:r>
              <a:rPr lang="en-US" baseline="0" dirty="0"/>
              <a:t>#include</a:t>
            </a:r>
          </a:p>
          <a:p>
            <a:r>
              <a:rPr lang="ru-RU" baseline="0" dirty="0"/>
              <a:t>или другие директивы (</a:t>
            </a:r>
            <a:r>
              <a:rPr lang="en-US" baseline="0" dirty="0"/>
              <a:t>using namespace std)</a:t>
            </a:r>
          </a:p>
          <a:p>
            <a:r>
              <a:rPr lang="ru-RU" baseline="0" dirty="0"/>
              <a:t>объявления пользовательских типов, констант,</a:t>
            </a:r>
          </a:p>
          <a:p>
            <a:r>
              <a:rPr lang="ru-RU" baseline="0" dirty="0"/>
              <a:t>и, в общем то, любой другой код.</a:t>
            </a:r>
          </a:p>
          <a:p>
            <a:r>
              <a:rPr lang="ru-RU" baseline="0" dirty="0"/>
              <a:t>Единственное ограничение: если будут объявлены функции вместе с телом с одним и тем же объявлением, то линковщик не сможет их различить и сгенерирует ошибку.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499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include </a:t>
            </a:r>
            <a:r>
              <a:rPr lang="ru-RU" dirty="0"/>
              <a:t>может быть прописано просто</a:t>
            </a:r>
            <a:r>
              <a:rPr lang="ru-RU" baseline="0" dirty="0"/>
              <a:t> имя файла (тогда он ищется в том же каталоге что и текущий файл),</a:t>
            </a:r>
            <a:br>
              <a:rPr lang="ru-RU" baseline="0" dirty="0"/>
            </a:br>
            <a:r>
              <a:rPr lang="ru-RU" dirty="0"/>
              <a:t>относительный путь</a:t>
            </a:r>
            <a:r>
              <a:rPr lang="ru-RU" baseline="0" dirty="0"/>
              <a:t> к заголовочному файлу (путь относительно расположения текущего файла)</a:t>
            </a:r>
          </a:p>
          <a:p>
            <a:r>
              <a:rPr lang="ru-RU" baseline="0" dirty="0"/>
              <a:t>или полный путь включающий имя диска.</a:t>
            </a:r>
          </a:p>
          <a:p>
            <a:r>
              <a:rPr lang="ru-RU" baseline="0" dirty="0"/>
              <a:t>Именно так можно подключать без копирования файлы из предыдущих лабораторных работ.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78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Что не так с этим кодом?</a:t>
            </a:r>
          </a:p>
          <a:p>
            <a:pPr marL="0" indent="0">
              <a:buNone/>
            </a:pPr>
            <a:r>
              <a:rPr lang="ru-RU" dirty="0"/>
              <a:t>Ответ:</a:t>
            </a:r>
            <a:r>
              <a:rPr lang="ru-RU" baseline="0" dirty="0"/>
              <a:t> оба цикла делают одно и то же – это пустое дублирование кода которого нужно избегать согласно принципам структурного программирования =</a:t>
            </a:r>
            <a:r>
              <a:rPr lang="en-US" baseline="0" dirty="0"/>
              <a:t>&gt; </a:t>
            </a:r>
            <a:r>
              <a:rPr lang="ru-RU" baseline="0" dirty="0"/>
              <a:t>используем функции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ru-RU" dirty="0"/>
              <a:t>Примечание:</a:t>
            </a:r>
            <a:r>
              <a:rPr lang="ru-RU" baseline="0" dirty="0"/>
              <a:t> в </a:t>
            </a:r>
            <a:r>
              <a:rPr lang="en-US" baseline="0" dirty="0"/>
              <a:t>C++</a:t>
            </a:r>
            <a:r>
              <a:rPr lang="ru-RU" baseline="0" dirty="0"/>
              <a:t>11 появились безымянные лямбда-функции.</a:t>
            </a:r>
            <a:r>
              <a:rPr lang="en-US" baseline="0" dirty="0"/>
              <a:t> </a:t>
            </a:r>
            <a:r>
              <a:rPr lang="ru-RU" baseline="0" dirty="0"/>
              <a:t>Так что теперь функция не обязательно имеет имя.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009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076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Наряду</a:t>
            </a:r>
            <a:r>
              <a:rPr lang="ru-RU" baseline="0" dirty="0"/>
              <a:t> с объектными файлами (</a:t>
            </a:r>
            <a:r>
              <a:rPr lang="en-US" baseline="0" dirty="0"/>
              <a:t>.</a:t>
            </a:r>
            <a:r>
              <a:rPr lang="en-US" baseline="0" dirty="0" err="1"/>
              <a:t>obj</a:t>
            </a:r>
            <a:r>
              <a:rPr lang="en-US" baseline="0" dirty="0"/>
              <a:t>) </a:t>
            </a:r>
            <a:r>
              <a:rPr lang="ru-RU" baseline="0" dirty="0"/>
              <a:t>линковщику передаются </a:t>
            </a:r>
            <a:r>
              <a:rPr lang="en-US" baseline="0" dirty="0"/>
              <a:t>.lib </a:t>
            </a:r>
            <a:r>
              <a:rPr lang="ru-RU" baseline="0" dirty="0"/>
              <a:t>файлы, где описаны функции, расположенные в динамических библиотеках </a:t>
            </a:r>
            <a:r>
              <a:rPr lang="en-US" baseline="0" dirty="0"/>
              <a:t>.</a:t>
            </a:r>
            <a:r>
              <a:rPr lang="en-US" baseline="0" dirty="0" err="1"/>
              <a:t>dll</a:t>
            </a:r>
            <a:r>
              <a:rPr lang="en-US" baseline="0" dirty="0"/>
              <a:t>. </a:t>
            </a:r>
            <a:r>
              <a:rPr lang="ru-RU" baseline="0" dirty="0"/>
              <a:t>Линковщик объединяет разные объектные файлы, совмещая вызовы функций с их реализациями, добавляет информацию для вызова функций из библиотек и формирует исполняемый файл.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92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Ранее рекомендовалось при</a:t>
            </a:r>
            <a:r>
              <a:rPr lang="ru-RU" baseline="0" dirty="0"/>
              <a:t> написании программы дробить алгоритм на отдельные блоки.</a:t>
            </a:r>
          </a:p>
          <a:p>
            <a:r>
              <a:rPr lang="ru-RU" baseline="0" dirty="0"/>
              <a:t>Для этого удобно было представлять алгоритм в виде блок схемы.</a:t>
            </a:r>
          </a:p>
          <a:p>
            <a:r>
              <a:rPr lang="ru-RU" dirty="0"/>
              <a:t>Отдельные блоки на этой схеме и есть кандидаты в оформление в виде отдельных функций.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4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Прописываем алгоритм решения задачи в виде комментариев, затем прописываем под</a:t>
            </a:r>
            <a:r>
              <a:rPr lang="ru-RU" baseline="0" dirty="0"/>
              <a:t> каждым из них код, реализующий этот этап. В данном случае этот код будет вынесен в отдельные функции.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72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</a:t>
            </a:r>
            <a:r>
              <a:rPr lang="ru-RU" baseline="0" dirty="0"/>
              <a:t> выполнение этой программы в режиме отладчика: в каком порядке будут выполняться инструкции.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20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входе в функцию процессор сохраняет в стеке (там же, где хранятся локальные переменные)</a:t>
            </a:r>
          </a:p>
          <a:p>
            <a:r>
              <a:rPr lang="ru-RU" dirty="0"/>
              <a:t>адрес возврата, с которого выполнение</a:t>
            </a:r>
            <a:r>
              <a:rPr lang="ru-RU" baseline="0" dirty="0"/>
              <a:t> программы продолжится после завершения функции.</a:t>
            </a:r>
          </a:p>
          <a:p>
            <a:r>
              <a:rPr lang="ru-RU" baseline="0" dirty="0"/>
              <a:t>Обычно в режиме отладчика компилятор подсвечивает текущую выполняемую строку в виде жёлтой стрелочки, а строку с которой выполнение продолжится после завершения функции – каким либо другим значком(зависит от </a:t>
            </a:r>
            <a:r>
              <a:rPr lang="en-US" baseline="0" dirty="0"/>
              <a:t>IDE).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13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5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Имена переменных в функции </a:t>
            </a:r>
            <a:r>
              <a:rPr lang="en-US" dirty="0"/>
              <a:t>main </a:t>
            </a:r>
            <a:r>
              <a:rPr lang="ru-RU" dirty="0"/>
              <a:t>специально выбраны похожими,</a:t>
            </a:r>
            <a:r>
              <a:rPr lang="ru-RU" baseline="0" dirty="0"/>
              <a:t> но отличающимися от переменных в объявлении функции </a:t>
            </a:r>
            <a:r>
              <a:rPr lang="en-US" baseline="0" dirty="0"/>
              <a:t>DoMagic – </a:t>
            </a:r>
            <a:r>
              <a:rPr lang="ru-RU" baseline="0" dirty="0"/>
              <a:t>это будут разные переменные (</a:t>
            </a:r>
            <a:r>
              <a:rPr lang="en-US" baseline="0" dirty="0" err="1"/>
              <a:t>pdA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pdB</a:t>
            </a:r>
            <a:r>
              <a:rPr lang="en-US" baseline="0" dirty="0"/>
              <a:t> </a:t>
            </a:r>
            <a:r>
              <a:rPr lang="ru-RU" baseline="0" dirty="0"/>
              <a:t>в функции </a:t>
            </a:r>
            <a:r>
              <a:rPr lang="en-US" baseline="0" dirty="0"/>
              <a:t>DoMagic </a:t>
            </a:r>
            <a:r>
              <a:rPr lang="ru-RU" baseline="0" dirty="0"/>
              <a:t>будут проинициализированы указателями </a:t>
            </a:r>
            <a:r>
              <a:rPr lang="en-US" baseline="0" dirty="0" err="1"/>
              <a:t>pA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pB</a:t>
            </a:r>
            <a:r>
              <a:rPr lang="en-US" baseline="0" dirty="0"/>
              <a:t> </a:t>
            </a:r>
            <a:r>
              <a:rPr lang="ru-RU" baseline="0" dirty="0"/>
              <a:t>из функции </a:t>
            </a:r>
            <a:r>
              <a:rPr lang="en-US" baseline="0" dirty="0"/>
              <a:t>main)</a:t>
            </a:r>
            <a:r>
              <a:rPr lang="ru-RU" baseline="0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222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15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14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9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9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12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12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13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7" r:id="rId5"/>
    <p:sldLayoutId id="2147483668" r:id="rId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1926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60363" indent="-360363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1. Компьютеры и информация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Тема 1. Принципы работы компьютера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Тема 2. Информация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Тема 3. Представление данных в компьютере</a:t>
            </a:r>
          </a:p>
          <a:p>
            <a:pPr marL="360363" indent="-360363">
              <a:lnSpc>
                <a:spcPct val="107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2. Основы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endParaRPr lang="en-US" b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4. Языки 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5. Базовые элементы языка 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6. Концепция типа данных</a:t>
            </a:r>
            <a:endParaRPr lang="en-US" dirty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627063">
              <a:lnSpc>
                <a:spcPct val="107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3. Процедурное программирование</a:t>
            </a:r>
            <a:endParaRPr lang="en-US" sz="3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spcBef>
                <a:spcPts val="18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7. Введение в процедурное и	структурное программирование</a:t>
            </a:r>
            <a:endParaRPr lang="en-US" dirty="0">
              <a:solidFill>
                <a:prstClr val="white">
                  <a:lumMod val="65000"/>
                </a:prstClr>
              </a:solidFill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8. Управляющие инструкции</a:t>
            </a:r>
            <a:endParaRPr lang="en-US" dirty="0">
              <a:solidFill>
                <a:prstClr val="white">
                  <a:lumMod val="65000"/>
                </a:prstClr>
              </a:solidFill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9. Базовые структуры данных</a:t>
            </a:r>
            <a:endParaRPr lang="en-US" dirty="0">
              <a:solidFill>
                <a:prstClr val="white">
                  <a:lumMod val="65000"/>
                </a:prstClr>
              </a:solidFill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10. Управление памятью</a:t>
            </a:r>
          </a:p>
          <a:p>
            <a:pPr marL="627063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11. Функции </a:t>
            </a:r>
            <a:b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12. Асимптотическая оценка сложности алгоритмов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13. Рекурсия</a:t>
            </a: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</a:t>
            </a:r>
            <a:r>
              <a:rPr lang="ru-RU">
                <a:solidFill>
                  <a:prstClr val="white">
                    <a:lumMod val="75000"/>
                  </a:prstClr>
                </a:solidFill>
              </a:rPr>
              <a:t>Связанные динамические структуры данных</a:t>
            </a:r>
          </a:p>
          <a:p>
            <a:pPr marL="627063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/>
          <p:cNvSpPr/>
          <p:nvPr/>
        </p:nvSpPr>
        <p:spPr>
          <a:xfrm>
            <a:off x="5148064" y="2852936"/>
            <a:ext cx="3888432" cy="172819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double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pdB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51520" y="1916832"/>
            <a:ext cx="460851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19" name="Стрелка вправо 18"/>
          <p:cNvSpPr/>
          <p:nvPr/>
        </p:nvSpPr>
        <p:spPr>
          <a:xfrm>
            <a:off x="16226" y="3645024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4572000" y="3933056"/>
            <a:ext cx="648072" cy="432048"/>
            <a:chOff x="4572000" y="4077072"/>
            <a:chExt cx="864096" cy="576064"/>
          </a:xfrm>
        </p:grpSpPr>
        <p:cxnSp>
          <p:nvCxnSpPr>
            <p:cNvPr id="22" name="Прямая соединительная линия 21"/>
            <p:cNvCxnSpPr/>
            <p:nvPr/>
          </p:nvCxnSpPr>
          <p:spPr>
            <a:xfrm>
              <a:off x="5076056" y="4653136"/>
              <a:ext cx="360040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5052053" y="4077072"/>
              <a:ext cx="0" cy="576064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flipH="1" flipV="1">
              <a:off x="4572000" y="4077072"/>
              <a:ext cx="480053" cy="3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Группа 16"/>
          <p:cNvGrpSpPr/>
          <p:nvPr/>
        </p:nvGrpSpPr>
        <p:grpSpPr>
          <a:xfrm>
            <a:off x="4644008" y="2996952"/>
            <a:ext cx="576064" cy="648072"/>
            <a:chOff x="4572000" y="3212976"/>
            <a:chExt cx="864096" cy="720080"/>
          </a:xfrm>
        </p:grpSpPr>
        <p:cxnSp>
          <p:nvCxnSpPr>
            <p:cNvPr id="36" name="Прямая соединительная линия 35"/>
            <p:cNvCxnSpPr/>
            <p:nvPr/>
          </p:nvCxnSpPr>
          <p:spPr>
            <a:xfrm>
              <a:off x="4572000" y="3933056"/>
              <a:ext cx="432048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V="1">
              <a:off x="5004048" y="3212976"/>
              <a:ext cx="0" cy="72008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5004048" y="3212976"/>
              <a:ext cx="432048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Прямоугольник 27"/>
          <p:cNvSpPr/>
          <p:nvPr/>
        </p:nvSpPr>
        <p:spPr>
          <a:xfrm>
            <a:off x="5148064" y="1556792"/>
            <a:ext cx="3888432" cy="122413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3995936" y="1700808"/>
            <a:ext cx="1008112" cy="1656184"/>
            <a:chOff x="3851920" y="1772816"/>
            <a:chExt cx="1296144" cy="1584176"/>
          </a:xfrm>
        </p:grpSpPr>
        <p:cxnSp>
          <p:nvCxnSpPr>
            <p:cNvPr id="31" name="Прямая соединительная линия 30"/>
            <p:cNvCxnSpPr/>
            <p:nvPr/>
          </p:nvCxnSpPr>
          <p:spPr>
            <a:xfrm>
              <a:off x="3851920" y="3356992"/>
              <a:ext cx="288032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4139952" y="1772816"/>
              <a:ext cx="0" cy="1584176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>
              <a:off x="4139952" y="1772816"/>
              <a:ext cx="1008112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Группа 33"/>
          <p:cNvGrpSpPr/>
          <p:nvPr/>
        </p:nvGrpSpPr>
        <p:grpSpPr>
          <a:xfrm>
            <a:off x="3995936" y="2636912"/>
            <a:ext cx="1080120" cy="864096"/>
            <a:chOff x="3851920" y="2780928"/>
            <a:chExt cx="1584176" cy="720080"/>
          </a:xfrm>
        </p:grpSpPr>
        <p:cxnSp>
          <p:nvCxnSpPr>
            <p:cNvPr id="47" name="Прямая соединительная линия 46"/>
            <p:cNvCxnSpPr/>
            <p:nvPr/>
          </p:nvCxnSpPr>
          <p:spPr>
            <a:xfrm>
              <a:off x="4499992" y="2780928"/>
              <a:ext cx="936104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4499992" y="2780928"/>
              <a:ext cx="0" cy="72008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H="1">
              <a:off x="3851920" y="3501008"/>
              <a:ext cx="648072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916832"/>
            <a:ext cx="460851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32445" y="396163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148064" y="1556792"/>
            <a:ext cx="3888432" cy="122413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148064" y="2852936"/>
            <a:ext cx="3888432" cy="172819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double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pdB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48064" y="4653136"/>
            <a:ext cx="3888432" cy="144016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pdArr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3" name="Группа 62"/>
          <p:cNvGrpSpPr/>
          <p:nvPr/>
        </p:nvGrpSpPr>
        <p:grpSpPr>
          <a:xfrm>
            <a:off x="3131840" y="4221088"/>
            <a:ext cx="1944216" cy="1728192"/>
            <a:chOff x="3131840" y="4365104"/>
            <a:chExt cx="2232248" cy="1800200"/>
          </a:xfrm>
        </p:grpSpPr>
        <p:cxnSp>
          <p:nvCxnSpPr>
            <p:cNvPr id="25" name="Прямая соединительная линия 24"/>
            <p:cNvCxnSpPr/>
            <p:nvPr/>
          </p:nvCxnSpPr>
          <p:spPr>
            <a:xfrm>
              <a:off x="4139952" y="6165304"/>
              <a:ext cx="1224136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4139952" y="4365104"/>
              <a:ext cx="0" cy="180020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 flipH="1">
              <a:off x="3131840" y="4365104"/>
              <a:ext cx="1008112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Группа 61"/>
          <p:cNvGrpSpPr/>
          <p:nvPr/>
        </p:nvGrpSpPr>
        <p:grpSpPr>
          <a:xfrm>
            <a:off x="3203848" y="4005064"/>
            <a:ext cx="1872208" cy="792088"/>
            <a:chOff x="3131840" y="4221088"/>
            <a:chExt cx="2304256" cy="936104"/>
          </a:xfrm>
        </p:grpSpPr>
        <p:cxnSp>
          <p:nvCxnSpPr>
            <p:cNvPr id="39" name="Прямая соединительная линия 38"/>
            <p:cNvCxnSpPr/>
            <p:nvPr/>
          </p:nvCxnSpPr>
          <p:spPr>
            <a:xfrm>
              <a:off x="3131840" y="4221088"/>
              <a:ext cx="1368152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4499992" y="4221088"/>
              <a:ext cx="0" cy="936104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>
              <a:off x="4499992" y="5157192"/>
              <a:ext cx="936104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4572000" y="3933056"/>
            <a:ext cx="648072" cy="432048"/>
            <a:chOff x="4572000" y="4077072"/>
            <a:chExt cx="864096" cy="576064"/>
          </a:xfrm>
        </p:grpSpPr>
        <p:cxnSp>
          <p:nvCxnSpPr>
            <p:cNvPr id="37" name="Прямая соединительная линия 36"/>
            <p:cNvCxnSpPr/>
            <p:nvPr/>
          </p:nvCxnSpPr>
          <p:spPr>
            <a:xfrm>
              <a:off x="5076056" y="4653136"/>
              <a:ext cx="360040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V="1">
              <a:off x="5052053" y="4077072"/>
              <a:ext cx="0" cy="576064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 flipH="1" flipV="1">
              <a:off x="4572000" y="4077072"/>
              <a:ext cx="480053" cy="3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Группа 42"/>
          <p:cNvGrpSpPr/>
          <p:nvPr/>
        </p:nvGrpSpPr>
        <p:grpSpPr>
          <a:xfrm>
            <a:off x="4644008" y="2996952"/>
            <a:ext cx="576064" cy="648072"/>
            <a:chOff x="4572000" y="3212976"/>
            <a:chExt cx="864096" cy="720080"/>
          </a:xfrm>
        </p:grpSpPr>
        <p:cxnSp>
          <p:nvCxnSpPr>
            <p:cNvPr id="44" name="Прямая соединительная линия 43"/>
            <p:cNvCxnSpPr/>
            <p:nvPr/>
          </p:nvCxnSpPr>
          <p:spPr>
            <a:xfrm>
              <a:off x="4572000" y="3933056"/>
              <a:ext cx="432048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V="1">
              <a:off x="5004048" y="3212976"/>
              <a:ext cx="0" cy="72008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/>
            <p:nvPr/>
          </p:nvCxnSpPr>
          <p:spPr>
            <a:xfrm>
              <a:off x="5004048" y="3212976"/>
              <a:ext cx="432048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7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/>
          <p:cNvSpPr/>
          <p:nvPr/>
        </p:nvSpPr>
        <p:spPr>
          <a:xfrm>
            <a:off x="251520" y="1916832"/>
            <a:ext cx="460851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42" name="Стрелка вправо 41"/>
          <p:cNvSpPr/>
          <p:nvPr/>
        </p:nvSpPr>
        <p:spPr>
          <a:xfrm>
            <a:off x="4762" y="52292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1835696" y="5373216"/>
            <a:ext cx="360041" cy="720080"/>
            <a:chOff x="1835696" y="5157192"/>
            <a:chExt cx="360041" cy="936104"/>
          </a:xfrm>
        </p:grpSpPr>
        <p:cxnSp>
          <p:nvCxnSpPr>
            <p:cNvPr id="44" name="Прямая соединительная линия 43"/>
            <p:cNvCxnSpPr/>
            <p:nvPr/>
          </p:nvCxnSpPr>
          <p:spPr>
            <a:xfrm>
              <a:off x="1835696" y="5157192"/>
              <a:ext cx="360040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2195736" y="5157192"/>
              <a:ext cx="1" cy="936104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 9"/>
          <p:cNvSpPr/>
          <p:nvPr/>
        </p:nvSpPr>
        <p:spPr>
          <a:xfrm>
            <a:off x="1043608" y="5949280"/>
            <a:ext cx="2519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000" dirty="0">
                <a:solidFill>
                  <a:srgbClr val="C00000"/>
                </a:solidFill>
              </a:rPr>
              <a:t>возврат из </a:t>
            </a:r>
            <a:r>
              <a:rPr lang="en-US" altLang="ru-RU" sz="2000" dirty="0">
                <a:solidFill>
                  <a:srgbClr val="C00000"/>
                </a:solidFill>
              </a:rPr>
              <a:t>main</a:t>
            </a:r>
            <a:r>
              <a:rPr lang="ru-RU" altLang="ru-RU" sz="2000" dirty="0">
                <a:solidFill>
                  <a:srgbClr val="C00000"/>
                </a:solidFill>
              </a:rPr>
              <a:t> в ОС 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5148064" y="1556792"/>
            <a:ext cx="3888432" cy="122413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5148064" y="2852936"/>
            <a:ext cx="3888432" cy="172819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double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pdB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5148064" y="4653136"/>
            <a:ext cx="3888432" cy="144016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dArr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72" name="Группа 71"/>
          <p:cNvGrpSpPr/>
          <p:nvPr/>
        </p:nvGrpSpPr>
        <p:grpSpPr>
          <a:xfrm>
            <a:off x="3131840" y="4221088"/>
            <a:ext cx="1944216" cy="1728192"/>
            <a:chOff x="3131840" y="4365104"/>
            <a:chExt cx="2232248" cy="1800200"/>
          </a:xfrm>
        </p:grpSpPr>
        <p:cxnSp>
          <p:nvCxnSpPr>
            <p:cNvPr id="73" name="Прямая соединительная линия 72"/>
            <p:cNvCxnSpPr/>
            <p:nvPr/>
          </p:nvCxnSpPr>
          <p:spPr>
            <a:xfrm>
              <a:off x="4139952" y="6165304"/>
              <a:ext cx="1224136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/>
            <p:cNvCxnSpPr/>
            <p:nvPr/>
          </p:nvCxnSpPr>
          <p:spPr>
            <a:xfrm flipV="1">
              <a:off x="4139952" y="4365104"/>
              <a:ext cx="0" cy="180020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/>
            <p:nvPr/>
          </p:nvCxnSpPr>
          <p:spPr>
            <a:xfrm flipH="1">
              <a:off x="3131840" y="4365104"/>
              <a:ext cx="1008112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Группа 75"/>
          <p:cNvGrpSpPr/>
          <p:nvPr/>
        </p:nvGrpSpPr>
        <p:grpSpPr>
          <a:xfrm>
            <a:off x="3203848" y="4005064"/>
            <a:ext cx="1872208" cy="792088"/>
            <a:chOff x="3131840" y="4221088"/>
            <a:chExt cx="2304256" cy="936104"/>
          </a:xfrm>
        </p:grpSpPr>
        <p:cxnSp>
          <p:nvCxnSpPr>
            <p:cNvPr id="77" name="Прямая соединительная линия 76"/>
            <p:cNvCxnSpPr/>
            <p:nvPr/>
          </p:nvCxnSpPr>
          <p:spPr>
            <a:xfrm>
              <a:off x="3131840" y="4221088"/>
              <a:ext cx="1368152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>
              <a:off x="4499992" y="4221088"/>
              <a:ext cx="0" cy="936104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>
              <a:off x="4499992" y="5157192"/>
              <a:ext cx="936104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74"/>
          <p:cNvSpPr txBox="1">
            <a:spLocks noChangeArrowheads="1"/>
          </p:cNvSpPr>
          <p:nvPr/>
        </p:nvSpPr>
        <p:spPr bwMode="auto">
          <a:xfrm>
            <a:off x="2555776" y="5589240"/>
            <a:ext cx="2016224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+mn-lt"/>
                <a:cs typeface="Arial" panose="020B0604020202020204" pitchFamily="34" charset="0"/>
              </a:rPr>
              <a:t>Возвращается </a:t>
            </a:r>
          </a:p>
          <a:p>
            <a:pPr algn="ctr" eaLnBrk="1" hangingPunct="1"/>
            <a:r>
              <a:rPr lang="ru-RU" altLang="ru-RU" sz="2000" dirty="0">
                <a:latin typeface="+mn-lt"/>
                <a:cs typeface="Arial" panose="020B0604020202020204" pitchFamily="34" charset="0"/>
              </a:rPr>
              <a:t>значение 5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844824"/>
            <a:ext cx="5301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3);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3429000"/>
            <a:ext cx="47724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AddValues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32240" y="476672"/>
            <a:ext cx="2099617" cy="449263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</a:rPr>
              <a:t>аргументы</a:t>
            </a:r>
            <a:r>
              <a:rPr lang="ru-RU" dirty="0"/>
              <a:t> 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948264" y="5157192"/>
            <a:ext cx="2016224" cy="87052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</a:rPr>
              <a:t>формальные параметры</a:t>
            </a:r>
            <a:r>
              <a:rPr lang="ru-RU" sz="2400" dirty="0"/>
              <a:t> </a:t>
            </a:r>
          </a:p>
        </p:txBody>
      </p:sp>
      <p:sp>
        <p:nvSpPr>
          <p:cNvPr id="20" name="TextBox 56"/>
          <p:cNvSpPr txBox="1">
            <a:spLocks noChangeArrowheads="1"/>
          </p:cNvSpPr>
          <p:nvPr/>
        </p:nvSpPr>
        <p:spPr bwMode="auto">
          <a:xfrm>
            <a:off x="5220072" y="1700808"/>
            <a:ext cx="3744416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+mn-lt"/>
              </a:rPr>
              <a:t>Значения аргументов заменяют соответствующие параметры в определении функции</a:t>
            </a:r>
          </a:p>
        </p:txBody>
      </p:sp>
      <p:grpSp>
        <p:nvGrpSpPr>
          <p:cNvPr id="72" name="Группа 71"/>
          <p:cNvGrpSpPr/>
          <p:nvPr/>
        </p:nvGrpSpPr>
        <p:grpSpPr>
          <a:xfrm>
            <a:off x="3707904" y="692696"/>
            <a:ext cx="3024336" cy="1152128"/>
            <a:chOff x="3707904" y="692696"/>
            <a:chExt cx="3024336" cy="1152128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3707904" y="1844824"/>
              <a:ext cx="576064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3995936" y="692696"/>
              <a:ext cx="0" cy="1152128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1"/>
            </p:cNvCxnSpPr>
            <p:nvPr/>
          </p:nvCxnSpPr>
          <p:spPr>
            <a:xfrm flipH="1" flipV="1">
              <a:off x="3995936" y="692696"/>
              <a:ext cx="2736304" cy="8608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Группа 72"/>
          <p:cNvGrpSpPr/>
          <p:nvPr/>
        </p:nvGrpSpPr>
        <p:grpSpPr>
          <a:xfrm>
            <a:off x="5580112" y="4005064"/>
            <a:ext cx="1440160" cy="1587389"/>
            <a:chOff x="5580112" y="4005064"/>
            <a:chExt cx="1440160" cy="1587389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5580112" y="4005064"/>
              <a:ext cx="1440160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6300192" y="4005064"/>
              <a:ext cx="0" cy="1584176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1"/>
            </p:cNvCxnSpPr>
            <p:nvPr/>
          </p:nvCxnSpPr>
          <p:spPr>
            <a:xfrm flipH="1" flipV="1">
              <a:off x="6300192" y="5589240"/>
              <a:ext cx="648072" cy="321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Группа 73"/>
          <p:cNvGrpSpPr/>
          <p:nvPr/>
        </p:nvGrpSpPr>
        <p:grpSpPr>
          <a:xfrm>
            <a:off x="4283968" y="2276872"/>
            <a:ext cx="2736304" cy="1152128"/>
            <a:chOff x="4283968" y="2276872"/>
            <a:chExt cx="2736304" cy="1152128"/>
          </a:xfrm>
        </p:grpSpPr>
        <p:cxnSp>
          <p:nvCxnSpPr>
            <p:cNvPr id="15" name="Прямая со стрелкой 14"/>
            <p:cNvCxnSpPr/>
            <p:nvPr/>
          </p:nvCxnSpPr>
          <p:spPr>
            <a:xfrm>
              <a:off x="7020272" y="2708920"/>
              <a:ext cx="0" cy="720080"/>
            </a:xfrm>
            <a:prstGeom prst="straightConnector1">
              <a:avLst/>
            </a:prstGeom>
            <a:ln w="28575" cap="rnd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4283968" y="2276872"/>
              <a:ext cx="0" cy="432048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4283968" y="2708920"/>
              <a:ext cx="2736304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Группа 74"/>
          <p:cNvGrpSpPr/>
          <p:nvPr/>
        </p:nvGrpSpPr>
        <p:grpSpPr>
          <a:xfrm>
            <a:off x="3779912" y="2276872"/>
            <a:ext cx="2016224" cy="1152130"/>
            <a:chOff x="3779912" y="2276872"/>
            <a:chExt cx="2016224" cy="1152130"/>
          </a:xfrm>
        </p:grpSpPr>
        <p:cxnSp>
          <p:nvCxnSpPr>
            <p:cNvPr id="14" name="Прямая со стрелкой 13"/>
            <p:cNvCxnSpPr/>
            <p:nvPr/>
          </p:nvCxnSpPr>
          <p:spPr>
            <a:xfrm>
              <a:off x="5796136" y="2924944"/>
              <a:ext cx="0" cy="504058"/>
            </a:xfrm>
            <a:prstGeom prst="straightConnector1">
              <a:avLst/>
            </a:prstGeom>
            <a:ln w="28575" cap="rnd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3779912" y="2276872"/>
              <a:ext cx="0" cy="648072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3779912" y="2924944"/>
              <a:ext cx="2016224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Группа 75"/>
          <p:cNvGrpSpPr/>
          <p:nvPr/>
        </p:nvGrpSpPr>
        <p:grpSpPr>
          <a:xfrm>
            <a:off x="1331640" y="2348880"/>
            <a:ext cx="4104456" cy="3240360"/>
            <a:chOff x="1979712" y="2348880"/>
            <a:chExt cx="3456384" cy="3240360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4708436" y="4653136"/>
              <a:ext cx="727660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 flipV="1">
              <a:off x="1979712" y="2348880"/>
              <a:ext cx="0" cy="3240360"/>
            </a:xfrm>
            <a:prstGeom prst="straightConnector1">
              <a:avLst/>
            </a:prstGeom>
            <a:ln w="28575" cap="rnd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>
              <a:off x="5072266" y="4653136"/>
              <a:ext cx="0" cy="936104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 flipH="1">
              <a:off x="1979713" y="5589240"/>
              <a:ext cx="3092553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134076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Вызов функции: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75656" y="2996952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Объявление и реализация функции:</a:t>
            </a:r>
          </a:p>
        </p:txBody>
      </p:sp>
    </p:spTree>
    <p:extLst>
      <p:ext uri="{BB962C8B-B14F-4D97-AF65-F5344CB8AC3E}">
        <p14:creationId xmlns:p14="http://schemas.microsoft.com/office/powerpoint/2010/main" val="33596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/>
      <p:bldP spid="10" grpId="0" animBg="1"/>
      <p:bldP spid="19" grpId="0" animBg="1"/>
      <p:bldP spid="20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980728"/>
            <a:ext cx="8784976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b="1" u="sng" dirty="0"/>
              <a:t>Функция</a:t>
            </a:r>
            <a:r>
              <a:rPr lang="ru-RU" altLang="ru-RU" sz="2400" b="1" dirty="0"/>
              <a:t> –  </a:t>
            </a:r>
            <a:r>
              <a:rPr lang="ru-RU" altLang="ru-RU" sz="2400" dirty="0"/>
              <a:t>изолированный именованный блок кода, имеющий определенное назначение</a:t>
            </a:r>
            <a:endParaRPr lang="en-US" altLang="ru-RU" sz="24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ru-RU" altLang="ru-RU" sz="2400" dirty="0"/>
              <a:t>Преимущества при использовании функций: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dirty="0"/>
              <a:t>избегание дублирования кода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400" dirty="0"/>
              <a:t>в одном и том же проекте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400" dirty="0"/>
              <a:t>использование библиотек функций</a:t>
            </a:r>
            <a:endParaRPr lang="en-US" sz="2400" dirty="0"/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Symbol" panose="05050102010706020507" pitchFamily="18" charset="2"/>
              <a:buChar char="Þ"/>
            </a:pPr>
            <a:r>
              <a:rPr lang="ru-RU" sz="2400" dirty="0"/>
              <a:t>сокращение размера исполняемого файла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структурирование кода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sz="2400" dirty="0"/>
              <a:t>при написании более коротких функций нужно меньше деталей держать в голове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ru-RU" altLang="ru-RU" sz="2400" dirty="0"/>
              <a:t>=</a:t>
            </a:r>
            <a:r>
              <a:rPr lang="en-US" altLang="ru-RU" sz="2400" dirty="0"/>
              <a:t>&gt; </a:t>
            </a:r>
            <a:r>
              <a:rPr lang="ru-RU" altLang="ru-RU" sz="2400" dirty="0"/>
              <a:t>упрощение написания и отладки программы</a:t>
            </a:r>
            <a:br>
              <a:rPr lang="ru-RU" altLang="ru-RU" sz="2400" dirty="0"/>
            </a:br>
            <a:r>
              <a:rPr lang="ru-RU" altLang="ru-RU" sz="2400" dirty="0"/>
              <a:t>=</a:t>
            </a:r>
            <a:r>
              <a:rPr lang="en-US" altLang="ru-RU" sz="2400" dirty="0"/>
              <a:t>&gt; </a:t>
            </a:r>
            <a:r>
              <a:rPr lang="ru-RU" altLang="ru-RU" sz="2400" dirty="0"/>
              <a:t>ускорение написания и отладки программы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412776"/>
            <a:ext cx="8784976" cy="390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использование функций приводит к небольшому замедлению программы: передача данных между функциями, команды вызова функции и возврата из неё – всё это требует дополнительного времени и памяти</a:t>
            </a:r>
            <a:br>
              <a:rPr lang="ru-RU" altLang="ru-RU" sz="2400" dirty="0"/>
            </a:b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(потеря производительности программы 10%-20% окупается повышением производительности программиста на порядки: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программа без использования функций размером более 2000 строк становится неуправляемой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altLang="ru-RU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Неудачное выделение функций неопытными программистами приводит к усложнению и запутыванию программы</a:t>
            </a:r>
            <a:br>
              <a:rPr lang="ru-RU" altLang="ru-RU" sz="2400" dirty="0"/>
            </a:b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(проблема решается по мере набора опыта)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908720"/>
            <a:ext cx="501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Недостатки использования функций:</a:t>
            </a:r>
          </a:p>
        </p:txBody>
      </p:sp>
    </p:spTree>
    <p:extLst>
      <p:ext uri="{BB962C8B-B14F-4D97-AF65-F5344CB8AC3E}">
        <p14:creationId xmlns:p14="http://schemas.microsoft.com/office/powerpoint/2010/main" val="25971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9552" y="1484784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тип_результата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Имя_Функции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4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список_параметров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выражение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372200" y="2204864"/>
            <a:ext cx="2016224" cy="87052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</a:rPr>
              <a:t>тело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функции</a:t>
            </a:r>
            <a:endParaRPr lang="ru-RU" sz="24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539552" y="764704"/>
            <a:ext cx="3628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Структура функций</a:t>
            </a:r>
          </a:p>
        </p:txBody>
      </p:sp>
      <p:sp>
        <p:nvSpPr>
          <p:cNvPr id="9" name="Правая фигурная скобка 8"/>
          <p:cNvSpPr/>
          <p:nvPr/>
        </p:nvSpPr>
        <p:spPr>
          <a:xfrm rot="16200000">
            <a:off x="4337974" y="-2385646"/>
            <a:ext cx="324036" cy="7632848"/>
          </a:xfrm>
          <a:prstGeom prst="rightBrace">
            <a:avLst>
              <a:gd name="adj1" fmla="val 8333"/>
              <a:gd name="adj2" fmla="val 796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5796136" y="332656"/>
            <a:ext cx="2016224" cy="87052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</a:rPr>
              <a:t>заголовок</a:t>
            </a:r>
          </a:p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</a:rPr>
              <a:t>функции</a:t>
            </a:r>
            <a:endParaRPr lang="ru-RU" sz="2400" dirty="0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5868144" y="1916832"/>
            <a:ext cx="288032" cy="14401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3501008"/>
            <a:ext cx="9036496" cy="283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>
                <a:cs typeface="Arial" panose="020B0604020202020204" pitchFamily="34" charset="0"/>
              </a:rPr>
              <a:t>Область видимости параметров функции, объявленных в ее заголовке и переменных, объявленных в ее теле, ограничивается блоком тела функции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>
                <a:cs typeface="Arial" panose="020B0604020202020204" pitchFamily="34" charset="0"/>
              </a:rPr>
              <a:t>Переменные и параметры функции</a:t>
            </a:r>
            <a:r>
              <a:rPr lang="en-US" sz="2200" dirty="0">
                <a:cs typeface="Arial" panose="020B0604020202020204" pitchFamily="34" charset="0"/>
              </a:rPr>
              <a:t>, </a:t>
            </a:r>
            <a:r>
              <a:rPr lang="ru-RU" sz="2200" dirty="0">
                <a:cs typeface="Arial" panose="020B0604020202020204" pitchFamily="34" charset="0"/>
              </a:rPr>
              <a:t>уничтожаются после её завершения, а хранимые ими значения безвозвратно теряются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>
                <a:cs typeface="Arial" panose="020B0604020202020204" pitchFamily="34" charset="0"/>
              </a:rPr>
              <a:t>Если функция не возвращает значения, в качестве типа возврата указывается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sz="2200" dirty="0">
                <a:cs typeface="Arial" panose="020B0604020202020204" pitchFamily="34" charset="0"/>
              </a:rPr>
              <a:t>, а оператор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ru-RU" sz="2200" dirty="0">
                <a:cs typeface="Arial" panose="020B0604020202020204" pitchFamily="34" charset="0"/>
              </a:rPr>
              <a:t>не содержит выражения, значение которого должно быть возвращено в вызываемую функцию</a:t>
            </a:r>
            <a:endParaRPr lang="en-US" sz="2200" dirty="0">
              <a:cs typeface="Arial" panose="020B0604020202020204" pitchFamily="34" charset="0"/>
            </a:endParaRPr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1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36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38311" y="620688"/>
            <a:ext cx="86056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Простой пример: функции для ввода и вывода</a:t>
            </a:r>
            <a:br>
              <a:rPr lang="ru-RU" sz="3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одномерного массива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03848" y="1700808"/>
            <a:ext cx="2016224" cy="72008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</a:rPr>
              <a:t>прототипы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функций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08104" y="1484784"/>
            <a:ext cx="3528392" cy="23042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</a:rPr>
              <a:t>К моменту вызова функции компилятор должен иметь информацию о ней, чтобы скомпилировать правильно ее вызов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716016" y="3933056"/>
            <a:ext cx="4320480" cy="23042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</a:rPr>
              <a:t>Если тело функции расположено в библиотеке или в другом 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r>
              <a:rPr lang="en-US" sz="2400" dirty="0" err="1">
                <a:solidFill>
                  <a:schemeClr val="tx1"/>
                </a:solidFill>
              </a:rPr>
              <a:t>cpp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файле, то сообщить компилятору о параметрах функции можно с помощью прототипа функции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164" y="3068960"/>
            <a:ext cx="4524835" cy="318710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wrap="square" lIns="72000" tIns="36000" rIns="0" bIns="36000">
            <a:noAutofit/>
          </a:bodyPr>
          <a:lstStyle/>
          <a:p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644008" y="2420888"/>
            <a:ext cx="504056" cy="115212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4644008" y="2420888"/>
            <a:ext cx="504056" cy="79208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6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38311" y="620688"/>
            <a:ext cx="86056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Простой пример: функции для ввода и вывода</a:t>
            </a:r>
            <a:br>
              <a:rPr lang="ru-RU" sz="3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одномерного массива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644008" y="2132856"/>
            <a:ext cx="4394738" cy="41384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txBody>
          <a:bodyPr wrap="square" lIns="72000" tIns="36000" rIns="0" bIns="36000">
            <a:spAutoFit/>
          </a:bodyPr>
          <a:lstStyle/>
          <a:p>
            <a:pPr>
              <a:lnSpc>
                <a:spcPct val="90000"/>
              </a:lnSpc>
            </a:pP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"]: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7164" y="3068960"/>
            <a:ext cx="4524835" cy="318710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wrap="square" lIns="72000" tIns="36000" rIns="0" bIns="36000">
            <a:noAutofit/>
          </a:bodyPr>
          <a:lstStyle/>
          <a:p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868144" y="1268760"/>
            <a:ext cx="3168352" cy="7920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</a:rPr>
              <a:t>реализации функций в другом 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r>
              <a:rPr lang="en-US" sz="2400" dirty="0" err="1">
                <a:solidFill>
                  <a:schemeClr val="tx1"/>
                </a:solidFill>
              </a:rPr>
              <a:t>cpp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файле:</a:t>
            </a:r>
            <a:endParaRPr lang="ru-RU" sz="24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84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A892479-0C2A-4D38-86F8-5EA339017F5C}"/>
              </a:ext>
            </a:extLst>
          </p:cNvPr>
          <p:cNvSpPr/>
          <p:nvPr/>
        </p:nvSpPr>
        <p:spPr>
          <a:xfrm>
            <a:off x="402842" y="1770830"/>
            <a:ext cx="1296144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functions.h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2842" y="3356992"/>
            <a:ext cx="1080120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main.cpp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99992" y="3356992"/>
            <a:ext cx="1584176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functions.cpp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8311" y="620688"/>
            <a:ext cx="79115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Использование прототипов для вынесения</a:t>
            </a:r>
            <a:br>
              <a:rPr lang="ru-RU" sz="3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функций в отдельные файлы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3645024"/>
            <a:ext cx="3384376" cy="25202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functions.h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99992" y="3645024"/>
            <a:ext cx="4536504" cy="25202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functions.h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pPr>
              <a:spcBef>
                <a:spcPts val="1200"/>
              </a:spcBef>
            </a:pP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5536" y="2058862"/>
            <a:ext cx="4830296" cy="73516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1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1052736"/>
            <a:ext cx="7776864" cy="519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5724128" y="3068960"/>
            <a:ext cx="432048" cy="122413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5724128" y="4365104"/>
            <a:ext cx="432048" cy="12961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444208" y="3429000"/>
            <a:ext cx="2448272" cy="18002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Оба цикла делают одно и то же - однозначно надо использовать функцию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355976" y="692696"/>
            <a:ext cx="4680520" cy="203132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800" b="1" u="sng" dirty="0"/>
              <a:t>Функция</a:t>
            </a:r>
            <a:r>
              <a:rPr lang="ru-RU" altLang="ru-RU" sz="2800" b="1" dirty="0"/>
              <a:t> –  </a:t>
            </a:r>
            <a:r>
              <a:rPr lang="ru-RU" altLang="ru-RU" sz="2800" dirty="0"/>
              <a:t>изолированный именованный блок кода, имеющий определенное назначение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0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499992" y="3356992"/>
            <a:ext cx="1584176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functions.cpp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8311" y="620688"/>
            <a:ext cx="79115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Использование прототипов для вынесения</a:t>
            </a:r>
            <a:br>
              <a:rPr lang="ru-RU" sz="3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функций в отдельные файлы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99992" y="3645024"/>
            <a:ext cx="4536504" cy="25202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functions.h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pPr>
              <a:spcBef>
                <a:spcPts val="1200"/>
              </a:spcBef>
            </a:pP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AFB9731-153A-4EEA-89D7-106875366DED}"/>
              </a:ext>
            </a:extLst>
          </p:cNvPr>
          <p:cNvSpPr/>
          <p:nvPr/>
        </p:nvSpPr>
        <p:spPr>
          <a:xfrm>
            <a:off x="402842" y="1770830"/>
            <a:ext cx="1296144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functions.h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37E7D2A-20F4-4666-BF8A-4D0EC19AA05A}"/>
              </a:ext>
            </a:extLst>
          </p:cNvPr>
          <p:cNvSpPr/>
          <p:nvPr/>
        </p:nvSpPr>
        <p:spPr>
          <a:xfrm>
            <a:off x="402842" y="2058862"/>
            <a:ext cx="4745222" cy="107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"iostream"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iomanip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namespace </a:t>
            </a:r>
            <a:r>
              <a:rPr lang="en-US" spc="-5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std;</a:t>
            </a:r>
            <a:endParaRPr lang="ru-RU" spc="-5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432822E-AFA7-4364-ADF4-D256F3B37B7A}"/>
              </a:ext>
            </a:extLst>
          </p:cNvPr>
          <p:cNvSpPr/>
          <p:nvPr/>
        </p:nvSpPr>
        <p:spPr>
          <a:xfrm>
            <a:off x="402842" y="3356992"/>
            <a:ext cx="1080120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main.cpp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3A94C43-1A21-4816-8254-BF51F1B9EE53}"/>
              </a:ext>
            </a:extLst>
          </p:cNvPr>
          <p:cNvSpPr/>
          <p:nvPr/>
        </p:nvSpPr>
        <p:spPr>
          <a:xfrm>
            <a:off x="395536" y="3645024"/>
            <a:ext cx="3384376" cy="25202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functions.h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9">
            <a:extLst>
              <a:ext uri="{FF2B5EF4-FFF2-40B4-BE49-F238E27FC236}">
                <a16:creationId xmlns:a16="http://schemas.microsoft.com/office/drawing/2014/main" id="{F3D52823-0BB2-4BFE-81EB-60DDE349BA89}"/>
              </a:ext>
            </a:extLst>
          </p:cNvPr>
          <p:cNvSpPr/>
          <p:nvPr/>
        </p:nvSpPr>
        <p:spPr>
          <a:xfrm>
            <a:off x="5697959" y="1697906"/>
            <a:ext cx="3096344" cy="144016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200" dirty="0">
                <a:solidFill>
                  <a:schemeClr val="tx1"/>
                </a:solidFill>
              </a:rPr>
              <a:t>Заголовочные файлы также могут включать другие файлы с помощью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51294B7-1B45-4953-9608-E1A2D5455B2D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843808" y="2417986"/>
            <a:ext cx="2854151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42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02842" y="1770830"/>
            <a:ext cx="1296144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functions.h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99992" y="3356992"/>
            <a:ext cx="1584176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functions.cpp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8311" y="620688"/>
            <a:ext cx="79115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Использование прототипов для вынесения</a:t>
            </a:r>
            <a:br>
              <a:rPr lang="ru-RU" sz="3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функций в отдельные файлы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2842" y="3645024"/>
            <a:ext cx="4025142" cy="25202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..\libs\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functions.h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99992" y="3645024"/>
            <a:ext cx="4536504" cy="25202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functions.h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pPr>
              <a:spcBef>
                <a:spcPts val="1200"/>
              </a:spcBef>
            </a:pP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2842" y="2058862"/>
            <a:ext cx="4745222" cy="107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"iostream"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iomanip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namespace </a:t>
            </a:r>
            <a:r>
              <a:rPr lang="en-US" spc="-5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std;</a:t>
            </a:r>
            <a:endParaRPr lang="ru-RU" spc="-5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pc="-5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6C1A67D-BA3B-473B-BA1D-B15967FD5D37}"/>
              </a:ext>
            </a:extLst>
          </p:cNvPr>
          <p:cNvSpPr/>
          <p:nvPr/>
        </p:nvSpPr>
        <p:spPr>
          <a:xfrm>
            <a:off x="402842" y="3356992"/>
            <a:ext cx="1080120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main.cpp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9">
            <a:extLst>
              <a:ext uri="{FF2B5EF4-FFF2-40B4-BE49-F238E27FC236}">
                <a16:creationId xmlns:a16="http://schemas.microsoft.com/office/drawing/2014/main" id="{D98C1D26-4CF6-49B2-9D92-09F1E9A41D05}"/>
              </a:ext>
            </a:extLst>
          </p:cNvPr>
          <p:cNvSpPr/>
          <p:nvPr/>
        </p:nvSpPr>
        <p:spPr>
          <a:xfrm>
            <a:off x="5292080" y="1697906"/>
            <a:ext cx="3744416" cy="151507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позволяет указать путь относительно текущего </a:t>
            </a:r>
            <a:r>
              <a:rPr lang="en-US" sz="2200" dirty="0" err="1">
                <a:solidFill>
                  <a:schemeClr val="tx1"/>
                </a:solidFill>
              </a:rPr>
              <a:t>cpp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файла или даже полный путь с именем диска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63B127E-E6E5-4AE1-BBD7-A0BF495C805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764639" y="2455441"/>
            <a:ext cx="2527441" cy="126648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34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8311" y="620688"/>
            <a:ext cx="79115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Использование прототипов для вынесения</a:t>
            </a:r>
            <a:br>
              <a:rPr lang="ru-RU" sz="3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функций в отдельные файлы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2492896"/>
            <a:ext cx="1368152" cy="2880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main.cpp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3212976"/>
            <a:ext cx="1728192" cy="2880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functions.cpp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7" idx="3"/>
          </p:cNvCxnSpPr>
          <p:nvPr/>
        </p:nvCxnSpPr>
        <p:spPr>
          <a:xfrm>
            <a:off x="1619672" y="2636912"/>
            <a:ext cx="22322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907704" y="2420888"/>
            <a:ext cx="172819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компилятор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851920" y="2492896"/>
            <a:ext cx="1224136" cy="2880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main.obj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0" idx="3"/>
          </p:cNvCxnSpPr>
          <p:nvPr/>
        </p:nvCxnSpPr>
        <p:spPr>
          <a:xfrm>
            <a:off x="1979712" y="3356992"/>
            <a:ext cx="187220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051720" y="3140968"/>
            <a:ext cx="172819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компилятор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851920" y="3212976"/>
            <a:ext cx="1728192" cy="2880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functions.obj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287016" y="4437112"/>
            <a:ext cx="8856984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400" dirty="0">
                <a:cs typeface="Arial" panose="020B0604020202020204" pitchFamily="34" charset="0"/>
              </a:rPr>
              <a:t>компилятор из каждой единицы трансляции (</a:t>
            </a:r>
            <a:r>
              <a:rPr lang="en-US" sz="2400" dirty="0">
                <a:cs typeface="Arial" panose="020B0604020202020204" pitchFamily="34" charset="0"/>
              </a:rPr>
              <a:t>.</a:t>
            </a:r>
            <a:r>
              <a:rPr lang="en-US" sz="2400" dirty="0" err="1">
                <a:cs typeface="Arial" panose="020B0604020202020204" pitchFamily="34" charset="0"/>
              </a:rPr>
              <a:t>cpp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ru-RU" sz="2400" dirty="0">
                <a:cs typeface="Arial" panose="020B0604020202020204" pitchFamily="34" charset="0"/>
              </a:rPr>
              <a:t>файла)</a:t>
            </a:r>
            <a:br>
              <a:rPr lang="ru-RU" sz="2400" dirty="0">
                <a:cs typeface="Arial" panose="020B0604020202020204" pitchFamily="34" charset="0"/>
              </a:rPr>
            </a:br>
            <a:r>
              <a:rPr lang="ru-RU" sz="2400" dirty="0">
                <a:cs typeface="Arial" panose="020B0604020202020204" pitchFamily="34" charset="0"/>
              </a:rPr>
              <a:t>производит объектный файл(</a:t>
            </a:r>
            <a:r>
              <a:rPr lang="en-US" sz="2400" dirty="0">
                <a:cs typeface="Arial" panose="020B0604020202020204" pitchFamily="34" charset="0"/>
              </a:rPr>
              <a:t>*.</a:t>
            </a:r>
            <a:r>
              <a:rPr lang="en-US" sz="2400" dirty="0" err="1">
                <a:cs typeface="Arial" panose="020B0604020202020204" pitchFamily="34" charset="0"/>
              </a:rPr>
              <a:t>obj</a:t>
            </a:r>
            <a:r>
              <a:rPr lang="en-US" sz="2400" dirty="0">
                <a:cs typeface="Arial" panose="020B0604020202020204" pitchFamily="34" charset="0"/>
              </a:rPr>
              <a:t>)</a:t>
            </a:r>
            <a:endParaRPr lang="ru-RU" sz="2400" dirty="0">
              <a:cs typeface="Arial" panose="020B0604020202020204" pitchFamily="34" charset="0"/>
            </a:endParaRPr>
          </a:p>
          <a:p>
            <a:pPr marL="357188" indent="-357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400" dirty="0">
                <a:cs typeface="Arial" panose="020B0604020202020204" pitchFamily="34" charset="0"/>
              </a:rPr>
              <a:t>в объектных файлах вместе с машинными инструкциями содержится список вызываемых функций, прототипы которых известны, а реализации не найдены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0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8311" y="620688"/>
            <a:ext cx="79115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Использование прототипов для вынесения</a:t>
            </a:r>
            <a:br>
              <a:rPr lang="ru-RU" sz="3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функций в отдельные файлы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2492896"/>
            <a:ext cx="1368152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main.cpp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3212976"/>
            <a:ext cx="1728192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functions.cpp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7" idx="3"/>
          </p:cNvCxnSpPr>
          <p:nvPr/>
        </p:nvCxnSpPr>
        <p:spPr>
          <a:xfrm>
            <a:off x="1619672" y="2636912"/>
            <a:ext cx="22322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907704" y="2420888"/>
            <a:ext cx="172819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компилятор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851920" y="2492896"/>
            <a:ext cx="1224136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main.obj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0" idx="3"/>
          </p:cNvCxnSpPr>
          <p:nvPr/>
        </p:nvCxnSpPr>
        <p:spPr>
          <a:xfrm>
            <a:off x="1979712" y="3356992"/>
            <a:ext cx="187220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051720" y="3140968"/>
            <a:ext cx="172819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компилятор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851920" y="3212976"/>
            <a:ext cx="1728192" cy="2880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functions.obj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236296" y="3645024"/>
            <a:ext cx="1296144" cy="4320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main.exe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17" idx="3"/>
            <a:endCxn id="30" idx="1"/>
          </p:cNvCxnSpPr>
          <p:nvPr/>
        </p:nvCxnSpPr>
        <p:spPr>
          <a:xfrm>
            <a:off x="5076056" y="2636912"/>
            <a:ext cx="1944216" cy="1800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1" idx="3"/>
          </p:cNvCxnSpPr>
          <p:nvPr/>
        </p:nvCxnSpPr>
        <p:spPr>
          <a:xfrm flipV="1">
            <a:off x="5580112" y="2924944"/>
            <a:ext cx="144016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020272" y="2636912"/>
            <a:ext cx="1728192" cy="360040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линковщик</a:t>
            </a:r>
          </a:p>
        </p:txBody>
      </p:sp>
      <p:cxnSp>
        <p:nvCxnSpPr>
          <p:cNvPr id="31" name="Прямая со стрелкой 30"/>
          <p:cNvCxnSpPr>
            <a:stCxn id="30" idx="2"/>
            <a:endCxn id="25" idx="0"/>
          </p:cNvCxnSpPr>
          <p:nvPr/>
        </p:nvCxnSpPr>
        <p:spPr>
          <a:xfrm>
            <a:off x="7884368" y="2996952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287016" y="4437112"/>
            <a:ext cx="8856984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400" dirty="0">
                <a:cs typeface="Arial" panose="020B0604020202020204" pitchFamily="34" charset="0"/>
              </a:rPr>
              <a:t>далее линковщик объединяет все объектные файлы в один исполняемый файл, при этом связываются вызовы не найденных на прошлом шаге функций с их реализациями</a:t>
            </a:r>
          </a:p>
          <a:p>
            <a:pPr marL="357188" indent="-357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400" dirty="0">
                <a:cs typeface="Arial" panose="020B0604020202020204" pitchFamily="34" charset="0"/>
              </a:rPr>
              <a:t>если прототип функции был, а реализации нет, то будет выдана ошибка линковки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3851920" y="1772816"/>
            <a:ext cx="1584176" cy="3600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kernel32.lib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36" name="Прямая со стрелкой 35"/>
          <p:cNvCxnSpPr>
            <a:stCxn id="35" idx="3"/>
          </p:cNvCxnSpPr>
          <p:nvPr/>
        </p:nvCxnSpPr>
        <p:spPr>
          <a:xfrm>
            <a:off x="5436096" y="1952836"/>
            <a:ext cx="1584176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32240" y="1772816"/>
            <a:ext cx="1584176" cy="3600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kernel32.dll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35" idx="3"/>
            <a:endCxn id="38" idx="1"/>
          </p:cNvCxnSpPr>
          <p:nvPr/>
        </p:nvCxnSpPr>
        <p:spPr>
          <a:xfrm>
            <a:off x="5436096" y="1952836"/>
            <a:ext cx="1296144" cy="0"/>
          </a:xfrm>
          <a:prstGeom prst="straightConnector1">
            <a:avLst/>
          </a:prstGeom>
          <a:ln w="25400"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 стрелкой 8"/>
          <p:cNvCxnSpPr>
            <a:stCxn id="11" idx="4"/>
            <a:endCxn id="15" idx="0"/>
          </p:cNvCxnSpPr>
          <p:nvPr/>
        </p:nvCxnSpPr>
        <p:spPr>
          <a:xfrm>
            <a:off x="4572000" y="1692314"/>
            <a:ext cx="0" cy="440542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17" idx="2"/>
            <a:endCxn id="14" idx="0"/>
          </p:cNvCxnSpPr>
          <p:nvPr/>
        </p:nvCxnSpPr>
        <p:spPr>
          <a:xfrm>
            <a:off x="4571999" y="4941168"/>
            <a:ext cx="0" cy="648072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5" idx="2"/>
            <a:endCxn id="24" idx="0"/>
          </p:cNvCxnSpPr>
          <p:nvPr/>
        </p:nvCxnSpPr>
        <p:spPr>
          <a:xfrm>
            <a:off x="4572000" y="2564904"/>
            <a:ext cx="0" cy="288032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8" idx="2"/>
            <a:endCxn id="17" idx="0"/>
          </p:cNvCxnSpPr>
          <p:nvPr/>
        </p:nvCxnSpPr>
        <p:spPr>
          <a:xfrm flipH="1">
            <a:off x="4571999" y="4149080"/>
            <a:ext cx="1" cy="360040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4" idx="2"/>
            <a:endCxn id="28" idx="0"/>
          </p:cNvCxnSpPr>
          <p:nvPr/>
        </p:nvCxnSpPr>
        <p:spPr>
          <a:xfrm>
            <a:off x="4572000" y="3284984"/>
            <a:ext cx="0" cy="432048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11" name="Блок-схема: узел 10"/>
          <p:cNvSpPr/>
          <p:nvPr/>
        </p:nvSpPr>
        <p:spPr>
          <a:xfrm>
            <a:off x="4499991" y="1556792"/>
            <a:ext cx="144017" cy="135522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4499991" y="5589240"/>
            <a:ext cx="144016" cy="144016"/>
            <a:chOff x="1745457" y="4651709"/>
            <a:chExt cx="178594" cy="182229"/>
          </a:xfrm>
        </p:grpSpPr>
        <p:sp>
          <p:nvSpPr>
            <p:cNvPr id="13" name="Блок-схема: узел 12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Блок-схема: узел 13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Блок-схема: альтернативный процесс 14"/>
          <p:cNvSpPr/>
          <p:nvPr/>
        </p:nvSpPr>
        <p:spPr>
          <a:xfrm>
            <a:off x="1691680" y="2132856"/>
            <a:ext cx="5760640" cy="432048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 с клавиатуры массив </a:t>
            </a:r>
            <a:r>
              <a:rPr lang="ru-RU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3131839" y="4509120"/>
            <a:ext cx="2880320" cy="432048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результат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Блок-схема: альтернативный процесс 23"/>
          <p:cNvSpPr/>
          <p:nvPr/>
        </p:nvSpPr>
        <p:spPr>
          <a:xfrm>
            <a:off x="1691680" y="2852936"/>
            <a:ext cx="5760640" cy="432048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 с клавиатуры массив v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Блок-схема: альтернативный процесс 27"/>
          <p:cNvSpPr/>
          <p:nvPr/>
        </p:nvSpPr>
        <p:spPr>
          <a:xfrm>
            <a:off x="1691680" y="3717032"/>
            <a:ext cx="5760640" cy="432048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Выполнить основную задачу над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vB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2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916832"/>
            <a:ext cx="496855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0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0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Ввести с клавиатуры массив A</a:t>
            </a:r>
          </a:p>
          <a:p>
            <a:pPr lvl="0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Ввести с клавиатуры массив B</a:t>
            </a:r>
          </a:p>
          <a:p>
            <a:pPr lvl="0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pc="-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Выполнить основную задачу над A и B</a:t>
            </a:r>
          </a:p>
          <a:p>
            <a:pPr lvl="0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Вывести результирующий массив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lvl="0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5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251520" y="1916832"/>
            <a:ext cx="460851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1268760"/>
            <a:ext cx="252028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Выполнение начинается с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endParaRPr lang="ru-RU" sz="2000" dirty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611560" y="1700808"/>
            <a:ext cx="2592288" cy="720080"/>
            <a:chOff x="539552" y="1916832"/>
            <a:chExt cx="2592288" cy="864096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2843808" y="1916832"/>
              <a:ext cx="288032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131840" y="1916832"/>
              <a:ext cx="0" cy="864096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H="1">
              <a:off x="539552" y="2780928"/>
              <a:ext cx="2592288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Стрелка вправо 15"/>
          <p:cNvSpPr/>
          <p:nvPr/>
        </p:nvSpPr>
        <p:spPr>
          <a:xfrm>
            <a:off x="0" y="2564904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0" y="2996952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6" grpId="1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5148064" y="1556792"/>
            <a:ext cx="3888432" cy="122413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51520" y="1916832"/>
            <a:ext cx="460851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19" name="Стрелка вправо 18"/>
          <p:cNvSpPr/>
          <p:nvPr/>
        </p:nvSpPr>
        <p:spPr>
          <a:xfrm>
            <a:off x="0" y="3068960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4860032" y="1844824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8" name="Группа 37"/>
          <p:cNvGrpSpPr/>
          <p:nvPr/>
        </p:nvGrpSpPr>
        <p:grpSpPr>
          <a:xfrm>
            <a:off x="3995936" y="1700808"/>
            <a:ext cx="1008112" cy="1319483"/>
            <a:chOff x="3851920" y="1772816"/>
            <a:chExt cx="1296144" cy="1584176"/>
          </a:xfrm>
        </p:grpSpPr>
        <p:cxnSp>
          <p:nvCxnSpPr>
            <p:cNvPr id="26" name="Прямая соединительная линия 25"/>
            <p:cNvCxnSpPr/>
            <p:nvPr/>
          </p:nvCxnSpPr>
          <p:spPr>
            <a:xfrm>
              <a:off x="3851920" y="3356992"/>
              <a:ext cx="288032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V="1">
              <a:off x="4139952" y="1772816"/>
              <a:ext cx="0" cy="1584176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>
              <a:off x="4139952" y="1772816"/>
              <a:ext cx="1008112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Группа 38"/>
          <p:cNvGrpSpPr/>
          <p:nvPr/>
        </p:nvGrpSpPr>
        <p:grpSpPr>
          <a:xfrm>
            <a:off x="3995936" y="2636912"/>
            <a:ext cx="1080120" cy="605052"/>
            <a:chOff x="3851920" y="2780928"/>
            <a:chExt cx="1584176" cy="720080"/>
          </a:xfrm>
        </p:grpSpPr>
        <p:cxnSp>
          <p:nvCxnSpPr>
            <p:cNvPr id="31" name="Прямая соединительная линия 30"/>
            <p:cNvCxnSpPr/>
            <p:nvPr/>
          </p:nvCxnSpPr>
          <p:spPr>
            <a:xfrm>
              <a:off x="4499992" y="2780928"/>
              <a:ext cx="936104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4499992" y="2780928"/>
              <a:ext cx="0" cy="72008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>
              <a:off x="3851920" y="3501008"/>
              <a:ext cx="648072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Стрелка вправо 28"/>
          <p:cNvSpPr/>
          <p:nvPr/>
        </p:nvSpPr>
        <p:spPr>
          <a:xfrm>
            <a:off x="4860032" y="2060848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>
            <a:off x="4860032" y="2276872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3995936" y="2636912"/>
            <a:ext cx="1080120" cy="605052"/>
            <a:chOff x="3851920" y="2780928"/>
            <a:chExt cx="1584176" cy="720080"/>
          </a:xfrm>
        </p:grpSpPr>
        <p:cxnSp>
          <p:nvCxnSpPr>
            <p:cNvPr id="24" name="Прямая соединительная линия 23"/>
            <p:cNvCxnSpPr/>
            <p:nvPr/>
          </p:nvCxnSpPr>
          <p:spPr>
            <a:xfrm>
              <a:off x="4499992" y="2780928"/>
              <a:ext cx="936104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4499992" y="2780928"/>
              <a:ext cx="0" cy="72008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H="1">
              <a:off x="3851920" y="3501008"/>
              <a:ext cx="648072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20" name="Стрелка вправо 19"/>
          <p:cNvSpPr/>
          <p:nvPr/>
        </p:nvSpPr>
        <p:spPr>
          <a:xfrm>
            <a:off x="0" y="3284984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5148064" y="1556792"/>
            <a:ext cx="3888432" cy="122413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251520" y="1916832"/>
            <a:ext cx="460851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3995936" y="1700808"/>
            <a:ext cx="1008112" cy="1319483"/>
            <a:chOff x="3851920" y="1772816"/>
            <a:chExt cx="1296144" cy="1584176"/>
          </a:xfrm>
        </p:grpSpPr>
        <p:cxnSp>
          <p:nvCxnSpPr>
            <p:cNvPr id="21" name="Прямая соединительная линия 20"/>
            <p:cNvCxnSpPr/>
            <p:nvPr/>
          </p:nvCxnSpPr>
          <p:spPr>
            <a:xfrm flipV="1">
              <a:off x="4139952" y="1772816"/>
              <a:ext cx="0" cy="1584176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3851920" y="3356992"/>
              <a:ext cx="288032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4139952" y="1772816"/>
              <a:ext cx="1008112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25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ик 45"/>
          <p:cNvSpPr/>
          <p:nvPr/>
        </p:nvSpPr>
        <p:spPr>
          <a:xfrm>
            <a:off x="251520" y="1916832"/>
            <a:ext cx="460851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23" name="Стрелка вправо 18"/>
          <p:cNvSpPr/>
          <p:nvPr/>
        </p:nvSpPr>
        <p:spPr>
          <a:xfrm>
            <a:off x="-12239" y="3284984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148064" y="1556792"/>
            <a:ext cx="3888432" cy="122413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Стрелка вправо 46"/>
          <p:cNvSpPr/>
          <p:nvPr/>
        </p:nvSpPr>
        <p:spPr>
          <a:xfrm>
            <a:off x="4860032" y="1844824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47"/>
          <p:cNvSpPr/>
          <p:nvPr/>
        </p:nvSpPr>
        <p:spPr>
          <a:xfrm>
            <a:off x="4860032" y="2060848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>
            <a:off x="4860032" y="2276872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0" name="Группа 49"/>
          <p:cNvGrpSpPr/>
          <p:nvPr/>
        </p:nvGrpSpPr>
        <p:grpSpPr>
          <a:xfrm>
            <a:off x="3995936" y="1700808"/>
            <a:ext cx="1008112" cy="1656184"/>
            <a:chOff x="3851920" y="1772816"/>
            <a:chExt cx="1296144" cy="1584176"/>
          </a:xfrm>
        </p:grpSpPr>
        <p:cxnSp>
          <p:nvCxnSpPr>
            <p:cNvPr id="51" name="Прямая соединительная линия 50"/>
            <p:cNvCxnSpPr/>
            <p:nvPr/>
          </p:nvCxnSpPr>
          <p:spPr>
            <a:xfrm>
              <a:off x="3851920" y="3356992"/>
              <a:ext cx="288032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V="1">
              <a:off x="4139952" y="1772816"/>
              <a:ext cx="0" cy="1584176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/>
            <p:nvPr/>
          </p:nvCxnSpPr>
          <p:spPr>
            <a:xfrm>
              <a:off x="4139952" y="1772816"/>
              <a:ext cx="1008112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Группа 53"/>
          <p:cNvGrpSpPr/>
          <p:nvPr/>
        </p:nvGrpSpPr>
        <p:grpSpPr>
          <a:xfrm>
            <a:off x="3995936" y="2636912"/>
            <a:ext cx="1080120" cy="864096"/>
            <a:chOff x="3851920" y="2780928"/>
            <a:chExt cx="1584176" cy="720080"/>
          </a:xfrm>
        </p:grpSpPr>
        <p:cxnSp>
          <p:nvCxnSpPr>
            <p:cNvPr id="55" name="Прямая соединительная линия 54"/>
            <p:cNvCxnSpPr/>
            <p:nvPr/>
          </p:nvCxnSpPr>
          <p:spPr>
            <a:xfrm>
              <a:off x="4499992" y="2780928"/>
              <a:ext cx="936104" cy="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>
              <a:off x="4499992" y="2780928"/>
              <a:ext cx="0" cy="720080"/>
            </a:xfrm>
            <a:prstGeom prst="line">
              <a:avLst/>
            </a:prstGeom>
            <a:ln w="285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/>
            <p:nvPr/>
          </p:nvCxnSpPr>
          <p:spPr>
            <a:xfrm flipH="1">
              <a:off x="3851920" y="3501008"/>
              <a:ext cx="648072" cy="0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0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251520" y="1916832"/>
            <a:ext cx="4608512" cy="38884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7337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Структурная декомпозиция программы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148064" y="1556792"/>
            <a:ext cx="3888432" cy="122413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3995936" y="1700808"/>
            <a:ext cx="1008112" cy="1656184"/>
            <a:chOff x="3851920" y="1772816"/>
            <a:chExt cx="1296144" cy="1584176"/>
          </a:xfrm>
        </p:grpSpPr>
        <p:cxnSp>
          <p:nvCxnSpPr>
            <p:cNvPr id="31" name="Прямая соединительная линия 30"/>
            <p:cNvCxnSpPr/>
            <p:nvPr/>
          </p:nvCxnSpPr>
          <p:spPr>
            <a:xfrm>
              <a:off x="3851920" y="3356992"/>
              <a:ext cx="288032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4139952" y="1772816"/>
              <a:ext cx="0" cy="1584176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>
              <a:off x="4139952" y="1772816"/>
              <a:ext cx="1008112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Группа 33"/>
          <p:cNvGrpSpPr/>
          <p:nvPr/>
        </p:nvGrpSpPr>
        <p:grpSpPr>
          <a:xfrm>
            <a:off x="3995936" y="2636912"/>
            <a:ext cx="1080120" cy="864096"/>
            <a:chOff x="3851920" y="2780928"/>
            <a:chExt cx="1584176" cy="720080"/>
          </a:xfrm>
        </p:grpSpPr>
        <p:cxnSp>
          <p:nvCxnSpPr>
            <p:cNvPr id="47" name="Прямая соединительная линия 46"/>
            <p:cNvCxnSpPr/>
            <p:nvPr/>
          </p:nvCxnSpPr>
          <p:spPr>
            <a:xfrm>
              <a:off x="4499992" y="2780928"/>
              <a:ext cx="936104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4499992" y="2780928"/>
              <a:ext cx="0" cy="72008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H="1">
              <a:off x="3851920" y="3501008"/>
              <a:ext cx="648072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9" name="Стрелка вправо 19">
            <a:extLst>
              <a:ext uri="{FF2B5EF4-FFF2-40B4-BE49-F238E27FC236}">
                <a16:creationId xmlns:a16="http://schemas.microsoft.com/office/drawing/2014/main" id="{719F7459-3B4B-4916-A039-796325B360B8}"/>
              </a:ext>
            </a:extLst>
          </p:cNvPr>
          <p:cNvSpPr/>
          <p:nvPr/>
        </p:nvSpPr>
        <p:spPr>
          <a:xfrm>
            <a:off x="0" y="3645024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31101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21180</TotalTime>
  <Words>3037</Words>
  <Application>Microsoft Office PowerPoint</Application>
  <PresentationFormat>Экран (4:3)</PresentationFormat>
  <Paragraphs>566</Paragraphs>
  <Slides>23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Symbol</vt:lpstr>
      <vt:lpstr>Wingdings</vt:lpstr>
      <vt:lpstr>Ретро</vt:lpstr>
      <vt:lpstr>Презентация PowerPoint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.</dc:creator>
  <cp:lastModifiedBy>Ion</cp:lastModifiedBy>
  <cp:revision>1059</cp:revision>
  <dcterms:created xsi:type="dcterms:W3CDTF">2017-05-18T18:58:30Z</dcterms:created>
  <dcterms:modified xsi:type="dcterms:W3CDTF">2022-03-05T22:56:33Z</dcterms:modified>
</cp:coreProperties>
</file>