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70"/>
  </p:notesMasterIdLst>
  <p:handoutMasterIdLst>
    <p:handoutMasterId r:id="rId71"/>
  </p:handoutMasterIdLst>
  <p:sldIdLst>
    <p:sldId id="498" r:id="rId2"/>
    <p:sldId id="495" r:id="rId3"/>
    <p:sldId id="428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429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40" r:id="rId29"/>
    <p:sldId id="430" r:id="rId30"/>
    <p:sldId id="488" r:id="rId31"/>
    <p:sldId id="451" r:id="rId32"/>
    <p:sldId id="452" r:id="rId33"/>
    <p:sldId id="453" r:id="rId34"/>
    <p:sldId id="454" r:id="rId35"/>
    <p:sldId id="455" r:id="rId36"/>
    <p:sldId id="456" r:id="rId37"/>
    <p:sldId id="461" r:id="rId38"/>
    <p:sldId id="462" r:id="rId39"/>
    <p:sldId id="463" r:id="rId40"/>
    <p:sldId id="360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96" r:id="rId51"/>
    <p:sldId id="497" r:id="rId52"/>
    <p:sldId id="499" r:id="rId53"/>
    <p:sldId id="474" r:id="rId54"/>
    <p:sldId id="475" r:id="rId55"/>
    <p:sldId id="476" r:id="rId56"/>
    <p:sldId id="477" r:id="rId57"/>
    <p:sldId id="478" r:id="rId58"/>
    <p:sldId id="457" r:id="rId59"/>
    <p:sldId id="459" r:id="rId60"/>
    <p:sldId id="494" r:id="rId61"/>
    <p:sldId id="458" r:id="rId62"/>
    <p:sldId id="479" r:id="rId63"/>
    <p:sldId id="480" r:id="rId64"/>
    <p:sldId id="481" r:id="rId65"/>
    <p:sldId id="482" r:id="rId66"/>
    <p:sldId id="483" r:id="rId67"/>
    <p:sldId id="489" r:id="rId68"/>
    <p:sldId id="490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ункции" id="{F1FB65C7-2CA8-4311-B8F9-C16E1E023C7C}">
          <p14:sldIdLst>
            <p14:sldId id="498"/>
            <p14:sldId id="495"/>
            <p14:sldId id="428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429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40"/>
            <p14:sldId id="430"/>
            <p14:sldId id="488"/>
            <p14:sldId id="451"/>
            <p14:sldId id="452"/>
            <p14:sldId id="453"/>
            <p14:sldId id="454"/>
            <p14:sldId id="455"/>
            <p14:sldId id="456"/>
            <p14:sldId id="461"/>
            <p14:sldId id="462"/>
            <p14:sldId id="463"/>
            <p14:sldId id="360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96"/>
            <p14:sldId id="497"/>
            <p14:sldId id="499"/>
            <p14:sldId id="474"/>
            <p14:sldId id="475"/>
            <p14:sldId id="476"/>
            <p14:sldId id="477"/>
            <p14:sldId id="478"/>
            <p14:sldId id="457"/>
            <p14:sldId id="459"/>
            <p14:sldId id="494"/>
            <p14:sldId id="458"/>
            <p14:sldId id="479"/>
            <p14:sldId id="480"/>
            <p14:sldId id="481"/>
            <p14:sldId id="482"/>
            <p14:sldId id="483"/>
            <p14:sldId id="489"/>
            <p14:sldId id="4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80000"/>
    <a:srgbClr val="008000"/>
    <a:srgbClr val="000080"/>
    <a:srgbClr val="6F008A"/>
    <a:srgbClr val="F3FBFE"/>
    <a:srgbClr val="D2B900"/>
    <a:srgbClr val="00A42F"/>
    <a:srgbClr val="B48900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4" autoAdjust="0"/>
    <p:restoredTop sz="76063" autoAdjust="0"/>
  </p:normalViewPr>
  <p:slideViewPr>
    <p:cSldViewPr>
      <p:cViewPr varScale="1">
        <p:scale>
          <a:sx n="87" d="100"/>
          <a:sy n="87" d="100"/>
        </p:scale>
        <p:origin x="18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Модификатор </a:t>
            </a:r>
            <a:r>
              <a:rPr lang="en-US" dirty="0"/>
              <a:t>const </a:t>
            </a:r>
            <a:r>
              <a:rPr lang="ru-RU" dirty="0"/>
              <a:t>можно поставить в разных местах объявления переменной-указателя. Для указательной переменной можно независимо задать константность как самой указательной переменной, так и данных, на которые она ссылается.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9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Первым делом при</a:t>
            </a:r>
            <a:r>
              <a:rPr lang="ru-RU" baseline="0" dirty="0"/>
              <a:t> выполнении функции (ещё до выполнения первой её инструкции) в стеке выделяется память для всех локальных переменных этой функции: в данном примере это только переменная </a:t>
            </a:r>
            <a:r>
              <a:rPr lang="en-US" baseline="0" dirty="0"/>
              <a:t>t.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7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36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50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3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вычисления выражения t + i остаётся в специальном регистре процессора, через который все функции возвращают результат.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7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завершении выполнения функции</a:t>
            </a:r>
            <a:r>
              <a:rPr lang="ru-RU" baseline="0" dirty="0"/>
              <a:t> освобождается память локальных переменных.</a:t>
            </a:r>
          </a:p>
          <a:p>
            <a:r>
              <a:rPr lang="ru-RU" baseline="0" dirty="0"/>
              <a:t>Далее из стека извлекается адрес возврата и программа продолжает выполнение начиная с этого адреса.</a:t>
            </a:r>
          </a:p>
          <a:p>
            <a:r>
              <a:rPr lang="ru-RU" baseline="0" dirty="0"/>
              <a:t>Первая инструкция после возврата из функции сохранит результат выполнения функции из специального регистра процессора в переменную указанную программистом – в данном случае переменную </a:t>
            </a:r>
            <a:r>
              <a:rPr lang="en-US" baseline="0" dirty="0"/>
              <a:t>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85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ru-RU" baseline="0" dirty="0"/>
              <a:t> выполнения программы:</a:t>
            </a:r>
          </a:p>
          <a:p>
            <a:r>
              <a:rPr lang="ru-RU" baseline="0" dirty="0"/>
              <a:t>при передаче аргумента </a:t>
            </a:r>
            <a:r>
              <a:rPr lang="ru-RU" b="1" baseline="0" dirty="0"/>
              <a:t>по значению</a:t>
            </a:r>
            <a:r>
              <a:rPr lang="ru-RU" baseline="0" dirty="0"/>
              <a:t>, передаваемая переменная </a:t>
            </a:r>
            <a:r>
              <a:rPr lang="en-US" baseline="0" dirty="0"/>
              <a:t>k </a:t>
            </a:r>
            <a:r>
              <a:rPr lang="ru-RU" baseline="0" dirty="0"/>
              <a:t>сохранила своё старое значение (</a:t>
            </a:r>
            <a:r>
              <a:rPr lang="en-US" baseline="0" dirty="0"/>
              <a:t>k=3)</a:t>
            </a:r>
            <a:r>
              <a:rPr lang="ru-RU" baseline="0" dirty="0"/>
              <a:t>, не смотря на то, что локальная переменная функции была изменена (</a:t>
            </a:r>
            <a:r>
              <a:rPr lang="en-US" baseline="0" dirty="0"/>
              <a:t>i = 6)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99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Следующий</a:t>
            </a:r>
            <a:r>
              <a:rPr lang="ru-RU" baseline="0" dirty="0"/>
              <a:t> пример – иллюстрация к информации на этом слайде.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0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вызов функции при передаче параметров через</a:t>
            </a:r>
            <a:r>
              <a:rPr lang="ru-RU" baseline="0" dirty="0"/>
              <a:t> указатель </a:t>
            </a:r>
            <a:r>
              <a:rPr lang="ru-RU" dirty="0"/>
              <a:t>по шагам - в режиме </a:t>
            </a:r>
            <a:r>
              <a:rPr lang="ru-RU" dirty="0" err="1"/>
              <a:t>дебагера</a:t>
            </a:r>
            <a:r>
              <a:rPr lang="ru-R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Обратите внимание на</a:t>
            </a:r>
            <a:r>
              <a:rPr lang="ru-RU" baseline="0" dirty="0"/>
              <a:t> подчёркнутый текст – передача аргумента в функцию</a:t>
            </a:r>
            <a:r>
              <a:rPr lang="en-US" baseline="0" dirty="0"/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baseline="0" dirty="0"/>
              <a:t> </a:t>
            </a:r>
            <a:r>
              <a:rPr lang="ru-RU" baseline="0" dirty="0"/>
              <a:t>осуществляется </a:t>
            </a:r>
            <a:r>
              <a:rPr lang="ru-RU" b="1" u="none" baseline="0" dirty="0"/>
              <a:t>через указатель</a:t>
            </a:r>
            <a:r>
              <a:rPr lang="ru-RU" u="none" baseline="0" dirty="0"/>
              <a:t>.</a:t>
            </a:r>
            <a:endParaRPr lang="ru-RU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68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2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используем любую функцию, мы воспринимаем её как "чёрный ящик", то есть у неё есть те данные, которые передаются на вход и те данные которые функция возвращает. Для того, чтобы использовать функцию, нам абсолютно не требуется держать в голове то, как она устроена внутри.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Сейчас обсудим как передавать данные в функцию и возвращать из неё.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673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Отличие от предыдущего примера в том, что передаётся адрес переменной </a:t>
            </a:r>
            <a:r>
              <a:rPr lang="en-US" dirty="0"/>
              <a:t>k,</a:t>
            </a:r>
          </a:p>
          <a:p>
            <a:r>
              <a:rPr lang="ru-RU" dirty="0"/>
              <a:t>то</a:t>
            </a:r>
            <a:r>
              <a:rPr lang="ru-RU" baseline="0" dirty="0"/>
              <a:t> есть мы можем обратиться к переменной </a:t>
            </a:r>
            <a:r>
              <a:rPr lang="en-US" baseline="0" dirty="0"/>
              <a:t>'k'</a:t>
            </a:r>
            <a:r>
              <a:rPr lang="ru-RU" baseline="0" dirty="0"/>
              <a:t> зная её адрес, но не на прямую через идентификатор </a:t>
            </a:r>
            <a:r>
              <a:rPr lang="en-US" baseline="0" dirty="0"/>
              <a:t>'k'.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660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24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89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30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36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87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347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ru-RU" baseline="0" dirty="0"/>
              <a:t> выполнения программы:</a:t>
            </a:r>
          </a:p>
          <a:p>
            <a:r>
              <a:rPr lang="ru-RU" baseline="0" dirty="0"/>
              <a:t>при передаче аргумента </a:t>
            </a:r>
            <a:r>
              <a:rPr lang="ru-RU" b="1" baseline="0" dirty="0"/>
              <a:t>через указатель</a:t>
            </a:r>
            <a:r>
              <a:rPr lang="ru-RU" baseline="0" dirty="0"/>
              <a:t>, передаваемая переменная </a:t>
            </a:r>
            <a:r>
              <a:rPr lang="en-US" baseline="0" dirty="0"/>
              <a:t>k </a:t>
            </a:r>
            <a:r>
              <a:rPr lang="ru-RU" baseline="0" dirty="0"/>
              <a:t>изменила своё значение (</a:t>
            </a:r>
            <a:r>
              <a:rPr lang="en-US" baseline="0" dirty="0"/>
              <a:t>k=</a:t>
            </a:r>
            <a:r>
              <a:rPr lang="ru-RU" baseline="0" dirty="0"/>
              <a:t>6</a:t>
            </a:r>
            <a:r>
              <a:rPr lang="en-US" baseline="0" dirty="0"/>
              <a:t>)</a:t>
            </a:r>
            <a:r>
              <a:rPr lang="ru-RU" baseline="0" dirty="0"/>
              <a:t>, поскольку все манипуляции осуществлялись именно с этой областью памяти.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069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Передача параметра через ссылку с модификатором </a:t>
            </a:r>
            <a:r>
              <a:rPr lang="en-US" dirty="0"/>
              <a:t>const </a:t>
            </a:r>
            <a:r>
              <a:rPr lang="ru-RU" dirty="0"/>
              <a:t>позволяет с одной стороны добиться того, что не создаётся копия передаваемого параметра (имеет смысл если параметр – большая структура), с другой стороны гарантирует, что этот параметр не будет изменён.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Модификатор </a:t>
            </a:r>
            <a:r>
              <a:rPr lang="en-US" dirty="0"/>
              <a:t>const </a:t>
            </a:r>
            <a:r>
              <a:rPr lang="ru-RU" dirty="0"/>
              <a:t>можно применять </a:t>
            </a:r>
            <a:r>
              <a:rPr lang="ru-RU" dirty="0" err="1"/>
              <a:t>стеми</a:t>
            </a:r>
            <a:r>
              <a:rPr lang="ru-RU" dirty="0"/>
              <a:t> же целями и к указателям.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37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Найди 5 отличий.</a:t>
            </a:r>
          </a:p>
          <a:p>
            <a:r>
              <a:rPr lang="ru-RU" dirty="0"/>
              <a:t>После компиляции этих</a:t>
            </a:r>
            <a:r>
              <a:rPr lang="ru-RU" baseline="0" dirty="0"/>
              <a:t> двух примеров получается абсолютно идентичный машинный код.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1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Параметры функции – это локальные переменные, которые при вызове функции инициализируются значениями, переданными в качестве аргументов.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06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Реальные функции часто принимают несколько параметров,</a:t>
            </a:r>
            <a:r>
              <a:rPr lang="ru-RU" baseline="0" dirty="0"/>
              <a:t> и для того чтобы понять, какие параметры передаются по значению, а какие по ссылке приходится смотреть прототип функции. Что не всегда удобно.</a:t>
            </a:r>
          </a:p>
          <a:p>
            <a:r>
              <a:rPr lang="ru-RU" baseline="0" dirty="0"/>
              <a:t>Поэтому я рекомендую использовать подход предложенный авторами языка </a:t>
            </a:r>
            <a:r>
              <a:rPr lang="en-US" baseline="0" dirty="0"/>
              <a:t>C# - </a:t>
            </a:r>
            <a:r>
              <a:rPr lang="ru-RU" baseline="0" dirty="0"/>
              <a:t>оставлять для себя комментарии внутри текста программы – помечать выходные параметры функций комментарием </a:t>
            </a:r>
            <a:r>
              <a:rPr lang="en-US" baseline="0" dirty="0"/>
              <a:t>OUT.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Объявление макроса:</a:t>
            </a:r>
            <a:endParaRPr lang="en-US" dirty="0"/>
          </a:p>
          <a:p>
            <a:r>
              <a:rPr lang="en-US" dirty="0"/>
              <a:t>#define OUT</a:t>
            </a:r>
          </a:p>
          <a:p>
            <a:r>
              <a:rPr lang="ru-RU" dirty="0"/>
              <a:t>приводит к тому</a:t>
            </a:r>
            <a:r>
              <a:rPr lang="ru-RU" baseline="0" dirty="0"/>
              <a:t>, что препроцессор заменяет каждое вхождение слова </a:t>
            </a:r>
            <a:r>
              <a:rPr lang="en-US" baseline="0" dirty="0"/>
              <a:t>OUT </a:t>
            </a:r>
            <a:r>
              <a:rPr lang="ru-RU" baseline="0" dirty="0"/>
              <a:t>в программе на пустую строку (то есть просто игнорирует). Теперь его можно добавлять в любое место программы не ломая её.</a:t>
            </a:r>
            <a:endParaRPr lang="en-US" baseline="0" dirty="0"/>
          </a:p>
          <a:p>
            <a:endParaRPr lang="en-US" baseline="0" dirty="0"/>
          </a:p>
          <a:p>
            <a:r>
              <a:rPr lang="ru-RU" dirty="0"/>
              <a:t>Теперь</a:t>
            </a:r>
            <a:r>
              <a:rPr lang="ru-RU" baseline="0" dirty="0"/>
              <a:t> в коде всегда будет видно выходные переменные – без необходимости проверять прототипы всех функций.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84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вычислении положения элемента в памяти по набору индексов</a:t>
            </a:r>
          </a:p>
          <a:p>
            <a:r>
              <a:rPr lang="ru-RU" baseline="0" dirty="0"/>
              <a:t>используются все размерности массива кроме самой первой. Поэтому её можно не указывать.</a:t>
            </a:r>
          </a:p>
          <a:p>
            <a:r>
              <a:rPr lang="ru-RU" baseline="0" dirty="0"/>
              <a:t>А значит, и передавать в функцию массивы любого размера по этой размерности.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26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baseline="0" dirty="0"/>
              <a:t>Названия переменных в прототипе функции можно не указывать (или даже указать имена отличающиеся от названий в реализации функции) – они игнорируются компилятором.</a:t>
            </a:r>
          </a:p>
          <a:p>
            <a:r>
              <a:rPr lang="ru-RU" b="0" baseline="0" dirty="0"/>
              <a:t>Но я не рекомендую этого делать. Поскольку подсказки </a:t>
            </a:r>
            <a:r>
              <a:rPr lang="en-US" b="0" baseline="0" dirty="0"/>
              <a:t>IDE </a:t>
            </a:r>
            <a:r>
              <a:rPr lang="ru-RU" b="0" baseline="0" dirty="0"/>
              <a:t>формирует именно из прототипов. Если в прототипе имена не указаны, то </a:t>
            </a:r>
            <a:r>
              <a:rPr lang="en-US" b="0" baseline="0" dirty="0"/>
              <a:t>IDE </a:t>
            </a:r>
            <a:r>
              <a:rPr lang="ru-RU" b="0" baseline="0" dirty="0"/>
              <a:t>вам в подсказке и укажет только типы. А в таком случае очень легко перепутать порядок следования аргументов.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35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размер</a:t>
            </a:r>
            <a:r>
              <a:rPr lang="ru-RU" baseline="0" dirty="0"/>
              <a:t> массива по первой размерности не указан, вызывая функцию, можно передать массив любого размера по этой размерности, поэтому его приходится передавать в функцию отдельным параметром.</a:t>
            </a:r>
          </a:p>
          <a:p>
            <a:pPr marL="228600" indent="-228600">
              <a:buAutoNum type="arabicParenR"/>
            </a:pPr>
            <a:r>
              <a:rPr lang="ru-RU" b="0" baseline="0" dirty="0"/>
              <a:t>имя переменной массива </a:t>
            </a:r>
            <a:r>
              <a:rPr lang="en-US" b="0" baseline="0" dirty="0"/>
              <a:t>'a' </a:t>
            </a:r>
            <a:r>
              <a:rPr lang="ru-RU" b="0" baseline="0" dirty="0"/>
              <a:t>в функции </a:t>
            </a:r>
            <a:r>
              <a:rPr lang="en-US" b="0" baseline="0" dirty="0"/>
              <a:t>main </a:t>
            </a:r>
            <a:r>
              <a:rPr lang="ru-RU" b="0" baseline="0" dirty="0"/>
              <a:t>и аргумента </a:t>
            </a:r>
            <a:r>
              <a:rPr lang="en-US" b="0" baseline="0" dirty="0"/>
              <a:t>'vwA' </a:t>
            </a:r>
            <a:r>
              <a:rPr lang="ru-RU" b="0" baseline="0" dirty="0"/>
              <a:t>функции </a:t>
            </a:r>
            <a:r>
              <a:rPr lang="en-US" b="0" baseline="0" dirty="0" err="1"/>
              <a:t>InitArr</a:t>
            </a:r>
            <a:r>
              <a:rPr lang="en-US" b="0" baseline="0" dirty="0"/>
              <a:t> </a:t>
            </a:r>
            <a:r>
              <a:rPr lang="ru-RU" b="0" baseline="0" dirty="0"/>
              <a:t>не совпадают,</a:t>
            </a:r>
            <a:r>
              <a:rPr lang="ru-RU" baseline="0" dirty="0"/>
              <a:t> потому что это разные переменные ссылающиеся на одну область памяти</a:t>
            </a:r>
            <a:r>
              <a:rPr lang="en-US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49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Поскольку</a:t>
            </a:r>
            <a:r>
              <a:rPr lang="ru-RU" baseline="0" dirty="0"/>
              <a:t> в функции </a:t>
            </a:r>
            <a:r>
              <a:rPr lang="en-US" baseline="0" dirty="0" err="1"/>
              <a:t>InitArr</a:t>
            </a:r>
            <a:r>
              <a:rPr lang="en-US" baseline="0" dirty="0"/>
              <a:t> </a:t>
            </a:r>
            <a:r>
              <a:rPr lang="ru-RU" baseline="0" dirty="0"/>
              <a:t>у нас есть ссылка на память, где выделен массив </a:t>
            </a:r>
            <a:r>
              <a:rPr lang="en-US" baseline="0" dirty="0"/>
              <a:t>'a', </a:t>
            </a:r>
            <a:r>
              <a:rPr lang="ru-RU" baseline="0" dirty="0"/>
              <a:t>мы можем к нему обратиться, несмотря на то, что к переменной </a:t>
            </a:r>
            <a:r>
              <a:rPr lang="en-US" baseline="0" dirty="0"/>
              <a:t>'a'</a:t>
            </a:r>
            <a:r>
              <a:rPr lang="ru-RU" baseline="0" dirty="0"/>
              <a:t> обратиться нельзя.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72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015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Выполнение функции завершено, изменённые</a:t>
            </a:r>
            <a:r>
              <a:rPr lang="ru-RU" baseline="0" dirty="0"/>
              <a:t> значения остались в массиве </a:t>
            </a:r>
            <a:r>
              <a:rPr lang="en-US" baseline="0" dirty="0"/>
              <a:t>'a'</a:t>
            </a:r>
            <a:r>
              <a:rPr lang="ru-RU" baseline="0" dirty="0"/>
              <a:t>, поскольку мы работали с ним по ссылке.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24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1200" dirty="0"/>
              <a:t>Параметры функции, передаваемые по значению, можно инициализировать в ее прототипе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1200" dirty="0"/>
              <a:t>Если при вызове функции аргумент, соответствующий инициализированному формальному параметру будет опущен, формальному параметру будет присвоено инициализирующее значение. Если аргумент при вызове задан, инициализирующее значение игнорируется.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1200" dirty="0"/>
              <a:t>Инициализировать можно произвольное число параметров функции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1200" dirty="0"/>
              <a:t>Так как аргументы сопоставляются формальным параметрам по порядку следования, то, чтобы опустить при вызове какой-либо аргумент придется опустить и все следующие за ним.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65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</a:t>
            </a:r>
            <a:r>
              <a:rPr lang="ru-RU" dirty="0"/>
              <a:t>++ уникальность функции</a:t>
            </a:r>
            <a:r>
              <a:rPr lang="ru-RU" baseline="0" dirty="0"/>
              <a:t> определяется не только её именем, но и набором типов её параметров.</a:t>
            </a:r>
          </a:p>
          <a:p>
            <a:r>
              <a:rPr lang="ru-RU" baseline="0" dirty="0"/>
              <a:t>Тип возвращаемого функцией значения при этом не учитывается.</a:t>
            </a:r>
          </a:p>
          <a:p>
            <a:r>
              <a:rPr lang="ru-RU" baseline="0" dirty="0"/>
              <a:t>Это позволяет создать несколько функций с одним и тем же именем и разным набором параметров.</a:t>
            </a:r>
          </a:p>
          <a:p>
            <a:r>
              <a:rPr lang="ru-RU" baseline="0" dirty="0"/>
              <a:t>Рекомендуется чтобы такие функции выполняли схожие по логике действия, но компилятор этого не проверяет, и выполнение этого условия целиком зависит от программиста.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74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перегрузка функций и инициализация значений</a:t>
            </a:r>
            <a:r>
              <a:rPr lang="ru-RU" baseline="0" dirty="0"/>
              <a:t> по умолчанию</a:t>
            </a:r>
            <a:r>
              <a:rPr lang="ru-RU" dirty="0"/>
              <a:t> могут использоваться одновременно.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Ограничение: по набору параметров должно быть очевидно какую функцию должен вызвать компилятор.</a:t>
            </a:r>
            <a:br>
              <a:rPr lang="ru-RU" dirty="0"/>
            </a:br>
            <a:r>
              <a:rPr lang="ru-RU" dirty="0"/>
              <a:t>В примере сверху компилятор не сможет выбрать, какую из двух функций вызывать</a:t>
            </a:r>
            <a:r>
              <a:rPr lang="en-US" dirty="0"/>
              <a:t> </a:t>
            </a:r>
            <a:r>
              <a:rPr lang="ru-RU" dirty="0"/>
              <a:t>для строки</a:t>
            </a:r>
            <a:br>
              <a:rPr lang="ru-RU" dirty="0"/>
            </a:b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('+');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будут подходить обе функции:</a:t>
            </a:r>
            <a:br>
              <a:rPr lang="ru-RU" dirty="0"/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2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Следующий</a:t>
            </a:r>
            <a:r>
              <a:rPr lang="ru-RU" baseline="0" dirty="0"/>
              <a:t> пример – иллюстрация к информации на этом слайде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8979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Передача данных через внешние файлы используется, когда данных так много</a:t>
            </a:r>
            <a:r>
              <a:rPr lang="en-US" baseline="0" dirty="0"/>
              <a:t>,</a:t>
            </a:r>
            <a:r>
              <a:rPr lang="ru-RU" baseline="0" dirty="0"/>
              <a:t> что в оперативной памяти они поместиться не могут. Например, видео файл для редактирования удобнее передавать в виде строки – пути к файлу.</a:t>
            </a:r>
          </a:p>
          <a:p>
            <a:r>
              <a:rPr lang="ru-RU" dirty="0"/>
              <a:t>Передача данных</a:t>
            </a:r>
            <a:r>
              <a:rPr lang="ru-RU" baseline="0" dirty="0"/>
              <a:t> в функцию (и из неё) через глобальные переменные допустима только в маленьких программах (до 2000 строк). В больших по размеру программах отследить все использования глобальных переменных становится затруднительно и программа становится нечитаемой.</a:t>
            </a:r>
          </a:p>
          <a:p>
            <a:r>
              <a:rPr lang="ru-RU" baseline="0" dirty="0"/>
              <a:t>Именно по этой причине функцию </a:t>
            </a:r>
            <a:r>
              <a:rPr lang="en-US" baseline="0" dirty="0" err="1"/>
              <a:t>strtok</a:t>
            </a:r>
            <a:r>
              <a:rPr lang="en-US" baseline="0" dirty="0"/>
              <a:t> </a:t>
            </a:r>
            <a:r>
              <a:rPr lang="ru-RU" baseline="0" dirty="0"/>
              <a:t>заменили в новых редакциях </a:t>
            </a:r>
            <a:r>
              <a:rPr lang="en-US" baseline="0" dirty="0"/>
              <a:t>IDE </a:t>
            </a:r>
            <a:r>
              <a:rPr lang="en-US" baseline="0" dirty="0" err="1"/>
              <a:t>VisualStudio</a:t>
            </a:r>
            <a:r>
              <a:rPr lang="en-US" baseline="0" dirty="0"/>
              <a:t> </a:t>
            </a:r>
            <a:r>
              <a:rPr lang="ru-RU" baseline="0" dirty="0"/>
              <a:t>на обновлённую</a:t>
            </a:r>
            <a:r>
              <a:rPr lang="en-US" baseline="0" dirty="0"/>
              <a:t> </a:t>
            </a:r>
            <a:r>
              <a:rPr lang="en-US" baseline="0" dirty="0" err="1"/>
              <a:t>strtok_s</a:t>
            </a:r>
            <a:r>
              <a:rPr lang="ru-RU" baseline="0" dirty="0"/>
              <a:t>, в которой бывшая глобальная переменная передаётся явно через дополнительный параметр передаваемый по ссылке.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19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делать если требуется вернуть из функции более одного значения через </a:t>
            </a:r>
            <a:r>
              <a:rPr lang="en-US" dirty="0"/>
              <a:t>return?</a:t>
            </a:r>
          </a:p>
          <a:p>
            <a:endParaRPr lang="en-US" dirty="0"/>
          </a:p>
          <a:p>
            <a:r>
              <a:rPr lang="ru-RU" dirty="0"/>
              <a:t>Ответ:</a:t>
            </a:r>
          </a:p>
          <a:p>
            <a:r>
              <a:rPr lang="ru-RU" dirty="0"/>
              <a:t>1)</a:t>
            </a:r>
            <a:r>
              <a:rPr lang="ru-RU" baseline="0" dirty="0"/>
              <a:t> </a:t>
            </a:r>
            <a:r>
              <a:rPr lang="ru-RU" dirty="0"/>
              <a:t>использовать</a:t>
            </a:r>
            <a:r>
              <a:rPr lang="ru-RU" baseline="0" dirty="0"/>
              <a:t> структуры</a:t>
            </a:r>
          </a:p>
          <a:p>
            <a:r>
              <a:rPr lang="ru-RU" baseline="0" dirty="0"/>
              <a:t>2) или передавать через аргументы указатель/ссылку на буфер, куда функция запишет результат.</a:t>
            </a:r>
          </a:p>
          <a:p>
            <a:endParaRPr lang="ru-RU" baseline="0" dirty="0"/>
          </a:p>
          <a:p>
            <a:r>
              <a:rPr lang="ru-RU" baseline="0" dirty="0"/>
              <a:t>Примечание: в </a:t>
            </a:r>
            <a:r>
              <a:rPr lang="en-US" baseline="0" dirty="0"/>
              <a:t>C++17 </a:t>
            </a:r>
            <a:r>
              <a:rPr lang="ru-RU" baseline="0" dirty="0"/>
              <a:t>можно использовать специальный класс </a:t>
            </a:r>
            <a:r>
              <a:rPr lang="en-US" baseline="0" dirty="0"/>
              <a:t>tuple</a:t>
            </a:r>
            <a:r>
              <a:rPr lang="ru-RU" baseline="0" dirty="0"/>
              <a:t>, который даёт аналогичный эффект, как и при возврате структуры, но более компактный по записи.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013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А можно ли вернуть массив через </a:t>
            </a:r>
            <a:r>
              <a:rPr lang="en-US" baseline="0" dirty="0"/>
              <a:t>return?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974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Важно: в этом примере в</a:t>
            </a:r>
            <a:r>
              <a:rPr lang="ru-RU" baseline="0" dirty="0"/>
              <a:t> функции создаётся переменная </a:t>
            </a:r>
            <a:r>
              <a:rPr lang="en-US" baseline="0" dirty="0"/>
              <a:t>'w' </a:t>
            </a:r>
            <a:r>
              <a:rPr lang="ru-RU" baseline="0" dirty="0"/>
              <a:t>и инициализация массива происходит в ней.</a:t>
            </a:r>
          </a:p>
          <a:p>
            <a:r>
              <a:rPr lang="ru-RU" baseline="0" dirty="0"/>
              <a:t>При выходе из функции вся переменная копируется в переменную </a:t>
            </a:r>
            <a:r>
              <a:rPr lang="en-US" baseline="0" dirty="0"/>
              <a:t>'r'</a:t>
            </a:r>
            <a:r>
              <a:rPr lang="ru-RU" baseline="0" dirty="0"/>
              <a:t> функции </a:t>
            </a:r>
            <a:r>
              <a:rPr lang="en-US" baseline="0" dirty="0"/>
              <a:t>main.</a:t>
            </a:r>
          </a:p>
          <a:p>
            <a:r>
              <a:rPr lang="ru-RU" baseline="0" dirty="0"/>
              <a:t>Структура может быть достаточно большой, и этой операции копирования можно избежать, если использовать механизм передачи буфера:</a:t>
            </a:r>
          </a:p>
          <a:p>
            <a:r>
              <a:rPr lang="ru-RU" baseline="0" dirty="0"/>
              <a:t>в функцию передать адрес переменной </a:t>
            </a:r>
            <a:r>
              <a:rPr lang="en-US" baseline="0" dirty="0"/>
              <a:t>'r'</a:t>
            </a:r>
            <a:r>
              <a:rPr lang="ru-RU" baseline="0" dirty="0"/>
              <a:t>, чтобы она проинициализировала сразу её</a:t>
            </a:r>
          </a:p>
          <a:p>
            <a:r>
              <a:rPr lang="ru-RU" baseline="0" dirty="0"/>
              <a:t>без использования </a:t>
            </a:r>
            <a:r>
              <a:rPr lang="en-US" baseline="0" dirty="0"/>
              <a:t>"</a:t>
            </a:r>
            <a:r>
              <a:rPr lang="ru-RU" baseline="0" dirty="0"/>
              <a:t>промежуточной</a:t>
            </a:r>
            <a:r>
              <a:rPr lang="en-US" baseline="0" dirty="0"/>
              <a:t>"</a:t>
            </a:r>
            <a:r>
              <a:rPr lang="ru-RU" baseline="0" dirty="0"/>
              <a:t> переменной </a:t>
            </a:r>
            <a:r>
              <a:rPr lang="en-US" baseline="0" dirty="0"/>
              <a:t>'w'.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109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функция возвращает ссылку, а она по определению является </a:t>
            </a:r>
            <a:r>
              <a:rPr lang="en-US" dirty="0"/>
              <a:t>L-value</a:t>
            </a:r>
            <a:r>
              <a:rPr lang="ru-RU" dirty="0"/>
              <a:t>, то есть может находится</a:t>
            </a:r>
            <a:r>
              <a:rPr lang="ru-RU" baseline="0" dirty="0"/>
              <a:t> слева от оператора =.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695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550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baseline="0" dirty="0"/>
              <a:t>1) При объявлении переменной </a:t>
            </a:r>
            <a:r>
              <a:rPr lang="en-US" b="0" baseline="0" dirty="0"/>
              <a:t>char </a:t>
            </a:r>
            <a:r>
              <a:rPr lang="en-US" b="0" baseline="0" dirty="0" err="1"/>
              <a:t>vsStr</a:t>
            </a:r>
            <a:r>
              <a:rPr lang="en-US" b="0" baseline="0" dirty="0"/>
              <a:t>[]; - </a:t>
            </a:r>
            <a:r>
              <a:rPr lang="ru-RU" b="0" baseline="0" dirty="0"/>
              <a:t>квадратные скобки – объявление массива.</a:t>
            </a:r>
          </a:p>
          <a:p>
            <a:r>
              <a:rPr lang="en-US" b="0" baseline="0" dirty="0"/>
              <a:t>2) </a:t>
            </a:r>
            <a:r>
              <a:rPr lang="ru-RU" b="0" baseline="0" dirty="0"/>
              <a:t>Те же квадратные скобки в объявлении функции означают передачу массива по ссылке.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5521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1097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870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Некоторые</a:t>
            </a:r>
            <a:r>
              <a:rPr lang="ru-RU" baseline="0" dirty="0"/>
              <a:t> авторы вообще не рекомендуют использовать этот механизм.</a:t>
            </a:r>
          </a:p>
          <a:p>
            <a:r>
              <a:rPr lang="ru-RU" baseline="0" dirty="0"/>
              <a:t>В других языках(более далёких от железа) такой ошибки (возврат из функции ссылки на локальную переменную) вообще нет и не может быть, потому что в принципе нет возможности работать с указателями и ссылками.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98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вызов функции при передаче параметров по значению по шагам - в режиме отладчика.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Обратите внимание на</a:t>
            </a:r>
            <a:r>
              <a:rPr lang="ru-RU" baseline="0" dirty="0"/>
              <a:t> подчёркнутый текст – передача аргумента в функцию</a:t>
            </a:r>
            <a:r>
              <a:rPr lang="en-US" baseline="0" dirty="0"/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baseline="0" dirty="0"/>
              <a:t> </a:t>
            </a:r>
            <a:r>
              <a:rPr lang="ru-RU" baseline="0" dirty="0"/>
              <a:t>осуществляется </a:t>
            </a:r>
            <a:r>
              <a:rPr lang="ru-RU" b="1" u="none" baseline="0" dirty="0"/>
              <a:t>по значению</a:t>
            </a:r>
            <a:r>
              <a:rPr lang="ru-RU" u="none" baseline="0" dirty="0"/>
              <a:t>.</a:t>
            </a:r>
            <a:endParaRPr lang="ru-RU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633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разрабатываем функцию, мы не должны делать никаких предположений о том, кто и как будет использовать эту функцию. То есть нужно обязательно проверять все входные параметры на корректность.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54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разработке надёжных программ (медицина, космос, авиация, атомная энергетика и т.д.), для которых нельзя останавливать выполнение даже в случае ошибок, разрабатывается специальная политика для ошибок разного уровня сложности. Для программ, с более слабыми требованиями по надёжности достаточно вставить такую проверку, которая будет достаточно заметна, чтобы программист обратил на неё внимание.</a:t>
            </a:r>
          </a:p>
          <a:p>
            <a:endParaRPr lang="ru-RU" dirty="0"/>
          </a:p>
          <a:p>
            <a:r>
              <a:rPr lang="ru-RU" dirty="0"/>
              <a:t>Для этого используется специальный макрос </a:t>
            </a:r>
            <a:r>
              <a:rPr lang="en-US" dirty="0"/>
              <a:t>assert</a:t>
            </a:r>
            <a:r>
              <a:rPr lang="ru-RU" dirty="0"/>
              <a:t>, который используется как функция с одним параметром. Если значение параметра истинно, то ничего не происходит, а если ложно – выдаётся предупреждение и программа </a:t>
            </a:r>
            <a:r>
              <a:rPr lang="ru-RU" dirty="0" err="1"/>
              <a:t>аварийно</a:t>
            </a:r>
            <a:r>
              <a:rPr lang="ru-RU" dirty="0"/>
              <a:t> завершается. При этом в консоль выводится файл и строка, в которой стоял </a:t>
            </a:r>
            <a:r>
              <a:rPr lang="en-US" dirty="0"/>
              <a:t>assert, </a:t>
            </a:r>
            <a:r>
              <a:rPr lang="ru-RU" dirty="0"/>
              <a:t>а также то условие, которое в нём проверялось.</a:t>
            </a:r>
            <a:br>
              <a:rPr lang="ru-RU" dirty="0"/>
            </a:br>
            <a:r>
              <a:rPr lang="ru-RU" dirty="0"/>
              <a:t>Это позволяет находить логические ошибки намного быстрее, поскольку функция сама проверяет, что все её входные параметры валидны.</a:t>
            </a:r>
          </a:p>
          <a:p>
            <a:r>
              <a:rPr lang="ru-RU" dirty="0"/>
              <a:t>Естественно такое поведение имеет смысл только в режиме отладки </a:t>
            </a:r>
            <a:r>
              <a:rPr lang="en-US" dirty="0"/>
              <a:t>(Debug).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8676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режиме </a:t>
            </a:r>
            <a:r>
              <a:rPr lang="en-US" dirty="0"/>
              <a:t>Release </a:t>
            </a:r>
            <a:r>
              <a:rPr lang="ru-RU" dirty="0"/>
              <a:t>проверок утверждений не происходит. Более того, код внутри утверждений вообще не компилируется и никакие функции оттуда не вызываются. Это позволяет не терять время на проверку утверждений, если код уже отлажен.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252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536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прошлой лекции</a:t>
            </a:r>
            <a:r>
              <a:rPr lang="ru-RU" baseline="0" dirty="0"/>
              <a:t> была схема про память процесса, она полностью совпадает со схемой классов памяти – у них одна основа.</a:t>
            </a:r>
            <a:endParaRPr lang="ru-RU" dirty="0"/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472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 режиме компиляции </a:t>
            </a:r>
            <a:r>
              <a:rPr lang="en-US" baseline="0" dirty="0"/>
              <a:t>Debug </a:t>
            </a:r>
            <a:r>
              <a:rPr lang="ru-RU" baseline="0" dirty="0"/>
              <a:t>этот пример вылетит с ошибкой на второй итерации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режиме </a:t>
            </a:r>
            <a:r>
              <a:rPr lang="en-US" baseline="0" dirty="0"/>
              <a:t>Release </a:t>
            </a:r>
            <a:r>
              <a:rPr lang="ru-RU" baseline="0" dirty="0"/>
              <a:t>этот пример отработает корректно, потому что память переменной </a:t>
            </a:r>
            <a:r>
              <a:rPr lang="en-US" baseline="0" dirty="0"/>
              <a:t>k </a:t>
            </a:r>
            <a:r>
              <a:rPr lang="ru-RU" baseline="0" dirty="0"/>
              <a:t>хотя и будет освобождена при переходе ко второй итерации цикла, но в следующей итерации она попадёт в те же ячейки памяти, а там будет мусор (то есть предыдущее значение переменной </a:t>
            </a:r>
            <a:r>
              <a:rPr lang="en-US" baseline="0" dirty="0"/>
              <a:t>k).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Хотя этот пример и работает, но это "неопределённое поведение" и поступать так не стоит.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Однако учитывая, что в некоторых задачах такое поведение полезно, для него придумали специальное ключевое слово </a:t>
            </a:r>
            <a:r>
              <a:rPr lang="en-US" baseline="0" dirty="0"/>
              <a:t>static (</a:t>
            </a:r>
            <a:r>
              <a:rPr lang="ru-RU" baseline="0" dirty="0"/>
              <a:t>см следующий слайд</a:t>
            </a:r>
            <a:r>
              <a:rPr lang="en-US" baseline="0" dirty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1690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Локальная</a:t>
            </a:r>
            <a:r>
              <a:rPr lang="ru-RU" baseline="0" dirty="0"/>
              <a:t> переменная помеченная ключевым словом </a:t>
            </a:r>
            <a:r>
              <a:rPr lang="en-US" altLang="ru-RU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ru-RU" altLang="ru-RU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становится глобальной – она </a:t>
            </a:r>
            <a:r>
              <a:rPr lang="ru-RU" baseline="0" dirty="0"/>
              <a:t>инициализируется при первом обращении к ней (при первом входе в функцию), существует всё время выполнения программы, но обратиться к ней можно только из области видимости, где она объявлена.</a:t>
            </a:r>
          </a:p>
          <a:p>
            <a:r>
              <a:rPr lang="ru-RU" baseline="0" dirty="0"/>
              <a:t>Благодаря ограничению области видимости использовать такие глобальные переменные можно.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Глобальные переменные итак являются статическими, поэтому для них ключевое слово </a:t>
            </a:r>
            <a:r>
              <a:rPr lang="en-US" baseline="0" dirty="0"/>
              <a:t>static </a:t>
            </a:r>
            <a:r>
              <a:rPr lang="ru-RU" baseline="0" dirty="0"/>
              <a:t>работает по другому.</a:t>
            </a:r>
          </a:p>
          <a:p>
            <a:r>
              <a:rPr lang="ru-RU" baseline="0" dirty="0"/>
              <a:t>Ключевое слово </a:t>
            </a:r>
            <a:r>
              <a:rPr lang="en-US" baseline="0" dirty="0"/>
              <a:t>static </a:t>
            </a:r>
            <a:r>
              <a:rPr lang="ru-RU" baseline="0" dirty="0"/>
              <a:t>перед глобальной переменной (объявленной вне всех функций) означает, что эта переменная доступна только в этой единице трансляции (только при компиляции текущего </a:t>
            </a:r>
            <a:r>
              <a:rPr lang="en-US" baseline="0" dirty="0"/>
              <a:t>.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файла), в других единицах трансляции может быть глобальная переменная с тем же именем и они не будут конфликтовать друг с другом – у каждого будет своя переменная.</a:t>
            </a:r>
          </a:p>
          <a:p>
            <a:r>
              <a:rPr lang="ru-RU" baseline="0" dirty="0"/>
              <a:t>Например, если переменная объявлена в </a:t>
            </a:r>
            <a:r>
              <a:rPr lang="en-US" baseline="0" dirty="0"/>
              <a:t>.h </a:t>
            </a:r>
            <a:r>
              <a:rPr lang="ru-RU" baseline="0" dirty="0"/>
              <a:t>файле без ключевого слова </a:t>
            </a:r>
            <a:r>
              <a:rPr lang="en-US" baseline="0" dirty="0"/>
              <a:t>static</a:t>
            </a:r>
            <a:r>
              <a:rPr lang="ru-RU" baseline="0" dirty="0"/>
              <a:t>, и этот файл включённом в несколько </a:t>
            </a:r>
            <a:r>
              <a:rPr lang="en-US" baseline="0" dirty="0"/>
              <a:t>.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файлов – все 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файлы будут обращаться к одной и той же переменной.</a:t>
            </a:r>
          </a:p>
          <a:p>
            <a:r>
              <a:rPr lang="ru-RU" baseline="0" dirty="0"/>
              <a:t>Если же при объявлении переменной использовано ключевое слово </a:t>
            </a:r>
            <a:r>
              <a:rPr lang="en-US" baseline="0" dirty="0"/>
              <a:t>static – </a:t>
            </a:r>
            <a:r>
              <a:rPr lang="ru-RU" baseline="0" dirty="0"/>
              <a:t>то в каждом </a:t>
            </a:r>
            <a:r>
              <a:rPr lang="en-US" baseline="0" dirty="0" err="1"/>
              <a:t>cpp</a:t>
            </a:r>
            <a:r>
              <a:rPr lang="en-US" baseline="0" dirty="0"/>
              <a:t> </a:t>
            </a:r>
            <a:r>
              <a:rPr lang="ru-RU" baseline="0" dirty="0"/>
              <a:t>файле будет создана своя уникальная переменная с таким именем, более того, они не будут между собой конфликтовать.</a:t>
            </a:r>
          </a:p>
          <a:p>
            <a:r>
              <a:rPr lang="ru-RU" baseline="0" dirty="0"/>
              <a:t>(такое применение досталось в наследство от языка </a:t>
            </a:r>
            <a:r>
              <a:rPr lang="en-US" baseline="0" dirty="0"/>
              <a:t>C</a:t>
            </a:r>
            <a:r>
              <a:rPr lang="ru-RU" baseline="0" dirty="0"/>
              <a:t>, а в </a:t>
            </a:r>
            <a:r>
              <a:rPr lang="en-US" baseline="0" dirty="0"/>
              <a:t>C++ </a:t>
            </a:r>
            <a:r>
              <a:rPr lang="ru-RU" baseline="0" dirty="0"/>
              <a:t>для похожей функциональности используются классы).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502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Глобальные переменные – плохая практика, в больших</a:t>
            </a:r>
            <a:r>
              <a:rPr lang="ru-RU" baseline="0" dirty="0"/>
              <a:t> программах их использование сильно запутывает код.</a:t>
            </a:r>
          </a:p>
          <a:p>
            <a:r>
              <a:rPr lang="ru-RU" baseline="0" dirty="0"/>
              <a:t>При этом со статическими локальными проблемы нет – их область видимости ограничена функцией в которой они объявлены,</a:t>
            </a:r>
          </a:p>
          <a:p>
            <a:r>
              <a:rPr lang="ru-RU" baseline="0" dirty="0"/>
              <a:t>поэтому отследить все обращения к такой переменной достаточно просто.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9101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4688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Локальная переменная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pFunc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хранит указатель на функцию.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Она инициализируется адресом функции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sin.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этом знак взятия адреса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(&amp;)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можно не указывать - компилятор итак разберётся.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Ниже объявляется параметр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pF 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функции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CalcFunc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он принимает адрес функции.</a:t>
            </a:r>
          </a:p>
          <a:p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Таким образом можно создать функцию принимающую другие функции в качестве параметра.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6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входе в функцию в области</a:t>
            </a:r>
            <a:r>
              <a:rPr lang="ru-RU" baseline="0" dirty="0"/>
              <a:t> памяти называемой стек резервируется место для всех локальных переменных</a:t>
            </a:r>
            <a:r>
              <a:rPr lang="en-US" baseline="0" dirty="0"/>
              <a:t>(m </a:t>
            </a:r>
            <a:r>
              <a:rPr lang="ru-RU" baseline="0" dirty="0"/>
              <a:t>и </a:t>
            </a:r>
            <a:r>
              <a:rPr lang="en-US" baseline="0" dirty="0"/>
              <a:t>k)</a:t>
            </a:r>
            <a:r>
              <a:rPr lang="ru-RU" baseline="0" dirty="0"/>
              <a:t>. Они пока не проинициализированы, но место под них уже определено.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887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Использование специального шаблона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'function&lt;&gt;'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объявления указателей на функцию удобнее и проще.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Более того, этим способом (появившимся в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C++11)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значительно очевиднее и легче объявить, например, указатель на функцию возвращающую в качестве результата указатель на функцию.</a:t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 есть одно но: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function&lt;&gt; -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 шаблон класса, а классы мы будем проходить только через пару лекций. Но из-за удобства показываю этот способ уже сейчас.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0763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Передача адреса функции в качестве параметра используется в стандартной </a:t>
            </a:r>
            <a:r>
              <a:rPr lang="ru-RU" dirty="0" err="1"/>
              <a:t>фукнции</a:t>
            </a:r>
            <a:r>
              <a:rPr lang="ru-RU" baseline="0" dirty="0"/>
              <a:t> сортировки </a:t>
            </a:r>
            <a:r>
              <a:rPr lang="en-US" baseline="0" dirty="0"/>
              <a:t>sort.</a:t>
            </a:r>
          </a:p>
          <a:p>
            <a:r>
              <a:rPr lang="ru-RU" baseline="0" dirty="0"/>
              <a:t>Эта функция имеет перегрузку, в которой третьим параметром указывается функция для сравнения элементов.</a:t>
            </a:r>
          </a:p>
          <a:p>
            <a:r>
              <a:rPr lang="ru-RU" dirty="0"/>
              <a:t>1) Указывая третьим параметром</a:t>
            </a:r>
            <a:r>
              <a:rPr lang="ru-RU" baseline="0" dirty="0"/>
              <a:t> </a:t>
            </a:r>
            <a:r>
              <a:rPr lang="ru-RU" dirty="0"/>
              <a:t>функцию</a:t>
            </a:r>
            <a:r>
              <a:rPr lang="ru-RU" baseline="0" dirty="0"/>
              <a:t> для </a:t>
            </a:r>
            <a:r>
              <a:rPr lang="ru-RU" dirty="0"/>
              <a:t>сравнения элементов массива (</a:t>
            </a:r>
            <a:r>
              <a:rPr lang="en-US" dirty="0" err="1"/>
              <a:t>MyCompare</a:t>
            </a:r>
            <a:r>
              <a:rPr lang="ru-RU" dirty="0"/>
              <a:t>)</a:t>
            </a:r>
            <a:r>
              <a:rPr lang="ru-RU" baseline="0" dirty="0"/>
              <a:t> можно отсортировать массивы не только стандартных типов но и массив структур (по произвольному ключу).</a:t>
            </a:r>
          </a:p>
          <a:p>
            <a:r>
              <a:rPr lang="ru-RU" baseline="0" dirty="0"/>
              <a:t>2) К одному и тому же массиву можно применять разные функции сравнения, чтобы была возможность в одной программе сортировать массив по разным полям структуры (год рождения, ФИО или адрес).</a:t>
            </a:r>
          </a:p>
          <a:p>
            <a:r>
              <a:rPr lang="ru-RU" baseline="0" dirty="0"/>
              <a:t>3) весь код сортировки, как видите, помещается на один слайд.</a:t>
            </a:r>
          </a:p>
          <a:p>
            <a:r>
              <a:rPr lang="ru-RU" baseline="0" dirty="0"/>
              <a:t>4) Если функция сравнения не указана при вызове </a:t>
            </a:r>
            <a:r>
              <a:rPr lang="en-US" baseline="0" dirty="0"/>
              <a:t>sort</a:t>
            </a:r>
            <a:r>
              <a:rPr lang="ru-RU" baseline="0" dirty="0"/>
              <a:t>, то используется операция сравнения "меньше".</a:t>
            </a:r>
          </a:p>
          <a:p>
            <a:r>
              <a:rPr lang="ru-RU" baseline="0" dirty="0"/>
              <a:t>5) При втором вызове функции </a:t>
            </a:r>
            <a:r>
              <a:rPr lang="en-US" baseline="0" dirty="0"/>
              <a:t>'sort' </a:t>
            </a:r>
            <a:r>
              <a:rPr lang="ru-RU" baseline="0" dirty="0"/>
              <a:t>указано использовать оператор сравнения "больше", поэтому после сортировки элементы оказываются упорядочены по убыванию.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1722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2203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58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840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Обратите внимание на комментарии – они позволяют использовать функцию не заглядывая что у неё внутри.</a:t>
            </a:r>
            <a:br>
              <a:rPr lang="ru-RU" dirty="0"/>
            </a:br>
            <a:r>
              <a:rPr lang="ru-RU" dirty="0"/>
              <a:t>НО лучше было бы назвать переменные подлиннее и очевиднее (как</a:t>
            </a:r>
            <a:r>
              <a:rPr lang="ru-RU" baseline="0" dirty="0"/>
              <a:t> </a:t>
            </a:r>
            <a:r>
              <a:rPr lang="en-US" baseline="0" dirty="0" err="1"/>
              <a:t>maxItersCnt</a:t>
            </a:r>
            <a:r>
              <a:rPr lang="en-US" baseline="0" dirty="0"/>
              <a:t>),</a:t>
            </a:r>
            <a:r>
              <a:rPr lang="ru-RU" dirty="0"/>
              <a:t> тогда комментарии бы не понадобились, но и код бы не влез на слайд</a:t>
            </a:r>
            <a:r>
              <a:rPr lang="en-US" dirty="0"/>
              <a:t>.</a:t>
            </a:r>
          </a:p>
          <a:p>
            <a:r>
              <a:rPr lang="ru-RU" dirty="0"/>
              <a:t>Ограничение</a:t>
            </a:r>
            <a:r>
              <a:rPr lang="ru-RU" baseline="0" dirty="0"/>
              <a:t> входного диапазона параметров можно описать в комментариях или используя синтаксис стандарта </a:t>
            </a:r>
            <a:r>
              <a:rPr lang="en-US" baseline="0" dirty="0"/>
              <a:t>C++0x </a:t>
            </a:r>
            <a:r>
              <a:rPr lang="en-US" baseline="0" dirty="0" err="1"/>
              <a:t>static_assert</a:t>
            </a:r>
            <a:r>
              <a:rPr lang="en-US" baseline="0" dirty="0"/>
              <a:t>, </a:t>
            </a:r>
            <a:r>
              <a:rPr lang="ru-RU" baseline="0" dirty="0"/>
              <a:t>тогда дополнительно ограничение диапазона входных параметров будет проверяться во время компиляции (если это возможно).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9880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Обратите внимание на комментарий </a:t>
            </a:r>
            <a:r>
              <a:rPr lang="en-US" dirty="0"/>
              <a:t>OUT </a:t>
            </a:r>
            <a:r>
              <a:rPr lang="ru-RU" dirty="0"/>
              <a:t>при передаваемой по ссылке переменной </a:t>
            </a:r>
            <a:r>
              <a:rPr lang="en-US" dirty="0"/>
              <a:t>err</a:t>
            </a:r>
            <a:r>
              <a:rPr lang="ru-RU" dirty="0"/>
              <a:t> при вызове функции – сразу понятно, что это выходной</a:t>
            </a:r>
            <a:r>
              <a:rPr lang="ru-RU" baseline="0" dirty="0"/>
              <a:t> параметр и он поменяет значение внутри функции </a:t>
            </a:r>
            <a:r>
              <a:rPr lang="en-US" baseline="0" dirty="0" err="1"/>
              <a:t>SolveEqu</a:t>
            </a:r>
            <a:r>
              <a:rPr lang="ru-RU" dirty="0"/>
              <a:t>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Теперь можно использовать уже написанную </a:t>
            </a:r>
            <a:r>
              <a:rPr lang="ru-RU" baseline="0" dirty="0"/>
              <a:t>функцию </a:t>
            </a:r>
            <a:r>
              <a:rPr lang="en-US" baseline="0" dirty="0" err="1"/>
              <a:t>SolveEqu</a:t>
            </a:r>
            <a:br>
              <a:rPr lang="en-US" baseline="0" dirty="0"/>
            </a:br>
            <a:r>
              <a:rPr lang="ru-RU" baseline="0" dirty="0"/>
              <a:t>для численного решения любых уравнений. При этом можно не держать в голове используемый внутри функции алгоритм – надо знать только какие аргументы она принимает.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Используйте функции везде где это только возможно – после тренировки это позволит вам разрабатывать действительно большие программы.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098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790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35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Переменная </a:t>
            </a:r>
            <a:r>
              <a:rPr lang="en-US" dirty="0"/>
              <a:t>k </a:t>
            </a:r>
            <a:r>
              <a:rPr lang="ru-RU" dirty="0"/>
              <a:t>инициализируется значением 3. Пока всё просто.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08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 вызова функции в стеке выделяется место для параметров функции:</a:t>
            </a:r>
            <a:r>
              <a:rPr lang="ru-RU" baseline="0" dirty="0"/>
              <a:t> а данном примере только переменной</a:t>
            </a:r>
            <a:r>
              <a:rPr lang="en-US" baseline="0" dirty="0"/>
              <a:t> i. </a:t>
            </a:r>
            <a:r>
              <a:rPr lang="ru-RU" baseline="0" dirty="0"/>
              <a:t>Выделенная ячейка памяти сразу инициализируется значением, переданным в качестве аргумента. То есть значением переменной </a:t>
            </a:r>
            <a:r>
              <a:rPr lang="en-US" baseline="0" dirty="0"/>
              <a:t>k.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3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передаче</a:t>
            </a:r>
            <a:r>
              <a:rPr lang="ru-RU" baseline="0" dirty="0"/>
              <a:t> выполнения в функцию </a:t>
            </a:r>
            <a:r>
              <a:rPr lang="en-US" baseline="0" dirty="0"/>
              <a:t>'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baseline="0" dirty="0"/>
              <a:t>' </a:t>
            </a:r>
            <a:r>
              <a:rPr lang="ru-RU" baseline="0" dirty="0"/>
              <a:t>все локальные переменные вызывающей функции</a:t>
            </a:r>
            <a:r>
              <a:rPr lang="en-US" baseline="0" dirty="0"/>
              <a:t> 'main'</a:t>
            </a:r>
            <a:r>
              <a:rPr lang="ru-RU" baseline="0" dirty="0"/>
              <a:t> становятся недоступными (помечено красным затенением).</a:t>
            </a:r>
            <a:endParaRPr lang="en-US" baseline="0" dirty="0"/>
          </a:p>
          <a:p>
            <a:r>
              <a:rPr lang="ru-RU" baseline="0" dirty="0"/>
              <a:t>Вызываемой функции </a:t>
            </a:r>
            <a:r>
              <a:rPr lang="en-US" baseline="0" dirty="0"/>
              <a:t>'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baseline="0" dirty="0"/>
              <a:t>' </a:t>
            </a:r>
            <a:r>
              <a:rPr lang="ru-RU" baseline="0" dirty="0"/>
              <a:t>доступны только её локальные переменные, которые проинициализированы значениями переданными ей через аргументы.</a:t>
            </a:r>
            <a:endParaRPr lang="en-US" baseline="0" dirty="0"/>
          </a:p>
          <a:p>
            <a:r>
              <a:rPr lang="ru-RU" baseline="0" dirty="0"/>
              <a:t>При вызове функции автоматически в стек складывается "адрес возврата" – адрес с которого продолжится выполнение программы после завершения выполнения функции.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1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14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9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9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13" name="Дата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7" r:id="rId5"/>
    <p:sldLayoutId id="2147483668" r:id="rId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A64591-694B-4548-A868-0B31289C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73413D-605F-4706-8569-3728451F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</p:spPr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E3B141-65A3-4785-9CE6-907CEB68D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ru-RU"/>
              <a:t>Левкович Н.В.	2021/2022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05EBD1-875D-447D-9E41-312EDC6DB5C0}"/>
              </a:ext>
            </a:extLst>
          </p:cNvPr>
          <p:cNvSpPr/>
          <p:nvPr/>
        </p:nvSpPr>
        <p:spPr>
          <a:xfrm>
            <a:off x="611560" y="332656"/>
            <a:ext cx="4572000" cy="53570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pArr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da-DK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разминка"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pA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pArr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pB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pArr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pArr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pArr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pA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pB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pA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[0]++;</a:t>
            </a:r>
          </a:p>
          <a:p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pB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[0]++;</a:t>
            </a:r>
          </a:p>
          <a:p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[0]++;</a:t>
            </a:r>
            <a:endParaRPr lang="ru-RU" sz="48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FE6878-A69D-4A36-A1A1-57C7220AA264}"/>
              </a:ext>
            </a:extLst>
          </p:cNvPr>
          <p:cNvSpPr/>
          <p:nvPr/>
        </p:nvSpPr>
        <p:spPr>
          <a:xfrm>
            <a:off x="1757578" y="5225478"/>
            <a:ext cx="7012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Error you cannot assign to a variable that is const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D31B693-7078-416C-B2A8-F7FBB248D397}"/>
              </a:ext>
            </a:extLst>
          </p:cNvPr>
          <p:cNvSpPr/>
          <p:nvPr/>
        </p:nvSpPr>
        <p:spPr>
          <a:xfrm>
            <a:off x="1757578" y="4638474"/>
            <a:ext cx="7012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Error you cannot assign to a variable that is const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31A763D-7A13-4E3E-8DB6-44F65BCDE747}"/>
              </a:ext>
            </a:extLst>
          </p:cNvPr>
          <p:cNvSpPr/>
          <p:nvPr/>
        </p:nvSpPr>
        <p:spPr>
          <a:xfrm>
            <a:off x="1752588" y="4938032"/>
            <a:ext cx="7012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Error you cannot assign to a variable that is const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EDCA2EB-E7EA-46B7-A40B-CE36B5E733A8}"/>
              </a:ext>
            </a:extLst>
          </p:cNvPr>
          <p:cNvCxnSpPr>
            <a:cxnSpLocks/>
          </p:cNvCxnSpPr>
          <p:nvPr/>
        </p:nvCxnSpPr>
        <p:spPr>
          <a:xfrm flipV="1">
            <a:off x="637142" y="4755948"/>
            <a:ext cx="871402" cy="133073"/>
          </a:xfrm>
          <a:prstGeom prst="line">
            <a:avLst/>
          </a:prstGeom>
          <a:ln w="31750">
            <a:solidFill>
              <a:srgbClr val="8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624CAF6-F0F4-4BB8-81CC-77B764F8875D}"/>
              </a:ext>
            </a:extLst>
          </p:cNvPr>
          <p:cNvCxnSpPr>
            <a:cxnSpLocks/>
          </p:cNvCxnSpPr>
          <p:nvPr/>
        </p:nvCxnSpPr>
        <p:spPr>
          <a:xfrm flipV="1">
            <a:off x="758480" y="5347159"/>
            <a:ext cx="999098" cy="164432"/>
          </a:xfrm>
          <a:prstGeom prst="line">
            <a:avLst/>
          </a:prstGeom>
          <a:ln w="31750">
            <a:solidFill>
              <a:srgbClr val="8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45186C-B6A4-4BFA-92E8-D0BA820C1656}"/>
              </a:ext>
            </a:extLst>
          </p:cNvPr>
          <p:cNvCxnSpPr>
            <a:cxnSpLocks/>
          </p:cNvCxnSpPr>
          <p:nvPr/>
        </p:nvCxnSpPr>
        <p:spPr>
          <a:xfrm flipV="1">
            <a:off x="758480" y="5051553"/>
            <a:ext cx="999098" cy="164432"/>
          </a:xfrm>
          <a:prstGeom prst="line">
            <a:avLst/>
          </a:prstGeom>
          <a:ln w="31750">
            <a:solidFill>
              <a:srgbClr val="8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9">
            <a:extLst>
              <a:ext uri="{FF2B5EF4-FFF2-40B4-BE49-F238E27FC236}">
                <a16:creationId xmlns:a16="http://schemas.microsoft.com/office/drawing/2014/main" id="{BF387482-98B7-408E-BC27-C9491971083D}"/>
              </a:ext>
            </a:extLst>
          </p:cNvPr>
          <p:cNvSpPr/>
          <p:nvPr/>
        </p:nvSpPr>
        <p:spPr>
          <a:xfrm>
            <a:off x="5877172" y="57569"/>
            <a:ext cx="3096344" cy="144016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200" dirty="0">
                <a:solidFill>
                  <a:schemeClr val="tx1"/>
                </a:solidFill>
              </a:rPr>
              <a:t>модификатор </a:t>
            </a:r>
            <a:r>
              <a:rPr lang="ru-RU" sz="2200" dirty="0" err="1">
                <a:solidFill>
                  <a:schemeClr val="tx1"/>
                </a:solidFill>
              </a:rPr>
              <a:t>const</a:t>
            </a:r>
            <a:r>
              <a:rPr lang="ru-RU" sz="2200" dirty="0">
                <a:solidFill>
                  <a:schemeClr val="tx1"/>
                </a:solidFill>
              </a:rPr>
              <a:t> применяется к тем данным, на которые указывает указатель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E821B73-0C64-458A-B02E-5D227E6A6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410954" y="777649"/>
            <a:ext cx="4466218" cy="17199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6CB50D1-4A72-4BF3-97E3-D92C89709C0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123728" y="777649"/>
            <a:ext cx="3753444" cy="787195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9">
            <a:extLst>
              <a:ext uri="{FF2B5EF4-FFF2-40B4-BE49-F238E27FC236}">
                <a16:creationId xmlns:a16="http://schemas.microsoft.com/office/drawing/2014/main" id="{5A634172-94D4-42F7-B116-168B86E4DBDE}"/>
              </a:ext>
            </a:extLst>
          </p:cNvPr>
          <p:cNvSpPr/>
          <p:nvPr/>
        </p:nvSpPr>
        <p:spPr>
          <a:xfrm>
            <a:off x="5877172" y="1696018"/>
            <a:ext cx="3096344" cy="1210435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200" dirty="0">
                <a:solidFill>
                  <a:schemeClr val="tx1"/>
                </a:solidFill>
              </a:rPr>
              <a:t>модификатор </a:t>
            </a:r>
            <a:r>
              <a:rPr lang="ru-RU" sz="2200" dirty="0" err="1">
                <a:solidFill>
                  <a:schemeClr val="tx1"/>
                </a:solidFill>
              </a:rPr>
              <a:t>const</a:t>
            </a:r>
            <a:r>
              <a:rPr lang="ru-RU" sz="2200" dirty="0">
                <a:solidFill>
                  <a:schemeClr val="tx1"/>
                </a:solidFill>
              </a:rPr>
              <a:t> применяется к самому указателю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2F2F4E7-B78D-4FA1-A32F-83CDDC4F7D28}"/>
              </a:ext>
            </a:extLst>
          </p:cNvPr>
          <p:cNvCxnSpPr>
            <a:cxnSpLocks/>
          </p:cNvCxnSpPr>
          <p:nvPr/>
        </p:nvCxnSpPr>
        <p:spPr>
          <a:xfrm flipH="1">
            <a:off x="2267744" y="1942722"/>
            <a:ext cx="3609428" cy="23394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Скругленный прямоугольник 9">
            <a:extLst>
              <a:ext uri="{FF2B5EF4-FFF2-40B4-BE49-F238E27FC236}">
                <a16:creationId xmlns:a16="http://schemas.microsoft.com/office/drawing/2014/main" id="{735D5591-284D-436B-B5D0-DC2C3A149D35}"/>
              </a:ext>
            </a:extLst>
          </p:cNvPr>
          <p:cNvSpPr/>
          <p:nvPr/>
        </p:nvSpPr>
        <p:spPr>
          <a:xfrm>
            <a:off x="503548" y="3328407"/>
            <a:ext cx="4466218" cy="62685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200" dirty="0">
                <a:solidFill>
                  <a:schemeClr val="tx1"/>
                </a:solidFill>
              </a:rPr>
              <a:t>какие из </a:t>
            </a:r>
            <a:r>
              <a:rPr lang="ru-RU" sz="2200" dirty="0" err="1">
                <a:solidFill>
                  <a:schemeClr val="tx1"/>
                </a:solidFill>
              </a:rPr>
              <a:t>приведенных</a:t>
            </a:r>
            <a:r>
              <a:rPr lang="ru-RU" sz="2200" dirty="0">
                <a:solidFill>
                  <a:schemeClr val="tx1"/>
                </a:solidFill>
              </a:rPr>
              <a:t> ниже строк не скомпилируются?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7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6" grpId="0" animBg="1"/>
      <p:bldP spid="32" grpId="0" animBg="1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75015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458112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9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72925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486916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9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0021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3 * 2 = 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13515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6228184" y="3068960"/>
            <a:ext cx="288032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7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17721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3 * 2 = 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13515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228184" y="3068960"/>
            <a:ext cx="1197160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5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68483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 + 6 = 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445224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6228184" y="3068960"/>
            <a:ext cx="720080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4139952" y="3068960"/>
            <a:ext cx="2304256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37378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00ABD840</a:t>
                      </a:r>
                      <a:endParaRPr lang="ru-RU" sz="16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 + 6 = 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294697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164288" y="3068960"/>
            <a:ext cx="261056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948264" y="4581128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ru-RU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23397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00ABD840</a:t>
                      </a:r>
                      <a:endParaRPr lang="ru-RU" sz="16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321297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2276872"/>
            <a:ext cx="2664296" cy="1728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3  8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61251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через указатель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2204864"/>
            <a:ext cx="849694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При передаче через указатель в вызываемую функцию </a:t>
            </a:r>
            <a:r>
              <a:rPr lang="ru-RU" altLang="ru-RU" sz="2000" b="1" dirty="0"/>
              <a:t>передаются указатели на переменные – аргументы</a:t>
            </a:r>
            <a:r>
              <a:rPr lang="ru-RU" altLang="ru-RU" sz="2000" dirty="0"/>
              <a:t>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Применение указателя в качестве параметра позволяет функции получить </a:t>
            </a:r>
            <a:r>
              <a:rPr lang="ru-RU" altLang="ru-RU" sz="2000" b="1" dirty="0"/>
              <a:t>аргумент, а не его копию</a:t>
            </a:r>
            <a:r>
              <a:rPr lang="ru-RU" altLang="ru-RU" sz="2000" dirty="0"/>
              <a:t>. </a:t>
            </a:r>
          </a:p>
          <a:p>
            <a:pPr marL="342900" lvl="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Через указатель обеспечивается доступ к участкам памяти, занимаемым аргументами. 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Указатели обычно передаются по значению. Доступ к объектам, на которые они указывают при этом </a:t>
            </a:r>
            <a:r>
              <a:rPr lang="ru-RU" altLang="ru-RU" sz="2000" b="1" dirty="0"/>
              <a:t>происходит «на месте»</a:t>
            </a:r>
            <a:r>
              <a:rPr lang="ru-RU" altLang="ru-RU" sz="2000" dirty="0"/>
              <a:t>.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9099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(арифметико-логическое устройство)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211230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7956376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669023" y="3501008"/>
            <a:ext cx="3456384" cy="57606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указатель на следующую свободную позицию в стеке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771800" y="3717032"/>
            <a:ext cx="2592288" cy="36004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стек (ячейки по 4 байта)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699792" y="1916832"/>
            <a:ext cx="26642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указатель на текущую выполняемую операцию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683568" y="2060848"/>
            <a:ext cx="201622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2"/>
          </p:cNvCxnSpPr>
          <p:nvPr/>
        </p:nvCxnSpPr>
        <p:spPr>
          <a:xfrm>
            <a:off x="7397215" y="4077072"/>
            <a:ext cx="487153" cy="21602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2"/>
          </p:cNvCxnSpPr>
          <p:nvPr/>
        </p:nvCxnSpPr>
        <p:spPr>
          <a:xfrm>
            <a:off x="4067944" y="4077072"/>
            <a:ext cx="432048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через указатель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  <p:bldP spid="8" grpId="1" animBg="1"/>
      <p:bldP spid="14" grpId="0" animBg="1"/>
      <p:bldP spid="14" grpId="1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01355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293521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00404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через указатель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280D23B-CF88-4EE0-8C39-77F9707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1D5E2D-18AA-4ED3-A394-622C16B0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A272CC-7E7B-4C5D-8453-9B0E1CD524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/>
              <a:t>Левкович Н.В.	2021/2022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B4D8113D-7DED-4D62-A65D-6EF65943E3ED}"/>
              </a:ext>
            </a:extLst>
          </p:cNvPr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D40C91-CB5E-4A52-8945-4F6A507E5CF7}"/>
              </a:ext>
            </a:extLst>
          </p:cNvPr>
          <p:cNvSpPr/>
          <p:nvPr/>
        </p:nvSpPr>
        <p:spPr>
          <a:xfrm>
            <a:off x="2064979" y="1484784"/>
            <a:ext cx="4883286" cy="381642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400" dirty="0">
                <a:solidFill>
                  <a:schemeClr val="tx1"/>
                </a:solidFill>
              </a:rPr>
              <a:t>Функция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5B7F60D7-F18F-4D29-A0B6-CE658EC0B799}"/>
              </a:ext>
            </a:extLst>
          </p:cNvPr>
          <p:cNvSpPr/>
          <p:nvPr/>
        </p:nvSpPr>
        <p:spPr>
          <a:xfrm>
            <a:off x="239774" y="2515922"/>
            <a:ext cx="1720302" cy="1826156"/>
          </a:xfrm>
          <a:prstGeom prst="rightArrow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входные параметры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04DC5151-21A2-4D36-AB8D-E4EEE7E7AEFD}"/>
              </a:ext>
            </a:extLst>
          </p:cNvPr>
          <p:cNvSpPr/>
          <p:nvPr/>
        </p:nvSpPr>
        <p:spPr>
          <a:xfrm>
            <a:off x="7053169" y="2515922"/>
            <a:ext cx="2090831" cy="1826156"/>
          </a:xfrm>
          <a:prstGeom prst="rightArrow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0" rtlCol="0" anchor="ctr"/>
          <a:lstStyle/>
          <a:p>
            <a:r>
              <a:rPr lang="ru-RU" dirty="0">
                <a:solidFill>
                  <a:schemeClr val="tx1"/>
                </a:solidFill>
              </a:rPr>
              <a:t>возвращаемые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764450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86902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431513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995936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Прямоугольник 19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через указатель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64594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458112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через указатель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7" name="Группа 16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6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31903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486916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Прямоугольник 20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через указатель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4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41997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00ABD840</a:t>
                      </a:r>
                      <a:endParaRPr lang="ru-RU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3 * 2 = 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13515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6660232" y="3429000"/>
            <a:ext cx="1440160" cy="64807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единительная линия 23"/>
          <p:cNvCxnSpPr/>
          <p:nvPr/>
        </p:nvCxnSpPr>
        <p:spPr>
          <a:xfrm>
            <a:off x="8100392" y="4077072"/>
            <a:ext cx="0" cy="36004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через указатель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7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61409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3 * 2 = 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13515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7524328" y="3429000"/>
            <a:ext cx="576064" cy="100811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Прямоугольник 20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через указатель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09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*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47736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 + 6 = 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5445224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92779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4139952" y="3068960"/>
            <a:ext cx="2376264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 flipH="1">
            <a:off x="6228183" y="4149080"/>
            <a:ext cx="1728192" cy="936104"/>
            <a:chOff x="6212396" y="4149080"/>
            <a:chExt cx="1887996" cy="936104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H="1">
              <a:off x="6212396" y="4149080"/>
              <a:ext cx="15788" cy="936104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 стрелкой 21"/>
          <p:cNvCxnSpPr/>
          <p:nvPr/>
        </p:nvCxnSpPr>
        <p:spPr>
          <a:xfrm flipH="1" flipV="1">
            <a:off x="7092280" y="3068960"/>
            <a:ext cx="1008112" cy="100811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100392" y="4077072"/>
            <a:ext cx="0" cy="36004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через указатель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01101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00ABD840</a:t>
                      </a:r>
                      <a:endParaRPr lang="ru-RU" sz="16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F70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2 + 6 = 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294697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236296" y="3068960"/>
            <a:ext cx="216024" cy="136815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948264" y="4581128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ru-RU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через указатель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8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53982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00ABD840</a:t>
                      </a:r>
                      <a:endParaRPr lang="ru-RU" sz="16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F70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321297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2276872"/>
            <a:ext cx="2664296" cy="1728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8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692696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50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через указатель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004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277471"/>
            <a:ext cx="8640960" cy="474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При передаче по ссылке в вызываемую функцию </a:t>
            </a:r>
            <a:r>
              <a:rPr lang="ru-RU" altLang="ru-RU" sz="2200" b="1" dirty="0"/>
              <a:t>передаются ссылки на переменные – аргументы</a:t>
            </a:r>
            <a:r>
              <a:rPr lang="ru-RU" altLang="ru-RU" sz="2200" dirty="0"/>
              <a:t>.</a:t>
            </a:r>
            <a:endParaRPr lang="en-US" altLang="ru-RU" sz="2200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В скомпилированном коде передаются указатели</a:t>
            </a:r>
            <a:r>
              <a:rPr lang="en-US" altLang="ru-RU" sz="2200" dirty="0"/>
              <a:t>, </a:t>
            </a:r>
            <a:r>
              <a:rPr lang="ru-RU" altLang="ru-RU" sz="2200" dirty="0"/>
              <a:t>но операции взятия адреса и разыменования указателя компилятор делает сам.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b="1" dirty="0"/>
              <a:t>Копии</a:t>
            </a:r>
            <a:r>
              <a:rPr lang="ru-RU" altLang="ru-RU" sz="2200" dirty="0"/>
              <a:t> аргументов с именами формальных параметров </a:t>
            </a:r>
            <a:r>
              <a:rPr lang="ru-RU" altLang="ru-RU" sz="2200" b="1" dirty="0"/>
              <a:t>не создаются</a:t>
            </a:r>
            <a:r>
              <a:rPr lang="ru-RU" altLang="ru-RU" sz="2200" dirty="0"/>
              <a:t>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Вместо этого, по ссылке обеспечивается доступ к участкам памяти, занимаемым аргументами:</a:t>
            </a:r>
            <a:r>
              <a:rPr lang="en-US" altLang="ru-RU" sz="2200" dirty="0"/>
              <a:t> </a:t>
            </a:r>
            <a:r>
              <a:rPr lang="ru-RU" altLang="ru-RU" sz="2200" b="1" dirty="0"/>
              <a:t>обработка аргументов</a:t>
            </a:r>
            <a:br>
              <a:rPr lang="en-US" altLang="ru-RU" sz="2200" b="1"/>
            </a:br>
            <a:r>
              <a:rPr lang="ru-RU" altLang="ru-RU" sz="2200" b="1"/>
              <a:t>ведется</a:t>
            </a:r>
            <a:r>
              <a:rPr lang="ru-RU" altLang="ru-RU" sz="2200" b="1" dirty="0"/>
              <a:t> «на месте»</a:t>
            </a:r>
            <a:r>
              <a:rPr lang="ru-RU" altLang="ru-RU" sz="2200" dirty="0"/>
              <a:t>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Все изменения формальных параметров, сделанные в функции, происходят с аргументами.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Если в качестве аргумента по ссылке передается константа, то формальный параметр-ссылка должен быть объявлен с модификатором </a:t>
            </a:r>
            <a:r>
              <a:rPr lang="en-US" altLang="ru-RU" sz="2200" dirty="0">
                <a:solidFill>
                  <a:srgbClr val="0000FF"/>
                </a:solidFill>
              </a:rPr>
              <a:t>const</a:t>
            </a:r>
            <a:r>
              <a:rPr lang="ru-RU" altLang="ru-RU" sz="2200" dirty="0"/>
              <a:t>. 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21C5CB-E72B-4DB0-9CD6-3B470CC70539}"/>
              </a:ext>
            </a:extLst>
          </p:cNvPr>
          <p:cNvSpPr/>
          <p:nvPr/>
        </p:nvSpPr>
        <p:spPr>
          <a:xfrm>
            <a:off x="611560" y="5870715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932040" y="1268760"/>
            <a:ext cx="3960440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передача параметров через указатель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1268760"/>
            <a:ext cx="3528392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передача параметров по ссылке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004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484784"/>
            <a:ext cx="4104456" cy="45550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788024" y="1484784"/>
            <a:ext cx="4104456" cy="45550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300192" y="2708920"/>
            <a:ext cx="165618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763688" y="2708920"/>
            <a:ext cx="1512168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701763" y="4261666"/>
            <a:ext cx="1080120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228184" y="4261666"/>
            <a:ext cx="1224136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228184" y="1494752"/>
            <a:ext cx="1368152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691680" y="1508075"/>
            <a:ext cx="1224136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55576" y="5085184"/>
            <a:ext cx="288032" cy="30496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292080" y="5085184"/>
            <a:ext cx="544923" cy="30496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732240" y="5373216"/>
            <a:ext cx="544923" cy="30496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123729" y="5373216"/>
            <a:ext cx="360040" cy="30496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3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0" grpId="0" animBg="1"/>
      <p:bldP spid="10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5019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Способы передачи данных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1412776"/>
            <a:ext cx="3367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2400" dirty="0"/>
              <a:t>в вызываемую функцию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1916832"/>
            <a:ext cx="655272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Путем передачи аргументов функции</a:t>
            </a:r>
            <a:endParaRPr lang="en-US" altLang="ru-RU" sz="2000" dirty="0"/>
          </a:p>
          <a:p>
            <a:pPr marL="985838" indent="-358775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tabLst>
                <a:tab pos="3770313" algn="l"/>
              </a:tabLst>
            </a:pPr>
            <a:r>
              <a:rPr lang="ru-RU" altLang="ru-RU" sz="2000" b="1" dirty="0"/>
              <a:t>По значению	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ru-RU" altLang="ru-RU" sz="20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5838" indent="-358775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tabLst>
                <a:tab pos="3770313" algn="l"/>
              </a:tabLst>
            </a:pPr>
            <a:r>
              <a:rPr lang="ru-RU" altLang="ru-RU" sz="2000" b="1" dirty="0"/>
              <a:t>Через указатель</a:t>
            </a:r>
            <a:r>
              <a:rPr lang="en-US" altLang="ru-RU" sz="2000" b="1" dirty="0"/>
              <a:t>	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ru-RU" altLang="ru-RU" sz="2000" b="1" dirty="0"/>
          </a:p>
          <a:p>
            <a:pPr marL="985838" indent="-358775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tabLst>
                <a:tab pos="3770313" algn="l"/>
              </a:tabLst>
            </a:pPr>
            <a:r>
              <a:rPr lang="ru-RU" altLang="ru-RU" sz="2000" b="1" dirty="0"/>
              <a:t>По ссылке</a:t>
            </a:r>
            <a:r>
              <a:rPr lang="en-US" altLang="ru-RU" sz="2000" b="1" dirty="0"/>
              <a:t>	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endParaRPr lang="ru-RU" altLang="ru-RU" sz="2000" b="1" dirty="0"/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solidFill>
                  <a:schemeClr val="bg1">
                    <a:lumMod val="65000"/>
                  </a:schemeClr>
                </a:solidFill>
              </a:rPr>
              <a:t>С использованием глобальных переменных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solidFill>
                  <a:schemeClr val="bg1">
                    <a:lumMod val="65000"/>
                  </a:schemeClr>
                </a:solidFill>
              </a:rPr>
              <a:t>Через файлы на внешних запоминающих устройствах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7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827584" y="1268760"/>
            <a:ext cx="3528392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передача параметров по ссылке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004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484784"/>
            <a:ext cx="4104456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763688" y="2996952"/>
            <a:ext cx="201622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499992" y="1268760"/>
            <a:ext cx="4464496" cy="4248472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Чтобы сразу было понятно, что параметр передаётся по ссылке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(а значит значение передаваемой переменной после выполнения функции может поменяться), рекомендую обозначать такие параметры специальным комментарием </a:t>
            </a:r>
            <a:r>
              <a:rPr lang="en-US" sz="2000" i="1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Чтобы такое примечание можно было вставлять внутри вызова функции объявляем его как макрос:</a:t>
            </a:r>
          </a:p>
          <a:p>
            <a:pPr lvl="0" defTabSz="914400"/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2000" i="1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5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массивов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628800"/>
            <a:ext cx="849694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b="1" dirty="0"/>
              <a:t>Массивы передаются в функции по ссылке</a:t>
            </a:r>
            <a:r>
              <a:rPr lang="ru-RU" altLang="ru-RU" sz="2200" dirty="0"/>
              <a:t>. При этом записывать перед формальным параметров знак ссылки &amp; не следует: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[3]);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При описании в качестве формального параметра одномерного массива, его размер указывать не обязательно: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[]);</a:t>
            </a:r>
            <a:endParaRPr lang="ru-RU" altLang="ru-RU" sz="2000" dirty="0"/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При описании в качестве формального параметра многомерного массива, его размер по левому измерению указывать не обязательно: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vvvwA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[][4][3]);</a:t>
            </a:r>
            <a:endParaRPr lang="ru-RU" altLang="ru-RU" sz="2000" dirty="0"/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412776"/>
            <a:ext cx="626469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[2][3] = { 0 };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1412776"/>
            <a:ext cx="676875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2593975" algn="l"/>
              </a:tabLst>
              <a:defRPr/>
            </a:pPr>
            <a:r>
              <a:rPr lang="ru-RU" sz="3200" b="1" dirty="0">
                <a:solidFill>
                  <a:prstClr val="white">
                    <a:lumMod val="50000"/>
                  </a:prstClr>
                </a:solidFill>
              </a:rPr>
              <a:t>Передача массивов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00442"/>
              </p:ext>
            </p:extLst>
          </p:nvPr>
        </p:nvGraphicFramePr>
        <p:xfrm>
          <a:off x="251514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3959"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251520" y="226659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95536" y="1310576"/>
            <a:ext cx="5256584" cy="49788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3" grpId="0" animBg="1"/>
      <p:bldP spid="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2593975" algn="l"/>
              </a:tabLst>
              <a:defRPr/>
            </a:pPr>
            <a:r>
              <a:rPr lang="ru-RU" sz="3200" b="1" dirty="0">
                <a:solidFill>
                  <a:prstClr val="white">
                    <a:lumMod val="50000"/>
                  </a:prstClr>
                </a:solidFill>
              </a:rPr>
              <a:t>Передача массивов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12776"/>
            <a:ext cx="626469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[2][3] = { 0 };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58161"/>
              </p:ext>
            </p:extLst>
          </p:nvPr>
        </p:nvGraphicFramePr>
        <p:xfrm>
          <a:off x="251514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3959"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F64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</a:p>
                  </a:txBody>
                  <a:tcPr marL="36000" marR="36000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251520" y="326443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18"/>
          <p:cNvSpPr/>
          <p:nvPr/>
        </p:nvSpPr>
        <p:spPr>
          <a:xfrm>
            <a:off x="251520" y="2492896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13097" y="5085184"/>
            <a:ext cx="4351391" cy="115212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 flipH="1">
            <a:off x="3707904" y="4725144"/>
            <a:ext cx="1008112" cy="864096"/>
            <a:chOff x="6212396" y="4149080"/>
            <a:chExt cx="1887996" cy="864096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6212396" y="4149080"/>
              <a:ext cx="15788" cy="864096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71163"/>
              </p:ext>
            </p:extLst>
          </p:nvPr>
        </p:nvGraphicFramePr>
        <p:xfrm>
          <a:off x="251514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F64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F54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</a:p>
                  </a:txBody>
                  <a:tcPr marL="36000" marR="36000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2593975" algn="l"/>
              </a:tabLst>
              <a:defRPr/>
            </a:pPr>
            <a:r>
              <a:rPr lang="ru-RU" sz="3200" b="1" dirty="0">
                <a:solidFill>
                  <a:prstClr val="white">
                    <a:lumMod val="50000"/>
                  </a:prstClr>
                </a:solidFill>
              </a:rPr>
              <a:t>Передача массивов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12776"/>
            <a:ext cx="626469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[2][3] = { 0 };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251520" y="393305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18"/>
          <p:cNvSpPr/>
          <p:nvPr/>
        </p:nvSpPr>
        <p:spPr>
          <a:xfrm>
            <a:off x="251520" y="2492896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13097" y="5805264"/>
            <a:ext cx="4351391" cy="43204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 flipH="1">
            <a:off x="3707904" y="4725144"/>
            <a:ext cx="1008112" cy="864096"/>
            <a:chOff x="6212396" y="4149080"/>
            <a:chExt cx="1887996" cy="864096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6212396" y="4149080"/>
              <a:ext cx="15788" cy="864096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61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98379"/>
              </p:ext>
            </p:extLst>
          </p:nvPr>
        </p:nvGraphicFramePr>
        <p:xfrm>
          <a:off x="251514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F64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F54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</a:p>
                  </a:txBody>
                  <a:tcPr marL="36000" marR="36000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87481"/>
              </p:ext>
            </p:extLst>
          </p:nvPr>
        </p:nvGraphicFramePr>
        <p:xfrm>
          <a:off x="251520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F64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F54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</a:p>
                  </a:txBody>
                  <a:tcPr marL="36000" marR="36000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2593975" algn="l"/>
              </a:tabLst>
              <a:defRPr/>
            </a:pPr>
            <a:r>
              <a:rPr lang="ru-RU" sz="3200" b="1" dirty="0">
                <a:solidFill>
                  <a:prstClr val="white">
                    <a:lumMod val="50000"/>
                  </a:prstClr>
                </a:solidFill>
              </a:rPr>
              <a:t>Передача массивов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12776"/>
            <a:ext cx="626469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[2][3] = { 0 };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251520" y="419026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18"/>
          <p:cNvSpPr/>
          <p:nvPr/>
        </p:nvSpPr>
        <p:spPr>
          <a:xfrm>
            <a:off x="251520" y="2492896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13097" y="5805264"/>
            <a:ext cx="4351391" cy="43204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 flipH="1">
            <a:off x="3707904" y="4725144"/>
            <a:ext cx="1008112" cy="864096"/>
            <a:chOff x="6212396" y="4149080"/>
            <a:chExt cx="1887996" cy="864096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3175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6212396" y="4149080"/>
              <a:ext cx="15788" cy="864096"/>
            </a:xfrm>
            <a:prstGeom prst="straightConnector1">
              <a:avLst/>
            </a:prstGeom>
            <a:ln w="31750" cap="rnd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33153"/>
              </p:ext>
            </p:extLst>
          </p:nvPr>
        </p:nvGraphicFramePr>
        <p:xfrm>
          <a:off x="251520" y="5085184"/>
          <a:ext cx="871297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F64</a:t>
                      </a:r>
                      <a:endParaRPr lang="ru-RU" sz="22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F54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F60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7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39552" y="692696"/>
            <a:ext cx="763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2593975" algn="l"/>
              </a:tabLst>
              <a:defRPr/>
            </a:pPr>
            <a:r>
              <a:rPr lang="ru-RU" sz="3200" b="1" dirty="0">
                <a:solidFill>
                  <a:prstClr val="white">
                    <a:lumMod val="50000"/>
                  </a:prstClr>
                </a:solidFill>
              </a:rPr>
              <a:t>Передача массивов в функцию по ссылке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412776"/>
            <a:ext cx="626469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[2][3] = { 0 };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[][3],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251520" y="272946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55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3623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Инициализация параметров "по умолчанию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"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340768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'_'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16);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'='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10);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'&amp;'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2420888"/>
            <a:ext cx="2952328" cy="3168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&amp;&amp;&amp;&amp;&amp;&amp;&amp;&amp;&amp;&amp;&amp;&amp;&amp;&amp;&amp;&amp;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________________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3883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Перегрузка функций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772816"/>
            <a:ext cx="84969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b="1" dirty="0"/>
              <a:t>Перегруженная функция </a:t>
            </a:r>
            <a:r>
              <a:rPr lang="ru-RU" altLang="ru-RU" sz="2200" dirty="0"/>
              <a:t>выполняет </a:t>
            </a:r>
            <a:r>
              <a:rPr lang="ru-RU" altLang="ru-RU" sz="2200" u="sng" dirty="0"/>
              <a:t>различные</a:t>
            </a:r>
            <a:r>
              <a:rPr lang="ru-RU" altLang="ru-RU" sz="2200" dirty="0"/>
              <a:t> действия, в зависимости от </a:t>
            </a:r>
            <a:r>
              <a:rPr lang="ru-RU" altLang="ru-RU" sz="2200" b="1" dirty="0"/>
              <a:t>количества аргументов </a:t>
            </a:r>
            <a:r>
              <a:rPr lang="ru-RU" altLang="ru-RU" sz="2200" dirty="0"/>
              <a:t>и их </a:t>
            </a:r>
            <a:r>
              <a:rPr lang="ru-RU" altLang="ru-RU" sz="2200" b="1" dirty="0"/>
              <a:t>типов данных</a:t>
            </a:r>
            <a:endParaRPr lang="ru-RU" altLang="ru-RU" sz="2200" dirty="0"/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Для того, чтобы создать перегруженную функцию необходимо описать требуемое число одноименных функций с требуемыми наборами формальных параметров. 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Сопоставив количество и типы аргументов при вызове, компилятор сгенерирует обращение к требуемой перегруженной функции</a:t>
            </a:r>
            <a:r>
              <a:rPr lang="ru-RU" altLang="ru-RU" sz="2000" dirty="0"/>
              <a:t>.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50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206525"/>
            <a:ext cx="4363695" cy="284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0" bIns="0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34076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'='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67536" y="1340768"/>
            <a:ext cx="4176464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'?', 10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692696"/>
            <a:ext cx="3883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Перегрузка функций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794205" y="3570588"/>
            <a:ext cx="1957307" cy="2354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??????????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IIIII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++++++++++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2206525"/>
            <a:ext cx="4363695" cy="306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0" bIns="0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9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628800"/>
            <a:ext cx="849694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В С++ используются два механизма передачи аргументов в функцию:</a:t>
            </a:r>
            <a:br>
              <a:rPr lang="ru-RU" altLang="ru-RU" sz="2000" dirty="0"/>
            </a:br>
            <a:r>
              <a:rPr lang="ru-RU" altLang="ru-RU" sz="2000" dirty="0"/>
              <a:t>по значению и по ссылке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При</a:t>
            </a:r>
            <a:r>
              <a:rPr lang="ru-RU" altLang="ru-RU" sz="2000" b="1" dirty="0"/>
              <a:t> передаче по значению </a:t>
            </a:r>
            <a:r>
              <a:rPr lang="ru-RU" altLang="ru-RU" sz="2000" dirty="0"/>
              <a:t>в функции создаются</a:t>
            </a:r>
            <a:r>
              <a:rPr lang="ru-RU" altLang="ru-RU" sz="2000" b="1" dirty="0"/>
              <a:t> копии </a:t>
            </a:r>
            <a:r>
              <a:rPr lang="ru-RU" altLang="ru-RU" sz="2000" dirty="0"/>
              <a:t>аргументов</a:t>
            </a:r>
            <a:r>
              <a:rPr lang="ru-RU" altLang="ru-RU" sz="2000" b="1" dirty="0"/>
              <a:t> </a:t>
            </a:r>
            <a:r>
              <a:rPr lang="ru-RU" altLang="ru-RU" sz="2000" dirty="0"/>
              <a:t>с именами формальных параметров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/>
              <a:t>Значения аргументов копируются </a:t>
            </a:r>
            <a:r>
              <a:rPr lang="ru-RU" altLang="ru-RU" sz="2000" dirty="0"/>
              <a:t>в созданные переменные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По завершении работы функции </a:t>
            </a:r>
            <a:r>
              <a:rPr lang="ru-RU" altLang="ru-RU" sz="2000" b="1" dirty="0"/>
              <a:t>обратное копирование </a:t>
            </a:r>
            <a:r>
              <a:rPr lang="ru-RU" altLang="ru-RU" sz="2000" dirty="0"/>
              <a:t>из формальных параметров в переменные - аргументы </a:t>
            </a:r>
            <a:r>
              <a:rPr lang="ru-RU" altLang="ru-RU" sz="2000" b="1" dirty="0"/>
              <a:t>не производится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Если в теле функции значения формальных параметров были изменены, эти </a:t>
            </a:r>
            <a:r>
              <a:rPr lang="ru-RU" altLang="ru-RU" sz="2000" b="1" dirty="0"/>
              <a:t>изменения </a:t>
            </a:r>
            <a:r>
              <a:rPr lang="ru-RU" altLang="ru-RU" sz="2000" dirty="0"/>
              <a:t>по завершении работы функции  </a:t>
            </a:r>
            <a:r>
              <a:rPr lang="ru-RU" altLang="ru-RU" sz="2000" b="1" dirty="0"/>
              <a:t>будут потеряны </a:t>
            </a:r>
            <a:r>
              <a:rPr lang="ru-RU" altLang="ru-RU" sz="2000" dirty="0"/>
              <a:t>и никак не отразятся на значениях фактических параметров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/>
              <a:t>По умолчанию все аргументы, кроме массивов, передаются в функции по значению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20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5019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Способы передачи данных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827584" y="3672389"/>
            <a:ext cx="763284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000" b="1" dirty="0">
                <a:cs typeface="Arial" panose="020B0604020202020204" pitchFamily="34" charset="0"/>
              </a:rPr>
              <a:t>Через возвращаемое значение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sz="2000" b="1" dirty="0">
                <a:cs typeface="Arial" panose="020B0604020202020204" pitchFamily="34" charset="0"/>
              </a:rPr>
              <a:t>)</a:t>
            </a:r>
          </a:p>
          <a:p>
            <a:pPr marL="357188" indent="-357188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000" b="1" dirty="0">
                <a:cs typeface="Arial" panose="020B0604020202020204" pitchFamily="34" charset="0"/>
              </a:rPr>
              <a:t>Через формальные параметры, передаваемые по ссылке или через указатель</a:t>
            </a:r>
          </a:p>
          <a:p>
            <a:pPr marL="357188" indent="-357188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000" strike="sngStrike" dirty="0">
                <a:cs typeface="Arial" panose="020B0604020202020204" pitchFamily="34" charset="0"/>
              </a:rPr>
              <a:t>Путем изменения значений глобальных переменных</a:t>
            </a:r>
          </a:p>
          <a:p>
            <a:pPr marL="357188" indent="-357188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000" dirty="0">
                <a:cs typeface="Arial" panose="020B0604020202020204" pitchFamily="34" charset="0"/>
              </a:rPr>
              <a:t>Через файлы на внешних запоминающих устройствах</a:t>
            </a:r>
          </a:p>
          <a:p>
            <a:pPr marL="357188" indent="-357188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000" dirty="0">
                <a:cs typeface="Arial" panose="020B0604020202020204" pitchFamily="34" charset="0"/>
              </a:rPr>
              <a:t>Кроме того, функция может выполнять какое-либо действие,</a:t>
            </a:r>
            <a:br>
              <a:rPr lang="ru-RU" sz="2000" dirty="0">
                <a:cs typeface="Arial" panose="020B0604020202020204" pitchFamily="34" charset="0"/>
              </a:rPr>
            </a:br>
            <a:r>
              <a:rPr lang="ru-RU" sz="2000" dirty="0">
                <a:cs typeface="Arial" panose="020B0604020202020204" pitchFamily="34" charset="0"/>
              </a:rPr>
              <a:t>не требующее передачи из нее данных в вызывающую функцию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338602"/>
            <a:ext cx="3367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2400" dirty="0"/>
              <a:t>в вызываемую функцию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1794591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/>
              <a:t>Путем передачи аргументов функции</a:t>
            </a:r>
            <a:br>
              <a:rPr lang="ru-RU" altLang="ru-RU" sz="2000" b="1" dirty="0"/>
            </a:br>
            <a:r>
              <a:rPr lang="ru-RU" altLang="ru-RU" sz="2000" b="1" dirty="0"/>
              <a:t>(по значению, через указатель, по ссылке)</a:t>
            </a:r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strike="sngStrike" dirty="0"/>
              <a:t>С использованием глобальных переменных</a:t>
            </a:r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Через файлы на внешних запоминающих устройствах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95536" y="3266243"/>
            <a:ext cx="349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2400" dirty="0"/>
              <a:t>из вызываемой функции 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4718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Возвращаемые значения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1124744"/>
            <a:ext cx="892899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В случае, если функция возвращает значение, его тип должен быть определен в описании функции.</a:t>
            </a:r>
            <a:br>
              <a:rPr lang="ru-RU" altLang="ru-RU" sz="2200" dirty="0"/>
            </a:br>
            <a:r>
              <a:rPr lang="ru-RU" altLang="ru-RU" sz="2200" dirty="0"/>
              <a:t>Он указывается перед  идентификатором функции в описании прототипа и в заголовке функции.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Количество аргументов у функции может быть произвольным,</a:t>
            </a:r>
            <a:br>
              <a:rPr lang="en-US" altLang="ru-RU" sz="2200" dirty="0"/>
            </a:br>
            <a:r>
              <a:rPr lang="ru-RU" altLang="ru-RU" sz="2200" dirty="0"/>
              <a:t>возвращаемое значение чаще всего одно или ни одного</a:t>
            </a:r>
            <a:r>
              <a:rPr lang="en-US" altLang="ru-RU" sz="2200" dirty="0"/>
              <a:t>;</a:t>
            </a:r>
            <a:br>
              <a:rPr lang="en-US" altLang="ru-RU" sz="2200" dirty="0"/>
            </a:br>
            <a:r>
              <a:rPr lang="ru-RU" altLang="ru-RU" sz="2200" dirty="0"/>
              <a:t>несколько возвращаемых значений реализуется в </a:t>
            </a:r>
            <a:r>
              <a:rPr lang="en-US" altLang="ru-RU" sz="2200" dirty="0"/>
              <a:t>C++17</a:t>
            </a:r>
            <a:r>
              <a:rPr lang="ru-RU" altLang="ru-RU" sz="2200" dirty="0"/>
              <a:t> с помощью кортежей.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Если функция не возвращает значения, в качестве типа возвращаемого значения следует указать </a:t>
            </a:r>
            <a:r>
              <a:rPr lang="ru-RU" altLang="ru-RU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200" dirty="0"/>
              <a:t> (по умолчанию считается, что функция возвращает целочисленное значение).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Возвращаемое значение является операндом оператора </a:t>
            </a:r>
            <a:r>
              <a:rPr lang="ru-RU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2200" dirty="0"/>
              <a:t>.</a:t>
            </a:r>
            <a:br>
              <a:rPr lang="ru-RU" altLang="ru-RU" sz="2200" dirty="0"/>
            </a:br>
            <a:r>
              <a:rPr lang="ru-RU" altLang="ru-RU" sz="2200" dirty="0"/>
              <a:t>В качестве возвращаемого значения может быть указано выражение, вырабатывающее значение соответствующего типа.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01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337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Структуры как возвращаемые значения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556792"/>
            <a:ext cx="4320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InitRandom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InitRandom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92080" y="3645024"/>
            <a:ext cx="35400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InitRandom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%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%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99992" y="1484784"/>
            <a:ext cx="4320480" cy="115212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200" dirty="0">
                <a:solidFill>
                  <a:schemeClr val="tx1"/>
                </a:solidFill>
              </a:rPr>
              <a:t>В С</a:t>
            </a:r>
            <a:r>
              <a:rPr lang="en-US" sz="2200" dirty="0">
                <a:solidFill>
                  <a:schemeClr val="tx1"/>
                </a:solidFill>
              </a:rPr>
              <a:t>++</a:t>
            </a:r>
            <a:r>
              <a:rPr lang="ru-RU" sz="2200" dirty="0">
                <a:solidFill>
                  <a:schemeClr val="tx1"/>
                </a:solidFill>
              </a:rPr>
              <a:t> в качестве возвращаемых значений могут фигурировать структуры 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5724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Массивы и структуры как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возвращаемые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значения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2060848"/>
            <a:ext cx="4320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InitIncrease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InitIncrease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3429000"/>
            <a:ext cx="41044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InitIncrease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51920" y="1628800"/>
            <a:ext cx="4968552" cy="1363822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200" dirty="0">
                <a:solidFill>
                  <a:schemeClr val="tx1"/>
                </a:solidFill>
              </a:rPr>
              <a:t>Массив не может быть непосредственно возвращаемым значением. Зато вполне может быть полем возвращаемой структуры.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3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251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функция в левой части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оператора присваивания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844824"/>
            <a:ext cx="849694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Функция может </a:t>
            </a:r>
            <a:r>
              <a:rPr lang="ru-RU" altLang="ru-RU" sz="2200" b="1" dirty="0"/>
              <a:t>возвращать ссылку</a:t>
            </a:r>
            <a:r>
              <a:rPr lang="ru-RU" altLang="ru-RU" sz="2200" dirty="0"/>
              <a:t> на объект программы 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В этом случае записанное по адресу, на который указывает ссылка, значение может быть модифицировано.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Для этого вызов функции должен осуществляться из левой части оператора присваивания.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42210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99592" y="5661248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916832"/>
            <a:ext cx="374441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Hehlo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35219"/>
              </p:ext>
            </p:extLst>
          </p:nvPr>
        </p:nvGraphicFramePr>
        <p:xfrm>
          <a:off x="3779912" y="4941168"/>
          <a:ext cx="497884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F63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251520" y="290291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5600257"/>
            <a:ext cx="7200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vcStr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692696"/>
            <a:ext cx="7251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функция в левой части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оператора присваивания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916832"/>
            <a:ext cx="374441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Hehlo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10865"/>
              </p:ext>
            </p:extLst>
          </p:nvPr>
        </p:nvGraphicFramePr>
        <p:xfrm>
          <a:off x="3779912" y="4941168"/>
          <a:ext cx="497884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F63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251520" y="517922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5600257"/>
            <a:ext cx="7200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vcStr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Стрелка вправо 18"/>
          <p:cNvSpPr/>
          <p:nvPr/>
        </p:nvSpPr>
        <p:spPr>
          <a:xfrm>
            <a:off x="251520" y="3179925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83968" y="3933056"/>
            <a:ext cx="864096" cy="64807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vCh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364088" y="3933056"/>
            <a:ext cx="1152128" cy="64807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vCh</a:t>
            </a:r>
            <a:r>
              <a:rPr lang="en-US" dirty="0">
                <a:solidFill>
                  <a:schemeClr val="tx1"/>
                </a:solidFill>
              </a:rPr>
              <a:t>[2]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8" idx="4"/>
          </p:cNvCxnSpPr>
          <p:nvPr/>
        </p:nvCxnSpPr>
        <p:spPr>
          <a:xfrm>
            <a:off x="4716016" y="4581128"/>
            <a:ext cx="0" cy="2880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4" idx="4"/>
          </p:cNvCxnSpPr>
          <p:nvPr/>
        </p:nvCxnSpPr>
        <p:spPr>
          <a:xfrm>
            <a:off x="5940152" y="4581128"/>
            <a:ext cx="0" cy="2880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39552" y="692696"/>
            <a:ext cx="7251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функция в левой части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оператора присваивания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916832"/>
            <a:ext cx="374441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Hehlo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6892"/>
              </p:ext>
            </p:extLst>
          </p:nvPr>
        </p:nvGraphicFramePr>
        <p:xfrm>
          <a:off x="3779912" y="4941168"/>
          <a:ext cx="497884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F63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251520" y="318503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5600257"/>
            <a:ext cx="7200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vcStr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364088" y="3933056"/>
            <a:ext cx="1152128" cy="64807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</a:t>
            </a:r>
            <a:endParaRPr lang="ru-RU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Прямая со стрелкой 18"/>
          <p:cNvCxnSpPr>
            <a:stCxn id="14" idx="4"/>
          </p:cNvCxnSpPr>
          <p:nvPr/>
        </p:nvCxnSpPr>
        <p:spPr>
          <a:xfrm>
            <a:off x="5940152" y="4581128"/>
            <a:ext cx="0" cy="2880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39552" y="692696"/>
            <a:ext cx="7251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функция в левой части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оператора присваивания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47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916832"/>
            <a:ext cx="374441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Hehlo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95468"/>
              </p:ext>
            </p:extLst>
          </p:nvPr>
        </p:nvGraphicFramePr>
        <p:xfrm>
          <a:off x="3779912" y="4941168"/>
          <a:ext cx="4978840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39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ru-RU" sz="22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F63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355976" y="5600257"/>
            <a:ext cx="7200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vcStr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364088" y="3933056"/>
            <a:ext cx="1152128" cy="64807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</a:t>
            </a:r>
            <a:endParaRPr lang="ru-RU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Прямая со стрелкой 18"/>
          <p:cNvCxnSpPr>
            <a:stCxn id="14" idx="4"/>
          </p:cNvCxnSpPr>
          <p:nvPr/>
        </p:nvCxnSpPr>
        <p:spPr>
          <a:xfrm>
            <a:off x="5940152" y="4581128"/>
            <a:ext cx="0" cy="2880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804248" y="2852936"/>
            <a:ext cx="2088232" cy="1224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692696"/>
            <a:ext cx="7251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функция в левой части</a:t>
            </a:r>
            <a:br>
              <a:rPr lang="ru-RU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оператора присваивания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23528" y="3462051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6385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Возврат ссылок: предостережение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5567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Обратите внимание:</a:t>
            </a:r>
            <a:br>
              <a:rPr lang="ru-RU" altLang="ru-RU" sz="2200" dirty="0"/>
            </a:br>
            <a:r>
              <a:rPr lang="ru-RU" altLang="ru-RU" sz="2200" dirty="0"/>
              <a:t>нельзя возвращать из функции ссылки и указатели на объекты объявленные внутри этой функции: при выходе из функции они удаляются, а память, выделенная под них, освобождается.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Пример некорректной функции: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40050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23802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С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(арифметико-логическое устройство)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95536" y="211230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7956376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669023" y="3501008"/>
            <a:ext cx="3456384" cy="57606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указатель на следующую свободную позицию в стеке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771800" y="3717032"/>
            <a:ext cx="2592288" cy="36004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стек (ячейки по 4 байта)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699792" y="1916832"/>
            <a:ext cx="26642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указатель на текущую выполняемую операцию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683568" y="2060848"/>
            <a:ext cx="201622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2"/>
          </p:cNvCxnSpPr>
          <p:nvPr/>
        </p:nvCxnSpPr>
        <p:spPr>
          <a:xfrm>
            <a:off x="7397215" y="4077072"/>
            <a:ext cx="487153" cy="21602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2"/>
          </p:cNvCxnSpPr>
          <p:nvPr/>
        </p:nvCxnSpPr>
        <p:spPr>
          <a:xfrm>
            <a:off x="4067944" y="4077072"/>
            <a:ext cx="432048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  <p:bldP spid="8" grpId="1" animBg="1"/>
      <p:bldP spid="14" grpId="0" animBg="1"/>
      <p:bldP spid="14" grpId="1" animBg="1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280D23B-CF88-4EE0-8C39-77F9707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1D5E2D-18AA-4ED3-A394-622C16B0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A272CC-7E7B-4C5D-8453-9B0E1CD524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/>
              <a:t>Левкович Н.В.	2021/2022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B4D8113D-7DED-4D62-A65D-6EF65943E3ED}"/>
              </a:ext>
            </a:extLst>
          </p:cNvPr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D40C91-CB5E-4A52-8945-4F6A507E5CF7}"/>
              </a:ext>
            </a:extLst>
          </p:cNvPr>
          <p:cNvSpPr/>
          <p:nvPr/>
        </p:nvSpPr>
        <p:spPr>
          <a:xfrm>
            <a:off x="2064979" y="1484784"/>
            <a:ext cx="4883286" cy="381642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400" dirty="0">
                <a:solidFill>
                  <a:schemeClr val="tx1"/>
                </a:solidFill>
              </a:rPr>
              <a:t>Функция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5B7F60D7-F18F-4D29-A0B6-CE658EC0B799}"/>
              </a:ext>
            </a:extLst>
          </p:cNvPr>
          <p:cNvSpPr/>
          <p:nvPr/>
        </p:nvSpPr>
        <p:spPr>
          <a:xfrm>
            <a:off x="239774" y="2515922"/>
            <a:ext cx="1720302" cy="1826156"/>
          </a:xfrm>
          <a:prstGeom prst="rightArrow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входные параметры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04DC5151-21A2-4D36-AB8D-E4EEE7E7AEFD}"/>
              </a:ext>
            </a:extLst>
          </p:cNvPr>
          <p:cNvSpPr/>
          <p:nvPr/>
        </p:nvSpPr>
        <p:spPr>
          <a:xfrm>
            <a:off x="7053169" y="2515922"/>
            <a:ext cx="2090831" cy="1826156"/>
          </a:xfrm>
          <a:prstGeom prst="rightArrow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0" rtlCol="0" anchor="ctr"/>
          <a:lstStyle/>
          <a:p>
            <a:r>
              <a:rPr lang="ru-RU" dirty="0">
                <a:solidFill>
                  <a:schemeClr val="tx1"/>
                </a:solidFill>
              </a:rPr>
              <a:t>возвращаемые значения</a:t>
            </a:r>
          </a:p>
        </p:txBody>
      </p:sp>
      <p:sp>
        <p:nvSpPr>
          <p:cNvPr id="11" name="Облако 10">
            <a:extLst>
              <a:ext uri="{FF2B5EF4-FFF2-40B4-BE49-F238E27FC236}">
                <a16:creationId xmlns:a16="http://schemas.microsoft.com/office/drawing/2014/main" id="{3F4B2CBB-45DA-42C1-B163-8A7596CBB50A}"/>
              </a:ext>
            </a:extLst>
          </p:cNvPr>
          <p:cNvSpPr/>
          <p:nvPr/>
        </p:nvSpPr>
        <p:spPr>
          <a:xfrm>
            <a:off x="2169883" y="2338604"/>
            <a:ext cx="2402117" cy="2242524"/>
          </a:xfrm>
          <a:prstGeom prst="cloud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</a:rPr>
              <a:t>проверка входных параметров на допустимость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2A9B73B-75F5-4675-9C37-74B0A9C8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A4FED9-1BA9-4AB0-A13C-77C93E24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B1191F-03A0-45BC-9F17-41BCBF907F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/>
              <a:t>Левкович Н.В.	2021/2022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3335DF49-79B4-4C63-81DE-9320B77FBA57}"/>
              </a:ext>
            </a:extLst>
          </p:cNvPr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9B3BE8-C120-404B-B419-07F902FAE79E}"/>
              </a:ext>
            </a:extLst>
          </p:cNvPr>
          <p:cNvSpPr/>
          <p:nvPr/>
        </p:nvSpPr>
        <p:spPr>
          <a:xfrm>
            <a:off x="539552" y="692696"/>
            <a:ext cx="3710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Утверждения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assert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Скругленный прямоугольник 17">
            <a:extLst>
              <a:ext uri="{FF2B5EF4-FFF2-40B4-BE49-F238E27FC236}">
                <a16:creationId xmlns:a16="http://schemas.microsoft.com/office/drawing/2014/main" id="{80A54917-0699-477B-B528-735E596C8C2E}"/>
              </a:ext>
            </a:extLst>
          </p:cNvPr>
          <p:cNvSpPr/>
          <p:nvPr/>
        </p:nvSpPr>
        <p:spPr>
          <a:xfrm>
            <a:off x="3923928" y="1477482"/>
            <a:ext cx="5076978" cy="17281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</a:rPr>
              <a:t> </a:t>
            </a:r>
            <a:r>
              <a:rPr lang="ru-RU" sz="2200" dirty="0">
                <a:solidFill>
                  <a:prstClr val="black"/>
                </a:solidFill>
                <a:highlight>
                  <a:srgbClr val="FFFFFF"/>
                </a:highlight>
              </a:rPr>
              <a:t>позволяет проверить во время выполнения программы какое-либо утверждение, если оно ложно – программа будет </a:t>
            </a:r>
            <a:r>
              <a:rPr lang="ru-RU" sz="2200" dirty="0" err="1">
                <a:solidFill>
                  <a:prstClr val="black"/>
                </a:solidFill>
                <a:highlight>
                  <a:srgbClr val="FFFFFF"/>
                </a:highlight>
              </a:rPr>
              <a:t>аварийно</a:t>
            </a:r>
            <a:r>
              <a:rPr lang="ru-RU" sz="2200" dirty="0">
                <a:solidFill>
                  <a:prstClr val="black"/>
                </a:solidFill>
                <a:highlight>
                  <a:srgbClr val="FFFFFF"/>
                </a:highlight>
              </a:rPr>
              <a:t> завершена</a:t>
            </a:r>
            <a:endParaRPr lang="ru-RU" sz="2200" dirty="0">
              <a:solidFill>
                <a:srgbClr val="88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88B6E1-B724-4A7B-A8E0-B182710B1BAF}"/>
              </a:ext>
            </a:extLst>
          </p:cNvPr>
          <p:cNvSpPr/>
          <p:nvPr/>
        </p:nvSpPr>
        <p:spPr>
          <a:xfrm>
            <a:off x="247998" y="1268284"/>
            <a:ext cx="5475681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&lt;assert.h&gt;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F4D97DE-F0AC-47FA-A1E9-0D5988F2702D}"/>
              </a:ext>
            </a:extLst>
          </p:cNvPr>
          <p:cNvSpPr/>
          <p:nvPr/>
        </p:nvSpPr>
        <p:spPr>
          <a:xfrm>
            <a:off x="4032239" y="3947320"/>
            <a:ext cx="4377124" cy="14331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Assertion failed: f &gt;= 0, file d:\projects\curaction\curaction.cpp, line 8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363A7AE-C4C4-4FEF-A83A-1C297A75E921}"/>
              </a:ext>
            </a:extLst>
          </p:cNvPr>
          <p:cNvSpPr/>
          <p:nvPr/>
        </p:nvSpPr>
        <p:spPr>
          <a:xfrm>
            <a:off x="251520" y="339614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80000"/>
                </a:solidFill>
                <a:latin typeface="Consolas" panose="020B0609020204030204" pitchFamily="49" charset="0"/>
              </a:rPr>
              <a:t>IsAny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(4)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80000"/>
                </a:solidFill>
                <a:latin typeface="Consolas" panose="020B0609020204030204" pitchFamily="49" charset="0"/>
              </a:rPr>
              <a:t>IsAny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(1)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80000"/>
                </a:solidFill>
                <a:latin typeface="Consolas" panose="020B0609020204030204" pitchFamily="49" charset="0"/>
              </a:rPr>
              <a:t>IsAny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(-1)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exit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A3F1F56-FD0C-4A21-86F2-6FF9826A031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764639" y="2341578"/>
            <a:ext cx="1159289" cy="29533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A7EEB85-F28D-40CE-A9E8-78A22B4688FF}"/>
              </a:ext>
            </a:extLst>
          </p:cNvPr>
          <p:cNvSpPr/>
          <p:nvPr/>
        </p:nvSpPr>
        <p:spPr>
          <a:xfrm>
            <a:off x="247998" y="1902156"/>
            <a:ext cx="3784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80000"/>
                </a:solidFill>
                <a:latin typeface="Consolas" panose="020B0609020204030204" pitchFamily="49" charset="0"/>
              </a:rPr>
              <a:t>IsAny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&gt;= 0);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sqrt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5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2A9B73B-75F5-4675-9C37-74B0A9C8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A4FED9-1BA9-4AB0-A13C-77C93E24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B1191F-03A0-45BC-9F17-41BCBF907F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/>
              <a:t>Левкович Н.В.	2021/2022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3335DF49-79B4-4C63-81DE-9320B77FBA57}"/>
              </a:ext>
            </a:extLst>
          </p:cNvPr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9B3BE8-C120-404B-B419-07F902FAE79E}"/>
              </a:ext>
            </a:extLst>
          </p:cNvPr>
          <p:cNvSpPr/>
          <p:nvPr/>
        </p:nvSpPr>
        <p:spPr>
          <a:xfrm>
            <a:off x="539552" y="692696"/>
            <a:ext cx="3710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Утверждения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assert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Скругленный прямоугольник 17">
            <a:extLst>
              <a:ext uri="{FF2B5EF4-FFF2-40B4-BE49-F238E27FC236}">
                <a16:creationId xmlns:a16="http://schemas.microsoft.com/office/drawing/2014/main" id="{80A54917-0699-477B-B528-735E596C8C2E}"/>
              </a:ext>
            </a:extLst>
          </p:cNvPr>
          <p:cNvSpPr/>
          <p:nvPr/>
        </p:nvSpPr>
        <p:spPr>
          <a:xfrm>
            <a:off x="3923928" y="1153535"/>
            <a:ext cx="5076978" cy="2635505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NDEBUG </a:t>
            </a:r>
            <a:r>
              <a:rPr lang="ru-RU" sz="2200" dirty="0">
                <a:solidFill>
                  <a:prstClr val="black"/>
                </a:solidFill>
                <a:highlight>
                  <a:srgbClr val="FFFFFF"/>
                </a:highlight>
              </a:rPr>
              <a:t>позволяет отключить проверку всех утверждений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ru-RU" sz="2200" dirty="0">
                <a:solidFill>
                  <a:prstClr val="black"/>
                </a:solidFill>
                <a:highlight>
                  <a:srgbClr val="FFFFFF"/>
                </a:highlight>
              </a:rPr>
              <a:t>, </a:t>
            </a:r>
            <a:r>
              <a:rPr lang="ru-RU" sz="2200" dirty="0">
                <a:solidFill>
                  <a:prstClr val="black"/>
                </a:solidFill>
              </a:rPr>
              <a:t>для этого он должен быть объявлен ранее подключения файла </a:t>
            </a:r>
            <a:r>
              <a:rPr lang="ru-RU" sz="2200" dirty="0" err="1">
                <a:solidFill>
                  <a:prstClr val="black"/>
                </a:solidFill>
              </a:rPr>
              <a:t>assert.h</a:t>
            </a:r>
            <a:br>
              <a:rPr lang="ru-RU" sz="2200" dirty="0">
                <a:solidFill>
                  <a:prstClr val="black"/>
                </a:solidFill>
              </a:rPr>
            </a:br>
            <a:r>
              <a:rPr lang="ru-RU" sz="2200" dirty="0">
                <a:solidFill>
                  <a:prstClr val="black"/>
                </a:solidFill>
              </a:rPr>
              <a:t>Многие </a:t>
            </a:r>
            <a:r>
              <a:rPr lang="en-US" sz="2200" dirty="0">
                <a:solidFill>
                  <a:prstClr val="black"/>
                </a:solidFill>
              </a:rPr>
              <a:t>IDE </a:t>
            </a:r>
            <a:r>
              <a:rPr lang="ru-RU" sz="2200" dirty="0">
                <a:solidFill>
                  <a:prstClr val="black"/>
                </a:solidFill>
              </a:rPr>
              <a:t>автоматически объявляют 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NDEBUG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prstClr val="black"/>
                </a:solidFill>
              </a:rPr>
              <a:t>при переключении в режим компиляции </a:t>
            </a:r>
            <a:r>
              <a:rPr lang="en-US" sz="2200" dirty="0">
                <a:solidFill>
                  <a:prstClr val="black"/>
                </a:solidFill>
              </a:rPr>
              <a:t>Release</a:t>
            </a:r>
            <a:endParaRPr lang="ru-RU" sz="2200" dirty="0">
              <a:solidFill>
                <a:srgbClr val="88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88B6E1-B724-4A7B-A8E0-B182710B1BAF}"/>
              </a:ext>
            </a:extLst>
          </p:cNvPr>
          <p:cNvSpPr/>
          <p:nvPr/>
        </p:nvSpPr>
        <p:spPr>
          <a:xfrm>
            <a:off x="247998" y="1268284"/>
            <a:ext cx="5475681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#define </a:t>
            </a:r>
            <a:r>
              <a:rPr lang="da-DK" dirty="0">
                <a:solidFill>
                  <a:srgbClr val="A000A0"/>
                </a:solidFill>
                <a:latin typeface="Consolas" panose="020B0609020204030204" pitchFamily="49" charset="0"/>
              </a:rPr>
              <a:t>NDEBUG</a:t>
            </a:r>
            <a:endParaRPr lang="da-DK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&lt;assert.h&gt;</a:t>
            </a:r>
            <a:b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B8638FF-6F91-46ED-8C45-19F4BA678560}"/>
              </a:ext>
            </a:extLst>
          </p:cNvPr>
          <p:cNvSpPr/>
          <p:nvPr/>
        </p:nvSpPr>
        <p:spPr>
          <a:xfrm>
            <a:off x="247998" y="1902156"/>
            <a:ext cx="3784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80000"/>
                </a:solidFill>
                <a:latin typeface="Consolas" panose="020B0609020204030204" pitchFamily="49" charset="0"/>
              </a:rPr>
              <a:t>IsAny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&gt;= 0);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sqrt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F4D97DE-F0AC-47FA-A1E9-0D5988F2702D}"/>
              </a:ext>
            </a:extLst>
          </p:cNvPr>
          <p:cNvSpPr/>
          <p:nvPr/>
        </p:nvSpPr>
        <p:spPr>
          <a:xfrm>
            <a:off x="4032239" y="3948217"/>
            <a:ext cx="4377124" cy="1424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-nan(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363A7AE-C4C4-4FEF-A83A-1C297A75E921}"/>
              </a:ext>
            </a:extLst>
          </p:cNvPr>
          <p:cNvSpPr/>
          <p:nvPr/>
        </p:nvSpPr>
        <p:spPr>
          <a:xfrm>
            <a:off x="251520" y="339614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80000"/>
                </a:solidFill>
                <a:latin typeface="Consolas" panose="020B0609020204030204" pitchFamily="49" charset="0"/>
              </a:rPr>
              <a:t>IsAny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(4)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80000"/>
                </a:solidFill>
                <a:latin typeface="Consolas" panose="020B0609020204030204" pitchFamily="49" charset="0"/>
              </a:rPr>
              <a:t>IsAny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(1)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880000"/>
                </a:solidFill>
                <a:latin typeface="Consolas" panose="020B0609020204030204" pitchFamily="49" charset="0"/>
              </a:rPr>
              <a:t>IsAny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(-1) </a:t>
            </a:r>
            <a:r>
              <a:rPr lang="da-DK" dirty="0">
                <a:latin typeface="Consolas" panose="020B0609020204030204" pitchFamily="49" charset="0"/>
              </a:rPr>
              <a:t>&lt;&lt;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exit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1C24305-0E03-4EB4-8D15-F076EC253F18}"/>
              </a:ext>
            </a:extLst>
          </p:cNvPr>
          <p:cNvCxnSpPr>
            <a:cxnSpLocks/>
          </p:cNvCxnSpPr>
          <p:nvPr/>
        </p:nvCxnSpPr>
        <p:spPr>
          <a:xfrm flipH="1" flipV="1">
            <a:off x="2394900" y="1468617"/>
            <a:ext cx="1529029" cy="264601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338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79512" y="692696"/>
            <a:ext cx="9166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30" dirty="0">
                <a:solidFill>
                  <a:schemeClr val="bg1">
                    <a:lumMod val="50000"/>
                  </a:schemeClr>
                </a:solidFill>
              </a:rPr>
              <a:t>Области видимости и классы памяти переменных</a:t>
            </a:r>
          </a:p>
        </p:txBody>
      </p:sp>
      <p:sp>
        <p:nvSpPr>
          <p:cNvPr id="14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1340768"/>
            <a:ext cx="864096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/>
              <a:t>Область видимости </a:t>
            </a:r>
            <a:r>
              <a:rPr lang="ru-RU" altLang="ru-RU" sz="2000" dirty="0"/>
              <a:t>определяет, из каких частей программы возможен доступ к переменной 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/>
              <a:t>Класс памяти</a:t>
            </a:r>
            <a:r>
              <a:rPr lang="ru-RU" altLang="ru-RU" sz="2000" dirty="0"/>
              <a:t> определяет время, в течение которого переменная существует в памяти компьютера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467544" y="2780928"/>
            <a:ext cx="8208912" cy="1440160"/>
            <a:chOff x="323528" y="1484784"/>
            <a:chExt cx="8208912" cy="144016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3347864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область видимости файла</a:t>
              </a: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23528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локальная область видимости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6372200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область видимости класса</a:t>
              </a:r>
            </a:p>
          </p:txBody>
        </p:sp>
        <p:cxnSp>
          <p:nvCxnSpPr>
            <p:cNvPr id="34" name="Прямая со стрелкой 33"/>
            <p:cNvCxnSpPr>
              <a:endCxn id="32" idx="0"/>
            </p:cNvCxnSpPr>
            <p:nvPr/>
          </p:nvCxnSpPr>
          <p:spPr>
            <a:xfrm flipH="1">
              <a:off x="1403648" y="2060848"/>
              <a:ext cx="2160240" cy="288032"/>
            </a:xfrm>
            <a:prstGeom prst="straightConnector1">
              <a:avLst/>
            </a:prstGeom>
            <a:ln w="31750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30" idx="2"/>
              <a:endCxn id="31" idx="0"/>
            </p:cNvCxnSpPr>
            <p:nvPr/>
          </p:nvCxnSpPr>
          <p:spPr>
            <a:xfrm>
              <a:off x="4427984" y="2060848"/>
              <a:ext cx="0" cy="288032"/>
            </a:xfrm>
            <a:prstGeom prst="straightConnector1">
              <a:avLst/>
            </a:prstGeom>
            <a:ln w="31750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>
              <a:off x="5220072" y="2060848"/>
              <a:ext cx="2376264" cy="288032"/>
            </a:xfrm>
            <a:prstGeom prst="straightConnector1">
              <a:avLst/>
            </a:prstGeom>
            <a:ln w="31750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2915816" y="1484784"/>
              <a:ext cx="3024336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Области видимости переменных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516216" y="4293096"/>
            <a:ext cx="216024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0000" rIns="36000" rtlCol="0">
            <a:noAutofit/>
          </a:bodyPr>
          <a:lstStyle/>
          <a:p>
            <a:r>
              <a:rPr lang="ru-RU" dirty="0"/>
              <a:t>(будет рассмотрена во втором семестре)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544" y="4293096"/>
            <a:ext cx="2160240" cy="2016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altLang="ru-RU" dirty="0"/>
              <a:t>переменные этой области видимости доступны только внутри того блока, в котором они определены</a:t>
            </a:r>
            <a:br>
              <a:rPr lang="en-US" altLang="ru-RU" dirty="0"/>
            </a:br>
            <a:r>
              <a:rPr lang="ru-RU" altLang="ru-RU" dirty="0"/>
              <a:t>(внутри </a:t>
            </a:r>
            <a:r>
              <a:rPr lang="en-US" altLang="ru-RU" dirty="0"/>
              <a:t>{})</a:t>
            </a:r>
            <a:endParaRPr lang="ru-RU" alt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491880" y="4293097"/>
            <a:ext cx="2160240" cy="2016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altLang="ru-RU" dirty="0"/>
              <a:t>переменные этой области видимости доступны из любого места файла</a:t>
            </a:r>
            <a:r>
              <a:rPr lang="en-US" altLang="ru-RU" dirty="0"/>
              <a:t>(.</a:t>
            </a:r>
            <a:r>
              <a:rPr lang="en-US" altLang="ru-RU" dirty="0" err="1"/>
              <a:t>cpp</a:t>
            </a:r>
            <a:r>
              <a:rPr lang="en-US" altLang="ru-RU" dirty="0"/>
              <a:t>)</a:t>
            </a:r>
            <a:r>
              <a:rPr lang="ru-RU" altLang="ru-RU" dirty="0"/>
              <a:t>,</a:t>
            </a:r>
            <a:br>
              <a:rPr lang="ru-RU" altLang="ru-RU" dirty="0"/>
            </a:br>
            <a:r>
              <a:rPr lang="ru-RU" altLang="ru-RU" dirty="0"/>
              <a:t>в котором они определены</a:t>
            </a:r>
            <a:r>
              <a:rPr lang="en-US" altLang="ru-RU" dirty="0"/>
              <a:t> (</a:t>
            </a:r>
            <a:r>
              <a:rPr lang="ru-RU" altLang="ru-RU" dirty="0"/>
              <a:t>ниже места объявления</a:t>
            </a:r>
            <a:r>
              <a:rPr lang="en-US" altLang="ru-RU" dirty="0"/>
              <a:t>)</a:t>
            </a:r>
            <a:endParaRPr lang="ru-RU" alt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8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79512" y="692696"/>
            <a:ext cx="9166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30" dirty="0">
                <a:solidFill>
                  <a:schemeClr val="bg1">
                    <a:lumMod val="50000"/>
                  </a:schemeClr>
                </a:solidFill>
              </a:rPr>
              <a:t>Области видимости и классы памяти переменных</a:t>
            </a:r>
          </a:p>
        </p:txBody>
      </p:sp>
      <p:sp>
        <p:nvSpPr>
          <p:cNvPr id="14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119675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b="1" dirty="0"/>
              <a:t>Класс памяти</a:t>
            </a:r>
            <a:r>
              <a:rPr lang="ru-RU" altLang="ru-RU" sz="2000" dirty="0"/>
              <a:t> определяет время, в течение которого переменная существует в памяти компьютера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467544" y="1904638"/>
            <a:ext cx="8208912" cy="1452354"/>
            <a:chOff x="323528" y="1472590"/>
            <a:chExt cx="8208912" cy="1452354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3347864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статический</a:t>
              </a: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23528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автоматический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6372200" y="2348880"/>
              <a:ext cx="2160240" cy="57606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динамический</a:t>
              </a:r>
            </a:p>
          </p:txBody>
        </p:sp>
        <p:cxnSp>
          <p:nvCxnSpPr>
            <p:cNvPr id="34" name="Прямая со стрелкой 33"/>
            <p:cNvCxnSpPr>
              <a:endCxn id="32" idx="0"/>
            </p:cNvCxnSpPr>
            <p:nvPr/>
          </p:nvCxnSpPr>
          <p:spPr>
            <a:xfrm flipH="1">
              <a:off x="1403648" y="2060848"/>
              <a:ext cx="2160240" cy="288032"/>
            </a:xfrm>
            <a:prstGeom prst="straightConnector1">
              <a:avLst/>
            </a:prstGeom>
            <a:ln w="28575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30" idx="2"/>
              <a:endCxn id="31" idx="0"/>
            </p:cNvCxnSpPr>
            <p:nvPr/>
          </p:nvCxnSpPr>
          <p:spPr>
            <a:xfrm>
              <a:off x="4427984" y="2060848"/>
              <a:ext cx="0" cy="288032"/>
            </a:xfrm>
            <a:prstGeom prst="straightConnector1">
              <a:avLst/>
            </a:prstGeom>
            <a:ln w="28575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>
              <a:off x="5220072" y="2060848"/>
              <a:ext cx="2376264" cy="288032"/>
            </a:xfrm>
            <a:prstGeom prst="straightConnector1">
              <a:avLst/>
            </a:prstGeom>
            <a:ln w="28575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2915816" y="1472590"/>
              <a:ext cx="3024336" cy="588258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ru-RU" sz="2000" dirty="0">
                  <a:solidFill>
                    <a:schemeClr val="tx1"/>
                  </a:solidFill>
                </a:rPr>
                <a:t>Классы памяти переменных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156176" y="3356992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временем жизни переменой управляет программист 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700" dirty="0">
                <a:cs typeface="Consolas" panose="020B0609020204030204" pitchFamily="49" charset="0"/>
              </a:rPr>
              <a:t>/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ru-RU" dirty="0"/>
              <a:t>)</a:t>
            </a:r>
          </a:p>
          <a:p>
            <a:r>
              <a:rPr lang="ru-RU" dirty="0"/>
              <a:t>- понятие</a:t>
            </a:r>
            <a:br>
              <a:rPr lang="ru-RU" dirty="0"/>
            </a:br>
            <a:r>
              <a:rPr lang="ru-RU" dirty="0"/>
              <a:t>"область видимости" не применимо, потому что обращение к переменой идёт через адрес, а не по имени переменной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3356992"/>
            <a:ext cx="31683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altLang="ru-RU" dirty="0"/>
              <a:t>- имеют локальную область видимости</a:t>
            </a:r>
            <a:br>
              <a:rPr lang="ru-RU" altLang="ru-RU" dirty="0"/>
            </a:br>
            <a:r>
              <a:rPr lang="ru-RU" altLang="ru-RU" dirty="0"/>
              <a:t>- память выделяется  в стеке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altLang="ru-RU" dirty="0"/>
              <a:t>- переменная не инициализируется автоматически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altLang="ru-RU" dirty="0"/>
              <a:t>- если переменная инициализируется вручную, то значение ей присваивается при каждом входе в блок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5856" y="3356992"/>
            <a:ext cx="2736304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dirty="0"/>
              <a:t>- время жизни равно времени жизни всей программы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dirty="0"/>
              <a:t>- по умолчанию инициализируется нулем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dirty="0"/>
              <a:t>- создается и инициализируется</a:t>
            </a:r>
            <a:br>
              <a:rPr lang="ru-RU" altLang="ru-RU" dirty="0"/>
            </a:br>
            <a:r>
              <a:rPr lang="ru-RU" altLang="ru-RU" dirty="0"/>
              <a:t>один раз – при первом выполнении блока, в котором она объявляется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4283968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7575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Локальные автоматические переменные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060848"/>
            <a:ext cx="3816424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Стрелка вправо 13"/>
          <p:cNvSpPr/>
          <p:nvPr/>
        </p:nvSpPr>
        <p:spPr>
          <a:xfrm>
            <a:off x="323528" y="234888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323528" y="309690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>
            <a:off x="323528" y="386104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323528" y="4077072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>
            <a:off x="323528" y="4797152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j=1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860032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436096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Прямая со стрелкой 21"/>
          <p:cNvCxnSpPr>
            <a:stCxn id="18" idx="1"/>
          </p:cNvCxnSpPr>
          <p:nvPr/>
        </p:nvCxnSpPr>
        <p:spPr>
          <a:xfrm flipH="1">
            <a:off x="2411760" y="3681028"/>
            <a:ext cx="2376264" cy="468052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60032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j=2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6096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j=3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012160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2160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j=4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788024" y="2564904"/>
            <a:ext cx="4176464" cy="223224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altLang="ru-RU" sz="2200">
                <a:solidFill>
                  <a:prstClr val="black"/>
                </a:solidFill>
              </a:rPr>
              <a:t>Некорректное использование</a:t>
            </a:r>
            <a:r>
              <a:rPr lang="ru-RU" altLang="ru-RU" sz="2200" dirty="0">
                <a:solidFill>
                  <a:prstClr val="black"/>
                </a:solidFill>
              </a:rPr>
              <a:t>!!!</a:t>
            </a:r>
            <a:br>
              <a:rPr lang="ru-RU" altLang="ru-RU" sz="2200" dirty="0">
                <a:solidFill>
                  <a:prstClr val="black"/>
                </a:solidFill>
              </a:rPr>
            </a:br>
            <a:r>
              <a:rPr lang="ru-RU" altLang="ru-RU" sz="2200" dirty="0">
                <a:solidFill>
                  <a:prstClr val="black"/>
                </a:solidFill>
              </a:rPr>
              <a:t>на второй итерации будет</a:t>
            </a:r>
            <a:br>
              <a:rPr lang="ru-RU" altLang="ru-RU" sz="2200" dirty="0">
                <a:solidFill>
                  <a:prstClr val="black"/>
                </a:solidFill>
              </a:rPr>
            </a:br>
            <a:r>
              <a:rPr lang="ru-RU" altLang="ru-RU" sz="2200" dirty="0">
                <a:solidFill>
                  <a:prstClr val="black"/>
                </a:solidFill>
              </a:rPr>
              <a:t>ошибка выполнения: неинициализированная переменная</a:t>
            </a:r>
            <a:endParaRPr lang="ru-RU" sz="2200" dirty="0">
              <a:solidFill>
                <a:srgbClr val="88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4" grpId="0" animBg="1"/>
      <p:bldP spid="14" grpId="1" animBg="1"/>
      <p:bldP spid="26" grpId="0" animBg="1"/>
      <p:bldP spid="26" grpId="1" animBg="1"/>
      <p:bldP spid="26" grpId="2" animBg="1"/>
      <p:bldP spid="26" grpId="3" uiExpand="1" animBg="1"/>
      <p:bldP spid="26" grpId="4" uiExpand="1" animBg="1"/>
      <p:bldP spid="26" grpId="5" animBg="1"/>
      <p:bldP spid="27" grpId="0" animBg="1"/>
      <p:bldP spid="27" grpId="1" animBg="1"/>
      <p:bldP spid="28" grpId="0" animBg="1"/>
      <p:bldP spid="28" grpId="1" animBg="1"/>
      <p:bldP spid="28" grpId="2" uiExpand="1" animBg="1"/>
      <p:bldP spid="28" grpId="3" uiExpand="1" animBg="1"/>
      <p:bldP spid="28" grpId="4" uiExpand="1" animBg="1"/>
      <p:bldP spid="28" grpId="5" uiExpand="1" animBg="1"/>
      <p:bldP spid="29" grpId="0" uiExpand="1" animBg="1"/>
      <p:bldP spid="10" grpId="0"/>
      <p:bldP spid="33" grpId="0" uiExpand="1" build="allAtOnce" animBg="1"/>
      <p:bldP spid="34" grpId="0" uiExpand="1" build="allAtOnce" animBg="1"/>
      <p:bldP spid="35" grpId="0"/>
      <p:bldP spid="36" grpId="0" uiExpand="1"/>
      <p:bldP spid="37" grpId="0" uiExpand="1" build="allAtOnce" animBg="1"/>
      <p:bldP spid="38" grpId="0" uiExpand="1"/>
      <p:bldP spid="18" grpId="0" uiExpand="1" animBg="1"/>
      <p:bldP spid="18" grpId="1" uiExpan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6830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Локальные статические переменные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283968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39552" y="2060848"/>
            <a:ext cx="3816424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3;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3968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j=1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860032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436096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0032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j=2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6096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j=3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6012160" y="2060848"/>
            <a:ext cx="504056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12160" y="1700808"/>
            <a:ext cx="504056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j=4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Прямая со стрелкой 21"/>
          <p:cNvCxnSpPr>
            <a:stCxn id="18" idx="1"/>
          </p:cNvCxnSpPr>
          <p:nvPr/>
        </p:nvCxnSpPr>
        <p:spPr>
          <a:xfrm flipH="1" flipV="1">
            <a:off x="1907704" y="3645024"/>
            <a:ext cx="1440160" cy="1800200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3347864" y="4581128"/>
            <a:ext cx="5688632" cy="17281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altLang="ru-RU" sz="2200" dirty="0">
                <a:solidFill>
                  <a:prstClr val="black"/>
                </a:solidFill>
              </a:rPr>
              <a:t>Корректно!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ru-RU" sz="20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ru-RU" alt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п</a:t>
            </a:r>
            <a:r>
              <a:rPr lang="ru-RU" altLang="ru-RU" sz="2200" dirty="0">
                <a:solidFill>
                  <a:prstClr val="black"/>
                </a:solidFill>
              </a:rPr>
              <a:t>еременные существуют независимо от выполнения кода</a:t>
            </a:r>
            <a:br>
              <a:rPr lang="ru-RU" altLang="ru-RU" sz="2200" dirty="0">
                <a:solidFill>
                  <a:prstClr val="black"/>
                </a:solidFill>
              </a:rPr>
            </a:br>
            <a:r>
              <a:rPr lang="ru-RU" altLang="ru-RU" sz="2200" dirty="0">
                <a:solidFill>
                  <a:prstClr val="black"/>
                </a:solidFill>
              </a:rPr>
              <a:t>(по сути, это глобальные переменные с ограниченной областью видимости).</a:t>
            </a:r>
            <a:endParaRPr lang="ru-RU" sz="2200" dirty="0">
              <a:solidFill>
                <a:srgbClr val="88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8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340768"/>
            <a:ext cx="8856984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b="1" dirty="0"/>
              <a:t>Глобальные переменные </a:t>
            </a:r>
            <a:r>
              <a:rPr lang="ru-RU" altLang="ru-RU" sz="2200" dirty="0"/>
              <a:t>объявляются вне всех блоков и классов</a:t>
            </a:r>
            <a:br>
              <a:rPr lang="ru-RU" altLang="ru-RU" sz="2200" dirty="0"/>
            </a:br>
            <a:r>
              <a:rPr lang="ru-RU" altLang="ru-RU" sz="2200" dirty="0"/>
              <a:t>(о последних речь пойдет позже) и имеют </a:t>
            </a:r>
            <a:r>
              <a:rPr lang="ru-RU" altLang="ru-RU" sz="2200" b="1" spc="-10" dirty="0"/>
              <a:t>область видимости файла</a:t>
            </a:r>
            <a:r>
              <a:rPr lang="ru-RU" altLang="ru-RU" sz="2200" dirty="0"/>
              <a:t>.</a:t>
            </a:r>
            <a:br>
              <a:rPr lang="ru-RU" altLang="ru-RU" sz="2200" dirty="0"/>
            </a:br>
            <a:r>
              <a:rPr lang="ru-RU" altLang="ru-RU" sz="2200" dirty="0"/>
              <a:t>Они доступны всем функциям и блокам, начиная с той точки файла программы, где они объявлены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Глобальные переменные можно сделать доступными и из других файлов, если программа состоит из нескольких файлов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Глобальные переменные  имеют статический класс памяти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Глобальные переменные живут все время выполнения программы 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Если они не инициализируются явно, по умолчанию, глобальные переменные инициализируются нулевым значением. 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b="1" dirty="0"/>
              <a:t>По возможности, использования глобальных переменных следует избегать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692696"/>
            <a:ext cx="9166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spc="-30" dirty="0">
                <a:solidFill>
                  <a:schemeClr val="bg1">
                    <a:lumMod val="50000"/>
                  </a:schemeClr>
                </a:solidFill>
              </a:rPr>
              <a:t>Области видимости и классы памяти переменных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2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4169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Указатели на функции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340768"/>
            <a:ext cx="849694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Указатель может хранить адрес функции. Это позволяет присваивать ему адрес точки вызова функции и вызывать ее через указатель. 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Указатель на функцию должен не только содержать адрес памяти, где находится функция, которую необходимо вызвать. Для корректного вызова функции указатель должен знать количество и типы аргументов, а также тип возвращаемого значения. 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000" dirty="0"/>
              <a:t>Объявление переменной-указателя на функцию: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тип_возврата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ru-RU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ru-RU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список_типов_параметров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/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Скобки, в которые взято *</a:t>
            </a:r>
            <a:r>
              <a:rPr lang="ru-RU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altLang="ru-RU" sz="2000" dirty="0"/>
              <a:t> позволяет отличит описание указателя на функцию</a:t>
            </a:r>
          </a:p>
          <a:p>
            <a:pPr>
              <a:tabLst>
                <a:tab pos="534988" algn="l"/>
              </a:tabLst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60363" algn="l"/>
              </a:tabLst>
            </a:pPr>
            <a:r>
              <a:rPr lang="ru-RU" altLang="ru-RU" sz="2000" dirty="0"/>
              <a:t>	от описания прототипа функции, возвращающей указатель на 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2000" dirty="0"/>
              <a:t>:</a:t>
            </a:r>
          </a:p>
          <a:p>
            <a:pPr>
              <a:tabLst>
                <a:tab pos="534988" algn="l"/>
              </a:tabLst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8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7774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указателей на функции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8759" y="1277471"/>
            <a:ext cx="849694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fr-FR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CalcFunc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sz="2000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можно и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sinf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425344" y="4365105"/>
            <a:ext cx="1224136" cy="1584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18887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239006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82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77774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указателей на функции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8759" y="1277471"/>
            <a:ext cx="8496944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da-DK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CalcFunc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a-DK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a-DK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sz="2000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da-DK" sz="2000" dirty="0">
                <a:solidFill>
                  <a:srgbClr val="000080"/>
                </a:solidFill>
                <a:latin typeface="Consolas" panose="020B0609020204030204" pitchFamily="49" charset="0"/>
              </a:rPr>
              <a:t>pFunc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можно и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sinf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425344" y="4365104"/>
            <a:ext cx="1224136" cy="1584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4AE86D-D36F-410A-81CC-043AAC5F80A3}"/>
              </a:ext>
            </a:extLst>
          </p:cNvPr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</p:spTree>
    <p:extLst>
      <p:ext uri="{BB962C8B-B14F-4D97-AF65-F5344CB8AC3E}">
        <p14:creationId xmlns:p14="http://schemas.microsoft.com/office/powerpoint/2010/main" val="1050452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23528" y="1052736"/>
            <a:ext cx="64087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1, 4, 6, 2, 5, 3 };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548680"/>
            <a:ext cx="8268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функции сортировки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-99392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2780928"/>
            <a:ext cx="2664296" cy="3168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</a:t>
            </a:r>
          </a:p>
          <a:p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654321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3773714"/>
            <a:ext cx="4536504" cy="8074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27584" y="4949371"/>
            <a:ext cx="4536504" cy="8563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2807804" y="2446566"/>
            <a:ext cx="396044" cy="716736"/>
            <a:chOff x="2807804" y="2446566"/>
            <a:chExt cx="396044" cy="716736"/>
          </a:xfrm>
        </p:grpSpPr>
        <p:cxnSp>
          <p:nvCxnSpPr>
            <p:cNvPr id="12" name="Прямая со стрелкой 11"/>
            <p:cNvCxnSpPr/>
            <p:nvPr/>
          </p:nvCxnSpPr>
          <p:spPr>
            <a:xfrm>
              <a:off x="3005826" y="2816932"/>
              <a:ext cx="0" cy="346370"/>
            </a:xfrm>
            <a:prstGeom prst="straightConnector1">
              <a:avLst/>
            </a:prstGeom>
            <a:ln w="31750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Овал 3"/>
            <p:cNvSpPr/>
            <p:nvPr/>
          </p:nvSpPr>
          <p:spPr>
            <a:xfrm>
              <a:off x="2807804" y="2446566"/>
              <a:ext cx="396044" cy="39470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vA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967951" y="2446566"/>
            <a:ext cx="882098" cy="716736"/>
            <a:chOff x="4967951" y="2446566"/>
            <a:chExt cx="882098" cy="716736"/>
          </a:xfrm>
        </p:grpSpPr>
        <p:cxnSp>
          <p:nvCxnSpPr>
            <p:cNvPr id="15" name="Прямая со стрелкой 14"/>
            <p:cNvCxnSpPr/>
            <p:nvPr/>
          </p:nvCxnSpPr>
          <p:spPr>
            <a:xfrm>
              <a:off x="5409000" y="2816932"/>
              <a:ext cx="0" cy="346370"/>
            </a:xfrm>
            <a:prstGeom prst="straightConnector1">
              <a:avLst/>
            </a:prstGeom>
            <a:ln w="31750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/>
            <p:cNvSpPr/>
            <p:nvPr/>
          </p:nvSpPr>
          <p:spPr>
            <a:xfrm>
              <a:off x="4967951" y="2446566"/>
              <a:ext cx="882098" cy="394707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vA+N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0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692696"/>
            <a:ext cx="609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функций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6555420" y="910045"/>
            <a:ext cx="2479799" cy="884237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>
                <a:latin typeface="+mn-lt"/>
              </a:rPr>
              <a:t>Задача из начала раздела 3</a:t>
            </a:r>
            <a:endParaRPr lang="ru-RU" altLang="ru-RU" sz="20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67544" y="1268760"/>
            <a:ext cx="820891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200" b="1" dirty="0"/>
              <a:t>Постановка задачи </a:t>
            </a:r>
          </a:p>
          <a:p>
            <a:pPr marL="625475">
              <a:lnSpc>
                <a:spcPct val="90000"/>
              </a:lnSpc>
            </a:pPr>
            <a:r>
              <a:rPr lang="ru-RU" sz="2200" dirty="0"/>
              <a:t>Найти решение уравнения</a:t>
            </a:r>
            <a:br>
              <a:rPr lang="ru-RU" sz="2200" dirty="0"/>
            </a:b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x = 0</a:t>
            </a:r>
            <a:endParaRPr lang="ru-RU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5475">
              <a:lnSpc>
                <a:spcPct val="90000"/>
              </a:lnSpc>
            </a:pPr>
            <a:r>
              <a:rPr lang="ru-RU" sz="2200" dirty="0"/>
              <a:t>с заданной точностью </a:t>
            </a:r>
            <a:r>
              <a:rPr lang="el-G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endParaRPr lang="ru-RU" sz="2200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5475">
              <a:lnSpc>
                <a:spcPct val="90000"/>
              </a:lnSpc>
            </a:pPr>
            <a:r>
              <a:rPr lang="ru-RU" sz="2200" i="1" dirty="0"/>
              <a:t>используя м</a:t>
            </a:r>
            <a:r>
              <a:rPr lang="ru-RU" sz="2200" dirty="0"/>
              <a:t>етод последовательных приближений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2996952"/>
            <a:ext cx="669674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sz="2200" b="1" dirty="0">
                <a:solidFill>
                  <a:prstClr val="black"/>
                </a:solidFill>
              </a:rPr>
              <a:t>Математическая модель</a:t>
            </a:r>
            <a:endParaRPr lang="ru-RU" sz="2200" dirty="0">
              <a:solidFill>
                <a:prstClr val="black"/>
              </a:solidFill>
            </a:endParaRPr>
          </a:p>
          <a:p>
            <a:pPr marL="536575"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Перепишем уравнение в виде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Выберем начальное приближение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marL="536575" lvl="0">
              <a:lnSpc>
                <a:spcPct val="90000"/>
              </a:lnSpc>
              <a:spcBef>
                <a:spcPts val="600"/>
              </a:spcBef>
              <a:tabLst>
                <a:tab pos="1789113" algn="l"/>
              </a:tabLst>
            </a:pPr>
            <a:r>
              <a:rPr lang="ru-RU" sz="2200" dirty="0">
                <a:solidFill>
                  <a:prstClr val="black"/>
                </a:solidFill>
              </a:rPr>
              <a:t>Положим</a:t>
            </a: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f(x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…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f(x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5373216"/>
            <a:ext cx="7560840" cy="88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>
              <a:lnSpc>
                <a:spcPct val="90000"/>
              </a:lnSpc>
              <a:spcBef>
                <a:spcPts val="1200"/>
              </a:spcBef>
            </a:pPr>
            <a:r>
              <a:rPr lang="ru-RU" sz="2200" dirty="0">
                <a:solidFill>
                  <a:prstClr val="black"/>
                </a:solidFill>
              </a:rPr>
              <a:t>Оценим погрешность  </a:t>
            </a:r>
            <a:r>
              <a:rPr lang="el-G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400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 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 = |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 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</a:p>
          <a:p>
            <a:pPr marL="536575" lvl="0">
              <a:lnSpc>
                <a:spcPct val="90000"/>
              </a:lnSpc>
              <a:spcBef>
                <a:spcPts val="1200"/>
              </a:spcBef>
            </a:pPr>
            <a:r>
              <a:rPr lang="ru-RU" sz="2200" dirty="0">
                <a:solidFill>
                  <a:prstClr val="black"/>
                </a:solidFill>
              </a:rPr>
              <a:t>Условие сходимости: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'(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 &lt; 1</a:t>
            </a:r>
          </a:p>
        </p:txBody>
      </p:sp>
    </p:spTree>
    <p:extLst>
      <p:ext uri="{BB962C8B-B14F-4D97-AF65-F5344CB8AC3E}">
        <p14:creationId xmlns:p14="http://schemas.microsoft.com/office/powerpoint/2010/main" val="3291204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692696"/>
            <a:ext cx="609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функций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6555420" y="908522"/>
            <a:ext cx="2479799" cy="884237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>
                <a:latin typeface="+mn-lt"/>
              </a:rPr>
              <a:t>Полученный ранее алгоритм на псевдокоде</a:t>
            </a:r>
            <a:endParaRPr lang="ru-RU" altLang="ru-RU" sz="20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5576" y="1423810"/>
            <a:ext cx="802368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200" b="1" dirty="0"/>
              <a:t>Данные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ru-RU" sz="2200" b="1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Заданная точность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Текущая погрешность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/>
              <a:t>f</a:t>
            </a:r>
            <a:r>
              <a:rPr lang="ru-RU" sz="2200" i="1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ru-RU" sz="2200" i="1" dirty="0"/>
              <a:t>)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/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/>
              <a:t>Алгоритм</a:t>
            </a:r>
            <a:endParaRPr lang="ru-RU" sz="2200" dirty="0"/>
          </a:p>
          <a:p>
            <a:pPr marL="268288">
              <a:tabLst>
                <a:tab pos="479425" algn="l"/>
              </a:tabLst>
            </a:pPr>
            <a:r>
              <a:rPr lang="ru-RU" sz="2200" dirty="0"/>
              <a:t>1.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/>
              <a:t>2.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en-US" sz="22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/>
              <a:t>3. </a:t>
            </a:r>
            <a:r>
              <a:rPr lang="ru-RU" sz="2200" dirty="0">
                <a:solidFill>
                  <a:srgbClr val="0000FF"/>
                </a:solidFill>
              </a:rPr>
              <a:t>Пока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</a:t>
            </a:r>
          </a:p>
          <a:p>
            <a:pPr marL="536575">
              <a:tabLst>
                <a:tab pos="536575" algn="l"/>
              </a:tabLst>
            </a:pPr>
            <a:r>
              <a:rPr lang="ru-RU" sz="2200" dirty="0"/>
              <a:t>3.1.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36575" lvl="1">
              <a:tabLst>
                <a:tab pos="536575" algn="l"/>
              </a:tabLst>
            </a:pPr>
            <a:r>
              <a:rPr lang="ru-RU" sz="2200" dirty="0"/>
              <a:t>3</a:t>
            </a:r>
            <a:r>
              <a:rPr lang="en-US" sz="2200" dirty="0"/>
              <a:t>.2.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|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536575" lvl="1">
              <a:tabLst>
                <a:tab pos="536575" algn="l"/>
              </a:tabLst>
            </a:pPr>
            <a:r>
              <a:rPr lang="ru-RU" sz="2200" dirty="0"/>
              <a:t>3</a:t>
            </a:r>
            <a:r>
              <a:rPr lang="en-US" sz="2200" dirty="0"/>
              <a:t>.3.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/>
              <a:t>4</a:t>
            </a:r>
            <a:r>
              <a:rPr lang="en-US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значение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0593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55576" y="1131421"/>
            <a:ext cx="8023680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1600" b="1" dirty="0">
                <a:latin typeface="Arial" charset="0"/>
              </a:rPr>
              <a:t>Параметры</a:t>
            </a:r>
            <a:endParaRPr lang="ru-RU" sz="1600" dirty="0"/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Заданная точность           </a:t>
            </a:r>
            <a:r>
              <a:rPr lang="ru-RU" sz="1600" dirty="0"/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en-US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Начальное приближение </a:t>
            </a:r>
            <a:r>
              <a:rPr lang="ru-RU" sz="1600" dirty="0"/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/>
              <a:t>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en-US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Указатель на функцию     </a:t>
            </a:r>
            <a:r>
              <a:rPr lang="ru-RU" sz="1600" dirty="0"/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/>
              <a:t>	(*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pFunc</a:t>
            </a:r>
            <a:r>
              <a:rPr lang="en-US" sz="1600" dirty="0"/>
              <a:t>)(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/>
              <a:t>) </a:t>
            </a:r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en-US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число итераций </a:t>
            </a:r>
            <a:r>
              <a:rPr lang="ru-RU" sz="1600" dirty="0"/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/>
              <a:t> 	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maxItersCnt</a:t>
            </a:r>
            <a:endParaRPr lang="en-US" sz="16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en-US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Достигнутая точность       </a:t>
            </a:r>
            <a:r>
              <a:rPr lang="ru-RU" sz="1600" dirty="0"/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en-US" sz="1600" dirty="0"/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ru-RU" sz="1600" b="1" dirty="0">
                <a:latin typeface="Arial" charset="0"/>
              </a:rPr>
              <a:t>Возвращаемое значение</a:t>
            </a:r>
            <a:endParaRPr lang="ru-RU" sz="1600" dirty="0"/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ru-RU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Решение</a:t>
            </a:r>
            <a:r>
              <a:rPr lang="ru-RU" sz="1600" dirty="0"/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/>
              <a:t> 	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ru-RU" sz="1600" b="1" dirty="0">
                <a:latin typeface="Arial" charset="0"/>
              </a:rPr>
              <a:t>Внутренние переменные</a:t>
            </a:r>
            <a:endParaRPr lang="ru-RU" sz="1600" dirty="0"/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ru-RU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ru-RU" i="1" baseline="-25000" dirty="0"/>
              <a:t>-1</a:t>
            </a:r>
            <a:r>
              <a:rPr lang="en-US" dirty="0"/>
              <a:t>       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/>
              <a:t> 	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>
              <a:tabLst>
                <a:tab pos="479425" algn="l"/>
                <a:tab pos="3679825" algn="l"/>
                <a:tab pos="4483100" algn="l"/>
              </a:tabLst>
            </a:pPr>
            <a:r>
              <a:rPr lang="en-US" sz="1600" dirty="0"/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i="1" dirty="0"/>
              <a:t>f</a:t>
            </a:r>
            <a:r>
              <a:rPr lang="ru-RU" i="1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ru-RU" i="1" baseline="-25000" dirty="0"/>
              <a:t>-1</a:t>
            </a:r>
            <a:r>
              <a:rPr lang="ru-RU" i="1" dirty="0"/>
              <a:t>)</a:t>
            </a:r>
            <a:r>
              <a:rPr lang="en-US" dirty="0"/>
              <a:t>   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1600" dirty="0"/>
          </a:p>
          <a:p>
            <a:pPr>
              <a:spcBef>
                <a:spcPts val="1200"/>
              </a:spcBef>
              <a:tabLst>
                <a:tab pos="479425" algn="l"/>
                <a:tab pos="3679825" algn="l"/>
                <a:tab pos="4483100" algn="l"/>
              </a:tabLst>
            </a:pPr>
            <a:r>
              <a:rPr lang="ru-RU" sz="1600" b="1" dirty="0">
                <a:latin typeface="Arial" charset="0"/>
              </a:rPr>
              <a:t>Алгоритм</a:t>
            </a:r>
          </a:p>
          <a:p>
            <a:pPr marL="268288">
              <a:tabLst>
                <a:tab pos="479425" algn="l"/>
              </a:tabLst>
            </a:pPr>
            <a:r>
              <a:rPr lang="ru-RU" sz="1600" dirty="0"/>
              <a:t>1.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</a:t>
            </a:r>
            <a:r>
              <a:rPr lang="ru-RU" sz="1600" dirty="0"/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1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1600" dirty="0"/>
              <a:t>2.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ru-RU" sz="1600" dirty="0"/>
          </a:p>
          <a:p>
            <a:pPr marL="268288">
              <a:tabLst>
                <a:tab pos="536575" algn="l"/>
              </a:tabLst>
            </a:pPr>
            <a:r>
              <a:rPr lang="ru-RU" sz="1600" dirty="0"/>
              <a:t>3. </a:t>
            </a:r>
            <a:r>
              <a:rPr lang="ru-RU" sz="1600" dirty="0">
                <a:solidFill>
                  <a:srgbClr val="0000FF"/>
                </a:solidFill>
              </a:rPr>
              <a:t>Пока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</a:t>
            </a:r>
          </a:p>
          <a:p>
            <a:pPr marL="536575">
              <a:tabLst>
                <a:tab pos="536575" algn="l"/>
              </a:tabLst>
            </a:pPr>
            <a:r>
              <a:rPr lang="ru-RU" sz="1600" dirty="0"/>
              <a:t>3.1.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1600" dirty="0"/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pFunc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36575" lvl="1">
              <a:tabLst>
                <a:tab pos="536575" algn="l"/>
              </a:tabLst>
            </a:pPr>
            <a:r>
              <a:rPr lang="ru-RU" sz="1600" dirty="0"/>
              <a:t>3</a:t>
            </a:r>
            <a:r>
              <a:rPr lang="en-US" sz="1600" dirty="0"/>
              <a:t>.2.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= |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536575" lvl="1">
              <a:tabLst>
                <a:tab pos="536575" algn="l"/>
              </a:tabLst>
            </a:pPr>
            <a:r>
              <a:rPr lang="ru-RU" sz="1600" dirty="0"/>
              <a:t>3</a:t>
            </a:r>
            <a:r>
              <a:rPr lang="en-US" sz="1600" dirty="0"/>
              <a:t>.3.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1600" dirty="0"/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1600" dirty="0"/>
              <a:t>4</a:t>
            </a:r>
            <a:r>
              <a:rPr lang="en-US" sz="1600" dirty="0"/>
              <a:t>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Возвратить найденное значение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1600" dirty="0"/>
          </a:p>
        </p:txBody>
      </p:sp>
      <p:sp>
        <p:nvSpPr>
          <p:cNvPr id="11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692696"/>
            <a:ext cx="609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функций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6084168" y="4869160"/>
            <a:ext cx="2479799" cy="884237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200" b="1" dirty="0">
                <a:latin typeface="+mn-lt"/>
              </a:rPr>
              <a:t>Проект функции</a:t>
            </a:r>
            <a:br>
              <a:rPr lang="ru-RU" altLang="ru-RU" sz="2200" b="1" dirty="0">
                <a:latin typeface="+mn-lt"/>
              </a:rPr>
            </a:br>
            <a:r>
              <a:rPr lang="ru-RU" altLang="ru-RU" sz="2200" b="1" dirty="0">
                <a:latin typeface="+mn-lt"/>
              </a:rPr>
              <a:t>на псевдокоде</a:t>
            </a:r>
            <a:endParaRPr lang="ru-RU" altLang="ru-RU" sz="2200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7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9552" y="692696"/>
            <a:ext cx="609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184913"/>
            <a:ext cx="8964488" cy="5367431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>
              <a:lnSpc>
                <a:spcPct val="90000"/>
              </a:lnSpc>
              <a:tabLst>
                <a:tab pos="2060575" algn="l"/>
              </a:tabLst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Найти решение уравнения f(x)=0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2060575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SolveEqu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err_max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требуемая точность решения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&lt;=1e-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начальное приближение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функция вычисляющая f(x)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maxItersCnt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максимальное количество итераций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i="1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err_cur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достигнутая точность решения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000080"/>
                </a:solidFill>
                <a:latin typeface="Consolas" panose="020B0609020204030204" pitchFamily="49" charset="0"/>
              </a:rPr>
              <a:t>err_max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&gt;= 1e-6);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1e-6f)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1e-6f;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err_cur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 *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maxItersCnt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err_cur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err_cur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&gt; 1e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аварийное завершение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13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39552" y="692696"/>
            <a:ext cx="609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Пример использования функций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268760"/>
            <a:ext cx="8964488" cy="474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i="1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SolveEqu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pFunc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maxItersCnt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+ 0.5f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SolveEqu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(1e-5f, 1.0f, &amp;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10000, </a:t>
            </a:r>
            <a:r>
              <a:rPr lang="en-US" i="1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it-IT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err = 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it-IT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it-IT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SolveEqu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(1e-5f, 1.0f, &amp;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10000, </a:t>
            </a:r>
            <a:r>
              <a:rPr lang="en-US" i="1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err = 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it-IT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it-IT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42647" y="5415117"/>
            <a:ext cx="3888432" cy="865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0.739082 err = 7.09295e-06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0.403033 err = 3.96371e-06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768" y="1628800"/>
            <a:ext cx="8892480" cy="36004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4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как средство структурной декомпозиции программ.  Структура функций. Прототипы функций.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4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Способы передачи данных в вызываемую функцию и из вызываемой функции.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аргументов в функцию по значению и по ссылке.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4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массивов по ссылке. Передача указателей.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4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указателей на функции.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622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768" y="1628800"/>
            <a:ext cx="8892480" cy="4176464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8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 параметров функции по умолчанию.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параметров в прототипе функции.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8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Перегрузка функций.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8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Возвращаемые значения.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как возвращаемые значения.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8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Возврат ссылок и использование функций в левой части оператора присваивания.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8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Области видимости и классы памяти переменных.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4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45120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265755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08416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8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82460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293521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004048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6228184" y="4149080"/>
            <a:ext cx="1872208" cy="288032"/>
            <a:chOff x="6228184" y="4149080"/>
            <a:chExt cx="1872208" cy="28803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8100392" y="4149080"/>
              <a:ext cx="0" cy="288032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228184" y="4149080"/>
              <a:ext cx="1872208" cy="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6228184" y="4149080"/>
              <a:ext cx="0" cy="288032"/>
            </a:xfrm>
            <a:prstGeom prst="straightConnector1">
              <a:avLst/>
            </a:prstGeom>
            <a:ln w="28575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5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539552" y="1484784"/>
            <a:ext cx="4104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692696"/>
            <a:ext cx="8523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593975" algn="l"/>
              </a:tabLst>
              <a:defRPr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</a:rPr>
              <a:t>Передача аргументов в функцию по значению</a:t>
            </a: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8758"/>
              </p:ext>
            </p:extLst>
          </p:nvPr>
        </p:nvGraphicFramePr>
        <p:xfrm>
          <a:off x="3203848" y="4509120"/>
          <a:ext cx="5796134" cy="148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00ABD840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5С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F6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адрес возврата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ru-RU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5536" y="431513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995936" y="4221088"/>
            <a:ext cx="288032" cy="21602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8"/>
          <p:cNvSpPr/>
          <p:nvPr/>
        </p:nvSpPr>
        <p:spPr>
          <a:xfrm>
            <a:off x="395536" y="2935961"/>
            <a:ext cx="193546" cy="216024"/>
          </a:xfrm>
          <a:custGeom>
            <a:avLst/>
            <a:gdLst>
              <a:gd name="connsiteX0" fmla="*/ 0 w 504056"/>
              <a:gd name="connsiteY0" fmla="*/ 126014 h 504056"/>
              <a:gd name="connsiteX1" fmla="*/ 252028 w 504056"/>
              <a:gd name="connsiteY1" fmla="*/ 126014 h 504056"/>
              <a:gd name="connsiteX2" fmla="*/ 252028 w 504056"/>
              <a:gd name="connsiteY2" fmla="*/ 0 h 504056"/>
              <a:gd name="connsiteX3" fmla="*/ 504056 w 504056"/>
              <a:gd name="connsiteY3" fmla="*/ 252028 h 504056"/>
              <a:gd name="connsiteX4" fmla="*/ 252028 w 504056"/>
              <a:gd name="connsiteY4" fmla="*/ 504056 h 504056"/>
              <a:gd name="connsiteX5" fmla="*/ 252028 w 504056"/>
              <a:gd name="connsiteY5" fmla="*/ 378042 h 504056"/>
              <a:gd name="connsiteX6" fmla="*/ 0 w 504056"/>
              <a:gd name="connsiteY6" fmla="*/ 378042 h 504056"/>
              <a:gd name="connsiteX7" fmla="*/ 0 w 504056"/>
              <a:gd name="connsiteY7" fmla="*/ 126014 h 504056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45349 w 649405"/>
              <a:gd name="connsiteY0" fmla="*/ 174727 h 552769"/>
              <a:gd name="connsiteX1" fmla="*/ 397377 w 649405"/>
              <a:gd name="connsiteY1" fmla="*/ 174727 h 552769"/>
              <a:gd name="connsiteX2" fmla="*/ 397377 w 649405"/>
              <a:gd name="connsiteY2" fmla="*/ 48713 h 552769"/>
              <a:gd name="connsiteX3" fmla="*/ 649405 w 649405"/>
              <a:gd name="connsiteY3" fmla="*/ 300741 h 552769"/>
              <a:gd name="connsiteX4" fmla="*/ 397377 w 649405"/>
              <a:gd name="connsiteY4" fmla="*/ 552769 h 552769"/>
              <a:gd name="connsiteX5" fmla="*/ 397377 w 649405"/>
              <a:gd name="connsiteY5" fmla="*/ 426755 h 552769"/>
              <a:gd name="connsiteX6" fmla="*/ 145349 w 649405"/>
              <a:gd name="connsiteY6" fmla="*/ 426755 h 552769"/>
              <a:gd name="connsiteX7" fmla="*/ 0 w 649405"/>
              <a:gd name="connsiteY7" fmla="*/ 0 h 552769"/>
              <a:gd name="connsiteX8" fmla="*/ 145349 w 649405"/>
              <a:gd name="connsiteY8" fmla="*/ 174727 h 552769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  <a:gd name="connsiteX0" fmla="*/ 121537 w 625593"/>
              <a:gd name="connsiteY0" fmla="*/ 126014 h 504056"/>
              <a:gd name="connsiteX1" fmla="*/ 373565 w 625593"/>
              <a:gd name="connsiteY1" fmla="*/ 126014 h 504056"/>
              <a:gd name="connsiteX2" fmla="*/ 373565 w 625593"/>
              <a:gd name="connsiteY2" fmla="*/ 0 h 504056"/>
              <a:gd name="connsiteX3" fmla="*/ 625593 w 625593"/>
              <a:gd name="connsiteY3" fmla="*/ 252028 h 504056"/>
              <a:gd name="connsiteX4" fmla="*/ 373565 w 625593"/>
              <a:gd name="connsiteY4" fmla="*/ 504056 h 504056"/>
              <a:gd name="connsiteX5" fmla="*/ 373565 w 625593"/>
              <a:gd name="connsiteY5" fmla="*/ 378042 h 504056"/>
              <a:gd name="connsiteX6" fmla="*/ 121537 w 625593"/>
              <a:gd name="connsiteY6" fmla="*/ 378042 h 504056"/>
              <a:gd name="connsiteX7" fmla="*/ 0 w 625593"/>
              <a:gd name="connsiteY7" fmla="*/ 34631 h 504056"/>
              <a:gd name="connsiteX8" fmla="*/ 121537 w 625593"/>
              <a:gd name="connsiteY8" fmla="*/ 126014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593" h="504056">
                <a:moveTo>
                  <a:pt x="121537" y="126014"/>
                </a:moveTo>
                <a:lnTo>
                  <a:pt x="373565" y="126014"/>
                </a:lnTo>
                <a:lnTo>
                  <a:pt x="373565" y="0"/>
                </a:lnTo>
                <a:lnTo>
                  <a:pt x="625593" y="252028"/>
                </a:lnTo>
                <a:lnTo>
                  <a:pt x="373565" y="504056"/>
                </a:lnTo>
                <a:lnTo>
                  <a:pt x="373565" y="378042"/>
                </a:lnTo>
                <a:lnTo>
                  <a:pt x="121537" y="378042"/>
                </a:lnTo>
                <a:cubicBezTo>
                  <a:pt x="41409" y="372458"/>
                  <a:pt x="6309" y="218809"/>
                  <a:pt x="0" y="34631"/>
                </a:cubicBezTo>
                <a:cubicBezTo>
                  <a:pt x="29400" y="104779"/>
                  <a:pt x="32606" y="122541"/>
                  <a:pt x="121537" y="1260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732240" y="4509120"/>
            <a:ext cx="2304256" cy="1512168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580112" y="2276872"/>
            <a:ext cx="2880320" cy="11521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АЛУ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0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22391</TotalTime>
  <Words>8677</Words>
  <Application>Microsoft Office PowerPoint</Application>
  <PresentationFormat>Экран (4:3)</PresentationFormat>
  <Paragraphs>2323</Paragraphs>
  <Slides>68</Slides>
  <Notes>68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.</dc:creator>
  <cp:lastModifiedBy>Ion</cp:lastModifiedBy>
  <cp:revision>1077</cp:revision>
  <dcterms:created xsi:type="dcterms:W3CDTF">2017-05-18T18:58:30Z</dcterms:created>
  <dcterms:modified xsi:type="dcterms:W3CDTF">2021-12-06T22:33:38Z</dcterms:modified>
</cp:coreProperties>
</file>