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1dfef556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1dfef556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1dfef556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1dfef556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1e58325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1e58325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1e58325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1e58325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1e58325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1e58325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1dfef556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1dfef55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7584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Sokoban</a:t>
            </a:r>
            <a:endParaRPr/>
          </a:p>
        </p:txBody>
      </p:sp>
      <p:sp>
        <p:nvSpPr>
          <p:cNvPr id="63" name="Google Shape;63;p13"/>
          <p:cNvSpPr txBox="1"/>
          <p:nvPr>
            <p:ph idx="1" type="subTitle"/>
          </p:nvPr>
        </p:nvSpPr>
        <p:spPr>
          <a:xfrm>
            <a:off x="3044700" y="25831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Integrantes:</a:t>
            </a:r>
            <a:endParaRPr/>
          </a:p>
          <a:p>
            <a:pPr indent="0" lvl="0" marL="0" rtl="0" algn="ctr">
              <a:spcBef>
                <a:spcPts val="0"/>
              </a:spcBef>
              <a:spcAft>
                <a:spcPts val="0"/>
              </a:spcAft>
              <a:buNone/>
            </a:pPr>
            <a:r>
              <a:rPr lang="es-419"/>
              <a:t>Diaz Anthony</a:t>
            </a:r>
            <a:endParaRPr/>
          </a:p>
          <a:p>
            <a:pPr indent="0" lvl="0" marL="0" rtl="0" algn="l">
              <a:spcBef>
                <a:spcPts val="0"/>
              </a:spcBef>
              <a:spcAft>
                <a:spcPts val="0"/>
              </a:spcAft>
              <a:buNone/>
            </a:pPr>
            <a:r>
              <a:rPr lang="es-419"/>
              <a:t>                  Porta David</a:t>
            </a:r>
            <a:endParaRPr/>
          </a:p>
          <a:p>
            <a:pPr indent="0" lvl="0" marL="0" rtl="0" algn="ctr">
              <a:spcBef>
                <a:spcPts val="0"/>
              </a:spcBef>
              <a:spcAft>
                <a:spcPts val="0"/>
              </a:spcAft>
              <a:buNone/>
            </a:pPr>
            <a:r>
              <a:rPr lang="es-419"/>
              <a:t>      Sirvas Sebastian</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Sokoban</a:t>
            </a:r>
            <a:endParaRPr/>
          </a:p>
        </p:txBody>
      </p:sp>
      <p:sp>
        <p:nvSpPr>
          <p:cNvPr id="69" name="Google Shape;69;p14"/>
          <p:cNvSpPr txBox="1"/>
          <p:nvPr>
            <p:ph idx="1" type="body"/>
          </p:nvPr>
        </p:nvSpPr>
        <p:spPr>
          <a:xfrm>
            <a:off x="835225" y="1274588"/>
            <a:ext cx="2518200" cy="395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a:t>Versión para celular</a:t>
            </a:r>
            <a:endParaRPr/>
          </a:p>
        </p:txBody>
      </p:sp>
      <p:sp>
        <p:nvSpPr>
          <p:cNvPr id="70" name="Google Shape;70;p14"/>
          <p:cNvSpPr txBox="1"/>
          <p:nvPr>
            <p:ph idx="2" type="body"/>
          </p:nvPr>
        </p:nvSpPr>
        <p:spPr>
          <a:xfrm>
            <a:off x="5320375" y="1274600"/>
            <a:ext cx="1839300" cy="395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a:t>Versión propia</a:t>
            </a:r>
            <a:endParaRPr/>
          </a:p>
        </p:txBody>
      </p:sp>
      <p:pic>
        <p:nvPicPr>
          <p:cNvPr id="71" name="Google Shape;71;p14"/>
          <p:cNvPicPr preferRelativeResize="0"/>
          <p:nvPr/>
        </p:nvPicPr>
        <p:blipFill>
          <a:blip r:embed="rId3">
            <a:alphaModFix/>
          </a:blip>
          <a:stretch>
            <a:fillRect/>
          </a:stretch>
        </p:blipFill>
        <p:spPr>
          <a:xfrm>
            <a:off x="959125" y="1669700"/>
            <a:ext cx="2270375" cy="2782175"/>
          </a:xfrm>
          <a:prstGeom prst="rect">
            <a:avLst/>
          </a:prstGeom>
          <a:noFill/>
          <a:ln>
            <a:noFill/>
          </a:ln>
        </p:spPr>
      </p:pic>
      <p:pic>
        <p:nvPicPr>
          <p:cNvPr id="72" name="Google Shape;72;p14"/>
          <p:cNvPicPr preferRelativeResize="0"/>
          <p:nvPr/>
        </p:nvPicPr>
        <p:blipFill>
          <a:blip r:embed="rId4">
            <a:alphaModFix/>
          </a:blip>
          <a:stretch>
            <a:fillRect/>
          </a:stretch>
        </p:blipFill>
        <p:spPr>
          <a:xfrm>
            <a:off x="4647273" y="1669700"/>
            <a:ext cx="3185500" cy="260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Estructuras</a:t>
            </a:r>
            <a:endParaRPr/>
          </a:p>
        </p:txBody>
      </p:sp>
      <p:sp>
        <p:nvSpPr>
          <p:cNvPr id="78" name="Google Shape;78;p15"/>
          <p:cNvSpPr/>
          <p:nvPr/>
        </p:nvSpPr>
        <p:spPr>
          <a:xfrm>
            <a:off x="863150" y="1450375"/>
            <a:ext cx="1457400" cy="57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Listas</a:t>
            </a:r>
            <a:endParaRPr/>
          </a:p>
        </p:txBody>
      </p:sp>
      <p:sp>
        <p:nvSpPr>
          <p:cNvPr id="79" name="Google Shape;79;p15"/>
          <p:cNvSpPr/>
          <p:nvPr/>
        </p:nvSpPr>
        <p:spPr>
          <a:xfrm>
            <a:off x="891450" y="2588850"/>
            <a:ext cx="1457400" cy="57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Archivos</a:t>
            </a:r>
            <a:endParaRPr/>
          </a:p>
        </p:txBody>
      </p:sp>
      <p:sp>
        <p:nvSpPr>
          <p:cNvPr id="80" name="Google Shape;80;p15"/>
          <p:cNvSpPr/>
          <p:nvPr/>
        </p:nvSpPr>
        <p:spPr>
          <a:xfrm>
            <a:off x="863150" y="3727325"/>
            <a:ext cx="1457400" cy="57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Pilas / Colas</a:t>
            </a:r>
            <a:endParaRPr/>
          </a:p>
        </p:txBody>
      </p:sp>
      <p:sp>
        <p:nvSpPr>
          <p:cNvPr id="81" name="Google Shape;81;p15"/>
          <p:cNvSpPr/>
          <p:nvPr/>
        </p:nvSpPr>
        <p:spPr>
          <a:xfrm>
            <a:off x="3114600" y="1450375"/>
            <a:ext cx="1457400" cy="57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Templates</a:t>
            </a:r>
            <a:endParaRPr/>
          </a:p>
        </p:txBody>
      </p:sp>
      <p:sp>
        <p:nvSpPr>
          <p:cNvPr id="82" name="Google Shape;82;p15"/>
          <p:cNvSpPr/>
          <p:nvPr/>
        </p:nvSpPr>
        <p:spPr>
          <a:xfrm>
            <a:off x="2452225" y="1666075"/>
            <a:ext cx="530700" cy="14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2452225" y="1450375"/>
            <a:ext cx="530700" cy="1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800">
                <a:latin typeface="Open Sans"/>
                <a:ea typeface="Open Sans"/>
                <a:cs typeface="Open Sans"/>
                <a:sym typeface="Open Sans"/>
              </a:rPr>
              <a:t>Include</a:t>
            </a:r>
            <a:endParaRPr sz="800">
              <a:latin typeface="Open Sans"/>
              <a:ea typeface="Open Sans"/>
              <a:cs typeface="Open Sans"/>
              <a:sym typeface="Open Sans"/>
            </a:endParaRPr>
          </a:p>
        </p:txBody>
      </p:sp>
      <p:sp>
        <p:nvSpPr>
          <p:cNvPr id="84" name="Google Shape;84;p15"/>
          <p:cNvSpPr/>
          <p:nvPr/>
        </p:nvSpPr>
        <p:spPr>
          <a:xfrm>
            <a:off x="5256700" y="1556425"/>
            <a:ext cx="2674200" cy="3609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Cajas, objetivos y muros</a:t>
            </a:r>
            <a:endParaRPr/>
          </a:p>
        </p:txBody>
      </p:sp>
      <p:sp>
        <p:nvSpPr>
          <p:cNvPr id="85" name="Google Shape;85;p15"/>
          <p:cNvSpPr/>
          <p:nvPr/>
        </p:nvSpPr>
        <p:spPr>
          <a:xfrm>
            <a:off x="2787525" y="2694900"/>
            <a:ext cx="5475900" cy="3609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Para guardar el juego (posición del personaje y cajas)</a:t>
            </a:r>
            <a:endParaRPr/>
          </a:p>
        </p:txBody>
      </p:sp>
      <p:sp>
        <p:nvSpPr>
          <p:cNvPr id="86" name="Google Shape;86;p15"/>
          <p:cNvSpPr/>
          <p:nvPr/>
        </p:nvSpPr>
        <p:spPr>
          <a:xfrm>
            <a:off x="2787525" y="3833375"/>
            <a:ext cx="2539800" cy="3609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Retroceder acciones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938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Listas </a:t>
            </a:r>
            <a:endParaRPr/>
          </a:p>
        </p:txBody>
      </p:sp>
      <p:sp>
        <p:nvSpPr>
          <p:cNvPr id="92" name="Google Shape;92;p16"/>
          <p:cNvSpPr txBox="1"/>
          <p:nvPr>
            <p:ph idx="1" type="body"/>
          </p:nvPr>
        </p:nvSpPr>
        <p:spPr>
          <a:xfrm>
            <a:off x="375375" y="2316600"/>
            <a:ext cx="6154800" cy="2826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419" sz="1100">
                <a:latin typeface="Arial"/>
                <a:ea typeface="Arial"/>
                <a:cs typeface="Arial"/>
                <a:sym typeface="Arial"/>
              </a:rPr>
              <a:t>Dentro del tipo abstracto de </a:t>
            </a:r>
            <a:r>
              <a:rPr i="1" lang="es-419" sz="1100">
                <a:latin typeface="Arial"/>
                <a:ea typeface="Arial"/>
                <a:cs typeface="Arial"/>
                <a:sym typeface="Arial"/>
              </a:rPr>
              <a:t>listas doblemente enlazadas</a:t>
            </a:r>
            <a:r>
              <a:rPr lang="es-419" sz="1100">
                <a:latin typeface="Arial"/>
                <a:ea typeface="Arial"/>
                <a:cs typeface="Arial"/>
                <a:sym typeface="Arial"/>
              </a:rPr>
              <a:t> podemos proponer las siguientes primitivas:</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tLista crear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void destruir (tLista 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tPosicion primero (tLista 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tPosicion fin (tLista 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void insertar (tElemento x, tPosicion p, tLista 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void borrar (tPosicion *p, tLista 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tElemento elemento(tPosicion p, tLista 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tPosicion siguiente (tPosicion p, tLista 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tPosicion anterior (tPosicion p, tLista 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419" sz="1100">
                <a:latin typeface="Arial"/>
                <a:ea typeface="Arial"/>
                <a:cs typeface="Arial"/>
                <a:sym typeface="Arial"/>
              </a:rPr>
              <a:t>tPosicion posicion (tElemento x, tLista l)</a:t>
            </a:r>
            <a:endParaRPr sz="1100">
              <a:latin typeface="Arial"/>
              <a:ea typeface="Arial"/>
              <a:cs typeface="Arial"/>
              <a:sym typeface="Arial"/>
            </a:endParaRPr>
          </a:p>
          <a:p>
            <a:pPr indent="0" lvl="0" marL="0" rtl="0" algn="l">
              <a:spcBef>
                <a:spcPts val="1200"/>
              </a:spcBef>
              <a:spcAft>
                <a:spcPts val="1600"/>
              </a:spcAft>
              <a:buNone/>
            </a:pPr>
            <a:r>
              <a:t/>
            </a:r>
            <a:endParaRPr/>
          </a:p>
        </p:txBody>
      </p:sp>
      <p:pic>
        <p:nvPicPr>
          <p:cNvPr id="93" name="Google Shape;93;p16"/>
          <p:cNvPicPr preferRelativeResize="0"/>
          <p:nvPr/>
        </p:nvPicPr>
        <p:blipFill rotWithShape="1">
          <a:blip r:embed="rId3">
            <a:alphaModFix/>
          </a:blip>
          <a:srcRect b="41224" l="5463" r="28394" t="23999"/>
          <a:stretch/>
        </p:blipFill>
        <p:spPr>
          <a:xfrm>
            <a:off x="1563575" y="819525"/>
            <a:ext cx="5886374" cy="143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2690700" y="1074119"/>
            <a:ext cx="3762600" cy="82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Archivos</a:t>
            </a:r>
            <a:endParaRPr/>
          </a:p>
        </p:txBody>
      </p:sp>
      <p:sp>
        <p:nvSpPr>
          <p:cNvPr id="99" name="Google Shape;99;p17"/>
          <p:cNvSpPr txBox="1"/>
          <p:nvPr>
            <p:ph idx="1" type="body"/>
          </p:nvPr>
        </p:nvSpPr>
        <p:spPr>
          <a:xfrm>
            <a:off x="840900" y="2571750"/>
            <a:ext cx="7462200" cy="11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000">
                <a:solidFill>
                  <a:srgbClr val="333333"/>
                </a:solidFill>
                <a:highlight>
                  <a:srgbClr val="FFFFFF"/>
                </a:highlight>
                <a:latin typeface="Arial"/>
                <a:ea typeface="Arial"/>
                <a:cs typeface="Arial"/>
                <a:sym typeface="Arial"/>
              </a:rPr>
              <a:t>El archivo de cabecera </a:t>
            </a:r>
            <a:r>
              <a:rPr b="1" lang="es-419" sz="1000">
                <a:solidFill>
                  <a:srgbClr val="333333"/>
                </a:solidFill>
                <a:highlight>
                  <a:srgbClr val="FFFFFF"/>
                </a:highlight>
                <a:latin typeface="Arial"/>
                <a:ea typeface="Arial"/>
                <a:cs typeface="Arial"/>
                <a:sym typeface="Arial"/>
              </a:rPr>
              <a:t>fstream.h</a:t>
            </a:r>
            <a:r>
              <a:rPr lang="es-419" sz="1000">
                <a:solidFill>
                  <a:srgbClr val="333333"/>
                </a:solidFill>
                <a:highlight>
                  <a:srgbClr val="FFFFFF"/>
                </a:highlight>
                <a:latin typeface="Arial"/>
                <a:ea typeface="Arial"/>
                <a:cs typeface="Arial"/>
                <a:sym typeface="Arial"/>
              </a:rPr>
              <a:t> define las clases </a:t>
            </a:r>
            <a:r>
              <a:rPr b="1" lang="es-419" sz="1000">
                <a:solidFill>
                  <a:srgbClr val="333333"/>
                </a:solidFill>
                <a:highlight>
                  <a:srgbClr val="FFFFFF"/>
                </a:highlight>
                <a:latin typeface="Arial"/>
                <a:ea typeface="Arial"/>
                <a:cs typeface="Arial"/>
                <a:sym typeface="Arial"/>
              </a:rPr>
              <a:t>ifstream</a:t>
            </a:r>
            <a:r>
              <a:rPr lang="es-419" sz="1000">
                <a:solidFill>
                  <a:srgbClr val="333333"/>
                </a:solidFill>
                <a:highlight>
                  <a:srgbClr val="FFFFFF"/>
                </a:highlight>
                <a:latin typeface="Arial"/>
                <a:ea typeface="Arial"/>
                <a:cs typeface="Arial"/>
                <a:sym typeface="Arial"/>
              </a:rPr>
              <a:t>, </a:t>
            </a:r>
            <a:r>
              <a:rPr b="1" lang="es-419" sz="1000">
                <a:solidFill>
                  <a:srgbClr val="333333"/>
                </a:solidFill>
                <a:highlight>
                  <a:srgbClr val="FFFFFF"/>
                </a:highlight>
                <a:latin typeface="Arial"/>
                <a:ea typeface="Arial"/>
                <a:cs typeface="Arial"/>
                <a:sym typeface="Arial"/>
              </a:rPr>
              <a:t>ostream</a:t>
            </a:r>
            <a:r>
              <a:rPr lang="es-419" sz="1000">
                <a:solidFill>
                  <a:srgbClr val="333333"/>
                </a:solidFill>
                <a:highlight>
                  <a:srgbClr val="FFFFFF"/>
                </a:highlight>
                <a:latin typeface="Arial"/>
                <a:ea typeface="Arial"/>
                <a:cs typeface="Arial"/>
                <a:sym typeface="Arial"/>
              </a:rPr>
              <a:t> y </a:t>
            </a:r>
            <a:r>
              <a:rPr b="1" lang="es-419" sz="1000">
                <a:solidFill>
                  <a:srgbClr val="333333"/>
                </a:solidFill>
                <a:highlight>
                  <a:srgbClr val="FFFFFF"/>
                </a:highlight>
                <a:latin typeface="Arial"/>
                <a:ea typeface="Arial"/>
                <a:cs typeface="Arial"/>
                <a:sym typeface="Arial"/>
              </a:rPr>
              <a:t>fstream</a:t>
            </a:r>
            <a:r>
              <a:rPr lang="es-419" sz="1000">
                <a:solidFill>
                  <a:srgbClr val="333333"/>
                </a:solidFill>
                <a:highlight>
                  <a:srgbClr val="FFFFFF"/>
                </a:highlight>
                <a:latin typeface="Arial"/>
                <a:ea typeface="Arial"/>
                <a:cs typeface="Arial"/>
                <a:sym typeface="Arial"/>
              </a:rPr>
              <a:t> para operaciones de lectura, escritura y lectura/escritura en archivos respectivamente. Para trabajar con archivos debemos crear objetos de éstas clases de acuerdo a las operaciones que deseamos efectuar.</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016801" y="1407695"/>
            <a:ext cx="3110400" cy="58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Pilas / Colas</a:t>
            </a:r>
            <a:endParaRPr/>
          </a:p>
        </p:txBody>
      </p:sp>
      <p:sp>
        <p:nvSpPr>
          <p:cNvPr id="105" name="Google Shape;105;p18"/>
          <p:cNvSpPr txBox="1"/>
          <p:nvPr>
            <p:ph idx="1" type="body"/>
          </p:nvPr>
        </p:nvSpPr>
        <p:spPr>
          <a:xfrm>
            <a:off x="311700" y="273704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100"/>
              <a:t>Las pilas son estructuras de datos que tienes dos operaciones básicas: push (para insertar un elemento) y pop (para extraer un elemento). Su característica fundamental es que al extraer se obtiene siempre el último elemento que acaba de insertarse. Por esta razón también se conocen como estructuras de datos LIFO (del inglés Last In First Out)</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1381575" y="2010575"/>
            <a:ext cx="59988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sz="3000"/>
              <a:t>Gracias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