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0" r:id="rId2"/>
    <p:sldId id="258" r:id="rId3"/>
    <p:sldId id="265" r:id="rId4"/>
    <p:sldId id="269" r:id="rId5"/>
    <p:sldId id="266" r:id="rId6"/>
    <p:sldId id="262" r:id="rId7"/>
    <p:sldId id="259" r:id="rId8"/>
    <p:sldId id="271" r:id="rId9"/>
    <p:sldId id="261" r:id="rId10"/>
    <p:sldId id="276" r:id="rId11"/>
    <p:sldId id="279" r:id="rId12"/>
    <p:sldId id="268" r:id="rId13"/>
    <p:sldId id="270" r:id="rId14"/>
    <p:sldId id="281" r:id="rId15"/>
    <p:sldId id="272" r:id="rId16"/>
    <p:sldId id="260" r:id="rId17"/>
    <p:sldId id="264" r:id="rId18"/>
    <p:sldId id="275" r:id="rId19"/>
    <p:sldId id="278" r:id="rId20"/>
    <p:sldId id="277" r:id="rId21"/>
    <p:sldId id="274" r:id="rId22"/>
    <p:sldId id="273" r:id="rId23"/>
    <p:sldId id="257" r:id="rId24"/>
    <p:sldId id="267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441"/>
    <a:srgbClr val="FFB002"/>
    <a:srgbClr val="D36A59"/>
    <a:srgbClr val="A63D2C"/>
    <a:srgbClr val="8B3425"/>
    <a:srgbClr val="3B3B3B"/>
    <a:srgbClr val="A761C3"/>
    <a:srgbClr val="496AD6"/>
    <a:srgbClr val="4114AF"/>
    <a:srgbClr val="A68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4661" autoAdjust="0"/>
  </p:normalViewPr>
  <p:slideViewPr>
    <p:cSldViewPr snapToGrid="0">
      <p:cViewPr>
        <p:scale>
          <a:sx n="66" d="100"/>
          <a:sy n="66" d="100"/>
        </p:scale>
        <p:origin x="893" y="25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1A94E-355B-4B5B-B5C1-3CDF035AC294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C2783-D8E7-44D1-8E96-359344CA9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2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C2783-D8E7-44D1-8E96-359344CA942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18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1CE7C-D618-FCA7-5916-9D68689B4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6535C8-7348-2529-5621-5B0E0A38C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79D75C-425A-1777-D558-6F812845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554E-7589-4703-9739-B97907399EA7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84B462-3B9D-15CB-0C4D-B8BC5BE7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70DDF8-D340-11CA-5E91-C3A65027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8B68-E463-412F-8040-4B0C13270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04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055AE-D24A-94BE-010C-E98B60ED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AD9EBA-2551-5209-E10E-6654C5FFC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45EAB0-A461-7F5E-22A2-6E65E7F8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554E-7589-4703-9739-B97907399EA7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57351D-0DFC-04E9-E86E-69928D50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9ABAB5-44BC-FD61-23B5-C3CAAF33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8B68-E463-412F-8040-4B0C13270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69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37913A-8FC3-8D7B-CCA6-B0A66FA3E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473575-572A-50C3-0DD4-C4D9C3738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D35C2C-1953-32CC-BE03-C88ABA8C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554E-7589-4703-9739-B97907399EA7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0BD695-1846-B6D6-FC8B-DEB62A71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1623E5-A7E8-C8E6-3DCA-F1D70366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8B68-E463-412F-8040-4B0C13270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26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59277-C96B-1DEB-ADB8-5B88801B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BB0C58-1FAF-6314-CEA6-A1797759B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411ECE-B254-7AFC-9425-57522B53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554E-7589-4703-9739-B97907399EA7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81C14B-82BA-6D05-3F30-58EA29D8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432B71-E199-64DB-8097-F40E81B4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8B68-E463-412F-8040-4B0C13270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995E1-7626-9AC3-D089-67A9CAFA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D13EF4-FCB8-5C87-C297-E1846BD85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A01936-2BBE-7CC5-6ABA-607DDA02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554E-7589-4703-9739-B97907399EA7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D19944-E708-4257-F63F-BFF0799A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A57E47-AA3F-0533-84B2-2B5CBC6A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8B68-E463-412F-8040-4B0C13270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51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9167F9-C086-F740-9371-10FA845B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7BCB96-AFB0-CAD2-3884-9112BAE6A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AF1AAE-1238-556B-4C06-B1EBD7D31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79BFD8-EFD6-B23A-3076-33E67C7C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554E-7589-4703-9739-B97907399EA7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70B328-1BB0-2A1B-72A2-DE53F931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01E8CB-A503-622F-6181-4EBD7026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8B68-E463-412F-8040-4B0C13270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89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E21A1-345E-04E9-4129-231735A5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6D2158-7A97-B620-5640-82F4968F4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DB8B47-A22C-F680-C701-3193AF29D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EC4791-696F-74E5-72F3-09449870C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301D8EC-3027-F850-2DB5-DC21B5082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0FB180-6EAD-3F27-17DD-60C7A8E5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554E-7589-4703-9739-B97907399EA7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31C318-B404-5822-A52A-4010B895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81A4CB7-A2BE-D33D-EDCB-9BF26A8C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8B68-E463-412F-8040-4B0C13270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07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BAA4C-73E9-9862-0059-28CAC070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71D087-5A78-748E-75EE-2AF24970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554E-7589-4703-9739-B97907399EA7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184FD7-0CD4-B250-E85D-4344CBEE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E94EC2-E0C5-8334-8808-1F4C1E07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8B68-E463-412F-8040-4B0C13270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66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04B74D-2B97-B08D-B50B-F9701F36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554E-7589-4703-9739-B97907399EA7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70E49D-6212-2F64-1F04-81F5B359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E6BAB3-5A22-4EE2-3DA7-0E06EED2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8B68-E463-412F-8040-4B0C13270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22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73E98-58C3-782C-EBA4-48FA80BE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6F3508-AF24-F5A4-6ACE-D3D02FB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B54998-E831-6861-C884-D4EB497C8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F5061A-9109-1C09-5524-6B026903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554E-7589-4703-9739-B97907399EA7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769965-3674-8C8B-86E5-730EA6F5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10433C-3389-9B62-7DDF-E412FC96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8B68-E463-412F-8040-4B0C13270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06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02179-361E-CC9A-27AC-242DF42E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D435534-F841-AF36-7A84-EED4974B4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1F0235-021E-7A8B-3290-4EA8E347A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5C0C78-7479-9A9B-C3E8-D9802EE0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554E-7589-4703-9739-B97907399EA7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025400-850E-8687-9080-83A9406F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587F7C-1A03-71A8-1E20-9DF0E22F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8B68-E463-412F-8040-4B0C13270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14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DA880-D36A-F511-81FE-64A48103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02C6AC-F0AC-F12C-0545-5C8B9452E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528693-CE3B-CD8C-5FFC-3DDE6C753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554E-7589-4703-9739-B97907399EA7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7DEDC4-949C-74A3-075E-81524FB91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851CCD-5904-EF3E-D815-36F29323D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98B68-E463-412F-8040-4B0C13270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57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68000">
              <a:schemeClr val="tx1">
                <a:lumMod val="85000"/>
                <a:lumOff val="15000"/>
              </a:schemeClr>
            </a:gs>
            <a:gs pos="94000">
              <a:schemeClr val="tx1">
                <a:lumMod val="75000"/>
                <a:lumOff val="25000"/>
              </a:schemeClr>
            </a:gs>
            <a:gs pos="100000">
              <a:srgbClr val="3B3B3B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77457-4786-8C87-C873-E87874936EEC}"/>
              </a:ext>
            </a:extLst>
          </p:cNvPr>
          <p:cNvSpPr txBox="1">
            <a:spLocks/>
          </p:cNvSpPr>
          <p:nvPr/>
        </p:nvSpPr>
        <p:spPr>
          <a:xfrm>
            <a:off x="402806" y="2121457"/>
            <a:ext cx="10741015" cy="29887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1" dirty="0">
                <a:solidFill>
                  <a:srgbClr val="FFB002"/>
                </a:solidFill>
                <a:latin typeface="Grand Hotel"/>
                <a:ea typeface="+mn-ea"/>
                <a:cs typeface="Arial" panose="020B0604020202020204" pitchFamily="34" charset="0"/>
              </a:rPr>
              <a:t>Авт</a:t>
            </a:r>
            <a:r>
              <a:rPr lang="ru-RU" sz="4800" b="1" dirty="0">
                <a:solidFill>
                  <a:srgbClr val="FFB002"/>
                </a:solidFill>
                <a:latin typeface="Grand Hotel"/>
                <a:cs typeface="Arial" panose="020B0604020202020204" pitchFamily="34" charset="0"/>
              </a:rPr>
              <a:t>оматизация процесса управления пассажирскими автобусами в аэропорту</a:t>
            </a:r>
            <a:r>
              <a:rPr lang="en-US" sz="4800" b="1" dirty="0">
                <a:solidFill>
                  <a:srgbClr val="FFB002"/>
                </a:solidFill>
                <a:latin typeface="Grand Hotel"/>
                <a:cs typeface="Arial" panose="020B0604020202020204" pitchFamily="34" charset="0"/>
              </a:rPr>
              <a:t> </a:t>
            </a:r>
            <a:r>
              <a:rPr lang="ru-RU" sz="4800" b="1" dirty="0">
                <a:solidFill>
                  <a:srgbClr val="FFB002"/>
                </a:solidFill>
                <a:latin typeface="Grand Hotel"/>
                <a:cs typeface="Arial" panose="020B0604020202020204" pitchFamily="34" charset="0"/>
              </a:rPr>
              <a:t>Шереметьево </a:t>
            </a:r>
            <a:br>
              <a:rPr lang="ru-RU" sz="4000" b="1" dirty="0">
                <a:solidFill>
                  <a:prstClr val="white"/>
                </a:solidFill>
                <a:latin typeface="Oswald" panose="020B0604020202020204" pitchFamily="2" charset="-52"/>
                <a:cs typeface="Arial" panose="020B0604020202020204" pitchFamily="34" charset="0"/>
              </a:rPr>
            </a:br>
            <a:endParaRPr lang="ru-RU" sz="4000" dirty="0">
              <a:latin typeface="Oswald" panose="020B0604020202020204" pitchFamily="2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B36F48-2E7C-6B38-B65A-942EF3D45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3220" y="239861"/>
            <a:ext cx="5648325" cy="64816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42045D-B892-5848-0C9D-691157CFFFE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44E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42" y="239861"/>
            <a:ext cx="673044" cy="648168"/>
          </a:xfrm>
          <a:prstGeom prst="rect">
            <a:avLst/>
          </a:prstGeom>
          <a:noFill/>
        </p:spPr>
      </p:pic>
      <p:pic>
        <p:nvPicPr>
          <p:cNvPr id="9" name="Рисунок 8" descr="Самолет контур">
            <a:extLst>
              <a:ext uri="{FF2B5EF4-FFF2-40B4-BE49-F238E27FC236}">
                <a16:creationId xmlns:a16="http://schemas.microsoft.com/office/drawing/2014/main" id="{B3841120-A9C8-00D7-8312-5BF1DEB483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907044">
            <a:off x="4145039" y="5514008"/>
            <a:ext cx="1196209" cy="1196209"/>
          </a:xfrm>
          <a:prstGeom prst="rect">
            <a:avLst/>
          </a:prstGeom>
        </p:spPr>
      </p:pic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F2E3129F-0197-3D87-5553-90EC58CFD7BB}"/>
              </a:ext>
            </a:extLst>
          </p:cNvPr>
          <p:cNvSpPr/>
          <p:nvPr/>
        </p:nvSpPr>
        <p:spPr>
          <a:xfrm>
            <a:off x="5132439" y="4503174"/>
            <a:ext cx="7059561" cy="1445342"/>
          </a:xfrm>
          <a:custGeom>
            <a:avLst/>
            <a:gdLst>
              <a:gd name="connsiteX0" fmla="*/ 0 w 6951406"/>
              <a:gd name="connsiteY0" fmla="*/ 1418468 h 1418468"/>
              <a:gd name="connsiteX1" fmla="*/ 1425677 w 6951406"/>
              <a:gd name="connsiteY1" fmla="*/ 1113668 h 1418468"/>
              <a:gd name="connsiteX2" fmla="*/ 2959509 w 6951406"/>
              <a:gd name="connsiteY2" fmla="*/ 1290649 h 1418468"/>
              <a:gd name="connsiteX3" fmla="*/ 4326193 w 6951406"/>
              <a:gd name="connsiteY3" fmla="*/ 661384 h 1418468"/>
              <a:gd name="connsiteX4" fmla="*/ 5466735 w 6951406"/>
              <a:gd name="connsiteY4" fmla="*/ 454907 h 1418468"/>
              <a:gd name="connsiteX5" fmla="*/ 6371303 w 6951406"/>
              <a:gd name="connsiteY5" fmla="*/ 32120 h 1418468"/>
              <a:gd name="connsiteX6" fmla="*/ 6951406 w 6951406"/>
              <a:gd name="connsiteY6" fmla="*/ 61617 h 141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51406" h="1418468">
                <a:moveTo>
                  <a:pt x="0" y="1418468"/>
                </a:moveTo>
                <a:cubicBezTo>
                  <a:pt x="466213" y="1276719"/>
                  <a:pt x="932426" y="1134971"/>
                  <a:pt x="1425677" y="1113668"/>
                </a:cubicBezTo>
                <a:cubicBezTo>
                  <a:pt x="1918928" y="1092365"/>
                  <a:pt x="2476090" y="1366030"/>
                  <a:pt x="2959509" y="1290649"/>
                </a:cubicBezTo>
                <a:cubicBezTo>
                  <a:pt x="3442928" y="1215268"/>
                  <a:pt x="3908322" y="800674"/>
                  <a:pt x="4326193" y="661384"/>
                </a:cubicBezTo>
                <a:cubicBezTo>
                  <a:pt x="4744064" y="522094"/>
                  <a:pt x="5125883" y="559784"/>
                  <a:pt x="5466735" y="454907"/>
                </a:cubicBezTo>
                <a:cubicBezTo>
                  <a:pt x="5807587" y="350030"/>
                  <a:pt x="6123858" y="97668"/>
                  <a:pt x="6371303" y="32120"/>
                </a:cubicBezTo>
                <a:cubicBezTo>
                  <a:pt x="6618748" y="-33428"/>
                  <a:pt x="6785077" y="14094"/>
                  <a:pt x="6951406" y="616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57DB73-4027-894D-96FF-3667F3C83829}"/>
              </a:ext>
            </a:extLst>
          </p:cNvPr>
          <p:cNvSpPr txBox="1"/>
          <p:nvPr/>
        </p:nvSpPr>
        <p:spPr>
          <a:xfrm rot="21012622">
            <a:off x="5650703" y="5134443"/>
            <a:ext cx="66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2"/>
                </a:solidFill>
                <a:latin typeface="Podkova"/>
              </a:rPr>
              <a:t>Ц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F6BDE3-4915-2607-50CE-25160C836517}"/>
              </a:ext>
            </a:extLst>
          </p:cNvPr>
          <p:cNvSpPr txBox="1"/>
          <p:nvPr/>
        </p:nvSpPr>
        <p:spPr>
          <a:xfrm rot="460895">
            <a:off x="6794649" y="5094042"/>
            <a:ext cx="66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2"/>
                </a:solidFill>
                <a:latin typeface="Podkova"/>
              </a:rPr>
              <a:t>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D6EB07-59DB-C451-5074-CAE8F264262C}"/>
              </a:ext>
            </a:extLst>
          </p:cNvPr>
          <p:cNvSpPr txBox="1"/>
          <p:nvPr/>
        </p:nvSpPr>
        <p:spPr>
          <a:xfrm rot="21429152">
            <a:off x="7903816" y="5175398"/>
            <a:ext cx="66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2"/>
                </a:solidFill>
                <a:latin typeface="Podkova"/>
              </a:rPr>
              <a:t>г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FB812-9807-6094-6CAE-F9DA33A8FDE4}"/>
              </a:ext>
            </a:extLst>
          </p:cNvPr>
          <p:cNvSpPr txBox="1"/>
          <p:nvPr/>
        </p:nvSpPr>
        <p:spPr>
          <a:xfrm rot="20505090">
            <a:off x="8754574" y="4743451"/>
            <a:ext cx="66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2"/>
                </a:solidFill>
                <a:latin typeface="Podkova"/>
              </a:rPr>
              <a:t>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15A077-D575-3314-D1CF-2263FDB64C68}"/>
              </a:ext>
            </a:extLst>
          </p:cNvPr>
          <p:cNvSpPr txBox="1"/>
          <p:nvPr/>
        </p:nvSpPr>
        <p:spPr>
          <a:xfrm rot="21099125">
            <a:off x="9706981" y="4438937"/>
            <a:ext cx="66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2"/>
                </a:solidFill>
                <a:latin typeface="Podkova"/>
              </a:rPr>
              <a:t>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7ACDF4-2E2A-28AE-9045-BA28BDF0929A}"/>
              </a:ext>
            </a:extLst>
          </p:cNvPr>
          <p:cNvSpPr txBox="1"/>
          <p:nvPr/>
        </p:nvSpPr>
        <p:spPr>
          <a:xfrm rot="21418854">
            <a:off x="10787404" y="4219903"/>
            <a:ext cx="66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2"/>
                </a:solidFill>
                <a:latin typeface="Podkova"/>
              </a:rPr>
              <a:t>е</a:t>
            </a:r>
          </a:p>
        </p:txBody>
      </p:sp>
    </p:spTree>
    <p:extLst>
      <p:ext uri="{BB962C8B-B14F-4D97-AF65-F5344CB8AC3E}">
        <p14:creationId xmlns:p14="http://schemas.microsoft.com/office/powerpoint/2010/main" val="3167151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72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5FB11-A343-63A7-0F00-2CA51E0E9B51}"/>
              </a:ext>
            </a:extLst>
          </p:cNvPr>
          <p:cNvSpPr txBox="1">
            <a:spLocks/>
          </p:cNvSpPr>
          <p:nvPr/>
        </p:nvSpPr>
        <p:spPr>
          <a:xfrm>
            <a:off x="681236" y="473109"/>
            <a:ext cx="4461387" cy="8800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Grand Hotel"/>
                <a:cs typeface="Arial" panose="020B0604020202020204" pitchFamily="34" charset="0"/>
              </a:rPr>
              <a:t>Веб интерфейс диспетчера</a:t>
            </a:r>
          </a:p>
        </p:txBody>
      </p:sp>
      <p:pic>
        <p:nvPicPr>
          <p:cNvPr id="3" name="Рисунок 2" descr="Изображение выглядит как текст, электроник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BD7E7BB6-8A98-4374-A2BF-4202917C9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502" y="1045899"/>
            <a:ext cx="6428167" cy="512875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9791FD-967A-941A-B50E-4CDEB1DAD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16" y="223133"/>
            <a:ext cx="499953" cy="49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5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4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07D61-8966-88CB-9844-361BCA733382}"/>
              </a:ext>
            </a:extLst>
          </p:cNvPr>
          <p:cNvSpPr txBox="1">
            <a:spLocks/>
          </p:cNvSpPr>
          <p:nvPr/>
        </p:nvSpPr>
        <p:spPr>
          <a:xfrm>
            <a:off x="681236" y="473109"/>
            <a:ext cx="4461387" cy="8800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Grand Hotel"/>
                <a:cs typeface="Arial" panose="020B0604020202020204" pitchFamily="34" charset="0"/>
              </a:rPr>
              <a:t>Веб интерфейс диспетчера</a:t>
            </a:r>
          </a:p>
        </p:txBody>
      </p:sp>
      <p:pic>
        <p:nvPicPr>
          <p:cNvPr id="4" name="Рисунок 3" descr="Изображение выглядит как текст, электроник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9576DE88-3BB1-ACAA-C77F-C5FB16A33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502" y="1045899"/>
            <a:ext cx="6428167" cy="512875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99178D-34F3-2D6A-A998-EC3616038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16" y="223133"/>
            <a:ext cx="499953" cy="49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65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rgbClr val="300806">
                <a:lumMod val="66000"/>
              </a:srgbClr>
            </a:gs>
            <a:gs pos="8000">
              <a:schemeClr val="tx1">
                <a:lumMod val="85000"/>
                <a:lumOff val="15000"/>
              </a:schemeClr>
            </a:gs>
            <a:gs pos="2000">
              <a:schemeClr val="tx1">
                <a:lumMod val="75000"/>
                <a:lumOff val="25000"/>
              </a:schemeClr>
            </a:gs>
            <a:gs pos="99000">
              <a:srgbClr val="1E050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8FB81CA-ED41-51F1-295B-241E98F7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Добавить чат водителя с диспетчером</a:t>
            </a:r>
          </a:p>
          <a:p>
            <a:pPr marL="457200" indent="-457200">
              <a:buAutoNum type="arabicParenR"/>
            </a:pPr>
            <a:r>
              <a:rPr lang="ru-RU" sz="2400" dirty="0" err="1">
                <a:solidFill>
                  <a:schemeClr val="bg1">
                    <a:lumMod val="95000"/>
                  </a:schemeClr>
                </a:solidFill>
                <a:latin typeface="Podkova"/>
              </a:rPr>
              <a:t>Маштабирование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 по времени </a:t>
            </a:r>
          </a:p>
          <a:p>
            <a:pPr marL="457200" indent="-457200">
              <a:buAutoNum type="arabicParenR"/>
            </a:pPr>
            <a:endParaRPr lang="ru-RU" sz="2400" dirty="0">
              <a:solidFill>
                <a:schemeClr val="bg1">
                  <a:lumMod val="95000"/>
                </a:schemeClr>
              </a:solidFill>
              <a:latin typeface="Podkova"/>
            </a:endParaRPr>
          </a:p>
          <a:p>
            <a:pPr marL="457200" indent="-457200">
              <a:buAutoNum type="arabicParenR"/>
            </a:pPr>
            <a:endParaRPr lang="ru-RU" sz="2400" dirty="0">
              <a:solidFill>
                <a:schemeClr val="bg1">
                  <a:lumMod val="95000"/>
                </a:schemeClr>
              </a:solidFill>
              <a:latin typeface="Podkova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DC3945-FD5B-B2CC-58A1-A1BD0622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078"/>
            <a:ext cx="3973286" cy="88001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5AC02"/>
                </a:solidFill>
                <a:latin typeface="Grand Hotel"/>
                <a:cs typeface="Arial" panose="020B0604020202020204" pitchFamily="34" charset="0"/>
              </a:rPr>
              <a:t>Что можно улучшить?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7402FD-A205-5848-401C-76891918E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16" y="223133"/>
            <a:ext cx="499953" cy="49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6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rgbClr val="300806">
                <a:lumMod val="66000"/>
              </a:srgbClr>
            </a:gs>
            <a:gs pos="28000">
              <a:schemeClr val="tx1">
                <a:lumMod val="95000"/>
                <a:lumOff val="5000"/>
              </a:schemeClr>
            </a:gs>
            <a:gs pos="8000">
              <a:schemeClr val="tx1"/>
            </a:gs>
            <a:gs pos="49000">
              <a:schemeClr val="tx1">
                <a:lumMod val="95000"/>
                <a:lumOff val="5000"/>
              </a:schemeClr>
            </a:gs>
            <a:gs pos="91000">
              <a:srgbClr val="1E050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2ED58D4-8173-62DE-54A9-BF4F4730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078"/>
            <a:ext cx="3713741" cy="88001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F5AC02"/>
                </a:solidFill>
                <a:latin typeface="Grand Hotel"/>
                <a:cs typeface="Arial" panose="020B0604020202020204" pitchFamily="34" charset="0"/>
              </a:rPr>
              <a:t>Стек технологий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B46E18-CB6E-0E50-9357-01B55FAFF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16" y="223133"/>
            <a:ext cx="499953" cy="499953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5065EA1-37EF-35D4-3D19-8AECFBC14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6807"/>
            <a:ext cx="1163416" cy="117024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56B131F-3204-AF01-721D-7BA3264C8F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523" y="4633659"/>
            <a:ext cx="946346" cy="117024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235B73B-81C9-5842-E981-B622DF0B89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029" y="4633659"/>
            <a:ext cx="1164687" cy="1164687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CECA696-DA7B-8550-507B-D94AFFBA2B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503" y="3213602"/>
            <a:ext cx="2034374" cy="762000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B28D209E-91D6-FC16-F2C4-3C8C7841E6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63" y="4811033"/>
            <a:ext cx="1080320" cy="1080320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9222B35-B08D-5D39-9964-13A361CCB6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212" y="4678619"/>
            <a:ext cx="1080320" cy="1080320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B688B3BC-2D99-467F-5D19-F4FCE7A06C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973" y="1506807"/>
            <a:ext cx="1032559" cy="1065868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2CE3488B-491F-A940-6436-D7FD15C50B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968" y="1506807"/>
            <a:ext cx="1225748" cy="1065868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B2E289F-3E6D-31F1-1E94-C9822AC546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32" y="3171630"/>
            <a:ext cx="1305890" cy="1245094"/>
          </a:xfrm>
          <a:prstGeom prst="rect">
            <a:avLst/>
          </a:prstGeom>
        </p:spPr>
      </p:pic>
      <p:pic>
        <p:nvPicPr>
          <p:cNvPr id="45" name="Рисунок 44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F390F40B-DAC6-0B47-F360-A2A385D2F7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62" y="1506807"/>
            <a:ext cx="1065868" cy="106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0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3E9AAB4-6E01-9582-9C97-E0E94B35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078"/>
            <a:ext cx="3973286" cy="88001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5AC02"/>
                </a:solidFill>
                <a:latin typeface="Grand Hotel"/>
                <a:cs typeface="Arial" panose="020B0604020202020204" pitchFamily="34" charset="0"/>
              </a:rPr>
              <a:t>Цыгане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8DEC3D-7BA3-C61F-9B6C-90C597128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16" y="223133"/>
            <a:ext cx="499953" cy="49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69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61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DC230-56ED-B508-0AD2-FC12BB607942}"/>
              </a:ext>
            </a:extLst>
          </p:cNvPr>
          <p:cNvSpPr txBox="1">
            <a:spLocks/>
          </p:cNvSpPr>
          <p:nvPr/>
        </p:nvSpPr>
        <p:spPr>
          <a:xfrm>
            <a:off x="681236" y="473109"/>
            <a:ext cx="4461387" cy="8800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>
                <a:solidFill>
                  <a:schemeClr val="bg1">
                    <a:lumMod val="95000"/>
                  </a:schemeClr>
                </a:solidFill>
                <a:latin typeface="Grand Hotel"/>
                <a:cs typeface="Arial" panose="020B0604020202020204" pitchFamily="34" charset="0"/>
              </a:rPr>
              <a:t>веб интерфейс диспетчера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Grand Hotel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733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93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A37F36-A3A8-D1FD-2040-AD1FD6015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16" y="223133"/>
            <a:ext cx="499953" cy="499953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A8D7F3F-240E-2871-18A9-840A63BD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236" y="473109"/>
            <a:ext cx="4461387" cy="880015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Grand Hotel"/>
                <a:cs typeface="Arial" panose="020B0604020202020204" pitchFamily="34" charset="0"/>
              </a:rPr>
              <a:t>веб интерфейс диспетчера</a:t>
            </a:r>
          </a:p>
        </p:txBody>
      </p:sp>
    </p:spTree>
    <p:extLst>
      <p:ext uri="{BB962C8B-B14F-4D97-AF65-F5344CB8AC3E}">
        <p14:creationId xmlns:p14="http://schemas.microsoft.com/office/powerpoint/2010/main" val="761419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9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DF2DAD-D9C3-40D1-5FE5-4CE6F2C79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16" y="223133"/>
            <a:ext cx="499953" cy="49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17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F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DD5C2-C076-0A4C-D766-6C4A123FE4FB}"/>
              </a:ext>
            </a:extLst>
          </p:cNvPr>
          <p:cNvSpPr txBox="1">
            <a:spLocks/>
          </p:cNvSpPr>
          <p:nvPr/>
        </p:nvSpPr>
        <p:spPr>
          <a:xfrm>
            <a:off x="681236" y="473109"/>
            <a:ext cx="4461387" cy="8800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>
                <a:solidFill>
                  <a:schemeClr val="bg1">
                    <a:lumMod val="95000"/>
                  </a:schemeClr>
                </a:solidFill>
                <a:latin typeface="Grand Hotel"/>
                <a:cs typeface="Arial" panose="020B0604020202020204" pitchFamily="34" charset="0"/>
              </a:rPr>
              <a:t>веб интерфейс диспетчера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Grand Hotel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400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3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1BAB0-22D8-62D9-C031-5379EBBA834A}"/>
              </a:ext>
            </a:extLst>
          </p:cNvPr>
          <p:cNvSpPr txBox="1">
            <a:spLocks/>
          </p:cNvSpPr>
          <p:nvPr/>
        </p:nvSpPr>
        <p:spPr>
          <a:xfrm>
            <a:off x="681236" y="473109"/>
            <a:ext cx="4461387" cy="8800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>
                <a:solidFill>
                  <a:schemeClr val="bg1">
                    <a:lumMod val="95000"/>
                  </a:schemeClr>
                </a:solidFill>
                <a:latin typeface="Grand Hotel"/>
                <a:cs typeface="Arial" panose="020B0604020202020204" pitchFamily="34" charset="0"/>
              </a:rPr>
              <a:t>веб интерфейс диспетчера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Grand Hotel"/>
              <a:cs typeface="Arial" panose="020B0604020202020204" pitchFamily="34" charset="0"/>
            </a:endParaRPr>
          </a:p>
        </p:txBody>
      </p:sp>
      <p:pic>
        <p:nvPicPr>
          <p:cNvPr id="3" name="Объект 4" descr="Изображение выглядит как текст, монитор, компьютер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8D7BBE13-04E5-13F4-2789-206F0C832D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" t="11951" r="428" b="12148"/>
          <a:stretch/>
        </p:blipFill>
        <p:spPr>
          <a:xfrm>
            <a:off x="4023722" y="1353124"/>
            <a:ext cx="6406548" cy="3699874"/>
          </a:xfrm>
          <a:prstGeom prst="roundRect">
            <a:avLst>
              <a:gd name="adj" fmla="val 7508"/>
            </a:avLst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804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6000">
              <a:srgbClr val="8C1C1C"/>
            </a:gs>
            <a:gs pos="77000">
              <a:srgbClr val="480B08"/>
            </a:gs>
            <a:gs pos="51000">
              <a:schemeClr val="tx1">
                <a:lumMod val="95000"/>
                <a:lumOff val="5000"/>
              </a:schemeClr>
            </a:gs>
            <a:gs pos="26000">
              <a:schemeClr val="tx1">
                <a:lumMod val="95000"/>
                <a:lumOff val="5000"/>
              </a:schemeClr>
            </a:gs>
            <a:gs pos="1000">
              <a:schemeClr val="tx1">
                <a:lumMod val="85000"/>
                <a:lumOff val="15000"/>
              </a:schemeClr>
            </a:gs>
            <a:gs pos="98000">
              <a:srgbClr val="931711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80E7E-EFFA-F5AB-84A6-6AEB353E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84" y="473109"/>
            <a:ext cx="2517843" cy="880015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F5AC02"/>
                </a:solidFill>
                <a:latin typeface="Grand Hotel"/>
                <a:cs typeface="Arial" panose="020B0604020202020204" pitchFamily="34" charset="0"/>
              </a:rPr>
              <a:t>Проблема</a:t>
            </a:r>
            <a:endParaRPr lang="ru-RU" sz="2800" b="1" dirty="0">
              <a:solidFill>
                <a:srgbClr val="F5AC02"/>
              </a:solidFill>
              <a:latin typeface="Grand Hotel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7BC23-F66C-8503-C445-7618865402FB}"/>
              </a:ext>
            </a:extLst>
          </p:cNvPr>
          <p:cNvSpPr txBox="1"/>
          <p:nvPr/>
        </p:nvSpPr>
        <p:spPr>
          <a:xfrm>
            <a:off x="692284" y="1439998"/>
            <a:ext cx="1031317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Пассажиры из самолета в терминал попадают двумя способами: через </a:t>
            </a:r>
            <a:r>
              <a:rPr lang="ru-RU" sz="24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телетрап</a:t>
            </a: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 или на автобусе. Автобусов и водителей в аэропорту – много (до 200). В аэропорту случаются тысячи форс-мажоров: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Задержки рейсов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Опоздания пассажиров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Нештатные ситуации</a:t>
            </a:r>
          </a:p>
          <a:p>
            <a:pPr algn="just"/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Автобусами и водителями надо управлять: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Распределять между рейсами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Ставить задачи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Контролировать исполнение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Обеспечивать своевременное обслуживание пассажиров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96681C7-52EA-3FBA-10C2-D460ED960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16" y="223133"/>
            <a:ext cx="499953" cy="49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06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01B9-EB82-31DE-690D-C96027A8348F}"/>
              </a:ext>
            </a:extLst>
          </p:cNvPr>
          <p:cNvSpPr txBox="1">
            <a:spLocks/>
          </p:cNvSpPr>
          <p:nvPr/>
        </p:nvSpPr>
        <p:spPr>
          <a:xfrm>
            <a:off x="681236" y="473109"/>
            <a:ext cx="4461387" cy="8800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>
                <a:solidFill>
                  <a:schemeClr val="bg1">
                    <a:lumMod val="95000"/>
                  </a:schemeClr>
                </a:solidFill>
                <a:latin typeface="Grand Hotel"/>
                <a:cs typeface="Arial" panose="020B0604020202020204" pitchFamily="34" charset="0"/>
              </a:rPr>
              <a:t>веб интерфейс диспетчера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Grand Hotel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248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8D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2AAB0-5E19-61B1-1CFA-3BB1EB8B1F4A}"/>
              </a:ext>
            </a:extLst>
          </p:cNvPr>
          <p:cNvSpPr txBox="1">
            <a:spLocks/>
          </p:cNvSpPr>
          <p:nvPr/>
        </p:nvSpPr>
        <p:spPr>
          <a:xfrm>
            <a:off x="681236" y="473109"/>
            <a:ext cx="4461387" cy="8800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>
                <a:solidFill>
                  <a:schemeClr val="bg1">
                    <a:lumMod val="95000"/>
                  </a:schemeClr>
                </a:solidFill>
                <a:latin typeface="Grand Hotel"/>
                <a:cs typeface="Arial" panose="020B0604020202020204" pitchFamily="34" charset="0"/>
              </a:rPr>
              <a:t>веб интерфейс диспетчера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Grand Hotel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897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6A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55543-9251-DD0C-0FC0-D81A41639A84}"/>
              </a:ext>
            </a:extLst>
          </p:cNvPr>
          <p:cNvSpPr txBox="1">
            <a:spLocks/>
          </p:cNvSpPr>
          <p:nvPr/>
        </p:nvSpPr>
        <p:spPr>
          <a:xfrm>
            <a:off x="681236" y="473109"/>
            <a:ext cx="4461387" cy="8800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>
                <a:solidFill>
                  <a:schemeClr val="bg1">
                    <a:lumMod val="95000"/>
                  </a:schemeClr>
                </a:solidFill>
                <a:latin typeface="Grand Hotel"/>
                <a:cs typeface="Arial" panose="020B0604020202020204" pitchFamily="34" charset="0"/>
              </a:rPr>
              <a:t>веб интерфейс диспетчера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Grand Hotel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218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AC72C-0403-26AF-EF7C-AC199373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Сочетания цветов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B1B838-5E1A-59B3-B924-91218DBE9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3260" cy="4351338"/>
          </a:xfrm>
        </p:spPr>
        <p:txBody>
          <a:bodyPr/>
          <a:lstStyle/>
          <a:p>
            <a:r>
              <a:rPr lang="ru-RU" b="1" i="0" dirty="0">
                <a:solidFill>
                  <a:srgbClr val="161616"/>
                </a:solidFill>
                <a:effectLst/>
                <a:latin typeface="Golos Text"/>
              </a:rPr>
              <a:t>Оранжевый:</a:t>
            </a:r>
            <a:r>
              <a:rPr lang="ru-RU" b="0" i="0" dirty="0">
                <a:solidFill>
                  <a:srgbClr val="161616"/>
                </a:solidFill>
                <a:effectLst/>
                <a:latin typeface="Golos Text"/>
              </a:rPr>
              <a:t> голубой, синий, лиловый, фиолетовый, белый, черный.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D93A4F-7A6B-FC57-E968-EDD7FD004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663" y="142875"/>
            <a:ext cx="5934075" cy="6572250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E5ACD7B3-D59C-79EF-8375-21D6F0C28A2F}"/>
              </a:ext>
            </a:extLst>
          </p:cNvPr>
          <p:cNvCxnSpPr>
            <a:cxnSpLocks/>
          </p:cNvCxnSpPr>
          <p:nvPr/>
        </p:nvCxnSpPr>
        <p:spPr>
          <a:xfrm>
            <a:off x="671011" y="6176963"/>
            <a:ext cx="1423687" cy="0"/>
          </a:xfrm>
          <a:prstGeom prst="straightConnector1">
            <a:avLst/>
          </a:prstGeom>
          <a:ln>
            <a:solidFill>
              <a:srgbClr val="F5AC0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8067916-90BD-A0B9-F3F9-AEC6D1C4F41D}"/>
              </a:ext>
            </a:extLst>
          </p:cNvPr>
          <p:cNvCxnSpPr/>
          <p:nvPr/>
        </p:nvCxnSpPr>
        <p:spPr>
          <a:xfrm flipH="1">
            <a:off x="1864507" y="6174879"/>
            <a:ext cx="204132" cy="117556"/>
          </a:xfrm>
          <a:prstGeom prst="line">
            <a:avLst/>
          </a:prstGeom>
          <a:ln>
            <a:solidFill>
              <a:srgbClr val="F5AC0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02E52CB-434D-E5F6-B631-25D642DAFDAF}"/>
              </a:ext>
            </a:extLst>
          </p:cNvPr>
          <p:cNvCxnSpPr>
            <a:cxnSpLocks/>
          </p:cNvCxnSpPr>
          <p:nvPr/>
        </p:nvCxnSpPr>
        <p:spPr>
          <a:xfrm>
            <a:off x="1864507" y="6068383"/>
            <a:ext cx="203889" cy="106496"/>
          </a:xfrm>
          <a:prstGeom prst="line">
            <a:avLst/>
          </a:prstGeom>
          <a:ln>
            <a:solidFill>
              <a:srgbClr val="F5AC0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696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4" descr="Изображение выглядит как текст, монитор, компьютер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6BED6B28-4777-B494-B062-2D46082E0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" t="11951" r="428" b="12148"/>
          <a:stretch/>
        </p:blipFill>
        <p:spPr>
          <a:xfrm>
            <a:off x="238801" y="314596"/>
            <a:ext cx="6406548" cy="3699874"/>
          </a:xfrm>
          <a:prstGeom prst="roundRect">
            <a:avLst>
              <a:gd name="adj" fmla="val 7508"/>
            </a:avLst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671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3120D"/>
            </a:gs>
            <a:gs pos="0">
              <a:srgbClr val="650F0B"/>
            </a:gs>
            <a:gs pos="94000">
              <a:schemeClr val="tx1">
                <a:lumMod val="95000"/>
                <a:lumOff val="5000"/>
              </a:schemeClr>
            </a:gs>
            <a:gs pos="71000">
              <a:schemeClr val="tx1">
                <a:lumMod val="95000"/>
                <a:lumOff val="5000"/>
              </a:schemeClr>
            </a:gs>
            <a:gs pos="53000">
              <a:schemeClr val="tx1">
                <a:lumMod val="95000"/>
                <a:lumOff val="5000"/>
              </a:schemeClr>
            </a:gs>
            <a:gs pos="33000">
              <a:schemeClr val="tx1">
                <a:lumMod val="95000"/>
                <a:lumOff val="5000"/>
              </a:schemeClr>
            </a:gs>
            <a:gs pos="100000">
              <a:schemeClr val="tx1"/>
            </a:gs>
          </a:gsLst>
          <a:lin ang="18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252670C-D645-7B05-7267-ED1BC94F3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753" y="1630689"/>
            <a:ext cx="524691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Формирование заданий водителям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Контролировать исполнение задач диспетчером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Визуализировать процесс исполнения в режиме реального времени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Интерфейс для водителя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Оптимизация количества используемой техники и водителей</a:t>
            </a: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021263-AD16-2EF7-0063-F7BB843B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229" y="661976"/>
            <a:ext cx="2517843" cy="88001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F5AC02"/>
                </a:solidFill>
                <a:latin typeface="Grand Hotel"/>
                <a:cs typeface="Arial" panose="020B0604020202020204" pitchFamily="34" charset="0"/>
              </a:rPr>
              <a:t>Задачи</a:t>
            </a:r>
            <a:endParaRPr lang="ru-RU" sz="3600" b="1" dirty="0">
              <a:solidFill>
                <a:srgbClr val="F5AC02"/>
              </a:solidFill>
              <a:latin typeface="Grand Hotel"/>
              <a:cs typeface="Arial" panose="020B060402020202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654F8F0-AF13-941D-4CCB-69D6A84AD85C}"/>
              </a:ext>
            </a:extLst>
          </p:cNvPr>
          <p:cNvSpPr txBox="1">
            <a:spLocks/>
          </p:cNvSpPr>
          <p:nvPr/>
        </p:nvSpPr>
        <p:spPr>
          <a:xfrm>
            <a:off x="1933929" y="661976"/>
            <a:ext cx="2517843" cy="88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solidFill>
                  <a:srgbClr val="F5AC02"/>
                </a:solidFill>
                <a:latin typeface="Grand Hotel"/>
                <a:cs typeface="Arial" panose="020B0604020202020204" pitchFamily="34" charset="0"/>
              </a:rPr>
              <a:t>Цель</a:t>
            </a:r>
            <a:endParaRPr lang="ru-RU" sz="3600" b="1" dirty="0">
              <a:solidFill>
                <a:srgbClr val="F5AC02"/>
              </a:solidFill>
              <a:latin typeface="Grand Hotel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C7879-C5BF-05D0-50D5-AD5B4C4A8569}"/>
              </a:ext>
            </a:extLst>
          </p:cNvPr>
          <p:cNvSpPr txBox="1"/>
          <p:nvPr/>
        </p:nvSpPr>
        <p:spPr>
          <a:xfrm>
            <a:off x="973392" y="1630689"/>
            <a:ext cx="49421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Разработать систему управления пассажирскими автобусами в аэропорту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F33F321-809E-DB08-C829-37B2BF24C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16" y="198966"/>
            <a:ext cx="499953" cy="49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4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0000">
              <a:srgbClr val="3B0907"/>
            </a:gs>
            <a:gs pos="78000">
              <a:srgbClr val="3B0907"/>
            </a:gs>
            <a:gs pos="42000">
              <a:schemeClr val="tx1">
                <a:lumMod val="95000"/>
                <a:lumOff val="5000"/>
              </a:schemeClr>
            </a:gs>
            <a:gs pos="23000">
              <a:schemeClr val="tx1">
                <a:lumMod val="95000"/>
                <a:lumOff val="5000"/>
              </a:schemeClr>
            </a:gs>
            <a:gs pos="1000">
              <a:schemeClr val="tx1">
                <a:lumMod val="85000"/>
                <a:lumOff val="15000"/>
              </a:schemeClr>
            </a:gs>
            <a:gs pos="100000">
              <a:srgbClr val="1E050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636EDF7-6A88-47C1-05A7-540BD273DDCC}"/>
              </a:ext>
            </a:extLst>
          </p:cNvPr>
          <p:cNvSpPr txBox="1">
            <a:spLocks/>
          </p:cNvSpPr>
          <p:nvPr/>
        </p:nvSpPr>
        <p:spPr>
          <a:xfrm>
            <a:off x="539070" y="632421"/>
            <a:ext cx="2517843" cy="88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5AC02"/>
                </a:solidFill>
                <a:latin typeface="Grand Hotel"/>
                <a:cs typeface="Arial" panose="020B0604020202020204" pitchFamily="34" charset="0"/>
              </a:rPr>
              <a:t>Решение</a:t>
            </a:r>
            <a:endParaRPr lang="ru-RU" sz="3600" b="1" dirty="0">
              <a:solidFill>
                <a:srgbClr val="F5AC02"/>
              </a:solidFill>
              <a:latin typeface="Grand Hotel"/>
              <a:cs typeface="Arial" panose="020B0604020202020204" pitchFamily="34" charset="0"/>
            </a:endParaRP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226AED74-D944-49D7-A58F-DAD0AC67C144}"/>
              </a:ext>
            </a:extLst>
          </p:cNvPr>
          <p:cNvGrpSpPr/>
          <p:nvPr/>
        </p:nvGrpSpPr>
        <p:grpSpPr>
          <a:xfrm>
            <a:off x="783457" y="2283969"/>
            <a:ext cx="2438400" cy="3061595"/>
            <a:chOff x="1066800" y="3336580"/>
            <a:chExt cx="2438400" cy="3061595"/>
          </a:xfrm>
        </p:grpSpPr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8C9C190A-96E6-B124-AA9D-1FCC53B2B291}"/>
                </a:ext>
              </a:extLst>
            </p:cNvPr>
            <p:cNvSpPr/>
            <p:nvPr/>
          </p:nvSpPr>
          <p:spPr>
            <a:xfrm>
              <a:off x="1066800" y="3336580"/>
              <a:ext cx="2438400" cy="3061595"/>
            </a:xfrm>
            <a:prstGeom prst="roundRect">
              <a:avLst>
                <a:gd name="adj" fmla="val 7971"/>
              </a:avLst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CD0289-4C63-655B-7831-7D515883D750}"/>
                </a:ext>
              </a:extLst>
            </p:cNvPr>
            <p:cNvSpPr txBox="1">
              <a:spLocks/>
            </p:cNvSpPr>
            <p:nvPr/>
          </p:nvSpPr>
          <p:spPr>
            <a:xfrm>
              <a:off x="1169035" y="3531338"/>
              <a:ext cx="2233930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2400" dirty="0">
                  <a:solidFill>
                    <a:schemeClr val="bg1">
                      <a:lumMod val="95000"/>
                    </a:schemeClr>
                  </a:solidFill>
                  <a:latin typeface="Podkova"/>
                </a:rPr>
                <a:t>Составляем оптимальное расписание по расположению автобусов при известном расписании</a:t>
              </a: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B2733745-AFFC-9406-6632-9C4F2ADDEF7F}"/>
              </a:ext>
            </a:extLst>
          </p:cNvPr>
          <p:cNvGrpSpPr/>
          <p:nvPr/>
        </p:nvGrpSpPr>
        <p:grpSpPr>
          <a:xfrm>
            <a:off x="4110288" y="2283969"/>
            <a:ext cx="2438400" cy="3061595"/>
            <a:chOff x="4724400" y="2396042"/>
            <a:chExt cx="2438400" cy="3061595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CF23645D-ED8C-957B-AE1B-68C2398F8161}"/>
                </a:ext>
              </a:extLst>
            </p:cNvPr>
            <p:cNvSpPr/>
            <p:nvPr/>
          </p:nvSpPr>
          <p:spPr>
            <a:xfrm>
              <a:off x="4724400" y="2396042"/>
              <a:ext cx="2438400" cy="3061595"/>
            </a:xfrm>
            <a:prstGeom prst="roundRect">
              <a:avLst>
                <a:gd name="adj" fmla="val 7971"/>
              </a:avLst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EBB0F1-533D-5863-EAB9-38D134B10794}"/>
                </a:ext>
              </a:extLst>
            </p:cNvPr>
            <p:cNvSpPr txBox="1"/>
            <p:nvPr/>
          </p:nvSpPr>
          <p:spPr>
            <a:xfrm>
              <a:off x="4820921" y="2590800"/>
              <a:ext cx="2245360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2400" dirty="0">
                  <a:solidFill>
                    <a:schemeClr val="bg1">
                      <a:lumMod val="95000"/>
                    </a:schemeClr>
                  </a:solidFill>
                  <a:latin typeface="Podkova"/>
                </a:rPr>
                <a:t>Каждому водителю отправляем предстоящие маршруты со всей информацией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1F2BC707-1398-A438-5375-84FCAF3ACCF6}"/>
              </a:ext>
            </a:extLst>
          </p:cNvPr>
          <p:cNvGrpSpPr/>
          <p:nvPr/>
        </p:nvGrpSpPr>
        <p:grpSpPr>
          <a:xfrm>
            <a:off x="7437120" y="1664522"/>
            <a:ext cx="3716176" cy="4227736"/>
            <a:chOff x="6776720" y="1898202"/>
            <a:chExt cx="3716176" cy="4227736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8A78A559-D435-3BB9-C510-7ECC5F6190F1}"/>
                </a:ext>
              </a:extLst>
            </p:cNvPr>
            <p:cNvSpPr/>
            <p:nvPr/>
          </p:nvSpPr>
          <p:spPr>
            <a:xfrm>
              <a:off x="6776720" y="1898202"/>
              <a:ext cx="3716176" cy="4167318"/>
            </a:xfrm>
            <a:prstGeom prst="roundRect">
              <a:avLst>
                <a:gd name="adj" fmla="val 5663"/>
              </a:avLst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AAD369-9458-DCA2-B437-CC9289D552F8}"/>
                </a:ext>
              </a:extLst>
            </p:cNvPr>
            <p:cNvSpPr txBox="1"/>
            <p:nvPr/>
          </p:nvSpPr>
          <p:spPr>
            <a:xfrm>
              <a:off x="6825136" y="1970954"/>
              <a:ext cx="3667760" cy="41549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2400" dirty="0">
                  <a:solidFill>
                    <a:schemeClr val="bg1">
                      <a:lumMod val="95000"/>
                    </a:schemeClr>
                  </a:solidFill>
                  <a:latin typeface="Podkova"/>
                </a:rPr>
                <a:t>При возникновении форс-мажорных ситуаций или внесении диспетчером изменений в маршруте определенного водителя перестраивается расписание и  некоторые задачи для водителей перераспределяются наиболее оптимальным образом</a:t>
              </a:r>
            </a:p>
          </p:txBody>
        </p:sp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9D608D1-DFBC-78B4-068C-E91713AC1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16" y="198966"/>
            <a:ext cx="499953" cy="49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9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rgbClr val="300806"/>
            </a:gs>
            <a:gs pos="71000">
              <a:srgbClr val="201302"/>
            </a:gs>
            <a:gs pos="25000">
              <a:schemeClr val="tx1">
                <a:lumMod val="85000"/>
                <a:lumOff val="15000"/>
              </a:schemeClr>
            </a:gs>
            <a:gs pos="4000">
              <a:schemeClr val="tx1">
                <a:lumMod val="75000"/>
                <a:lumOff val="25000"/>
              </a:schemeClr>
            </a:gs>
            <a:gs pos="100000">
              <a:srgbClr val="1E0504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DC3945-FD5B-B2CC-58A1-A1BD0622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1" y="223133"/>
            <a:ext cx="3509602" cy="880015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F5AC02"/>
                </a:solidFill>
                <a:latin typeface="Grand Hotel"/>
                <a:cs typeface="Arial" panose="020B0604020202020204" pitchFamily="34" charset="0"/>
              </a:rPr>
              <a:t>Что готово сейчас?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7402FD-A205-5848-401C-76891918E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16" y="223133"/>
            <a:ext cx="499953" cy="49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59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A0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1419A0C-C766-C995-72D8-73409DB3C6EA}"/>
              </a:ext>
            </a:extLst>
          </p:cNvPr>
          <p:cNvSpPr txBox="1">
            <a:spLocks/>
          </p:cNvSpPr>
          <p:nvPr/>
        </p:nvSpPr>
        <p:spPr>
          <a:xfrm>
            <a:off x="692284" y="644429"/>
            <a:ext cx="4432782" cy="958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Grand Hotel"/>
                <a:cs typeface="Arial" panose="020B0604020202020204" pitchFamily="34" charset="0"/>
              </a:rPr>
              <a:t>Мобильное приложение водителя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6B8D61-EBB8-5E49-0C36-4064B962B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16" y="223133"/>
            <a:ext cx="499953" cy="4999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A437D3-CA38-C5CC-5506-6B1C30B3AE08}"/>
              </a:ext>
            </a:extLst>
          </p:cNvPr>
          <p:cNvSpPr txBox="1"/>
          <p:nvPr/>
        </p:nvSpPr>
        <p:spPr>
          <a:xfrm>
            <a:off x="692284" y="2153530"/>
            <a:ext cx="45351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Базовой авторизации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Принять, начать, закончить выбранную задачу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Завершенные задачи в интерфейсе исполнителя не отображаются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7F70F2D-DAF9-23F8-431A-749B6A909EB3}"/>
              </a:ext>
            </a:extLst>
          </p:cNvPr>
          <p:cNvGrpSpPr/>
          <p:nvPr/>
        </p:nvGrpSpPr>
        <p:grpSpPr>
          <a:xfrm>
            <a:off x="4805944" y="1762634"/>
            <a:ext cx="6854296" cy="4063311"/>
            <a:chOff x="5593121" y="1096916"/>
            <a:chExt cx="6406548" cy="362748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Front" fov="2100000">
              <a:rot lat="20563575" lon="1602051" rev="20878826"/>
            </a:camera>
            <a:lightRig rig="soft" dir="t">
              <a:rot lat="0" lon="0" rev="0"/>
            </a:lightRig>
          </a:scene3d>
        </p:grpSpPr>
        <p:pic>
          <p:nvPicPr>
            <p:cNvPr id="3" name="Объект 4" descr="Изображение выглядит как текст, монитор, компьютер, электроника&#10;&#10;Автоматически созданное описание">
              <a:extLst>
                <a:ext uri="{FF2B5EF4-FFF2-40B4-BE49-F238E27FC236}">
                  <a16:creationId xmlns:a16="http://schemas.microsoft.com/office/drawing/2014/main" id="{8B3D56BE-B8FA-0616-4201-FC024B891F2A}"/>
                </a:ext>
              </a:extLst>
            </p:cNvPr>
            <p:cNvPicPr>
              <a:picLocks noGrp="1" noChangeAspect="1"/>
            </p:cNvPicPr>
            <p:nvPr>
              <p:ph idx="1"/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" t="11951" r="428" b="12148"/>
            <a:stretch/>
          </p:blipFill>
          <p:spPr>
            <a:xfrm>
              <a:off x="5593121" y="1096916"/>
              <a:ext cx="6406548" cy="3627484"/>
            </a:xfrm>
            <a:prstGeom prst="roundRect">
              <a:avLst>
                <a:gd name="adj" fmla="val 7508"/>
              </a:avLst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powder">
              <a:bevelT w="203200" h="50800"/>
            </a:sp3d>
          </p:spPr>
        </p:pic>
        <p:pic>
          <p:nvPicPr>
            <p:cNvPr id="4" name="Рисунок 3" descr="Изображение выглядит как текст, дорога, внешний, плоский&#10;&#10;Автоматически созданное описание">
              <a:extLst>
                <a:ext uri="{FF2B5EF4-FFF2-40B4-BE49-F238E27FC236}">
                  <a16:creationId xmlns:a16="http://schemas.microsoft.com/office/drawing/2014/main" id="{E5CA463D-1811-474E-D2B0-4025F141D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225" y="1246821"/>
              <a:ext cx="6004339" cy="3327674"/>
            </a:xfrm>
            <a:prstGeom prst="roundRect">
              <a:avLst>
                <a:gd name="adj" fmla="val 2337"/>
              </a:avLst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p3d prstMaterial="powder">
              <a:bevelT w="203200" h="50800"/>
            </a:sp3d>
          </p:spPr>
        </p:pic>
      </p:grpSp>
    </p:spTree>
    <p:extLst>
      <p:ext uri="{BB962C8B-B14F-4D97-AF65-F5344CB8AC3E}">
        <p14:creationId xmlns:p14="http://schemas.microsoft.com/office/powerpoint/2010/main" val="206788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3C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50FB6E-E06E-641B-0B60-D784F1EF4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16" y="223133"/>
            <a:ext cx="499953" cy="499953"/>
          </a:xfrm>
          <a:prstGeom prst="rect">
            <a:avLst/>
          </a:prstGeo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812D6CD-B0AD-A444-2E78-1142BA750D7D}"/>
              </a:ext>
            </a:extLst>
          </p:cNvPr>
          <p:cNvGrpSpPr/>
          <p:nvPr/>
        </p:nvGrpSpPr>
        <p:grpSpPr>
          <a:xfrm>
            <a:off x="2921319" y="1658620"/>
            <a:ext cx="6048509" cy="3429454"/>
            <a:chOff x="5227414" y="1244598"/>
            <a:chExt cx="6476466" cy="3702050"/>
          </a:xfrm>
        </p:grpSpPr>
        <p:pic>
          <p:nvPicPr>
            <p:cNvPr id="3" name="Объект 4" descr="Изображение выглядит как текст, монитор, компьютер, электроника&#10;&#10;Автоматически созданное описание">
              <a:extLst>
                <a:ext uri="{FF2B5EF4-FFF2-40B4-BE49-F238E27FC236}">
                  <a16:creationId xmlns:a16="http://schemas.microsoft.com/office/drawing/2014/main" id="{F9B51C2D-64BC-F347-3CBD-EC394AAA1A30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" t="11951" r="428" b="12148"/>
            <a:stretch/>
          </p:blipFill>
          <p:spPr>
            <a:xfrm>
              <a:off x="5227414" y="1244598"/>
              <a:ext cx="6476466" cy="3702050"/>
            </a:xfrm>
            <a:prstGeom prst="roundRect">
              <a:avLst>
                <a:gd name="adj" fmla="val 8059"/>
              </a:avLst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</p:spPr>
        </p:pic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4CADA6D7-0AE7-52DF-D1DD-FB738E3BE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3814" y="1400161"/>
              <a:ext cx="6103665" cy="3390925"/>
            </a:xfrm>
            <a:prstGeom prst="roundRect">
              <a:avLst>
                <a:gd name="adj" fmla="val 2809"/>
              </a:avLst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CFE843F-BFFA-0BBB-046C-57E58B3F8CF6}"/>
              </a:ext>
            </a:extLst>
          </p:cNvPr>
          <p:cNvSpPr txBox="1"/>
          <p:nvPr/>
        </p:nvSpPr>
        <p:spPr>
          <a:xfrm>
            <a:off x="4594210" y="695452"/>
            <a:ext cx="3003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Окно текущей задачи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6C5D6-F2F3-E901-7416-19D0791D3E47}"/>
              </a:ext>
            </a:extLst>
          </p:cNvPr>
          <p:cNvSpPr txBox="1"/>
          <p:nvPr/>
        </p:nvSpPr>
        <p:spPr>
          <a:xfrm>
            <a:off x="9122140" y="3013501"/>
            <a:ext cx="3095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Кнопка для принятия и выполнения задачи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1870A-CEF6-80ED-5798-772E112085A6}"/>
              </a:ext>
            </a:extLst>
          </p:cNvPr>
          <p:cNvSpPr txBox="1"/>
          <p:nvPr/>
        </p:nvSpPr>
        <p:spPr>
          <a:xfrm>
            <a:off x="4743802" y="5589577"/>
            <a:ext cx="326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Дополнительные окна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B375A9-06FE-DEC6-466D-20C74939FD0B}"/>
              </a:ext>
            </a:extLst>
          </p:cNvPr>
          <p:cNvSpPr txBox="1"/>
          <p:nvPr/>
        </p:nvSpPr>
        <p:spPr>
          <a:xfrm>
            <a:off x="145878" y="2967334"/>
            <a:ext cx="260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Окно списка задач</a:t>
            </a:r>
          </a:p>
        </p:txBody>
      </p:sp>
    </p:spTree>
    <p:extLst>
      <p:ext uri="{BB962C8B-B14F-4D97-AF65-F5344CB8AC3E}">
        <p14:creationId xmlns:p14="http://schemas.microsoft.com/office/powerpoint/2010/main" val="72588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93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1ECFF5D-A9C9-3BF6-CF7E-BD6FF398F0B6}"/>
              </a:ext>
            </a:extLst>
          </p:cNvPr>
          <p:cNvGrpSpPr/>
          <p:nvPr/>
        </p:nvGrpSpPr>
        <p:grpSpPr>
          <a:xfrm>
            <a:off x="469615" y="1579063"/>
            <a:ext cx="6406548" cy="3699874"/>
            <a:chOff x="4023722" y="1353124"/>
            <a:chExt cx="6406548" cy="3699874"/>
          </a:xfrm>
        </p:grpSpPr>
        <p:pic>
          <p:nvPicPr>
            <p:cNvPr id="3" name="Объект 4" descr="Изображение выглядит как текст, монитор, компьютер, электроника&#10;&#10;Автоматически созданное описание">
              <a:extLst>
                <a:ext uri="{FF2B5EF4-FFF2-40B4-BE49-F238E27FC236}">
                  <a16:creationId xmlns:a16="http://schemas.microsoft.com/office/drawing/2014/main" id="{4CDD32D2-3A48-881F-158E-2573F7E02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" t="11951" r="428" b="12148"/>
            <a:stretch/>
          </p:blipFill>
          <p:spPr>
            <a:xfrm>
              <a:off x="4023722" y="1353124"/>
              <a:ext cx="6406548" cy="3699874"/>
            </a:xfrm>
            <a:prstGeom prst="roundRect">
              <a:avLst>
                <a:gd name="adj" fmla="val 7508"/>
              </a:avLst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17DFF171-E866-55CD-E81E-F87700E20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8709" y="1507461"/>
              <a:ext cx="6047510" cy="3391200"/>
            </a:xfrm>
            <a:prstGeom prst="roundRect">
              <a:avLst>
                <a:gd name="adj" fmla="val 2368"/>
              </a:avLst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BE0EEB7-91D9-9414-B904-342D895FCDDD}"/>
              </a:ext>
            </a:extLst>
          </p:cNvPr>
          <p:cNvSpPr txBox="1"/>
          <p:nvPr/>
        </p:nvSpPr>
        <p:spPr>
          <a:xfrm>
            <a:off x="1312878" y="723086"/>
            <a:ext cx="2614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Время на перерыв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AC24E79-CFDB-7B22-9E24-DFE502B37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16" y="223133"/>
            <a:ext cx="499953" cy="4999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2101BC-2031-A67B-B671-821926E2DCEA}"/>
              </a:ext>
            </a:extLst>
          </p:cNvPr>
          <p:cNvSpPr txBox="1"/>
          <p:nvPr/>
        </p:nvSpPr>
        <p:spPr>
          <a:xfrm>
            <a:off x="8828314" y="854651"/>
            <a:ext cx="21684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Проблема</a:t>
            </a:r>
            <a:r>
              <a:rPr lang="ru-RU" sz="1800" dirty="0">
                <a:solidFill>
                  <a:schemeClr val="bg1">
                    <a:lumMod val="95000"/>
                  </a:schemeClr>
                </a:solidFill>
                <a:latin typeface="Podkova"/>
              </a:rPr>
              <a:t> 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AEF1F20-9C99-0108-01F4-0148C641DE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2" t="26459" r="30981" b="26698"/>
          <a:stretch/>
        </p:blipFill>
        <p:spPr>
          <a:xfrm>
            <a:off x="7075298" y="1842536"/>
            <a:ext cx="4647087" cy="3172928"/>
          </a:xfrm>
          <a:prstGeom prst="roundRect">
            <a:avLst>
              <a:gd name="adj" fmla="val 6168"/>
            </a:avLst>
          </a:prstGeom>
        </p:spPr>
      </p:pic>
    </p:spTree>
    <p:extLst>
      <p:ext uri="{BB962C8B-B14F-4D97-AF65-F5344CB8AC3E}">
        <p14:creationId xmlns:p14="http://schemas.microsoft.com/office/powerpoint/2010/main" val="427125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6E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08CE523-A4BB-7018-F877-EB6BF782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236" y="473109"/>
            <a:ext cx="4461387" cy="880015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Grand Hotel"/>
                <a:cs typeface="Arial" panose="020B0604020202020204" pitchFamily="34" charset="0"/>
              </a:rPr>
              <a:t>Веб интерфейс диспетчера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6D1700-499C-7287-37D9-440D8BC2D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716" y="223133"/>
            <a:ext cx="499953" cy="4999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00BC25-C9AA-A308-33F3-ED5A59D0E262}"/>
              </a:ext>
            </a:extLst>
          </p:cNvPr>
          <p:cNvSpPr txBox="1"/>
          <p:nvPr/>
        </p:nvSpPr>
        <p:spPr>
          <a:xfrm>
            <a:off x="681236" y="1787379"/>
            <a:ext cx="482799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Просмотреть задачи, назначенные ресурсам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Изменить исполнителя, продолжительность и время задачи (интерактивно)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Изменить масштаб отображения задач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Визуально понять, в каком статусе находится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ru-RU" sz="2400" b="0" i="0" dirty="0">
                <a:solidFill>
                  <a:schemeClr val="bg1">
                    <a:lumMod val="95000"/>
                  </a:schemeClr>
                </a:solidFill>
                <a:effectLst/>
                <a:latin typeface="Podkova"/>
              </a:rPr>
              <a:t>Посмотреть детальную информацию по задаче</a:t>
            </a:r>
          </a:p>
        </p:txBody>
      </p:sp>
      <p:pic>
        <p:nvPicPr>
          <p:cNvPr id="16" name="Рисунок 15" descr="Изображение выглядит как текст, электроник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0EE6970B-C6CE-E20D-BDA7-1264FB70D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502" y="1045899"/>
            <a:ext cx="6428167" cy="512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085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278</Words>
  <Application>Microsoft Office PowerPoint</Application>
  <PresentationFormat>Широкоэкранный</PresentationFormat>
  <Paragraphs>63</Paragraphs>
  <Slides>24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Golos Text</vt:lpstr>
      <vt:lpstr>Grand Hotel</vt:lpstr>
      <vt:lpstr>Oswald</vt:lpstr>
      <vt:lpstr>Podkova</vt:lpstr>
      <vt:lpstr>Wingdings</vt:lpstr>
      <vt:lpstr>Тема Office</vt:lpstr>
      <vt:lpstr>Презентация PowerPoint</vt:lpstr>
      <vt:lpstr>Проблема</vt:lpstr>
      <vt:lpstr>Задачи</vt:lpstr>
      <vt:lpstr>Презентация PowerPoint</vt:lpstr>
      <vt:lpstr>Что готово сейчас?</vt:lpstr>
      <vt:lpstr>Презентация PowerPoint</vt:lpstr>
      <vt:lpstr>Презентация PowerPoint</vt:lpstr>
      <vt:lpstr>Презентация PowerPoint</vt:lpstr>
      <vt:lpstr>Веб интерфейс диспетчера</vt:lpstr>
      <vt:lpstr>Презентация PowerPoint</vt:lpstr>
      <vt:lpstr>Презентация PowerPoint</vt:lpstr>
      <vt:lpstr>Что можно улучшить?</vt:lpstr>
      <vt:lpstr>Стек технологий</vt:lpstr>
      <vt:lpstr>Цыгане</vt:lpstr>
      <vt:lpstr>Презентация PowerPoint</vt:lpstr>
      <vt:lpstr>веб интерфейс диспетчера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Сочетания цветов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процесса управления пассажирскими автобусами в аэропорту Шереметьево  </dc:title>
  <dc:creator>Елизавета Хвошнянская</dc:creator>
  <cp:lastModifiedBy>Елизавета Хвошнянская</cp:lastModifiedBy>
  <cp:revision>10</cp:revision>
  <dcterms:created xsi:type="dcterms:W3CDTF">2022-10-22T07:28:12Z</dcterms:created>
  <dcterms:modified xsi:type="dcterms:W3CDTF">2022-10-23T12:15:39Z</dcterms:modified>
</cp:coreProperties>
</file>