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icrosoft Yahei" panose="020B0503020204020204" pitchFamily="34" charset="-122"/>
      <p:regular r:id="rId18"/>
      <p:bold r:id="rId19"/>
    </p:embeddedFont>
    <p:embeddedFont>
      <p:font typeface="Lato" panose="020F05020202040302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3CED7E-7AD4-4597-B24F-7F6C2E945E2E}" v="61" dt="2023-04-28T09:01:05.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6" y="2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 Diya" userId="86ed8abe-5a5e-4fd8-877b-59f6a0afd91a" providerId="ADAL" clId="{683CED7E-7AD4-4597-B24F-7F6C2E945E2E}"/>
    <pc:docChg chg="undo custSel modSld">
      <pc:chgData name="Qu, Diya" userId="86ed8abe-5a5e-4fd8-877b-59f6a0afd91a" providerId="ADAL" clId="{683CED7E-7AD4-4597-B24F-7F6C2E945E2E}" dt="2023-04-28T09:23:03.324" v="116" actId="20577"/>
      <pc:docMkLst>
        <pc:docMk/>
      </pc:docMkLst>
      <pc:sldChg chg="addSp modSp mod setBg modNotes">
        <pc:chgData name="Qu, Diya" userId="86ed8abe-5a5e-4fd8-877b-59f6a0afd91a" providerId="ADAL" clId="{683CED7E-7AD4-4597-B24F-7F6C2E945E2E}" dt="2023-04-28T09:01:57.451" v="74" actId="1440"/>
        <pc:sldMkLst>
          <pc:docMk/>
          <pc:sldMk cId="0" sldId="256"/>
        </pc:sldMkLst>
        <pc:spChg chg="mod">
          <ac:chgData name="Qu, Diya" userId="86ed8abe-5a5e-4fd8-877b-59f6a0afd91a" providerId="ADAL" clId="{683CED7E-7AD4-4597-B24F-7F6C2E945E2E}" dt="2023-04-28T09:01:28.351" v="72" actId="113"/>
          <ac:spMkLst>
            <pc:docMk/>
            <pc:sldMk cId="0" sldId="256"/>
            <ac:spMk id="54" creationId="{00000000-0000-0000-0000-000000000000}"/>
          </ac:spMkLst>
        </pc:spChg>
        <pc:picChg chg="add mod">
          <ac:chgData name="Qu, Diya" userId="86ed8abe-5a5e-4fd8-877b-59f6a0afd91a" providerId="ADAL" clId="{683CED7E-7AD4-4597-B24F-7F6C2E945E2E}" dt="2023-04-28T09:01:57.451" v="74" actId="1440"/>
          <ac:picMkLst>
            <pc:docMk/>
            <pc:sldMk cId="0" sldId="256"/>
            <ac:picMk id="2" creationId="{A29B6D27-5D5E-4351-8A27-4157F0DE2CC2}"/>
          </ac:picMkLst>
        </pc:picChg>
      </pc:sldChg>
      <pc:sldChg chg="modSp mod">
        <pc:chgData name="Qu, Diya" userId="86ed8abe-5a5e-4fd8-877b-59f6a0afd91a" providerId="ADAL" clId="{683CED7E-7AD4-4597-B24F-7F6C2E945E2E}" dt="2023-04-28T08:57:53.469" v="1" actId="27636"/>
        <pc:sldMkLst>
          <pc:docMk/>
          <pc:sldMk cId="0" sldId="258"/>
        </pc:sldMkLst>
        <pc:spChg chg="mod">
          <ac:chgData name="Qu, Diya" userId="86ed8abe-5a5e-4fd8-877b-59f6a0afd91a" providerId="ADAL" clId="{683CED7E-7AD4-4597-B24F-7F6C2E945E2E}" dt="2023-04-28T08:57:53.469" v="1" actId="27636"/>
          <ac:spMkLst>
            <pc:docMk/>
            <pc:sldMk cId="0" sldId="258"/>
            <ac:spMk id="68" creationId="{00000000-0000-0000-0000-000000000000}"/>
          </ac:spMkLst>
        </pc:spChg>
      </pc:sldChg>
      <pc:sldChg chg="modSp mod">
        <pc:chgData name="Qu, Diya" userId="86ed8abe-5a5e-4fd8-877b-59f6a0afd91a" providerId="ADAL" clId="{683CED7E-7AD4-4597-B24F-7F6C2E945E2E}" dt="2023-04-28T09:03:08.319" v="82" actId="27636"/>
        <pc:sldMkLst>
          <pc:docMk/>
          <pc:sldMk cId="0" sldId="259"/>
        </pc:sldMkLst>
        <pc:spChg chg="mod">
          <ac:chgData name="Qu, Diya" userId="86ed8abe-5a5e-4fd8-877b-59f6a0afd91a" providerId="ADAL" clId="{683CED7E-7AD4-4597-B24F-7F6C2E945E2E}" dt="2023-04-28T09:03:08.319" v="82" actId="27636"/>
          <ac:spMkLst>
            <pc:docMk/>
            <pc:sldMk cId="0" sldId="259"/>
            <ac:spMk id="74" creationId="{00000000-0000-0000-0000-000000000000}"/>
          </ac:spMkLst>
        </pc:spChg>
      </pc:sldChg>
      <pc:sldChg chg="modSp mod">
        <pc:chgData name="Qu, Diya" userId="86ed8abe-5a5e-4fd8-877b-59f6a0afd91a" providerId="ADAL" clId="{683CED7E-7AD4-4597-B24F-7F6C2E945E2E}" dt="2023-04-28T09:02:20.987" v="75" actId="1076"/>
        <pc:sldMkLst>
          <pc:docMk/>
          <pc:sldMk cId="0" sldId="264"/>
        </pc:sldMkLst>
        <pc:picChg chg="mod">
          <ac:chgData name="Qu, Diya" userId="86ed8abe-5a5e-4fd8-877b-59f6a0afd91a" providerId="ADAL" clId="{683CED7E-7AD4-4597-B24F-7F6C2E945E2E}" dt="2023-04-28T09:02:20.987" v="75" actId="1076"/>
          <ac:picMkLst>
            <pc:docMk/>
            <pc:sldMk cId="0" sldId="264"/>
            <ac:picMk id="107" creationId="{00000000-0000-0000-0000-000000000000}"/>
          </ac:picMkLst>
        </pc:picChg>
      </pc:sldChg>
      <pc:sldChg chg="modSp mod">
        <pc:chgData name="Qu, Diya" userId="86ed8abe-5a5e-4fd8-877b-59f6a0afd91a" providerId="ADAL" clId="{683CED7E-7AD4-4597-B24F-7F6C2E945E2E}" dt="2023-04-28T09:03:20.656" v="83" actId="1076"/>
        <pc:sldMkLst>
          <pc:docMk/>
          <pc:sldMk cId="0" sldId="265"/>
        </pc:sldMkLst>
        <pc:picChg chg="mod">
          <ac:chgData name="Qu, Diya" userId="86ed8abe-5a5e-4fd8-877b-59f6a0afd91a" providerId="ADAL" clId="{683CED7E-7AD4-4597-B24F-7F6C2E945E2E}" dt="2023-04-28T09:03:20.656" v="83" actId="1076"/>
          <ac:picMkLst>
            <pc:docMk/>
            <pc:sldMk cId="0" sldId="265"/>
            <ac:picMk id="115" creationId="{00000000-0000-0000-0000-000000000000}"/>
          </ac:picMkLst>
        </pc:picChg>
      </pc:sldChg>
      <pc:sldChg chg="modSp mod">
        <pc:chgData name="Qu, Diya" userId="86ed8abe-5a5e-4fd8-877b-59f6a0afd91a" providerId="ADAL" clId="{683CED7E-7AD4-4597-B24F-7F6C2E945E2E}" dt="2023-04-28T09:20:57.904" v="111" actId="20577"/>
        <pc:sldMkLst>
          <pc:docMk/>
          <pc:sldMk cId="0" sldId="268"/>
        </pc:sldMkLst>
        <pc:spChg chg="mod">
          <ac:chgData name="Qu, Diya" userId="86ed8abe-5a5e-4fd8-877b-59f6a0afd91a" providerId="ADAL" clId="{683CED7E-7AD4-4597-B24F-7F6C2E945E2E}" dt="2023-04-28T09:20:57.904" v="111" actId="20577"/>
          <ac:spMkLst>
            <pc:docMk/>
            <pc:sldMk cId="0" sldId="268"/>
            <ac:spMk id="134" creationId="{00000000-0000-0000-0000-000000000000}"/>
          </ac:spMkLst>
        </pc:spChg>
      </pc:sldChg>
      <pc:sldChg chg="modSp mod">
        <pc:chgData name="Qu, Diya" userId="86ed8abe-5a5e-4fd8-877b-59f6a0afd91a" providerId="ADAL" clId="{683CED7E-7AD4-4597-B24F-7F6C2E945E2E}" dt="2023-04-28T09:23:03.324" v="116" actId="20577"/>
        <pc:sldMkLst>
          <pc:docMk/>
          <pc:sldMk cId="0" sldId="269"/>
        </pc:sldMkLst>
        <pc:spChg chg="mod">
          <ac:chgData name="Qu, Diya" userId="86ed8abe-5a5e-4fd8-877b-59f6a0afd91a" providerId="ADAL" clId="{683CED7E-7AD4-4597-B24F-7F6C2E945E2E}" dt="2023-04-28T09:23:03.324" v="116" actId="20577"/>
          <ac:spMkLst>
            <pc:docMk/>
            <pc:sldMk cId="0" sldId="269"/>
            <ac:spMk id="141" creationId="{00000000-0000-0000-0000-000000000000}"/>
          </ac:spMkLst>
        </pc:spChg>
        <pc:picChg chg="mod">
          <ac:chgData name="Qu, Diya" userId="86ed8abe-5a5e-4fd8-877b-59f6a0afd91a" providerId="ADAL" clId="{683CED7E-7AD4-4597-B24F-7F6C2E945E2E}" dt="2023-04-28T09:02:32.902" v="77" actId="1076"/>
          <ac:picMkLst>
            <pc:docMk/>
            <pc:sldMk cId="0" sldId="269"/>
            <ac:picMk id="142" creationId="{00000000-0000-0000-0000-000000000000}"/>
          </ac:picMkLst>
        </pc:picChg>
        <pc:picChg chg="mod">
          <ac:chgData name="Qu, Diya" userId="86ed8abe-5a5e-4fd8-877b-59f6a0afd91a" providerId="ADAL" clId="{683CED7E-7AD4-4597-B24F-7F6C2E945E2E}" dt="2023-04-28T09:02:35.015" v="78" actId="1076"/>
          <ac:picMkLst>
            <pc:docMk/>
            <pc:sldMk cId="0" sldId="269"/>
            <ac:picMk id="143" creationId="{00000000-0000-0000-0000-000000000000}"/>
          </ac:picMkLst>
        </pc:picChg>
      </pc:sldChg>
      <pc:sldChg chg="modSp mod">
        <pc:chgData name="Qu, Diya" userId="86ed8abe-5a5e-4fd8-877b-59f6a0afd91a" providerId="ADAL" clId="{683CED7E-7AD4-4597-B24F-7F6C2E945E2E}" dt="2023-04-28T09:02:46.595" v="80" actId="1076"/>
        <pc:sldMkLst>
          <pc:docMk/>
          <pc:sldMk cId="0" sldId="270"/>
        </pc:sldMkLst>
        <pc:spChg chg="mod">
          <ac:chgData name="Qu, Diya" userId="86ed8abe-5a5e-4fd8-877b-59f6a0afd91a" providerId="ADAL" clId="{683CED7E-7AD4-4597-B24F-7F6C2E945E2E}" dt="2023-04-28T09:02:46.595" v="80" actId="1076"/>
          <ac:spMkLst>
            <pc:docMk/>
            <pc:sldMk cId="0" sldId="270"/>
            <ac:spMk id="1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e1f2c8fc21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e1f2c8fc2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1f2c8fc21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e1f2c8fc2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e1f2c8fc21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e1f2c8fc2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e1f2c8fc21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e1f2c8fc21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e1f2c8fc21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e1f2c8fc21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e1f2c8fc21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e1f2c8fc21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e1f2c8fc21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e1f2c8fc21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1f2c8fc2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1f2c8fc2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1f2c8fc2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1f2c8fc2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1f2c8fc21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1f2c8fc2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e1f2c8fc21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e1f2c8fc2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e1f2c8fc21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e1f2c8fc21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e1f2c8fc21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e1f2c8fc2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e1f2c8fc21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e1f2c8fc21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3700" b="1" dirty="0"/>
              <a:t>H1B VISA - The Gateway to USA</a:t>
            </a:r>
            <a:endParaRPr sz="3700" b="1" dirty="0"/>
          </a:p>
        </p:txBody>
      </p:sp>
      <p:sp>
        <p:nvSpPr>
          <p:cNvPr id="55" name="Google Shape;55;p13"/>
          <p:cNvSpPr txBox="1">
            <a:spLocks noGrp="1"/>
          </p:cNvSpPr>
          <p:nvPr>
            <p:ph type="subTitle" idx="1"/>
          </p:nvPr>
        </p:nvSpPr>
        <p:spPr>
          <a:xfrm>
            <a:off x="311700" y="3178600"/>
            <a:ext cx="8520600" cy="792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GB" dirty="0"/>
              <a:t>Final Project - R</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GB" dirty="0"/>
              <a:t>Diya Qu</a:t>
            </a:r>
            <a:endParaRPr dirty="0"/>
          </a:p>
        </p:txBody>
      </p:sp>
      <p:pic>
        <p:nvPicPr>
          <p:cNvPr id="2" name="Picture 1">
            <a:extLst>
              <a:ext uri="{FF2B5EF4-FFF2-40B4-BE49-F238E27FC236}">
                <a16:creationId xmlns:a16="http://schemas.microsoft.com/office/drawing/2014/main" id="{A29B6D27-5D5E-4351-8A27-4157F0DE2CC2}"/>
              </a:ext>
            </a:extLst>
          </p:cNvPr>
          <p:cNvPicPr>
            <a:picLocks noChangeAspect="1"/>
          </p:cNvPicPr>
          <p:nvPr/>
        </p:nvPicPr>
        <p:blipFill>
          <a:blip r:embed="rId3">
            <a:alphaModFix amt="35000"/>
          </a:blip>
          <a:stretch>
            <a:fillRect/>
          </a:stretch>
        </p:blipFill>
        <p:spPr>
          <a:xfrm>
            <a:off x="1" y="0"/>
            <a:ext cx="9143999" cy="3178600"/>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p:nvPr/>
        </p:nvSpPr>
        <p:spPr>
          <a:xfrm>
            <a:off x="336525" y="210425"/>
            <a:ext cx="4792500" cy="431100"/>
          </a:xfrm>
          <a:prstGeom prst="rect">
            <a:avLst/>
          </a:prstGeom>
          <a:noFill/>
          <a:ln>
            <a:noFill/>
          </a:ln>
        </p:spPr>
        <p:txBody>
          <a:bodyPr spcFirstLastPara="1" wrap="square" lIns="91425" tIns="91425" rIns="91425" bIns="91425" anchor="t" anchorCtr="0">
            <a:spAutoFit/>
          </a:bodyPr>
          <a:lstStyle/>
          <a:p>
            <a:pPr marL="0" lvl="0" indent="0" algn="l" rtl="0">
              <a:lnSpc>
                <a:spcPct val="133333"/>
              </a:lnSpc>
              <a:spcBef>
                <a:spcPts val="0"/>
              </a:spcBef>
              <a:spcAft>
                <a:spcPts val="0"/>
              </a:spcAft>
              <a:buNone/>
            </a:pPr>
            <a:r>
              <a:rPr lang="en-GB" sz="1600" b="1">
                <a:solidFill>
                  <a:schemeClr val="dk1"/>
                </a:solidFill>
                <a:highlight>
                  <a:srgbClr val="FFFFFF"/>
                </a:highlight>
                <a:latin typeface="Lato"/>
                <a:ea typeface="Lato"/>
                <a:cs typeface="Lato"/>
                <a:sym typeface="Lato"/>
              </a:rPr>
              <a:t>Which employers file the most petitions each year?</a:t>
            </a:r>
            <a:endParaRPr sz="1500">
              <a:solidFill>
                <a:schemeClr val="dk1"/>
              </a:solidFill>
              <a:latin typeface="Lato"/>
              <a:ea typeface="Lato"/>
              <a:cs typeface="Lato"/>
              <a:sym typeface="Lato"/>
            </a:endParaRPr>
          </a:p>
        </p:txBody>
      </p:sp>
      <p:pic>
        <p:nvPicPr>
          <p:cNvPr id="115" name="Google Shape;115;p22"/>
          <p:cNvPicPr preferRelativeResize="0"/>
          <p:nvPr/>
        </p:nvPicPr>
        <p:blipFill>
          <a:blip r:embed="rId3">
            <a:alphaModFix/>
          </a:blip>
          <a:stretch>
            <a:fillRect/>
          </a:stretch>
        </p:blipFill>
        <p:spPr>
          <a:xfrm>
            <a:off x="4959190" y="256850"/>
            <a:ext cx="3752001" cy="4838700"/>
          </a:xfrm>
          <a:prstGeom prst="rect">
            <a:avLst/>
          </a:prstGeom>
          <a:noFill/>
          <a:ln>
            <a:noFill/>
          </a:ln>
        </p:spPr>
      </p:pic>
      <p:sp>
        <p:nvSpPr>
          <p:cNvPr id="116" name="Google Shape;116;p22"/>
          <p:cNvSpPr txBox="1"/>
          <p:nvPr/>
        </p:nvSpPr>
        <p:spPr>
          <a:xfrm>
            <a:off x="650000" y="840275"/>
            <a:ext cx="4409400" cy="2893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1100"/>
              <a:t>EMPLOYER_NAME  </a:t>
            </a:r>
            <a:r>
              <a:rPr lang="en-GB" sz="1100" b="1"/>
              <a:t>TOP 10:</a:t>
            </a:r>
            <a:r>
              <a:rPr lang="en-GB" sz="1100"/>
              <a:t>                  </a:t>
            </a:r>
            <a:endParaRPr sz="1100"/>
          </a:p>
          <a:p>
            <a:pPr marL="0" lvl="0" indent="0" algn="l" rtl="0">
              <a:lnSpc>
                <a:spcPct val="150000"/>
              </a:lnSpc>
              <a:spcBef>
                <a:spcPts val="0"/>
              </a:spcBef>
              <a:spcAft>
                <a:spcPts val="0"/>
              </a:spcAft>
              <a:buNone/>
            </a:pPr>
            <a:r>
              <a:rPr lang="en-GB" sz="1100" b="1">
                <a:highlight>
                  <a:srgbClr val="B2DF8A"/>
                </a:highlight>
              </a:rPr>
              <a:t> 1 INFOSYS      </a:t>
            </a:r>
            <a:endParaRPr sz="1100" b="1">
              <a:highlight>
                <a:srgbClr val="B2DF8A"/>
              </a:highlight>
            </a:endParaRPr>
          </a:p>
          <a:p>
            <a:pPr marL="0" lvl="0" indent="0" algn="l" rtl="0">
              <a:lnSpc>
                <a:spcPct val="150000"/>
              </a:lnSpc>
              <a:spcBef>
                <a:spcPts val="0"/>
              </a:spcBef>
              <a:spcAft>
                <a:spcPts val="0"/>
              </a:spcAft>
              <a:buNone/>
            </a:pPr>
            <a:r>
              <a:rPr lang="en-GB" sz="1100">
                <a:highlight>
                  <a:srgbClr val="B2DF8A"/>
                </a:highlight>
              </a:rPr>
              <a:t> 2 </a:t>
            </a:r>
            <a:r>
              <a:rPr lang="en-GB" sz="1100" b="1">
                <a:highlight>
                  <a:srgbClr val="B2DF8A"/>
                </a:highlight>
              </a:rPr>
              <a:t>TATA CONSULTANCY SERVICES  </a:t>
            </a:r>
            <a:r>
              <a:rPr lang="en-GB" sz="1100">
                <a:highlight>
                  <a:srgbClr val="B2DF8A"/>
                </a:highlight>
              </a:rPr>
              <a:t> </a:t>
            </a:r>
            <a:r>
              <a:rPr lang="en-GB" sz="1100"/>
              <a:t>      </a:t>
            </a:r>
            <a:endParaRPr sz="1100"/>
          </a:p>
          <a:p>
            <a:pPr marL="0" lvl="0" indent="0" algn="l" rtl="0">
              <a:lnSpc>
                <a:spcPct val="150000"/>
              </a:lnSpc>
              <a:spcBef>
                <a:spcPts val="0"/>
              </a:spcBef>
              <a:spcAft>
                <a:spcPts val="0"/>
              </a:spcAft>
              <a:buNone/>
            </a:pPr>
            <a:r>
              <a:rPr lang="en-GB" sz="1100">
                <a:highlight>
                  <a:srgbClr val="CFE2F3"/>
                </a:highlight>
              </a:rPr>
              <a:t> 3 IBM INDIA PRIVATE                </a:t>
            </a:r>
            <a:endParaRPr sz="1100">
              <a:highlight>
                <a:srgbClr val="CFE2F3"/>
              </a:highlight>
            </a:endParaRPr>
          </a:p>
          <a:p>
            <a:pPr marL="0" lvl="0" indent="0" algn="l" rtl="0">
              <a:lnSpc>
                <a:spcPct val="150000"/>
              </a:lnSpc>
              <a:spcBef>
                <a:spcPts val="0"/>
              </a:spcBef>
              <a:spcAft>
                <a:spcPts val="0"/>
              </a:spcAft>
              <a:buNone/>
            </a:pPr>
            <a:r>
              <a:rPr lang="en-GB" sz="1100">
                <a:highlight>
                  <a:srgbClr val="CFE2F3"/>
                </a:highlight>
              </a:rPr>
              <a:t> 4 ACCENTURE          </a:t>
            </a:r>
            <a:r>
              <a:rPr lang="en-GB" sz="1100"/>
              <a:t>                       </a:t>
            </a:r>
            <a:endParaRPr sz="1100"/>
          </a:p>
          <a:p>
            <a:pPr marL="0" lvl="0" indent="0" algn="l" rtl="0">
              <a:lnSpc>
                <a:spcPct val="150000"/>
              </a:lnSpc>
              <a:spcBef>
                <a:spcPts val="0"/>
              </a:spcBef>
              <a:spcAft>
                <a:spcPts val="0"/>
              </a:spcAft>
              <a:buNone/>
            </a:pPr>
            <a:r>
              <a:rPr lang="en-GB" sz="1100"/>
              <a:t> 5 WIPRO       </a:t>
            </a:r>
            <a:endParaRPr sz="1100"/>
          </a:p>
          <a:p>
            <a:pPr marL="0" lvl="0" indent="0" algn="l" rtl="0">
              <a:lnSpc>
                <a:spcPct val="150000"/>
              </a:lnSpc>
              <a:spcBef>
                <a:spcPts val="0"/>
              </a:spcBef>
              <a:spcAft>
                <a:spcPts val="0"/>
              </a:spcAft>
              <a:buNone/>
            </a:pPr>
            <a:r>
              <a:rPr lang="en-GB" sz="1100"/>
              <a:t> 6 DELOITTE</a:t>
            </a:r>
            <a:endParaRPr sz="1100"/>
          </a:p>
          <a:p>
            <a:pPr marL="0" lvl="0" indent="0" algn="l" rtl="0">
              <a:lnSpc>
                <a:spcPct val="150000"/>
              </a:lnSpc>
              <a:spcBef>
                <a:spcPts val="0"/>
              </a:spcBef>
              <a:spcAft>
                <a:spcPts val="0"/>
              </a:spcAft>
              <a:buNone/>
            </a:pPr>
            <a:r>
              <a:rPr lang="en-GB" sz="1100"/>
              <a:t> 7 CAPGEMINI AMERICA</a:t>
            </a:r>
            <a:endParaRPr sz="1100"/>
          </a:p>
          <a:p>
            <a:pPr marL="0" lvl="0" indent="0" algn="l" rtl="0">
              <a:lnSpc>
                <a:spcPct val="150000"/>
              </a:lnSpc>
              <a:spcBef>
                <a:spcPts val="0"/>
              </a:spcBef>
              <a:spcAft>
                <a:spcPts val="0"/>
              </a:spcAft>
              <a:buNone/>
            </a:pPr>
            <a:r>
              <a:rPr lang="en-GB" sz="1100"/>
              <a:t> 8 MICROSOFT</a:t>
            </a:r>
            <a:endParaRPr sz="1100"/>
          </a:p>
          <a:p>
            <a:pPr marL="0" lvl="0" indent="0" algn="l" rtl="0">
              <a:lnSpc>
                <a:spcPct val="150000"/>
              </a:lnSpc>
              <a:spcBef>
                <a:spcPts val="0"/>
              </a:spcBef>
              <a:spcAft>
                <a:spcPts val="0"/>
              </a:spcAft>
              <a:buNone/>
            </a:pPr>
            <a:r>
              <a:rPr lang="en-GB" sz="1100"/>
              <a:t> 9 HCL AMERICA                          </a:t>
            </a:r>
            <a:endParaRPr sz="1100"/>
          </a:p>
          <a:p>
            <a:pPr marL="0" lvl="0" indent="0" algn="l" rtl="0">
              <a:lnSpc>
                <a:spcPct val="150000"/>
              </a:lnSpc>
              <a:spcBef>
                <a:spcPts val="0"/>
              </a:spcBef>
              <a:spcAft>
                <a:spcPts val="0"/>
              </a:spcAft>
              <a:buNone/>
            </a:pPr>
            <a:r>
              <a:rPr lang="en-GB" sz="1100"/>
              <a:t> 10 COGNIZANT TECHNOLOGY SOLUTIONS </a:t>
            </a:r>
            <a:endParaRPr sz="1100"/>
          </a:p>
        </p:txBody>
      </p:sp>
      <p:sp>
        <p:nvSpPr>
          <p:cNvPr id="117" name="Google Shape;117;p22"/>
          <p:cNvSpPr txBox="1"/>
          <p:nvPr/>
        </p:nvSpPr>
        <p:spPr>
          <a:xfrm>
            <a:off x="650000" y="3829525"/>
            <a:ext cx="38295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GB" b="1">
                <a:latin typeface="Lato"/>
                <a:ea typeface="Lato"/>
                <a:cs typeface="Lato"/>
                <a:sym typeface="Lato"/>
              </a:rPr>
              <a:t>The top 2 are all indian consulting companies.</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GB" b="1">
                <a:latin typeface="Lato"/>
                <a:ea typeface="Lato"/>
                <a:cs typeface="Lato"/>
                <a:sym typeface="Lato"/>
              </a:rPr>
              <a:t>A big part of BIG name companies, like IBM, Accenture.</a:t>
            </a:r>
            <a:endParaRPr b="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p:nvPr/>
        </p:nvSpPr>
        <p:spPr>
          <a:xfrm>
            <a:off x="4885325" y="1433300"/>
            <a:ext cx="3585600" cy="3068100"/>
          </a:xfrm>
          <a:prstGeom prst="rect">
            <a:avLst/>
          </a:prstGeom>
          <a:noFill/>
          <a:ln>
            <a:noFill/>
          </a:ln>
        </p:spPr>
        <p:txBody>
          <a:bodyPr spcFirstLastPara="1" wrap="square" lIns="91425" tIns="91425" rIns="91425" bIns="91425" anchor="t" anchorCtr="0">
            <a:spAutoFit/>
          </a:bodyPr>
          <a:lstStyle/>
          <a:p>
            <a:pPr marL="457200" lvl="0" indent="0" algn="l" rtl="0">
              <a:lnSpc>
                <a:spcPct val="133333"/>
              </a:lnSpc>
              <a:spcBef>
                <a:spcPts val="0"/>
              </a:spcBef>
              <a:spcAft>
                <a:spcPts val="0"/>
              </a:spcAft>
              <a:buNone/>
            </a:pPr>
            <a:r>
              <a:rPr lang="en-GB" sz="1200">
                <a:solidFill>
                  <a:schemeClr val="dk2"/>
                </a:solidFill>
                <a:highlight>
                  <a:srgbClr val="FFFFFF"/>
                </a:highlight>
                <a:latin typeface="Lato"/>
                <a:ea typeface="Lato"/>
                <a:cs typeface="Lato"/>
                <a:sym typeface="Lato"/>
              </a:rPr>
              <a:t>I used …</a:t>
            </a:r>
            <a:endParaRPr sz="1200">
              <a:solidFill>
                <a:schemeClr val="dk2"/>
              </a:solidFill>
              <a:highlight>
                <a:srgbClr val="FFFFFF"/>
              </a:highlight>
              <a:latin typeface="Lato"/>
              <a:ea typeface="Lato"/>
              <a:cs typeface="Lato"/>
              <a:sym typeface="Lato"/>
            </a:endParaRPr>
          </a:p>
          <a:p>
            <a:pPr marL="457200" lvl="0" indent="-304800" algn="l" rtl="0">
              <a:lnSpc>
                <a:spcPct val="133333"/>
              </a:lnSpc>
              <a:spcBef>
                <a:spcPts val="0"/>
              </a:spcBef>
              <a:spcAft>
                <a:spcPts val="0"/>
              </a:spcAft>
              <a:buClr>
                <a:schemeClr val="dk2"/>
              </a:buClr>
              <a:buSzPts val="1200"/>
              <a:buFont typeface="Lato"/>
              <a:buChar char="❏"/>
            </a:pPr>
            <a:r>
              <a:rPr lang="en-GB" sz="1200">
                <a:solidFill>
                  <a:schemeClr val="dk2"/>
                </a:solidFill>
                <a:highlight>
                  <a:srgbClr val="FFFFFF"/>
                </a:highlight>
                <a:latin typeface="Lato"/>
                <a:ea typeface="Lato"/>
                <a:cs typeface="Lato"/>
                <a:sym typeface="Lato"/>
              </a:rPr>
              <a:t>#change the state abbreviation to state full name</a:t>
            </a:r>
            <a:endParaRPr sz="1200">
              <a:solidFill>
                <a:schemeClr val="dk2"/>
              </a:solidFill>
              <a:highlight>
                <a:srgbClr val="FFFFFF"/>
              </a:highlight>
              <a:latin typeface="Lato"/>
              <a:ea typeface="Lato"/>
              <a:cs typeface="Lato"/>
              <a:sym typeface="Lato"/>
            </a:endParaRPr>
          </a:p>
          <a:p>
            <a:pPr marL="457200" lvl="0" indent="-304800" algn="l" rtl="0">
              <a:lnSpc>
                <a:spcPct val="133333"/>
              </a:lnSpc>
              <a:spcBef>
                <a:spcPts val="0"/>
              </a:spcBef>
              <a:spcAft>
                <a:spcPts val="0"/>
              </a:spcAft>
              <a:buClr>
                <a:schemeClr val="dk2"/>
              </a:buClr>
              <a:buSzPts val="1200"/>
              <a:buFont typeface="Lato"/>
              <a:buChar char="❏"/>
            </a:pPr>
            <a:r>
              <a:rPr lang="en-GB" sz="1200">
                <a:solidFill>
                  <a:schemeClr val="dk2"/>
                </a:solidFill>
                <a:highlight>
                  <a:srgbClr val="FFFFFF"/>
                </a:highlight>
                <a:latin typeface="Lato"/>
                <a:ea typeface="Lato"/>
                <a:cs typeface="Lato"/>
                <a:sym typeface="Lato"/>
              </a:rPr>
              <a:t>#Aggregate the JOB_NAME contain "software developer" by state</a:t>
            </a:r>
            <a:endParaRPr sz="1200">
              <a:solidFill>
                <a:schemeClr val="dk2"/>
              </a:solidFill>
              <a:highlight>
                <a:srgbClr val="FFFFFF"/>
              </a:highlight>
              <a:latin typeface="Lato"/>
              <a:ea typeface="Lato"/>
              <a:cs typeface="Lato"/>
              <a:sym typeface="Lato"/>
            </a:endParaRPr>
          </a:p>
          <a:p>
            <a:pPr marL="0" lvl="0" indent="0" algn="l" rtl="0">
              <a:lnSpc>
                <a:spcPct val="133333"/>
              </a:lnSpc>
              <a:spcBef>
                <a:spcPts val="0"/>
              </a:spcBef>
              <a:spcAft>
                <a:spcPts val="0"/>
              </a:spcAft>
              <a:buNone/>
            </a:pPr>
            <a:endParaRPr sz="1100">
              <a:solidFill>
                <a:schemeClr val="dk2"/>
              </a:solidFill>
              <a:highlight>
                <a:srgbClr val="FFFFFF"/>
              </a:highlight>
              <a:latin typeface="Lato"/>
              <a:ea typeface="Lato"/>
              <a:cs typeface="Lato"/>
              <a:sym typeface="Lato"/>
            </a:endParaRPr>
          </a:p>
          <a:p>
            <a:pPr marL="0" lvl="0" indent="0" algn="l" rtl="0">
              <a:lnSpc>
                <a:spcPct val="133333"/>
              </a:lnSpc>
              <a:spcBef>
                <a:spcPts val="0"/>
              </a:spcBef>
              <a:spcAft>
                <a:spcPts val="0"/>
              </a:spcAft>
              <a:buNone/>
            </a:pPr>
            <a:endParaRPr sz="1100">
              <a:solidFill>
                <a:schemeClr val="dk2"/>
              </a:solidFill>
              <a:highlight>
                <a:srgbClr val="FFFFFF"/>
              </a:highlight>
              <a:latin typeface="Lato"/>
              <a:ea typeface="Lato"/>
              <a:cs typeface="Lato"/>
              <a:sym typeface="Lato"/>
            </a:endParaRPr>
          </a:p>
          <a:p>
            <a:pPr marL="0" lvl="0" indent="0" algn="l" rtl="0">
              <a:lnSpc>
                <a:spcPct val="133333"/>
              </a:lnSpc>
              <a:spcBef>
                <a:spcPts val="0"/>
              </a:spcBef>
              <a:spcAft>
                <a:spcPts val="0"/>
              </a:spcAft>
              <a:buNone/>
            </a:pPr>
            <a:endParaRPr sz="1100">
              <a:solidFill>
                <a:schemeClr val="dk2"/>
              </a:solidFill>
              <a:highlight>
                <a:srgbClr val="FFFFFF"/>
              </a:highlight>
              <a:latin typeface="Lato"/>
              <a:ea typeface="Lato"/>
              <a:cs typeface="Lato"/>
              <a:sym typeface="Lato"/>
            </a:endParaRPr>
          </a:p>
          <a:p>
            <a:pPr marL="0" lvl="0" indent="0" algn="l" rtl="0">
              <a:lnSpc>
                <a:spcPct val="133333"/>
              </a:lnSpc>
              <a:spcBef>
                <a:spcPts val="0"/>
              </a:spcBef>
              <a:spcAft>
                <a:spcPts val="0"/>
              </a:spcAft>
              <a:buNone/>
            </a:pPr>
            <a:r>
              <a:rPr lang="en-GB" sz="1500" b="1">
                <a:solidFill>
                  <a:schemeClr val="dk2"/>
                </a:solidFill>
                <a:highlight>
                  <a:srgbClr val="FFFFFF"/>
                </a:highlight>
                <a:latin typeface="Lato"/>
                <a:ea typeface="Lato"/>
                <a:cs typeface="Lato"/>
                <a:sym typeface="Lato"/>
              </a:rPr>
              <a:t>California definitely BEST choice!</a:t>
            </a:r>
            <a:endParaRPr sz="1500" b="1">
              <a:solidFill>
                <a:schemeClr val="dk2"/>
              </a:solidFill>
              <a:highlight>
                <a:srgbClr val="FFFFFF"/>
              </a:highlight>
              <a:latin typeface="Lato"/>
              <a:ea typeface="Lato"/>
              <a:cs typeface="Lato"/>
              <a:sym typeface="Lato"/>
            </a:endParaRPr>
          </a:p>
          <a:p>
            <a:pPr marL="0" lvl="0" indent="0" algn="l" rtl="0">
              <a:lnSpc>
                <a:spcPct val="133333"/>
              </a:lnSpc>
              <a:spcBef>
                <a:spcPts val="0"/>
              </a:spcBef>
              <a:spcAft>
                <a:spcPts val="0"/>
              </a:spcAft>
              <a:buNone/>
            </a:pPr>
            <a:endParaRPr sz="1100">
              <a:solidFill>
                <a:schemeClr val="dk2"/>
              </a:solidFill>
              <a:highlight>
                <a:srgbClr val="FFFFFF"/>
              </a:highlight>
              <a:latin typeface="Lato"/>
              <a:ea typeface="Lato"/>
              <a:cs typeface="Lato"/>
              <a:sym typeface="Lato"/>
            </a:endParaRPr>
          </a:p>
          <a:p>
            <a:pPr marL="0" lvl="0" indent="0" algn="l" rtl="0">
              <a:lnSpc>
                <a:spcPct val="133333"/>
              </a:lnSpc>
              <a:spcBef>
                <a:spcPts val="0"/>
              </a:spcBef>
              <a:spcAft>
                <a:spcPts val="0"/>
              </a:spcAft>
              <a:buNone/>
            </a:pPr>
            <a:endParaRPr sz="1100">
              <a:solidFill>
                <a:schemeClr val="dk2"/>
              </a:solidFill>
              <a:highlight>
                <a:srgbClr val="FFFFFF"/>
              </a:highlight>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123" name="Google Shape;123;p23"/>
          <p:cNvSpPr txBox="1"/>
          <p:nvPr/>
        </p:nvSpPr>
        <p:spPr>
          <a:xfrm>
            <a:off x="4757675" y="271525"/>
            <a:ext cx="3643800" cy="1031400"/>
          </a:xfrm>
          <a:prstGeom prst="rect">
            <a:avLst/>
          </a:prstGeom>
          <a:noFill/>
          <a:ln>
            <a:noFill/>
          </a:ln>
        </p:spPr>
        <p:txBody>
          <a:bodyPr spcFirstLastPara="1" wrap="square" lIns="91425" tIns="91425" rIns="91425" bIns="91425" anchor="t" anchorCtr="0">
            <a:spAutoFit/>
          </a:bodyPr>
          <a:lstStyle/>
          <a:p>
            <a:pPr marL="0" lvl="0" indent="0" algn="l" rtl="0">
              <a:lnSpc>
                <a:spcPct val="133333"/>
              </a:lnSpc>
              <a:spcBef>
                <a:spcPts val="0"/>
              </a:spcBef>
              <a:spcAft>
                <a:spcPts val="0"/>
              </a:spcAft>
              <a:buNone/>
            </a:pPr>
            <a:r>
              <a:rPr lang="en-GB" sz="1500" b="1">
                <a:solidFill>
                  <a:schemeClr val="dk2"/>
                </a:solidFill>
                <a:highlight>
                  <a:srgbClr val="FFFFFF"/>
                </a:highlight>
                <a:latin typeface="Lato"/>
                <a:ea typeface="Lato"/>
                <a:cs typeface="Lato"/>
                <a:sym typeface="Lato"/>
              </a:rPr>
              <a:t>After considering, she want to work as a software developer in the US.</a:t>
            </a:r>
            <a:endParaRPr sz="1500" b="1">
              <a:solidFill>
                <a:schemeClr val="dk2"/>
              </a:solidFill>
              <a:highlight>
                <a:srgbClr val="FFFFFF"/>
              </a:highlight>
              <a:latin typeface="Lato"/>
              <a:ea typeface="Lato"/>
              <a:cs typeface="Lato"/>
              <a:sym typeface="Lato"/>
            </a:endParaRPr>
          </a:p>
          <a:p>
            <a:pPr marL="0" lvl="0" indent="0" algn="l" rtl="0">
              <a:lnSpc>
                <a:spcPct val="133333"/>
              </a:lnSpc>
              <a:spcBef>
                <a:spcPts val="0"/>
              </a:spcBef>
              <a:spcAft>
                <a:spcPts val="0"/>
              </a:spcAft>
              <a:buNone/>
            </a:pPr>
            <a:r>
              <a:rPr lang="en-GB" sz="1500" b="1">
                <a:solidFill>
                  <a:schemeClr val="dk1"/>
                </a:solidFill>
                <a:highlight>
                  <a:srgbClr val="FFFFFF"/>
                </a:highlight>
                <a:latin typeface="Lato"/>
                <a:ea typeface="Lato"/>
                <a:cs typeface="Lato"/>
                <a:sym typeface="Lato"/>
              </a:rPr>
              <a:t>Where should her go to have a degree?</a:t>
            </a:r>
            <a:endParaRPr>
              <a:solidFill>
                <a:schemeClr val="dk1"/>
              </a:solidFill>
              <a:latin typeface="Lato"/>
              <a:ea typeface="Lato"/>
              <a:cs typeface="Lato"/>
              <a:sym typeface="Lato"/>
            </a:endParaRPr>
          </a:p>
        </p:txBody>
      </p:sp>
      <p:pic>
        <p:nvPicPr>
          <p:cNvPr id="124" name="Google Shape;124;p23"/>
          <p:cNvPicPr preferRelativeResize="0"/>
          <p:nvPr/>
        </p:nvPicPr>
        <p:blipFill>
          <a:blip r:embed="rId3">
            <a:alphaModFix/>
          </a:blip>
          <a:stretch>
            <a:fillRect/>
          </a:stretch>
        </p:blipFill>
        <p:spPr>
          <a:xfrm>
            <a:off x="225150" y="31325"/>
            <a:ext cx="4346849" cy="508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p:nvPr/>
        </p:nvSpPr>
        <p:spPr>
          <a:xfrm>
            <a:off x="1188575" y="1096425"/>
            <a:ext cx="6889200" cy="243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latin typeface="Lato"/>
                <a:ea typeface="Lato"/>
                <a:cs typeface="Lato"/>
                <a:sym typeface="Lato"/>
              </a:rPr>
              <a:t>Now, we have made a primary plan for Claire！</a:t>
            </a:r>
            <a:endParaRPr sz="16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highlight>
                  <a:schemeClr val="accent6"/>
                </a:highlight>
                <a:latin typeface="Lato"/>
                <a:ea typeface="Lato"/>
                <a:cs typeface="Lato"/>
                <a:sym typeface="Lato"/>
              </a:rPr>
              <a:t>Enroll in a Computer Science Degree</a:t>
            </a:r>
            <a:endParaRPr>
              <a:highlight>
                <a:schemeClr val="accent6"/>
              </a:highlight>
              <a:latin typeface="Lato"/>
              <a:ea typeface="Lato"/>
              <a:cs typeface="Lato"/>
              <a:sym typeface="Lato"/>
            </a:endParaRPr>
          </a:p>
          <a:p>
            <a:pPr marL="457200" lvl="0" indent="-317500" algn="l" rtl="0">
              <a:spcBef>
                <a:spcPts val="0"/>
              </a:spcBef>
              <a:spcAft>
                <a:spcPts val="0"/>
              </a:spcAft>
              <a:buSzPts val="1400"/>
              <a:buFont typeface="Lato"/>
              <a:buChar char="➔"/>
            </a:pPr>
            <a:r>
              <a:rPr lang="en-GB">
                <a:highlight>
                  <a:schemeClr val="accent6"/>
                </a:highlight>
                <a:latin typeface="Lato"/>
                <a:ea typeface="Lato"/>
                <a:cs typeface="Lato"/>
                <a:sym typeface="Lato"/>
              </a:rPr>
              <a:t>Get a Software Engineer Job</a:t>
            </a:r>
            <a:endParaRPr>
              <a:highlight>
                <a:schemeClr val="accent6"/>
              </a:highlight>
              <a:latin typeface="Lato"/>
              <a:ea typeface="Lato"/>
              <a:cs typeface="Lato"/>
              <a:sym typeface="Lato"/>
            </a:endParaRPr>
          </a:p>
          <a:p>
            <a:pPr marL="457200" lvl="0" indent="-317500" algn="l" rtl="0">
              <a:spcBef>
                <a:spcPts val="0"/>
              </a:spcBef>
              <a:spcAft>
                <a:spcPts val="0"/>
              </a:spcAft>
              <a:buSzPts val="1400"/>
              <a:buFont typeface="Lato"/>
              <a:buChar char="➔"/>
            </a:pPr>
            <a:r>
              <a:rPr lang="en-GB">
                <a:highlight>
                  <a:schemeClr val="accent6"/>
                </a:highlight>
                <a:latin typeface="Lato"/>
                <a:ea typeface="Lato"/>
                <a:cs typeface="Lato"/>
                <a:sym typeface="Lato"/>
              </a:rPr>
              <a:t>Live in California</a:t>
            </a:r>
            <a:endParaRPr>
              <a:highlight>
                <a:schemeClr val="accent6"/>
              </a:highlight>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GB" sz="1600">
                <a:latin typeface="Lato"/>
                <a:ea typeface="Lato"/>
                <a:cs typeface="Lato"/>
                <a:sym typeface="Lato"/>
              </a:rPr>
              <a:t>Let us create a model, help her predict whether she can get certified or denied!</a:t>
            </a:r>
            <a:endParaRPr sz="16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p:nvPr/>
        </p:nvSpPr>
        <p:spPr>
          <a:xfrm>
            <a:off x="1449275" y="1114650"/>
            <a:ext cx="6711432" cy="3412058"/>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a:t>Class</a:t>
            </a:r>
            <a:r>
              <a:rPr lang="en-GB" dirty="0"/>
              <a:t> the case status to 'certified' and 'denied' as 1 and 0 – Binary Variable</a:t>
            </a:r>
            <a:endParaRPr dirty="0"/>
          </a:p>
          <a:p>
            <a:pPr marL="457200" lvl="0" indent="-317500" algn="l" rtl="0">
              <a:spcBef>
                <a:spcPts val="0"/>
              </a:spcBef>
              <a:spcAft>
                <a:spcPts val="0"/>
              </a:spcAft>
              <a:buSzPts val="1400"/>
              <a:buChar char="●"/>
            </a:pPr>
            <a:r>
              <a:rPr lang="en-GB" b="1" dirty="0"/>
              <a:t>Split </a:t>
            </a:r>
            <a:r>
              <a:rPr lang="en-GB" dirty="0"/>
              <a:t>70% rows in training data, others as test data.</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GB" b="1" dirty="0"/>
              <a:t>Model:</a:t>
            </a:r>
            <a:endParaRPr b="1" dirty="0"/>
          </a:p>
          <a:p>
            <a:pPr marL="457200" lvl="0" indent="0" algn="l" rtl="0">
              <a:spcBef>
                <a:spcPts val="0"/>
              </a:spcBef>
              <a:spcAft>
                <a:spcPts val="0"/>
              </a:spcAft>
              <a:buNone/>
            </a:pPr>
            <a:r>
              <a:rPr lang="en-GB" i="1" dirty="0"/>
              <a:t>Logit Regression</a:t>
            </a:r>
            <a:endParaRPr i="1" dirty="0"/>
          </a:p>
          <a:p>
            <a:pPr marL="457200" lvl="0" indent="0" algn="l" rtl="0">
              <a:spcBef>
                <a:spcPts val="0"/>
              </a:spcBef>
              <a:spcAft>
                <a:spcPts val="0"/>
              </a:spcAft>
              <a:buNone/>
            </a:pPr>
            <a:r>
              <a:rPr lang="en-GB" i="1" dirty="0"/>
              <a:t>Random Forest</a:t>
            </a:r>
            <a:endParaRPr i="1" dirty="0"/>
          </a:p>
          <a:p>
            <a:pPr marL="457200" lvl="0" indent="0" algn="l" rtl="0">
              <a:spcBef>
                <a:spcPts val="0"/>
              </a:spcBef>
              <a:spcAft>
                <a:spcPts val="0"/>
              </a:spcAft>
              <a:buNone/>
            </a:pPr>
            <a:r>
              <a:rPr lang="en-GB" i="1" dirty="0"/>
              <a:t>Decision Tree</a:t>
            </a:r>
            <a:endParaRPr i="1" dirty="0"/>
          </a:p>
          <a:p>
            <a:pPr marL="457200" lvl="0" indent="-317500" algn="l" rtl="0">
              <a:lnSpc>
                <a:spcPct val="133333"/>
              </a:lnSpc>
              <a:spcBef>
                <a:spcPts val="0"/>
              </a:spcBef>
              <a:spcAft>
                <a:spcPts val="0"/>
              </a:spcAft>
              <a:buSzPts val="1400"/>
              <a:buChar char="●"/>
            </a:pPr>
            <a:r>
              <a:rPr lang="en-GB" b="1" dirty="0"/>
              <a:t>Confusion Matrix</a:t>
            </a:r>
            <a:r>
              <a:rPr lang="en-GB" dirty="0"/>
              <a:t> — Compare Accuracy</a:t>
            </a:r>
            <a:endParaRPr dirty="0"/>
          </a:p>
          <a:p>
            <a:pPr marL="457200" lvl="0" indent="-317500" algn="l" rtl="0">
              <a:lnSpc>
                <a:spcPct val="133333"/>
              </a:lnSpc>
              <a:spcBef>
                <a:spcPts val="0"/>
              </a:spcBef>
              <a:spcAft>
                <a:spcPts val="0"/>
              </a:spcAft>
              <a:buSzPts val="1400"/>
              <a:buChar char="●"/>
            </a:pPr>
            <a:r>
              <a:rPr lang="en-GB" dirty="0">
                <a:solidFill>
                  <a:schemeClr val="dk1"/>
                </a:solidFill>
              </a:rPr>
              <a:t>Compare the accuracy of the three models plotting </a:t>
            </a:r>
            <a:r>
              <a:rPr lang="en-GB" b="1" dirty="0">
                <a:solidFill>
                  <a:schemeClr val="dk1"/>
                </a:solidFill>
              </a:rPr>
              <a:t>ROC</a:t>
            </a:r>
            <a:r>
              <a:rPr lang="en-GB" dirty="0">
                <a:solidFill>
                  <a:schemeClr val="dk1"/>
                </a:solidFill>
              </a:rPr>
              <a:t> ( The highest </a:t>
            </a:r>
            <a:r>
              <a:rPr lang="en-GB" b="1" dirty="0">
                <a:solidFill>
                  <a:schemeClr val="dk1"/>
                </a:solidFill>
              </a:rPr>
              <a:t>AUC</a:t>
            </a:r>
            <a:r>
              <a:rPr lang="en-GB" dirty="0">
                <a:solidFill>
                  <a:schemeClr val="dk1"/>
                </a:solidFill>
              </a:rPr>
              <a:t> is the best )</a:t>
            </a:r>
            <a:endParaRPr dirty="0">
              <a:solidFill>
                <a:schemeClr val="dk1"/>
              </a:solidFill>
            </a:endParaRPr>
          </a:p>
          <a:p>
            <a:pPr marL="0" lvl="0" indent="0" algn="l" rtl="0">
              <a:lnSpc>
                <a:spcPct val="133333"/>
              </a:lnSpc>
              <a:spcBef>
                <a:spcPts val="0"/>
              </a:spcBef>
              <a:spcAft>
                <a:spcPts val="0"/>
              </a:spcAft>
              <a:buNone/>
            </a:pPr>
            <a:endParaRPr dirty="0">
              <a:solidFill>
                <a:schemeClr val="dk1"/>
              </a:solidFill>
            </a:endParaRPr>
          </a:p>
          <a:p>
            <a:pPr marL="0" lvl="0" indent="0" algn="l" rtl="0">
              <a:lnSpc>
                <a:spcPct val="133333"/>
              </a:lnSpc>
              <a:spcBef>
                <a:spcPts val="0"/>
              </a:spcBef>
              <a:spcAft>
                <a:spcPts val="0"/>
              </a:spcAft>
              <a:buNone/>
            </a:pPr>
            <a:r>
              <a:rPr lang="en-GB" b="1" i="1" dirty="0">
                <a:solidFill>
                  <a:schemeClr val="dk1"/>
                </a:solidFill>
              </a:rPr>
              <a:t>Due to the high percentage of certified (0.89), ROC comparison could be more reliable.</a:t>
            </a:r>
            <a:endParaRPr b="1" i="1" dirty="0">
              <a:solidFill>
                <a:schemeClr val="dk1"/>
              </a:solidFill>
            </a:endParaRPr>
          </a:p>
        </p:txBody>
      </p:sp>
      <p:sp>
        <p:nvSpPr>
          <p:cNvPr id="135" name="Google Shape;135;p2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 Modeling</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p:nvPr/>
        </p:nvSpPr>
        <p:spPr>
          <a:xfrm>
            <a:off x="629600" y="243650"/>
            <a:ext cx="7982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t>Remaining Problems and Summary</a:t>
            </a:r>
            <a:endParaRPr sz="1800" b="1"/>
          </a:p>
        </p:txBody>
      </p:sp>
      <p:sp>
        <p:nvSpPr>
          <p:cNvPr id="141" name="Google Shape;141;p26"/>
          <p:cNvSpPr txBox="1"/>
          <p:nvPr/>
        </p:nvSpPr>
        <p:spPr>
          <a:xfrm>
            <a:off x="1342350" y="862313"/>
            <a:ext cx="6901500" cy="1423436"/>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en-GB" dirty="0"/>
              <a:t>Obviously, I did not choose the best model here, because I got a problem on memory limit, I have tried almost all the methods I can find online. (attached screenshot)</a:t>
            </a:r>
            <a:endParaRPr dirty="0"/>
          </a:p>
          <a:p>
            <a:pPr marL="457200" lvl="0" indent="-317500" algn="l" rtl="0">
              <a:lnSpc>
                <a:spcPct val="115000"/>
              </a:lnSpc>
              <a:spcBef>
                <a:spcPts val="0"/>
              </a:spcBef>
              <a:spcAft>
                <a:spcPts val="0"/>
              </a:spcAft>
              <a:buSzPts val="1400"/>
              <a:buChar char="●"/>
            </a:pPr>
            <a:r>
              <a:rPr lang="en-GB" dirty="0"/>
              <a:t>But, I learned the cleaning step also </a:t>
            </a:r>
            <a:r>
              <a:rPr lang="en-GB"/>
              <a:t>includes deleting useless data, and be careful about the size, bigger is not better.</a:t>
            </a:r>
            <a:endParaRPr dirty="0"/>
          </a:p>
        </p:txBody>
      </p:sp>
      <p:pic>
        <p:nvPicPr>
          <p:cNvPr id="142" name="Google Shape;142;p26"/>
          <p:cNvPicPr preferRelativeResize="0"/>
          <p:nvPr/>
        </p:nvPicPr>
        <p:blipFill>
          <a:blip r:embed="rId3">
            <a:alphaModFix/>
          </a:blip>
          <a:stretch>
            <a:fillRect/>
          </a:stretch>
        </p:blipFill>
        <p:spPr>
          <a:xfrm>
            <a:off x="722334" y="2359330"/>
            <a:ext cx="2874312" cy="2694400"/>
          </a:xfrm>
          <a:prstGeom prst="rect">
            <a:avLst/>
          </a:prstGeom>
          <a:noFill/>
          <a:ln>
            <a:noFill/>
          </a:ln>
        </p:spPr>
      </p:pic>
      <p:pic>
        <p:nvPicPr>
          <p:cNvPr id="143" name="Google Shape;143;p26"/>
          <p:cNvPicPr preferRelativeResize="0"/>
          <p:nvPr/>
        </p:nvPicPr>
        <p:blipFill>
          <a:blip r:embed="rId4">
            <a:alphaModFix/>
          </a:blip>
          <a:stretch>
            <a:fillRect/>
          </a:stretch>
        </p:blipFill>
        <p:spPr>
          <a:xfrm>
            <a:off x="4152650" y="2359330"/>
            <a:ext cx="4091200" cy="269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p:nvPr/>
        </p:nvSpPr>
        <p:spPr>
          <a:xfrm>
            <a:off x="1204350" y="1197774"/>
            <a:ext cx="6735300" cy="1800900"/>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SzPts val="1500"/>
              <a:buChar char="●"/>
            </a:pPr>
            <a:r>
              <a:rPr lang="en-GB" sz="1500" dirty="0"/>
              <a:t>From the first plot, we can see the year distribution is not reasonable, I downloaded this dataset from Kaggle with very few notebooks….</a:t>
            </a:r>
            <a:endParaRPr sz="1500" dirty="0"/>
          </a:p>
          <a:p>
            <a:pPr marL="457200" lvl="0" indent="-323850" algn="l" rtl="0">
              <a:lnSpc>
                <a:spcPct val="150000"/>
              </a:lnSpc>
              <a:spcBef>
                <a:spcPts val="0"/>
              </a:spcBef>
              <a:spcAft>
                <a:spcPts val="0"/>
              </a:spcAft>
              <a:buSzPts val="1500"/>
              <a:buChar char="●"/>
            </a:pPr>
            <a:r>
              <a:rPr lang="en-GB" sz="1500" dirty="0"/>
              <a:t>It is very necessary to focus on the source and accuracy of our dataset, then do your analysis!</a:t>
            </a:r>
            <a:endParaRPr sz="1500" dirty="0"/>
          </a:p>
          <a:p>
            <a:pPr marL="457200" lvl="0" indent="-323850" algn="l" rtl="0">
              <a:lnSpc>
                <a:spcPct val="150000"/>
              </a:lnSpc>
              <a:spcBef>
                <a:spcPts val="0"/>
              </a:spcBef>
              <a:spcAft>
                <a:spcPts val="0"/>
              </a:spcAft>
              <a:buSzPts val="1500"/>
              <a:buChar char="●"/>
            </a:pPr>
            <a:r>
              <a:rPr lang="en-GB" sz="1500" dirty="0"/>
              <a:t>Overall, an enjoying trip!</a:t>
            </a:r>
            <a:endParaRPr sz="1500" dirty="0"/>
          </a:p>
        </p:txBody>
      </p:sp>
      <p:sp>
        <p:nvSpPr>
          <p:cNvPr id="149" name="Google Shape;149;p27"/>
          <p:cNvSpPr txBox="1"/>
          <p:nvPr/>
        </p:nvSpPr>
        <p:spPr>
          <a:xfrm>
            <a:off x="629600" y="243650"/>
            <a:ext cx="7982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t>Remaining Problems and Summary</a:t>
            </a:r>
            <a:endParaRPr sz="17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35475" y="41305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t>Background</a:t>
            </a:r>
            <a:endParaRPr b="1"/>
          </a:p>
        </p:txBody>
      </p:sp>
      <p:sp>
        <p:nvSpPr>
          <p:cNvPr id="61" name="Google Shape;61;p14"/>
          <p:cNvSpPr txBox="1">
            <a:spLocks noGrp="1"/>
          </p:cNvSpPr>
          <p:nvPr>
            <p:ph type="body" idx="1"/>
          </p:nvPr>
        </p:nvSpPr>
        <p:spPr>
          <a:xfrm>
            <a:off x="929400" y="133505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t>In 2016, Claire was a student living in China, she wanted to become an American immigrant through education.</a:t>
            </a: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GB" sz="1700" b="1" i="1">
                <a:solidFill>
                  <a:schemeClr val="dk1"/>
                </a:solidFill>
              </a:rPr>
              <a:t>How can we help her?</a:t>
            </a:r>
            <a:endParaRPr sz="1700" b="1" i="1">
              <a:solidFill>
                <a:schemeClr val="dk1"/>
              </a:solidFill>
            </a:endParaRPr>
          </a:p>
          <a:p>
            <a:pPr marL="0" lvl="0" indent="0" algn="l" rtl="0">
              <a:spcBef>
                <a:spcPts val="1200"/>
              </a:spcBef>
              <a:spcAft>
                <a:spcPts val="1200"/>
              </a:spcAft>
              <a:buNone/>
            </a:pPr>
            <a:endParaRPr/>
          </a:p>
        </p:txBody>
      </p:sp>
      <p:pic>
        <p:nvPicPr>
          <p:cNvPr id="62" name="Google Shape;62;p14"/>
          <p:cNvPicPr preferRelativeResize="0"/>
          <p:nvPr/>
        </p:nvPicPr>
        <p:blipFill>
          <a:blip r:embed="rId3">
            <a:alphaModFix/>
          </a:blip>
          <a:stretch>
            <a:fillRect/>
          </a:stretch>
        </p:blipFill>
        <p:spPr>
          <a:xfrm>
            <a:off x="4112025" y="698825"/>
            <a:ext cx="4808300" cy="360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Dataset Selection</a:t>
            </a:r>
            <a:endParaRPr b="1"/>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Dataset: 2011-2016 H1B VISA applications (1,048,576 rows, 42 columns)</a:t>
            </a:r>
            <a:endParaRPr/>
          </a:p>
          <a:p>
            <a:pPr marL="457200" lvl="0" indent="-323850" algn="l" rtl="0">
              <a:lnSpc>
                <a:spcPct val="150000"/>
              </a:lnSpc>
              <a:spcBef>
                <a:spcPts val="1200"/>
              </a:spcBef>
              <a:spcAft>
                <a:spcPts val="0"/>
              </a:spcAft>
              <a:buSzPts val="1500"/>
              <a:buFont typeface="Lato"/>
              <a:buChar char="●"/>
            </a:pPr>
            <a:r>
              <a:rPr lang="en-GB" sz="1500">
                <a:latin typeface="Lato"/>
                <a:ea typeface="Lato"/>
                <a:cs typeface="Lato"/>
                <a:sym typeface="Lato"/>
              </a:rPr>
              <a:t>The H1B visa allows U.S. companies to employ foreign talent, but its application process, controlled by the U.S. Department of Labour, is both lengthy and expensive. Employers must sponsor these visas, while employees face uncertainty as sponsorships can be withdrawn at any time. </a:t>
            </a:r>
            <a:endParaRPr sz="1500">
              <a:latin typeface="Lato"/>
              <a:ea typeface="Lato"/>
              <a:cs typeface="Lato"/>
              <a:sym typeface="Lato"/>
            </a:endParaRPr>
          </a:p>
          <a:p>
            <a:pPr marL="457200" lvl="0" indent="-323850" algn="l" rtl="0">
              <a:lnSpc>
                <a:spcPct val="150000"/>
              </a:lnSpc>
              <a:spcBef>
                <a:spcPts val="0"/>
              </a:spcBef>
              <a:spcAft>
                <a:spcPts val="0"/>
              </a:spcAft>
              <a:buSzPts val="1500"/>
              <a:buFont typeface="Lato"/>
              <a:buChar char="●"/>
            </a:pPr>
            <a:r>
              <a:rPr lang="en-GB" sz="1500">
                <a:latin typeface="Lato"/>
                <a:ea typeface="Lato"/>
                <a:cs typeface="Lato"/>
                <a:sym typeface="Lato"/>
              </a:rPr>
              <a:t>Our H1B application data, including both approved and denied cases, will be used for predictive analysis, aiming to provide insights on the likelihood of certification. In addition, we intend to explore related socio-economic issues.</a:t>
            </a:r>
            <a:endParaRPr sz="1500">
              <a:latin typeface="Lato"/>
              <a:ea typeface="Lato"/>
              <a:cs typeface="Lato"/>
              <a:sym typeface="Lato"/>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 Preparation</a:t>
            </a:r>
            <a:endParaRPr b="1"/>
          </a:p>
        </p:txBody>
      </p:sp>
      <p:sp>
        <p:nvSpPr>
          <p:cNvPr id="74" name="Google Shape;74;p16"/>
          <p:cNvSpPr txBox="1">
            <a:spLocks noGrp="1"/>
          </p:cNvSpPr>
          <p:nvPr>
            <p:ph type="body" idx="1"/>
          </p:nvPr>
        </p:nvSpPr>
        <p:spPr>
          <a:xfrm>
            <a:off x="729450" y="1204500"/>
            <a:ext cx="7688700" cy="3581100"/>
          </a:xfrm>
          <a:prstGeom prst="rect">
            <a:avLst/>
          </a:prstGeom>
        </p:spPr>
        <p:txBody>
          <a:bodyPr spcFirstLastPara="1" wrap="square" lIns="91425" tIns="91425" rIns="91425" bIns="91425" anchor="t" anchorCtr="0">
            <a:normAutofit fontScale="77500" lnSpcReduction="20000"/>
          </a:bodyPr>
          <a:lstStyle/>
          <a:p>
            <a:pPr marL="457200" lvl="0" indent="-311376" algn="l" rtl="0">
              <a:lnSpc>
                <a:spcPct val="200000"/>
              </a:lnSpc>
              <a:spcBef>
                <a:spcPts val="0"/>
              </a:spcBef>
              <a:spcAft>
                <a:spcPts val="0"/>
              </a:spcAft>
              <a:buSzPct val="100000"/>
              <a:buChar char="➔"/>
            </a:pPr>
            <a:r>
              <a:rPr lang="en-GB" sz="2085" b="1" dirty="0"/>
              <a:t>Select </a:t>
            </a:r>
            <a:r>
              <a:rPr lang="en-GB" sz="2085" b="1" dirty="0" err="1"/>
              <a:t>Varibles：</a:t>
            </a:r>
            <a:r>
              <a:rPr lang="en-GB" sz="2085" b="1" dirty="0" err="1">
                <a:solidFill>
                  <a:srgbClr val="1C4587"/>
                </a:solidFill>
              </a:rPr>
              <a:t>ONLY</a:t>
            </a:r>
            <a:r>
              <a:rPr lang="en-GB" sz="2085" b="1" dirty="0">
                <a:solidFill>
                  <a:srgbClr val="1C4587"/>
                </a:solidFill>
              </a:rPr>
              <a:t> KEEP</a:t>
            </a:r>
            <a:endParaRPr sz="2085" b="1" dirty="0">
              <a:solidFill>
                <a:srgbClr val="1C4587"/>
              </a:solidFill>
            </a:endParaRPr>
          </a:p>
          <a:p>
            <a:pPr marL="457200" lvl="0" indent="-305707" algn="l" rtl="0">
              <a:lnSpc>
                <a:spcPct val="200000"/>
              </a:lnSpc>
              <a:spcBef>
                <a:spcPts val="0"/>
              </a:spcBef>
              <a:spcAft>
                <a:spcPts val="0"/>
              </a:spcAft>
              <a:buSzPct val="100000"/>
              <a:buAutoNum type="arabicPeriod"/>
            </a:pPr>
            <a:r>
              <a:rPr lang="en-GB" sz="1942" dirty="0"/>
              <a:t>Potentially related to our objectives</a:t>
            </a:r>
            <a:endParaRPr sz="1942" dirty="0"/>
          </a:p>
          <a:p>
            <a:pPr marL="457200" lvl="0" indent="-305707" algn="l" rtl="0">
              <a:lnSpc>
                <a:spcPct val="150000"/>
              </a:lnSpc>
              <a:spcBef>
                <a:spcPts val="0"/>
              </a:spcBef>
              <a:spcAft>
                <a:spcPts val="0"/>
              </a:spcAft>
              <a:buSzPct val="100000"/>
              <a:buAutoNum type="arabicPeriod"/>
            </a:pPr>
            <a:r>
              <a:rPr lang="en-GB" sz="1942" dirty="0"/>
              <a:t>Not similar variables: like JOB_TITILE and SOC_NAME, same thing but different call. --Unique</a:t>
            </a:r>
            <a:endParaRPr sz="1942" dirty="0"/>
          </a:p>
          <a:p>
            <a:pPr marL="457200" lvl="0" indent="-305707" algn="l" rtl="0">
              <a:lnSpc>
                <a:spcPct val="150000"/>
              </a:lnSpc>
              <a:spcBef>
                <a:spcPts val="0"/>
              </a:spcBef>
              <a:spcAft>
                <a:spcPts val="0"/>
              </a:spcAft>
              <a:buSzPct val="100000"/>
              <a:buAutoNum type="arabicPeriod"/>
            </a:pPr>
            <a:r>
              <a:rPr lang="en-GB" sz="1942" dirty="0"/>
              <a:t>Not overlapped variables: like Wage Range and Wage, avoid Multicollinearity</a:t>
            </a:r>
            <a:endParaRPr dirty="0"/>
          </a:p>
          <a:p>
            <a:pPr marL="457200" lvl="0" indent="-311376" algn="l" rtl="0">
              <a:lnSpc>
                <a:spcPct val="200000"/>
              </a:lnSpc>
              <a:spcBef>
                <a:spcPts val="1200"/>
              </a:spcBef>
              <a:spcAft>
                <a:spcPts val="0"/>
              </a:spcAft>
              <a:buSzPct val="100000"/>
              <a:buChar char="➔"/>
            </a:pPr>
            <a:r>
              <a:rPr lang="en-GB" sz="2085" b="1" dirty="0"/>
              <a:t>Columns of ‘h1b’ : Year, Status, Employer Name, Job Name</a:t>
            </a:r>
            <a:endParaRPr sz="2085" b="1" dirty="0"/>
          </a:p>
          <a:p>
            <a:pPr marL="457200" lvl="0" indent="-311376" algn="l" rtl="0">
              <a:lnSpc>
                <a:spcPct val="200000"/>
              </a:lnSpc>
              <a:spcBef>
                <a:spcPts val="0"/>
              </a:spcBef>
              <a:spcAft>
                <a:spcPts val="0"/>
              </a:spcAft>
              <a:buSzPct val="100000"/>
              <a:buChar char="➔"/>
            </a:pPr>
            <a:r>
              <a:rPr lang="en-GB" sz="2085" b="1" dirty="0"/>
              <a:t>Modify Column Names</a:t>
            </a:r>
            <a:endParaRPr sz="2085" b="1" dirty="0"/>
          </a:p>
          <a:p>
            <a:pPr marL="457200" lvl="0" indent="-311376" algn="l" rtl="0">
              <a:lnSpc>
                <a:spcPct val="200000"/>
              </a:lnSpc>
              <a:spcBef>
                <a:spcPts val="0"/>
              </a:spcBef>
              <a:spcAft>
                <a:spcPts val="0"/>
              </a:spcAft>
              <a:buSzPct val="100000"/>
              <a:buChar char="➔"/>
            </a:pPr>
            <a:r>
              <a:rPr lang="en-GB" sz="2085" b="1" dirty="0"/>
              <a:t>Clean Missing Values</a:t>
            </a:r>
            <a:endParaRPr sz="2085" b="1"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Visualization</a:t>
            </a:r>
            <a:endParaRPr/>
          </a:p>
        </p:txBody>
      </p:sp>
      <p:pic>
        <p:nvPicPr>
          <p:cNvPr id="80" name="Google Shape;80;p17"/>
          <p:cNvPicPr preferRelativeResize="0"/>
          <p:nvPr/>
        </p:nvPicPr>
        <p:blipFill>
          <a:blip r:embed="rId3">
            <a:alphaModFix/>
          </a:blip>
          <a:stretch>
            <a:fillRect/>
          </a:stretch>
        </p:blipFill>
        <p:spPr>
          <a:xfrm>
            <a:off x="3811925" y="1586950"/>
            <a:ext cx="4925975" cy="3157850"/>
          </a:xfrm>
          <a:prstGeom prst="rect">
            <a:avLst/>
          </a:prstGeom>
          <a:noFill/>
          <a:ln>
            <a:noFill/>
          </a:ln>
        </p:spPr>
      </p:pic>
      <p:sp>
        <p:nvSpPr>
          <p:cNvPr id="81" name="Google Shape;81;p17"/>
          <p:cNvSpPr txBox="1"/>
          <p:nvPr/>
        </p:nvSpPr>
        <p:spPr>
          <a:xfrm>
            <a:off x="789100" y="2364000"/>
            <a:ext cx="2262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latin typeface="Lato"/>
                <a:ea typeface="Lato"/>
                <a:cs typeface="Lato"/>
                <a:sym typeface="Lato"/>
              </a:rPr>
              <a:t>Overall trend?</a:t>
            </a:r>
            <a:endParaRPr sz="1600" b="1">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656350" y="256825"/>
            <a:ext cx="4437827" cy="4838699"/>
          </a:xfrm>
          <a:prstGeom prst="rect">
            <a:avLst/>
          </a:prstGeom>
          <a:noFill/>
          <a:ln>
            <a:noFill/>
          </a:ln>
        </p:spPr>
      </p:pic>
      <p:sp>
        <p:nvSpPr>
          <p:cNvPr id="87" name="Google Shape;87;p18"/>
          <p:cNvSpPr txBox="1"/>
          <p:nvPr/>
        </p:nvSpPr>
        <p:spPr>
          <a:xfrm>
            <a:off x="5372675" y="1547975"/>
            <a:ext cx="33651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rgbClr val="0B5394"/>
                </a:solidFill>
                <a:highlight>
                  <a:srgbClr val="F9FBFD"/>
                </a:highlight>
                <a:latin typeface="Lato"/>
                <a:ea typeface="Lato"/>
                <a:cs typeface="Lato"/>
                <a:sym typeface="Lato"/>
              </a:rPr>
              <a:t>When I apply, can I get certified?</a:t>
            </a:r>
            <a:endParaRPr sz="1600" b="1">
              <a:solidFill>
                <a:srgbClr val="0B5394"/>
              </a:solidFill>
              <a:highlight>
                <a:srgbClr val="F9FBFD"/>
              </a:highlight>
              <a:latin typeface="Lato"/>
              <a:ea typeface="Lato"/>
              <a:cs typeface="Lato"/>
              <a:sym typeface="Lato"/>
            </a:endParaRPr>
          </a:p>
          <a:p>
            <a:pPr marL="0" lvl="0" indent="0" algn="l" rtl="0">
              <a:spcBef>
                <a:spcPts val="0"/>
              </a:spcBef>
              <a:spcAft>
                <a:spcPts val="0"/>
              </a:spcAft>
              <a:buNone/>
            </a:pPr>
            <a:endParaRPr sz="1600" b="1">
              <a:highlight>
                <a:srgbClr val="9FC5E8"/>
              </a:highlight>
              <a:latin typeface="Lato"/>
              <a:ea typeface="Lato"/>
              <a:cs typeface="Lato"/>
              <a:sym typeface="Lato"/>
            </a:endParaRPr>
          </a:p>
          <a:p>
            <a:pPr marL="0" lvl="0" indent="0" algn="l" rtl="0">
              <a:spcBef>
                <a:spcPts val="0"/>
              </a:spcBef>
              <a:spcAft>
                <a:spcPts val="0"/>
              </a:spcAft>
              <a:buNone/>
            </a:pPr>
            <a:endParaRPr sz="1600" b="1">
              <a:highlight>
                <a:srgbClr val="9FC5E8"/>
              </a:highlight>
              <a:latin typeface="Lato"/>
              <a:ea typeface="Lato"/>
              <a:cs typeface="Lato"/>
              <a:sym typeface="Lato"/>
            </a:endParaRPr>
          </a:p>
          <a:p>
            <a:pPr marL="0" lvl="0" indent="0" algn="l" rtl="0">
              <a:spcBef>
                <a:spcPts val="0"/>
              </a:spcBef>
              <a:spcAft>
                <a:spcPts val="0"/>
              </a:spcAft>
              <a:buNone/>
            </a:pPr>
            <a:r>
              <a:rPr lang="en-GB" sz="1600" b="1">
                <a:highlight>
                  <a:srgbClr val="9FC5E8"/>
                </a:highlight>
                <a:latin typeface="Lato"/>
                <a:ea typeface="Lato"/>
                <a:cs typeface="Lato"/>
                <a:sym typeface="Lato"/>
              </a:rPr>
              <a:t>Certified cases</a:t>
            </a:r>
            <a:r>
              <a:rPr lang="en-GB" sz="1600" b="1">
                <a:latin typeface="Lato"/>
                <a:ea typeface="Lato"/>
                <a:cs typeface="Lato"/>
                <a:sym typeface="Lato"/>
              </a:rPr>
              <a:t> is the majority!</a:t>
            </a:r>
            <a:endParaRPr sz="1600" b="1">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152400" y="152400"/>
            <a:ext cx="4343372" cy="4991099"/>
          </a:xfrm>
          <a:prstGeom prst="rect">
            <a:avLst/>
          </a:prstGeom>
          <a:noFill/>
          <a:ln>
            <a:noFill/>
          </a:ln>
        </p:spPr>
      </p:pic>
      <p:sp>
        <p:nvSpPr>
          <p:cNvPr id="93" name="Google Shape;93;p19"/>
          <p:cNvSpPr txBox="1"/>
          <p:nvPr/>
        </p:nvSpPr>
        <p:spPr>
          <a:xfrm>
            <a:off x="5175425" y="1527300"/>
            <a:ext cx="3984000" cy="2520000"/>
          </a:xfrm>
          <a:prstGeom prst="rect">
            <a:avLst/>
          </a:prstGeom>
          <a:noFill/>
          <a:ln>
            <a:noFill/>
          </a:ln>
        </p:spPr>
        <p:txBody>
          <a:bodyPr spcFirstLastPara="1" wrap="square" lIns="91425" tIns="270000" rIns="91425" bIns="91425" anchor="t" anchorCtr="0">
            <a:spAutoFit/>
          </a:bodyPr>
          <a:lstStyle/>
          <a:p>
            <a:pPr marL="0" lvl="0" indent="0" algn="l" rtl="0">
              <a:spcBef>
                <a:spcPts val="0"/>
              </a:spcBef>
              <a:spcAft>
                <a:spcPts val="0"/>
              </a:spcAft>
              <a:buNone/>
            </a:pPr>
            <a:r>
              <a:rPr lang="en-GB" b="1">
                <a:solidFill>
                  <a:srgbClr val="1C4587"/>
                </a:solidFill>
                <a:latin typeface="Lato"/>
                <a:ea typeface="Lato"/>
                <a:cs typeface="Lato"/>
                <a:sym typeface="Lato"/>
              </a:rPr>
              <a:t>Case Status of H1B VISA Applications in Percentage over the Six Years</a:t>
            </a:r>
            <a:endParaRPr b="1">
              <a:solidFill>
                <a:srgbClr val="1C4587"/>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highlight>
                  <a:srgbClr val="CFE2F3"/>
                </a:highlight>
                <a:latin typeface="Lato"/>
                <a:ea typeface="Lato"/>
                <a:cs typeface="Lato"/>
                <a:sym typeface="Lato"/>
              </a:rPr>
              <a:t>Certified percentage </a:t>
            </a:r>
            <a:r>
              <a:rPr lang="en-GB">
                <a:latin typeface="Lato"/>
                <a:ea typeface="Lato"/>
                <a:cs typeface="Lato"/>
                <a:sym typeface="Lato"/>
              </a:rPr>
              <a:t>rapidly grow 2013-2014 and had a great increasing trend.</a:t>
            </a:r>
            <a:endParaRPr>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highlight>
                  <a:srgbClr val="D9EAD3"/>
                </a:highlight>
                <a:latin typeface="Lato"/>
                <a:ea typeface="Lato"/>
                <a:cs typeface="Lato"/>
                <a:sym typeface="Lato"/>
              </a:rPr>
              <a:t>The denied rate</a:t>
            </a:r>
            <a:r>
              <a:rPr lang="en-GB">
                <a:latin typeface="Lato"/>
                <a:ea typeface="Lato"/>
                <a:cs typeface="Lato"/>
                <a:sym typeface="Lato"/>
              </a:rPr>
              <a:t> was stable.</a:t>
            </a:r>
            <a:endParaRPr>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A great signal!</a:t>
            </a:r>
            <a:endParaRPr>
              <a:latin typeface="Lato"/>
              <a:ea typeface="Lato"/>
              <a:cs typeface="Lato"/>
              <a:sym typeface="Lato"/>
            </a:endParaRPr>
          </a:p>
        </p:txBody>
      </p:sp>
      <p:sp>
        <p:nvSpPr>
          <p:cNvPr id="94" name="Google Shape;94;p19"/>
          <p:cNvSpPr txBox="1"/>
          <p:nvPr/>
        </p:nvSpPr>
        <p:spPr>
          <a:xfrm>
            <a:off x="5175425" y="874950"/>
            <a:ext cx="342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Lato"/>
                <a:ea typeface="Lato"/>
                <a:cs typeface="Lato"/>
                <a:sym typeface="Lato"/>
              </a:rPr>
              <a:t>“Groupby” get more details….</a:t>
            </a:r>
            <a:endParaRPr b="1">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p:nvPr/>
        </p:nvSpPr>
        <p:spPr>
          <a:xfrm>
            <a:off x="4641625" y="394550"/>
            <a:ext cx="3655200" cy="400200"/>
          </a:xfrm>
          <a:prstGeom prst="rect">
            <a:avLst/>
          </a:prstGeom>
          <a:noFill/>
          <a:ln>
            <a:noFill/>
          </a:ln>
        </p:spPr>
        <p:txBody>
          <a:bodyPr spcFirstLastPara="1" wrap="square" lIns="91425" tIns="91425" rIns="91425" bIns="91425" anchor="t" anchorCtr="0">
            <a:spAutoFit/>
          </a:bodyPr>
          <a:lstStyle/>
          <a:p>
            <a:pPr marL="0" lvl="0" indent="0" algn="l" rtl="0">
              <a:lnSpc>
                <a:spcPct val="133333"/>
              </a:lnSpc>
              <a:spcBef>
                <a:spcPts val="0"/>
              </a:spcBef>
              <a:spcAft>
                <a:spcPts val="0"/>
              </a:spcAft>
              <a:buNone/>
            </a:pPr>
            <a:r>
              <a:rPr lang="en-GB" b="1">
                <a:solidFill>
                  <a:schemeClr val="dk2"/>
                </a:solidFill>
                <a:highlight>
                  <a:srgbClr val="FFFFFF"/>
                </a:highlight>
                <a:latin typeface="Lato"/>
                <a:ea typeface="Lato"/>
                <a:cs typeface="Lato"/>
                <a:sym typeface="Lato"/>
              </a:rPr>
              <a:t>Groupe by JOB_NAME in descending order</a:t>
            </a:r>
            <a:endParaRPr b="1">
              <a:solidFill>
                <a:schemeClr val="dk2"/>
              </a:solidFill>
              <a:highlight>
                <a:srgbClr val="FFFFFF"/>
              </a:highlight>
              <a:latin typeface="Lato"/>
              <a:ea typeface="Lato"/>
              <a:cs typeface="Lato"/>
              <a:sym typeface="Lato"/>
            </a:endParaRPr>
          </a:p>
        </p:txBody>
      </p:sp>
      <p:sp>
        <p:nvSpPr>
          <p:cNvPr id="100" name="Google Shape;100;p20"/>
          <p:cNvSpPr txBox="1"/>
          <p:nvPr/>
        </p:nvSpPr>
        <p:spPr>
          <a:xfrm>
            <a:off x="4641625" y="1037325"/>
            <a:ext cx="4717500" cy="3618300"/>
          </a:xfrm>
          <a:prstGeom prst="rect">
            <a:avLst/>
          </a:prstGeom>
          <a:noFill/>
          <a:ln>
            <a:noFill/>
          </a:ln>
        </p:spPr>
        <p:txBody>
          <a:bodyPr spcFirstLastPara="1" wrap="square" lIns="91425" tIns="306000" rIns="91425" bIns="91425" anchor="t" anchorCtr="0">
            <a:spAutoFit/>
          </a:bodyPr>
          <a:lstStyle/>
          <a:p>
            <a:pPr marL="0" lvl="0" indent="0" algn="l" rtl="0">
              <a:lnSpc>
                <a:spcPct val="150000"/>
              </a:lnSpc>
              <a:spcBef>
                <a:spcPts val="0"/>
              </a:spcBef>
              <a:spcAft>
                <a:spcPts val="0"/>
              </a:spcAft>
              <a:buNone/>
            </a:pPr>
            <a:r>
              <a:rPr lang="en-GB" sz="1600" b="1">
                <a:solidFill>
                  <a:srgbClr val="1C4587"/>
                </a:solidFill>
                <a:latin typeface="Lato"/>
                <a:ea typeface="Lato"/>
                <a:cs typeface="Lato"/>
                <a:sym typeface="Lato"/>
              </a:rPr>
              <a:t>Top 20 JOB?</a:t>
            </a:r>
            <a:endParaRPr sz="1600" b="1">
              <a:solidFill>
                <a:srgbClr val="1C4587"/>
              </a:solidFill>
              <a:latin typeface="Lato"/>
              <a:ea typeface="Lato"/>
              <a:cs typeface="Lato"/>
              <a:sym typeface="Lato"/>
            </a:endParaRPr>
          </a:p>
          <a:p>
            <a:pPr marL="0" lvl="0" indent="0" algn="l" rtl="0">
              <a:lnSpc>
                <a:spcPct val="150000"/>
              </a:lnSpc>
              <a:spcBef>
                <a:spcPts val="0"/>
              </a:spcBef>
              <a:spcAft>
                <a:spcPts val="0"/>
              </a:spcAft>
              <a:buNone/>
            </a:pPr>
            <a:endParaRPr>
              <a:latin typeface="Lato"/>
              <a:ea typeface="Lato"/>
              <a:cs typeface="Lato"/>
              <a:sym typeface="Lato"/>
            </a:endParaRPr>
          </a:p>
          <a:p>
            <a:pPr marL="0" lvl="0" indent="0" algn="l" rtl="0">
              <a:lnSpc>
                <a:spcPct val="150000"/>
              </a:lnSpc>
              <a:spcBef>
                <a:spcPts val="0"/>
              </a:spcBef>
              <a:spcAft>
                <a:spcPts val="0"/>
              </a:spcAft>
              <a:buNone/>
            </a:pPr>
            <a:r>
              <a:rPr lang="en-GB" sz="1000">
                <a:solidFill>
                  <a:schemeClr val="dk2"/>
                </a:solidFill>
                <a:highlight>
                  <a:srgbClr val="FFFFFF"/>
                </a:highlight>
                <a:latin typeface="Lato"/>
                <a:ea typeface="Lato"/>
                <a:cs typeface="Lato"/>
                <a:sym typeface="Lato"/>
              </a:rPr>
              <a:t># 1 </a:t>
            </a:r>
            <a:r>
              <a:rPr lang="en-GB" sz="1000">
                <a:solidFill>
                  <a:srgbClr val="0000FF"/>
                </a:solidFill>
                <a:highlight>
                  <a:srgbClr val="FFFFFF"/>
                </a:highlight>
                <a:latin typeface="Lato"/>
                <a:ea typeface="Lato"/>
                <a:cs typeface="Lato"/>
                <a:sym typeface="Lato"/>
              </a:rPr>
              <a:t>SOFTWARE</a:t>
            </a:r>
            <a:r>
              <a:rPr lang="en-GB" sz="1000">
                <a:solidFill>
                  <a:schemeClr val="dk2"/>
                </a:solidFill>
                <a:highlight>
                  <a:srgbClr val="FFFFFF"/>
                </a:highlight>
                <a:latin typeface="Lato"/>
                <a:ea typeface="Lato"/>
                <a:cs typeface="Lato"/>
                <a:sym typeface="Lato"/>
              </a:rPr>
              <a:t> DEVELOPERS, APPLICATIONS                  221777</a:t>
            </a:r>
            <a:endParaRPr sz="1000">
              <a:solidFill>
                <a:schemeClr val="dk2"/>
              </a:solidFill>
              <a:highlight>
                <a:srgbClr val="FFFFFF"/>
              </a:highlight>
              <a:latin typeface="Lato"/>
              <a:ea typeface="Lato"/>
              <a:cs typeface="Lato"/>
              <a:sym typeface="Lato"/>
            </a:endParaRPr>
          </a:p>
          <a:p>
            <a:pPr marL="0" lvl="0" indent="0" algn="l" rtl="0">
              <a:lnSpc>
                <a:spcPct val="150000"/>
              </a:lnSpc>
              <a:spcBef>
                <a:spcPts val="0"/>
              </a:spcBef>
              <a:spcAft>
                <a:spcPts val="0"/>
              </a:spcAft>
              <a:buNone/>
            </a:pPr>
            <a:r>
              <a:rPr lang="en-GB" sz="1000">
                <a:solidFill>
                  <a:schemeClr val="dk2"/>
                </a:solidFill>
                <a:highlight>
                  <a:srgbClr val="FFFFFF"/>
                </a:highlight>
                <a:latin typeface="Lato"/>
                <a:ea typeface="Lato"/>
                <a:cs typeface="Lato"/>
                <a:sym typeface="Lato"/>
              </a:rPr>
              <a:t># 2</a:t>
            </a:r>
            <a:r>
              <a:rPr lang="en-GB" sz="1000">
                <a:solidFill>
                  <a:srgbClr val="0000FF"/>
                </a:solidFill>
                <a:highlight>
                  <a:srgbClr val="FFFFFF"/>
                </a:highlight>
                <a:latin typeface="Lato"/>
                <a:ea typeface="Lato"/>
                <a:cs typeface="Lato"/>
                <a:sym typeface="Lato"/>
              </a:rPr>
              <a:t> COMPUTER</a:t>
            </a:r>
            <a:r>
              <a:rPr lang="en-GB" sz="1000">
                <a:solidFill>
                  <a:schemeClr val="dk2"/>
                </a:solidFill>
                <a:highlight>
                  <a:srgbClr val="FFFFFF"/>
                </a:highlight>
                <a:latin typeface="Lato"/>
                <a:ea typeface="Lato"/>
                <a:cs typeface="Lato"/>
                <a:sym typeface="Lato"/>
              </a:rPr>
              <a:t> SYSTEMS ANALYSTS                          215348</a:t>
            </a:r>
            <a:endParaRPr sz="1000">
              <a:solidFill>
                <a:schemeClr val="dk2"/>
              </a:solidFill>
              <a:highlight>
                <a:srgbClr val="FFFFFF"/>
              </a:highlight>
              <a:latin typeface="Lato"/>
              <a:ea typeface="Lato"/>
              <a:cs typeface="Lato"/>
              <a:sym typeface="Lato"/>
            </a:endParaRPr>
          </a:p>
          <a:p>
            <a:pPr marL="0" lvl="0" indent="0" algn="l" rtl="0">
              <a:lnSpc>
                <a:spcPct val="150000"/>
              </a:lnSpc>
              <a:spcBef>
                <a:spcPts val="0"/>
              </a:spcBef>
              <a:spcAft>
                <a:spcPts val="0"/>
              </a:spcAft>
              <a:buNone/>
            </a:pPr>
            <a:r>
              <a:rPr lang="en-GB" sz="1000">
                <a:solidFill>
                  <a:schemeClr val="dk2"/>
                </a:solidFill>
                <a:highlight>
                  <a:srgbClr val="FFFFFF"/>
                </a:highlight>
                <a:latin typeface="Lato"/>
                <a:ea typeface="Lato"/>
                <a:cs typeface="Lato"/>
                <a:sym typeface="Lato"/>
              </a:rPr>
              <a:t># 3 </a:t>
            </a:r>
            <a:r>
              <a:rPr lang="en-GB" sz="1000">
                <a:solidFill>
                  <a:srgbClr val="0000FF"/>
                </a:solidFill>
                <a:highlight>
                  <a:srgbClr val="FFFFFF"/>
                </a:highlight>
                <a:latin typeface="Lato"/>
                <a:ea typeface="Lato"/>
                <a:cs typeface="Lato"/>
                <a:sym typeface="Lato"/>
              </a:rPr>
              <a:t>COMPUTE</a:t>
            </a:r>
            <a:r>
              <a:rPr lang="en-GB" sz="1000">
                <a:solidFill>
                  <a:schemeClr val="dk2"/>
                </a:solidFill>
                <a:highlight>
                  <a:srgbClr val="FFFFFF"/>
                </a:highlight>
                <a:latin typeface="Lato"/>
                <a:ea typeface="Lato"/>
                <a:cs typeface="Lato"/>
                <a:sym typeface="Lato"/>
              </a:rPr>
              <a:t>R PROGRAMMERS                               171963</a:t>
            </a:r>
            <a:endParaRPr sz="1000">
              <a:solidFill>
                <a:schemeClr val="dk2"/>
              </a:solidFill>
              <a:highlight>
                <a:srgbClr val="FFFFFF"/>
              </a:highlight>
              <a:latin typeface="Lato"/>
              <a:ea typeface="Lato"/>
              <a:cs typeface="Lato"/>
              <a:sym typeface="Lato"/>
            </a:endParaRPr>
          </a:p>
          <a:p>
            <a:pPr marL="0" lvl="0" indent="0" algn="l" rtl="0">
              <a:lnSpc>
                <a:spcPct val="150000"/>
              </a:lnSpc>
              <a:spcBef>
                <a:spcPts val="0"/>
              </a:spcBef>
              <a:spcAft>
                <a:spcPts val="0"/>
              </a:spcAft>
              <a:buNone/>
            </a:pPr>
            <a:r>
              <a:rPr lang="en-GB" sz="1000">
                <a:solidFill>
                  <a:schemeClr val="dk2"/>
                </a:solidFill>
                <a:highlight>
                  <a:srgbClr val="FFFFFF"/>
                </a:highlight>
                <a:latin typeface="Lato"/>
                <a:ea typeface="Lato"/>
                <a:cs typeface="Lato"/>
                <a:sym typeface="Lato"/>
              </a:rPr>
              <a:t># 4</a:t>
            </a:r>
            <a:r>
              <a:rPr lang="en-GB" sz="1000">
                <a:solidFill>
                  <a:srgbClr val="0000FF"/>
                </a:solidFill>
                <a:highlight>
                  <a:srgbClr val="FFFFFF"/>
                </a:highlight>
                <a:latin typeface="Lato"/>
                <a:ea typeface="Lato"/>
                <a:cs typeface="Lato"/>
                <a:sym typeface="Lato"/>
              </a:rPr>
              <a:t> COMPUTE</a:t>
            </a:r>
            <a:r>
              <a:rPr lang="en-GB" sz="1000">
                <a:solidFill>
                  <a:schemeClr val="dk2"/>
                </a:solidFill>
                <a:highlight>
                  <a:srgbClr val="FFFFFF"/>
                </a:highlight>
                <a:latin typeface="Lato"/>
                <a:ea typeface="Lato"/>
                <a:cs typeface="Lato"/>
                <a:sym typeface="Lato"/>
              </a:rPr>
              <a:t>R OCCUPATIONS, ALL OTHER                     54675</a:t>
            </a:r>
            <a:endParaRPr sz="1000">
              <a:solidFill>
                <a:schemeClr val="dk2"/>
              </a:solidFill>
              <a:highlight>
                <a:srgbClr val="FFFFFF"/>
              </a:highlight>
              <a:latin typeface="Lato"/>
              <a:ea typeface="Lato"/>
              <a:cs typeface="Lato"/>
              <a:sym typeface="Lato"/>
            </a:endParaRPr>
          </a:p>
          <a:p>
            <a:pPr marL="0" lvl="0" indent="0" algn="l" rtl="0">
              <a:lnSpc>
                <a:spcPct val="150000"/>
              </a:lnSpc>
              <a:spcBef>
                <a:spcPts val="0"/>
              </a:spcBef>
              <a:spcAft>
                <a:spcPts val="0"/>
              </a:spcAft>
              <a:buNone/>
            </a:pPr>
            <a:r>
              <a:rPr lang="en-GB" sz="1000">
                <a:solidFill>
                  <a:schemeClr val="dk2"/>
                </a:solidFill>
                <a:highlight>
                  <a:srgbClr val="FFFFFF"/>
                </a:highlight>
                <a:latin typeface="Lato"/>
                <a:ea typeface="Lato"/>
                <a:cs typeface="Lato"/>
                <a:sym typeface="Lato"/>
              </a:rPr>
              <a:t># 5 </a:t>
            </a:r>
            <a:r>
              <a:rPr lang="en-GB" sz="1000">
                <a:solidFill>
                  <a:srgbClr val="0000FF"/>
                </a:solidFill>
                <a:highlight>
                  <a:srgbClr val="FFFFFF"/>
                </a:highlight>
                <a:latin typeface="Lato"/>
                <a:ea typeface="Lato"/>
                <a:cs typeface="Lato"/>
                <a:sym typeface="Lato"/>
              </a:rPr>
              <a:t>SOFTWARE</a:t>
            </a:r>
            <a:r>
              <a:rPr lang="en-GB" sz="1000">
                <a:solidFill>
                  <a:schemeClr val="dk2"/>
                </a:solidFill>
                <a:highlight>
                  <a:srgbClr val="FFFFFF"/>
                </a:highlight>
                <a:latin typeface="Lato"/>
                <a:ea typeface="Lato"/>
                <a:cs typeface="Lato"/>
                <a:sym typeface="Lato"/>
              </a:rPr>
              <a:t> DEVELOPERS, SYSTEMS SOFTWARE               39355</a:t>
            </a:r>
            <a:endParaRPr sz="1000">
              <a:solidFill>
                <a:schemeClr val="dk2"/>
              </a:solidFill>
              <a:highlight>
                <a:srgbClr val="FFFFFF"/>
              </a:highlight>
              <a:latin typeface="Lato"/>
              <a:ea typeface="Lato"/>
              <a:cs typeface="Lato"/>
              <a:sym typeface="Lato"/>
            </a:endParaRPr>
          </a:p>
          <a:p>
            <a:pPr marL="0" lvl="0" indent="0" algn="l" rtl="0">
              <a:lnSpc>
                <a:spcPct val="150000"/>
              </a:lnSpc>
              <a:spcBef>
                <a:spcPts val="0"/>
              </a:spcBef>
              <a:spcAft>
                <a:spcPts val="0"/>
              </a:spcAft>
              <a:buNone/>
            </a:pPr>
            <a:r>
              <a:rPr lang="en-GB" sz="1000">
                <a:solidFill>
                  <a:schemeClr val="dk2"/>
                </a:solidFill>
                <a:highlight>
                  <a:srgbClr val="FFFFFF"/>
                </a:highlight>
                <a:latin typeface="Lato"/>
                <a:ea typeface="Lato"/>
                <a:cs typeface="Lato"/>
                <a:sym typeface="Lato"/>
              </a:rPr>
              <a:t># 6 MANAGEMENT ANALYSTS                                 28115</a:t>
            </a:r>
            <a:endParaRPr sz="1000">
              <a:solidFill>
                <a:schemeClr val="dk2"/>
              </a:solidFill>
              <a:highlight>
                <a:srgbClr val="FFFFFF"/>
              </a:highlight>
              <a:latin typeface="Lato"/>
              <a:ea typeface="Lato"/>
              <a:cs typeface="Lato"/>
              <a:sym typeface="Lato"/>
            </a:endParaRPr>
          </a:p>
          <a:p>
            <a:pPr marL="0" lvl="0" indent="0" algn="l" rtl="0">
              <a:lnSpc>
                <a:spcPct val="150000"/>
              </a:lnSpc>
              <a:spcBef>
                <a:spcPts val="0"/>
              </a:spcBef>
              <a:spcAft>
                <a:spcPts val="0"/>
              </a:spcAft>
              <a:buNone/>
            </a:pPr>
            <a:r>
              <a:rPr lang="en-GB" sz="1000">
                <a:solidFill>
                  <a:schemeClr val="dk2"/>
                </a:solidFill>
                <a:highlight>
                  <a:srgbClr val="FFFFFF"/>
                </a:highlight>
                <a:latin typeface="Lato"/>
                <a:ea typeface="Lato"/>
                <a:cs typeface="Lato"/>
                <a:sym typeface="Lato"/>
              </a:rPr>
              <a:t># 7 ACCOUNTANTS AND AUDITORS                            22113</a:t>
            </a:r>
            <a:endParaRPr sz="1000">
              <a:solidFill>
                <a:schemeClr val="dk2"/>
              </a:solidFill>
              <a:highlight>
                <a:srgbClr val="FFFFFF"/>
              </a:highlight>
              <a:latin typeface="Lato"/>
              <a:ea typeface="Lato"/>
              <a:cs typeface="Lato"/>
              <a:sym typeface="Lato"/>
            </a:endParaRPr>
          </a:p>
          <a:p>
            <a:pPr marL="0" lvl="0" indent="0" algn="l" rtl="0">
              <a:lnSpc>
                <a:spcPct val="150000"/>
              </a:lnSpc>
              <a:spcBef>
                <a:spcPts val="0"/>
              </a:spcBef>
              <a:spcAft>
                <a:spcPts val="0"/>
              </a:spcAft>
              <a:buNone/>
            </a:pPr>
            <a:r>
              <a:rPr lang="en-GB" sz="1000">
                <a:solidFill>
                  <a:schemeClr val="dk2"/>
                </a:solidFill>
                <a:highlight>
                  <a:srgbClr val="FFFFFF"/>
                </a:highlight>
                <a:latin typeface="Lato"/>
                <a:ea typeface="Lato"/>
                <a:cs typeface="Lato"/>
                <a:sym typeface="Lato"/>
              </a:rPr>
              <a:t># 8 FINANCIAL ANALYSTS                                  19398</a:t>
            </a:r>
            <a:endParaRPr sz="1000">
              <a:solidFill>
                <a:schemeClr val="dk2"/>
              </a:solidFill>
              <a:highlight>
                <a:srgbClr val="FFFFFF"/>
              </a:highlight>
              <a:latin typeface="Lato"/>
              <a:ea typeface="Lato"/>
              <a:cs typeface="Lato"/>
              <a:sym typeface="Lato"/>
            </a:endParaRPr>
          </a:p>
          <a:p>
            <a:pPr marL="0" lvl="0" indent="0" algn="l" rtl="0">
              <a:lnSpc>
                <a:spcPct val="150000"/>
              </a:lnSpc>
              <a:spcBef>
                <a:spcPts val="0"/>
              </a:spcBef>
              <a:spcAft>
                <a:spcPts val="0"/>
              </a:spcAft>
              <a:buNone/>
            </a:pPr>
            <a:r>
              <a:rPr lang="en-GB" sz="1000">
                <a:solidFill>
                  <a:schemeClr val="dk2"/>
                </a:solidFill>
                <a:highlight>
                  <a:srgbClr val="FFFFFF"/>
                </a:highlight>
                <a:latin typeface="Lato"/>
                <a:ea typeface="Lato"/>
                <a:cs typeface="Lato"/>
                <a:sym typeface="Lato"/>
              </a:rPr>
              <a:t># 9 COMPUTER SYSTEMS ANALYST                            17426</a:t>
            </a:r>
            <a:endParaRPr sz="1000">
              <a:solidFill>
                <a:schemeClr val="dk2"/>
              </a:solidFill>
              <a:highlight>
                <a:srgbClr val="FFFFFF"/>
              </a:highlight>
              <a:latin typeface="Lato"/>
              <a:ea typeface="Lato"/>
              <a:cs typeface="Lato"/>
              <a:sym typeface="Lato"/>
            </a:endParaRPr>
          </a:p>
          <a:p>
            <a:pPr marL="0" lvl="0" indent="0" algn="l" rtl="0">
              <a:lnSpc>
                <a:spcPct val="150000"/>
              </a:lnSpc>
              <a:spcBef>
                <a:spcPts val="0"/>
              </a:spcBef>
              <a:spcAft>
                <a:spcPts val="0"/>
              </a:spcAft>
              <a:buNone/>
            </a:pPr>
            <a:r>
              <a:rPr lang="en-GB" sz="1000">
                <a:solidFill>
                  <a:schemeClr val="dk2"/>
                </a:solidFill>
                <a:highlight>
                  <a:srgbClr val="FFFFFF"/>
                </a:highlight>
                <a:latin typeface="Lato"/>
                <a:ea typeface="Lato"/>
                <a:cs typeface="Lato"/>
                <a:sym typeface="Lato"/>
              </a:rPr>
              <a:t># 10 MARKET RESEARCH ANALYSTS AND MARKETING SPECIALISTS  15577</a:t>
            </a:r>
            <a:endParaRPr sz="1000">
              <a:solidFill>
                <a:schemeClr val="dk2"/>
              </a:solidFill>
              <a:highlight>
                <a:srgbClr val="FFFFFF"/>
              </a:highlight>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p:txBody>
      </p:sp>
      <p:pic>
        <p:nvPicPr>
          <p:cNvPr id="101" name="Google Shape;101;p20"/>
          <p:cNvPicPr preferRelativeResize="0"/>
          <p:nvPr/>
        </p:nvPicPr>
        <p:blipFill>
          <a:blip r:embed="rId3">
            <a:alphaModFix/>
          </a:blip>
          <a:stretch>
            <a:fillRect/>
          </a:stretch>
        </p:blipFill>
        <p:spPr>
          <a:xfrm>
            <a:off x="210400" y="81150"/>
            <a:ext cx="4512450" cy="5072507"/>
          </a:xfrm>
          <a:prstGeom prst="rect">
            <a:avLst/>
          </a:prstGeom>
          <a:noFill/>
          <a:ln>
            <a:noFill/>
          </a:ln>
        </p:spPr>
      </p:pic>
      <p:sp>
        <p:nvSpPr>
          <p:cNvPr id="102" name="Google Shape;102;p20"/>
          <p:cNvSpPr txBox="1"/>
          <p:nvPr/>
        </p:nvSpPr>
        <p:spPr>
          <a:xfrm>
            <a:off x="4722850" y="4367750"/>
            <a:ext cx="437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chemeClr val="dk2"/>
                </a:solidFill>
                <a:highlight>
                  <a:schemeClr val="lt1"/>
                </a:highlight>
                <a:latin typeface="Microsoft Yahei"/>
                <a:ea typeface="Microsoft Yahei"/>
                <a:cs typeface="Microsoft Yahei"/>
                <a:sym typeface="Microsoft Yahei"/>
              </a:rPr>
              <a:t>The demand for an international workforce for computer-related jobs is high!</a:t>
            </a:r>
            <a:endParaRPr sz="1600" b="1">
              <a:solidFill>
                <a:schemeClr val="dk2"/>
              </a:solidFill>
              <a:highlight>
                <a:schemeClr val="lt1"/>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478614" y="46025"/>
            <a:ext cx="4408000" cy="5051449"/>
          </a:xfrm>
          <a:prstGeom prst="rect">
            <a:avLst/>
          </a:prstGeom>
          <a:noFill/>
          <a:ln>
            <a:noFill/>
          </a:ln>
        </p:spPr>
      </p:pic>
      <p:sp>
        <p:nvSpPr>
          <p:cNvPr id="108" name="Google Shape;108;p21"/>
          <p:cNvSpPr txBox="1"/>
          <p:nvPr/>
        </p:nvSpPr>
        <p:spPr>
          <a:xfrm>
            <a:off x="4943350" y="642850"/>
            <a:ext cx="3318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latin typeface="Lato"/>
                <a:ea typeface="Lato"/>
                <a:cs typeface="Lato"/>
                <a:sym typeface="Lato"/>
              </a:rPr>
              <a:t>For TOP 10, how have they changed?</a:t>
            </a:r>
            <a:endParaRPr sz="1500" b="1">
              <a:latin typeface="Lato"/>
              <a:ea typeface="Lato"/>
              <a:cs typeface="Lato"/>
              <a:sym typeface="Lato"/>
            </a:endParaRPr>
          </a:p>
        </p:txBody>
      </p:sp>
      <p:sp>
        <p:nvSpPr>
          <p:cNvPr id="109" name="Google Shape;109;p21"/>
          <p:cNvSpPr txBox="1"/>
          <p:nvPr/>
        </p:nvSpPr>
        <p:spPr>
          <a:xfrm>
            <a:off x="4943350" y="1399675"/>
            <a:ext cx="3984000" cy="2781600"/>
          </a:xfrm>
          <a:prstGeom prst="rect">
            <a:avLst/>
          </a:prstGeom>
          <a:noFill/>
          <a:ln>
            <a:noFill/>
          </a:ln>
        </p:spPr>
        <p:txBody>
          <a:bodyPr spcFirstLastPara="1" wrap="square" lIns="91425" tIns="270000" rIns="91425" bIns="91425" anchor="t" anchorCtr="0">
            <a:spAutoFit/>
          </a:bodyPr>
          <a:lstStyle/>
          <a:p>
            <a:pPr marL="0" lvl="0" indent="0" algn="l" rtl="0">
              <a:spcBef>
                <a:spcPts val="0"/>
              </a:spcBef>
              <a:spcAft>
                <a:spcPts val="0"/>
              </a:spcAft>
              <a:buNone/>
            </a:pPr>
            <a:r>
              <a:rPr lang="en-GB" sz="1600" b="1">
                <a:solidFill>
                  <a:srgbClr val="1C4587"/>
                </a:solidFill>
                <a:latin typeface="Lato"/>
                <a:ea typeface="Lato"/>
                <a:cs typeface="Lato"/>
                <a:sym typeface="Lato"/>
              </a:rPr>
              <a:t>More Promising Jobs:</a:t>
            </a:r>
            <a:endParaRPr sz="1600" b="1">
              <a:solidFill>
                <a:srgbClr val="1C4587"/>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highlight>
                  <a:srgbClr val="B6D7A8"/>
                </a:highlight>
                <a:latin typeface="Lato"/>
                <a:ea typeface="Lato"/>
                <a:cs typeface="Lato"/>
                <a:sym typeface="Lato"/>
              </a:rPr>
              <a:t>Computer Programmers</a:t>
            </a:r>
            <a:endParaRPr>
              <a:highlight>
                <a:srgbClr val="B6D7A8"/>
              </a:highlight>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highlight>
                  <a:srgbClr val="F4CCCC"/>
                </a:highlight>
                <a:latin typeface="Lato"/>
                <a:ea typeface="Lato"/>
                <a:cs typeface="Lato"/>
                <a:sym typeface="Lato"/>
              </a:rPr>
              <a:t>Computer Systems Analyst</a:t>
            </a:r>
            <a:endParaRPr>
              <a:highlight>
                <a:srgbClr val="F4CCCC"/>
              </a:highlight>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highlight>
                  <a:srgbClr val="D9D2E9"/>
                </a:highlight>
                <a:latin typeface="Lato"/>
                <a:ea typeface="Lato"/>
                <a:cs typeface="Lato"/>
                <a:sym typeface="Lato"/>
              </a:rPr>
              <a:t>Software Developer</a:t>
            </a:r>
            <a:endParaRPr>
              <a:highlight>
                <a:srgbClr val="D9D2E9"/>
              </a:highlight>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GB" sz="1500" b="1">
                <a:latin typeface="Lato"/>
                <a:ea typeface="Lato"/>
                <a:cs typeface="Lato"/>
                <a:sym typeface="Lato"/>
              </a:rPr>
              <a:t>Now we narrowed the target!</a:t>
            </a:r>
            <a:endParaRPr sz="1500" b="1">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764</Words>
  <Application>Microsoft Office PowerPoint</Application>
  <PresentationFormat>On-screen Show (16:9)</PresentationFormat>
  <Paragraphs>111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Lato</vt:lpstr>
      <vt:lpstr>Microsoft Yahei</vt:lpstr>
      <vt:lpstr>Arial</vt:lpstr>
      <vt:lpstr>Simple Light</vt:lpstr>
      <vt:lpstr>H1B VISA - The Gateway to USA</vt:lpstr>
      <vt:lpstr>Background</vt:lpstr>
      <vt:lpstr>Dataset Selection</vt:lpstr>
      <vt:lpstr>Data Preparation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H1B VISA - The Gateway to USA</dc:title>
  <cp:lastModifiedBy>Qu, Diya</cp:lastModifiedBy>
  <cp:revision>1</cp:revision>
  <dcterms:modified xsi:type="dcterms:W3CDTF">2023-04-28T09:23:11Z</dcterms:modified>
</cp:coreProperties>
</file>