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4EF"/>
    <a:srgbClr val="E0EDF8"/>
    <a:srgbClr val="0E4056"/>
    <a:srgbClr val="2A77C4"/>
    <a:srgbClr val="1156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qtoa\Downloads\NIDO%20Biz%20kh&#7843;o%20s&#225;t%20n&#259;ng%20l&#7921;c-20250217T143654Z-001\NIDO%20Biz%20kh&#7843;o%20s&#225;t%20n&#259;ng%20l&#7921;c\Total%20Sales%20by%20Month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qtoa\Downloads\NIDO%20Biz%20kh&#7843;o%20s&#225;t%20n&#259;ng%20l&#7921;c-20250217T143654Z-001\NIDO%20Biz%20kh&#7843;o%20s&#225;t%20n&#259;ng%20l&#7921;c\Total%20Sales%20by%20Week%20of%20Month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qtoa\Downloads\NIDO%20Biz%20kh&#7843;o%20s&#225;t%20n&#259;ng%20l&#7921;c-20250217T143654Z-001\NIDO%20Biz%20kh&#7843;o%20s&#225;t%20n&#259;ng%20l&#7921;c\Total%20Transactions%20By%20Hour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qtoa\Downloads\NIDO%20Biz%20kh&#7843;o%20s&#225;t%20n&#259;ng%20l&#7921;c-20250217T143654Z-001\NIDO%20Biz%20kh&#7843;o%20s&#225;t%20n&#259;ng%20l&#7921;c\1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qtoa\Downloads\NIDO%20Biz%20kh&#7843;o%20s&#225;t%20n&#259;ng%20l&#7921;c-20250217T143654Z-001\NIDO%20Biz%20kh&#7843;o%20s&#225;t%20n&#259;ng%20l&#7921;c\2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qtoa\Downloads\NIDO%20Biz%20kh&#7843;o%20s&#225;t%20n&#259;ng%20l&#7921;c-20250217T143654Z-001\NIDO%20Biz%20kh&#7843;o%20s&#225;t%20n&#259;ng%20l&#7921;c\5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'Total Sales by Month'!$A$1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7D4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FA2-4F2C-8441-D99E38D74654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A2-4F2C-8441-D99E38D74654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FA2-4F2C-8441-D99E38D74654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FA2-4F2C-8441-D99E38D74654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FA2-4F2C-8441-D99E38D74654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FA2-4F2C-8441-D99E38D74654}"/>
              </c:ext>
            </c:extLst>
          </c:dPt>
          <c:dLbls>
            <c:dLbl>
              <c:idx val="0"/>
              <c:layout>
                <c:manualLayout>
                  <c:x val="-1.1401194992256709E-17"/>
                  <c:y val="-0.231749710312862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FA2-4F2C-8441-D99E38D74654}"/>
                </c:ext>
              </c:extLst>
            </c:dLbl>
            <c:dLbl>
              <c:idx val="1"/>
              <c:layout>
                <c:manualLayout>
                  <c:x val="-4.5604779969026837E-17"/>
                  <c:y val="-0.2356122054847432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FA2-4F2C-8441-D99E38D74654}"/>
                </c:ext>
              </c:extLst>
            </c:dLbl>
            <c:dLbl>
              <c:idx val="2"/>
              <c:layout>
                <c:manualLayout>
                  <c:x val="0"/>
                  <c:y val="-0.2742371572035535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FA2-4F2C-8441-D99E38D74654}"/>
                </c:ext>
              </c:extLst>
            </c:dLbl>
            <c:dLbl>
              <c:idx val="3"/>
              <c:layout>
                <c:manualLayout>
                  <c:x val="-9.1209559938053674E-17"/>
                  <c:y val="-0.3283120896098880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FA2-4F2C-8441-D99E38D74654}"/>
                </c:ext>
              </c:extLst>
            </c:dLbl>
            <c:dLbl>
              <c:idx val="4"/>
              <c:layout>
                <c:manualLayout>
                  <c:x val="0"/>
                  <c:y val="-0.4171494785631518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FA2-4F2C-8441-D99E38D74654}"/>
                </c:ext>
              </c:extLst>
            </c:dLbl>
            <c:dLbl>
              <c:idx val="5"/>
              <c:layout>
                <c:manualLayout>
                  <c:x val="0"/>
                  <c:y val="-0.4519119351100812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FA2-4F2C-8441-D99E38D746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'Total Sales by Month'!$B$2:$B$7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'Total Sales by Month'!$A$2:$A$7</c:f>
              <c:numCache>
                <c:formatCode>_(* #,##0_);_(* \(#,##0\);_(* "-"??_);_(@_)</c:formatCode>
                <c:ptCount val="6"/>
                <c:pt idx="0">
                  <c:v>81677.739999998405</c:v>
                </c:pt>
                <c:pt idx="1">
                  <c:v>76145.189999998998</c:v>
                </c:pt>
                <c:pt idx="2">
                  <c:v>98834.679999995802</c:v>
                </c:pt>
                <c:pt idx="3">
                  <c:v>118941.079999996</c:v>
                </c:pt>
                <c:pt idx="4">
                  <c:v>156727.76</c:v>
                </c:pt>
                <c:pt idx="5">
                  <c:v>166485.88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FA2-4F2C-8441-D99E38D74654}"/>
            </c:ext>
          </c:extLst>
        </c:ser>
        <c:ser>
          <c:idx val="1"/>
          <c:order val="1"/>
          <c:tx>
            <c:strRef>
              <c:f>'Total Sales by Month'!$B$1</c:f>
              <c:strCache>
                <c:ptCount val="1"/>
                <c:pt idx="0">
                  <c:v>Month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'Total Sales by Month'!$B$2:$B$7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'Total Sales by Month'!$B$2:$B$7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FA2-4F2C-8441-D99E38D746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680784655"/>
        <c:axId val="1680785135"/>
      </c:barChart>
      <c:catAx>
        <c:axId val="1680784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785135"/>
        <c:crosses val="autoZero"/>
        <c:auto val="1"/>
        <c:lblAlgn val="ctr"/>
        <c:lblOffset val="100"/>
        <c:noMultiLvlLbl val="0"/>
      </c:catAx>
      <c:valAx>
        <c:axId val="168078513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crossAx val="1680784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5400">
      <a:solidFill>
        <a:srgbClr val="0E4056"/>
      </a:solidFill>
      <a:prstDash val="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50523641666552E-2"/>
          <c:y val="0.10506458214972654"/>
          <c:w val="0.9341595633933979"/>
          <c:h val="0.77969898383997283"/>
        </c:manualLayout>
      </c:layout>
      <c:lineChart>
        <c:grouping val="standard"/>
        <c:varyColors val="0"/>
        <c:ser>
          <c:idx val="1"/>
          <c:order val="0"/>
          <c:marker>
            <c:symbol val="none"/>
          </c:marker>
          <c:dPt>
            <c:idx val="1"/>
            <c:bubble3D val="0"/>
            <c:spPr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531-4636-83C2-448965BDA89E}"/>
              </c:ext>
            </c:extLst>
          </c:dPt>
          <c:dPt>
            <c:idx val="2"/>
            <c:bubble3D val="0"/>
            <c:spPr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9531-4636-83C2-448965BDA89E}"/>
              </c:ext>
            </c:extLst>
          </c:dPt>
          <c:dPt>
            <c:idx val="3"/>
            <c:bubble3D val="0"/>
            <c:spPr>
              <a:ln>
                <a:solidFill>
                  <a:schemeClr val="accent2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9531-4636-83C2-448965BDA89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C6CB5A0-7346-405B-A738-E2A5F8BC10D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9531-4636-83C2-448965BDA89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13FC261-2654-461E-9AE2-2073A559574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531-4636-83C2-448965BDA89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9B02EA6-3E23-40B6-BC7E-2CDC3B574E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531-4636-83C2-448965BDA89E}"/>
                </c:ext>
              </c:extLst>
            </c:dLbl>
            <c:dLbl>
              <c:idx val="3"/>
              <c:layout>
                <c:manualLayout>
                  <c:x val="-1.1361292369939904E-2"/>
                  <c:y val="-4.7941894200656379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400" b="1">
                        <a:solidFill>
                          <a:srgbClr val="FF0000"/>
                        </a:solidFill>
                      </a:defRPr>
                    </a:pPr>
                    <a:fld id="{F42E0273-9E8F-4FC7-8E7D-13036683C5D3}" type="CELLRANGE">
                      <a:rPr lang="en-US" b="1"/>
                      <a:pPr>
                        <a:defRPr sz="1400" b="1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9531-4636-83C2-448965BDA8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'Total Sales by Week of Month'!$A$2:$A$5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'Total Sales by Week of Month'!$B$2:$B$5</c:f>
              <c:numCache>
                <c:formatCode>_(* #,##0_);_(* \(#,##0\);_(* "-"??_);_(@_)</c:formatCode>
                <c:ptCount val="4"/>
                <c:pt idx="0">
                  <c:v>171293.53</c:v>
                </c:pt>
                <c:pt idx="1">
                  <c:v>216399.15999999901</c:v>
                </c:pt>
                <c:pt idx="2">
                  <c:v>220897.989999999</c:v>
                </c:pt>
                <c:pt idx="3">
                  <c:v>90221.65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'Total Sales by Week of Month'!$C$2:$C$5</c15:f>
                <c15:dlblRangeCache>
                  <c:ptCount val="4"/>
                  <c:pt idx="1">
                    <c:v>26%</c:v>
                  </c:pt>
                  <c:pt idx="2">
                    <c:v>2%</c:v>
                  </c:pt>
                  <c:pt idx="3">
                    <c:v>-59%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9531-4636-83C2-448965BDA89E}"/>
            </c:ext>
          </c:extLst>
        </c:ser>
        <c:ser>
          <c:idx val="0"/>
          <c:order val="1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bubble3D val="0"/>
            <c:spPr>
              <a:ln w="38100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9531-4636-83C2-448965BDA89E}"/>
              </c:ext>
            </c:extLst>
          </c:dPt>
          <c:dPt>
            <c:idx val="2"/>
            <c:bubble3D val="0"/>
            <c:spPr>
              <a:ln w="38100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9531-4636-83C2-448965BDA89E}"/>
              </c:ext>
            </c:extLst>
          </c:dPt>
          <c:dPt>
            <c:idx val="3"/>
            <c:bubble3D val="0"/>
            <c:spPr>
              <a:ln w="38100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9531-4636-83C2-448965BDA89E}"/>
              </c:ext>
            </c:extLst>
          </c:dPt>
          <c:dLbls>
            <c:delete val="1"/>
          </c:dLbls>
          <c:cat>
            <c:strRef>
              <c:f>'Total Sales by Week of Month'!$A$2:$A$5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'Total Sales by Week of Month'!$B$2:$B$5</c:f>
              <c:numCache>
                <c:formatCode>_(* #,##0_);_(* \(#,##0\);_(* "-"??_);_(@_)</c:formatCode>
                <c:ptCount val="4"/>
                <c:pt idx="0">
                  <c:v>171293.53</c:v>
                </c:pt>
                <c:pt idx="1">
                  <c:v>216399.15999999901</c:v>
                </c:pt>
                <c:pt idx="2">
                  <c:v>220897.989999999</c:v>
                </c:pt>
                <c:pt idx="3">
                  <c:v>90221.65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9531-4636-83C2-448965BDA89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58765424"/>
        <c:axId val="1158761104"/>
      </c:lineChart>
      <c:catAx>
        <c:axId val="1158765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8761104"/>
        <c:crosses val="autoZero"/>
        <c:auto val="1"/>
        <c:lblAlgn val="ctr"/>
        <c:lblOffset val="100"/>
        <c:noMultiLvlLbl val="0"/>
      </c:catAx>
      <c:valAx>
        <c:axId val="11587611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="0"/>
                </a:pPr>
                <a:r>
                  <a:rPr lang="en-US" sz="1200" b="0"/>
                  <a:t>Revenue</a:t>
                </a:r>
              </a:p>
            </c:rich>
          </c:tx>
          <c:overlay val="0"/>
        </c:title>
        <c:numFmt formatCode="_(* #,##0_);_(* \(#,##0\);_(* &quot;-&quot;??_);_(@_)" sourceLinked="1"/>
        <c:majorTickMark val="out"/>
        <c:minorTickMark val="none"/>
        <c:tickLblPos val="nextTo"/>
        <c:crossAx val="1158765424"/>
        <c:crosses val="autoZero"/>
        <c:crossBetween val="between"/>
      </c:valAx>
    </c:plotArea>
    <c:plotVisOnly val="1"/>
    <c:dispBlanksAs val="gap"/>
    <c:showDLblsOverMax val="0"/>
  </c:chart>
  <c:spPr>
    <a:ln w="25400">
      <a:solidFill>
        <a:srgbClr val="0E4056"/>
      </a:solidFill>
      <a:prstDash val="dash"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167139991397674E-2"/>
          <c:y val="3.5460950733892979E-2"/>
          <c:w val="0.94463535808024002"/>
          <c:h val="0.85817998314878952"/>
        </c:manualLayout>
      </c:layout>
      <c:lineChart>
        <c:grouping val="standard"/>
        <c:varyColors val="0"/>
        <c:ser>
          <c:idx val="0"/>
          <c:order val="0"/>
          <c:tx>
            <c:strRef>
              <c:f>'Total Transactions By Hours'!$B$1</c:f>
              <c:strCache>
                <c:ptCount val="1"/>
                <c:pt idx="0">
                  <c:v>Total Transactions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3676913803496082E-2"/>
                  <c:y val="-1.77063819633765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7FE-4F86-ABBD-7FE435CA5A66}"/>
                </c:ext>
              </c:extLst>
            </c:dLbl>
            <c:dLbl>
              <c:idx val="1"/>
              <c:layout>
                <c:manualLayout>
                  <c:x val="-5.8619650391802301E-2"/>
                  <c:y val="-4.34961949872320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FE-4F86-ABBD-7FE435CA5A66}"/>
                </c:ext>
              </c:extLst>
            </c:dLbl>
            <c:dLbl>
              <c:idx val="2"/>
              <c:layout>
                <c:manualLayout>
                  <c:x val="-5.8582371225986682E-2"/>
                  <c:y val="-3.73045773243566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7FE-4F86-ABBD-7FE435CA5A66}"/>
                </c:ext>
              </c:extLst>
            </c:dLbl>
            <c:dLbl>
              <c:idx val="3"/>
              <c:layout>
                <c:manualLayout>
                  <c:x val="-4.2970829650177345E-2"/>
                  <c:y val="-4.25129095897084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7FE-4F86-ABBD-7FE435CA5A66}"/>
                </c:ext>
              </c:extLst>
            </c:dLbl>
            <c:dLbl>
              <c:idx val="4"/>
              <c:layout>
                <c:manualLayout>
                  <c:x val="-3.8287367177434514E-2"/>
                  <c:y val="-4.25129095897085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7FE-4F86-ABBD-7FE435CA5A66}"/>
                </c:ext>
              </c:extLst>
            </c:dLbl>
            <c:dLbl>
              <c:idx val="5"/>
              <c:layout>
                <c:manualLayout>
                  <c:x val="-1.3206626619989387E-2"/>
                  <c:y val="-4.3496136094132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7FE-4F86-ABBD-7FE435CA5A66}"/>
                </c:ext>
              </c:extLst>
            </c:dLbl>
            <c:dLbl>
              <c:idx val="14"/>
              <c:layout>
                <c:manualLayout>
                  <c:x val="-8.0470735919465092E-3"/>
                  <c:y val="-2.91102712618375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FE-4F86-ABBD-7FE435CA5A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'Total Transactions By Hours'!$A$2:$A$16</c:f>
              <c:numCache>
                <c:formatCode>General</c:formatCod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numCache>
            </c:numRef>
          </c:cat>
          <c:val>
            <c:numRef>
              <c:f>'Total Transactions By Hours'!$B$2:$B$16</c:f>
              <c:numCache>
                <c:formatCode>General</c:formatCode>
                <c:ptCount val="15"/>
                <c:pt idx="0">
                  <c:v>4594</c:v>
                </c:pt>
                <c:pt idx="1">
                  <c:v>13428</c:v>
                </c:pt>
                <c:pt idx="2">
                  <c:v>17654</c:v>
                </c:pt>
                <c:pt idx="3">
                  <c:v>17764</c:v>
                </c:pt>
                <c:pt idx="4">
                  <c:v>18545</c:v>
                </c:pt>
                <c:pt idx="5">
                  <c:v>9766</c:v>
                </c:pt>
                <c:pt idx="6">
                  <c:v>8708</c:v>
                </c:pt>
                <c:pt idx="7">
                  <c:v>8714</c:v>
                </c:pt>
                <c:pt idx="8">
                  <c:v>8933</c:v>
                </c:pt>
                <c:pt idx="9">
                  <c:v>8979</c:v>
                </c:pt>
                <c:pt idx="10">
                  <c:v>9093</c:v>
                </c:pt>
                <c:pt idx="11">
                  <c:v>8745</c:v>
                </c:pt>
                <c:pt idx="12">
                  <c:v>7498</c:v>
                </c:pt>
                <c:pt idx="13">
                  <c:v>6092</c:v>
                </c:pt>
                <c:pt idx="14">
                  <c:v>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7FE-4F86-ABBD-7FE435CA5A6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15137183"/>
        <c:axId val="1415136223"/>
      </c:lineChart>
      <c:catAx>
        <c:axId val="1415137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136223"/>
        <c:crosses val="autoZero"/>
        <c:auto val="1"/>
        <c:lblAlgn val="ctr"/>
        <c:lblOffset val="100"/>
        <c:noMultiLvlLbl val="0"/>
      </c:catAx>
      <c:valAx>
        <c:axId val="1415136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Transsactions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415137183"/>
        <c:crosses val="autoZero"/>
        <c:crossBetween val="between"/>
      </c:valAx>
      <c:spPr>
        <a:noFill/>
        <a:ln>
          <a:noFill/>
          <a:prstDash val="dash"/>
        </a:ln>
        <a:effectLst/>
      </c:spPr>
    </c:plotArea>
    <c:plotVisOnly val="1"/>
    <c:dispBlanksAs val="gap"/>
    <c:showDLblsOverMax val="0"/>
  </c:chart>
  <c:spPr>
    <a:noFill/>
    <a:ln w="25400">
      <a:solidFill>
        <a:srgbClr val="0E4056"/>
      </a:solidFill>
      <a:prstDash val="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40392185809326"/>
          <c:y val="0.16162397742788898"/>
          <c:w val="0.52560655865438821"/>
          <c:h val="0.76517137619889264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6C-4EFD-942D-2618B8853E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6C-4EFD-942D-2618B8853E9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36C-4EFD-942D-2618B8853E9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36C-4EFD-942D-2618B8853E9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36C-4EFD-942D-2618B8853E9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36C-4EFD-942D-2618B8853E9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36C-4EFD-942D-2618B8853E9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36C-4EFD-942D-2618B8853E9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36C-4EFD-942D-2618B8853E9E}"/>
              </c:ext>
            </c:extLst>
          </c:dPt>
          <c:dLbls>
            <c:dLbl>
              <c:idx val="0"/>
              <c:layout>
                <c:manualLayout>
                  <c:x val="-3.0199289223450591E-3"/>
                  <c:y val="-3.730355407348590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36C-4EFD-942D-2618B8853E9E}"/>
                </c:ext>
              </c:extLst>
            </c:dLbl>
            <c:dLbl>
              <c:idx val="1"/>
              <c:layout>
                <c:manualLayout>
                  <c:x val="2.1615476015135925E-2"/>
                  <c:y val="5.5544816852381926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36C-4EFD-942D-2618B8853E9E}"/>
                </c:ext>
              </c:extLst>
            </c:dLbl>
            <c:dLbl>
              <c:idx val="2"/>
              <c:layout>
                <c:manualLayout>
                  <c:x val="-1.1184268005976637E-3"/>
                  <c:y val="-3.7251082326242315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36C-4EFD-942D-2618B8853E9E}"/>
                </c:ext>
              </c:extLst>
            </c:dLbl>
            <c:dLbl>
              <c:idx val="3"/>
              <c:layout>
                <c:manualLayout>
                  <c:x val="-5.9225873460176841E-3"/>
                  <c:y val="3.35759380000007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36C-4EFD-942D-2618B8853E9E}"/>
                </c:ext>
              </c:extLst>
            </c:dLbl>
            <c:dLbl>
              <c:idx val="4"/>
              <c:layout>
                <c:manualLayout>
                  <c:x val="9.0772150198733335E-3"/>
                  <c:y val="2.345004824699994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36C-4EFD-942D-2618B8853E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'1'!$B$2:$B$10</c:f>
              <c:strCache>
                <c:ptCount val="9"/>
                <c:pt idx="0">
                  <c:v>Coffee</c:v>
                </c:pt>
                <c:pt idx="1">
                  <c:v>Tea</c:v>
                </c:pt>
                <c:pt idx="2">
                  <c:v>Bakery</c:v>
                </c:pt>
                <c:pt idx="3">
                  <c:v>Drinking Chocolate</c:v>
                </c:pt>
                <c:pt idx="4">
                  <c:v>Coffee beans</c:v>
                </c:pt>
                <c:pt idx="5">
                  <c:v>Branded</c:v>
                </c:pt>
                <c:pt idx="6">
                  <c:v>Loose Tea</c:v>
                </c:pt>
                <c:pt idx="7">
                  <c:v>Flavours</c:v>
                </c:pt>
                <c:pt idx="8">
                  <c:v>Packaged Chocolate</c:v>
                </c:pt>
              </c:strCache>
            </c:strRef>
          </c:cat>
          <c:val>
            <c:numRef>
              <c:f>'1'!$A$2:$A$10</c:f>
              <c:numCache>
                <c:formatCode>_(* #,##0_);_(* \(#,##0\);_(* "-"??_);_(@_)</c:formatCode>
                <c:ptCount val="9"/>
                <c:pt idx="0">
                  <c:v>269952.45</c:v>
                </c:pt>
                <c:pt idx="1">
                  <c:v>196405.95</c:v>
                </c:pt>
                <c:pt idx="2">
                  <c:v>82315.639999999898</c:v>
                </c:pt>
                <c:pt idx="3">
                  <c:v>72416</c:v>
                </c:pt>
                <c:pt idx="4">
                  <c:v>40085.25</c:v>
                </c:pt>
                <c:pt idx="5">
                  <c:v>13607</c:v>
                </c:pt>
                <c:pt idx="6">
                  <c:v>11213.6</c:v>
                </c:pt>
                <c:pt idx="7">
                  <c:v>8408.8000000000102</c:v>
                </c:pt>
                <c:pt idx="8">
                  <c:v>4407.6399999999903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A36C-4EFD-942D-2618B8853E9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351660223339087"/>
          <c:y val="0.24740848808665994"/>
          <c:w val="0.27648338975710812"/>
          <c:h val="0.5424478812910237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>
      <a:solidFill>
        <a:srgbClr val="0E4056"/>
      </a:solidFill>
      <a:prstDash val="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'2'!$A$2:$A$6</c:f>
              <c:strCache>
                <c:ptCount val="5"/>
                <c:pt idx="0">
                  <c:v>Sustainably Grown Organic Lg</c:v>
                </c:pt>
                <c:pt idx="1">
                  <c:v>Dark chocolate Lg</c:v>
                </c:pt>
                <c:pt idx="2">
                  <c:v>Latte Rg</c:v>
                </c:pt>
                <c:pt idx="3">
                  <c:v>Cappuccino Lg</c:v>
                </c:pt>
                <c:pt idx="4">
                  <c:v>Morning Sunrise Chai Lg</c:v>
                </c:pt>
              </c:strCache>
            </c:strRef>
          </c:cat>
          <c:val>
            <c:numRef>
              <c:f>'2'!$B$2:$B$6</c:f>
              <c:numCache>
                <c:formatCode>_(* #,##0_);_(* \(#,##0\);_(* "-"??_);_(@_)</c:formatCode>
                <c:ptCount val="5"/>
                <c:pt idx="0">
                  <c:v>21151.75</c:v>
                </c:pt>
                <c:pt idx="1">
                  <c:v>21006</c:v>
                </c:pt>
                <c:pt idx="2">
                  <c:v>19112.25</c:v>
                </c:pt>
                <c:pt idx="3">
                  <c:v>17641.75</c:v>
                </c:pt>
                <c:pt idx="4">
                  <c:v>17384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F0-4C32-A843-7A1166AFAB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3"/>
        <c:overlap val="-27"/>
        <c:axId val="1079645871"/>
        <c:axId val="1079646351"/>
      </c:barChart>
      <c:catAx>
        <c:axId val="10796458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646351"/>
        <c:crosses val="autoZero"/>
        <c:auto val="1"/>
        <c:lblAlgn val="ctr"/>
        <c:lblOffset val="100"/>
        <c:noMultiLvlLbl val="0"/>
      </c:catAx>
      <c:valAx>
        <c:axId val="107964635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out"/>
        <c:minorTickMark val="none"/>
        <c:tickLblPos val="nextTo"/>
        <c:crossAx val="1079645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5400">
      <a:solidFill>
        <a:srgbClr val="0E4056"/>
      </a:solidFill>
      <a:prstDash val="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075451360819185"/>
          <c:y val="6.8657315458457463E-2"/>
          <c:w val="0.64488017754745885"/>
          <c:h val="0.80355904501820585"/>
        </c:manualLayout>
      </c:layout>
      <c:pieChart>
        <c:varyColors val="1"/>
        <c:ser>
          <c:idx val="0"/>
          <c:order val="0"/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D6-463F-8476-545601D950A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D6-463F-8476-545601D950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D6-463F-8476-545601D950A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eparator>00,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'5'!$A$2:$A$4</c:f>
              <c:strCache>
                <c:ptCount val="3"/>
                <c:pt idx="0">
                  <c:v>Hell's Kitchen</c:v>
                </c:pt>
                <c:pt idx="1">
                  <c:v>Astoria</c:v>
                </c:pt>
                <c:pt idx="2">
                  <c:v>Lower Manhattan</c:v>
                </c:pt>
              </c:strCache>
            </c:strRef>
          </c:cat>
          <c:val>
            <c:numRef>
              <c:f>'5'!$B$2:$B$4</c:f>
              <c:numCache>
                <c:formatCode>General</c:formatCode>
                <c:ptCount val="3"/>
                <c:pt idx="0">
                  <c:v>236511.16999999899</c:v>
                </c:pt>
                <c:pt idx="1">
                  <c:v>232243.90999999901</c:v>
                </c:pt>
                <c:pt idx="2">
                  <c:v>230057.25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D6-463F-8476-545601D950A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>
      <a:solidFill>
        <a:srgbClr val="0E4056"/>
      </a:solidFill>
      <a:prstDash val="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B91F-5FBD-0380-B33E-6591F907F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3CB15-8E4B-93BB-6BCA-075AEE99F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DB7D4-D8AB-BEFC-E63E-E7F7FEAF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5257-1398-4E8B-A3BB-6D2550395B4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6E93-B6E3-65AD-810B-A88CD417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22AC-DCCE-7B9B-85FA-A528132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41C9-6F4B-452F-A6C1-FBDC07BC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5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9F86-295F-9E65-5A11-0D0DFBBC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041B7-FEB8-AAAE-9DB9-49AAC0BC3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71094-0123-1E03-C3FE-DDC7B592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5257-1398-4E8B-A3BB-6D2550395B4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FA47C-DF25-ADE0-6D09-CCF00DE6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030E7-41C2-9855-7EF2-304501D0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41C9-6F4B-452F-A6C1-FBDC07BC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D1131-D0F4-D826-A914-785E01586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B5E4F-2B7F-E8E7-8EEA-D02C8578A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8F232-29E1-900E-D797-F54B8FB3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5257-1398-4E8B-A3BB-6D2550395B4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B5F6-5FF8-A4FB-6005-BE79C207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41823-7314-0729-0ACB-99D5F624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41C9-6F4B-452F-A6C1-FBDC07BC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6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F3C7-A482-196E-395A-01D6E5D8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56CF-F1C9-08A6-AF6B-6568BF06A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51B65-1072-7DEC-A101-095B4DE4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5257-1398-4E8B-A3BB-6D2550395B4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C2CC8-476A-A1C5-65D1-F397DB3A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5F842-44FA-9E25-EF99-BF33640D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41C9-6F4B-452F-A6C1-FBDC07BC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5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C7FF-DE69-8187-BA1E-5FBA9472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8070E-6897-31D8-7E39-58BB41A04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B3BFE-CED4-F5A1-96B3-2D47367E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5257-1398-4E8B-A3BB-6D2550395B4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78B9-8CBF-087F-ACAA-9BE4AC89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9FE27-DA88-BD33-D44B-F114F1B9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41C9-6F4B-452F-A6C1-FBDC07BC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F34B-5B96-7710-D56C-0EEA040D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80F4-D27D-B038-0B4E-67FD25421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3FB78-3591-FB61-0C4F-D35813CC5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C56F5-C4DE-8CDA-6C84-EF6CEB64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5257-1398-4E8B-A3BB-6D2550395B4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64CE5-8CED-1927-9FBA-3EB954E8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7F519-3771-B463-DA9C-BCE9FA69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41C9-6F4B-452F-A6C1-FBDC07BC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2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D13D-FC48-D64B-66A1-D576F462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1F3B8-7476-AB12-FF53-8A6FDC8C5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32430-9920-501D-31D8-B3B8C7993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87B3D-0EA0-25F8-2C8C-865BD495A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C530E-4808-E608-C3FF-465061C0B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54345-F8DB-F0E5-8F55-10E5B0DF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5257-1398-4E8B-A3BB-6D2550395B4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41413-8C9A-E1F2-9BE8-3795BCFB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0BA6D-53D2-737A-AA88-7590F09E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41C9-6F4B-452F-A6C1-FBDC07BC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7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9106-2DAD-461D-A20F-46D421CB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DB54D-B42C-185B-333B-46BEA925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5257-1398-4E8B-A3BB-6D2550395B4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1A898-066A-7135-C486-20C74EFD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FAA88-9007-2660-973A-E2E16738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41C9-6F4B-452F-A6C1-FBDC07BC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5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AC71C-4216-5C41-8A83-F4D6471C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5257-1398-4E8B-A3BB-6D2550395B4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E761F-2764-F3F8-33EC-1A2A68DB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AB9EA-DA3B-43D7-FDFE-E75CBC7C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41C9-6F4B-452F-A6C1-FBDC07BC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5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E5F7-8E28-2EF4-CE58-4D42642A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B53B-42AC-487A-85AB-AC52FEE55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059B9-06F6-3C9F-0DBB-1AAEEF807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87747-29C6-6224-0435-8B082B9F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5257-1398-4E8B-A3BB-6D2550395B4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4A202-5F7F-4669-375F-E2505E92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17A24-CDD9-9B47-BAD3-D62775A4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41C9-6F4B-452F-A6C1-FBDC07BC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9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A982-66FC-D909-51E0-E6951437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377CE-DDE8-D0C0-123A-F6555B4F9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D7370-540B-B7F3-C561-C8FCA721A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DAE56-615E-32F3-5901-C6DBE4AF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5257-1398-4E8B-A3BB-6D2550395B4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B6319-C5AB-B3B8-E3C7-8013454E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6A163-E440-FD92-9F58-615490C4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41C9-6F4B-452F-A6C1-FBDC07BC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5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A1A13-07C1-1343-B3F0-0AD18C1A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D8294-1C3A-1246-55AB-355CA0F18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865DA-58FD-AA71-0CD7-2489790F1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F85257-1398-4E8B-A3BB-6D2550395B4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CE79B-7096-AA63-4857-DF1282E7A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4C78D-FE74-DC40-DDB4-8FBC608CC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A341C9-6F4B-452F-A6C1-FBDC07BC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514E4D-C0A0-0CE9-699A-22874C96F450}"/>
              </a:ext>
            </a:extLst>
          </p:cNvPr>
          <p:cNvSpPr txBox="1"/>
          <p:nvPr/>
        </p:nvSpPr>
        <p:spPr>
          <a:xfrm>
            <a:off x="0" y="2782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002060"/>
                </a:solidFill>
                <a:latin typeface="Arial (Body)"/>
              </a:rPr>
              <a:t>Coffee Shop Sales Analysis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79567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70C4B0-CD4E-6586-CBC4-0F5504DD5D66}"/>
              </a:ext>
            </a:extLst>
          </p:cNvPr>
          <p:cNvSpPr txBox="1"/>
          <p:nvPr/>
        </p:nvSpPr>
        <p:spPr>
          <a:xfrm>
            <a:off x="763863" y="875072"/>
            <a:ext cx="71412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Arial (Body)"/>
                <a:cs typeface="Arial" panose="020B0604020202020204" pitchFamily="34" charset="0"/>
              </a:rPr>
              <a:t>Sales have grown over the months; </a:t>
            </a:r>
            <a:r>
              <a:rPr lang="en-US" b="1">
                <a:latin typeface="Arial (Body)"/>
                <a:cs typeface="Arial" panose="020B0604020202020204" pitchFamily="34" charset="0"/>
              </a:rPr>
              <a:t>however, there is a decline in February.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9EE9731-48F4-BCA7-8B87-9CC45147A7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827356"/>
              </p:ext>
            </p:extLst>
          </p:nvPr>
        </p:nvGraphicFramePr>
        <p:xfrm>
          <a:off x="763864" y="1861099"/>
          <a:ext cx="7019597" cy="4121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8D17A13-B84E-39B7-7443-3AEB658806CE}"/>
              </a:ext>
            </a:extLst>
          </p:cNvPr>
          <p:cNvSpPr txBox="1"/>
          <p:nvPr/>
        </p:nvSpPr>
        <p:spPr>
          <a:xfrm>
            <a:off x="8159046" y="2615801"/>
            <a:ext cx="39329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Revenue increases significantly from March to June, so it is necessary to have an appropriate inventory plan at the beginning of the year to prepare for this period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F6D0A-0280-4E7E-3FAA-63EE91897B4C}"/>
              </a:ext>
            </a:extLst>
          </p:cNvPr>
          <p:cNvSpPr txBox="1"/>
          <p:nvPr/>
        </p:nvSpPr>
        <p:spPr>
          <a:xfrm>
            <a:off x="8159046" y="4183702"/>
            <a:ext cx="3932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Investigate the causes of the decline in February to implement preventive measures.</a:t>
            </a:r>
          </a:p>
        </p:txBody>
      </p:sp>
    </p:spTree>
    <p:extLst>
      <p:ext uri="{BB962C8B-B14F-4D97-AF65-F5344CB8AC3E}">
        <p14:creationId xmlns:p14="http://schemas.microsoft.com/office/powerpoint/2010/main" val="376224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0D1AB5F-65DC-B5CA-B6CA-6BF0FBEC19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169477"/>
              </p:ext>
            </p:extLst>
          </p:nvPr>
        </p:nvGraphicFramePr>
        <p:xfrm>
          <a:off x="770111" y="1703378"/>
          <a:ext cx="7105527" cy="4382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86854E-4D6B-FFB4-BC87-D71E4A902BFD}"/>
              </a:ext>
            </a:extLst>
          </p:cNvPr>
          <p:cNvSpPr txBox="1"/>
          <p:nvPr/>
        </p:nvSpPr>
        <p:spPr>
          <a:xfrm>
            <a:off x="657900" y="577786"/>
            <a:ext cx="73160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Arial (Body)"/>
              </a:rPr>
              <a:t>Revenue tends to </a:t>
            </a:r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Arial (Body)"/>
              </a:rPr>
              <a:t>rise sharply in the middle of the month </a:t>
            </a:r>
            <a:r>
              <a:rPr lang="en-US" b="1">
                <a:latin typeface="Arial (Body)"/>
              </a:rPr>
              <a:t>and </a:t>
            </a:r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Arial (Body)"/>
              </a:rPr>
              <a:t>drop significantly at the end of the month.</a:t>
            </a:r>
            <a:endParaRPr lang="vi-VN" b="1">
              <a:solidFill>
                <a:schemeClr val="accent5">
                  <a:lumMod val="60000"/>
                  <a:lumOff val="40000"/>
                </a:schemeClr>
              </a:solidFill>
              <a:latin typeface="Arial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D0989-A1EB-11CE-EC0B-67D59B6A6F98}"/>
              </a:ext>
            </a:extLst>
          </p:cNvPr>
          <p:cNvSpPr txBox="1"/>
          <p:nvPr/>
        </p:nvSpPr>
        <p:spPr>
          <a:xfrm>
            <a:off x="8294150" y="2376617"/>
            <a:ext cx="34936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rial (Body)"/>
                <a:cs typeface="Arial" panose="020B0604020202020204" pitchFamily="34" charset="0"/>
              </a:rPr>
              <a:t>A special marketing strategy is needed for the last week of the month to improve sales.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50991-C43F-9BBD-4D02-5CC678B71E07}"/>
              </a:ext>
            </a:extLst>
          </p:cNvPr>
          <p:cNvSpPr txBox="1"/>
          <p:nvPr/>
        </p:nvSpPr>
        <p:spPr>
          <a:xfrm>
            <a:off x="8294148" y="3551842"/>
            <a:ext cx="3493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rial (Body)"/>
                <a:cs typeface="Arial" panose="020B0604020202020204" pitchFamily="34" charset="0"/>
              </a:rPr>
              <a:t>Adjust the purchasing and inventory plan accordingly.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918054-D179-00CD-7BF9-5E28AD00C54E}"/>
              </a:ext>
            </a:extLst>
          </p:cNvPr>
          <p:cNvSpPr txBox="1"/>
          <p:nvPr/>
        </p:nvSpPr>
        <p:spPr>
          <a:xfrm>
            <a:off x="8294148" y="4450068"/>
            <a:ext cx="3493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rial (Body)"/>
                <a:cs typeface="Arial" panose="020B0604020202020204" pitchFamily="34" charset="0"/>
              </a:rPr>
              <a:t>Consider adjusting the employee work schedule.</a:t>
            </a:r>
          </a:p>
        </p:txBody>
      </p:sp>
    </p:spTree>
    <p:extLst>
      <p:ext uri="{BB962C8B-B14F-4D97-AF65-F5344CB8AC3E}">
        <p14:creationId xmlns:p14="http://schemas.microsoft.com/office/powerpoint/2010/main" val="96235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625431E-5B38-C347-F308-7FCADD6F9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6606043"/>
              </p:ext>
            </p:extLst>
          </p:nvPr>
        </p:nvGraphicFramePr>
        <p:xfrm>
          <a:off x="589935" y="1592826"/>
          <a:ext cx="7771552" cy="4976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D69FBF-73A3-43F0-5591-615098330B20}"/>
              </a:ext>
            </a:extLst>
          </p:cNvPr>
          <p:cNvSpPr txBox="1"/>
          <p:nvPr/>
        </p:nvSpPr>
        <p:spPr>
          <a:xfrm>
            <a:off x="589935" y="707924"/>
            <a:ext cx="7865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Arial (Body)"/>
              </a:rPr>
              <a:t>7:00 AM – 10:00 AM </a:t>
            </a:r>
            <a:r>
              <a:rPr lang="en-US" b="1">
                <a:latin typeface="Arial (Body)"/>
              </a:rPr>
              <a:t>is the busiest trading period of the day</a:t>
            </a:r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Arial (Body)"/>
              </a:rPr>
              <a:t>.</a:t>
            </a:r>
            <a:endParaRPr lang="en-US" b="1">
              <a:latin typeface="Arial (Body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F94397-02E4-945D-0499-197B1D99AEEA}"/>
              </a:ext>
            </a:extLst>
          </p:cNvPr>
          <p:cNvSpPr txBox="1"/>
          <p:nvPr/>
        </p:nvSpPr>
        <p:spPr>
          <a:xfrm>
            <a:off x="8561015" y="2522353"/>
            <a:ext cx="3473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rial (Body)"/>
              </a:rPr>
              <a:t>Increase staffing during peak hours </a:t>
            </a:r>
            <a:r>
              <a:rPr lang="en-US" b="1">
                <a:latin typeface="Arial (Body)"/>
              </a:rPr>
              <a:t>(7:00 AM – 10:00 AM).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586B58-679E-3284-0920-7E0858441680}"/>
              </a:ext>
            </a:extLst>
          </p:cNvPr>
          <p:cNvSpPr txBox="1"/>
          <p:nvPr/>
        </p:nvSpPr>
        <p:spPr>
          <a:xfrm>
            <a:off x="8561015" y="3427543"/>
            <a:ext cx="3365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rial (Body)"/>
                <a:cs typeface="Arial" panose="020B0604020202020204" pitchFamily="34" charset="0"/>
              </a:rPr>
              <a:t>Reduce staff in the evening after </a:t>
            </a:r>
            <a:r>
              <a:rPr lang="en-US" b="1">
                <a:latin typeface="Arial (Body)"/>
                <a:cs typeface="Arial" panose="020B0604020202020204" pitchFamily="34" charset="0"/>
              </a:rPr>
              <a:t>7:00 PM </a:t>
            </a:r>
            <a:r>
              <a:rPr lang="en-US">
                <a:latin typeface="Arial (Body)"/>
                <a:cs typeface="Arial" panose="020B0604020202020204" pitchFamily="34" charset="0"/>
              </a:rPr>
              <a:t>to save costs.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ABC3F-1ADF-D871-9530-48ED8923E252}"/>
              </a:ext>
            </a:extLst>
          </p:cNvPr>
          <p:cNvSpPr txBox="1"/>
          <p:nvPr/>
        </p:nvSpPr>
        <p:spPr>
          <a:xfrm>
            <a:off x="8552623" y="4332733"/>
            <a:ext cx="33655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rial (Body)"/>
              </a:rPr>
              <a:t>Consider strategies to increase customer traffic in the afternoon and evening.</a:t>
            </a:r>
          </a:p>
        </p:txBody>
      </p:sp>
    </p:spTree>
    <p:extLst>
      <p:ext uri="{BB962C8B-B14F-4D97-AF65-F5344CB8AC3E}">
        <p14:creationId xmlns:p14="http://schemas.microsoft.com/office/powerpoint/2010/main" val="324785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7D5FECB-2001-75BA-12C2-ED0930022D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919226"/>
              </p:ext>
            </p:extLst>
          </p:nvPr>
        </p:nvGraphicFramePr>
        <p:xfrm>
          <a:off x="475790" y="1485967"/>
          <a:ext cx="6576424" cy="4901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461F12-B0F8-CDC4-C49F-7AC2E3422B15}"/>
              </a:ext>
            </a:extLst>
          </p:cNvPr>
          <p:cNvSpPr txBox="1"/>
          <p:nvPr/>
        </p:nvSpPr>
        <p:spPr>
          <a:xfrm>
            <a:off x="383457" y="599768"/>
            <a:ext cx="66687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</a:rPr>
              <a:t>Coffee and Tea account for over 66% of total revenue </a:t>
            </a:r>
            <a:r>
              <a:rPr lang="en-US" b="1"/>
              <a:t>and are the two main product lines to focus 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0E4BE-F5B4-4BB0-4C0C-4BCD0E25A397}"/>
              </a:ext>
            </a:extLst>
          </p:cNvPr>
          <p:cNvSpPr txBox="1"/>
          <p:nvPr/>
        </p:nvSpPr>
        <p:spPr>
          <a:xfrm>
            <a:off x="7576455" y="2396479"/>
            <a:ext cx="4615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Focus on the </a:t>
            </a:r>
            <a:r>
              <a:rPr lang="en-US" b="1"/>
              <a:t>Coffee and Tea categories </a:t>
            </a:r>
            <a:r>
              <a:rPr lang="en-US"/>
              <a:t>as they are the main revenue sources.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CA781-D042-B62B-C67C-ED759CB3E90D}"/>
              </a:ext>
            </a:extLst>
          </p:cNvPr>
          <p:cNvSpPr txBox="1"/>
          <p:nvPr/>
        </p:nvSpPr>
        <p:spPr>
          <a:xfrm>
            <a:off x="7576455" y="3314768"/>
            <a:ext cx="4507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Enhance advertising and promotional programs for potential product lines: </a:t>
            </a:r>
            <a:r>
              <a:rPr lang="en-US" b="1"/>
              <a:t>Bakery and Drinking Chocolate </a:t>
            </a:r>
            <a:r>
              <a:rPr lang="en-US"/>
              <a:t>to generate additional revenue.</a:t>
            </a:r>
          </a:p>
        </p:txBody>
      </p:sp>
    </p:spTree>
    <p:extLst>
      <p:ext uri="{BB962C8B-B14F-4D97-AF65-F5344CB8AC3E}">
        <p14:creationId xmlns:p14="http://schemas.microsoft.com/office/powerpoint/2010/main" val="265480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7D6D3E-3EAA-E248-7EC3-B12058518CF7}"/>
              </a:ext>
            </a:extLst>
          </p:cNvPr>
          <p:cNvSpPr txBox="1"/>
          <p:nvPr/>
        </p:nvSpPr>
        <p:spPr>
          <a:xfrm>
            <a:off x="589934" y="698091"/>
            <a:ext cx="10087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</a:rPr>
              <a:t>Specialty beverages </a:t>
            </a:r>
            <a:r>
              <a:rPr lang="en-US" b="1"/>
              <a:t>with high revenue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8BB9D1D-C62F-8559-4DA4-F3E1C184D7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079938"/>
              </p:ext>
            </p:extLst>
          </p:nvPr>
        </p:nvGraphicFramePr>
        <p:xfrm>
          <a:off x="589934" y="1385303"/>
          <a:ext cx="7164153" cy="513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CF42310-4324-F6CA-DBAC-B105E30611E7}"/>
              </a:ext>
            </a:extLst>
          </p:cNvPr>
          <p:cNvSpPr txBox="1"/>
          <p:nvPr/>
        </p:nvSpPr>
        <p:spPr>
          <a:xfrm>
            <a:off x="8080522" y="3164507"/>
            <a:ext cx="39934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rial (Body)"/>
              </a:rPr>
              <a:t>Potential to expand with new products or sizes, combos for best-selling items.</a:t>
            </a:r>
          </a:p>
        </p:txBody>
      </p:sp>
    </p:spTree>
    <p:extLst>
      <p:ext uri="{BB962C8B-B14F-4D97-AF65-F5344CB8AC3E}">
        <p14:creationId xmlns:p14="http://schemas.microsoft.com/office/powerpoint/2010/main" val="93992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F410590-98C0-EDB1-5FBF-A8AFC4CE7B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887528"/>
              </p:ext>
            </p:extLst>
          </p:nvPr>
        </p:nvGraphicFramePr>
        <p:xfrm>
          <a:off x="259369" y="1189704"/>
          <a:ext cx="5600657" cy="48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C9E4F73-8F53-408D-A844-59641690E99F}"/>
              </a:ext>
            </a:extLst>
          </p:cNvPr>
          <p:cNvSpPr txBox="1"/>
          <p:nvPr/>
        </p:nvSpPr>
        <p:spPr>
          <a:xfrm>
            <a:off x="6331976" y="3283338"/>
            <a:ext cx="5860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rial (Body)"/>
              </a:rPr>
              <a:t>Demonstrates good and consistent operational processes.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8CE78-289F-5B98-1024-E9FAA423AEAC}"/>
              </a:ext>
            </a:extLst>
          </p:cNvPr>
          <p:cNvSpPr txBox="1"/>
          <p:nvPr/>
        </p:nvSpPr>
        <p:spPr>
          <a:xfrm>
            <a:off x="259369" y="580104"/>
            <a:ext cx="10087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Three stores have </a:t>
            </a:r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</a:rPr>
              <a:t>fairly consistent revenue</a:t>
            </a:r>
          </a:p>
        </p:txBody>
      </p:sp>
    </p:spTree>
    <p:extLst>
      <p:ext uri="{BB962C8B-B14F-4D97-AF65-F5344CB8AC3E}">
        <p14:creationId xmlns:p14="http://schemas.microsoft.com/office/powerpoint/2010/main" val="373412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279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Arial (Body)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 TOAN</dc:creator>
  <cp:lastModifiedBy>DINH TOAN</cp:lastModifiedBy>
  <cp:revision>4</cp:revision>
  <dcterms:created xsi:type="dcterms:W3CDTF">2025-02-23T03:11:22Z</dcterms:created>
  <dcterms:modified xsi:type="dcterms:W3CDTF">2025-02-24T02:45:28Z</dcterms:modified>
</cp:coreProperties>
</file>